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5.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6.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7.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8.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9.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10.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notesSlides/notesSlide11.xml" ContentType="application/vnd.openxmlformats-officedocument.presentationml.notesSlid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12.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notesSlides/notesSlide13.xml" ContentType="application/vnd.openxmlformats-officedocument.presentationml.notesSlide+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notesSlides/notesSlide14.xml" ContentType="application/vnd.openxmlformats-officedocument.presentationml.notesSlide+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notesSlides/notesSlide15.xml" ContentType="application/vnd.openxmlformats-officedocument.presentationml.notesSlide+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notesSlides/notesSlide16.xml" ContentType="application/vnd.openxmlformats-officedocument.presentationml.notesSlide+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notesSlides/notesSlide17.xml" ContentType="application/vnd.openxmlformats-officedocument.presentationml.notesSlide+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notesSlides/notesSlide18.xml" ContentType="application/vnd.openxmlformats-officedocument.presentationml.notesSlide+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notesSlides/notesSlide19.xml" ContentType="application/vnd.openxmlformats-officedocument.presentationml.notesSlide+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41"/>
  </p:notesMasterIdLst>
  <p:handoutMasterIdLst>
    <p:handoutMasterId r:id="rId42"/>
  </p:handoutMasterIdLst>
  <p:sldIdLst>
    <p:sldId id="297" r:id="rId2"/>
    <p:sldId id="294" r:id="rId3"/>
    <p:sldId id="298" r:id="rId4"/>
    <p:sldId id="258" r:id="rId5"/>
    <p:sldId id="260"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95" r:id="rId25"/>
    <p:sldId id="296"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29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a:srgbClr val="C00000"/>
    <a:srgbClr val="FFCC99"/>
    <a:srgbClr val="FFCC66"/>
    <a:srgbClr val="D5F1CF"/>
    <a:srgbClr val="D6D6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2" autoAdjust="0"/>
    <p:restoredTop sz="88966" autoAdjust="0"/>
  </p:normalViewPr>
  <p:slideViewPr>
    <p:cSldViewPr snapToGrid="0">
      <p:cViewPr varScale="1">
        <p:scale>
          <a:sx n="65" d="100"/>
          <a:sy n="65"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3"/>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8574EE-B116-4A04-92A0-A227706C8EE7}" type="slidenum">
              <a:rPr lang="en-US" smtClean="0"/>
              <a:t>‹#›</a:t>
            </a:fld>
            <a:endParaRPr lang="en-US"/>
          </a:p>
        </p:txBody>
      </p:sp>
    </p:spTree>
    <p:extLst>
      <p:ext uri="{BB962C8B-B14F-4D97-AF65-F5344CB8AC3E}">
        <p14:creationId xmlns:p14="http://schemas.microsoft.com/office/powerpoint/2010/main" val="38481970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4021D-F723-45D0-9CED-CA3CC89AAFE4}" type="slidenum">
              <a:rPr lang="en-US" smtClean="0"/>
              <a:t>‹#›</a:t>
            </a:fld>
            <a:endParaRPr lang="en-US"/>
          </a:p>
        </p:txBody>
      </p:sp>
    </p:spTree>
    <p:extLst>
      <p:ext uri="{BB962C8B-B14F-4D97-AF65-F5344CB8AC3E}">
        <p14:creationId xmlns:p14="http://schemas.microsoft.com/office/powerpoint/2010/main" val="413061133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2" name="Date Placeholder 1"/>
          <p:cNvSpPr>
            <a:spLocks noGrp="1"/>
          </p:cNvSpPr>
          <p:nvPr>
            <p:ph type="dt" idx="10"/>
          </p:nvPr>
        </p:nvSpPr>
        <p:spPr>
          <a:xfrm>
            <a:off x="6799762" y="5"/>
            <a:ext cx="5201942" cy="262099"/>
          </a:xfrm>
          <a:prstGeom prst="rect">
            <a:avLst/>
          </a:prstGeom>
        </p:spPr>
        <p:txBody>
          <a:bodyPr/>
          <a:lstStyle/>
          <a:p>
            <a:endParaRPr lang="en-US"/>
          </a:p>
        </p:txBody>
      </p:sp>
      <p:sp>
        <p:nvSpPr>
          <p:cNvPr id="3" name="Slide Number Placeholder 2"/>
          <p:cNvSpPr>
            <a:spLocks noGrp="1"/>
          </p:cNvSpPr>
          <p:nvPr>
            <p:ph type="sldNum" sz="quarter" idx="11"/>
          </p:nvPr>
        </p:nvSpPr>
        <p:spPr/>
        <p:txBody>
          <a:bodyPr/>
          <a:lstStyle/>
          <a:p>
            <a:fld id="{5664021D-F723-45D0-9CED-CA3CC89AAFE4}" type="slidenum">
              <a:rPr lang="en-US" smtClean="0"/>
              <a:t>1</a:t>
            </a:fld>
            <a:endParaRPr lang="en-US"/>
          </a:p>
        </p:txBody>
      </p:sp>
    </p:spTree>
    <p:extLst>
      <p:ext uri="{BB962C8B-B14F-4D97-AF65-F5344CB8AC3E}">
        <p14:creationId xmlns:p14="http://schemas.microsoft.com/office/powerpoint/2010/main" val="3660221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a:p>
        </p:txBody>
      </p:sp>
      <p:sp>
        <p:nvSpPr>
          <p:cNvPr id="6" name="Slide Number Placeholder 5"/>
          <p:cNvSpPr>
            <a:spLocks noGrp="1"/>
          </p:cNvSpPr>
          <p:nvPr>
            <p:ph type="sldNum" sz="quarter" idx="11"/>
          </p:nvPr>
        </p:nvSpPr>
        <p:spPr/>
        <p:txBody>
          <a:bodyPr/>
          <a:lstStyle/>
          <a:p>
            <a:fld id="{5664021D-F723-45D0-9CED-CA3CC89AAFE4}" type="slidenum">
              <a:rPr lang="en-US" smtClean="0"/>
              <a:t>18</a:t>
            </a:fld>
            <a:endParaRPr lang="en-US"/>
          </a:p>
        </p:txBody>
      </p:sp>
    </p:spTree>
    <p:extLst>
      <p:ext uri="{BB962C8B-B14F-4D97-AF65-F5344CB8AC3E}">
        <p14:creationId xmlns:p14="http://schemas.microsoft.com/office/powerpoint/2010/main" val="1219539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a:p>
        </p:txBody>
      </p:sp>
      <p:sp>
        <p:nvSpPr>
          <p:cNvPr id="6" name="Slide Number Placeholder 5"/>
          <p:cNvSpPr>
            <a:spLocks noGrp="1"/>
          </p:cNvSpPr>
          <p:nvPr>
            <p:ph type="sldNum" sz="quarter" idx="11"/>
          </p:nvPr>
        </p:nvSpPr>
        <p:spPr/>
        <p:txBody>
          <a:bodyPr/>
          <a:lstStyle/>
          <a:p>
            <a:fld id="{5664021D-F723-45D0-9CED-CA3CC89AAFE4}" type="slidenum">
              <a:rPr lang="en-US" smtClean="0"/>
              <a:t>19</a:t>
            </a:fld>
            <a:endParaRPr lang="en-US"/>
          </a:p>
        </p:txBody>
      </p:sp>
    </p:spTree>
    <p:extLst>
      <p:ext uri="{BB962C8B-B14F-4D97-AF65-F5344CB8AC3E}">
        <p14:creationId xmlns:p14="http://schemas.microsoft.com/office/powerpoint/2010/main" val="3303715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a:p>
        </p:txBody>
      </p:sp>
      <p:sp>
        <p:nvSpPr>
          <p:cNvPr id="6" name="Slide Number Placeholder 5"/>
          <p:cNvSpPr>
            <a:spLocks noGrp="1"/>
          </p:cNvSpPr>
          <p:nvPr>
            <p:ph type="sldNum" sz="quarter" idx="11"/>
          </p:nvPr>
        </p:nvSpPr>
        <p:spPr/>
        <p:txBody>
          <a:bodyPr/>
          <a:lstStyle/>
          <a:p>
            <a:fld id="{5664021D-F723-45D0-9CED-CA3CC89AAFE4}" type="slidenum">
              <a:rPr lang="en-US" smtClean="0"/>
              <a:t>20</a:t>
            </a:fld>
            <a:endParaRPr lang="en-US"/>
          </a:p>
        </p:txBody>
      </p:sp>
    </p:spTree>
    <p:extLst>
      <p:ext uri="{BB962C8B-B14F-4D97-AF65-F5344CB8AC3E}">
        <p14:creationId xmlns:p14="http://schemas.microsoft.com/office/powerpoint/2010/main" val="1060881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
        <p:nvSpPr>
          <p:cNvPr id="6" name="Slide Number Placeholder 5"/>
          <p:cNvSpPr>
            <a:spLocks noGrp="1"/>
          </p:cNvSpPr>
          <p:nvPr>
            <p:ph type="sldNum" sz="quarter" idx="11"/>
          </p:nvPr>
        </p:nvSpPr>
        <p:spPr/>
        <p:txBody>
          <a:bodyPr/>
          <a:lstStyle/>
          <a:p>
            <a:fld id="{5664021D-F723-45D0-9CED-CA3CC89AAFE4}" type="slidenum">
              <a:rPr lang="en-US" smtClean="0"/>
              <a:t>25</a:t>
            </a:fld>
            <a:endParaRPr lang="en-US"/>
          </a:p>
        </p:txBody>
      </p:sp>
    </p:spTree>
    <p:extLst>
      <p:ext uri="{BB962C8B-B14F-4D97-AF65-F5344CB8AC3E}">
        <p14:creationId xmlns:p14="http://schemas.microsoft.com/office/powerpoint/2010/main" val="92760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smtClean="0"/>
              <a:t>en.wikipedia.org/wiki/Just-in-time_compilation</a:t>
            </a:r>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29</a:t>
            </a:fld>
            <a:endParaRPr lang="en-US"/>
          </a:p>
        </p:txBody>
      </p:sp>
    </p:spTree>
    <p:extLst>
      <p:ext uri="{BB962C8B-B14F-4D97-AF65-F5344CB8AC3E}">
        <p14:creationId xmlns:p14="http://schemas.microsoft.com/office/powerpoint/2010/main" val="260842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a</a:t>
            </a:r>
            <a:r>
              <a:rPr lang="en-US" b="0" i="0"/>
              <a:t> prefix on aload, areturn indicates</a:t>
            </a:r>
            <a:r>
              <a:rPr lang="en-US" b="0" i="0" baseline="0"/>
              <a:t> </a:t>
            </a:r>
            <a:r>
              <a:rPr lang="en-US" b="0" i="1" baseline="0"/>
              <a:t>reference</a:t>
            </a:r>
            <a:r>
              <a:rPr lang="en-US" b="0" i="0" baseline="0"/>
              <a:t> (see previous slide).</a:t>
            </a:r>
          </a:p>
          <a:p>
            <a:r>
              <a:rPr lang="en-US" b="0" i="0"/>
              <a:t>getfield is the bytecode instruction to get a field’s value for a particular object; to get a static value for a particular </a:t>
            </a:r>
            <a:r>
              <a:rPr lang="en-US" b="0" i="1"/>
              <a:t>class</a:t>
            </a:r>
            <a:r>
              <a:rPr lang="en-US" b="0" i="0"/>
              <a:t>, the getstatic bytecode instruction is used.</a:t>
            </a:r>
          </a:p>
          <a:p>
            <a:endParaRPr lang="en-US" b="0" i="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34</a:t>
            </a:fld>
            <a:endParaRPr lang="en-US"/>
          </a:p>
        </p:txBody>
      </p:sp>
    </p:spTree>
    <p:extLst>
      <p:ext uri="{BB962C8B-B14F-4D97-AF65-F5344CB8AC3E}">
        <p14:creationId xmlns:p14="http://schemas.microsoft.com/office/powerpoint/2010/main" val="312686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http://en.wikipedia.org/wiki/Java_class_file#Sections</a:t>
            </a:r>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35</a:t>
            </a:fld>
            <a:endParaRPr lang="en-US"/>
          </a:p>
        </p:txBody>
      </p:sp>
    </p:spTree>
    <p:extLst>
      <p:ext uri="{BB962C8B-B14F-4D97-AF65-F5344CB8AC3E}">
        <p14:creationId xmlns:p14="http://schemas.microsoft.com/office/powerpoint/2010/main" val="130998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first </a:t>
            </a:r>
            <a:r>
              <a:rPr lang="en-US" dirty="0" err="1" smtClean="0"/>
              <a:t>opcode</a:t>
            </a:r>
            <a:r>
              <a:rPr lang="en-US" dirty="0" smtClean="0"/>
              <a:t> instruction at location 0, aload_0, pushes the this reference onto the operand stack. (Remember, the first entry of the local variable table for instance methods and constructors is this reference.)</a:t>
            </a:r>
          </a:p>
          <a:p>
            <a:r>
              <a:rPr lang="en-US" dirty="0" smtClean="0"/>
              <a:t>The next </a:t>
            </a:r>
            <a:r>
              <a:rPr lang="en-US" dirty="0" err="1" smtClean="0"/>
              <a:t>opcode</a:t>
            </a:r>
            <a:r>
              <a:rPr lang="en-US" dirty="0" smtClean="0"/>
              <a:t> instruction at location 1, </a:t>
            </a:r>
            <a:r>
              <a:rPr lang="en-US" dirty="0" err="1" smtClean="0"/>
              <a:t>invokespecial</a:t>
            </a:r>
            <a:r>
              <a:rPr lang="en-US" dirty="0" smtClean="0"/>
              <a:t>, calls the constructor of this class's </a:t>
            </a:r>
            <a:r>
              <a:rPr lang="en-US" dirty="0" err="1" smtClean="0"/>
              <a:t>superclass</a:t>
            </a:r>
            <a:r>
              <a:rPr lang="en-US" dirty="0" smtClean="0"/>
              <a:t>. Because all classes that do not explicitly extend any other class implicitly inherit from </a:t>
            </a:r>
            <a:r>
              <a:rPr lang="en-US" dirty="0" err="1" smtClean="0"/>
              <a:t>java.lang.Object</a:t>
            </a:r>
            <a:r>
              <a:rPr lang="en-US" dirty="0" smtClean="0"/>
              <a:t> , the compiler provides the necessary </a:t>
            </a:r>
            <a:r>
              <a:rPr lang="en-US" dirty="0" err="1" smtClean="0"/>
              <a:t>bytecode</a:t>
            </a:r>
            <a:r>
              <a:rPr lang="en-US" dirty="0" smtClean="0"/>
              <a:t> to invoke this base class constructor. During this </a:t>
            </a:r>
            <a:r>
              <a:rPr lang="en-US" dirty="0" err="1" smtClean="0"/>
              <a:t>opcode</a:t>
            </a:r>
            <a:r>
              <a:rPr lang="en-US" dirty="0" smtClean="0"/>
              <a:t>, the top value from the operand stack, this, is popped.</a:t>
            </a:r>
          </a:p>
          <a:p>
            <a:r>
              <a:rPr lang="en-US" dirty="0" smtClean="0"/>
              <a:t>The next two </a:t>
            </a:r>
            <a:r>
              <a:rPr lang="en-US" dirty="0" err="1" smtClean="0"/>
              <a:t>opcodes</a:t>
            </a:r>
            <a:r>
              <a:rPr lang="en-US" dirty="0" smtClean="0"/>
              <a:t>, at locations 4 and 5 push the first two entries from the local variable table onto the operand stack. The first value to be pushed is the this reference. The second value is the first formal parameter to the constructor, </a:t>
            </a:r>
            <a:r>
              <a:rPr lang="en-US" dirty="0" err="1" smtClean="0"/>
              <a:t>strName</a:t>
            </a:r>
            <a:r>
              <a:rPr lang="en-US" dirty="0" smtClean="0"/>
              <a:t> . These values are pushed in preparation for the </a:t>
            </a:r>
            <a:r>
              <a:rPr lang="en-US" dirty="0" err="1" smtClean="0"/>
              <a:t>putfield</a:t>
            </a:r>
            <a:r>
              <a:rPr lang="en-US" dirty="0" smtClean="0"/>
              <a:t> </a:t>
            </a:r>
            <a:r>
              <a:rPr lang="en-US" dirty="0" err="1" smtClean="0"/>
              <a:t>opcode</a:t>
            </a:r>
            <a:r>
              <a:rPr lang="en-US" dirty="0" smtClean="0"/>
              <a:t> instruction at location 6.</a:t>
            </a:r>
          </a:p>
          <a:p>
            <a:r>
              <a:rPr lang="en-US" dirty="0" smtClean="0"/>
              <a:t>The </a:t>
            </a:r>
            <a:r>
              <a:rPr lang="en-US" dirty="0" err="1" smtClean="0"/>
              <a:t>putfield</a:t>
            </a:r>
            <a:r>
              <a:rPr lang="en-US" dirty="0" smtClean="0"/>
              <a:t> </a:t>
            </a:r>
            <a:r>
              <a:rPr lang="en-US" dirty="0" err="1" smtClean="0"/>
              <a:t>opcode</a:t>
            </a:r>
            <a:r>
              <a:rPr lang="en-US" dirty="0" smtClean="0"/>
              <a:t> pops the two top values off the stack and stores a reference to </a:t>
            </a:r>
            <a:r>
              <a:rPr lang="en-US" dirty="0" err="1" smtClean="0"/>
              <a:t>strName</a:t>
            </a:r>
            <a:r>
              <a:rPr lang="en-US" dirty="0" smtClean="0"/>
              <a:t> into the instance data name of the object referenced by this .</a:t>
            </a:r>
          </a:p>
          <a:p>
            <a:r>
              <a:rPr lang="en-US" dirty="0" smtClean="0"/>
              <a:t>The next three </a:t>
            </a:r>
            <a:r>
              <a:rPr lang="en-US" dirty="0" err="1" smtClean="0"/>
              <a:t>opcode</a:t>
            </a:r>
            <a:r>
              <a:rPr lang="en-US" dirty="0" smtClean="0"/>
              <a:t> instructions at locations 9, 10, and 11 perform the same operation with the second formal parameter to the constructor, num , and the instance variable, </a:t>
            </a:r>
            <a:r>
              <a:rPr lang="en-US" dirty="0" err="1" smtClean="0"/>
              <a:t>idNumber</a:t>
            </a:r>
            <a:r>
              <a:rPr lang="en-US" dirty="0" smtClean="0"/>
              <a:t> .</a:t>
            </a:r>
          </a:p>
          <a:p>
            <a:r>
              <a:rPr lang="en-US" dirty="0" smtClean="0"/>
              <a:t>The next three </a:t>
            </a:r>
            <a:r>
              <a:rPr lang="en-US" dirty="0" err="1" smtClean="0"/>
              <a:t>opcode</a:t>
            </a:r>
            <a:r>
              <a:rPr lang="en-US" dirty="0" smtClean="0"/>
              <a:t> instructions at locations 14, 15, and 16 prepare the stack for the </a:t>
            </a:r>
            <a:r>
              <a:rPr lang="en-US" dirty="0" err="1" smtClean="0"/>
              <a:t>storeData</a:t>
            </a:r>
            <a:r>
              <a:rPr lang="en-US" dirty="0" smtClean="0"/>
              <a:t> method call. These instructions push the this reference, </a:t>
            </a:r>
            <a:r>
              <a:rPr lang="en-US" dirty="0" err="1" smtClean="0"/>
              <a:t>strName</a:t>
            </a:r>
            <a:r>
              <a:rPr lang="en-US" dirty="0" smtClean="0"/>
              <a:t> , and num , respectively. The this reference must be pushed because an instance method is being called. If the method was declared static, the this reference would not need to be pushed. The </a:t>
            </a:r>
            <a:r>
              <a:rPr lang="en-US" dirty="0" err="1" smtClean="0"/>
              <a:t>strName</a:t>
            </a:r>
            <a:r>
              <a:rPr lang="en-US" dirty="0" smtClean="0"/>
              <a:t> and num values are pushed since they are the parameters to the </a:t>
            </a:r>
            <a:r>
              <a:rPr lang="en-US" dirty="0" err="1" smtClean="0"/>
              <a:t>storeData</a:t>
            </a:r>
            <a:r>
              <a:rPr lang="en-US" dirty="0" smtClean="0"/>
              <a:t> method. When the </a:t>
            </a:r>
            <a:r>
              <a:rPr lang="en-US" dirty="0" err="1" smtClean="0"/>
              <a:t>storeData</a:t>
            </a:r>
            <a:r>
              <a:rPr lang="en-US" dirty="0" smtClean="0"/>
              <a:t> method executes, the this reference, </a:t>
            </a:r>
            <a:r>
              <a:rPr lang="en-US" dirty="0" err="1" smtClean="0"/>
              <a:t>strName</a:t>
            </a:r>
            <a:r>
              <a:rPr lang="en-US" dirty="0" smtClean="0"/>
              <a:t> , and num , will occupy indexes 0, 1, and 2, respectively, of the local variable table contained in the frame for that method.</a:t>
            </a:r>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36</a:t>
            </a:fld>
            <a:endParaRPr lang="en-US"/>
          </a:p>
        </p:txBody>
      </p:sp>
    </p:spTree>
    <p:extLst>
      <p:ext uri="{BB962C8B-B14F-4D97-AF65-F5344CB8AC3E}">
        <p14:creationId xmlns:p14="http://schemas.microsoft.com/office/powerpoint/2010/main" val="1197077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http://en.wikipedia.org/wiki/List_of_JVM_languages</a:t>
            </a:r>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37</a:t>
            </a:fld>
            <a:endParaRPr lang="en-US"/>
          </a:p>
        </p:txBody>
      </p:sp>
    </p:spTree>
    <p:extLst>
      <p:ext uri="{BB962C8B-B14F-4D97-AF65-F5344CB8AC3E}">
        <p14:creationId xmlns:p14="http://schemas.microsoft.com/office/powerpoint/2010/main" val="1471527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38</a:t>
            </a:fld>
            <a:endParaRPr lang="en-US"/>
          </a:p>
        </p:txBody>
      </p:sp>
    </p:spTree>
    <p:extLst>
      <p:ext uri="{BB962C8B-B14F-4D97-AF65-F5344CB8AC3E}">
        <p14:creationId xmlns:p14="http://schemas.microsoft.com/office/powerpoint/2010/main" val="643945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a:p>
        </p:txBody>
      </p:sp>
      <p:sp>
        <p:nvSpPr>
          <p:cNvPr id="6" name="Slide Number Placeholder 5"/>
          <p:cNvSpPr>
            <a:spLocks noGrp="1"/>
          </p:cNvSpPr>
          <p:nvPr>
            <p:ph type="sldNum" sz="quarter" idx="11"/>
          </p:nvPr>
        </p:nvSpPr>
        <p:spPr/>
        <p:txBody>
          <a:bodyPr/>
          <a:lstStyle/>
          <a:p>
            <a:fld id="{5664021D-F723-45D0-9CED-CA3CC89AAFE4}" type="slidenum">
              <a:rPr lang="en-US" smtClean="0"/>
              <a:t>2</a:t>
            </a:fld>
            <a:endParaRPr lang="en-US"/>
          </a:p>
        </p:txBody>
      </p:sp>
    </p:spTree>
    <p:extLst>
      <p:ext uri="{BB962C8B-B14F-4D97-AF65-F5344CB8AC3E}">
        <p14:creationId xmlns:p14="http://schemas.microsoft.com/office/powerpoint/2010/main" val="189755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146050"/>
            <a:ext cx="7323137" cy="5494338"/>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5664021D-F723-45D0-9CED-CA3CC89AAFE4}" type="slidenum">
              <a:rPr lang="en-US" smtClean="0"/>
              <a:t>39</a:t>
            </a:fld>
            <a:endParaRPr lang="en-US"/>
          </a:p>
        </p:txBody>
      </p:sp>
    </p:spTree>
    <p:extLst>
      <p:ext uri="{BB962C8B-B14F-4D97-AF65-F5344CB8AC3E}">
        <p14:creationId xmlns:p14="http://schemas.microsoft.com/office/powerpoint/2010/main" val="1016701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146050"/>
            <a:ext cx="7323137" cy="5494338"/>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5664021D-F723-45D0-9CED-CA3CC89AAFE4}" type="slidenum">
              <a:rPr lang="en-US" smtClean="0"/>
              <a:t>3</a:t>
            </a:fld>
            <a:endParaRPr lang="en-US"/>
          </a:p>
        </p:txBody>
      </p:sp>
    </p:spTree>
    <p:extLst>
      <p:ext uri="{BB962C8B-B14F-4D97-AF65-F5344CB8AC3E}">
        <p14:creationId xmlns:p14="http://schemas.microsoft.com/office/powerpoint/2010/main" val="3284179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
        <p:nvSpPr>
          <p:cNvPr id="6" name="Slide Number Placeholder 5"/>
          <p:cNvSpPr>
            <a:spLocks noGrp="1"/>
          </p:cNvSpPr>
          <p:nvPr>
            <p:ph type="sldNum" sz="quarter" idx="11"/>
          </p:nvPr>
        </p:nvSpPr>
        <p:spPr/>
        <p:txBody>
          <a:bodyPr/>
          <a:lstStyle/>
          <a:p>
            <a:fld id="{5664021D-F723-45D0-9CED-CA3CC89AAFE4}" type="slidenum">
              <a:rPr lang="en-US" smtClean="0"/>
              <a:t>4</a:t>
            </a:fld>
            <a:endParaRPr lang="en-US"/>
          </a:p>
        </p:txBody>
      </p:sp>
    </p:spTree>
    <p:extLst>
      <p:ext uri="{BB962C8B-B14F-4D97-AF65-F5344CB8AC3E}">
        <p14:creationId xmlns:p14="http://schemas.microsoft.com/office/powerpoint/2010/main" val="398143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Unicode in C:  http://www.cprogramming.com/tutorial/unicode.html</a:t>
            </a:r>
          </a:p>
          <a:p>
            <a:r>
              <a:rPr lang="en-US" baseline="0" dirty="0" smtClean="0"/>
              <a:t>UTF-16:  http://www.oracle.com/us/technologies/java/supplementary-142654.html</a:t>
            </a:r>
            <a:endParaRPr lang="en-US" dirty="0"/>
          </a:p>
        </p:txBody>
      </p:sp>
      <p:sp>
        <p:nvSpPr>
          <p:cNvPr id="5" name="Date Placeholder 4"/>
          <p:cNvSpPr>
            <a:spLocks noGrp="1"/>
          </p:cNvSpPr>
          <p:nvPr>
            <p:ph type="dt" idx="10"/>
          </p:nvPr>
        </p:nvSpPr>
        <p:spPr/>
        <p:txBody>
          <a:bodyPr/>
          <a:lstStyle/>
          <a:p>
            <a:endParaRPr lang="en-US"/>
          </a:p>
        </p:txBody>
      </p:sp>
      <p:sp>
        <p:nvSpPr>
          <p:cNvPr id="6" name="Slide Number Placeholder 5"/>
          <p:cNvSpPr>
            <a:spLocks noGrp="1"/>
          </p:cNvSpPr>
          <p:nvPr>
            <p:ph type="sldNum" sz="quarter" idx="11"/>
          </p:nvPr>
        </p:nvSpPr>
        <p:spPr/>
        <p:txBody>
          <a:bodyPr/>
          <a:lstStyle/>
          <a:p>
            <a:fld id="{5664021D-F723-45D0-9CED-CA3CC89AAFE4}" type="slidenum">
              <a:rPr lang="en-US" smtClean="0"/>
              <a:t>10</a:t>
            </a:fld>
            <a:endParaRPr lang="en-US"/>
          </a:p>
        </p:txBody>
      </p:sp>
    </p:spTree>
    <p:extLst>
      <p:ext uri="{BB962C8B-B14F-4D97-AF65-F5344CB8AC3E}">
        <p14:creationId xmlns:p14="http://schemas.microsoft.com/office/powerpoint/2010/main" val="55136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http://programmers.stackexchange.com/questions/141834/how-is-a-java-reference-different-from-a-c-pointer</a:t>
            </a:r>
          </a:p>
          <a:p>
            <a:endParaRPr lang="en-US" dirty="0"/>
          </a:p>
        </p:txBody>
      </p:sp>
      <p:sp>
        <p:nvSpPr>
          <p:cNvPr id="5" name="Date Placeholder 4"/>
          <p:cNvSpPr>
            <a:spLocks noGrp="1"/>
          </p:cNvSpPr>
          <p:nvPr>
            <p:ph type="dt" idx="10"/>
          </p:nvPr>
        </p:nvSpPr>
        <p:spPr/>
        <p:txBody>
          <a:bodyPr/>
          <a:lstStyle/>
          <a:p>
            <a:endParaRPr lang="en-US"/>
          </a:p>
        </p:txBody>
      </p:sp>
      <p:sp>
        <p:nvSpPr>
          <p:cNvPr id="6" name="Slide Number Placeholder 5"/>
          <p:cNvSpPr>
            <a:spLocks noGrp="1"/>
          </p:cNvSpPr>
          <p:nvPr>
            <p:ph type="sldNum" sz="quarter" idx="11"/>
          </p:nvPr>
        </p:nvSpPr>
        <p:spPr/>
        <p:txBody>
          <a:bodyPr/>
          <a:lstStyle/>
          <a:p>
            <a:fld id="{5664021D-F723-45D0-9CED-CA3CC89AAFE4}" type="slidenum">
              <a:rPr lang="en-US" smtClean="0"/>
              <a:t>13</a:t>
            </a:fld>
            <a:endParaRPr lang="en-US"/>
          </a:p>
        </p:txBody>
      </p:sp>
    </p:spTree>
    <p:extLst>
      <p:ext uri="{BB962C8B-B14F-4D97-AF65-F5344CB8AC3E}">
        <p14:creationId xmlns:p14="http://schemas.microsoft.com/office/powerpoint/2010/main" val="3242384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Dereference</a:t>
            </a:r>
            <a:r>
              <a:rPr lang="en-US" baseline="0" dirty="0" smtClean="0"/>
              <a:t> behavior includes size of data pulled and interpretation of bits.</a:t>
            </a:r>
            <a:endParaRPr lang="en-US" dirty="0"/>
          </a:p>
        </p:txBody>
      </p:sp>
      <p:sp>
        <p:nvSpPr>
          <p:cNvPr id="5" name="Date Placeholder 4"/>
          <p:cNvSpPr>
            <a:spLocks noGrp="1"/>
          </p:cNvSpPr>
          <p:nvPr>
            <p:ph type="dt" idx="10"/>
          </p:nvPr>
        </p:nvSpPr>
        <p:spPr/>
        <p:txBody>
          <a:bodyPr/>
          <a:lstStyle/>
          <a:p>
            <a:endParaRPr lang="en-US"/>
          </a:p>
        </p:txBody>
      </p:sp>
      <p:sp>
        <p:nvSpPr>
          <p:cNvPr id="6" name="Slide Number Placeholder 5"/>
          <p:cNvSpPr>
            <a:spLocks noGrp="1"/>
          </p:cNvSpPr>
          <p:nvPr>
            <p:ph type="sldNum" sz="quarter" idx="11"/>
          </p:nvPr>
        </p:nvSpPr>
        <p:spPr/>
        <p:txBody>
          <a:bodyPr/>
          <a:lstStyle/>
          <a:p>
            <a:fld id="{5664021D-F723-45D0-9CED-CA3CC89AAFE4}" type="slidenum">
              <a:rPr lang="en-US" smtClean="0"/>
              <a:t>14</a:t>
            </a:fld>
            <a:endParaRPr lang="en-US"/>
          </a:p>
        </p:txBody>
      </p:sp>
    </p:spTree>
    <p:extLst>
      <p:ext uri="{BB962C8B-B14F-4D97-AF65-F5344CB8AC3E}">
        <p14:creationId xmlns:p14="http://schemas.microsoft.com/office/powerpoint/2010/main" val="1707132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
        <p:nvSpPr>
          <p:cNvPr id="6" name="Slide Number Placeholder 5"/>
          <p:cNvSpPr>
            <a:spLocks noGrp="1"/>
          </p:cNvSpPr>
          <p:nvPr>
            <p:ph type="sldNum" sz="quarter" idx="11"/>
          </p:nvPr>
        </p:nvSpPr>
        <p:spPr/>
        <p:txBody>
          <a:bodyPr/>
          <a:lstStyle/>
          <a:p>
            <a:fld id="{5664021D-F723-45D0-9CED-CA3CC89AAFE4}" type="slidenum">
              <a:rPr lang="en-US" smtClean="0"/>
              <a:t>15</a:t>
            </a:fld>
            <a:endParaRPr lang="en-US"/>
          </a:p>
        </p:txBody>
      </p:sp>
    </p:spTree>
    <p:extLst>
      <p:ext uri="{BB962C8B-B14F-4D97-AF65-F5344CB8AC3E}">
        <p14:creationId xmlns:p14="http://schemas.microsoft.com/office/powerpoint/2010/main" val="3981764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implement/enforce this? (particularly</a:t>
            </a:r>
            <a:r>
              <a:rPr lang="en-US" baseline="0" dirty="0" smtClean="0"/>
              <a:t> with catching runtime errors)</a:t>
            </a:r>
            <a:endParaRPr lang="en-US" dirty="0"/>
          </a:p>
        </p:txBody>
      </p:sp>
      <p:sp>
        <p:nvSpPr>
          <p:cNvPr id="5" name="Date Placeholder 4"/>
          <p:cNvSpPr>
            <a:spLocks noGrp="1"/>
          </p:cNvSpPr>
          <p:nvPr>
            <p:ph type="dt" idx="10"/>
          </p:nvPr>
        </p:nvSpPr>
        <p:spPr/>
        <p:txBody>
          <a:bodyPr/>
          <a:lstStyle/>
          <a:p>
            <a:endParaRPr lang="en-US"/>
          </a:p>
        </p:txBody>
      </p:sp>
      <p:sp>
        <p:nvSpPr>
          <p:cNvPr id="6" name="Slide Number Placeholder 5"/>
          <p:cNvSpPr>
            <a:spLocks noGrp="1"/>
          </p:cNvSpPr>
          <p:nvPr>
            <p:ph type="sldNum" sz="quarter" idx="11"/>
          </p:nvPr>
        </p:nvSpPr>
        <p:spPr/>
        <p:txBody>
          <a:bodyPr/>
          <a:lstStyle/>
          <a:p>
            <a:fld id="{5664021D-F723-45D0-9CED-CA3CC89AAFE4}" type="slidenum">
              <a:rPr lang="en-US" smtClean="0"/>
              <a:t>16</a:t>
            </a:fld>
            <a:endParaRPr lang="en-US"/>
          </a:p>
        </p:txBody>
      </p:sp>
    </p:spTree>
    <p:extLst>
      <p:ext uri="{BB962C8B-B14F-4D97-AF65-F5344CB8AC3E}">
        <p14:creationId xmlns:p14="http://schemas.microsoft.com/office/powerpoint/2010/main" val="2681634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4742CE80-E14D-4625-B1BA-E4DA936F4419}" type="slidenum">
              <a:rPr lang="en-US" smtClean="0"/>
              <a:t>‹#›</a:t>
            </a:fld>
            <a:endParaRPr lang="en-US"/>
          </a:p>
        </p:txBody>
      </p:sp>
    </p:spTree>
    <p:extLst>
      <p:ext uri="{BB962C8B-B14F-4D97-AF65-F5344CB8AC3E}">
        <p14:creationId xmlns:p14="http://schemas.microsoft.com/office/powerpoint/2010/main" val="42761031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4742CE80-E14D-4625-B1BA-E4DA936F4419}" type="slidenum">
              <a:rPr lang="en-US" smtClean="0"/>
              <a:t>‹#›</a:t>
            </a:fld>
            <a:endParaRPr lang="en-US"/>
          </a:p>
        </p:txBody>
      </p:sp>
    </p:spTree>
    <p:extLst>
      <p:ext uri="{BB962C8B-B14F-4D97-AF65-F5344CB8AC3E}">
        <p14:creationId xmlns:p14="http://schemas.microsoft.com/office/powerpoint/2010/main" val="27937168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4742CE80-E14D-4625-B1BA-E4DA936F4419}"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2566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742CE80-E14D-4625-B1BA-E4DA936F4419}" type="slidenum">
              <a:rPr lang="en-US" smtClean="0"/>
              <a:t>‹#›</a:t>
            </a:fld>
            <a:endParaRPr lang="en-US"/>
          </a:p>
        </p:txBody>
      </p:sp>
    </p:spTree>
    <p:extLst>
      <p:ext uri="{BB962C8B-B14F-4D97-AF65-F5344CB8AC3E}">
        <p14:creationId xmlns:p14="http://schemas.microsoft.com/office/powerpoint/2010/main" val="26854460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742CE80-E14D-4625-B1BA-E4DA936F4419}" type="slidenum">
              <a:rPr lang="en-US" smtClean="0"/>
              <a:t>‹#›</a:t>
            </a:fld>
            <a:endParaRPr lang="en-US"/>
          </a:p>
        </p:txBody>
      </p:sp>
    </p:spTree>
    <p:extLst>
      <p:ext uri="{BB962C8B-B14F-4D97-AF65-F5344CB8AC3E}">
        <p14:creationId xmlns:p14="http://schemas.microsoft.com/office/powerpoint/2010/main" val="35930941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4742CE80-E14D-4625-B1BA-E4DA936F4419}"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6" name="TextBox 15"/>
          <p:cNvSpPr txBox="1"/>
          <p:nvPr/>
        </p:nvSpPr>
        <p:spPr>
          <a:xfrm>
            <a:off x="7843643" y="-2231"/>
            <a:ext cx="1300357" cy="230832"/>
          </a:xfrm>
          <a:prstGeom prst="rect">
            <a:avLst/>
          </a:prstGeom>
          <a:noFill/>
        </p:spPr>
        <p:txBody>
          <a:bodyPr wrap="none" rtlCol="0">
            <a:spAutoFit/>
          </a:bodyPr>
          <a:lstStyle/>
          <a:p>
            <a:pPr algn="r"/>
            <a:r>
              <a:rPr lang="en-US" sz="900" b="0" i="0" dirty="0" smtClean="0">
                <a:solidFill>
                  <a:schemeClr val="bg1"/>
                </a:solidFill>
                <a:latin typeface="Roboto Regular" charset="0"/>
                <a:ea typeface="Roboto Regular" charset="0"/>
                <a:cs typeface="Roboto Regular" charset="0"/>
              </a:rPr>
              <a:t>CSE351</a:t>
            </a:r>
            <a:r>
              <a:rPr lang="en-US" sz="900" b="0" i="0" baseline="0" dirty="0" smtClean="0">
                <a:solidFill>
                  <a:schemeClr val="bg1"/>
                </a:solidFill>
                <a:latin typeface="Roboto Regular" charset="0"/>
                <a:ea typeface="Roboto Regular" charset="0"/>
                <a:cs typeface="Roboto Regular" charset="0"/>
              </a:rPr>
              <a:t>, </a:t>
            </a:r>
            <a:r>
              <a:rPr lang="en-US" sz="900" b="0" i="0" dirty="0" smtClean="0">
                <a:solidFill>
                  <a:schemeClr val="bg1"/>
                </a:solidFill>
                <a:latin typeface="Roboto Regular" charset="0"/>
                <a:ea typeface="Roboto Regular" charset="0"/>
                <a:cs typeface="Roboto Regular" charset="0"/>
              </a:rPr>
              <a:t>Spring 2019</a:t>
            </a:r>
          </a:p>
        </p:txBody>
      </p:sp>
      <p:sp>
        <p:nvSpPr>
          <p:cNvPr id="22" name="TextBox 21"/>
          <p:cNvSpPr txBox="1"/>
          <p:nvPr/>
        </p:nvSpPr>
        <p:spPr>
          <a:xfrm>
            <a:off x="4050873" y="-2231"/>
            <a:ext cx="1042273" cy="230832"/>
          </a:xfrm>
          <a:prstGeom prst="rect">
            <a:avLst/>
          </a:prstGeom>
          <a:noFill/>
        </p:spPr>
        <p:txBody>
          <a:bodyPr wrap="none" rtlCol="0">
            <a:spAutoFit/>
          </a:bodyPr>
          <a:lstStyle/>
          <a:p>
            <a:pPr algn="ctr"/>
            <a:r>
              <a:rPr lang="en-US" sz="900" b="0" i="0" dirty="0" smtClean="0">
                <a:solidFill>
                  <a:schemeClr val="bg1"/>
                </a:solidFill>
                <a:latin typeface="Roboto Regular" charset="0"/>
                <a:ea typeface="Roboto Regular" charset="0"/>
                <a:cs typeface="Roboto Regular" charset="0"/>
              </a:rPr>
              <a:t>L27:  Java and C</a:t>
            </a:r>
          </a:p>
        </p:txBody>
      </p:sp>
    </p:spTree>
    <p:extLst>
      <p:ext uri="{BB962C8B-B14F-4D97-AF65-F5344CB8AC3E}">
        <p14:creationId xmlns:p14="http://schemas.microsoft.com/office/powerpoint/2010/main" val="185371030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timing>
    <p:tnLst>
      <p:par>
        <p:cTn id="1" dur="indefinite" restart="never" nodeType="tmRoot"/>
      </p:par>
    </p:tnLst>
  </p:timing>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hyperlink" Target="https://xkcd.com/801/"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3" Type="http://schemas.openxmlformats.org/officeDocument/2006/relationships/tags" Target="../tags/tag99.xml"/><Relationship Id="rId18" Type="http://schemas.openxmlformats.org/officeDocument/2006/relationships/tags" Target="../tags/tag104.xml"/><Relationship Id="rId26" Type="http://schemas.openxmlformats.org/officeDocument/2006/relationships/tags" Target="../tags/tag112.xml"/><Relationship Id="rId3" Type="http://schemas.openxmlformats.org/officeDocument/2006/relationships/tags" Target="../tags/tag89.xml"/><Relationship Id="rId21" Type="http://schemas.openxmlformats.org/officeDocument/2006/relationships/tags" Target="../tags/tag107.xml"/><Relationship Id="rId34" Type="http://schemas.openxmlformats.org/officeDocument/2006/relationships/tags" Target="../tags/tag120.xml"/><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tags" Target="../tags/tag103.xml"/><Relationship Id="rId25" Type="http://schemas.openxmlformats.org/officeDocument/2006/relationships/tags" Target="../tags/tag111.xml"/><Relationship Id="rId33" Type="http://schemas.openxmlformats.org/officeDocument/2006/relationships/tags" Target="../tags/tag119.xml"/><Relationship Id="rId2" Type="http://schemas.openxmlformats.org/officeDocument/2006/relationships/tags" Target="../tags/tag88.xml"/><Relationship Id="rId16" Type="http://schemas.openxmlformats.org/officeDocument/2006/relationships/tags" Target="../tags/tag102.xml"/><Relationship Id="rId20" Type="http://schemas.openxmlformats.org/officeDocument/2006/relationships/tags" Target="../tags/tag106.xml"/><Relationship Id="rId29" Type="http://schemas.openxmlformats.org/officeDocument/2006/relationships/tags" Target="../tags/tag115.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24" Type="http://schemas.openxmlformats.org/officeDocument/2006/relationships/tags" Target="../tags/tag110.xml"/><Relationship Id="rId32" Type="http://schemas.openxmlformats.org/officeDocument/2006/relationships/tags" Target="../tags/tag118.xml"/><Relationship Id="rId5" Type="http://schemas.openxmlformats.org/officeDocument/2006/relationships/tags" Target="../tags/tag91.xml"/><Relationship Id="rId15" Type="http://schemas.openxmlformats.org/officeDocument/2006/relationships/tags" Target="../tags/tag101.xml"/><Relationship Id="rId23" Type="http://schemas.openxmlformats.org/officeDocument/2006/relationships/tags" Target="../tags/tag109.xml"/><Relationship Id="rId28" Type="http://schemas.openxmlformats.org/officeDocument/2006/relationships/tags" Target="../tags/tag114.xml"/><Relationship Id="rId36" Type="http://schemas.openxmlformats.org/officeDocument/2006/relationships/notesSlide" Target="../notesSlides/notesSlide5.xml"/><Relationship Id="rId10" Type="http://schemas.openxmlformats.org/officeDocument/2006/relationships/tags" Target="../tags/tag96.xml"/><Relationship Id="rId19" Type="http://schemas.openxmlformats.org/officeDocument/2006/relationships/tags" Target="../tags/tag105.xml"/><Relationship Id="rId31" Type="http://schemas.openxmlformats.org/officeDocument/2006/relationships/tags" Target="../tags/tag117.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 Id="rId22" Type="http://schemas.openxmlformats.org/officeDocument/2006/relationships/tags" Target="../tags/tag108.xml"/><Relationship Id="rId27" Type="http://schemas.openxmlformats.org/officeDocument/2006/relationships/tags" Target="../tags/tag113.xml"/><Relationship Id="rId30" Type="http://schemas.openxmlformats.org/officeDocument/2006/relationships/tags" Target="../tags/tag116.xml"/><Relationship Id="rId35" Type="http://schemas.openxmlformats.org/officeDocument/2006/relationships/slideLayout" Target="../slideLayouts/slideLayout2.xml"/><Relationship Id="rId8" Type="http://schemas.openxmlformats.org/officeDocument/2006/relationships/tags" Target="../tags/tag94.xml"/></Relationships>
</file>

<file path=ppt/slides/_rels/slide11.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tags" Target="../tags/tag133.xml"/><Relationship Id="rId18" Type="http://schemas.openxmlformats.org/officeDocument/2006/relationships/tags" Target="../tags/tag138.xml"/><Relationship Id="rId26" Type="http://schemas.openxmlformats.org/officeDocument/2006/relationships/tags" Target="../tags/tag146.xml"/><Relationship Id="rId3" Type="http://schemas.openxmlformats.org/officeDocument/2006/relationships/tags" Target="../tags/tag123.xml"/><Relationship Id="rId21" Type="http://schemas.openxmlformats.org/officeDocument/2006/relationships/tags" Target="../tags/tag141.xml"/><Relationship Id="rId7" Type="http://schemas.openxmlformats.org/officeDocument/2006/relationships/tags" Target="../tags/tag127.xml"/><Relationship Id="rId12" Type="http://schemas.openxmlformats.org/officeDocument/2006/relationships/tags" Target="../tags/tag132.xml"/><Relationship Id="rId17" Type="http://schemas.openxmlformats.org/officeDocument/2006/relationships/tags" Target="../tags/tag137.xml"/><Relationship Id="rId25" Type="http://schemas.openxmlformats.org/officeDocument/2006/relationships/tags" Target="../tags/tag145.xml"/><Relationship Id="rId2" Type="http://schemas.openxmlformats.org/officeDocument/2006/relationships/tags" Target="../tags/tag122.xml"/><Relationship Id="rId16" Type="http://schemas.openxmlformats.org/officeDocument/2006/relationships/tags" Target="../tags/tag136.xml"/><Relationship Id="rId20" Type="http://schemas.openxmlformats.org/officeDocument/2006/relationships/tags" Target="../tags/tag140.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tags" Target="../tags/tag131.xml"/><Relationship Id="rId24" Type="http://schemas.openxmlformats.org/officeDocument/2006/relationships/tags" Target="../tags/tag144.xml"/><Relationship Id="rId5" Type="http://schemas.openxmlformats.org/officeDocument/2006/relationships/tags" Target="../tags/tag125.xml"/><Relationship Id="rId15" Type="http://schemas.openxmlformats.org/officeDocument/2006/relationships/tags" Target="../tags/tag135.xml"/><Relationship Id="rId23" Type="http://schemas.openxmlformats.org/officeDocument/2006/relationships/tags" Target="../tags/tag143.xml"/><Relationship Id="rId10" Type="http://schemas.openxmlformats.org/officeDocument/2006/relationships/tags" Target="../tags/tag130.xml"/><Relationship Id="rId19" Type="http://schemas.openxmlformats.org/officeDocument/2006/relationships/tags" Target="../tags/tag139.xml"/><Relationship Id="rId4" Type="http://schemas.openxmlformats.org/officeDocument/2006/relationships/tags" Target="../tags/tag124.xml"/><Relationship Id="rId9" Type="http://schemas.openxmlformats.org/officeDocument/2006/relationships/tags" Target="../tags/tag129.xml"/><Relationship Id="rId14" Type="http://schemas.openxmlformats.org/officeDocument/2006/relationships/tags" Target="../tags/tag134.xml"/><Relationship Id="rId22" Type="http://schemas.openxmlformats.org/officeDocument/2006/relationships/tags" Target="../tags/tag142.xml"/><Relationship Id="rId27"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2.xml"/><Relationship Id="rId5" Type="http://schemas.openxmlformats.org/officeDocument/2006/relationships/tags" Target="../tags/tag151.xml"/><Relationship Id="rId4" Type="http://schemas.openxmlformats.org/officeDocument/2006/relationships/tags" Target="../tags/tag150.xml"/></Relationships>
</file>

<file path=ppt/slides/_rels/slide13.xml.rels><?xml version="1.0" encoding="UTF-8" standalone="yes"?>
<Relationships xmlns="http://schemas.openxmlformats.org/package/2006/relationships"><Relationship Id="rId13" Type="http://schemas.openxmlformats.org/officeDocument/2006/relationships/tags" Target="../tags/tag164.xml"/><Relationship Id="rId18" Type="http://schemas.openxmlformats.org/officeDocument/2006/relationships/tags" Target="../tags/tag169.xml"/><Relationship Id="rId26" Type="http://schemas.openxmlformats.org/officeDocument/2006/relationships/tags" Target="../tags/tag177.xml"/><Relationship Id="rId3" Type="http://schemas.openxmlformats.org/officeDocument/2006/relationships/tags" Target="../tags/tag154.xml"/><Relationship Id="rId21" Type="http://schemas.openxmlformats.org/officeDocument/2006/relationships/tags" Target="../tags/tag172.xml"/><Relationship Id="rId34" Type="http://schemas.openxmlformats.org/officeDocument/2006/relationships/notesSlide" Target="../notesSlides/notesSlide6.xml"/><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tags" Target="../tags/tag168.xml"/><Relationship Id="rId25" Type="http://schemas.openxmlformats.org/officeDocument/2006/relationships/tags" Target="../tags/tag176.xml"/><Relationship Id="rId33" Type="http://schemas.openxmlformats.org/officeDocument/2006/relationships/slideLayout" Target="../slideLayouts/slideLayout2.xml"/><Relationship Id="rId2" Type="http://schemas.openxmlformats.org/officeDocument/2006/relationships/tags" Target="../tags/tag153.xml"/><Relationship Id="rId16" Type="http://schemas.openxmlformats.org/officeDocument/2006/relationships/tags" Target="../tags/tag167.xml"/><Relationship Id="rId20" Type="http://schemas.openxmlformats.org/officeDocument/2006/relationships/tags" Target="../tags/tag171.xml"/><Relationship Id="rId29" Type="http://schemas.openxmlformats.org/officeDocument/2006/relationships/tags" Target="../tags/tag180.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24" Type="http://schemas.openxmlformats.org/officeDocument/2006/relationships/tags" Target="../tags/tag175.xml"/><Relationship Id="rId32" Type="http://schemas.openxmlformats.org/officeDocument/2006/relationships/tags" Target="../tags/tag183.xml"/><Relationship Id="rId5" Type="http://schemas.openxmlformats.org/officeDocument/2006/relationships/tags" Target="../tags/tag156.xml"/><Relationship Id="rId15" Type="http://schemas.openxmlformats.org/officeDocument/2006/relationships/tags" Target="../tags/tag166.xml"/><Relationship Id="rId23" Type="http://schemas.openxmlformats.org/officeDocument/2006/relationships/tags" Target="../tags/tag174.xml"/><Relationship Id="rId28" Type="http://schemas.openxmlformats.org/officeDocument/2006/relationships/tags" Target="../tags/tag179.xml"/><Relationship Id="rId10" Type="http://schemas.openxmlformats.org/officeDocument/2006/relationships/tags" Target="../tags/tag161.xml"/><Relationship Id="rId19" Type="http://schemas.openxmlformats.org/officeDocument/2006/relationships/tags" Target="../tags/tag170.xml"/><Relationship Id="rId31" Type="http://schemas.openxmlformats.org/officeDocument/2006/relationships/tags" Target="../tags/tag182.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 Id="rId22" Type="http://schemas.openxmlformats.org/officeDocument/2006/relationships/tags" Target="../tags/tag173.xml"/><Relationship Id="rId27" Type="http://schemas.openxmlformats.org/officeDocument/2006/relationships/tags" Target="../tags/tag178.xml"/><Relationship Id="rId30" Type="http://schemas.openxmlformats.org/officeDocument/2006/relationships/tags" Target="../tags/tag181.xml"/><Relationship Id="rId8" Type="http://schemas.openxmlformats.org/officeDocument/2006/relationships/tags" Target="../tags/tag159.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186.xml"/><Relationship Id="rId7" Type="http://schemas.openxmlformats.org/officeDocument/2006/relationships/slideLayout" Target="../slideLayouts/slideLayout2.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s>
</file>

<file path=ppt/slides/_rels/slide15.xml.rels><?xml version="1.0" encoding="UTF-8" standalone="yes"?>
<Relationships xmlns="http://schemas.openxmlformats.org/package/2006/relationships"><Relationship Id="rId8" Type="http://schemas.openxmlformats.org/officeDocument/2006/relationships/tags" Target="../tags/tag197.xml"/><Relationship Id="rId13" Type="http://schemas.openxmlformats.org/officeDocument/2006/relationships/slideLayout" Target="../slideLayouts/slideLayout2.xml"/><Relationship Id="rId3" Type="http://schemas.openxmlformats.org/officeDocument/2006/relationships/tags" Target="../tags/tag192.xml"/><Relationship Id="rId7" Type="http://schemas.openxmlformats.org/officeDocument/2006/relationships/tags" Target="../tags/tag196.xml"/><Relationship Id="rId12" Type="http://schemas.openxmlformats.org/officeDocument/2006/relationships/tags" Target="../tags/tag201.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tags" Target="../tags/tag200.xml"/><Relationship Id="rId5" Type="http://schemas.openxmlformats.org/officeDocument/2006/relationships/tags" Target="../tags/tag194.xml"/><Relationship Id="rId10" Type="http://schemas.openxmlformats.org/officeDocument/2006/relationships/tags" Target="../tags/tag199.xml"/><Relationship Id="rId4" Type="http://schemas.openxmlformats.org/officeDocument/2006/relationships/tags" Target="../tags/tag193.xml"/><Relationship Id="rId9" Type="http://schemas.openxmlformats.org/officeDocument/2006/relationships/tags" Target="../tags/tag198.xml"/><Relationship Id="rId14"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8" Type="http://schemas.openxmlformats.org/officeDocument/2006/relationships/tags" Target="../tags/tag209.xml"/><Relationship Id="rId13" Type="http://schemas.openxmlformats.org/officeDocument/2006/relationships/slideLayout" Target="../slideLayouts/slideLayout2.xml"/><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tags" Target="../tags/tag213.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tags" Target="../tags/tag212.xml"/><Relationship Id="rId5" Type="http://schemas.openxmlformats.org/officeDocument/2006/relationships/tags" Target="../tags/tag206.xml"/><Relationship Id="rId10" Type="http://schemas.openxmlformats.org/officeDocument/2006/relationships/tags" Target="../tags/tag211.xml"/><Relationship Id="rId4" Type="http://schemas.openxmlformats.org/officeDocument/2006/relationships/tags" Target="../tags/tag205.xml"/><Relationship Id="rId9" Type="http://schemas.openxmlformats.org/officeDocument/2006/relationships/tags" Target="../tags/tag210.xml"/><Relationship Id="rId1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8" Type="http://schemas.openxmlformats.org/officeDocument/2006/relationships/tags" Target="../tags/tag221.xml"/><Relationship Id="rId3" Type="http://schemas.openxmlformats.org/officeDocument/2006/relationships/tags" Target="../tags/tag216.xml"/><Relationship Id="rId7" Type="http://schemas.openxmlformats.org/officeDocument/2006/relationships/tags" Target="../tags/tag220.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slideLayout" Target="../slideLayouts/slideLayout4.xml"/><Relationship Id="rId5" Type="http://schemas.openxmlformats.org/officeDocument/2006/relationships/tags" Target="../tags/tag218.xml"/><Relationship Id="rId10" Type="http://schemas.openxmlformats.org/officeDocument/2006/relationships/tags" Target="../tags/tag223.xml"/><Relationship Id="rId4" Type="http://schemas.openxmlformats.org/officeDocument/2006/relationships/tags" Target="../tags/tag217.xml"/><Relationship Id="rId9" Type="http://schemas.openxmlformats.org/officeDocument/2006/relationships/tags" Target="../tags/tag222.xml"/></Relationships>
</file>

<file path=ppt/slides/_rels/slide18.xml.rels><?xml version="1.0" encoding="UTF-8" standalone="yes"?>
<Relationships xmlns="http://schemas.openxmlformats.org/package/2006/relationships"><Relationship Id="rId8" Type="http://schemas.openxmlformats.org/officeDocument/2006/relationships/tags" Target="../tags/tag231.xml"/><Relationship Id="rId13" Type="http://schemas.openxmlformats.org/officeDocument/2006/relationships/tags" Target="../tags/tag236.xml"/><Relationship Id="rId18" Type="http://schemas.openxmlformats.org/officeDocument/2006/relationships/tags" Target="../tags/tag241.xml"/><Relationship Id="rId26" Type="http://schemas.openxmlformats.org/officeDocument/2006/relationships/tags" Target="../tags/tag249.xml"/><Relationship Id="rId3" Type="http://schemas.openxmlformats.org/officeDocument/2006/relationships/tags" Target="../tags/tag226.xml"/><Relationship Id="rId21" Type="http://schemas.openxmlformats.org/officeDocument/2006/relationships/tags" Target="../tags/tag244.xml"/><Relationship Id="rId7" Type="http://schemas.openxmlformats.org/officeDocument/2006/relationships/tags" Target="../tags/tag230.xml"/><Relationship Id="rId12" Type="http://schemas.openxmlformats.org/officeDocument/2006/relationships/tags" Target="../tags/tag235.xml"/><Relationship Id="rId17" Type="http://schemas.openxmlformats.org/officeDocument/2006/relationships/tags" Target="../tags/tag240.xml"/><Relationship Id="rId25" Type="http://schemas.openxmlformats.org/officeDocument/2006/relationships/tags" Target="../tags/tag248.xml"/><Relationship Id="rId2" Type="http://schemas.openxmlformats.org/officeDocument/2006/relationships/tags" Target="../tags/tag225.xml"/><Relationship Id="rId16" Type="http://schemas.openxmlformats.org/officeDocument/2006/relationships/tags" Target="../tags/tag239.xml"/><Relationship Id="rId20" Type="http://schemas.openxmlformats.org/officeDocument/2006/relationships/tags" Target="../tags/tag243.xml"/><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tags" Target="../tags/tag234.xml"/><Relationship Id="rId24" Type="http://schemas.openxmlformats.org/officeDocument/2006/relationships/tags" Target="../tags/tag247.xml"/><Relationship Id="rId5" Type="http://schemas.openxmlformats.org/officeDocument/2006/relationships/tags" Target="../tags/tag228.xml"/><Relationship Id="rId15" Type="http://schemas.openxmlformats.org/officeDocument/2006/relationships/tags" Target="../tags/tag238.xml"/><Relationship Id="rId23" Type="http://schemas.openxmlformats.org/officeDocument/2006/relationships/tags" Target="../tags/tag246.xml"/><Relationship Id="rId28" Type="http://schemas.openxmlformats.org/officeDocument/2006/relationships/notesSlide" Target="../notesSlides/notesSlide10.xml"/><Relationship Id="rId10" Type="http://schemas.openxmlformats.org/officeDocument/2006/relationships/tags" Target="../tags/tag233.xml"/><Relationship Id="rId19" Type="http://schemas.openxmlformats.org/officeDocument/2006/relationships/tags" Target="../tags/tag242.xml"/><Relationship Id="rId4" Type="http://schemas.openxmlformats.org/officeDocument/2006/relationships/tags" Target="../tags/tag227.xml"/><Relationship Id="rId9" Type="http://schemas.openxmlformats.org/officeDocument/2006/relationships/tags" Target="../tags/tag232.xml"/><Relationship Id="rId14" Type="http://schemas.openxmlformats.org/officeDocument/2006/relationships/tags" Target="../tags/tag237.xml"/><Relationship Id="rId22" Type="http://schemas.openxmlformats.org/officeDocument/2006/relationships/tags" Target="../tags/tag245.xml"/><Relationship Id="rId27"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257.xml"/><Relationship Id="rId13" Type="http://schemas.openxmlformats.org/officeDocument/2006/relationships/tags" Target="../tags/tag262.xml"/><Relationship Id="rId18" Type="http://schemas.openxmlformats.org/officeDocument/2006/relationships/tags" Target="../tags/tag267.xml"/><Relationship Id="rId3" Type="http://schemas.openxmlformats.org/officeDocument/2006/relationships/tags" Target="../tags/tag252.xml"/><Relationship Id="rId21" Type="http://schemas.openxmlformats.org/officeDocument/2006/relationships/tags" Target="../tags/tag270.xml"/><Relationship Id="rId7" Type="http://schemas.openxmlformats.org/officeDocument/2006/relationships/tags" Target="../tags/tag256.xml"/><Relationship Id="rId12" Type="http://schemas.openxmlformats.org/officeDocument/2006/relationships/tags" Target="../tags/tag261.xml"/><Relationship Id="rId17" Type="http://schemas.openxmlformats.org/officeDocument/2006/relationships/tags" Target="../tags/tag266.xml"/><Relationship Id="rId2" Type="http://schemas.openxmlformats.org/officeDocument/2006/relationships/tags" Target="../tags/tag251.xml"/><Relationship Id="rId16" Type="http://schemas.openxmlformats.org/officeDocument/2006/relationships/tags" Target="../tags/tag265.xml"/><Relationship Id="rId20" Type="http://schemas.openxmlformats.org/officeDocument/2006/relationships/tags" Target="../tags/tag269.xml"/><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tags" Target="../tags/tag260.xml"/><Relationship Id="rId24" Type="http://schemas.openxmlformats.org/officeDocument/2006/relationships/notesSlide" Target="../notesSlides/notesSlide11.xml"/><Relationship Id="rId5" Type="http://schemas.openxmlformats.org/officeDocument/2006/relationships/tags" Target="../tags/tag254.xml"/><Relationship Id="rId15" Type="http://schemas.openxmlformats.org/officeDocument/2006/relationships/tags" Target="../tags/tag264.xml"/><Relationship Id="rId23" Type="http://schemas.openxmlformats.org/officeDocument/2006/relationships/slideLayout" Target="../slideLayouts/slideLayout2.xml"/><Relationship Id="rId10" Type="http://schemas.openxmlformats.org/officeDocument/2006/relationships/tags" Target="../tags/tag259.xml"/><Relationship Id="rId19" Type="http://schemas.openxmlformats.org/officeDocument/2006/relationships/tags" Target="../tags/tag268.xml"/><Relationship Id="rId4" Type="http://schemas.openxmlformats.org/officeDocument/2006/relationships/tags" Target="../tags/tag253.xml"/><Relationship Id="rId9" Type="http://schemas.openxmlformats.org/officeDocument/2006/relationships/tags" Target="../tags/tag258.xml"/><Relationship Id="rId14" Type="http://schemas.openxmlformats.org/officeDocument/2006/relationships/tags" Target="../tags/tag263.xml"/><Relationship Id="rId22" Type="http://schemas.openxmlformats.org/officeDocument/2006/relationships/tags" Target="../tags/tag27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279.xml"/><Relationship Id="rId13" Type="http://schemas.openxmlformats.org/officeDocument/2006/relationships/tags" Target="../tags/tag284.xml"/><Relationship Id="rId18" Type="http://schemas.openxmlformats.org/officeDocument/2006/relationships/tags" Target="../tags/tag289.xml"/><Relationship Id="rId3" Type="http://schemas.openxmlformats.org/officeDocument/2006/relationships/tags" Target="../tags/tag274.xml"/><Relationship Id="rId21" Type="http://schemas.openxmlformats.org/officeDocument/2006/relationships/tags" Target="../tags/tag292.xml"/><Relationship Id="rId7" Type="http://schemas.openxmlformats.org/officeDocument/2006/relationships/tags" Target="../tags/tag278.xml"/><Relationship Id="rId12" Type="http://schemas.openxmlformats.org/officeDocument/2006/relationships/tags" Target="../tags/tag283.xml"/><Relationship Id="rId17" Type="http://schemas.openxmlformats.org/officeDocument/2006/relationships/tags" Target="../tags/tag288.xml"/><Relationship Id="rId2" Type="http://schemas.openxmlformats.org/officeDocument/2006/relationships/tags" Target="../tags/tag273.xml"/><Relationship Id="rId16" Type="http://schemas.openxmlformats.org/officeDocument/2006/relationships/tags" Target="../tags/tag287.xml"/><Relationship Id="rId20" Type="http://schemas.openxmlformats.org/officeDocument/2006/relationships/tags" Target="../tags/tag291.xml"/><Relationship Id="rId1" Type="http://schemas.openxmlformats.org/officeDocument/2006/relationships/tags" Target="../tags/tag272.xml"/><Relationship Id="rId6" Type="http://schemas.openxmlformats.org/officeDocument/2006/relationships/tags" Target="../tags/tag277.xml"/><Relationship Id="rId11" Type="http://schemas.openxmlformats.org/officeDocument/2006/relationships/tags" Target="../tags/tag282.xml"/><Relationship Id="rId24" Type="http://schemas.openxmlformats.org/officeDocument/2006/relationships/notesSlide" Target="../notesSlides/notesSlide12.xml"/><Relationship Id="rId5" Type="http://schemas.openxmlformats.org/officeDocument/2006/relationships/tags" Target="../tags/tag276.xml"/><Relationship Id="rId15" Type="http://schemas.openxmlformats.org/officeDocument/2006/relationships/tags" Target="../tags/tag286.xml"/><Relationship Id="rId23" Type="http://schemas.openxmlformats.org/officeDocument/2006/relationships/slideLayout" Target="../slideLayouts/slideLayout2.xml"/><Relationship Id="rId10" Type="http://schemas.openxmlformats.org/officeDocument/2006/relationships/tags" Target="../tags/tag281.xml"/><Relationship Id="rId19" Type="http://schemas.openxmlformats.org/officeDocument/2006/relationships/tags" Target="../tags/tag290.xml"/><Relationship Id="rId4" Type="http://schemas.openxmlformats.org/officeDocument/2006/relationships/tags" Target="../tags/tag275.xml"/><Relationship Id="rId9" Type="http://schemas.openxmlformats.org/officeDocument/2006/relationships/tags" Target="../tags/tag280.xml"/><Relationship Id="rId14" Type="http://schemas.openxmlformats.org/officeDocument/2006/relationships/tags" Target="../tags/tag285.xml"/><Relationship Id="rId22" Type="http://schemas.openxmlformats.org/officeDocument/2006/relationships/tags" Target="../tags/tag293.xml"/></Relationships>
</file>

<file path=ppt/slides/_rels/slide21.xml.rels><?xml version="1.0" encoding="UTF-8" standalone="yes"?>
<Relationships xmlns="http://schemas.openxmlformats.org/package/2006/relationships"><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 Id="rId5" Type="http://schemas.openxmlformats.org/officeDocument/2006/relationships/slideLayout" Target="../slideLayouts/slideLayout2.xml"/><Relationship Id="rId4" Type="http://schemas.openxmlformats.org/officeDocument/2006/relationships/tags" Target="../tags/tag297.xml"/></Relationships>
</file>

<file path=ppt/slides/_rels/slide22.xml.rels><?xml version="1.0" encoding="UTF-8" standalone="yes"?>
<Relationships xmlns="http://schemas.openxmlformats.org/package/2006/relationships"><Relationship Id="rId8" Type="http://schemas.openxmlformats.org/officeDocument/2006/relationships/tags" Target="../tags/tag305.xml"/><Relationship Id="rId13" Type="http://schemas.openxmlformats.org/officeDocument/2006/relationships/tags" Target="../tags/tag310.xml"/><Relationship Id="rId18" Type="http://schemas.openxmlformats.org/officeDocument/2006/relationships/tags" Target="../tags/tag315.xml"/><Relationship Id="rId3" Type="http://schemas.openxmlformats.org/officeDocument/2006/relationships/tags" Target="../tags/tag300.xml"/><Relationship Id="rId21" Type="http://schemas.openxmlformats.org/officeDocument/2006/relationships/tags" Target="../tags/tag318.xml"/><Relationship Id="rId7" Type="http://schemas.openxmlformats.org/officeDocument/2006/relationships/tags" Target="../tags/tag304.xml"/><Relationship Id="rId12" Type="http://schemas.openxmlformats.org/officeDocument/2006/relationships/tags" Target="../tags/tag309.xml"/><Relationship Id="rId17" Type="http://schemas.openxmlformats.org/officeDocument/2006/relationships/tags" Target="../tags/tag314.xml"/><Relationship Id="rId2" Type="http://schemas.openxmlformats.org/officeDocument/2006/relationships/tags" Target="../tags/tag299.xml"/><Relationship Id="rId16" Type="http://schemas.openxmlformats.org/officeDocument/2006/relationships/tags" Target="../tags/tag313.xml"/><Relationship Id="rId20" Type="http://schemas.openxmlformats.org/officeDocument/2006/relationships/tags" Target="../tags/tag317.xml"/><Relationship Id="rId1" Type="http://schemas.openxmlformats.org/officeDocument/2006/relationships/tags" Target="../tags/tag298.xml"/><Relationship Id="rId6" Type="http://schemas.openxmlformats.org/officeDocument/2006/relationships/tags" Target="../tags/tag303.xml"/><Relationship Id="rId11" Type="http://schemas.openxmlformats.org/officeDocument/2006/relationships/tags" Target="../tags/tag308.xml"/><Relationship Id="rId5" Type="http://schemas.openxmlformats.org/officeDocument/2006/relationships/tags" Target="../tags/tag302.xml"/><Relationship Id="rId15" Type="http://schemas.openxmlformats.org/officeDocument/2006/relationships/tags" Target="../tags/tag312.xml"/><Relationship Id="rId10" Type="http://schemas.openxmlformats.org/officeDocument/2006/relationships/tags" Target="../tags/tag307.xml"/><Relationship Id="rId19" Type="http://schemas.openxmlformats.org/officeDocument/2006/relationships/tags" Target="../tags/tag316.xml"/><Relationship Id="rId4" Type="http://schemas.openxmlformats.org/officeDocument/2006/relationships/tags" Target="../tags/tag301.xml"/><Relationship Id="rId9" Type="http://schemas.openxmlformats.org/officeDocument/2006/relationships/tags" Target="../tags/tag306.xml"/><Relationship Id="rId14" Type="http://schemas.openxmlformats.org/officeDocument/2006/relationships/tags" Target="../tags/tag311.xml"/><Relationship Id="rId2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3" Type="http://schemas.openxmlformats.org/officeDocument/2006/relationships/tags" Target="../tags/tag331.xml"/><Relationship Id="rId18" Type="http://schemas.openxmlformats.org/officeDocument/2006/relationships/tags" Target="../tags/tag336.xml"/><Relationship Id="rId26" Type="http://schemas.openxmlformats.org/officeDocument/2006/relationships/tags" Target="../tags/tag344.xml"/><Relationship Id="rId3" Type="http://schemas.openxmlformats.org/officeDocument/2006/relationships/tags" Target="../tags/tag321.xml"/><Relationship Id="rId21" Type="http://schemas.openxmlformats.org/officeDocument/2006/relationships/tags" Target="../tags/tag339.xml"/><Relationship Id="rId34" Type="http://schemas.openxmlformats.org/officeDocument/2006/relationships/tags" Target="../tags/tag352.xml"/><Relationship Id="rId7" Type="http://schemas.openxmlformats.org/officeDocument/2006/relationships/tags" Target="../tags/tag325.xml"/><Relationship Id="rId12" Type="http://schemas.openxmlformats.org/officeDocument/2006/relationships/tags" Target="../tags/tag330.xml"/><Relationship Id="rId17" Type="http://schemas.openxmlformats.org/officeDocument/2006/relationships/tags" Target="../tags/tag335.xml"/><Relationship Id="rId25" Type="http://schemas.openxmlformats.org/officeDocument/2006/relationships/tags" Target="../tags/tag343.xml"/><Relationship Id="rId33" Type="http://schemas.openxmlformats.org/officeDocument/2006/relationships/tags" Target="../tags/tag351.xml"/><Relationship Id="rId2" Type="http://schemas.openxmlformats.org/officeDocument/2006/relationships/tags" Target="../tags/tag320.xml"/><Relationship Id="rId16" Type="http://schemas.openxmlformats.org/officeDocument/2006/relationships/tags" Target="../tags/tag334.xml"/><Relationship Id="rId20" Type="http://schemas.openxmlformats.org/officeDocument/2006/relationships/tags" Target="../tags/tag338.xml"/><Relationship Id="rId29" Type="http://schemas.openxmlformats.org/officeDocument/2006/relationships/tags" Target="../tags/tag347.xml"/><Relationship Id="rId1" Type="http://schemas.openxmlformats.org/officeDocument/2006/relationships/tags" Target="../tags/tag319.xml"/><Relationship Id="rId6" Type="http://schemas.openxmlformats.org/officeDocument/2006/relationships/tags" Target="../tags/tag324.xml"/><Relationship Id="rId11" Type="http://schemas.openxmlformats.org/officeDocument/2006/relationships/tags" Target="../tags/tag329.xml"/><Relationship Id="rId24" Type="http://schemas.openxmlformats.org/officeDocument/2006/relationships/tags" Target="../tags/tag342.xml"/><Relationship Id="rId32" Type="http://schemas.openxmlformats.org/officeDocument/2006/relationships/tags" Target="../tags/tag350.xml"/><Relationship Id="rId5" Type="http://schemas.openxmlformats.org/officeDocument/2006/relationships/tags" Target="../tags/tag323.xml"/><Relationship Id="rId15" Type="http://schemas.openxmlformats.org/officeDocument/2006/relationships/tags" Target="../tags/tag333.xml"/><Relationship Id="rId23" Type="http://schemas.openxmlformats.org/officeDocument/2006/relationships/tags" Target="../tags/tag341.xml"/><Relationship Id="rId28" Type="http://schemas.openxmlformats.org/officeDocument/2006/relationships/tags" Target="../tags/tag346.xml"/><Relationship Id="rId36" Type="http://schemas.openxmlformats.org/officeDocument/2006/relationships/slideLayout" Target="../slideLayouts/slideLayout4.xml"/><Relationship Id="rId10" Type="http://schemas.openxmlformats.org/officeDocument/2006/relationships/tags" Target="../tags/tag328.xml"/><Relationship Id="rId19" Type="http://schemas.openxmlformats.org/officeDocument/2006/relationships/tags" Target="../tags/tag337.xml"/><Relationship Id="rId31" Type="http://schemas.openxmlformats.org/officeDocument/2006/relationships/tags" Target="../tags/tag349.xml"/><Relationship Id="rId4" Type="http://schemas.openxmlformats.org/officeDocument/2006/relationships/tags" Target="../tags/tag322.xml"/><Relationship Id="rId9" Type="http://schemas.openxmlformats.org/officeDocument/2006/relationships/tags" Target="../tags/tag327.xml"/><Relationship Id="rId14" Type="http://schemas.openxmlformats.org/officeDocument/2006/relationships/tags" Target="../tags/tag332.xml"/><Relationship Id="rId22" Type="http://schemas.openxmlformats.org/officeDocument/2006/relationships/tags" Target="../tags/tag340.xml"/><Relationship Id="rId27" Type="http://schemas.openxmlformats.org/officeDocument/2006/relationships/tags" Target="../tags/tag345.xml"/><Relationship Id="rId30" Type="http://schemas.openxmlformats.org/officeDocument/2006/relationships/tags" Target="../tags/tag348.xml"/><Relationship Id="rId35" Type="http://schemas.openxmlformats.org/officeDocument/2006/relationships/tags" Target="../tags/tag353.xml"/><Relationship Id="rId8" Type="http://schemas.openxmlformats.org/officeDocument/2006/relationships/tags" Target="../tags/tag3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5.xml"/><Relationship Id="rId1" Type="http://schemas.openxmlformats.org/officeDocument/2006/relationships/tags" Target="../tags/tag354.xml"/><Relationship Id="rId4"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3" Type="http://schemas.openxmlformats.org/officeDocument/2006/relationships/tags" Target="../tags/tag358.xml"/><Relationship Id="rId2" Type="http://schemas.openxmlformats.org/officeDocument/2006/relationships/tags" Target="../tags/tag357.xml"/><Relationship Id="rId1" Type="http://schemas.openxmlformats.org/officeDocument/2006/relationships/tags" Target="../tags/tag35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361.xml"/><Relationship Id="rId2" Type="http://schemas.openxmlformats.org/officeDocument/2006/relationships/tags" Target="../tags/tag360.xml"/><Relationship Id="rId1" Type="http://schemas.openxmlformats.org/officeDocument/2006/relationships/tags" Target="../tags/tag359.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364.xml"/><Relationship Id="rId2" Type="http://schemas.openxmlformats.org/officeDocument/2006/relationships/tags" Target="../tags/tag363.xml"/><Relationship Id="rId1" Type="http://schemas.openxmlformats.org/officeDocument/2006/relationships/tags" Target="../tags/tag362.xml"/><Relationship Id="rId6" Type="http://schemas.openxmlformats.org/officeDocument/2006/relationships/hyperlink" Target="http://en.wikipedia.org/wiki/Just-in-time_compilation" TargetMode="Externa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 Type="http://schemas.openxmlformats.org/officeDocument/2006/relationships/tags" Target="../tags/tag5.xml"/><Relationship Id="rId21" Type="http://schemas.openxmlformats.org/officeDocument/2006/relationships/tags" Target="../tags/tag23.xml"/><Relationship Id="rId34" Type="http://schemas.openxmlformats.org/officeDocument/2006/relationships/image" Target="../media/image8.png"/><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image" Target="../media/image7.jpeg"/><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29" Type="http://schemas.openxmlformats.org/officeDocument/2006/relationships/image" Target="../media/image3.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image" Target="../media/image6.png"/><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notesSlide" Target="../notesSlides/notesSlide3.xml"/><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image" Target="../media/image5.pn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slideLayout" Target="../slideLayouts/slideLayout2.xml"/><Relationship Id="rId30" Type="http://schemas.openxmlformats.org/officeDocument/2006/relationships/image" Target="../media/image4.png"/><Relationship Id="rId8" Type="http://schemas.openxmlformats.org/officeDocument/2006/relationships/tags" Target="../tags/tag10.xml"/></Relationships>
</file>

<file path=ppt/slides/_rels/slide30.xml.rels><?xml version="1.0" encoding="UTF-8" standalone="yes"?>
<Relationships xmlns="http://schemas.openxmlformats.org/package/2006/relationships"><Relationship Id="rId3" Type="http://schemas.openxmlformats.org/officeDocument/2006/relationships/tags" Target="../tags/tag367.xml"/><Relationship Id="rId2" Type="http://schemas.openxmlformats.org/officeDocument/2006/relationships/tags" Target="../tags/tag366.xml"/><Relationship Id="rId1" Type="http://schemas.openxmlformats.org/officeDocument/2006/relationships/tags" Target="../tags/tag365.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tags" Target="../tags/tag375.xml"/><Relationship Id="rId13" Type="http://schemas.openxmlformats.org/officeDocument/2006/relationships/tags" Target="../tags/tag380.xml"/><Relationship Id="rId18" Type="http://schemas.openxmlformats.org/officeDocument/2006/relationships/tags" Target="../tags/tag385.xml"/><Relationship Id="rId3" Type="http://schemas.openxmlformats.org/officeDocument/2006/relationships/tags" Target="../tags/tag370.xml"/><Relationship Id="rId7" Type="http://schemas.openxmlformats.org/officeDocument/2006/relationships/tags" Target="../tags/tag374.xml"/><Relationship Id="rId12" Type="http://schemas.openxmlformats.org/officeDocument/2006/relationships/tags" Target="../tags/tag379.xml"/><Relationship Id="rId17" Type="http://schemas.openxmlformats.org/officeDocument/2006/relationships/tags" Target="../tags/tag384.xml"/><Relationship Id="rId2" Type="http://schemas.openxmlformats.org/officeDocument/2006/relationships/tags" Target="../tags/tag369.xml"/><Relationship Id="rId16" Type="http://schemas.openxmlformats.org/officeDocument/2006/relationships/tags" Target="../tags/tag383.xml"/><Relationship Id="rId1" Type="http://schemas.openxmlformats.org/officeDocument/2006/relationships/tags" Target="../tags/tag368.xml"/><Relationship Id="rId6" Type="http://schemas.openxmlformats.org/officeDocument/2006/relationships/tags" Target="../tags/tag373.xml"/><Relationship Id="rId11" Type="http://schemas.openxmlformats.org/officeDocument/2006/relationships/tags" Target="../tags/tag378.xml"/><Relationship Id="rId5" Type="http://schemas.openxmlformats.org/officeDocument/2006/relationships/tags" Target="../tags/tag372.xml"/><Relationship Id="rId15" Type="http://schemas.openxmlformats.org/officeDocument/2006/relationships/tags" Target="../tags/tag382.xml"/><Relationship Id="rId10" Type="http://schemas.openxmlformats.org/officeDocument/2006/relationships/tags" Target="../tags/tag377.xml"/><Relationship Id="rId19" Type="http://schemas.openxmlformats.org/officeDocument/2006/relationships/slideLayout" Target="../slideLayouts/slideLayout2.xml"/><Relationship Id="rId4" Type="http://schemas.openxmlformats.org/officeDocument/2006/relationships/tags" Target="../tags/tag371.xml"/><Relationship Id="rId9" Type="http://schemas.openxmlformats.org/officeDocument/2006/relationships/tags" Target="../tags/tag376.xml"/><Relationship Id="rId14" Type="http://schemas.openxmlformats.org/officeDocument/2006/relationships/tags" Target="../tags/tag381.xml"/></Relationships>
</file>

<file path=ppt/slides/_rels/slide32.xml.rels><?xml version="1.0" encoding="UTF-8" standalone="yes"?>
<Relationships xmlns="http://schemas.openxmlformats.org/package/2006/relationships"><Relationship Id="rId8" Type="http://schemas.openxmlformats.org/officeDocument/2006/relationships/tags" Target="../tags/tag393.xml"/><Relationship Id="rId13" Type="http://schemas.openxmlformats.org/officeDocument/2006/relationships/tags" Target="../tags/tag398.xml"/><Relationship Id="rId18" Type="http://schemas.openxmlformats.org/officeDocument/2006/relationships/tags" Target="../tags/tag403.xml"/><Relationship Id="rId26" Type="http://schemas.openxmlformats.org/officeDocument/2006/relationships/tags" Target="../tags/tag411.xml"/><Relationship Id="rId3" Type="http://schemas.openxmlformats.org/officeDocument/2006/relationships/tags" Target="../tags/tag388.xml"/><Relationship Id="rId21" Type="http://schemas.openxmlformats.org/officeDocument/2006/relationships/tags" Target="../tags/tag406.xml"/><Relationship Id="rId7" Type="http://schemas.openxmlformats.org/officeDocument/2006/relationships/tags" Target="../tags/tag392.xml"/><Relationship Id="rId12" Type="http://schemas.openxmlformats.org/officeDocument/2006/relationships/tags" Target="../tags/tag397.xml"/><Relationship Id="rId17" Type="http://schemas.openxmlformats.org/officeDocument/2006/relationships/tags" Target="../tags/tag402.xml"/><Relationship Id="rId25" Type="http://schemas.openxmlformats.org/officeDocument/2006/relationships/tags" Target="../tags/tag410.xml"/><Relationship Id="rId2" Type="http://schemas.openxmlformats.org/officeDocument/2006/relationships/tags" Target="../tags/tag387.xml"/><Relationship Id="rId16" Type="http://schemas.openxmlformats.org/officeDocument/2006/relationships/tags" Target="../tags/tag401.xml"/><Relationship Id="rId20" Type="http://schemas.openxmlformats.org/officeDocument/2006/relationships/tags" Target="../tags/tag405.xml"/><Relationship Id="rId29" Type="http://schemas.openxmlformats.org/officeDocument/2006/relationships/tags" Target="../tags/tag414.xml"/><Relationship Id="rId1" Type="http://schemas.openxmlformats.org/officeDocument/2006/relationships/tags" Target="../tags/tag386.xml"/><Relationship Id="rId6" Type="http://schemas.openxmlformats.org/officeDocument/2006/relationships/tags" Target="../tags/tag391.xml"/><Relationship Id="rId11" Type="http://schemas.openxmlformats.org/officeDocument/2006/relationships/tags" Target="../tags/tag396.xml"/><Relationship Id="rId24" Type="http://schemas.openxmlformats.org/officeDocument/2006/relationships/tags" Target="../tags/tag409.xml"/><Relationship Id="rId5" Type="http://schemas.openxmlformats.org/officeDocument/2006/relationships/tags" Target="../tags/tag390.xml"/><Relationship Id="rId15" Type="http://schemas.openxmlformats.org/officeDocument/2006/relationships/tags" Target="../tags/tag400.xml"/><Relationship Id="rId23" Type="http://schemas.openxmlformats.org/officeDocument/2006/relationships/tags" Target="../tags/tag408.xml"/><Relationship Id="rId28" Type="http://schemas.openxmlformats.org/officeDocument/2006/relationships/tags" Target="../tags/tag413.xml"/><Relationship Id="rId10" Type="http://schemas.openxmlformats.org/officeDocument/2006/relationships/tags" Target="../tags/tag395.xml"/><Relationship Id="rId19" Type="http://schemas.openxmlformats.org/officeDocument/2006/relationships/tags" Target="../tags/tag404.xml"/><Relationship Id="rId4" Type="http://schemas.openxmlformats.org/officeDocument/2006/relationships/tags" Target="../tags/tag389.xml"/><Relationship Id="rId9" Type="http://schemas.openxmlformats.org/officeDocument/2006/relationships/tags" Target="../tags/tag394.xml"/><Relationship Id="rId14" Type="http://schemas.openxmlformats.org/officeDocument/2006/relationships/tags" Target="../tags/tag399.xml"/><Relationship Id="rId22" Type="http://schemas.openxmlformats.org/officeDocument/2006/relationships/tags" Target="../tags/tag407.xml"/><Relationship Id="rId27" Type="http://schemas.openxmlformats.org/officeDocument/2006/relationships/tags" Target="../tags/tag412.xml"/><Relationship Id="rId30"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3" Type="http://schemas.openxmlformats.org/officeDocument/2006/relationships/tags" Target="../tags/tag427.xml"/><Relationship Id="rId18" Type="http://schemas.openxmlformats.org/officeDocument/2006/relationships/tags" Target="../tags/tag432.xml"/><Relationship Id="rId26" Type="http://schemas.openxmlformats.org/officeDocument/2006/relationships/tags" Target="../tags/tag440.xml"/><Relationship Id="rId3" Type="http://schemas.openxmlformats.org/officeDocument/2006/relationships/tags" Target="../tags/tag417.xml"/><Relationship Id="rId21" Type="http://schemas.openxmlformats.org/officeDocument/2006/relationships/tags" Target="../tags/tag435.xml"/><Relationship Id="rId7" Type="http://schemas.openxmlformats.org/officeDocument/2006/relationships/tags" Target="../tags/tag421.xml"/><Relationship Id="rId12" Type="http://schemas.openxmlformats.org/officeDocument/2006/relationships/tags" Target="../tags/tag426.xml"/><Relationship Id="rId17" Type="http://schemas.openxmlformats.org/officeDocument/2006/relationships/tags" Target="../tags/tag431.xml"/><Relationship Id="rId25" Type="http://schemas.openxmlformats.org/officeDocument/2006/relationships/tags" Target="../tags/tag439.xml"/><Relationship Id="rId33" Type="http://schemas.openxmlformats.org/officeDocument/2006/relationships/slideLayout" Target="../slideLayouts/slideLayout2.xml"/><Relationship Id="rId2" Type="http://schemas.openxmlformats.org/officeDocument/2006/relationships/tags" Target="../tags/tag416.xml"/><Relationship Id="rId16" Type="http://schemas.openxmlformats.org/officeDocument/2006/relationships/tags" Target="../tags/tag430.xml"/><Relationship Id="rId20" Type="http://schemas.openxmlformats.org/officeDocument/2006/relationships/tags" Target="../tags/tag434.xml"/><Relationship Id="rId29" Type="http://schemas.openxmlformats.org/officeDocument/2006/relationships/tags" Target="../tags/tag443.xml"/><Relationship Id="rId1" Type="http://schemas.openxmlformats.org/officeDocument/2006/relationships/tags" Target="../tags/tag415.xml"/><Relationship Id="rId6" Type="http://schemas.openxmlformats.org/officeDocument/2006/relationships/tags" Target="../tags/tag420.xml"/><Relationship Id="rId11" Type="http://schemas.openxmlformats.org/officeDocument/2006/relationships/tags" Target="../tags/tag425.xml"/><Relationship Id="rId24" Type="http://schemas.openxmlformats.org/officeDocument/2006/relationships/tags" Target="../tags/tag438.xml"/><Relationship Id="rId32" Type="http://schemas.openxmlformats.org/officeDocument/2006/relationships/tags" Target="../tags/tag446.xml"/><Relationship Id="rId5" Type="http://schemas.openxmlformats.org/officeDocument/2006/relationships/tags" Target="../tags/tag419.xml"/><Relationship Id="rId15" Type="http://schemas.openxmlformats.org/officeDocument/2006/relationships/tags" Target="../tags/tag429.xml"/><Relationship Id="rId23" Type="http://schemas.openxmlformats.org/officeDocument/2006/relationships/tags" Target="../tags/tag437.xml"/><Relationship Id="rId28" Type="http://schemas.openxmlformats.org/officeDocument/2006/relationships/tags" Target="../tags/tag442.xml"/><Relationship Id="rId10" Type="http://schemas.openxmlformats.org/officeDocument/2006/relationships/tags" Target="../tags/tag424.xml"/><Relationship Id="rId19" Type="http://schemas.openxmlformats.org/officeDocument/2006/relationships/tags" Target="../tags/tag433.xml"/><Relationship Id="rId31" Type="http://schemas.openxmlformats.org/officeDocument/2006/relationships/tags" Target="../tags/tag445.xml"/><Relationship Id="rId4" Type="http://schemas.openxmlformats.org/officeDocument/2006/relationships/tags" Target="../tags/tag418.xml"/><Relationship Id="rId9" Type="http://schemas.openxmlformats.org/officeDocument/2006/relationships/tags" Target="../tags/tag423.xml"/><Relationship Id="rId14" Type="http://schemas.openxmlformats.org/officeDocument/2006/relationships/tags" Target="../tags/tag428.xml"/><Relationship Id="rId22" Type="http://schemas.openxmlformats.org/officeDocument/2006/relationships/tags" Target="../tags/tag436.xml"/><Relationship Id="rId27" Type="http://schemas.openxmlformats.org/officeDocument/2006/relationships/tags" Target="../tags/tag441.xml"/><Relationship Id="rId30" Type="http://schemas.openxmlformats.org/officeDocument/2006/relationships/tags" Target="../tags/tag444.xml"/><Relationship Id="rId8" Type="http://schemas.openxmlformats.org/officeDocument/2006/relationships/tags" Target="../tags/tag422.xml"/></Relationships>
</file>

<file path=ppt/slides/_rels/slide34.xml.rels><?xml version="1.0" encoding="UTF-8" standalone="yes"?>
<Relationships xmlns="http://schemas.openxmlformats.org/package/2006/relationships"><Relationship Id="rId8" Type="http://schemas.openxmlformats.org/officeDocument/2006/relationships/tags" Target="../tags/tag454.xml"/><Relationship Id="rId13" Type="http://schemas.openxmlformats.org/officeDocument/2006/relationships/tags" Target="../tags/tag459.xml"/><Relationship Id="rId18" Type="http://schemas.openxmlformats.org/officeDocument/2006/relationships/tags" Target="../tags/tag464.xml"/><Relationship Id="rId3" Type="http://schemas.openxmlformats.org/officeDocument/2006/relationships/tags" Target="../tags/tag449.xml"/><Relationship Id="rId21" Type="http://schemas.openxmlformats.org/officeDocument/2006/relationships/hyperlink" Target="http://en.wikipedia.org/wiki/Java_bytecode_instruction_listings" TargetMode="External"/><Relationship Id="rId7" Type="http://schemas.openxmlformats.org/officeDocument/2006/relationships/tags" Target="../tags/tag453.xml"/><Relationship Id="rId12" Type="http://schemas.openxmlformats.org/officeDocument/2006/relationships/tags" Target="../tags/tag458.xml"/><Relationship Id="rId17" Type="http://schemas.openxmlformats.org/officeDocument/2006/relationships/tags" Target="../tags/tag463.xml"/><Relationship Id="rId2" Type="http://schemas.openxmlformats.org/officeDocument/2006/relationships/tags" Target="../tags/tag448.xml"/><Relationship Id="rId16" Type="http://schemas.openxmlformats.org/officeDocument/2006/relationships/tags" Target="../tags/tag462.xml"/><Relationship Id="rId20" Type="http://schemas.openxmlformats.org/officeDocument/2006/relationships/notesSlide" Target="../notesSlides/notesSlide15.xml"/><Relationship Id="rId1" Type="http://schemas.openxmlformats.org/officeDocument/2006/relationships/tags" Target="../tags/tag447.xml"/><Relationship Id="rId6" Type="http://schemas.openxmlformats.org/officeDocument/2006/relationships/tags" Target="../tags/tag452.xml"/><Relationship Id="rId11" Type="http://schemas.openxmlformats.org/officeDocument/2006/relationships/tags" Target="../tags/tag457.xml"/><Relationship Id="rId5" Type="http://schemas.openxmlformats.org/officeDocument/2006/relationships/tags" Target="../tags/tag451.xml"/><Relationship Id="rId15" Type="http://schemas.openxmlformats.org/officeDocument/2006/relationships/tags" Target="../tags/tag461.xml"/><Relationship Id="rId10" Type="http://schemas.openxmlformats.org/officeDocument/2006/relationships/tags" Target="../tags/tag456.xml"/><Relationship Id="rId19" Type="http://schemas.openxmlformats.org/officeDocument/2006/relationships/slideLayout" Target="../slideLayouts/slideLayout2.xml"/><Relationship Id="rId4" Type="http://schemas.openxmlformats.org/officeDocument/2006/relationships/tags" Target="../tags/tag450.xml"/><Relationship Id="rId9" Type="http://schemas.openxmlformats.org/officeDocument/2006/relationships/tags" Target="../tags/tag455.xml"/><Relationship Id="rId14" Type="http://schemas.openxmlformats.org/officeDocument/2006/relationships/tags" Target="../tags/tag460.xml"/></Relationships>
</file>

<file path=ppt/slides/_rels/slide35.xml.rels><?xml version="1.0" encoding="UTF-8" standalone="yes"?>
<Relationships xmlns="http://schemas.openxmlformats.org/package/2006/relationships"><Relationship Id="rId3" Type="http://schemas.openxmlformats.org/officeDocument/2006/relationships/tags" Target="../tags/tag467.xml"/><Relationship Id="rId2" Type="http://schemas.openxmlformats.org/officeDocument/2006/relationships/tags" Target="../tags/tag466.xml"/><Relationship Id="rId1" Type="http://schemas.openxmlformats.org/officeDocument/2006/relationships/tags" Target="../tags/tag465.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en.wikipedia.org/wiki/Java_bytecode_instruction_listings" TargetMode="External"/><Relationship Id="rId3" Type="http://schemas.openxmlformats.org/officeDocument/2006/relationships/tags" Target="../tags/tag470.xml"/><Relationship Id="rId7" Type="http://schemas.openxmlformats.org/officeDocument/2006/relationships/notesSlide" Target="../notesSlides/notesSlide17.xml"/><Relationship Id="rId2" Type="http://schemas.openxmlformats.org/officeDocument/2006/relationships/tags" Target="../tags/tag469.xml"/><Relationship Id="rId1" Type="http://schemas.openxmlformats.org/officeDocument/2006/relationships/tags" Target="../tags/tag468.xml"/><Relationship Id="rId6" Type="http://schemas.openxmlformats.org/officeDocument/2006/relationships/slideLayout" Target="../slideLayouts/slideLayout2.xml"/><Relationship Id="rId5" Type="http://schemas.openxmlformats.org/officeDocument/2006/relationships/tags" Target="../tags/tag472.xml"/><Relationship Id="rId4" Type="http://schemas.openxmlformats.org/officeDocument/2006/relationships/tags" Target="../tags/tag471.xml"/></Relationships>
</file>

<file path=ppt/slides/_rels/slide37.xml.rels><?xml version="1.0" encoding="UTF-8" standalone="yes"?>
<Relationships xmlns="http://schemas.openxmlformats.org/package/2006/relationships"><Relationship Id="rId3" Type="http://schemas.openxmlformats.org/officeDocument/2006/relationships/tags" Target="../tags/tag475.xml"/><Relationship Id="rId2" Type="http://schemas.openxmlformats.org/officeDocument/2006/relationships/tags" Target="../tags/tag474.xml"/><Relationship Id="rId1" Type="http://schemas.openxmlformats.org/officeDocument/2006/relationships/tags" Target="../tags/tag473.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478.xml"/><Relationship Id="rId7" Type="http://schemas.openxmlformats.org/officeDocument/2006/relationships/image" Target="../media/image9.png"/><Relationship Id="rId2" Type="http://schemas.openxmlformats.org/officeDocument/2006/relationships/tags" Target="../tags/tag477.xml"/><Relationship Id="rId1" Type="http://schemas.openxmlformats.org/officeDocument/2006/relationships/tags" Target="../tags/tag476.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479.xml"/></Relationships>
</file>

<file path=ppt/slides/_rels/slide39.xml.rels><?xml version="1.0" encoding="UTF-8" standalone="yes"?>
<Relationships xmlns="http://schemas.openxmlformats.org/package/2006/relationships"><Relationship Id="rId8" Type="http://schemas.openxmlformats.org/officeDocument/2006/relationships/tags" Target="../tags/tag487.xml"/><Relationship Id="rId13" Type="http://schemas.openxmlformats.org/officeDocument/2006/relationships/tags" Target="../tags/tag492.xml"/><Relationship Id="rId18" Type="http://schemas.openxmlformats.org/officeDocument/2006/relationships/tags" Target="../tags/tag497.xml"/><Relationship Id="rId26" Type="http://schemas.openxmlformats.org/officeDocument/2006/relationships/notesSlide" Target="../notesSlides/notesSlide20.xml"/><Relationship Id="rId3" Type="http://schemas.openxmlformats.org/officeDocument/2006/relationships/tags" Target="../tags/tag482.xml"/><Relationship Id="rId21" Type="http://schemas.openxmlformats.org/officeDocument/2006/relationships/tags" Target="../tags/tag500.xml"/><Relationship Id="rId7" Type="http://schemas.openxmlformats.org/officeDocument/2006/relationships/tags" Target="../tags/tag486.xml"/><Relationship Id="rId12" Type="http://schemas.openxmlformats.org/officeDocument/2006/relationships/tags" Target="../tags/tag491.xml"/><Relationship Id="rId17" Type="http://schemas.openxmlformats.org/officeDocument/2006/relationships/tags" Target="../tags/tag496.xml"/><Relationship Id="rId25" Type="http://schemas.openxmlformats.org/officeDocument/2006/relationships/slideLayout" Target="../slideLayouts/slideLayout2.xml"/><Relationship Id="rId2" Type="http://schemas.openxmlformats.org/officeDocument/2006/relationships/tags" Target="../tags/tag481.xml"/><Relationship Id="rId16" Type="http://schemas.openxmlformats.org/officeDocument/2006/relationships/tags" Target="../tags/tag495.xml"/><Relationship Id="rId20" Type="http://schemas.openxmlformats.org/officeDocument/2006/relationships/tags" Target="../tags/tag499.xml"/><Relationship Id="rId29" Type="http://schemas.openxmlformats.org/officeDocument/2006/relationships/image" Target="../media/image5.png"/><Relationship Id="rId1" Type="http://schemas.openxmlformats.org/officeDocument/2006/relationships/tags" Target="../tags/tag480.xml"/><Relationship Id="rId6" Type="http://schemas.openxmlformats.org/officeDocument/2006/relationships/tags" Target="../tags/tag485.xml"/><Relationship Id="rId11" Type="http://schemas.openxmlformats.org/officeDocument/2006/relationships/tags" Target="../tags/tag490.xml"/><Relationship Id="rId24" Type="http://schemas.openxmlformats.org/officeDocument/2006/relationships/tags" Target="../tags/tag503.xml"/><Relationship Id="rId32" Type="http://schemas.openxmlformats.org/officeDocument/2006/relationships/image" Target="../media/image8.png"/><Relationship Id="rId5" Type="http://schemas.openxmlformats.org/officeDocument/2006/relationships/tags" Target="../tags/tag484.xml"/><Relationship Id="rId15" Type="http://schemas.openxmlformats.org/officeDocument/2006/relationships/tags" Target="../tags/tag494.xml"/><Relationship Id="rId23" Type="http://schemas.openxmlformats.org/officeDocument/2006/relationships/tags" Target="../tags/tag502.xml"/><Relationship Id="rId28" Type="http://schemas.openxmlformats.org/officeDocument/2006/relationships/image" Target="../media/image4.png"/><Relationship Id="rId10" Type="http://schemas.openxmlformats.org/officeDocument/2006/relationships/tags" Target="../tags/tag489.xml"/><Relationship Id="rId19" Type="http://schemas.openxmlformats.org/officeDocument/2006/relationships/tags" Target="../tags/tag498.xml"/><Relationship Id="rId31" Type="http://schemas.openxmlformats.org/officeDocument/2006/relationships/image" Target="../media/image7.jpeg"/><Relationship Id="rId4" Type="http://schemas.openxmlformats.org/officeDocument/2006/relationships/tags" Target="../tags/tag483.xml"/><Relationship Id="rId9" Type="http://schemas.openxmlformats.org/officeDocument/2006/relationships/tags" Target="../tags/tag488.xml"/><Relationship Id="rId14" Type="http://schemas.openxmlformats.org/officeDocument/2006/relationships/tags" Target="../tags/tag493.xml"/><Relationship Id="rId22" Type="http://schemas.openxmlformats.org/officeDocument/2006/relationships/tags" Target="../tags/tag501.xml"/><Relationship Id="rId27" Type="http://schemas.openxmlformats.org/officeDocument/2006/relationships/image" Target="../media/image3.png"/><Relationship Id="rId30"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tags" Target="../tags/tag55.xml"/><Relationship Id="rId3" Type="http://schemas.openxmlformats.org/officeDocument/2006/relationships/tags" Target="../tags/tag40.xml"/><Relationship Id="rId21" Type="http://schemas.openxmlformats.org/officeDocument/2006/relationships/tags" Target="../tags/tag58.xml"/><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5" Type="http://schemas.openxmlformats.org/officeDocument/2006/relationships/slideLayout" Target="../slideLayouts/slideLayout2.xml"/><Relationship Id="rId2" Type="http://schemas.openxmlformats.org/officeDocument/2006/relationships/tags" Target="../tags/tag39.xml"/><Relationship Id="rId16" Type="http://schemas.openxmlformats.org/officeDocument/2006/relationships/tags" Target="../tags/tag53.xml"/><Relationship Id="rId20" Type="http://schemas.openxmlformats.org/officeDocument/2006/relationships/tags" Target="../tags/tag57.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24" Type="http://schemas.openxmlformats.org/officeDocument/2006/relationships/tags" Target="../tags/tag61.xml"/><Relationship Id="rId5" Type="http://schemas.openxmlformats.org/officeDocument/2006/relationships/tags" Target="../tags/tag42.xml"/><Relationship Id="rId15" Type="http://schemas.openxmlformats.org/officeDocument/2006/relationships/tags" Target="../tags/tag52.xml"/><Relationship Id="rId23" Type="http://schemas.openxmlformats.org/officeDocument/2006/relationships/tags" Target="../tags/tag60.xml"/><Relationship Id="rId10" Type="http://schemas.openxmlformats.org/officeDocument/2006/relationships/tags" Target="../tags/tag47.xml"/><Relationship Id="rId19" Type="http://schemas.openxmlformats.org/officeDocument/2006/relationships/tags" Target="../tags/tag56.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tags" Target="../tags/tag59.xml"/></Relationships>
</file>

<file path=ppt/slides/_rels/slide9.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tags" Target="../tags/tag74.xml"/><Relationship Id="rId18" Type="http://schemas.openxmlformats.org/officeDocument/2006/relationships/tags" Target="../tags/tag79.xml"/><Relationship Id="rId26" Type="http://schemas.openxmlformats.org/officeDocument/2006/relationships/slideLayout" Target="../slideLayouts/slideLayout2.xml"/><Relationship Id="rId3" Type="http://schemas.openxmlformats.org/officeDocument/2006/relationships/tags" Target="../tags/tag64.xml"/><Relationship Id="rId21" Type="http://schemas.openxmlformats.org/officeDocument/2006/relationships/tags" Target="../tags/tag82.xml"/><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tags" Target="../tags/tag78.xml"/><Relationship Id="rId25" Type="http://schemas.openxmlformats.org/officeDocument/2006/relationships/tags" Target="../tags/tag86.xml"/><Relationship Id="rId2" Type="http://schemas.openxmlformats.org/officeDocument/2006/relationships/tags" Target="../tags/tag63.xml"/><Relationship Id="rId16" Type="http://schemas.openxmlformats.org/officeDocument/2006/relationships/tags" Target="../tags/tag77.xml"/><Relationship Id="rId20" Type="http://schemas.openxmlformats.org/officeDocument/2006/relationships/tags" Target="../tags/tag81.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24" Type="http://schemas.openxmlformats.org/officeDocument/2006/relationships/tags" Target="../tags/tag85.xml"/><Relationship Id="rId5" Type="http://schemas.openxmlformats.org/officeDocument/2006/relationships/tags" Target="../tags/tag66.xml"/><Relationship Id="rId15" Type="http://schemas.openxmlformats.org/officeDocument/2006/relationships/tags" Target="../tags/tag76.xml"/><Relationship Id="rId23" Type="http://schemas.openxmlformats.org/officeDocument/2006/relationships/tags" Target="../tags/tag84.xml"/><Relationship Id="rId10" Type="http://schemas.openxmlformats.org/officeDocument/2006/relationships/tags" Target="../tags/tag71.xml"/><Relationship Id="rId19" Type="http://schemas.openxmlformats.org/officeDocument/2006/relationships/tags" Target="../tags/tag80.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tags" Target="../tags/tag75.xml"/><Relationship Id="rId22" Type="http://schemas.openxmlformats.org/officeDocument/2006/relationships/tags" Target="../tags/tag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smtClean="0"/>
              <a:t>Java and C</a:t>
            </a:r>
            <a:br>
              <a:rPr lang="en-US" dirty="0" smtClean="0"/>
            </a:br>
            <a:r>
              <a:rPr lang="en-US" sz="2000" b="0" dirty="0" smtClean="0"/>
              <a:t>CSE 351 Spring 2019</a:t>
            </a:r>
          </a:p>
        </p:txBody>
      </p:sp>
      <p:sp>
        <p:nvSpPr>
          <p:cNvPr id="9219" name="Subtitle 2"/>
          <p:cNvSpPr>
            <a:spLocks noGrp="1"/>
          </p:cNvSpPr>
          <p:nvPr>
            <p:ph type="subTitle" idx="1"/>
            <p:custDataLst>
              <p:tags r:id="rId2"/>
            </p:custDataLst>
          </p:nvPr>
        </p:nvSpPr>
        <p:spPr>
          <a:xfrm>
            <a:off x="304799" y="1737360"/>
            <a:ext cx="8540496" cy="4572000"/>
          </a:xfrm>
        </p:spPr>
        <p:txBody>
          <a:bodyPr/>
          <a:lstStyle/>
          <a:p>
            <a:pPr algn="l"/>
            <a:r>
              <a:rPr lang="en-US" sz="2000" b="1" dirty="0"/>
              <a:t>Instructor:</a:t>
            </a:r>
            <a:r>
              <a:rPr lang="en-US" sz="2000" dirty="0"/>
              <a:t> 	</a:t>
            </a:r>
            <a:r>
              <a:rPr lang="en-US" sz="2000" b="1" dirty="0"/>
              <a:t>Teaching Assistants:</a:t>
            </a:r>
            <a:endParaRPr lang="en-US" sz="2000" dirty="0"/>
          </a:p>
          <a:p>
            <a:pPr algn="l">
              <a:tabLst>
                <a:tab pos="1828800" algn="l"/>
                <a:tab pos="4117975" algn="l"/>
                <a:tab pos="6400800" algn="l"/>
              </a:tabLst>
            </a:pPr>
            <a:r>
              <a:rPr lang="en-US" sz="2000" dirty="0"/>
              <a:t>Ruth Anderson	Gavin </a:t>
            </a:r>
            <a:r>
              <a:rPr lang="en-US" sz="2000" dirty="0" err="1"/>
              <a:t>Cai</a:t>
            </a:r>
            <a:r>
              <a:rPr lang="en-US" sz="2000" dirty="0"/>
              <a:t> 	Jack Eggleston	 John </a:t>
            </a:r>
            <a:r>
              <a:rPr lang="en-US" sz="2000" dirty="0" err="1"/>
              <a:t>Feltrup</a:t>
            </a:r>
            <a:r>
              <a:rPr lang="en-US" sz="2000" dirty="0"/>
              <a:t> </a:t>
            </a:r>
            <a:br>
              <a:rPr lang="en-US" sz="2000" dirty="0"/>
            </a:br>
            <a:r>
              <a:rPr lang="en-US" sz="2000" dirty="0"/>
              <a:t>	Britt Henderson	Richard Jiang	 Jack </a:t>
            </a:r>
            <a:r>
              <a:rPr lang="en-US" sz="2000" dirty="0" err="1"/>
              <a:t>Skalitzky</a:t>
            </a:r>
            <a:endParaRPr lang="en-US" sz="2000" dirty="0"/>
          </a:p>
          <a:p>
            <a:pPr algn="l">
              <a:spcBef>
                <a:spcPts val="0"/>
              </a:spcBef>
              <a:tabLst>
                <a:tab pos="1828800" algn="l"/>
                <a:tab pos="4117975" algn="l"/>
                <a:tab pos="6400800" algn="l"/>
              </a:tabLst>
            </a:pPr>
            <a:r>
              <a:rPr lang="en-US" sz="2000" dirty="0"/>
              <a:t>	Sophie Tian	Connie Wang	 Sam Wolfson</a:t>
            </a:r>
          </a:p>
          <a:p>
            <a:pPr algn="l">
              <a:spcBef>
                <a:spcPts val="0"/>
              </a:spcBef>
              <a:tabLst>
                <a:tab pos="1828800" algn="l"/>
                <a:tab pos="4117975" algn="l"/>
                <a:tab pos="6400800" algn="l"/>
              </a:tabLst>
            </a:pPr>
            <a:r>
              <a:rPr lang="en-US" sz="2000" dirty="0"/>
              <a:t>	Casey Xing 	Chin </a:t>
            </a:r>
            <a:r>
              <a:rPr lang="en-US" sz="2000" dirty="0" err="1"/>
              <a:t>Yeoh</a:t>
            </a:r>
            <a:endParaRPr lang="en-US" sz="2000" dirty="0"/>
          </a:p>
        </p:txBody>
      </p:sp>
      <p:sp>
        <p:nvSpPr>
          <p:cNvPr id="6" name="TextBox 5"/>
          <p:cNvSpPr txBox="1"/>
          <p:nvPr/>
        </p:nvSpPr>
        <p:spPr>
          <a:xfrm>
            <a:off x="2743200" y="6425513"/>
            <a:ext cx="3657600" cy="307777"/>
          </a:xfrm>
          <a:prstGeom prst="rect">
            <a:avLst/>
          </a:prstGeom>
          <a:noFill/>
        </p:spPr>
        <p:txBody>
          <a:bodyPr wrap="square" rtlCol="0">
            <a:spAutoFit/>
          </a:bodyPr>
          <a:lstStyle/>
          <a:p>
            <a:pPr algn="ctr"/>
            <a:r>
              <a:rPr lang="en-US" sz="1400" b="0" dirty="0" smtClean="0">
                <a:solidFill>
                  <a:srgbClr val="4B2A85"/>
                </a:solidFill>
                <a:latin typeface="Calibri" panose="020F0502020204030204" pitchFamily="34" charset="0"/>
                <a:ea typeface="Roboto" charset="0"/>
                <a:cs typeface="Calibri" panose="020F0502020204030204" pitchFamily="34" charset="0"/>
                <a:hlinkClick r:id="rId5"/>
              </a:rPr>
              <a:t>https://xkcd.com/801/</a:t>
            </a:r>
            <a:endParaRPr lang="en-US" sz="1400" b="0" dirty="0">
              <a:solidFill>
                <a:srgbClr val="4B2A85"/>
              </a:solidFill>
              <a:latin typeface="Calibri" panose="020F0502020204030204" pitchFamily="34" charset="0"/>
              <a:ea typeface="Roboto" charset="0"/>
              <a:cs typeface="Calibri" panose="020F0502020204030204" pitchFamily="34"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3657600"/>
            <a:ext cx="7315200" cy="2767913"/>
          </a:xfrm>
          <a:prstGeom prst="rect">
            <a:avLst/>
          </a:prstGeom>
        </p:spPr>
      </p:pic>
    </p:spTree>
    <p:extLst>
      <p:ext uri="{BB962C8B-B14F-4D97-AF65-F5344CB8AC3E}">
        <p14:creationId xmlns:p14="http://schemas.microsoft.com/office/powerpoint/2010/main" val="875277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Data in Java:  Characters &amp; Strings</a:t>
            </a:r>
            <a:endParaRPr lang="en-US" dirty="0"/>
          </a:p>
        </p:txBody>
      </p:sp>
      <p:sp>
        <p:nvSpPr>
          <p:cNvPr id="3" name="Content Placeholder 2"/>
          <p:cNvSpPr>
            <a:spLocks noGrp="1"/>
          </p:cNvSpPr>
          <p:nvPr>
            <p:ph idx="1"/>
            <p:custDataLst>
              <p:tags r:id="rId2"/>
            </p:custDataLst>
          </p:nvPr>
        </p:nvSpPr>
        <p:spPr>
          <a:xfrm>
            <a:off x="396875" y="1362075"/>
            <a:ext cx="8366125" cy="2194560"/>
          </a:xfrm>
        </p:spPr>
        <p:txBody>
          <a:bodyPr/>
          <a:lstStyle/>
          <a:p>
            <a:r>
              <a:rPr lang="en-US" sz="2400" dirty="0" smtClean="0"/>
              <a:t>Two-byte Unicode instead of ASCII</a:t>
            </a:r>
          </a:p>
          <a:p>
            <a:pPr lvl="1"/>
            <a:r>
              <a:rPr lang="en-US" sz="2000" dirty="0" smtClean="0"/>
              <a:t>Represents most of the world’s alphabets</a:t>
            </a:r>
          </a:p>
          <a:p>
            <a:r>
              <a:rPr lang="en-US" sz="2400" dirty="0" smtClean="0"/>
              <a:t>String not bounded by a ‘\0’ (null character)</a:t>
            </a:r>
          </a:p>
          <a:p>
            <a:pPr lvl="1"/>
            <a:r>
              <a:rPr lang="en-US" sz="2000" dirty="0" smtClean="0"/>
              <a:t>Bounded by hidden length field at beginning of string</a:t>
            </a:r>
          </a:p>
          <a:p>
            <a:r>
              <a:rPr lang="en-US" sz="2400" dirty="0" smtClean="0"/>
              <a:t>All String objects read-only (vs. </a:t>
            </a:r>
            <a:r>
              <a:rPr lang="en-US" sz="2400" dirty="0" err="1" smtClean="0"/>
              <a:t>StringBuffer</a:t>
            </a:r>
            <a:r>
              <a:rPr lang="en-US" sz="2400" dirty="0" smtClean="0"/>
              <a:t>)</a:t>
            </a:r>
          </a:p>
        </p:txBody>
      </p:sp>
      <p:sp>
        <p:nvSpPr>
          <p:cNvPr id="43" name="Slide Number Placeholder 42"/>
          <p:cNvSpPr>
            <a:spLocks noGrp="1"/>
          </p:cNvSpPr>
          <p:nvPr>
            <p:ph type="sldNum" sz="quarter" idx="10"/>
            <p:custDataLst>
              <p:tags r:id="rId3"/>
            </p:custDataLst>
          </p:nvPr>
        </p:nvSpPr>
        <p:spPr/>
        <p:txBody>
          <a:bodyPr/>
          <a:lstStyle/>
          <a:p>
            <a:fld id="{7CBE8339-D2AD-46DC-A898-FD1E949067F0}" type="slidenum">
              <a:rPr lang="en-US" smtClean="0"/>
              <a:pPr/>
              <a:t>10</a:t>
            </a:fld>
            <a:endParaRPr lang="en-US"/>
          </a:p>
        </p:txBody>
      </p:sp>
      <p:sp>
        <p:nvSpPr>
          <p:cNvPr id="6" name="Rectangle 8"/>
          <p:cNvSpPr>
            <a:spLocks noChangeArrowheads="1"/>
          </p:cNvSpPr>
          <p:nvPr>
            <p:custDataLst>
              <p:tags r:id="rId4"/>
            </p:custDataLst>
          </p:nvPr>
        </p:nvSpPr>
        <p:spPr bwMode="auto">
          <a:xfrm>
            <a:off x="393192" y="3840480"/>
            <a:ext cx="4114800" cy="412750"/>
          </a:xfrm>
          <a:prstGeom prst="rect">
            <a:avLst/>
          </a:prstGeom>
          <a:noFill/>
          <a:ln w="12700">
            <a:noFill/>
            <a:miter lim="800000"/>
            <a:headEnd/>
            <a:tailEnd/>
          </a:ln>
          <a:effectLst/>
        </p:spPr>
        <p:txBody>
          <a:bodyPr lIns="90487" tIns="44450" rIns="90487" bIns="44450"/>
          <a:lstStyle/>
          <a:p>
            <a:pPr marL="223838" indent="-223838" defTabSz="895350">
              <a:spcBef>
                <a:spcPct val="30000"/>
              </a:spcBef>
            </a:pPr>
            <a:r>
              <a:rPr lang="en-US" sz="2400" u="sng" dirty="0" smtClean="0">
                <a:solidFill>
                  <a:schemeClr val="tx2"/>
                </a:solidFill>
                <a:latin typeface="Calibri" panose="020F0502020204030204" pitchFamily="34" charset="0"/>
                <a:cs typeface="Calibri" panose="020F0502020204030204" pitchFamily="34" charset="0"/>
              </a:rPr>
              <a:t>Example</a:t>
            </a:r>
            <a:r>
              <a:rPr lang="en-US" sz="2400" dirty="0" smtClean="0">
                <a:solidFill>
                  <a:schemeClr val="tx2"/>
                </a:solidFill>
                <a:latin typeface="Calibri" panose="020F0502020204030204" pitchFamily="34" charset="0"/>
                <a:cs typeface="Calibri" panose="020F0502020204030204" pitchFamily="34" charset="0"/>
              </a:rPr>
              <a:t>:  the string “CSE351”</a:t>
            </a:r>
            <a:endParaRPr lang="en-US" sz="2400" dirty="0">
              <a:solidFill>
                <a:schemeClr val="tx2"/>
              </a:solidFill>
              <a:latin typeface="Calibri" panose="020F0502020204030204" pitchFamily="34" charset="0"/>
              <a:cs typeface="Calibri" panose="020F0502020204030204" pitchFamily="34" charset="0"/>
            </a:endParaRPr>
          </a:p>
        </p:txBody>
      </p:sp>
      <p:grpSp>
        <p:nvGrpSpPr>
          <p:cNvPr id="5" name="Group 4"/>
          <p:cNvGrpSpPr/>
          <p:nvPr/>
        </p:nvGrpSpPr>
        <p:grpSpPr>
          <a:xfrm>
            <a:off x="1645920" y="4663440"/>
            <a:ext cx="3246120" cy="772110"/>
            <a:chOff x="1645920" y="4754880"/>
            <a:chExt cx="3246120" cy="772110"/>
          </a:xfrm>
        </p:grpSpPr>
        <p:sp>
          <p:nvSpPr>
            <p:cNvPr id="7" name="Rectangle 10"/>
            <p:cNvSpPr>
              <a:spLocks noChangeArrowheads="1"/>
            </p:cNvSpPr>
            <p:nvPr>
              <p:custDataLst>
                <p:tags r:id="rId24"/>
              </p:custDataLst>
            </p:nvPr>
          </p:nvSpPr>
          <p:spPr bwMode="auto">
            <a:xfrm>
              <a:off x="1828800" y="47548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43</a:t>
              </a:r>
              <a:endParaRPr lang="en-US" sz="2000" dirty="0">
                <a:latin typeface="Courier New" panose="02070309020205020404" pitchFamily="49" charset="0"/>
                <a:cs typeface="Courier New" panose="02070309020205020404" pitchFamily="49" charset="0"/>
              </a:endParaRPr>
            </a:p>
          </p:txBody>
        </p:sp>
        <p:sp>
          <p:nvSpPr>
            <p:cNvPr id="9" name="Rectangle 12"/>
            <p:cNvSpPr>
              <a:spLocks noChangeArrowheads="1"/>
            </p:cNvSpPr>
            <p:nvPr>
              <p:custDataLst>
                <p:tags r:id="rId25"/>
              </p:custDataLst>
            </p:nvPr>
          </p:nvSpPr>
          <p:spPr bwMode="auto">
            <a:xfrm>
              <a:off x="4297680" y="4754880"/>
              <a:ext cx="411480" cy="411480"/>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\0</a:t>
              </a:r>
              <a:endParaRPr lang="en-US" sz="2000" dirty="0">
                <a:latin typeface="Courier New" panose="02070309020205020404" pitchFamily="49" charset="0"/>
                <a:cs typeface="Courier New" panose="02070309020205020404" pitchFamily="49" charset="0"/>
              </a:endParaRPr>
            </a:p>
          </p:txBody>
        </p:sp>
        <p:sp>
          <p:nvSpPr>
            <p:cNvPr id="10" name="Rectangle 13"/>
            <p:cNvSpPr>
              <a:spLocks noChangeArrowheads="1"/>
            </p:cNvSpPr>
            <p:nvPr>
              <p:custDataLst>
                <p:tags r:id="rId26"/>
              </p:custDataLst>
            </p:nvPr>
          </p:nvSpPr>
          <p:spPr bwMode="auto">
            <a:xfrm>
              <a:off x="1645920" y="5120640"/>
              <a:ext cx="365760" cy="402336"/>
            </a:xfrm>
            <a:prstGeom prst="rect">
              <a:avLst/>
            </a:prstGeom>
            <a:noFill/>
            <a:ln w="25400">
              <a:noFill/>
              <a:miter lim="800000"/>
              <a:headEnd/>
              <a:tailEnd/>
            </a:ln>
            <a:effectLst/>
          </p:spPr>
          <p:txBody>
            <a:bodyPr wrap="none" lIns="0" tIns="0" rIns="0" bIns="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0</a:t>
              </a:r>
            </a:p>
          </p:txBody>
        </p:sp>
        <p:sp>
          <p:nvSpPr>
            <p:cNvPr id="11" name="Rectangle 14"/>
            <p:cNvSpPr>
              <a:spLocks noChangeArrowheads="1"/>
            </p:cNvSpPr>
            <p:nvPr>
              <p:custDataLst>
                <p:tags r:id="rId27"/>
              </p:custDataLst>
            </p:nvPr>
          </p:nvSpPr>
          <p:spPr bwMode="auto">
            <a:xfrm>
              <a:off x="2057400" y="5124654"/>
              <a:ext cx="365760" cy="402336"/>
            </a:xfrm>
            <a:prstGeom prst="rect">
              <a:avLst/>
            </a:prstGeom>
            <a:noFill/>
            <a:ln w="25400">
              <a:noFill/>
              <a:miter lim="800000"/>
              <a:headEnd/>
              <a:tailEnd/>
            </a:ln>
            <a:effectLst/>
          </p:spPr>
          <p:txBody>
            <a:bodyPr wrap="none" lIns="0" tIns="0" rIns="0" bIns="0" anchor="ctr" anchorCtr="0">
              <a:normAutofit/>
            </a:bodyPr>
            <a:lstStyle/>
            <a:p>
              <a:pPr algn="ctr">
                <a:lnSpc>
                  <a:spcPct val="100000"/>
                </a:lnSpc>
              </a:pPr>
              <a:r>
                <a:rPr lang="en-US" sz="2000" dirty="0" smtClean="0">
                  <a:latin typeface="Courier New" panose="02070309020205020404" pitchFamily="49" charset="0"/>
                  <a:cs typeface="Courier New" panose="02070309020205020404" pitchFamily="49" charset="0"/>
                </a:rPr>
                <a:t>1</a:t>
              </a:r>
              <a:endParaRPr lang="en-US" sz="2000" dirty="0">
                <a:latin typeface="Courier New" panose="02070309020205020404" pitchFamily="49" charset="0"/>
                <a:cs typeface="Courier New" panose="02070309020205020404" pitchFamily="49" charset="0"/>
              </a:endParaRPr>
            </a:p>
          </p:txBody>
        </p:sp>
        <p:sp>
          <p:nvSpPr>
            <p:cNvPr id="12" name="Rectangle 15"/>
            <p:cNvSpPr>
              <a:spLocks noChangeArrowheads="1"/>
            </p:cNvSpPr>
            <p:nvPr>
              <p:custDataLst>
                <p:tags r:id="rId28"/>
              </p:custDataLst>
            </p:nvPr>
          </p:nvSpPr>
          <p:spPr bwMode="auto">
            <a:xfrm>
              <a:off x="3291840" y="5124654"/>
              <a:ext cx="365760" cy="402336"/>
            </a:xfrm>
            <a:prstGeom prst="rect">
              <a:avLst/>
            </a:prstGeom>
            <a:noFill/>
            <a:ln w="25400">
              <a:noFill/>
              <a:miter lim="800000"/>
              <a:headEnd/>
              <a:tailEnd/>
            </a:ln>
            <a:effectLst/>
          </p:spPr>
          <p:txBody>
            <a:bodyPr wrap="none" lIns="0" tIns="0" rIns="0" bIns="0" anchor="ctr" anchorCtr="0">
              <a:normAutofit/>
            </a:bodyPr>
            <a:lstStyle/>
            <a:p>
              <a:pPr algn="ctr">
                <a:lnSpc>
                  <a:spcPct val="100000"/>
                </a:lnSpc>
              </a:pPr>
              <a:r>
                <a:rPr lang="en-US" sz="2000" dirty="0" smtClean="0">
                  <a:latin typeface="Courier New" panose="02070309020205020404" pitchFamily="49" charset="0"/>
                  <a:cs typeface="Courier New" panose="02070309020205020404" pitchFamily="49" charset="0"/>
                </a:rPr>
                <a:t>4</a:t>
              </a:r>
              <a:endParaRPr lang="en-US" sz="2000" dirty="0">
                <a:latin typeface="Courier New" panose="02070309020205020404" pitchFamily="49" charset="0"/>
                <a:cs typeface="Courier New" panose="02070309020205020404" pitchFamily="49" charset="0"/>
              </a:endParaRPr>
            </a:p>
          </p:txBody>
        </p:sp>
        <p:sp>
          <p:nvSpPr>
            <p:cNvPr id="14" name="Rectangle 10"/>
            <p:cNvSpPr>
              <a:spLocks noChangeArrowheads="1"/>
            </p:cNvSpPr>
            <p:nvPr>
              <p:custDataLst>
                <p:tags r:id="rId29"/>
              </p:custDataLst>
            </p:nvPr>
          </p:nvSpPr>
          <p:spPr bwMode="auto">
            <a:xfrm>
              <a:off x="2240280" y="47548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53</a:t>
              </a:r>
              <a:endParaRPr lang="en-US" sz="2000" dirty="0">
                <a:latin typeface="Courier New" panose="02070309020205020404" pitchFamily="49" charset="0"/>
                <a:cs typeface="Courier New" panose="02070309020205020404" pitchFamily="49" charset="0"/>
              </a:endParaRPr>
            </a:p>
          </p:txBody>
        </p:sp>
        <p:sp>
          <p:nvSpPr>
            <p:cNvPr id="15" name="Rectangle 10"/>
            <p:cNvSpPr>
              <a:spLocks noChangeArrowheads="1"/>
            </p:cNvSpPr>
            <p:nvPr>
              <p:custDataLst>
                <p:tags r:id="rId30"/>
              </p:custDataLst>
            </p:nvPr>
          </p:nvSpPr>
          <p:spPr bwMode="auto">
            <a:xfrm>
              <a:off x="2651760" y="47548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45</a:t>
              </a:r>
              <a:endParaRPr lang="en-US" sz="2000" dirty="0">
                <a:latin typeface="Courier New" panose="02070309020205020404" pitchFamily="49" charset="0"/>
                <a:cs typeface="Courier New" panose="02070309020205020404" pitchFamily="49" charset="0"/>
              </a:endParaRPr>
            </a:p>
          </p:txBody>
        </p:sp>
        <p:sp>
          <p:nvSpPr>
            <p:cNvPr id="16" name="Rectangle 10"/>
            <p:cNvSpPr>
              <a:spLocks noChangeArrowheads="1"/>
            </p:cNvSpPr>
            <p:nvPr>
              <p:custDataLst>
                <p:tags r:id="rId31"/>
              </p:custDataLst>
            </p:nvPr>
          </p:nvSpPr>
          <p:spPr bwMode="auto">
            <a:xfrm>
              <a:off x="3063240" y="47548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33</a:t>
              </a:r>
              <a:endParaRPr lang="en-US" sz="2000" dirty="0">
                <a:latin typeface="Courier New" panose="02070309020205020404" pitchFamily="49" charset="0"/>
                <a:cs typeface="Courier New" panose="02070309020205020404" pitchFamily="49" charset="0"/>
              </a:endParaRPr>
            </a:p>
          </p:txBody>
        </p:sp>
        <p:sp>
          <p:nvSpPr>
            <p:cNvPr id="17" name="Rectangle 10"/>
            <p:cNvSpPr>
              <a:spLocks noChangeArrowheads="1"/>
            </p:cNvSpPr>
            <p:nvPr>
              <p:custDataLst>
                <p:tags r:id="rId32"/>
              </p:custDataLst>
            </p:nvPr>
          </p:nvSpPr>
          <p:spPr bwMode="auto">
            <a:xfrm>
              <a:off x="3474720" y="47548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35</a:t>
              </a:r>
              <a:endParaRPr lang="en-US" sz="2000" dirty="0">
                <a:latin typeface="Courier New" panose="02070309020205020404" pitchFamily="49" charset="0"/>
                <a:cs typeface="Courier New" panose="02070309020205020404" pitchFamily="49" charset="0"/>
              </a:endParaRPr>
            </a:p>
          </p:txBody>
        </p:sp>
        <p:sp>
          <p:nvSpPr>
            <p:cNvPr id="18" name="Rectangle 10"/>
            <p:cNvSpPr>
              <a:spLocks noChangeArrowheads="1"/>
            </p:cNvSpPr>
            <p:nvPr>
              <p:custDataLst>
                <p:tags r:id="rId33"/>
              </p:custDataLst>
            </p:nvPr>
          </p:nvSpPr>
          <p:spPr bwMode="auto">
            <a:xfrm>
              <a:off x="3886200" y="47548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31</a:t>
              </a:r>
              <a:endParaRPr lang="en-US" sz="2000" dirty="0">
                <a:latin typeface="Courier New" panose="02070309020205020404" pitchFamily="49" charset="0"/>
                <a:cs typeface="Courier New" panose="02070309020205020404" pitchFamily="49" charset="0"/>
              </a:endParaRPr>
            </a:p>
          </p:txBody>
        </p:sp>
        <p:sp>
          <p:nvSpPr>
            <p:cNvPr id="38" name="Rectangle 15"/>
            <p:cNvSpPr>
              <a:spLocks noChangeArrowheads="1"/>
            </p:cNvSpPr>
            <p:nvPr>
              <p:custDataLst>
                <p:tags r:id="rId34"/>
              </p:custDataLst>
            </p:nvPr>
          </p:nvSpPr>
          <p:spPr bwMode="auto">
            <a:xfrm>
              <a:off x="4526280" y="5121096"/>
              <a:ext cx="365760" cy="402336"/>
            </a:xfrm>
            <a:prstGeom prst="rect">
              <a:avLst/>
            </a:prstGeom>
            <a:noFill/>
            <a:ln w="25400">
              <a:noFill/>
              <a:miter lim="800000"/>
              <a:headEnd/>
              <a:tailEnd/>
            </a:ln>
            <a:effectLst/>
          </p:spPr>
          <p:txBody>
            <a:bodyPr wrap="none" lIns="0" tIns="0" rIns="0" bIns="0" anchor="ctr" anchorCtr="0">
              <a:normAutofit/>
            </a:bodyPr>
            <a:lstStyle/>
            <a:p>
              <a:pPr algn="ctr">
                <a:lnSpc>
                  <a:spcPct val="100000"/>
                </a:lnSpc>
              </a:pPr>
              <a:r>
                <a:rPr lang="en-US" sz="2000" dirty="0" smtClean="0">
                  <a:latin typeface="Courier New" panose="02070309020205020404" pitchFamily="49" charset="0"/>
                  <a:cs typeface="Courier New" panose="02070309020205020404" pitchFamily="49" charset="0"/>
                </a:rPr>
                <a:t>7</a:t>
              </a:r>
              <a:endParaRPr lang="en-US" sz="2000" dirty="0">
                <a:latin typeface="Courier New" panose="02070309020205020404" pitchFamily="49" charset="0"/>
                <a:cs typeface="Courier New" panose="02070309020205020404" pitchFamily="49" charset="0"/>
              </a:endParaRPr>
            </a:p>
          </p:txBody>
        </p:sp>
      </p:grpSp>
      <p:sp>
        <p:nvSpPr>
          <p:cNvPr id="39" name="Rectangle 8"/>
          <p:cNvSpPr>
            <a:spLocks noChangeArrowheads="1"/>
          </p:cNvSpPr>
          <p:nvPr>
            <p:custDataLst>
              <p:tags r:id="rId5"/>
            </p:custDataLst>
          </p:nvPr>
        </p:nvSpPr>
        <p:spPr bwMode="auto">
          <a:xfrm>
            <a:off x="457200" y="4572000"/>
            <a:ext cx="1371600" cy="731520"/>
          </a:xfrm>
          <a:prstGeom prst="rect">
            <a:avLst/>
          </a:prstGeom>
          <a:noFill/>
          <a:ln w="12700">
            <a:noFill/>
            <a:miter lim="800000"/>
            <a:headEnd/>
            <a:tailEnd/>
          </a:ln>
          <a:effectLst/>
        </p:spPr>
        <p:txBody>
          <a:bodyPr lIns="90487" tIns="44450" rIns="90487" bIns="44450"/>
          <a:lstStyle/>
          <a:p>
            <a:pPr marL="223838" indent="-223838" defTabSz="895350">
              <a:lnSpc>
                <a:spcPct val="80000"/>
              </a:lnSpc>
              <a:spcBef>
                <a:spcPct val="30000"/>
              </a:spcBef>
            </a:pPr>
            <a:r>
              <a:rPr lang="en-US" sz="2800" b="1" dirty="0" smtClean="0">
                <a:solidFill>
                  <a:schemeClr val="tx2"/>
                </a:solidFill>
                <a:latin typeface="Calibri" panose="020F0502020204030204" pitchFamily="34" charset="0"/>
                <a:cs typeface="Calibri" panose="020F0502020204030204" pitchFamily="34" charset="0"/>
              </a:rPr>
              <a:t>C:</a:t>
            </a:r>
            <a:endParaRPr lang="en-US" sz="2400" b="1" dirty="0" smtClean="0">
              <a:solidFill>
                <a:schemeClr val="tx2"/>
              </a:solidFill>
              <a:latin typeface="Calibri" panose="020F0502020204030204" pitchFamily="34" charset="0"/>
              <a:cs typeface="Calibri" panose="020F0502020204030204" pitchFamily="34" charset="0"/>
            </a:endParaRPr>
          </a:p>
          <a:p>
            <a:pPr marL="223838" indent="-223838" defTabSz="895350">
              <a:lnSpc>
                <a:spcPct val="80000"/>
              </a:lnSpc>
            </a:pPr>
            <a:r>
              <a:rPr lang="en-US" sz="2000" dirty="0" smtClean="0">
                <a:solidFill>
                  <a:schemeClr val="tx2"/>
                </a:solidFill>
                <a:latin typeface="Calibri" panose="020F0502020204030204" pitchFamily="34" charset="0"/>
                <a:cs typeface="Calibri" panose="020F0502020204030204" pitchFamily="34" charset="0"/>
              </a:rPr>
              <a:t>(ASCII)</a:t>
            </a:r>
            <a:endParaRPr lang="en-US" sz="2000" dirty="0">
              <a:solidFill>
                <a:schemeClr val="tx2"/>
              </a:solidFill>
              <a:latin typeface="Calibri" panose="020F0502020204030204" pitchFamily="34" charset="0"/>
              <a:cs typeface="Calibri" panose="020F0502020204030204" pitchFamily="34" charset="0"/>
            </a:endParaRPr>
          </a:p>
        </p:txBody>
      </p:sp>
      <p:sp>
        <p:nvSpPr>
          <p:cNvPr id="40" name="Rectangle 8"/>
          <p:cNvSpPr>
            <a:spLocks noChangeArrowheads="1"/>
          </p:cNvSpPr>
          <p:nvPr>
            <p:custDataLst>
              <p:tags r:id="rId6"/>
            </p:custDataLst>
          </p:nvPr>
        </p:nvSpPr>
        <p:spPr bwMode="auto">
          <a:xfrm>
            <a:off x="457200" y="5577840"/>
            <a:ext cx="1371600" cy="731520"/>
          </a:xfrm>
          <a:prstGeom prst="rect">
            <a:avLst/>
          </a:prstGeom>
          <a:noFill/>
          <a:ln w="12700">
            <a:noFill/>
            <a:miter lim="800000"/>
            <a:headEnd/>
            <a:tailEnd/>
          </a:ln>
          <a:effectLst/>
        </p:spPr>
        <p:txBody>
          <a:bodyPr lIns="90487" tIns="44450" rIns="90487" bIns="44450"/>
          <a:lstStyle/>
          <a:p>
            <a:pPr marL="223838" indent="-223838" defTabSz="895350">
              <a:lnSpc>
                <a:spcPct val="80000"/>
              </a:lnSpc>
              <a:spcBef>
                <a:spcPct val="30000"/>
              </a:spcBef>
            </a:pPr>
            <a:r>
              <a:rPr lang="en-US" sz="2800" b="1" dirty="0" smtClean="0">
                <a:solidFill>
                  <a:schemeClr val="tx2"/>
                </a:solidFill>
                <a:latin typeface="Calibri" panose="020F0502020204030204" pitchFamily="34" charset="0"/>
                <a:cs typeface="Calibri" panose="020F0502020204030204" pitchFamily="34" charset="0"/>
              </a:rPr>
              <a:t>Java:</a:t>
            </a:r>
            <a:r>
              <a:rPr lang="en-US" sz="2400" dirty="0" smtClean="0">
                <a:solidFill>
                  <a:schemeClr val="tx2"/>
                </a:solidFill>
                <a:latin typeface="Calibri" panose="020F0502020204030204" pitchFamily="34" charset="0"/>
                <a:cs typeface="Calibri" panose="020F0502020204030204" pitchFamily="34" charset="0"/>
              </a:rPr>
              <a:t> </a:t>
            </a:r>
          </a:p>
          <a:p>
            <a:pPr marL="223838" indent="-223838" defTabSz="895350">
              <a:lnSpc>
                <a:spcPct val="80000"/>
              </a:lnSpc>
            </a:pPr>
            <a:r>
              <a:rPr lang="en-US" sz="2000" dirty="0" smtClean="0">
                <a:solidFill>
                  <a:schemeClr val="tx2"/>
                </a:solidFill>
                <a:latin typeface="Calibri" panose="020F0502020204030204" pitchFamily="34" charset="0"/>
                <a:cs typeface="Calibri" panose="020F0502020204030204" pitchFamily="34" charset="0"/>
              </a:rPr>
              <a:t>(Unicode)</a:t>
            </a:r>
            <a:endParaRPr lang="en-US" sz="2000" dirty="0">
              <a:solidFill>
                <a:schemeClr val="tx2"/>
              </a:solidFill>
              <a:latin typeface="Calibri" panose="020F0502020204030204" pitchFamily="34" charset="0"/>
              <a:cs typeface="Calibri" panose="020F0502020204030204" pitchFamily="34" charset="0"/>
            </a:endParaRPr>
          </a:p>
        </p:txBody>
      </p:sp>
      <p:grpSp>
        <p:nvGrpSpPr>
          <p:cNvPr id="8" name="Group 7"/>
          <p:cNvGrpSpPr/>
          <p:nvPr/>
        </p:nvGrpSpPr>
        <p:grpSpPr>
          <a:xfrm>
            <a:off x="1645920" y="5669280"/>
            <a:ext cx="6949440" cy="768096"/>
            <a:chOff x="1645920" y="5669280"/>
            <a:chExt cx="6949440" cy="768096"/>
          </a:xfrm>
        </p:grpSpPr>
        <p:sp>
          <p:nvSpPr>
            <p:cNvPr id="13" name="Rectangle 16"/>
            <p:cNvSpPr>
              <a:spLocks noChangeArrowheads="1"/>
            </p:cNvSpPr>
            <p:nvPr>
              <p:custDataLst>
                <p:tags r:id="rId7"/>
              </p:custDataLst>
            </p:nvPr>
          </p:nvSpPr>
          <p:spPr bwMode="auto">
            <a:xfrm>
              <a:off x="8229600" y="6035040"/>
              <a:ext cx="365760" cy="402336"/>
            </a:xfrm>
            <a:prstGeom prst="rect">
              <a:avLst/>
            </a:prstGeom>
            <a:noFill/>
            <a:ln w="25400">
              <a:noFill/>
              <a:miter lim="800000"/>
              <a:headEnd/>
              <a:tailEnd/>
            </a:ln>
            <a:effectLst/>
          </p:spPr>
          <p:txBody>
            <a:bodyPr wrap="none" lIns="0" tIns="0" rIns="0" bIns="0" anchor="ctr" anchorCtr="0">
              <a:normAutofit/>
            </a:bodyPr>
            <a:lstStyle/>
            <a:p>
              <a:pPr algn="ctr">
                <a:lnSpc>
                  <a:spcPct val="100000"/>
                </a:lnSpc>
              </a:pPr>
              <a:r>
                <a:rPr lang="en-US" sz="2000" dirty="0" smtClean="0">
                  <a:latin typeface="Courier New" panose="02070309020205020404" pitchFamily="49" charset="0"/>
                  <a:cs typeface="Courier New" panose="02070309020205020404" pitchFamily="49" charset="0"/>
                </a:rPr>
                <a:t>16</a:t>
              </a:r>
              <a:endParaRPr lang="en-US" sz="2000" dirty="0">
                <a:latin typeface="Courier New" panose="02070309020205020404" pitchFamily="49" charset="0"/>
                <a:cs typeface="Courier New" panose="02070309020205020404" pitchFamily="49" charset="0"/>
              </a:endParaRPr>
            </a:p>
          </p:txBody>
        </p:sp>
        <p:sp>
          <p:nvSpPr>
            <p:cNvPr id="20" name="Rectangle 12"/>
            <p:cNvSpPr>
              <a:spLocks noChangeArrowheads="1"/>
            </p:cNvSpPr>
            <p:nvPr>
              <p:custDataLst>
                <p:tags r:id="rId8"/>
              </p:custDataLst>
            </p:nvPr>
          </p:nvSpPr>
          <p:spPr bwMode="auto">
            <a:xfrm>
              <a:off x="1828800" y="5669280"/>
              <a:ext cx="1645920" cy="411480"/>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6</a:t>
              </a:r>
              <a:endParaRPr lang="en-US" sz="2000" dirty="0">
                <a:latin typeface="Courier New" panose="02070309020205020404" pitchFamily="49" charset="0"/>
                <a:cs typeface="Courier New" panose="02070309020205020404" pitchFamily="49" charset="0"/>
              </a:endParaRPr>
            </a:p>
          </p:txBody>
        </p:sp>
        <p:sp>
          <p:nvSpPr>
            <p:cNvPr id="26" name="Rectangle 10"/>
            <p:cNvSpPr>
              <a:spLocks noChangeArrowheads="1"/>
            </p:cNvSpPr>
            <p:nvPr>
              <p:custDataLst>
                <p:tags r:id="rId9"/>
              </p:custDataLst>
            </p:nvPr>
          </p:nvSpPr>
          <p:spPr bwMode="auto">
            <a:xfrm>
              <a:off x="3474720" y="56692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43</a:t>
              </a:r>
              <a:endParaRPr lang="en-US" sz="2000" dirty="0">
                <a:latin typeface="Courier New" panose="02070309020205020404" pitchFamily="49" charset="0"/>
                <a:cs typeface="Courier New" panose="02070309020205020404" pitchFamily="49" charset="0"/>
              </a:endParaRPr>
            </a:p>
          </p:txBody>
        </p:sp>
        <p:sp>
          <p:nvSpPr>
            <p:cNvPr id="27" name="Rectangle 10"/>
            <p:cNvSpPr>
              <a:spLocks noChangeArrowheads="1"/>
            </p:cNvSpPr>
            <p:nvPr>
              <p:custDataLst>
                <p:tags r:id="rId10"/>
              </p:custDataLst>
            </p:nvPr>
          </p:nvSpPr>
          <p:spPr bwMode="auto">
            <a:xfrm>
              <a:off x="3886200" y="56692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00</a:t>
              </a:r>
              <a:endParaRPr lang="en-US" sz="2000" dirty="0">
                <a:latin typeface="Courier New" panose="02070309020205020404" pitchFamily="49" charset="0"/>
                <a:cs typeface="Courier New" panose="02070309020205020404" pitchFamily="49" charset="0"/>
              </a:endParaRPr>
            </a:p>
          </p:txBody>
        </p:sp>
        <p:sp>
          <p:nvSpPr>
            <p:cNvPr id="28" name="Rectangle 10"/>
            <p:cNvSpPr>
              <a:spLocks noChangeArrowheads="1"/>
            </p:cNvSpPr>
            <p:nvPr>
              <p:custDataLst>
                <p:tags r:id="rId11"/>
              </p:custDataLst>
            </p:nvPr>
          </p:nvSpPr>
          <p:spPr bwMode="auto">
            <a:xfrm>
              <a:off x="4297680" y="56692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53</a:t>
              </a:r>
              <a:endParaRPr lang="en-US" sz="2000" dirty="0">
                <a:latin typeface="Courier New" panose="02070309020205020404" pitchFamily="49" charset="0"/>
                <a:cs typeface="Courier New" panose="02070309020205020404" pitchFamily="49" charset="0"/>
              </a:endParaRPr>
            </a:p>
          </p:txBody>
        </p:sp>
        <p:sp>
          <p:nvSpPr>
            <p:cNvPr id="29" name="Rectangle 10"/>
            <p:cNvSpPr>
              <a:spLocks noChangeArrowheads="1"/>
            </p:cNvSpPr>
            <p:nvPr>
              <p:custDataLst>
                <p:tags r:id="rId12"/>
              </p:custDataLst>
            </p:nvPr>
          </p:nvSpPr>
          <p:spPr bwMode="auto">
            <a:xfrm>
              <a:off x="4709160" y="56692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00</a:t>
              </a:r>
              <a:endParaRPr lang="en-US" sz="2000" dirty="0">
                <a:latin typeface="Courier New" panose="02070309020205020404" pitchFamily="49" charset="0"/>
                <a:cs typeface="Courier New" panose="02070309020205020404" pitchFamily="49" charset="0"/>
              </a:endParaRPr>
            </a:p>
          </p:txBody>
        </p:sp>
        <p:sp>
          <p:nvSpPr>
            <p:cNvPr id="30" name="Rectangle 10"/>
            <p:cNvSpPr>
              <a:spLocks noChangeArrowheads="1"/>
            </p:cNvSpPr>
            <p:nvPr>
              <p:custDataLst>
                <p:tags r:id="rId13"/>
              </p:custDataLst>
            </p:nvPr>
          </p:nvSpPr>
          <p:spPr bwMode="auto">
            <a:xfrm>
              <a:off x="5120640" y="56692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45</a:t>
              </a:r>
              <a:endParaRPr lang="en-US" sz="2000" dirty="0">
                <a:latin typeface="Courier New" panose="02070309020205020404" pitchFamily="49" charset="0"/>
                <a:cs typeface="Courier New" panose="02070309020205020404" pitchFamily="49" charset="0"/>
              </a:endParaRPr>
            </a:p>
          </p:txBody>
        </p:sp>
        <p:sp>
          <p:nvSpPr>
            <p:cNvPr id="31" name="Rectangle 10"/>
            <p:cNvSpPr>
              <a:spLocks noChangeArrowheads="1"/>
            </p:cNvSpPr>
            <p:nvPr>
              <p:custDataLst>
                <p:tags r:id="rId14"/>
              </p:custDataLst>
            </p:nvPr>
          </p:nvSpPr>
          <p:spPr bwMode="auto">
            <a:xfrm>
              <a:off x="5532120" y="56692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00</a:t>
              </a:r>
              <a:endParaRPr lang="en-US" sz="2000" dirty="0">
                <a:latin typeface="Courier New" panose="02070309020205020404" pitchFamily="49" charset="0"/>
                <a:cs typeface="Courier New" panose="02070309020205020404" pitchFamily="49" charset="0"/>
              </a:endParaRPr>
            </a:p>
          </p:txBody>
        </p:sp>
        <p:sp>
          <p:nvSpPr>
            <p:cNvPr id="32" name="Rectangle 10"/>
            <p:cNvSpPr>
              <a:spLocks noChangeArrowheads="1"/>
            </p:cNvSpPr>
            <p:nvPr>
              <p:custDataLst>
                <p:tags r:id="rId15"/>
              </p:custDataLst>
            </p:nvPr>
          </p:nvSpPr>
          <p:spPr bwMode="auto">
            <a:xfrm>
              <a:off x="5943600" y="56692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33</a:t>
              </a:r>
              <a:endParaRPr lang="en-US" sz="2000" dirty="0">
                <a:latin typeface="Courier New" panose="02070309020205020404" pitchFamily="49" charset="0"/>
                <a:cs typeface="Courier New" panose="02070309020205020404" pitchFamily="49" charset="0"/>
              </a:endParaRPr>
            </a:p>
          </p:txBody>
        </p:sp>
        <p:sp>
          <p:nvSpPr>
            <p:cNvPr id="33" name="Rectangle 10"/>
            <p:cNvSpPr>
              <a:spLocks noChangeArrowheads="1"/>
            </p:cNvSpPr>
            <p:nvPr>
              <p:custDataLst>
                <p:tags r:id="rId16"/>
              </p:custDataLst>
            </p:nvPr>
          </p:nvSpPr>
          <p:spPr bwMode="auto">
            <a:xfrm>
              <a:off x="6355080" y="56692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00</a:t>
              </a:r>
              <a:endParaRPr lang="en-US" sz="2000" dirty="0">
                <a:latin typeface="Courier New" panose="02070309020205020404" pitchFamily="49" charset="0"/>
                <a:cs typeface="Courier New" panose="02070309020205020404" pitchFamily="49" charset="0"/>
              </a:endParaRPr>
            </a:p>
          </p:txBody>
        </p:sp>
        <p:sp>
          <p:nvSpPr>
            <p:cNvPr id="34" name="Rectangle 10"/>
            <p:cNvSpPr>
              <a:spLocks noChangeArrowheads="1"/>
            </p:cNvSpPr>
            <p:nvPr>
              <p:custDataLst>
                <p:tags r:id="rId17"/>
              </p:custDataLst>
            </p:nvPr>
          </p:nvSpPr>
          <p:spPr bwMode="auto">
            <a:xfrm>
              <a:off x="6766560" y="56692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35</a:t>
              </a:r>
              <a:endParaRPr lang="en-US" sz="2000" dirty="0">
                <a:latin typeface="Courier New" panose="02070309020205020404" pitchFamily="49" charset="0"/>
                <a:cs typeface="Courier New" panose="02070309020205020404" pitchFamily="49" charset="0"/>
              </a:endParaRPr>
            </a:p>
          </p:txBody>
        </p:sp>
        <p:sp>
          <p:nvSpPr>
            <p:cNvPr id="35" name="Rectangle 10"/>
            <p:cNvSpPr>
              <a:spLocks noChangeArrowheads="1"/>
            </p:cNvSpPr>
            <p:nvPr>
              <p:custDataLst>
                <p:tags r:id="rId18"/>
              </p:custDataLst>
            </p:nvPr>
          </p:nvSpPr>
          <p:spPr bwMode="auto">
            <a:xfrm>
              <a:off x="7178040" y="56692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00</a:t>
              </a:r>
              <a:endParaRPr lang="en-US" sz="2000" dirty="0">
                <a:latin typeface="Courier New" panose="02070309020205020404" pitchFamily="49" charset="0"/>
                <a:cs typeface="Courier New" panose="02070309020205020404" pitchFamily="49" charset="0"/>
              </a:endParaRPr>
            </a:p>
          </p:txBody>
        </p:sp>
        <p:sp>
          <p:nvSpPr>
            <p:cNvPr id="36" name="Rectangle 10"/>
            <p:cNvSpPr>
              <a:spLocks noChangeArrowheads="1"/>
            </p:cNvSpPr>
            <p:nvPr>
              <p:custDataLst>
                <p:tags r:id="rId19"/>
              </p:custDataLst>
            </p:nvPr>
          </p:nvSpPr>
          <p:spPr bwMode="auto">
            <a:xfrm>
              <a:off x="7589520" y="56692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31</a:t>
              </a:r>
              <a:endParaRPr lang="en-US" sz="2000" dirty="0">
                <a:latin typeface="Courier New" panose="02070309020205020404" pitchFamily="49" charset="0"/>
                <a:cs typeface="Courier New" panose="02070309020205020404" pitchFamily="49" charset="0"/>
              </a:endParaRPr>
            </a:p>
          </p:txBody>
        </p:sp>
        <p:sp>
          <p:nvSpPr>
            <p:cNvPr id="37" name="Rectangle 10"/>
            <p:cNvSpPr>
              <a:spLocks noChangeArrowheads="1"/>
            </p:cNvSpPr>
            <p:nvPr>
              <p:custDataLst>
                <p:tags r:id="rId20"/>
              </p:custDataLst>
            </p:nvPr>
          </p:nvSpPr>
          <p:spPr bwMode="auto">
            <a:xfrm>
              <a:off x="8001000" y="566928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00</a:t>
              </a:r>
              <a:endParaRPr lang="en-US" sz="2000" dirty="0">
                <a:latin typeface="Courier New" panose="02070309020205020404" pitchFamily="49" charset="0"/>
                <a:cs typeface="Courier New" panose="02070309020205020404" pitchFamily="49" charset="0"/>
              </a:endParaRPr>
            </a:p>
          </p:txBody>
        </p:sp>
        <p:sp>
          <p:nvSpPr>
            <p:cNvPr id="41" name="Rectangle 13"/>
            <p:cNvSpPr>
              <a:spLocks noChangeArrowheads="1"/>
            </p:cNvSpPr>
            <p:nvPr>
              <p:custDataLst>
                <p:tags r:id="rId21"/>
              </p:custDataLst>
            </p:nvPr>
          </p:nvSpPr>
          <p:spPr bwMode="auto">
            <a:xfrm>
              <a:off x="1645920" y="6035040"/>
              <a:ext cx="365760" cy="402336"/>
            </a:xfrm>
            <a:prstGeom prst="rect">
              <a:avLst/>
            </a:prstGeom>
            <a:noFill/>
            <a:ln w="25400">
              <a:noFill/>
              <a:miter lim="800000"/>
              <a:headEnd/>
              <a:tailEnd/>
            </a:ln>
            <a:effectLst/>
          </p:spPr>
          <p:txBody>
            <a:bodyPr wrap="none" lIns="0" tIns="0" rIns="0" bIns="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0</a:t>
              </a:r>
            </a:p>
          </p:txBody>
        </p:sp>
        <p:sp>
          <p:nvSpPr>
            <p:cNvPr id="42" name="Rectangle 15"/>
            <p:cNvSpPr>
              <a:spLocks noChangeArrowheads="1"/>
            </p:cNvSpPr>
            <p:nvPr>
              <p:custDataLst>
                <p:tags r:id="rId22"/>
              </p:custDataLst>
            </p:nvPr>
          </p:nvSpPr>
          <p:spPr bwMode="auto">
            <a:xfrm>
              <a:off x="3291840" y="6035040"/>
              <a:ext cx="365760" cy="402336"/>
            </a:xfrm>
            <a:prstGeom prst="rect">
              <a:avLst/>
            </a:prstGeom>
            <a:noFill/>
            <a:ln w="25400">
              <a:noFill/>
              <a:miter lim="800000"/>
              <a:headEnd/>
              <a:tailEnd/>
            </a:ln>
            <a:effectLst/>
          </p:spPr>
          <p:txBody>
            <a:bodyPr wrap="none" lIns="0" tIns="0" rIns="0" bIns="0" anchor="ctr" anchorCtr="0">
              <a:normAutofit/>
            </a:bodyPr>
            <a:lstStyle/>
            <a:p>
              <a:pPr algn="ctr">
                <a:lnSpc>
                  <a:spcPct val="100000"/>
                </a:lnSpc>
              </a:pPr>
              <a:r>
                <a:rPr lang="en-US" sz="2000" dirty="0" smtClean="0">
                  <a:latin typeface="Courier New" panose="02070309020205020404" pitchFamily="49" charset="0"/>
                  <a:cs typeface="Courier New" panose="02070309020205020404" pitchFamily="49" charset="0"/>
                </a:rPr>
                <a:t>4</a:t>
              </a:r>
              <a:endParaRPr lang="en-US" sz="2000" dirty="0">
                <a:latin typeface="Courier New" panose="02070309020205020404" pitchFamily="49" charset="0"/>
                <a:cs typeface="Courier New" panose="02070309020205020404" pitchFamily="49" charset="0"/>
              </a:endParaRPr>
            </a:p>
          </p:txBody>
        </p:sp>
        <p:sp>
          <p:nvSpPr>
            <p:cNvPr id="44" name="Rectangle 15"/>
            <p:cNvSpPr>
              <a:spLocks noChangeArrowheads="1"/>
            </p:cNvSpPr>
            <p:nvPr>
              <p:custDataLst>
                <p:tags r:id="rId23"/>
              </p:custDataLst>
            </p:nvPr>
          </p:nvSpPr>
          <p:spPr bwMode="auto">
            <a:xfrm>
              <a:off x="4937760" y="6035040"/>
              <a:ext cx="365760" cy="402336"/>
            </a:xfrm>
            <a:prstGeom prst="rect">
              <a:avLst/>
            </a:prstGeom>
            <a:noFill/>
            <a:ln w="25400">
              <a:noFill/>
              <a:miter lim="800000"/>
              <a:headEnd/>
              <a:tailEnd/>
            </a:ln>
            <a:effectLst/>
          </p:spPr>
          <p:txBody>
            <a:bodyPr wrap="none" lIns="0" tIns="0" rIns="0" bIns="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8</a:t>
              </a:r>
            </a:p>
          </p:txBody>
        </p:sp>
      </p:grpSp>
    </p:spTree>
    <p:extLst>
      <p:ext uri="{BB962C8B-B14F-4D97-AF65-F5344CB8AC3E}">
        <p14:creationId xmlns:p14="http://schemas.microsoft.com/office/powerpoint/2010/main" val="383866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Data in Java:  Objects</a:t>
            </a:r>
            <a:endParaRPr lang="en-US" dirty="0"/>
          </a:p>
        </p:txBody>
      </p:sp>
      <p:sp>
        <p:nvSpPr>
          <p:cNvPr id="3" name="Content Placeholder 2"/>
          <p:cNvSpPr>
            <a:spLocks noGrp="1"/>
          </p:cNvSpPr>
          <p:nvPr>
            <p:ph idx="1"/>
            <p:custDataLst>
              <p:tags r:id="rId2"/>
            </p:custDataLst>
          </p:nvPr>
        </p:nvSpPr>
        <p:spPr>
          <a:xfrm>
            <a:off x="396875" y="1362075"/>
            <a:ext cx="8366125" cy="914400"/>
          </a:xfrm>
        </p:spPr>
        <p:txBody>
          <a:bodyPr/>
          <a:lstStyle/>
          <a:p>
            <a:r>
              <a:rPr lang="en-US" sz="2400" dirty="0" smtClean="0"/>
              <a:t>Data structures (objects) are always stored by reference, never stored “inline”</a:t>
            </a:r>
          </a:p>
          <a:p>
            <a:pPr lvl="1"/>
            <a:r>
              <a:rPr lang="en-US" sz="2000" dirty="0" smtClean="0"/>
              <a:t>Include complex data types (arrays, other objects, etc.) using references</a:t>
            </a:r>
          </a:p>
        </p:txBody>
      </p:sp>
      <p:sp>
        <p:nvSpPr>
          <p:cNvPr id="49" name="Slide Number Placeholder 48"/>
          <p:cNvSpPr>
            <a:spLocks noGrp="1"/>
          </p:cNvSpPr>
          <p:nvPr>
            <p:ph type="sldNum" sz="quarter" idx="10"/>
            <p:custDataLst>
              <p:tags r:id="rId3"/>
            </p:custDataLst>
          </p:nvPr>
        </p:nvSpPr>
        <p:spPr/>
        <p:txBody>
          <a:bodyPr/>
          <a:lstStyle/>
          <a:p>
            <a:fld id="{7CBE8339-D2AD-46DC-A898-FD1E949067F0}" type="slidenum">
              <a:rPr lang="en-US" smtClean="0"/>
              <a:pPr/>
              <a:t>11</a:t>
            </a:fld>
            <a:endParaRPr lang="en-US"/>
          </a:p>
        </p:txBody>
      </p:sp>
      <p:sp>
        <p:nvSpPr>
          <p:cNvPr id="16" name="Rectangle 8"/>
          <p:cNvSpPr>
            <a:spLocks noChangeArrowheads="1"/>
          </p:cNvSpPr>
          <p:nvPr>
            <p:custDataLst>
              <p:tags r:id="rId4"/>
            </p:custDataLst>
          </p:nvPr>
        </p:nvSpPr>
        <p:spPr bwMode="auto">
          <a:xfrm>
            <a:off x="731520" y="2468880"/>
            <a:ext cx="3474720" cy="2598147"/>
          </a:xfrm>
          <a:prstGeom prst="rect">
            <a:avLst/>
          </a:prstGeom>
          <a:noFill/>
          <a:ln w="12700">
            <a:noFill/>
            <a:miter lim="800000"/>
            <a:headEnd/>
            <a:tailEnd/>
          </a:ln>
          <a:effectLst/>
        </p:spPr>
        <p:txBody>
          <a:bodyPr lIns="90487" tIns="44450" rIns="90487" bIns="44450">
            <a:spAutoFit/>
          </a:bodyPr>
          <a:lstStyle/>
          <a:p>
            <a:pPr marL="223838" indent="-223838" defTabSz="895350">
              <a:spcBef>
                <a:spcPct val="30000"/>
              </a:spcBef>
            </a:pPr>
            <a:r>
              <a:rPr lang="en-US" sz="2400" b="1" dirty="0" smtClean="0">
                <a:solidFill>
                  <a:schemeClr val="tx2"/>
                </a:solidFill>
                <a:latin typeface="Calibri" panose="020F0502020204030204" pitchFamily="34" charset="0"/>
                <a:cs typeface="Calibri" panose="020F0502020204030204" pitchFamily="34" charset="0"/>
              </a:rPr>
              <a:t>C:</a:t>
            </a:r>
          </a:p>
          <a:p>
            <a:pPr marL="223838" indent="-223838" defTabSz="895350">
              <a:spcBef>
                <a:spcPct val="30000"/>
              </a:spcBef>
            </a:pPr>
            <a:endParaRPr lang="en-US" sz="2400" b="1" dirty="0">
              <a:solidFill>
                <a:schemeClr val="tx2"/>
              </a:solidFill>
              <a:latin typeface="Calibri" panose="020F0502020204030204" pitchFamily="34" charset="0"/>
              <a:cs typeface="Calibri" panose="020F0502020204030204" pitchFamily="34" charset="0"/>
            </a:endParaRPr>
          </a:p>
          <a:p>
            <a:pPr marL="223838" indent="-223838" defTabSz="895350">
              <a:spcBef>
                <a:spcPct val="30000"/>
              </a:spcBef>
            </a:pPr>
            <a:endParaRPr lang="en-US" sz="2800" b="1" dirty="0" smtClean="0">
              <a:solidFill>
                <a:schemeClr val="tx2"/>
              </a:solidFill>
              <a:latin typeface="Calibri" panose="020F0502020204030204" pitchFamily="34" charset="0"/>
              <a:cs typeface="Calibri" panose="020F0502020204030204" pitchFamily="34" charset="0"/>
            </a:endParaRPr>
          </a:p>
          <a:p>
            <a:pPr marL="223838" indent="-223838" defTabSz="895350">
              <a:spcBef>
                <a:spcPct val="30000"/>
              </a:spcBef>
            </a:pPr>
            <a:endParaRPr lang="en-US" sz="2400" b="1" dirty="0">
              <a:solidFill>
                <a:schemeClr val="tx2"/>
              </a:solidFill>
              <a:latin typeface="Calibri" panose="020F0502020204030204" pitchFamily="34" charset="0"/>
              <a:cs typeface="Calibri" panose="020F0502020204030204" pitchFamily="34" charset="0"/>
            </a:endParaRPr>
          </a:p>
          <a:p>
            <a:pPr marL="230188" indent="-230188" defTabSz="895350">
              <a:spcBef>
                <a:spcPct val="30000"/>
              </a:spcBef>
              <a:buClr>
                <a:srgbClr val="4B2A85"/>
              </a:buClr>
              <a:buFont typeface="Wingdings" panose="05000000000000000000" pitchFamily="2" charset="2"/>
              <a:buChar char="§"/>
            </a:pPr>
            <a:r>
              <a:rPr lang="en-US" dirty="0">
                <a:solidFill>
                  <a:schemeClr val="tx2"/>
                </a:solidFill>
                <a:latin typeface="Courier New" panose="02070309020205020404" pitchFamily="49" charset="0"/>
                <a:cs typeface="Courier New" panose="02070309020205020404" pitchFamily="49" charset="0"/>
              </a:rPr>
              <a:t>a</a:t>
            </a:r>
            <a:r>
              <a:rPr lang="en-US" dirty="0" smtClean="0">
                <a:solidFill>
                  <a:schemeClr val="tx2"/>
                </a:solidFill>
                <a:latin typeface="Courier New" panose="02070309020205020404" pitchFamily="49" charset="0"/>
                <a:cs typeface="Courier New" panose="02070309020205020404" pitchFamily="49" charset="0"/>
              </a:rPr>
              <a:t>[]</a:t>
            </a:r>
            <a:r>
              <a:rPr lang="en-US" dirty="0" smtClean="0">
                <a:solidFill>
                  <a:schemeClr val="tx2"/>
                </a:solidFill>
                <a:latin typeface="Calibri" panose="020F0502020204030204" pitchFamily="34" charset="0"/>
                <a:cs typeface="Calibri" panose="020F0502020204030204" pitchFamily="34" charset="0"/>
              </a:rPr>
              <a:t> stored “inline” as part of </a:t>
            </a:r>
            <a:r>
              <a:rPr lang="en-US" dirty="0" err="1" smtClean="0">
                <a:solidFill>
                  <a:schemeClr val="tx2"/>
                </a:solidFill>
                <a:latin typeface="Calibri" panose="020F0502020204030204" pitchFamily="34" charset="0"/>
                <a:cs typeface="Calibri" panose="020F0502020204030204" pitchFamily="34" charset="0"/>
              </a:rPr>
              <a:t>struct</a:t>
            </a:r>
            <a:endParaRPr lang="en-US" sz="3200" dirty="0">
              <a:solidFill>
                <a:schemeClr val="tx2"/>
              </a:solidFill>
              <a:latin typeface="Calibri" panose="020F0502020204030204" pitchFamily="34" charset="0"/>
              <a:cs typeface="Calibri" panose="020F0502020204030204" pitchFamily="34" charset="0"/>
            </a:endParaRPr>
          </a:p>
        </p:txBody>
      </p:sp>
      <p:sp>
        <p:nvSpPr>
          <p:cNvPr id="24" name="Rectangle 2"/>
          <p:cNvSpPr>
            <a:spLocks noChangeArrowheads="1"/>
          </p:cNvSpPr>
          <p:nvPr>
            <p:custDataLst>
              <p:tags r:id="rId5"/>
            </p:custDataLst>
          </p:nvPr>
        </p:nvSpPr>
        <p:spPr bwMode="auto">
          <a:xfrm>
            <a:off x="731520" y="2926080"/>
            <a:ext cx="3474720" cy="1474763"/>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b="1" dirty="0" err="1">
                <a:latin typeface="Courier New" panose="02070309020205020404" pitchFamily="49" charset="0"/>
                <a:cs typeface="Courier New" panose="02070309020205020404" pitchFamily="49" charset="0"/>
              </a:rPr>
              <a:t>struct</a:t>
            </a:r>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rec</a:t>
            </a:r>
            <a:r>
              <a:rPr lang="en-US" sz="1800" b="0" dirty="0">
                <a:latin typeface="Courier New" panose="02070309020205020404" pitchFamily="49" charset="0"/>
                <a:cs typeface="Courier New" panose="02070309020205020404" pitchFamily="49" charset="0"/>
              </a:rPr>
              <a:t> {</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i</a:t>
            </a:r>
            <a:r>
              <a:rPr lang="en-US" sz="1800" b="0" dirty="0">
                <a:latin typeface="Courier New" panose="02070309020205020404" pitchFamily="49" charset="0"/>
                <a:cs typeface="Courier New" panose="02070309020205020404" pitchFamily="49" charset="0"/>
              </a:rPr>
              <a:t>;</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a[3</a:t>
            </a:r>
            <a:r>
              <a:rPr lang="en-US" sz="1800" b="0" dirty="0" smtClean="0">
                <a:latin typeface="Courier New" panose="02070309020205020404" pitchFamily="49" charset="0"/>
                <a:cs typeface="Courier New" panose="02070309020205020404" pitchFamily="49" charset="0"/>
              </a:rPr>
              <a:t>];</a:t>
            </a:r>
            <a:endParaRPr lang="en-US" sz="1800" b="1" i="1" dirty="0">
              <a:solidFill>
                <a:srgbClr val="0070C0"/>
              </a:solidFill>
              <a:latin typeface="Calibri" panose="020F0502020204030204" pitchFamily="34" charset="0"/>
              <a:cs typeface="Calibri" panose="020F0502020204030204" pitchFamily="34" charset="0"/>
            </a:endParaRP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0"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struct</a:t>
            </a:r>
            <a:r>
              <a:rPr lang="en-US" sz="1800" b="0"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rec</a:t>
            </a:r>
            <a:r>
              <a:rPr lang="en-US" sz="1800" b="0" dirty="0" smtClean="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p</a:t>
            </a:r>
            <a:r>
              <a:rPr lang="en-US" sz="1800" b="0" dirty="0">
                <a:latin typeface="Courier New" panose="02070309020205020404" pitchFamily="49" charset="0"/>
                <a:cs typeface="Courier New" panose="02070309020205020404" pitchFamily="49" charset="0"/>
              </a:rPr>
              <a:t>;</a:t>
            </a:r>
          </a:p>
          <a:p>
            <a:pPr algn="l">
              <a:lnSpc>
                <a:spcPct val="100000"/>
              </a:lnSpc>
            </a:pPr>
            <a:r>
              <a:rPr lang="en-US" sz="1800" b="0" dirty="0">
                <a:latin typeface="Courier New" panose="02070309020205020404" pitchFamily="49" charset="0"/>
                <a:cs typeface="Courier New" panose="02070309020205020404" pitchFamily="49" charset="0"/>
              </a:rPr>
              <a:t>};</a:t>
            </a:r>
          </a:p>
        </p:txBody>
      </p:sp>
      <p:sp>
        <p:nvSpPr>
          <p:cNvPr id="17" name="Rectangle 8"/>
          <p:cNvSpPr>
            <a:spLocks noChangeArrowheads="1"/>
          </p:cNvSpPr>
          <p:nvPr>
            <p:custDataLst>
              <p:tags r:id="rId6"/>
            </p:custDataLst>
          </p:nvPr>
        </p:nvSpPr>
        <p:spPr bwMode="auto">
          <a:xfrm>
            <a:off x="4937760" y="2468880"/>
            <a:ext cx="3365500" cy="2579681"/>
          </a:xfrm>
          <a:prstGeom prst="rect">
            <a:avLst/>
          </a:prstGeom>
          <a:noFill/>
          <a:ln w="12700">
            <a:noFill/>
            <a:miter lim="800000"/>
            <a:headEnd/>
            <a:tailEnd/>
          </a:ln>
          <a:effectLst/>
        </p:spPr>
        <p:txBody>
          <a:bodyPr lIns="90487" tIns="44450" rIns="90487" bIns="44450">
            <a:spAutoFit/>
          </a:bodyPr>
          <a:lstStyle/>
          <a:p>
            <a:pPr marL="223838" indent="-223838" defTabSz="895350">
              <a:spcBef>
                <a:spcPct val="30000"/>
              </a:spcBef>
            </a:pPr>
            <a:r>
              <a:rPr lang="en-US" sz="2400" b="1" dirty="0" smtClean="0">
                <a:solidFill>
                  <a:schemeClr val="tx2"/>
                </a:solidFill>
                <a:latin typeface="Calibri" panose="020F0502020204030204" pitchFamily="34" charset="0"/>
                <a:cs typeface="Calibri" panose="020F0502020204030204" pitchFamily="34" charset="0"/>
              </a:rPr>
              <a:t>Java:</a:t>
            </a:r>
          </a:p>
          <a:p>
            <a:pPr marL="223838" indent="-223838" defTabSz="895350">
              <a:spcBef>
                <a:spcPct val="30000"/>
              </a:spcBef>
            </a:pPr>
            <a:endParaRPr lang="en-US" sz="3200" b="1" dirty="0">
              <a:solidFill>
                <a:schemeClr val="tx2"/>
              </a:solidFill>
              <a:latin typeface="Calibri" panose="020F0502020204030204" pitchFamily="34" charset="0"/>
              <a:cs typeface="Calibri" panose="020F0502020204030204" pitchFamily="34" charset="0"/>
            </a:endParaRPr>
          </a:p>
          <a:p>
            <a:pPr marL="223838" indent="-223838" defTabSz="895350">
              <a:spcBef>
                <a:spcPct val="30000"/>
              </a:spcBef>
            </a:pPr>
            <a:endParaRPr lang="en-US" sz="2800" b="1" dirty="0" smtClean="0">
              <a:solidFill>
                <a:schemeClr val="tx2"/>
              </a:solidFill>
              <a:latin typeface="Calibri" panose="020F0502020204030204" pitchFamily="34" charset="0"/>
              <a:cs typeface="Calibri" panose="020F0502020204030204" pitchFamily="34" charset="0"/>
            </a:endParaRPr>
          </a:p>
          <a:p>
            <a:pPr marL="223838" indent="-223838" defTabSz="895350">
              <a:spcBef>
                <a:spcPct val="30000"/>
              </a:spcBef>
            </a:pPr>
            <a:endParaRPr lang="en-US" sz="2800" b="1" dirty="0">
              <a:solidFill>
                <a:schemeClr val="tx2"/>
              </a:solidFill>
              <a:latin typeface="Calibri" panose="020F0502020204030204" pitchFamily="34" charset="0"/>
              <a:cs typeface="Calibri" panose="020F0502020204030204" pitchFamily="34" charset="0"/>
            </a:endParaRPr>
          </a:p>
          <a:p>
            <a:pPr marL="230188" indent="-230188" defTabSz="895350">
              <a:spcBef>
                <a:spcPct val="30000"/>
              </a:spcBef>
              <a:buClr>
                <a:srgbClr val="4B2A85"/>
              </a:buClr>
              <a:buFont typeface="Wingdings" panose="05000000000000000000" pitchFamily="2" charset="2"/>
              <a:buChar char="§"/>
            </a:pPr>
            <a:r>
              <a:rPr lang="en-US" dirty="0" smtClean="0">
                <a:solidFill>
                  <a:schemeClr val="tx2"/>
                </a:solidFill>
                <a:latin typeface="Courier New" panose="02070309020205020404" pitchFamily="49" charset="0"/>
                <a:cs typeface="Courier New" panose="02070309020205020404" pitchFamily="49" charset="0"/>
              </a:rPr>
              <a:t>a</a:t>
            </a:r>
            <a:r>
              <a:rPr lang="en-US" dirty="0" smtClean="0">
                <a:solidFill>
                  <a:schemeClr val="tx2"/>
                </a:solidFill>
                <a:latin typeface="Calibri" panose="020F0502020204030204" pitchFamily="34" charset="0"/>
                <a:cs typeface="Calibri" panose="020F0502020204030204" pitchFamily="34" charset="0"/>
              </a:rPr>
              <a:t> stored by reference in object</a:t>
            </a:r>
            <a:endParaRPr lang="en-US" sz="3200" dirty="0">
              <a:solidFill>
                <a:schemeClr val="tx2"/>
              </a:solidFill>
              <a:latin typeface="Calibri" panose="020F0502020204030204" pitchFamily="34" charset="0"/>
              <a:cs typeface="Calibri" panose="020F0502020204030204" pitchFamily="34" charset="0"/>
            </a:endParaRPr>
          </a:p>
        </p:txBody>
      </p:sp>
      <p:sp>
        <p:nvSpPr>
          <p:cNvPr id="26" name="Rectangle 2"/>
          <p:cNvSpPr>
            <a:spLocks noChangeArrowheads="1"/>
          </p:cNvSpPr>
          <p:nvPr>
            <p:custDataLst>
              <p:tags r:id="rId7"/>
            </p:custDataLst>
          </p:nvPr>
        </p:nvSpPr>
        <p:spPr bwMode="auto">
          <a:xfrm>
            <a:off x="4937760" y="2926080"/>
            <a:ext cx="3474720" cy="175176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b="1" dirty="0" smtClean="0">
                <a:latin typeface="Courier New" panose="02070309020205020404" pitchFamily="49" charset="0"/>
                <a:cs typeface="Courier New" panose="02070309020205020404" pitchFamily="49" charset="0"/>
              </a:rPr>
              <a:t>class</a:t>
            </a:r>
            <a:r>
              <a:rPr lang="en-US" sz="1800" b="0"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Rec</a:t>
            </a: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int</a:t>
            </a:r>
            <a:r>
              <a:rPr lang="en-US" sz="1800" b="0" dirty="0" smtClean="0">
                <a:latin typeface="Courier New" panose="02070309020205020404" pitchFamily="49" charset="0"/>
                <a:cs typeface="Courier New" panose="02070309020205020404" pitchFamily="49" charset="0"/>
              </a:rPr>
              <a:t> </a:t>
            </a:r>
            <a:r>
              <a:rPr lang="en-US" sz="1800" b="0" dirty="0" err="1" smtClean="0">
                <a:latin typeface="Courier New" panose="02070309020205020404" pitchFamily="49" charset="0"/>
                <a:cs typeface="Courier New" panose="02070309020205020404" pitchFamily="49" charset="0"/>
              </a:rPr>
              <a:t>i</a:t>
            </a:r>
            <a:r>
              <a:rPr lang="en-US" sz="1800" b="0" dirty="0" smtClean="0">
                <a:latin typeface="Courier New" panose="02070309020205020404" pitchFamily="49" charset="0"/>
                <a:cs typeface="Courier New" panose="02070309020205020404" pitchFamily="49" charset="0"/>
              </a:rPr>
              <a:t>;</a:t>
            </a:r>
            <a:endParaRPr lang="en-US" sz="1800" b="0" dirty="0">
              <a:latin typeface="Courier New" panose="02070309020205020404" pitchFamily="49" charset="0"/>
              <a:cs typeface="Courier New" panose="02070309020205020404" pitchFamily="49" charset="0"/>
            </a:endParaRP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int[] </a:t>
            </a:r>
            <a:r>
              <a:rPr lang="en-US" sz="1800" b="0" dirty="0" smtClean="0">
                <a:latin typeface="Courier New" panose="02070309020205020404" pitchFamily="49" charset="0"/>
                <a:cs typeface="Courier New" panose="02070309020205020404" pitchFamily="49" charset="0"/>
              </a:rPr>
              <a:t>a = </a:t>
            </a:r>
            <a:r>
              <a:rPr lang="en-US" sz="1800" dirty="0" smtClean="0">
                <a:latin typeface="Courier New" panose="02070309020205020404" pitchFamily="49" charset="0"/>
                <a:cs typeface="Courier New" panose="02070309020205020404" pitchFamily="49" charset="0"/>
              </a:rPr>
              <a:t>new</a:t>
            </a:r>
            <a:r>
              <a:rPr lang="en-US" sz="1800" b="0" dirty="0" smtClean="0">
                <a:latin typeface="Courier New" panose="02070309020205020404" pitchFamily="49" charset="0"/>
                <a:cs typeface="Courier New" panose="02070309020205020404" pitchFamily="49" charset="0"/>
              </a:rPr>
              <a:t> int[3];</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0"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Rec</a:t>
            </a:r>
            <a:r>
              <a:rPr lang="en-US" sz="1800" b="0" dirty="0" smtClean="0">
                <a:latin typeface="Courier New" panose="02070309020205020404" pitchFamily="49" charset="0"/>
                <a:cs typeface="Courier New" panose="02070309020205020404" pitchFamily="49" charset="0"/>
              </a:rPr>
              <a:t> p;</a:t>
            </a:r>
            <a:br>
              <a:rPr lang="en-US" sz="1800" b="0" dirty="0" smtClean="0">
                <a:latin typeface="Courier New" panose="02070309020205020404" pitchFamily="49" charset="0"/>
                <a:cs typeface="Courier New" panose="02070309020205020404" pitchFamily="49" charset="0"/>
              </a:rPr>
            </a:br>
            <a:r>
              <a:rPr lang="en-US" sz="1800" b="0" dirty="0" smtClean="0">
                <a:latin typeface="Courier New" panose="02070309020205020404" pitchFamily="49" charset="0"/>
                <a:cs typeface="Courier New" panose="02070309020205020404" pitchFamily="49" charset="0"/>
              </a:rPr>
              <a:t>  ...</a:t>
            </a:r>
          </a:p>
          <a:p>
            <a:pPr algn="l">
              <a:lnSpc>
                <a:spcPct val="100000"/>
              </a:lnSpc>
            </a:pPr>
            <a:r>
              <a:rPr lang="en-US" sz="1800" b="0" dirty="0" smtClean="0">
                <a:latin typeface="Courier New" panose="02070309020205020404" pitchFamily="49" charset="0"/>
                <a:cs typeface="Courier New" panose="02070309020205020404" pitchFamily="49" charset="0"/>
              </a:rPr>
              <a:t>}</a:t>
            </a:r>
            <a:endParaRPr lang="en-US" sz="1800" b="0" dirty="0">
              <a:latin typeface="Courier New" panose="02070309020205020404" pitchFamily="49" charset="0"/>
              <a:cs typeface="Courier New" panose="02070309020205020404" pitchFamily="49" charset="0"/>
            </a:endParaRPr>
          </a:p>
        </p:txBody>
      </p:sp>
      <p:grpSp>
        <p:nvGrpSpPr>
          <p:cNvPr id="15" name="Group 14"/>
          <p:cNvGrpSpPr/>
          <p:nvPr/>
        </p:nvGrpSpPr>
        <p:grpSpPr>
          <a:xfrm>
            <a:off x="640080" y="5376672"/>
            <a:ext cx="3291840" cy="1055913"/>
            <a:chOff x="640080" y="5376672"/>
            <a:chExt cx="3291840" cy="1055913"/>
          </a:xfrm>
        </p:grpSpPr>
        <p:grpSp>
          <p:nvGrpSpPr>
            <p:cNvPr id="11" name="Group 10"/>
            <p:cNvGrpSpPr/>
            <p:nvPr/>
          </p:nvGrpSpPr>
          <p:grpSpPr>
            <a:xfrm>
              <a:off x="640080" y="5669280"/>
              <a:ext cx="2834640" cy="763305"/>
              <a:chOff x="640080" y="5486400"/>
              <a:chExt cx="2834640" cy="763305"/>
            </a:xfrm>
          </p:grpSpPr>
          <p:sp>
            <p:nvSpPr>
              <p:cNvPr id="30" name="Rectangle 10"/>
              <p:cNvSpPr>
                <a:spLocks noChangeArrowheads="1"/>
              </p:cNvSpPr>
              <p:nvPr>
                <p:custDataLst>
                  <p:tags r:id="rId20"/>
                </p:custDataLst>
              </p:nvPr>
            </p:nvSpPr>
            <p:spPr bwMode="auto">
              <a:xfrm>
                <a:off x="822960" y="548640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400" dirty="0" err="1">
                    <a:latin typeface="Courier New" panose="02070309020205020404" pitchFamily="49" charset="0"/>
                    <a:cs typeface="Courier New" panose="02070309020205020404" pitchFamily="49" charset="0"/>
                  </a:rPr>
                  <a:t>i</a:t>
                </a:r>
                <a:endParaRPr lang="en-US" sz="2400" dirty="0">
                  <a:latin typeface="Courier New" panose="02070309020205020404" pitchFamily="49" charset="0"/>
                  <a:cs typeface="Courier New" panose="02070309020205020404" pitchFamily="49" charset="0"/>
                </a:endParaRPr>
              </a:p>
            </p:txBody>
          </p:sp>
          <p:sp>
            <p:nvSpPr>
              <p:cNvPr id="31" name="Rectangle 11"/>
              <p:cNvSpPr>
                <a:spLocks noChangeArrowheads="1"/>
              </p:cNvSpPr>
              <p:nvPr>
                <p:custDataLst>
                  <p:tags r:id="rId21"/>
                </p:custDataLst>
              </p:nvPr>
            </p:nvSpPr>
            <p:spPr bwMode="auto">
              <a:xfrm>
                <a:off x="1234440" y="5486400"/>
                <a:ext cx="1234440" cy="411480"/>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2400" dirty="0">
                    <a:latin typeface="Courier New" panose="02070309020205020404" pitchFamily="49" charset="0"/>
                    <a:cs typeface="Courier New" panose="02070309020205020404" pitchFamily="49" charset="0"/>
                  </a:rPr>
                  <a:t>a</a:t>
                </a:r>
              </a:p>
            </p:txBody>
          </p:sp>
          <p:sp>
            <p:nvSpPr>
              <p:cNvPr id="32" name="Rectangle 12"/>
              <p:cNvSpPr>
                <a:spLocks noChangeArrowheads="1"/>
              </p:cNvSpPr>
              <p:nvPr>
                <p:custDataLst>
                  <p:tags r:id="rId22"/>
                </p:custDataLst>
              </p:nvPr>
            </p:nvSpPr>
            <p:spPr bwMode="auto">
              <a:xfrm>
                <a:off x="2468880" y="5486400"/>
                <a:ext cx="822960" cy="411480"/>
              </a:xfrm>
              <a:prstGeom prst="rect">
                <a:avLst/>
              </a:prstGeom>
              <a:solidFill>
                <a:srgbClr val="D6D6F5"/>
              </a:solidFill>
              <a:ln w="25400">
                <a:solidFill>
                  <a:schemeClr val="tx1"/>
                </a:solidFill>
                <a:miter lim="800000"/>
                <a:headEnd/>
                <a:tailEnd/>
              </a:ln>
              <a:effectLst/>
            </p:spPr>
            <p:txBody>
              <a:bodyPr wrap="none" lIns="90487" tIns="44450" rIns="90487" bIns="44450" anchor="ctr"/>
              <a:lstStyle/>
              <a:p>
                <a:pPr algn="ctr">
                  <a:lnSpc>
                    <a:spcPct val="100000"/>
                  </a:lnSpc>
                </a:pPr>
                <a:r>
                  <a:rPr lang="en-US" sz="2400" dirty="0">
                    <a:latin typeface="Courier New" panose="02070309020205020404" pitchFamily="49" charset="0"/>
                    <a:cs typeface="Courier New" panose="02070309020205020404" pitchFamily="49" charset="0"/>
                  </a:rPr>
                  <a:t>p</a:t>
                </a:r>
              </a:p>
            </p:txBody>
          </p:sp>
          <p:sp>
            <p:nvSpPr>
              <p:cNvPr id="33" name="Rectangle 13"/>
              <p:cNvSpPr>
                <a:spLocks noChangeArrowheads="1"/>
              </p:cNvSpPr>
              <p:nvPr>
                <p:custDataLst>
                  <p:tags r:id="rId23"/>
                </p:custDataLst>
              </p:nvPr>
            </p:nvSpPr>
            <p:spPr bwMode="auto">
              <a:xfrm>
                <a:off x="640080" y="585216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0</a:t>
                </a:r>
              </a:p>
            </p:txBody>
          </p:sp>
          <p:sp>
            <p:nvSpPr>
              <p:cNvPr id="34" name="Rectangle 14"/>
              <p:cNvSpPr>
                <a:spLocks noChangeArrowheads="1"/>
              </p:cNvSpPr>
              <p:nvPr>
                <p:custDataLst>
                  <p:tags r:id="rId24"/>
                </p:custDataLst>
              </p:nvPr>
            </p:nvSpPr>
            <p:spPr bwMode="auto">
              <a:xfrm>
                <a:off x="1051560" y="585216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4</a:t>
                </a:r>
              </a:p>
            </p:txBody>
          </p:sp>
          <p:sp>
            <p:nvSpPr>
              <p:cNvPr id="35" name="Rectangle 15"/>
              <p:cNvSpPr>
                <a:spLocks noChangeArrowheads="1"/>
              </p:cNvSpPr>
              <p:nvPr>
                <p:custDataLst>
                  <p:tags r:id="rId25"/>
                </p:custDataLst>
              </p:nvPr>
            </p:nvSpPr>
            <p:spPr bwMode="auto">
              <a:xfrm>
                <a:off x="2286000" y="585216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16</a:t>
                </a:r>
              </a:p>
            </p:txBody>
          </p:sp>
          <p:sp>
            <p:nvSpPr>
              <p:cNvPr id="36" name="Rectangle 16"/>
              <p:cNvSpPr>
                <a:spLocks noChangeArrowheads="1"/>
              </p:cNvSpPr>
              <p:nvPr>
                <p:custDataLst>
                  <p:tags r:id="rId26"/>
                </p:custDataLst>
              </p:nvPr>
            </p:nvSpPr>
            <p:spPr bwMode="auto">
              <a:xfrm>
                <a:off x="3108960" y="585216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smtClean="0">
                    <a:latin typeface="Courier New" panose="02070309020205020404" pitchFamily="49" charset="0"/>
                    <a:cs typeface="Courier New" panose="02070309020205020404" pitchFamily="49" charset="0"/>
                  </a:rPr>
                  <a:t>24</a:t>
                </a:r>
                <a:endParaRPr lang="en-US" sz="2000" dirty="0">
                  <a:latin typeface="Courier New" panose="02070309020205020404" pitchFamily="49" charset="0"/>
                  <a:cs typeface="Courier New" panose="02070309020205020404" pitchFamily="49" charset="0"/>
                </a:endParaRPr>
              </a:p>
            </p:txBody>
          </p:sp>
        </p:grpSp>
        <p:sp>
          <p:nvSpPr>
            <p:cNvPr id="9" name="Freeform 8"/>
            <p:cNvSpPr/>
            <p:nvPr/>
          </p:nvSpPr>
          <p:spPr bwMode="auto">
            <a:xfrm>
              <a:off x="3189316" y="5376672"/>
              <a:ext cx="742604" cy="492462"/>
            </a:xfrm>
            <a:custGeom>
              <a:avLst/>
              <a:gdLst>
                <a:gd name="connsiteX0" fmla="*/ 0 w 742604"/>
                <a:gd name="connsiteY0" fmla="*/ 492462 h 492462"/>
                <a:gd name="connsiteX1" fmla="*/ 188422 w 742604"/>
                <a:gd name="connsiteY1" fmla="*/ 54658 h 492462"/>
                <a:gd name="connsiteX2" fmla="*/ 742604 w 742604"/>
                <a:gd name="connsiteY2" fmla="*/ 21407 h 492462"/>
              </a:gdLst>
              <a:ahLst/>
              <a:cxnLst>
                <a:cxn ang="0">
                  <a:pos x="connsiteX0" y="connsiteY0"/>
                </a:cxn>
                <a:cxn ang="0">
                  <a:pos x="connsiteX1" y="connsiteY1"/>
                </a:cxn>
                <a:cxn ang="0">
                  <a:pos x="connsiteX2" y="connsiteY2"/>
                </a:cxn>
              </a:cxnLst>
              <a:rect l="l" t="t" r="r" b="b"/>
              <a:pathLst>
                <a:path w="742604" h="492462">
                  <a:moveTo>
                    <a:pt x="0" y="492462"/>
                  </a:moveTo>
                  <a:cubicBezTo>
                    <a:pt x="32327" y="312814"/>
                    <a:pt x="64655" y="133167"/>
                    <a:pt x="188422" y="54658"/>
                  </a:cubicBezTo>
                  <a:cubicBezTo>
                    <a:pt x="312189" y="-23851"/>
                    <a:pt x="527396" y="-1222"/>
                    <a:pt x="742604" y="21407"/>
                  </a:cubicBezTo>
                </a:path>
              </a:pathLst>
            </a:custGeom>
            <a:noFill/>
            <a:ln w="38100" cap="flat" cmpd="sng" algn="ctr">
              <a:solidFill>
                <a:schemeClr val="tx1"/>
              </a:solidFill>
              <a:prstDash val="solid"/>
              <a:round/>
              <a:headEnd type="oval"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grpSp>
      <p:grpSp>
        <p:nvGrpSpPr>
          <p:cNvPr id="18" name="Group 17"/>
          <p:cNvGrpSpPr/>
          <p:nvPr/>
        </p:nvGrpSpPr>
        <p:grpSpPr>
          <a:xfrm>
            <a:off x="4754880" y="5020056"/>
            <a:ext cx="3931920" cy="1869729"/>
            <a:chOff x="4754880" y="5020056"/>
            <a:chExt cx="3931920" cy="1869729"/>
          </a:xfrm>
        </p:grpSpPr>
        <p:grpSp>
          <p:nvGrpSpPr>
            <p:cNvPr id="13" name="Group 12"/>
            <p:cNvGrpSpPr/>
            <p:nvPr/>
          </p:nvGrpSpPr>
          <p:grpSpPr>
            <a:xfrm>
              <a:off x="4754880" y="5303520"/>
              <a:ext cx="2423160" cy="766373"/>
              <a:chOff x="4754880" y="4937760"/>
              <a:chExt cx="2423160" cy="766373"/>
            </a:xfrm>
          </p:grpSpPr>
          <p:sp>
            <p:nvSpPr>
              <p:cNvPr id="37" name="Rectangle 10"/>
              <p:cNvSpPr>
                <a:spLocks noChangeArrowheads="1"/>
              </p:cNvSpPr>
              <p:nvPr>
                <p:custDataLst>
                  <p:tags r:id="rId13"/>
                </p:custDataLst>
              </p:nvPr>
            </p:nvSpPr>
            <p:spPr bwMode="auto">
              <a:xfrm>
                <a:off x="4937760" y="493776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400" dirty="0" err="1">
                    <a:latin typeface="Courier New" panose="02070309020205020404" pitchFamily="49" charset="0"/>
                    <a:cs typeface="Courier New" panose="02070309020205020404" pitchFamily="49" charset="0"/>
                  </a:rPr>
                  <a:t>i</a:t>
                </a:r>
                <a:endParaRPr lang="en-US" sz="2400" dirty="0">
                  <a:latin typeface="Courier New" panose="02070309020205020404" pitchFamily="49" charset="0"/>
                  <a:cs typeface="Courier New" panose="02070309020205020404" pitchFamily="49" charset="0"/>
                </a:endParaRPr>
              </a:p>
            </p:txBody>
          </p:sp>
          <p:sp>
            <p:nvSpPr>
              <p:cNvPr id="38" name="Rectangle 11"/>
              <p:cNvSpPr>
                <a:spLocks noChangeArrowheads="1"/>
              </p:cNvSpPr>
              <p:nvPr>
                <p:custDataLst>
                  <p:tags r:id="rId14"/>
                </p:custDataLst>
              </p:nvPr>
            </p:nvSpPr>
            <p:spPr bwMode="auto">
              <a:xfrm>
                <a:off x="5349240" y="4937760"/>
                <a:ext cx="822960" cy="411480"/>
              </a:xfrm>
              <a:prstGeom prst="rect">
                <a:avLst/>
              </a:prstGeom>
              <a:solidFill>
                <a:srgbClr val="D6D6F5"/>
              </a:solidFill>
              <a:ln w="25400">
                <a:solidFill>
                  <a:schemeClr val="tx1"/>
                </a:solidFill>
                <a:miter lim="800000"/>
                <a:headEnd/>
                <a:tailEnd/>
              </a:ln>
              <a:effectLst/>
            </p:spPr>
            <p:txBody>
              <a:bodyPr wrap="none" lIns="90487" tIns="44450" rIns="90487" bIns="44450" anchor="ctr"/>
              <a:lstStyle/>
              <a:p>
                <a:pPr>
                  <a:lnSpc>
                    <a:spcPct val="100000"/>
                  </a:lnSpc>
                </a:pPr>
                <a:r>
                  <a:rPr lang="en-US" sz="2400" dirty="0">
                    <a:latin typeface="Courier New" panose="02070309020205020404" pitchFamily="49" charset="0"/>
                    <a:cs typeface="Courier New" panose="02070309020205020404" pitchFamily="49" charset="0"/>
                  </a:rPr>
                  <a:t>a</a:t>
                </a:r>
              </a:p>
            </p:txBody>
          </p:sp>
          <p:sp>
            <p:nvSpPr>
              <p:cNvPr id="39" name="Rectangle 12"/>
              <p:cNvSpPr>
                <a:spLocks noChangeArrowheads="1"/>
              </p:cNvSpPr>
              <p:nvPr>
                <p:custDataLst>
                  <p:tags r:id="rId15"/>
                </p:custDataLst>
              </p:nvPr>
            </p:nvSpPr>
            <p:spPr bwMode="auto">
              <a:xfrm>
                <a:off x="6172200" y="4937760"/>
                <a:ext cx="822960" cy="411480"/>
              </a:xfrm>
              <a:prstGeom prst="rect">
                <a:avLst/>
              </a:prstGeom>
              <a:solidFill>
                <a:srgbClr val="D6D6F5"/>
              </a:solidFill>
              <a:ln w="25400">
                <a:solidFill>
                  <a:schemeClr val="tx1"/>
                </a:solidFill>
                <a:miter lim="800000"/>
                <a:headEnd/>
                <a:tailEnd/>
              </a:ln>
              <a:effectLst/>
            </p:spPr>
            <p:txBody>
              <a:bodyPr wrap="none" lIns="90487" tIns="44450" rIns="90487" bIns="44450" anchor="ctr"/>
              <a:lstStyle/>
              <a:p>
                <a:pPr algn="ctr">
                  <a:lnSpc>
                    <a:spcPct val="100000"/>
                  </a:lnSpc>
                </a:pPr>
                <a:r>
                  <a:rPr lang="en-US" sz="2400" dirty="0">
                    <a:latin typeface="Courier New" panose="02070309020205020404" pitchFamily="49" charset="0"/>
                    <a:cs typeface="Courier New" panose="02070309020205020404" pitchFamily="49" charset="0"/>
                  </a:rPr>
                  <a:t>p</a:t>
                </a:r>
              </a:p>
            </p:txBody>
          </p:sp>
          <p:sp>
            <p:nvSpPr>
              <p:cNvPr id="40" name="Rectangle 13"/>
              <p:cNvSpPr>
                <a:spLocks noChangeArrowheads="1"/>
              </p:cNvSpPr>
              <p:nvPr>
                <p:custDataLst>
                  <p:tags r:id="rId16"/>
                </p:custDataLst>
              </p:nvPr>
            </p:nvSpPr>
            <p:spPr bwMode="auto">
              <a:xfrm>
                <a:off x="4754880" y="5306588"/>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0</a:t>
                </a:r>
              </a:p>
            </p:txBody>
          </p:sp>
          <p:sp>
            <p:nvSpPr>
              <p:cNvPr id="41" name="Rectangle 14"/>
              <p:cNvSpPr>
                <a:spLocks noChangeArrowheads="1"/>
              </p:cNvSpPr>
              <p:nvPr>
                <p:custDataLst>
                  <p:tags r:id="rId17"/>
                </p:custDataLst>
              </p:nvPr>
            </p:nvSpPr>
            <p:spPr bwMode="auto">
              <a:xfrm>
                <a:off x="5166360" y="5306588"/>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4</a:t>
                </a:r>
              </a:p>
            </p:txBody>
          </p:sp>
          <p:sp>
            <p:nvSpPr>
              <p:cNvPr id="42" name="Rectangle 15"/>
              <p:cNvSpPr>
                <a:spLocks noChangeArrowheads="1"/>
              </p:cNvSpPr>
              <p:nvPr>
                <p:custDataLst>
                  <p:tags r:id="rId18"/>
                </p:custDataLst>
              </p:nvPr>
            </p:nvSpPr>
            <p:spPr bwMode="auto">
              <a:xfrm>
                <a:off x="6812280" y="530352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smtClean="0">
                    <a:latin typeface="Courier New" panose="02070309020205020404" pitchFamily="49" charset="0"/>
                    <a:cs typeface="Courier New" panose="02070309020205020404" pitchFamily="49" charset="0"/>
                  </a:rPr>
                  <a:t>20</a:t>
                </a:r>
                <a:endParaRPr lang="en-US" sz="2000" dirty="0">
                  <a:latin typeface="Courier New" panose="02070309020205020404" pitchFamily="49" charset="0"/>
                  <a:cs typeface="Courier New" panose="02070309020205020404" pitchFamily="49" charset="0"/>
                </a:endParaRPr>
              </a:p>
            </p:txBody>
          </p:sp>
          <p:sp>
            <p:nvSpPr>
              <p:cNvPr id="43" name="Rectangle 16"/>
              <p:cNvSpPr>
                <a:spLocks noChangeArrowheads="1"/>
              </p:cNvSpPr>
              <p:nvPr>
                <p:custDataLst>
                  <p:tags r:id="rId19"/>
                </p:custDataLst>
              </p:nvPr>
            </p:nvSpPr>
            <p:spPr bwMode="auto">
              <a:xfrm>
                <a:off x="5989320" y="5299982"/>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smtClean="0">
                    <a:latin typeface="Courier New" panose="02070309020205020404" pitchFamily="49" charset="0"/>
                    <a:cs typeface="Courier New" panose="02070309020205020404" pitchFamily="49" charset="0"/>
                  </a:rPr>
                  <a:t>12</a:t>
                </a:r>
                <a:endParaRPr lang="en-US" sz="2000" dirty="0">
                  <a:latin typeface="Courier New" panose="02070309020205020404" pitchFamily="49" charset="0"/>
                  <a:cs typeface="Courier New" panose="02070309020205020404" pitchFamily="49" charset="0"/>
                </a:endParaRPr>
              </a:p>
            </p:txBody>
          </p:sp>
        </p:grpSp>
        <p:grpSp>
          <p:nvGrpSpPr>
            <p:cNvPr id="10" name="Group 9"/>
            <p:cNvGrpSpPr/>
            <p:nvPr/>
          </p:nvGrpSpPr>
          <p:grpSpPr>
            <a:xfrm>
              <a:off x="6675120" y="6126480"/>
              <a:ext cx="2011680" cy="763305"/>
              <a:chOff x="6675120" y="5852160"/>
              <a:chExt cx="2011680" cy="763305"/>
            </a:xfrm>
          </p:grpSpPr>
          <p:sp>
            <p:nvSpPr>
              <p:cNvPr id="51" name="Rectangle 11"/>
              <p:cNvSpPr>
                <a:spLocks noChangeArrowheads="1"/>
              </p:cNvSpPr>
              <p:nvPr>
                <p:custDataLst>
                  <p:tags r:id="rId8"/>
                </p:custDataLst>
              </p:nvPr>
            </p:nvSpPr>
            <p:spPr bwMode="auto">
              <a:xfrm>
                <a:off x="7269480" y="5852160"/>
                <a:ext cx="123444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nSpc>
                    <a:spcPct val="100000"/>
                  </a:lnSpc>
                </a:pPr>
                <a:endParaRPr lang="en-US" sz="2000" dirty="0">
                  <a:latin typeface="Courier New" panose="02070309020205020404" pitchFamily="49" charset="0"/>
                  <a:cs typeface="Courier New" panose="02070309020205020404" pitchFamily="49" charset="0"/>
                </a:endParaRPr>
              </a:p>
            </p:txBody>
          </p:sp>
          <p:sp>
            <p:nvSpPr>
              <p:cNvPr id="52" name="Rectangle 14"/>
              <p:cNvSpPr>
                <a:spLocks noChangeArrowheads="1"/>
              </p:cNvSpPr>
              <p:nvPr>
                <p:custDataLst>
                  <p:tags r:id="rId9"/>
                </p:custDataLst>
              </p:nvPr>
            </p:nvSpPr>
            <p:spPr bwMode="auto">
              <a:xfrm>
                <a:off x="7086600" y="621792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4</a:t>
                </a:r>
              </a:p>
            </p:txBody>
          </p:sp>
          <p:sp>
            <p:nvSpPr>
              <p:cNvPr id="53" name="Rectangle 15"/>
              <p:cNvSpPr>
                <a:spLocks noChangeArrowheads="1"/>
              </p:cNvSpPr>
              <p:nvPr>
                <p:custDataLst>
                  <p:tags r:id="rId10"/>
                </p:custDataLst>
              </p:nvPr>
            </p:nvSpPr>
            <p:spPr bwMode="auto">
              <a:xfrm>
                <a:off x="8321040" y="621792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16</a:t>
                </a:r>
              </a:p>
            </p:txBody>
          </p:sp>
          <p:sp>
            <p:nvSpPr>
              <p:cNvPr id="54" name="Rectangle 10"/>
              <p:cNvSpPr>
                <a:spLocks noChangeArrowheads="1"/>
              </p:cNvSpPr>
              <p:nvPr>
                <p:custDataLst>
                  <p:tags r:id="rId11"/>
                </p:custDataLst>
              </p:nvPr>
            </p:nvSpPr>
            <p:spPr bwMode="auto">
              <a:xfrm>
                <a:off x="6858000" y="5852160"/>
                <a:ext cx="411480" cy="411480"/>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3</a:t>
                </a:r>
                <a:endParaRPr lang="en-US" sz="2000" dirty="0">
                  <a:latin typeface="Courier New" panose="02070309020205020404" pitchFamily="49" charset="0"/>
                  <a:cs typeface="Courier New" panose="02070309020205020404" pitchFamily="49" charset="0"/>
                </a:endParaRPr>
              </a:p>
            </p:txBody>
          </p:sp>
          <p:sp>
            <p:nvSpPr>
              <p:cNvPr id="55" name="Rectangle 13"/>
              <p:cNvSpPr>
                <a:spLocks noChangeArrowheads="1"/>
              </p:cNvSpPr>
              <p:nvPr>
                <p:custDataLst>
                  <p:tags r:id="rId12"/>
                </p:custDataLst>
              </p:nvPr>
            </p:nvSpPr>
            <p:spPr bwMode="auto">
              <a:xfrm>
                <a:off x="6675120" y="621792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0</a:t>
                </a:r>
              </a:p>
            </p:txBody>
          </p:sp>
        </p:grpSp>
        <p:sp>
          <p:nvSpPr>
            <p:cNvPr id="44" name="Freeform 43"/>
            <p:cNvSpPr/>
            <p:nvPr/>
          </p:nvSpPr>
          <p:spPr bwMode="auto">
            <a:xfrm>
              <a:off x="6806738" y="5020056"/>
              <a:ext cx="742604" cy="492462"/>
            </a:xfrm>
            <a:custGeom>
              <a:avLst/>
              <a:gdLst>
                <a:gd name="connsiteX0" fmla="*/ 0 w 742604"/>
                <a:gd name="connsiteY0" fmla="*/ 492462 h 492462"/>
                <a:gd name="connsiteX1" fmla="*/ 188422 w 742604"/>
                <a:gd name="connsiteY1" fmla="*/ 54658 h 492462"/>
                <a:gd name="connsiteX2" fmla="*/ 742604 w 742604"/>
                <a:gd name="connsiteY2" fmla="*/ 21407 h 492462"/>
              </a:gdLst>
              <a:ahLst/>
              <a:cxnLst>
                <a:cxn ang="0">
                  <a:pos x="connsiteX0" y="connsiteY0"/>
                </a:cxn>
                <a:cxn ang="0">
                  <a:pos x="connsiteX1" y="connsiteY1"/>
                </a:cxn>
                <a:cxn ang="0">
                  <a:pos x="connsiteX2" y="connsiteY2"/>
                </a:cxn>
              </a:cxnLst>
              <a:rect l="l" t="t" r="r" b="b"/>
              <a:pathLst>
                <a:path w="742604" h="492462">
                  <a:moveTo>
                    <a:pt x="0" y="492462"/>
                  </a:moveTo>
                  <a:cubicBezTo>
                    <a:pt x="32327" y="312814"/>
                    <a:pt x="64655" y="133167"/>
                    <a:pt x="188422" y="54658"/>
                  </a:cubicBezTo>
                  <a:cubicBezTo>
                    <a:pt x="312189" y="-23851"/>
                    <a:pt x="527396" y="-1222"/>
                    <a:pt x="742604" y="21407"/>
                  </a:cubicBezTo>
                </a:path>
              </a:pathLst>
            </a:custGeom>
            <a:noFill/>
            <a:ln w="38100" cap="flat" cmpd="sng" algn="ctr">
              <a:solidFill>
                <a:schemeClr val="tx1"/>
              </a:solidFill>
              <a:prstDash val="solid"/>
              <a:round/>
              <a:headEnd type="oval"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14" name="Freeform 13"/>
            <p:cNvSpPr/>
            <p:nvPr/>
          </p:nvSpPr>
          <p:spPr bwMode="auto">
            <a:xfrm>
              <a:off x="5935117" y="5522976"/>
              <a:ext cx="925654" cy="867685"/>
            </a:xfrm>
            <a:custGeom>
              <a:avLst/>
              <a:gdLst>
                <a:gd name="connsiteX0" fmla="*/ 16796 w 925654"/>
                <a:gd name="connsiteY0" fmla="*/ 0 h 867685"/>
                <a:gd name="connsiteX1" fmla="*/ 122090 w 925654"/>
                <a:gd name="connsiteY1" fmla="*/ 781396 h 867685"/>
                <a:gd name="connsiteX2" fmla="*/ 925654 w 925654"/>
                <a:gd name="connsiteY2" fmla="*/ 847898 h 867685"/>
                <a:gd name="connsiteX3" fmla="*/ 925654 w 925654"/>
                <a:gd name="connsiteY3" fmla="*/ 847898 h 867685"/>
              </a:gdLst>
              <a:ahLst/>
              <a:cxnLst>
                <a:cxn ang="0">
                  <a:pos x="connsiteX0" y="connsiteY0"/>
                </a:cxn>
                <a:cxn ang="0">
                  <a:pos x="connsiteX1" y="connsiteY1"/>
                </a:cxn>
                <a:cxn ang="0">
                  <a:pos x="connsiteX2" y="connsiteY2"/>
                </a:cxn>
                <a:cxn ang="0">
                  <a:pos x="connsiteX3" y="connsiteY3"/>
                </a:cxn>
              </a:cxnLst>
              <a:rect l="l" t="t" r="r" b="b"/>
              <a:pathLst>
                <a:path w="925654" h="867685">
                  <a:moveTo>
                    <a:pt x="16796" y="0"/>
                  </a:moveTo>
                  <a:cubicBezTo>
                    <a:pt x="-6295" y="320040"/>
                    <a:pt x="-29386" y="640080"/>
                    <a:pt x="122090" y="781396"/>
                  </a:cubicBezTo>
                  <a:cubicBezTo>
                    <a:pt x="273566" y="922712"/>
                    <a:pt x="925654" y="847898"/>
                    <a:pt x="925654" y="847898"/>
                  </a:cubicBezTo>
                  <a:lnTo>
                    <a:pt x="925654" y="847898"/>
                  </a:lnTo>
                </a:path>
              </a:pathLst>
            </a:custGeom>
            <a:noFill/>
            <a:ln w="38100" cap="flat" cmpd="sng" algn="ctr">
              <a:solidFill>
                <a:schemeClr val="tx1"/>
              </a:solidFill>
              <a:prstDash val="solid"/>
              <a:round/>
              <a:headEnd type="oval"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grpSp>
    </p:spTree>
    <p:extLst>
      <p:ext uri="{BB962C8B-B14F-4D97-AF65-F5344CB8AC3E}">
        <p14:creationId xmlns:p14="http://schemas.microsoft.com/office/powerpoint/2010/main" val="386386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Pointer/reference fields and variables</a:t>
            </a:r>
            <a:endParaRPr lang="en-US" dirty="0"/>
          </a:p>
        </p:txBody>
      </p:sp>
      <p:sp>
        <p:nvSpPr>
          <p:cNvPr id="3" name="Content Placeholder 2"/>
          <p:cNvSpPr>
            <a:spLocks noGrp="1"/>
          </p:cNvSpPr>
          <p:nvPr>
            <p:ph idx="1"/>
            <p:custDataLst>
              <p:tags r:id="rId2"/>
            </p:custDataLst>
          </p:nvPr>
        </p:nvSpPr>
        <p:spPr>
          <a:xfrm>
            <a:off x="396875" y="1362075"/>
            <a:ext cx="8366125" cy="2743200"/>
          </a:xfrm>
        </p:spPr>
        <p:txBody>
          <a:bodyPr/>
          <a:lstStyle/>
          <a:p>
            <a:r>
              <a:rPr lang="en-US" sz="2400" dirty="0" smtClean="0"/>
              <a:t>In C, we have “</a:t>
            </a:r>
            <a:r>
              <a:rPr lang="en-US" sz="2400" dirty="0" smtClean="0">
                <a:latin typeface="Courier New" panose="02070309020205020404" pitchFamily="49" charset="0"/>
                <a:cs typeface="Courier New" panose="02070309020205020404" pitchFamily="49" charset="0"/>
              </a:rPr>
              <a:t>-&gt;</a:t>
            </a:r>
            <a:r>
              <a:rPr lang="en-US" sz="2400" dirty="0" smtClean="0"/>
              <a:t>” and “</a:t>
            </a:r>
            <a:r>
              <a:rPr lang="en-US" sz="2400" dirty="0" smtClean="0">
                <a:latin typeface="Courier New" panose="02070309020205020404" pitchFamily="49" charset="0"/>
                <a:cs typeface="Courier New" panose="02070309020205020404" pitchFamily="49" charset="0"/>
              </a:rPr>
              <a:t>.</a:t>
            </a:r>
            <a:r>
              <a:rPr lang="en-US" sz="2400" dirty="0" smtClean="0"/>
              <a:t>” for field selection depending on whether we have a pointer to a </a:t>
            </a:r>
            <a:r>
              <a:rPr lang="en-US" sz="2400" dirty="0" err="1" smtClean="0"/>
              <a:t>struct</a:t>
            </a:r>
            <a:r>
              <a:rPr lang="en-US" sz="2400" dirty="0" smtClean="0"/>
              <a:t> or a </a:t>
            </a:r>
            <a:r>
              <a:rPr lang="en-US" sz="2400" dirty="0" err="1" smtClean="0"/>
              <a:t>struct</a:t>
            </a:r>
            <a:endParaRPr lang="en-US" sz="2400" dirty="0" smtClean="0"/>
          </a:p>
          <a:p>
            <a:pPr lvl="1"/>
            <a:r>
              <a:rPr lang="en-US" sz="2000" dirty="0" smtClean="0">
                <a:latin typeface="Courier New" panose="02070309020205020404" pitchFamily="49" charset="0"/>
                <a:cs typeface="Courier New" panose="02070309020205020404" pitchFamily="49" charset="0"/>
              </a:rPr>
              <a:t>(*r).a</a:t>
            </a:r>
            <a:r>
              <a:rPr lang="en-US" sz="2000" b="1" dirty="0" smtClean="0">
                <a:latin typeface="Anonymous Pro" panose="02060609030202000504" pitchFamily="49" charset="0"/>
                <a:cs typeface="Courier New" panose="02070309020205020404" pitchFamily="49" charset="0"/>
              </a:rPr>
              <a:t> </a:t>
            </a:r>
            <a:r>
              <a:rPr lang="en-US" sz="2000" dirty="0" smtClean="0"/>
              <a:t>is so common it becomes </a:t>
            </a:r>
            <a:r>
              <a:rPr lang="en-US" sz="2000" dirty="0" smtClean="0">
                <a:latin typeface="Courier New" panose="02070309020205020404" pitchFamily="49" charset="0"/>
                <a:cs typeface="Courier New" panose="02070309020205020404" pitchFamily="49" charset="0"/>
              </a:rPr>
              <a:t>r-&gt;a</a:t>
            </a:r>
          </a:p>
          <a:p>
            <a:r>
              <a:rPr lang="en-US" sz="2400" dirty="0" smtClean="0"/>
              <a:t>In Java, </a:t>
            </a:r>
            <a:r>
              <a:rPr lang="en-US" sz="2400" i="1" dirty="0" smtClean="0">
                <a:solidFill>
                  <a:srgbClr val="C00000"/>
                </a:solidFill>
              </a:rPr>
              <a:t>all non-primitive variables are references to objects</a:t>
            </a:r>
          </a:p>
          <a:p>
            <a:pPr lvl="1"/>
            <a:r>
              <a:rPr lang="en-US" sz="2000" dirty="0" smtClean="0"/>
              <a:t>We always use </a:t>
            </a:r>
            <a:r>
              <a:rPr lang="en-US" sz="2000" dirty="0" err="1" smtClean="0">
                <a:latin typeface="Courier New" panose="02070309020205020404" pitchFamily="49" charset="0"/>
                <a:ea typeface="Anonymous Pro" panose="02060609030202000504" pitchFamily="49" charset="0"/>
                <a:cs typeface="Courier New" panose="02070309020205020404" pitchFamily="49" charset="0"/>
              </a:rPr>
              <a:t>r.a</a:t>
            </a:r>
            <a:r>
              <a:rPr lang="en-US" sz="2000" dirty="0" smtClean="0"/>
              <a:t> notation</a:t>
            </a:r>
          </a:p>
          <a:p>
            <a:pPr lvl="1"/>
            <a:r>
              <a:rPr lang="en-US" sz="2000" dirty="0" smtClean="0"/>
              <a:t>But really follow reference to </a:t>
            </a:r>
            <a:r>
              <a:rPr lang="en-US" sz="2000" dirty="0" smtClean="0">
                <a:latin typeface="Courier New" panose="02070309020205020404" pitchFamily="49" charset="0"/>
                <a:ea typeface="Anonymous Pro" panose="02060609030202000504" pitchFamily="49" charset="0"/>
                <a:cs typeface="Courier New" panose="02070309020205020404" pitchFamily="49" charset="0"/>
              </a:rPr>
              <a:t>r</a:t>
            </a:r>
            <a:r>
              <a:rPr lang="en-US" sz="2000" dirty="0" smtClean="0"/>
              <a:t> with offset to </a:t>
            </a:r>
            <a:r>
              <a:rPr lang="en-US" sz="2000" dirty="0" smtClean="0">
                <a:latin typeface="Courier New" panose="02070309020205020404" pitchFamily="49" charset="0"/>
                <a:ea typeface="Anonymous Pro" panose="02060609030202000504" pitchFamily="49" charset="0"/>
                <a:cs typeface="Courier New" panose="02070309020205020404" pitchFamily="49" charset="0"/>
              </a:rPr>
              <a:t>a</a:t>
            </a:r>
            <a:r>
              <a:rPr lang="en-US" sz="2000" dirty="0" smtClean="0"/>
              <a:t>, just like </a:t>
            </a:r>
            <a:r>
              <a:rPr lang="en-US" sz="2000" dirty="0" smtClean="0">
                <a:latin typeface="Courier New" panose="02070309020205020404" pitchFamily="49" charset="0"/>
                <a:ea typeface="Anonymous Pro" panose="02060609030202000504" pitchFamily="49" charset="0"/>
                <a:cs typeface="Courier New" panose="02070309020205020404" pitchFamily="49" charset="0"/>
              </a:rPr>
              <a:t>r-&gt;a</a:t>
            </a:r>
            <a:r>
              <a:rPr lang="en-US" sz="2000" dirty="0"/>
              <a:t> in C</a:t>
            </a:r>
            <a:endParaRPr lang="en-US" sz="2000" dirty="0" smtClean="0">
              <a:latin typeface="Courier New" panose="02070309020205020404" pitchFamily="49" charset="0"/>
              <a:ea typeface="Anonymous Pro" panose="02060609030202000504" pitchFamily="49" charset="0"/>
              <a:cs typeface="Courier New" panose="02070309020205020404" pitchFamily="49" charset="0"/>
            </a:endParaRPr>
          </a:p>
          <a:p>
            <a:pPr lvl="1"/>
            <a:r>
              <a:rPr lang="en-US" sz="2000" dirty="0" smtClean="0"/>
              <a:t>So no Java field needs more than 8 bytes</a:t>
            </a:r>
            <a:endParaRPr lang="en-US" sz="2000" dirty="0"/>
          </a:p>
        </p:txBody>
      </p:sp>
      <p:sp>
        <p:nvSpPr>
          <p:cNvPr id="9" name="Slide Number Placeholder 8"/>
          <p:cNvSpPr>
            <a:spLocks noGrp="1"/>
          </p:cNvSpPr>
          <p:nvPr>
            <p:ph type="sldNum" sz="quarter" idx="10"/>
            <p:custDataLst>
              <p:tags r:id="rId3"/>
            </p:custDataLst>
          </p:nvPr>
        </p:nvSpPr>
        <p:spPr/>
        <p:txBody>
          <a:bodyPr/>
          <a:lstStyle/>
          <a:p>
            <a:fld id="{7CBE8339-D2AD-46DC-A898-FD1E949067F0}" type="slidenum">
              <a:rPr lang="en-US" smtClean="0"/>
              <a:pPr/>
              <a:t>12</a:t>
            </a:fld>
            <a:endParaRPr lang="en-US"/>
          </a:p>
        </p:txBody>
      </p:sp>
      <p:sp>
        <p:nvSpPr>
          <p:cNvPr id="5" name="Rectangle 5"/>
          <p:cNvSpPr>
            <a:spLocks noChangeArrowheads="1"/>
          </p:cNvSpPr>
          <p:nvPr>
            <p:custDataLst>
              <p:tags r:id="rId4"/>
            </p:custDataLst>
          </p:nvPr>
        </p:nvSpPr>
        <p:spPr bwMode="auto">
          <a:xfrm>
            <a:off x="914400" y="4754880"/>
            <a:ext cx="4114800" cy="1474763"/>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b="1" dirty="0" err="1" smtClean="0">
                <a:latin typeface="Courier New" panose="02070309020205020404" pitchFamily="49" charset="0"/>
                <a:cs typeface="Courier New" panose="02070309020205020404" pitchFamily="49" charset="0"/>
              </a:rPr>
              <a:t>struct</a:t>
            </a:r>
            <a:r>
              <a:rPr lang="en-US" sz="1800" b="0"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rec</a:t>
            </a:r>
            <a:r>
              <a:rPr lang="en-US" sz="1800" b="0"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a:t>
            </a:r>
            <a:r>
              <a:rPr lang="en-US" sz="1800" b="0" dirty="0" smtClean="0">
                <a:latin typeface="Courier New" panose="02070309020205020404" pitchFamily="49" charset="0"/>
                <a:cs typeface="Courier New" panose="02070309020205020404" pitchFamily="49" charset="0"/>
              </a:rPr>
              <a:t>r = </a:t>
            </a:r>
            <a:r>
              <a:rPr lang="en-US" sz="1800" b="0" dirty="0" err="1" smtClean="0">
                <a:latin typeface="Courier New" panose="02070309020205020404" pitchFamily="49" charset="0"/>
                <a:cs typeface="Courier New" panose="02070309020205020404" pitchFamily="49" charset="0"/>
              </a:rPr>
              <a:t>malloc</a:t>
            </a:r>
            <a:r>
              <a:rPr lang="en-US" sz="1800" b="0" dirty="0" smtClean="0">
                <a:latin typeface="Courier New" panose="02070309020205020404" pitchFamily="49" charset="0"/>
                <a:cs typeface="Courier New" panose="02070309020205020404" pitchFamily="49" charset="0"/>
              </a:rPr>
              <a:t>(...);</a:t>
            </a:r>
          </a:p>
          <a:p>
            <a:pPr algn="l">
              <a:lnSpc>
                <a:spcPct val="100000"/>
              </a:lnSpc>
            </a:pPr>
            <a:r>
              <a:rPr lang="en-US" sz="1800" b="1" dirty="0" err="1" smtClean="0">
                <a:latin typeface="Courier New" panose="02070309020205020404" pitchFamily="49" charset="0"/>
                <a:cs typeface="Courier New" panose="02070309020205020404" pitchFamily="49" charset="0"/>
              </a:rPr>
              <a:t>struct</a:t>
            </a:r>
            <a:r>
              <a:rPr lang="en-US" sz="1800" b="0"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rec</a:t>
            </a:r>
            <a:r>
              <a:rPr lang="en-US" sz="1800" b="0" dirty="0" smtClean="0">
                <a:latin typeface="Courier New" panose="02070309020205020404" pitchFamily="49" charset="0"/>
                <a:cs typeface="Courier New" panose="02070309020205020404" pitchFamily="49" charset="0"/>
              </a:rPr>
              <a:t> r2;</a:t>
            </a:r>
          </a:p>
          <a:p>
            <a:pPr algn="l">
              <a:lnSpc>
                <a:spcPct val="100000"/>
              </a:lnSpc>
            </a:pPr>
            <a:r>
              <a:rPr lang="en-US" sz="1800" b="0" dirty="0" smtClean="0">
                <a:latin typeface="Courier New" panose="02070309020205020404" pitchFamily="49" charset="0"/>
                <a:cs typeface="Courier New" panose="02070309020205020404" pitchFamily="49" charset="0"/>
              </a:rPr>
              <a:t>r</a:t>
            </a:r>
            <a:r>
              <a:rPr lang="en-US" sz="1800" b="0" dirty="0">
                <a:latin typeface="Courier New" panose="02070309020205020404" pitchFamily="49" charset="0"/>
                <a:cs typeface="Courier New" panose="02070309020205020404" pitchFamily="49" charset="0"/>
              </a:rPr>
              <a:t>-&gt;</a:t>
            </a:r>
            <a:r>
              <a:rPr lang="en-US" sz="1800" b="0" dirty="0" err="1">
                <a:latin typeface="Courier New" panose="02070309020205020404" pitchFamily="49" charset="0"/>
                <a:cs typeface="Courier New" panose="02070309020205020404" pitchFamily="49" charset="0"/>
              </a:rPr>
              <a:t>i</a:t>
            </a:r>
            <a:r>
              <a:rPr lang="en-US" sz="1800" b="0" dirty="0">
                <a:latin typeface="Courier New" panose="02070309020205020404" pitchFamily="49" charset="0"/>
                <a:cs typeface="Courier New" panose="02070309020205020404" pitchFamily="49" charset="0"/>
              </a:rPr>
              <a:t> = </a:t>
            </a:r>
            <a:r>
              <a:rPr lang="en-US" sz="1800" b="0" dirty="0" err="1">
                <a:latin typeface="Courier New" panose="02070309020205020404" pitchFamily="49" charset="0"/>
                <a:cs typeface="Courier New" panose="02070309020205020404" pitchFamily="49" charset="0"/>
              </a:rPr>
              <a:t>val</a:t>
            </a:r>
            <a:r>
              <a:rPr lang="en-US" sz="1800" b="0" dirty="0" smtClean="0">
                <a:latin typeface="Courier New" panose="02070309020205020404" pitchFamily="49" charset="0"/>
                <a:cs typeface="Courier New" panose="02070309020205020404" pitchFamily="49" charset="0"/>
              </a:rPr>
              <a:t>; </a:t>
            </a:r>
          </a:p>
          <a:p>
            <a:pPr algn="l">
              <a:lnSpc>
                <a:spcPct val="100000"/>
              </a:lnSpc>
            </a:pPr>
            <a:r>
              <a:rPr lang="en-US" sz="1800" b="0" dirty="0" smtClean="0">
                <a:latin typeface="Courier New" panose="02070309020205020404" pitchFamily="49" charset="0"/>
                <a:cs typeface="Courier New" panose="02070309020205020404" pitchFamily="49" charset="0"/>
              </a:rPr>
              <a:t>r-&gt;a[2] = </a:t>
            </a:r>
            <a:r>
              <a:rPr lang="en-US" sz="1800" b="0" dirty="0" err="1" smtClean="0">
                <a:latin typeface="Courier New" panose="02070309020205020404" pitchFamily="49" charset="0"/>
                <a:cs typeface="Courier New" panose="02070309020205020404" pitchFamily="49" charset="0"/>
              </a:rPr>
              <a:t>val</a:t>
            </a:r>
            <a:r>
              <a:rPr lang="en-US" sz="1800" b="0" dirty="0" smtClean="0">
                <a:latin typeface="Courier New" panose="02070309020205020404" pitchFamily="49" charset="0"/>
                <a:cs typeface="Courier New" panose="02070309020205020404" pitchFamily="49" charset="0"/>
              </a:rPr>
              <a:t>;</a:t>
            </a:r>
          </a:p>
          <a:p>
            <a:pPr algn="l">
              <a:lnSpc>
                <a:spcPct val="100000"/>
              </a:lnSpc>
            </a:pPr>
            <a:r>
              <a:rPr lang="en-US" sz="1800" b="0" dirty="0" smtClean="0">
                <a:latin typeface="Courier New" panose="02070309020205020404" pitchFamily="49" charset="0"/>
                <a:cs typeface="Courier New" panose="02070309020205020404" pitchFamily="49" charset="0"/>
              </a:rPr>
              <a:t>r-&gt;p = &amp;r2;</a:t>
            </a:r>
          </a:p>
        </p:txBody>
      </p:sp>
      <p:sp>
        <p:nvSpPr>
          <p:cNvPr id="6" name="Rectangle 5"/>
          <p:cNvSpPr>
            <a:spLocks noChangeArrowheads="1"/>
          </p:cNvSpPr>
          <p:nvPr>
            <p:custDataLst>
              <p:tags r:id="rId5"/>
            </p:custDataLst>
          </p:nvPr>
        </p:nvSpPr>
        <p:spPr bwMode="auto">
          <a:xfrm>
            <a:off x="5943600" y="4754880"/>
            <a:ext cx="2286000" cy="1474763"/>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b="0" dirty="0" smtClean="0">
                <a:latin typeface="Courier New" panose="02070309020205020404" pitchFamily="49" charset="0"/>
                <a:cs typeface="Courier New" panose="02070309020205020404" pitchFamily="49" charset="0"/>
              </a:rPr>
              <a:t>r = </a:t>
            </a:r>
            <a:r>
              <a:rPr lang="en-US" sz="1800" dirty="0" smtClean="0">
                <a:latin typeface="Courier New" panose="02070309020205020404" pitchFamily="49" charset="0"/>
                <a:cs typeface="Courier New" panose="02070309020205020404" pitchFamily="49" charset="0"/>
              </a:rPr>
              <a:t>new</a:t>
            </a:r>
            <a:r>
              <a:rPr lang="en-US" sz="1800" b="0"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Rec</a:t>
            </a:r>
            <a:r>
              <a:rPr lang="en-US" sz="1800" b="0" dirty="0" smtClean="0">
                <a:latin typeface="Courier New" panose="02070309020205020404" pitchFamily="49" charset="0"/>
                <a:cs typeface="Courier New" panose="02070309020205020404" pitchFamily="49" charset="0"/>
              </a:rPr>
              <a:t>();</a:t>
            </a:r>
          </a:p>
          <a:p>
            <a:pPr algn="l">
              <a:lnSpc>
                <a:spcPct val="100000"/>
              </a:lnSpc>
            </a:pPr>
            <a:r>
              <a:rPr lang="en-US" sz="1800" b="0" dirty="0" smtClean="0">
                <a:latin typeface="Courier New" panose="02070309020205020404" pitchFamily="49" charset="0"/>
                <a:cs typeface="Courier New" panose="02070309020205020404" pitchFamily="49" charset="0"/>
              </a:rPr>
              <a:t>r2 = </a:t>
            </a:r>
            <a:r>
              <a:rPr lang="en-US" sz="1800" dirty="0" smtClean="0">
                <a:latin typeface="Courier New" panose="02070309020205020404" pitchFamily="49" charset="0"/>
                <a:cs typeface="Courier New" panose="02070309020205020404" pitchFamily="49" charset="0"/>
              </a:rPr>
              <a:t>new</a:t>
            </a:r>
            <a:r>
              <a:rPr lang="en-US" sz="1800" b="0"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Rec</a:t>
            </a:r>
            <a:r>
              <a:rPr lang="en-US" sz="1800" b="0" dirty="0" smtClean="0">
                <a:latin typeface="Courier New" panose="02070309020205020404" pitchFamily="49" charset="0"/>
                <a:cs typeface="Courier New" panose="02070309020205020404" pitchFamily="49" charset="0"/>
              </a:rPr>
              <a:t>();</a:t>
            </a:r>
          </a:p>
          <a:p>
            <a:pPr algn="l">
              <a:lnSpc>
                <a:spcPct val="100000"/>
              </a:lnSpc>
            </a:pPr>
            <a:r>
              <a:rPr lang="en-US" sz="1800" b="0" dirty="0" err="1" smtClean="0">
                <a:latin typeface="Courier New" panose="02070309020205020404" pitchFamily="49" charset="0"/>
                <a:cs typeface="Courier New" panose="02070309020205020404" pitchFamily="49" charset="0"/>
              </a:rPr>
              <a:t>r.i</a:t>
            </a: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val</a:t>
            </a:r>
            <a:r>
              <a:rPr lang="en-US" sz="1800" b="0" dirty="0" smtClean="0">
                <a:latin typeface="Courier New" panose="02070309020205020404" pitchFamily="49" charset="0"/>
                <a:cs typeface="Courier New" panose="02070309020205020404" pitchFamily="49" charset="0"/>
              </a:rPr>
              <a:t>;</a:t>
            </a:r>
          </a:p>
          <a:p>
            <a:pPr algn="l">
              <a:lnSpc>
                <a:spcPct val="100000"/>
              </a:lnSpc>
            </a:pPr>
            <a:r>
              <a:rPr lang="en-US" sz="1800" b="0" dirty="0" smtClean="0">
                <a:latin typeface="Courier New" panose="02070309020205020404" pitchFamily="49" charset="0"/>
                <a:cs typeface="Courier New" panose="02070309020205020404" pitchFamily="49" charset="0"/>
              </a:rPr>
              <a:t>r.a[2] = </a:t>
            </a:r>
            <a:r>
              <a:rPr lang="en-US" sz="1800" b="0" dirty="0" err="1" smtClean="0">
                <a:latin typeface="Courier New" panose="02070309020205020404" pitchFamily="49" charset="0"/>
                <a:cs typeface="Courier New" panose="02070309020205020404" pitchFamily="49" charset="0"/>
              </a:rPr>
              <a:t>val</a:t>
            </a:r>
            <a:r>
              <a:rPr lang="en-US" sz="1800" b="0" dirty="0" smtClean="0">
                <a:latin typeface="Courier New" panose="02070309020205020404" pitchFamily="49" charset="0"/>
                <a:cs typeface="Courier New" panose="02070309020205020404" pitchFamily="49" charset="0"/>
              </a:rPr>
              <a:t>;</a:t>
            </a:r>
          </a:p>
          <a:p>
            <a:pPr algn="l">
              <a:lnSpc>
                <a:spcPct val="100000"/>
              </a:lnSpc>
            </a:pPr>
            <a:r>
              <a:rPr lang="en-US" sz="1800" b="0" dirty="0" err="1" smtClean="0">
                <a:latin typeface="Courier New" panose="02070309020205020404" pitchFamily="49" charset="0"/>
                <a:cs typeface="Courier New" panose="02070309020205020404" pitchFamily="49" charset="0"/>
              </a:rPr>
              <a:t>r.p</a:t>
            </a:r>
            <a:r>
              <a:rPr lang="en-US" sz="1800" b="0" dirty="0" smtClean="0">
                <a:latin typeface="Courier New" panose="02070309020205020404" pitchFamily="49" charset="0"/>
                <a:cs typeface="Courier New" panose="02070309020205020404" pitchFamily="49" charset="0"/>
              </a:rPr>
              <a:t> = r2;</a:t>
            </a:r>
          </a:p>
        </p:txBody>
      </p:sp>
      <p:sp>
        <p:nvSpPr>
          <p:cNvPr id="7" name="TextBox 6"/>
          <p:cNvSpPr txBox="1"/>
          <p:nvPr/>
        </p:nvSpPr>
        <p:spPr>
          <a:xfrm>
            <a:off x="914400" y="4297680"/>
            <a:ext cx="4112029" cy="461665"/>
          </a:xfrm>
          <a:prstGeom prst="rect">
            <a:avLst/>
          </a:prstGeom>
          <a:noFill/>
        </p:spPr>
        <p:txBody>
          <a:bodyPr wrap="square" rtlCol="0">
            <a:spAutoFit/>
          </a:bodyPr>
          <a:lstStyle/>
          <a:p>
            <a:r>
              <a:rPr lang="en-US" sz="2400" b="1" dirty="0" smtClean="0">
                <a:latin typeface="Calibri" pitchFamily="34" charset="0"/>
              </a:rPr>
              <a:t>C:</a:t>
            </a:r>
          </a:p>
        </p:txBody>
      </p:sp>
      <p:sp>
        <p:nvSpPr>
          <p:cNvPr id="10" name="TextBox 9"/>
          <p:cNvSpPr txBox="1"/>
          <p:nvPr/>
        </p:nvSpPr>
        <p:spPr>
          <a:xfrm>
            <a:off x="5943600" y="4297680"/>
            <a:ext cx="2286000" cy="461665"/>
          </a:xfrm>
          <a:prstGeom prst="rect">
            <a:avLst/>
          </a:prstGeom>
          <a:noFill/>
        </p:spPr>
        <p:txBody>
          <a:bodyPr wrap="square" rtlCol="0">
            <a:spAutoFit/>
          </a:bodyPr>
          <a:lstStyle/>
          <a:p>
            <a:r>
              <a:rPr lang="en-US" sz="2400" b="1" dirty="0" smtClean="0">
                <a:latin typeface="Calibri" pitchFamily="34" charset="0"/>
              </a:rPr>
              <a:t>Java:</a:t>
            </a:r>
          </a:p>
        </p:txBody>
      </p:sp>
    </p:spTree>
    <p:extLst>
      <p:ext uri="{BB962C8B-B14F-4D97-AF65-F5344CB8AC3E}">
        <p14:creationId xmlns:p14="http://schemas.microsoft.com/office/powerpoint/2010/main" val="1134419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Pointers/References</a:t>
            </a:r>
            <a:endParaRPr lang="en-US" dirty="0"/>
          </a:p>
        </p:txBody>
      </p:sp>
      <p:sp>
        <p:nvSpPr>
          <p:cNvPr id="3" name="Content Placeholder 2"/>
          <p:cNvSpPr>
            <a:spLocks noGrp="1"/>
          </p:cNvSpPr>
          <p:nvPr>
            <p:ph idx="1"/>
            <p:custDataLst>
              <p:tags r:id="rId2"/>
            </p:custDataLst>
          </p:nvPr>
        </p:nvSpPr>
        <p:spPr/>
        <p:txBody>
          <a:bodyPr/>
          <a:lstStyle/>
          <a:p>
            <a:r>
              <a:rPr lang="en-US" sz="2400" i="1" dirty="0" smtClean="0"/>
              <a:t>Pointers</a:t>
            </a:r>
            <a:r>
              <a:rPr lang="en-US" sz="2400" dirty="0" smtClean="0"/>
              <a:t> in C can point to any memory address</a:t>
            </a:r>
          </a:p>
          <a:p>
            <a:r>
              <a:rPr lang="en-US" sz="2400" i="1" dirty="0" smtClean="0"/>
              <a:t>References</a:t>
            </a:r>
            <a:r>
              <a:rPr lang="en-US" sz="2400" dirty="0" smtClean="0"/>
              <a:t> in Java can only point to [the starts of] objects</a:t>
            </a:r>
          </a:p>
          <a:p>
            <a:pPr lvl="1"/>
            <a:r>
              <a:rPr lang="en-US" sz="2000" dirty="0" smtClean="0"/>
              <a:t>Can only be dereferenced to access a field or element of that object</a:t>
            </a:r>
          </a:p>
        </p:txBody>
      </p:sp>
      <p:sp>
        <p:nvSpPr>
          <p:cNvPr id="50" name="Slide Number Placeholder 49"/>
          <p:cNvSpPr>
            <a:spLocks noGrp="1"/>
          </p:cNvSpPr>
          <p:nvPr>
            <p:ph type="sldNum" sz="quarter" idx="10"/>
            <p:custDataLst>
              <p:tags r:id="rId3"/>
            </p:custDataLst>
          </p:nvPr>
        </p:nvSpPr>
        <p:spPr/>
        <p:txBody>
          <a:bodyPr/>
          <a:lstStyle/>
          <a:p>
            <a:fld id="{7CBE8339-D2AD-46DC-A898-FD1E949067F0}" type="slidenum">
              <a:rPr lang="en-US" smtClean="0"/>
              <a:pPr/>
              <a:t>13</a:t>
            </a:fld>
            <a:endParaRPr lang="en-US"/>
          </a:p>
        </p:txBody>
      </p:sp>
      <p:sp>
        <p:nvSpPr>
          <p:cNvPr id="16" name="Rectangle 2"/>
          <p:cNvSpPr>
            <a:spLocks noChangeArrowheads="1"/>
          </p:cNvSpPr>
          <p:nvPr>
            <p:custDataLst>
              <p:tags r:id="rId4"/>
            </p:custDataLst>
          </p:nvPr>
        </p:nvSpPr>
        <p:spPr bwMode="auto">
          <a:xfrm>
            <a:off x="365760" y="2926080"/>
            <a:ext cx="3931920" cy="2028761"/>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b="1" dirty="0" err="1">
                <a:latin typeface="Courier New" panose="02070309020205020404" pitchFamily="49" charset="0"/>
                <a:cs typeface="Courier New" panose="02070309020205020404" pitchFamily="49" charset="0"/>
              </a:rPr>
              <a:t>struct</a:t>
            </a:r>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rec</a:t>
            </a:r>
            <a:r>
              <a:rPr lang="en-US" sz="1800" b="0" dirty="0">
                <a:latin typeface="Courier New" panose="02070309020205020404" pitchFamily="49" charset="0"/>
                <a:cs typeface="Courier New" panose="02070309020205020404" pitchFamily="49" charset="0"/>
              </a:rPr>
              <a:t> {</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i</a:t>
            </a:r>
            <a:r>
              <a:rPr lang="en-US" sz="1800" b="0" dirty="0">
                <a:latin typeface="Courier New" panose="02070309020205020404" pitchFamily="49" charset="0"/>
                <a:cs typeface="Courier New" panose="02070309020205020404" pitchFamily="49" charset="0"/>
              </a:rPr>
              <a:t>;</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a[3];</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0"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struct</a:t>
            </a:r>
            <a:r>
              <a:rPr lang="en-US" sz="1800" b="0"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rec</a:t>
            </a:r>
            <a:r>
              <a:rPr lang="en-US" sz="1800" b="0"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a:t>
            </a:r>
            <a:r>
              <a:rPr lang="en-US" sz="1800" b="0" dirty="0">
                <a:latin typeface="Courier New" panose="02070309020205020404" pitchFamily="49" charset="0"/>
                <a:cs typeface="Courier New" panose="02070309020205020404" pitchFamily="49" charset="0"/>
              </a:rPr>
              <a:t>p</a:t>
            </a:r>
            <a:r>
              <a:rPr lang="en-US" sz="1800" b="0" dirty="0" smtClean="0">
                <a:latin typeface="Courier New" panose="02070309020205020404" pitchFamily="49" charset="0"/>
                <a:cs typeface="Courier New" panose="02070309020205020404" pitchFamily="49" charset="0"/>
              </a:rPr>
              <a:t>;</a:t>
            </a:r>
            <a:endParaRPr lang="en-US" sz="1800" b="0" dirty="0">
              <a:latin typeface="Courier New" panose="02070309020205020404" pitchFamily="49" charset="0"/>
              <a:cs typeface="Courier New" panose="02070309020205020404" pitchFamily="49" charset="0"/>
            </a:endParaRPr>
          </a:p>
          <a:p>
            <a:pPr algn="l">
              <a:lnSpc>
                <a:spcPct val="100000"/>
              </a:lnSpc>
            </a:pPr>
            <a:r>
              <a:rPr lang="en-US" sz="1800" b="0" dirty="0" smtClean="0">
                <a:latin typeface="Courier New" panose="02070309020205020404" pitchFamily="49" charset="0"/>
                <a:cs typeface="Courier New" panose="02070309020205020404" pitchFamily="49" charset="0"/>
              </a:rPr>
              <a:t>};</a:t>
            </a:r>
          </a:p>
          <a:p>
            <a:pPr algn="l">
              <a:lnSpc>
                <a:spcPct val="100000"/>
              </a:lnSpc>
            </a:pPr>
            <a:r>
              <a:rPr lang="en-US" sz="1800" b="1" dirty="0" err="1" smtClean="0">
                <a:latin typeface="Courier New" panose="02070309020205020404" pitchFamily="49" charset="0"/>
                <a:cs typeface="Courier New" panose="02070309020205020404" pitchFamily="49" charset="0"/>
              </a:rPr>
              <a:t>struct</a:t>
            </a:r>
            <a:r>
              <a:rPr lang="en-US" sz="1800"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rec* </a:t>
            </a:r>
            <a:r>
              <a:rPr lang="en-US" sz="1800" b="0" dirty="0" smtClean="0">
                <a:latin typeface="Courier New" panose="02070309020205020404" pitchFamily="49" charset="0"/>
                <a:cs typeface="Courier New" panose="02070309020205020404" pitchFamily="49" charset="0"/>
              </a:rPr>
              <a:t>r = </a:t>
            </a:r>
            <a:r>
              <a:rPr lang="en-US" sz="1800" b="0" dirty="0" err="1" smtClean="0">
                <a:latin typeface="Courier New" panose="02070309020205020404" pitchFamily="49" charset="0"/>
                <a:cs typeface="Courier New" panose="02070309020205020404" pitchFamily="49" charset="0"/>
              </a:rPr>
              <a:t>malloc</a:t>
            </a:r>
            <a:r>
              <a:rPr lang="en-US" sz="1800" b="0" dirty="0" smtClean="0">
                <a:latin typeface="Courier New" panose="02070309020205020404" pitchFamily="49" charset="0"/>
                <a:cs typeface="Courier New" panose="02070309020205020404" pitchFamily="49" charset="0"/>
              </a:rPr>
              <a:t>(…);</a:t>
            </a:r>
            <a:endParaRPr lang="en-US" sz="1800" b="0" dirty="0">
              <a:latin typeface="Courier New" panose="02070309020205020404" pitchFamily="49" charset="0"/>
              <a:cs typeface="Courier New" panose="02070309020205020404" pitchFamily="49" charset="0"/>
            </a:endParaRPr>
          </a:p>
          <a:p>
            <a:pPr algn="l">
              <a:lnSpc>
                <a:spcPct val="100000"/>
              </a:lnSpc>
            </a:pPr>
            <a:r>
              <a:rPr lang="en-US" sz="1800" b="0" dirty="0" err="1" smtClean="0">
                <a:latin typeface="Courier New" panose="02070309020205020404" pitchFamily="49" charset="0"/>
                <a:cs typeface="Courier New" panose="02070309020205020404" pitchFamily="49" charset="0"/>
              </a:rPr>
              <a:t>some_fn</a:t>
            </a:r>
            <a:r>
              <a:rPr lang="en-US" sz="1800" b="0" dirty="0" smtClean="0">
                <a:latin typeface="Courier New" panose="02070309020205020404" pitchFamily="49" charset="0"/>
                <a:cs typeface="Courier New" panose="02070309020205020404" pitchFamily="49" charset="0"/>
              </a:rPr>
              <a:t>(&amp;(r-&gt;a[1])); </a:t>
            </a:r>
            <a:r>
              <a:rPr lang="en-US" sz="1800" b="1" i="1" dirty="0" smtClean="0">
                <a:solidFill>
                  <a:srgbClr val="0070C0"/>
                </a:solidFill>
                <a:latin typeface="Courier New" panose="02070309020205020404" pitchFamily="49" charset="0"/>
                <a:cs typeface="Courier New" panose="02070309020205020404" pitchFamily="49" charset="0"/>
              </a:rPr>
              <a:t>// </a:t>
            </a:r>
            <a:r>
              <a:rPr lang="en-US" sz="1800" b="1" i="1" dirty="0" err="1" smtClean="0">
                <a:solidFill>
                  <a:srgbClr val="0070C0"/>
                </a:solidFill>
                <a:latin typeface="Courier New" panose="02070309020205020404" pitchFamily="49" charset="0"/>
                <a:cs typeface="Courier New" panose="02070309020205020404" pitchFamily="49" charset="0"/>
              </a:rPr>
              <a:t>ptr</a:t>
            </a:r>
            <a:endParaRPr lang="en-US" sz="1800" b="1" i="1" dirty="0">
              <a:solidFill>
                <a:srgbClr val="0070C0"/>
              </a:solidFill>
              <a:latin typeface="Courier New" panose="02070309020205020404" pitchFamily="49" charset="0"/>
              <a:cs typeface="Courier New" panose="02070309020205020404" pitchFamily="49" charset="0"/>
            </a:endParaRPr>
          </a:p>
        </p:txBody>
      </p:sp>
      <p:sp>
        <p:nvSpPr>
          <p:cNvPr id="46" name="Rectangle 2"/>
          <p:cNvSpPr>
            <a:spLocks noChangeArrowheads="1"/>
          </p:cNvSpPr>
          <p:nvPr>
            <p:custDataLst>
              <p:tags r:id="rId5"/>
            </p:custDataLst>
          </p:nvPr>
        </p:nvSpPr>
        <p:spPr bwMode="auto">
          <a:xfrm>
            <a:off x="4480560" y="2926080"/>
            <a:ext cx="4297680" cy="2028761"/>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b="1" dirty="0" smtClean="0">
                <a:latin typeface="Courier New" panose="02070309020205020404" pitchFamily="49" charset="0"/>
                <a:cs typeface="Courier New" panose="02070309020205020404" pitchFamily="49" charset="0"/>
              </a:rPr>
              <a:t>class</a:t>
            </a:r>
            <a:r>
              <a:rPr lang="en-US" sz="1800" b="0"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Rec</a:t>
            </a: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int</a:t>
            </a:r>
            <a:r>
              <a:rPr lang="en-US" sz="1800" b="0" dirty="0" smtClean="0">
                <a:latin typeface="Courier New" panose="02070309020205020404" pitchFamily="49" charset="0"/>
                <a:cs typeface="Courier New" panose="02070309020205020404" pitchFamily="49" charset="0"/>
              </a:rPr>
              <a:t> </a:t>
            </a:r>
            <a:r>
              <a:rPr lang="en-US" sz="1800" b="0" dirty="0" err="1" smtClean="0">
                <a:latin typeface="Courier New" panose="02070309020205020404" pitchFamily="49" charset="0"/>
                <a:cs typeface="Courier New" panose="02070309020205020404" pitchFamily="49" charset="0"/>
              </a:rPr>
              <a:t>i</a:t>
            </a:r>
            <a:r>
              <a:rPr lang="en-US" sz="1800" b="0" dirty="0" smtClean="0">
                <a:latin typeface="Courier New" panose="02070309020205020404" pitchFamily="49" charset="0"/>
                <a:cs typeface="Courier New" panose="02070309020205020404" pitchFamily="49" charset="0"/>
              </a:rPr>
              <a:t>;</a:t>
            </a:r>
            <a:endParaRPr lang="en-US" sz="1800" b="0" dirty="0">
              <a:latin typeface="Courier New" panose="02070309020205020404" pitchFamily="49" charset="0"/>
              <a:cs typeface="Courier New" panose="02070309020205020404" pitchFamily="49" charset="0"/>
            </a:endParaRP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int[] </a:t>
            </a:r>
            <a:r>
              <a:rPr lang="en-US" sz="1800" b="0" dirty="0" smtClean="0">
                <a:latin typeface="Courier New" panose="02070309020205020404" pitchFamily="49" charset="0"/>
                <a:cs typeface="Courier New" panose="02070309020205020404" pitchFamily="49" charset="0"/>
              </a:rPr>
              <a:t>a = </a:t>
            </a:r>
            <a:r>
              <a:rPr lang="en-US" sz="1800" dirty="0" smtClean="0">
                <a:latin typeface="Courier New" panose="02070309020205020404" pitchFamily="49" charset="0"/>
                <a:cs typeface="Courier New" panose="02070309020205020404" pitchFamily="49" charset="0"/>
              </a:rPr>
              <a:t>new</a:t>
            </a:r>
            <a:r>
              <a:rPr lang="en-US" sz="1800" b="0" dirty="0" smtClean="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int[3]</a:t>
            </a:r>
            <a:r>
              <a:rPr lang="en-US" sz="1800" b="0" dirty="0" smtClean="0">
                <a:latin typeface="Courier New" panose="02070309020205020404" pitchFamily="49" charset="0"/>
                <a:cs typeface="Courier New" panose="02070309020205020404" pitchFamily="49" charset="0"/>
              </a:rPr>
              <a:t>;</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0"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Rec</a:t>
            </a:r>
            <a:r>
              <a:rPr lang="en-US" sz="1800" b="0" dirty="0" smtClean="0">
                <a:latin typeface="Courier New" panose="02070309020205020404" pitchFamily="49" charset="0"/>
                <a:cs typeface="Courier New" panose="02070309020205020404" pitchFamily="49" charset="0"/>
              </a:rPr>
              <a:t> p;</a:t>
            </a:r>
          </a:p>
          <a:p>
            <a:pPr algn="l">
              <a:lnSpc>
                <a:spcPct val="100000"/>
              </a:lnSpc>
            </a:pPr>
            <a:r>
              <a:rPr lang="en-US" sz="1800" b="0" dirty="0" smtClean="0">
                <a:latin typeface="Courier New" panose="02070309020205020404" pitchFamily="49" charset="0"/>
                <a:cs typeface="Courier New" panose="02070309020205020404" pitchFamily="49" charset="0"/>
              </a:rPr>
              <a:t>}</a:t>
            </a:r>
          </a:p>
          <a:p>
            <a:pPr algn="l">
              <a:lnSpc>
                <a:spcPct val="100000"/>
              </a:lnSpc>
            </a:pPr>
            <a:r>
              <a:rPr lang="en-US" sz="1800" b="1" dirty="0" smtClean="0">
                <a:latin typeface="Courier New" panose="02070309020205020404" pitchFamily="49" charset="0"/>
                <a:cs typeface="Courier New" panose="02070309020205020404" pitchFamily="49" charset="0"/>
              </a:rPr>
              <a:t>Rec</a:t>
            </a:r>
            <a:r>
              <a:rPr lang="en-US" sz="1800" b="0" dirty="0" smtClean="0">
                <a:latin typeface="Courier New" panose="02070309020205020404" pitchFamily="49" charset="0"/>
                <a:cs typeface="Courier New" panose="02070309020205020404" pitchFamily="49" charset="0"/>
              </a:rPr>
              <a:t> r = </a:t>
            </a:r>
            <a:r>
              <a:rPr lang="en-US" sz="1800" dirty="0" smtClean="0">
                <a:latin typeface="Courier New" panose="02070309020205020404" pitchFamily="49" charset="0"/>
                <a:cs typeface="Courier New" panose="02070309020205020404" pitchFamily="49" charset="0"/>
              </a:rPr>
              <a:t>new </a:t>
            </a:r>
            <a:r>
              <a:rPr lang="en-US" sz="1800" b="1" dirty="0" smtClean="0">
                <a:latin typeface="Courier New" panose="02070309020205020404" pitchFamily="49" charset="0"/>
                <a:cs typeface="Courier New" panose="02070309020205020404" pitchFamily="49" charset="0"/>
              </a:rPr>
              <a:t>Rec</a:t>
            </a:r>
            <a:r>
              <a:rPr lang="en-US" sz="1800" b="0" dirty="0" smtClean="0">
                <a:latin typeface="Courier New" panose="02070309020205020404" pitchFamily="49" charset="0"/>
                <a:cs typeface="Courier New" panose="02070309020205020404" pitchFamily="49" charset="0"/>
              </a:rPr>
              <a:t>();</a:t>
            </a:r>
          </a:p>
          <a:p>
            <a:pPr algn="l">
              <a:lnSpc>
                <a:spcPct val="100000"/>
              </a:lnSpc>
            </a:pPr>
            <a:r>
              <a:rPr lang="en-US" sz="1800" b="0" dirty="0" smtClean="0">
                <a:latin typeface="Courier New" panose="02070309020205020404" pitchFamily="49" charset="0"/>
                <a:cs typeface="Courier New" panose="02070309020205020404" pitchFamily="49" charset="0"/>
              </a:rPr>
              <a:t>some_fn(</a:t>
            </a:r>
            <a:r>
              <a:rPr lang="en-US" sz="1800" b="0" dirty="0" err="1" smtClean="0">
                <a:latin typeface="Courier New" panose="02070309020205020404" pitchFamily="49" charset="0"/>
                <a:cs typeface="Courier New" panose="02070309020205020404" pitchFamily="49" charset="0"/>
              </a:rPr>
              <a:t>r.a</a:t>
            </a:r>
            <a:r>
              <a:rPr lang="en-US" sz="1800" b="0" dirty="0" smtClean="0">
                <a:latin typeface="Courier New" panose="02070309020205020404" pitchFamily="49" charset="0"/>
                <a:cs typeface="Courier New" panose="02070309020205020404" pitchFamily="49" charset="0"/>
              </a:rPr>
              <a:t>, 1); </a:t>
            </a:r>
            <a:r>
              <a:rPr lang="en-US" sz="1800" b="1" i="1" dirty="0" smtClean="0">
                <a:solidFill>
                  <a:srgbClr val="0070C0"/>
                </a:solidFill>
                <a:latin typeface="Courier New" panose="02070309020205020404" pitchFamily="49" charset="0"/>
                <a:cs typeface="Courier New" panose="02070309020205020404" pitchFamily="49" charset="0"/>
              </a:rPr>
              <a:t>// ref, index</a:t>
            </a:r>
            <a:endParaRPr lang="en-US" sz="1800" b="1" i="1" dirty="0">
              <a:solidFill>
                <a:srgbClr val="0070C0"/>
              </a:solidFill>
              <a:latin typeface="Courier New" panose="02070309020205020404" pitchFamily="49" charset="0"/>
              <a:cs typeface="Courier New" panose="02070309020205020404" pitchFamily="49" charset="0"/>
            </a:endParaRPr>
          </a:p>
        </p:txBody>
      </p:sp>
      <p:cxnSp>
        <p:nvCxnSpPr>
          <p:cNvPr id="47" name="Straight Arrow Connector 46"/>
          <p:cNvCxnSpPr/>
          <p:nvPr>
            <p:custDataLst>
              <p:tags r:id="rId6"/>
            </p:custDataLst>
          </p:nvPr>
        </p:nvCxnSpPr>
        <p:spPr bwMode="auto">
          <a:xfrm>
            <a:off x="5870448" y="4919472"/>
            <a:ext cx="987552" cy="1207008"/>
          </a:xfrm>
          <a:prstGeom prst="straightConnector1">
            <a:avLst/>
          </a:prstGeom>
          <a:noFill/>
          <a:ln w="38100" cap="flat" cmpd="sng" algn="ctr">
            <a:solidFill>
              <a:schemeClr val="tx1"/>
            </a:solidFill>
            <a:prstDash val="solid"/>
            <a:round/>
            <a:headEnd type="oval" w="med" len="med"/>
            <a:tailEnd type="arrow" w="med" len="med"/>
          </a:ln>
          <a:effectLst/>
        </p:spPr>
      </p:cxnSp>
      <p:cxnSp>
        <p:nvCxnSpPr>
          <p:cNvPr id="14" name="Straight Arrow Connector 13"/>
          <p:cNvCxnSpPr>
            <a:endCxn id="93" idx="0"/>
          </p:cNvCxnSpPr>
          <p:nvPr>
            <p:custDataLst>
              <p:tags r:id="rId7"/>
            </p:custDataLst>
          </p:nvPr>
        </p:nvCxnSpPr>
        <p:spPr bwMode="auto">
          <a:xfrm>
            <a:off x="1645920" y="4919472"/>
            <a:ext cx="205740" cy="749808"/>
          </a:xfrm>
          <a:prstGeom prst="straightConnector1">
            <a:avLst/>
          </a:prstGeom>
          <a:noFill/>
          <a:ln w="38100" cap="flat" cmpd="sng" algn="ctr">
            <a:solidFill>
              <a:schemeClr val="tx1"/>
            </a:solidFill>
            <a:prstDash val="solid"/>
            <a:round/>
            <a:headEnd type="oval" w="med" len="med"/>
            <a:tailEnd type="arrow" w="med" len="med"/>
          </a:ln>
          <a:effectLst/>
        </p:spPr>
      </p:cxnSp>
      <p:sp>
        <p:nvSpPr>
          <p:cNvPr id="4" name="TextBox 3"/>
          <p:cNvSpPr txBox="1"/>
          <p:nvPr>
            <p:custDataLst>
              <p:tags r:id="rId8"/>
            </p:custDataLst>
          </p:nvPr>
        </p:nvSpPr>
        <p:spPr>
          <a:xfrm>
            <a:off x="365760" y="4846320"/>
            <a:ext cx="365760" cy="461665"/>
          </a:xfrm>
          <a:prstGeom prst="rect">
            <a:avLst/>
          </a:prstGeom>
          <a:noFill/>
        </p:spPr>
        <p:txBody>
          <a:bodyPr wrap="none" lIns="0" rIns="0" rtlCol="0">
            <a:normAutofit/>
          </a:bodyPr>
          <a:lstStyle/>
          <a:p>
            <a:pPr algn="ctr"/>
            <a:r>
              <a:rPr lang="en-US" sz="2400" dirty="0" smtClean="0">
                <a:latin typeface="Courier New" panose="02070309020205020404" pitchFamily="49" charset="0"/>
                <a:cs typeface="Courier New" panose="02070309020205020404" pitchFamily="49" charset="0"/>
              </a:rPr>
              <a:t>r</a:t>
            </a:r>
          </a:p>
        </p:txBody>
      </p:sp>
      <p:sp>
        <p:nvSpPr>
          <p:cNvPr id="42" name="TextBox 41"/>
          <p:cNvSpPr txBox="1"/>
          <p:nvPr>
            <p:custDataLst>
              <p:tags r:id="rId9"/>
            </p:custDataLst>
          </p:nvPr>
        </p:nvSpPr>
        <p:spPr>
          <a:xfrm>
            <a:off x="4303810" y="4846320"/>
            <a:ext cx="369012" cy="461665"/>
          </a:xfrm>
          <a:prstGeom prst="rect">
            <a:avLst/>
          </a:prstGeom>
          <a:noFill/>
        </p:spPr>
        <p:txBody>
          <a:bodyPr wrap="none" rtlCol="0" anchor="ctr" anchorCtr="0">
            <a:normAutofit/>
          </a:bodyPr>
          <a:lstStyle/>
          <a:p>
            <a:r>
              <a:rPr lang="en-US" sz="2400" dirty="0" smtClean="0">
                <a:latin typeface="Courier New" panose="02070309020205020404" pitchFamily="49" charset="0"/>
                <a:cs typeface="Courier New" panose="02070309020205020404" pitchFamily="49" charset="0"/>
              </a:rPr>
              <a:t>r</a:t>
            </a:r>
          </a:p>
        </p:txBody>
      </p:sp>
      <p:cxnSp>
        <p:nvCxnSpPr>
          <p:cNvPr id="44" name="Straight Arrow Connector 43"/>
          <p:cNvCxnSpPr>
            <a:stCxn id="4" idx="2"/>
          </p:cNvCxnSpPr>
          <p:nvPr>
            <p:custDataLst>
              <p:tags r:id="rId10"/>
            </p:custDataLst>
          </p:nvPr>
        </p:nvCxnSpPr>
        <p:spPr bwMode="auto">
          <a:xfrm>
            <a:off x="548640" y="5307985"/>
            <a:ext cx="274320" cy="357757"/>
          </a:xfrm>
          <a:prstGeom prst="straightConnector1">
            <a:avLst/>
          </a:prstGeom>
          <a:noFill/>
          <a:ln w="38100" cap="flat" cmpd="sng" algn="ctr">
            <a:solidFill>
              <a:schemeClr val="tx1"/>
            </a:solidFill>
            <a:prstDash val="solid"/>
            <a:round/>
            <a:headEnd type="oval" w="med" len="med"/>
            <a:tailEnd type="arrow" w="med" len="med"/>
          </a:ln>
          <a:effectLst/>
        </p:spPr>
      </p:cxnSp>
      <p:cxnSp>
        <p:nvCxnSpPr>
          <p:cNvPr id="48" name="Straight Arrow Connector 47"/>
          <p:cNvCxnSpPr>
            <a:endCxn id="86" idx="1"/>
          </p:cNvCxnSpPr>
          <p:nvPr>
            <p:custDataLst>
              <p:tags r:id="rId11"/>
            </p:custDataLst>
          </p:nvPr>
        </p:nvCxnSpPr>
        <p:spPr bwMode="auto">
          <a:xfrm>
            <a:off x="4544020" y="5312664"/>
            <a:ext cx="393740" cy="196596"/>
          </a:xfrm>
          <a:prstGeom prst="straightConnector1">
            <a:avLst/>
          </a:prstGeom>
          <a:noFill/>
          <a:ln w="38100" cap="flat" cmpd="sng" algn="ctr">
            <a:solidFill>
              <a:schemeClr val="tx1"/>
            </a:solidFill>
            <a:prstDash val="solid"/>
            <a:round/>
            <a:headEnd type="oval" w="med" len="med"/>
            <a:tailEnd type="arrow" w="med" len="med"/>
          </a:ln>
          <a:effectLst/>
        </p:spPr>
      </p:cxnSp>
      <p:grpSp>
        <p:nvGrpSpPr>
          <p:cNvPr id="23" name="Group 22"/>
          <p:cNvGrpSpPr/>
          <p:nvPr/>
        </p:nvGrpSpPr>
        <p:grpSpPr>
          <a:xfrm>
            <a:off x="7877176" y="5303520"/>
            <a:ext cx="657224" cy="795164"/>
            <a:chOff x="7877176" y="5303520"/>
            <a:chExt cx="657224" cy="795164"/>
          </a:xfrm>
        </p:grpSpPr>
        <p:cxnSp>
          <p:nvCxnSpPr>
            <p:cNvPr id="39" name="Straight Arrow Connector 38"/>
            <p:cNvCxnSpPr/>
            <p:nvPr>
              <p:custDataLst>
                <p:tags r:id="rId32"/>
              </p:custDataLst>
            </p:nvPr>
          </p:nvCxnSpPr>
          <p:spPr bwMode="auto">
            <a:xfrm flipH="1">
              <a:off x="7877176" y="5303520"/>
              <a:ext cx="657224" cy="795164"/>
            </a:xfrm>
            <a:prstGeom prst="straightConnector1">
              <a:avLst/>
            </a:prstGeom>
            <a:noFill/>
            <a:ln w="38100" cap="flat" cmpd="sng" algn="ctr">
              <a:solidFill>
                <a:srgbClr val="CC0000"/>
              </a:solidFill>
              <a:prstDash val="solid"/>
              <a:round/>
              <a:headEnd type="none" w="med" len="med"/>
              <a:tailEnd type="arrow" w="med" len="med"/>
            </a:ln>
            <a:effectLst/>
          </p:spPr>
        </p:cxnSp>
        <p:sp>
          <p:nvSpPr>
            <p:cNvPr id="19" name="TextBox 18"/>
            <p:cNvSpPr txBox="1"/>
            <p:nvPr/>
          </p:nvSpPr>
          <p:spPr>
            <a:xfrm rot="19320062">
              <a:off x="8041280" y="5304529"/>
              <a:ext cx="409485" cy="646331"/>
            </a:xfrm>
            <a:prstGeom prst="rect">
              <a:avLst/>
            </a:prstGeom>
            <a:noFill/>
          </p:spPr>
          <p:txBody>
            <a:bodyPr wrap="square" rtlCol="0">
              <a:spAutoFit/>
            </a:bodyPr>
            <a:lstStyle/>
            <a:p>
              <a:r>
                <a:rPr lang="en-US" sz="3600" dirty="0" smtClean="0">
                  <a:solidFill>
                    <a:srgbClr val="C00000"/>
                  </a:solidFill>
                  <a:latin typeface="Calibri" panose="020F0502020204030204" pitchFamily="34" charset="0"/>
                  <a:ea typeface="Lato" charset="0"/>
                  <a:cs typeface="Calibri" panose="020F0502020204030204" pitchFamily="34" charset="0"/>
                </a:rPr>
                <a:t>X</a:t>
              </a:r>
            </a:p>
          </p:txBody>
        </p:sp>
      </p:grpSp>
      <p:grpSp>
        <p:nvGrpSpPr>
          <p:cNvPr id="25" name="Group 24"/>
          <p:cNvGrpSpPr/>
          <p:nvPr/>
        </p:nvGrpSpPr>
        <p:grpSpPr>
          <a:xfrm>
            <a:off x="640080" y="5376672"/>
            <a:ext cx="3291840" cy="1055913"/>
            <a:chOff x="640080" y="5376672"/>
            <a:chExt cx="3291840" cy="1055913"/>
          </a:xfrm>
        </p:grpSpPr>
        <p:sp>
          <p:nvSpPr>
            <p:cNvPr id="93" name="Rectangle 10"/>
            <p:cNvSpPr>
              <a:spLocks noChangeArrowheads="1"/>
            </p:cNvSpPr>
            <p:nvPr>
              <p:custDataLst>
                <p:tags r:id="rId24"/>
              </p:custDataLst>
            </p:nvPr>
          </p:nvSpPr>
          <p:spPr bwMode="auto">
            <a:xfrm>
              <a:off x="1645920" y="5669280"/>
              <a:ext cx="411480" cy="411480"/>
            </a:xfrm>
            <a:prstGeom prst="rect">
              <a:avLst/>
            </a:prstGeom>
            <a:solidFill>
              <a:schemeClr val="bg1"/>
            </a:solidFill>
            <a:ln w="25400">
              <a:solidFill>
                <a:schemeClr val="tx1"/>
              </a:solidFill>
              <a:prstDash val="dash"/>
              <a:miter lim="800000"/>
              <a:headEnd/>
              <a:tailEnd/>
            </a:ln>
            <a:effectLst/>
          </p:spPr>
          <p:txBody>
            <a:bodyPr wrap="none" lIns="90487" tIns="44450" rIns="90487" bIns="44450" anchor="ctr"/>
            <a:lstStyle/>
            <a:p>
              <a:pPr algn="ctr">
                <a:lnSpc>
                  <a:spcPct val="100000"/>
                </a:lnSpc>
              </a:pPr>
              <a:endParaRPr lang="en-US" sz="2400" dirty="0">
                <a:latin typeface="Courier New" panose="02070309020205020404" pitchFamily="49" charset="0"/>
                <a:cs typeface="Courier New" panose="02070309020205020404" pitchFamily="49" charset="0"/>
              </a:endParaRPr>
            </a:p>
          </p:txBody>
        </p:sp>
        <p:grpSp>
          <p:nvGrpSpPr>
            <p:cNvPr id="43" name="Group 42"/>
            <p:cNvGrpSpPr/>
            <p:nvPr/>
          </p:nvGrpSpPr>
          <p:grpSpPr>
            <a:xfrm>
              <a:off x="640080" y="5376672"/>
              <a:ext cx="3291840" cy="1055913"/>
              <a:chOff x="640080" y="5376672"/>
              <a:chExt cx="3291840" cy="1055913"/>
            </a:xfrm>
          </p:grpSpPr>
          <p:grpSp>
            <p:nvGrpSpPr>
              <p:cNvPr id="49" name="Group 48"/>
              <p:cNvGrpSpPr/>
              <p:nvPr/>
            </p:nvGrpSpPr>
            <p:grpSpPr>
              <a:xfrm>
                <a:off x="640080" y="5669280"/>
                <a:ext cx="2834640" cy="763305"/>
                <a:chOff x="640080" y="5486400"/>
                <a:chExt cx="2834640" cy="763305"/>
              </a:xfrm>
            </p:grpSpPr>
            <p:sp>
              <p:nvSpPr>
                <p:cNvPr id="69" name="Rectangle 10"/>
                <p:cNvSpPr>
                  <a:spLocks noChangeArrowheads="1"/>
                </p:cNvSpPr>
                <p:nvPr>
                  <p:custDataLst>
                    <p:tags r:id="rId25"/>
                  </p:custDataLst>
                </p:nvPr>
              </p:nvSpPr>
              <p:spPr bwMode="auto">
                <a:xfrm>
                  <a:off x="822960" y="548640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400" dirty="0" err="1">
                      <a:latin typeface="Courier New" panose="02070309020205020404" pitchFamily="49" charset="0"/>
                      <a:cs typeface="Courier New" panose="02070309020205020404" pitchFamily="49" charset="0"/>
                    </a:rPr>
                    <a:t>i</a:t>
                  </a:r>
                  <a:endParaRPr lang="en-US" sz="2400" dirty="0">
                    <a:latin typeface="Courier New" panose="02070309020205020404" pitchFamily="49" charset="0"/>
                    <a:cs typeface="Courier New" panose="02070309020205020404" pitchFamily="49" charset="0"/>
                  </a:endParaRPr>
                </a:p>
              </p:txBody>
            </p:sp>
            <p:sp>
              <p:nvSpPr>
                <p:cNvPr id="70" name="Rectangle 11"/>
                <p:cNvSpPr>
                  <a:spLocks noChangeArrowheads="1"/>
                </p:cNvSpPr>
                <p:nvPr>
                  <p:custDataLst>
                    <p:tags r:id="rId26"/>
                  </p:custDataLst>
                </p:nvPr>
              </p:nvSpPr>
              <p:spPr bwMode="auto">
                <a:xfrm>
                  <a:off x="1234440" y="5486400"/>
                  <a:ext cx="1234440" cy="411480"/>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2400" dirty="0">
                      <a:latin typeface="Courier New" panose="02070309020205020404" pitchFamily="49" charset="0"/>
                      <a:cs typeface="Courier New" panose="02070309020205020404" pitchFamily="49" charset="0"/>
                    </a:rPr>
                    <a:t>a</a:t>
                  </a:r>
                </a:p>
              </p:txBody>
            </p:sp>
            <p:sp>
              <p:nvSpPr>
                <p:cNvPr id="71" name="Rectangle 12"/>
                <p:cNvSpPr>
                  <a:spLocks noChangeArrowheads="1"/>
                </p:cNvSpPr>
                <p:nvPr>
                  <p:custDataLst>
                    <p:tags r:id="rId27"/>
                  </p:custDataLst>
                </p:nvPr>
              </p:nvSpPr>
              <p:spPr bwMode="auto">
                <a:xfrm>
                  <a:off x="2468880" y="5486400"/>
                  <a:ext cx="822960" cy="411480"/>
                </a:xfrm>
                <a:prstGeom prst="rect">
                  <a:avLst/>
                </a:prstGeom>
                <a:solidFill>
                  <a:srgbClr val="D6D6F5"/>
                </a:solidFill>
                <a:ln w="25400">
                  <a:solidFill>
                    <a:schemeClr val="tx1"/>
                  </a:solidFill>
                  <a:miter lim="800000"/>
                  <a:headEnd/>
                  <a:tailEnd/>
                </a:ln>
                <a:effectLst/>
              </p:spPr>
              <p:txBody>
                <a:bodyPr wrap="none" lIns="90487" tIns="44450" rIns="90487" bIns="44450" anchor="ctr"/>
                <a:lstStyle/>
                <a:p>
                  <a:pPr algn="ctr">
                    <a:lnSpc>
                      <a:spcPct val="100000"/>
                    </a:lnSpc>
                  </a:pPr>
                  <a:r>
                    <a:rPr lang="en-US" sz="2400" dirty="0">
                      <a:latin typeface="Courier New" panose="02070309020205020404" pitchFamily="49" charset="0"/>
                      <a:cs typeface="Courier New" panose="02070309020205020404" pitchFamily="49" charset="0"/>
                    </a:rPr>
                    <a:t>p</a:t>
                  </a:r>
                </a:p>
              </p:txBody>
            </p:sp>
            <p:sp>
              <p:nvSpPr>
                <p:cNvPr id="72" name="Rectangle 13"/>
                <p:cNvSpPr>
                  <a:spLocks noChangeArrowheads="1"/>
                </p:cNvSpPr>
                <p:nvPr>
                  <p:custDataLst>
                    <p:tags r:id="rId28"/>
                  </p:custDataLst>
                </p:nvPr>
              </p:nvSpPr>
              <p:spPr bwMode="auto">
                <a:xfrm>
                  <a:off x="640080" y="585216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0</a:t>
                  </a:r>
                </a:p>
              </p:txBody>
            </p:sp>
            <p:sp>
              <p:nvSpPr>
                <p:cNvPr id="73" name="Rectangle 14"/>
                <p:cNvSpPr>
                  <a:spLocks noChangeArrowheads="1"/>
                </p:cNvSpPr>
                <p:nvPr>
                  <p:custDataLst>
                    <p:tags r:id="rId29"/>
                  </p:custDataLst>
                </p:nvPr>
              </p:nvSpPr>
              <p:spPr bwMode="auto">
                <a:xfrm>
                  <a:off x="1051560" y="585216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4</a:t>
                  </a:r>
                </a:p>
              </p:txBody>
            </p:sp>
            <p:sp>
              <p:nvSpPr>
                <p:cNvPr id="74" name="Rectangle 15"/>
                <p:cNvSpPr>
                  <a:spLocks noChangeArrowheads="1"/>
                </p:cNvSpPr>
                <p:nvPr>
                  <p:custDataLst>
                    <p:tags r:id="rId30"/>
                  </p:custDataLst>
                </p:nvPr>
              </p:nvSpPr>
              <p:spPr bwMode="auto">
                <a:xfrm>
                  <a:off x="2286000" y="585216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16</a:t>
                  </a:r>
                </a:p>
              </p:txBody>
            </p:sp>
            <p:sp>
              <p:nvSpPr>
                <p:cNvPr id="75" name="Rectangle 16"/>
                <p:cNvSpPr>
                  <a:spLocks noChangeArrowheads="1"/>
                </p:cNvSpPr>
                <p:nvPr>
                  <p:custDataLst>
                    <p:tags r:id="rId31"/>
                  </p:custDataLst>
                </p:nvPr>
              </p:nvSpPr>
              <p:spPr bwMode="auto">
                <a:xfrm>
                  <a:off x="3108960" y="585216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smtClean="0">
                      <a:latin typeface="Courier New" panose="02070309020205020404" pitchFamily="49" charset="0"/>
                      <a:cs typeface="Courier New" panose="02070309020205020404" pitchFamily="49" charset="0"/>
                    </a:rPr>
                    <a:t>24</a:t>
                  </a:r>
                  <a:endParaRPr lang="en-US" sz="2000" dirty="0">
                    <a:latin typeface="Courier New" panose="02070309020205020404" pitchFamily="49" charset="0"/>
                    <a:cs typeface="Courier New" panose="02070309020205020404" pitchFamily="49" charset="0"/>
                  </a:endParaRPr>
                </a:p>
              </p:txBody>
            </p:sp>
          </p:grpSp>
          <p:sp>
            <p:nvSpPr>
              <p:cNvPr id="52" name="Freeform 51"/>
              <p:cNvSpPr/>
              <p:nvPr/>
            </p:nvSpPr>
            <p:spPr bwMode="auto">
              <a:xfrm>
                <a:off x="3189316" y="5376672"/>
                <a:ext cx="742604" cy="492462"/>
              </a:xfrm>
              <a:custGeom>
                <a:avLst/>
                <a:gdLst>
                  <a:gd name="connsiteX0" fmla="*/ 0 w 742604"/>
                  <a:gd name="connsiteY0" fmla="*/ 492462 h 492462"/>
                  <a:gd name="connsiteX1" fmla="*/ 188422 w 742604"/>
                  <a:gd name="connsiteY1" fmla="*/ 54658 h 492462"/>
                  <a:gd name="connsiteX2" fmla="*/ 742604 w 742604"/>
                  <a:gd name="connsiteY2" fmla="*/ 21407 h 492462"/>
                </a:gdLst>
                <a:ahLst/>
                <a:cxnLst>
                  <a:cxn ang="0">
                    <a:pos x="connsiteX0" y="connsiteY0"/>
                  </a:cxn>
                  <a:cxn ang="0">
                    <a:pos x="connsiteX1" y="connsiteY1"/>
                  </a:cxn>
                  <a:cxn ang="0">
                    <a:pos x="connsiteX2" y="connsiteY2"/>
                  </a:cxn>
                </a:cxnLst>
                <a:rect l="l" t="t" r="r" b="b"/>
                <a:pathLst>
                  <a:path w="742604" h="492462">
                    <a:moveTo>
                      <a:pt x="0" y="492462"/>
                    </a:moveTo>
                    <a:cubicBezTo>
                      <a:pt x="32327" y="312814"/>
                      <a:pt x="64655" y="133167"/>
                      <a:pt x="188422" y="54658"/>
                    </a:cubicBezTo>
                    <a:cubicBezTo>
                      <a:pt x="312189" y="-23851"/>
                      <a:pt x="527396" y="-1222"/>
                      <a:pt x="742604" y="21407"/>
                    </a:cubicBezTo>
                  </a:path>
                </a:pathLst>
              </a:custGeom>
              <a:noFill/>
              <a:ln w="38100" cap="flat" cmpd="sng" algn="ctr">
                <a:solidFill>
                  <a:schemeClr val="tx1"/>
                </a:solidFill>
                <a:prstDash val="solid"/>
                <a:round/>
                <a:headEnd type="oval"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grpSp>
      </p:grpSp>
      <p:grpSp>
        <p:nvGrpSpPr>
          <p:cNvPr id="76" name="Group 75"/>
          <p:cNvGrpSpPr/>
          <p:nvPr/>
        </p:nvGrpSpPr>
        <p:grpSpPr>
          <a:xfrm>
            <a:off x="4754880" y="5020056"/>
            <a:ext cx="3931920" cy="1869729"/>
            <a:chOff x="4754880" y="5020056"/>
            <a:chExt cx="3931920" cy="1869729"/>
          </a:xfrm>
        </p:grpSpPr>
        <p:grpSp>
          <p:nvGrpSpPr>
            <p:cNvPr id="77" name="Group 76"/>
            <p:cNvGrpSpPr/>
            <p:nvPr/>
          </p:nvGrpSpPr>
          <p:grpSpPr>
            <a:xfrm>
              <a:off x="4754880" y="5303520"/>
              <a:ext cx="2423160" cy="766373"/>
              <a:chOff x="4754880" y="4937760"/>
              <a:chExt cx="2423160" cy="766373"/>
            </a:xfrm>
          </p:grpSpPr>
          <p:sp>
            <p:nvSpPr>
              <p:cNvPr id="86" name="Rectangle 10"/>
              <p:cNvSpPr>
                <a:spLocks noChangeArrowheads="1"/>
              </p:cNvSpPr>
              <p:nvPr>
                <p:custDataLst>
                  <p:tags r:id="rId17"/>
                </p:custDataLst>
              </p:nvPr>
            </p:nvSpPr>
            <p:spPr bwMode="auto">
              <a:xfrm>
                <a:off x="4937760" y="493776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400" dirty="0" err="1">
                    <a:latin typeface="Courier New" panose="02070309020205020404" pitchFamily="49" charset="0"/>
                    <a:cs typeface="Courier New" panose="02070309020205020404" pitchFamily="49" charset="0"/>
                  </a:rPr>
                  <a:t>i</a:t>
                </a:r>
                <a:endParaRPr lang="en-US" sz="2400" dirty="0">
                  <a:latin typeface="Courier New" panose="02070309020205020404" pitchFamily="49" charset="0"/>
                  <a:cs typeface="Courier New" panose="02070309020205020404" pitchFamily="49" charset="0"/>
                </a:endParaRPr>
              </a:p>
            </p:txBody>
          </p:sp>
          <p:sp>
            <p:nvSpPr>
              <p:cNvPr id="87" name="Rectangle 11"/>
              <p:cNvSpPr>
                <a:spLocks noChangeArrowheads="1"/>
              </p:cNvSpPr>
              <p:nvPr>
                <p:custDataLst>
                  <p:tags r:id="rId18"/>
                </p:custDataLst>
              </p:nvPr>
            </p:nvSpPr>
            <p:spPr bwMode="auto">
              <a:xfrm>
                <a:off x="5349240" y="4937760"/>
                <a:ext cx="822960" cy="411480"/>
              </a:xfrm>
              <a:prstGeom prst="rect">
                <a:avLst/>
              </a:prstGeom>
              <a:solidFill>
                <a:srgbClr val="D6D6F5"/>
              </a:solidFill>
              <a:ln w="25400">
                <a:solidFill>
                  <a:schemeClr val="tx1"/>
                </a:solidFill>
                <a:miter lim="800000"/>
                <a:headEnd/>
                <a:tailEnd/>
              </a:ln>
              <a:effectLst/>
            </p:spPr>
            <p:txBody>
              <a:bodyPr wrap="none" lIns="90487" tIns="44450" rIns="90487" bIns="44450" anchor="ctr"/>
              <a:lstStyle/>
              <a:p>
                <a:pPr>
                  <a:lnSpc>
                    <a:spcPct val="100000"/>
                  </a:lnSpc>
                </a:pPr>
                <a:r>
                  <a:rPr lang="en-US" sz="2400" dirty="0">
                    <a:latin typeface="Courier New" panose="02070309020205020404" pitchFamily="49" charset="0"/>
                    <a:cs typeface="Courier New" panose="02070309020205020404" pitchFamily="49" charset="0"/>
                  </a:rPr>
                  <a:t>a</a:t>
                </a:r>
              </a:p>
            </p:txBody>
          </p:sp>
          <p:sp>
            <p:nvSpPr>
              <p:cNvPr id="88" name="Rectangle 12"/>
              <p:cNvSpPr>
                <a:spLocks noChangeArrowheads="1"/>
              </p:cNvSpPr>
              <p:nvPr>
                <p:custDataLst>
                  <p:tags r:id="rId19"/>
                </p:custDataLst>
              </p:nvPr>
            </p:nvSpPr>
            <p:spPr bwMode="auto">
              <a:xfrm>
                <a:off x="6172200" y="4937760"/>
                <a:ext cx="822960" cy="411480"/>
              </a:xfrm>
              <a:prstGeom prst="rect">
                <a:avLst/>
              </a:prstGeom>
              <a:solidFill>
                <a:srgbClr val="D6D6F5"/>
              </a:solidFill>
              <a:ln w="25400">
                <a:solidFill>
                  <a:schemeClr val="tx1"/>
                </a:solidFill>
                <a:miter lim="800000"/>
                <a:headEnd/>
                <a:tailEnd/>
              </a:ln>
              <a:effectLst/>
            </p:spPr>
            <p:txBody>
              <a:bodyPr wrap="none" lIns="90487" tIns="44450" rIns="90487" bIns="44450" anchor="ctr"/>
              <a:lstStyle/>
              <a:p>
                <a:pPr algn="ctr">
                  <a:lnSpc>
                    <a:spcPct val="100000"/>
                  </a:lnSpc>
                </a:pPr>
                <a:r>
                  <a:rPr lang="en-US" sz="2400" dirty="0">
                    <a:latin typeface="Courier New" panose="02070309020205020404" pitchFamily="49" charset="0"/>
                    <a:cs typeface="Courier New" panose="02070309020205020404" pitchFamily="49" charset="0"/>
                  </a:rPr>
                  <a:t>p</a:t>
                </a:r>
              </a:p>
            </p:txBody>
          </p:sp>
          <p:sp>
            <p:nvSpPr>
              <p:cNvPr id="89" name="Rectangle 13"/>
              <p:cNvSpPr>
                <a:spLocks noChangeArrowheads="1"/>
              </p:cNvSpPr>
              <p:nvPr>
                <p:custDataLst>
                  <p:tags r:id="rId20"/>
                </p:custDataLst>
              </p:nvPr>
            </p:nvSpPr>
            <p:spPr bwMode="auto">
              <a:xfrm>
                <a:off x="4754880" y="5306588"/>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0</a:t>
                </a:r>
              </a:p>
            </p:txBody>
          </p:sp>
          <p:sp>
            <p:nvSpPr>
              <p:cNvPr id="90" name="Rectangle 14"/>
              <p:cNvSpPr>
                <a:spLocks noChangeArrowheads="1"/>
              </p:cNvSpPr>
              <p:nvPr>
                <p:custDataLst>
                  <p:tags r:id="rId21"/>
                </p:custDataLst>
              </p:nvPr>
            </p:nvSpPr>
            <p:spPr bwMode="auto">
              <a:xfrm>
                <a:off x="5166360" y="5306588"/>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4</a:t>
                </a:r>
              </a:p>
            </p:txBody>
          </p:sp>
          <p:sp>
            <p:nvSpPr>
              <p:cNvPr id="91" name="Rectangle 15"/>
              <p:cNvSpPr>
                <a:spLocks noChangeArrowheads="1"/>
              </p:cNvSpPr>
              <p:nvPr>
                <p:custDataLst>
                  <p:tags r:id="rId22"/>
                </p:custDataLst>
              </p:nvPr>
            </p:nvSpPr>
            <p:spPr bwMode="auto">
              <a:xfrm>
                <a:off x="6812280" y="530352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smtClean="0">
                    <a:effectLst>
                      <a:glow rad="101600">
                        <a:schemeClr val="accent3">
                          <a:satMod val="175000"/>
                        </a:schemeClr>
                      </a:glow>
                    </a:effectLst>
                    <a:latin typeface="Courier New" panose="02070309020205020404" pitchFamily="49" charset="0"/>
                    <a:cs typeface="Courier New" panose="02070309020205020404" pitchFamily="49" charset="0"/>
                  </a:rPr>
                  <a:t>20</a:t>
                </a:r>
                <a:endParaRPr lang="en-US" sz="2000" dirty="0">
                  <a:effectLst>
                    <a:glow rad="101600">
                      <a:schemeClr val="accent3">
                        <a:satMod val="175000"/>
                      </a:schemeClr>
                    </a:glow>
                  </a:effectLst>
                  <a:latin typeface="Courier New" panose="02070309020205020404" pitchFamily="49" charset="0"/>
                  <a:cs typeface="Courier New" panose="02070309020205020404" pitchFamily="49" charset="0"/>
                </a:endParaRPr>
              </a:p>
            </p:txBody>
          </p:sp>
          <p:sp>
            <p:nvSpPr>
              <p:cNvPr id="92" name="Rectangle 16"/>
              <p:cNvSpPr>
                <a:spLocks noChangeArrowheads="1"/>
              </p:cNvSpPr>
              <p:nvPr>
                <p:custDataLst>
                  <p:tags r:id="rId23"/>
                </p:custDataLst>
              </p:nvPr>
            </p:nvSpPr>
            <p:spPr bwMode="auto">
              <a:xfrm>
                <a:off x="5989320" y="5299982"/>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smtClean="0">
                    <a:latin typeface="Courier New" panose="02070309020205020404" pitchFamily="49" charset="0"/>
                    <a:cs typeface="Courier New" panose="02070309020205020404" pitchFamily="49" charset="0"/>
                  </a:rPr>
                  <a:t>12</a:t>
                </a:r>
                <a:endParaRPr lang="en-US" sz="2000" dirty="0">
                  <a:latin typeface="Courier New" panose="02070309020205020404" pitchFamily="49" charset="0"/>
                  <a:cs typeface="Courier New" panose="02070309020205020404" pitchFamily="49" charset="0"/>
                </a:endParaRPr>
              </a:p>
            </p:txBody>
          </p:sp>
        </p:grpSp>
        <p:grpSp>
          <p:nvGrpSpPr>
            <p:cNvPr id="78" name="Group 77"/>
            <p:cNvGrpSpPr/>
            <p:nvPr/>
          </p:nvGrpSpPr>
          <p:grpSpPr>
            <a:xfrm>
              <a:off x="6675120" y="6126480"/>
              <a:ext cx="2011680" cy="763305"/>
              <a:chOff x="6675120" y="5852160"/>
              <a:chExt cx="2011680" cy="763305"/>
            </a:xfrm>
          </p:grpSpPr>
          <p:sp>
            <p:nvSpPr>
              <p:cNvPr id="81" name="Rectangle 11"/>
              <p:cNvSpPr>
                <a:spLocks noChangeArrowheads="1"/>
              </p:cNvSpPr>
              <p:nvPr>
                <p:custDataLst>
                  <p:tags r:id="rId12"/>
                </p:custDataLst>
              </p:nvPr>
            </p:nvSpPr>
            <p:spPr bwMode="auto">
              <a:xfrm>
                <a:off x="7269480" y="5852160"/>
                <a:ext cx="123444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nSpc>
                    <a:spcPct val="100000"/>
                  </a:lnSpc>
                </a:pPr>
                <a:r>
                  <a:rPr lang="en-US" sz="2000" dirty="0" err="1" smtClean="0">
                    <a:latin typeface="Courier New" panose="02070309020205020404" pitchFamily="49" charset="0"/>
                    <a:cs typeface="Courier New" panose="02070309020205020404" pitchFamily="49" charset="0"/>
                  </a:rPr>
                  <a:t>int</a:t>
                </a:r>
                <a:r>
                  <a:rPr lang="en-US" sz="2000" dirty="0" smtClean="0">
                    <a:latin typeface="Courier New" panose="02070309020205020404" pitchFamily="49" charset="0"/>
                    <a:cs typeface="Courier New" panose="02070309020205020404" pitchFamily="49" charset="0"/>
                  </a:rPr>
                  <a:t>[3]</a:t>
                </a:r>
                <a:endParaRPr lang="en-US" sz="2000" dirty="0">
                  <a:latin typeface="Courier New" panose="02070309020205020404" pitchFamily="49" charset="0"/>
                  <a:cs typeface="Courier New" panose="02070309020205020404" pitchFamily="49" charset="0"/>
                </a:endParaRPr>
              </a:p>
            </p:txBody>
          </p:sp>
          <p:sp>
            <p:nvSpPr>
              <p:cNvPr id="82" name="Rectangle 14"/>
              <p:cNvSpPr>
                <a:spLocks noChangeArrowheads="1"/>
              </p:cNvSpPr>
              <p:nvPr>
                <p:custDataLst>
                  <p:tags r:id="rId13"/>
                </p:custDataLst>
              </p:nvPr>
            </p:nvSpPr>
            <p:spPr bwMode="auto">
              <a:xfrm>
                <a:off x="7086600" y="621792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4</a:t>
                </a:r>
              </a:p>
            </p:txBody>
          </p:sp>
          <p:sp>
            <p:nvSpPr>
              <p:cNvPr id="83" name="Rectangle 15"/>
              <p:cNvSpPr>
                <a:spLocks noChangeArrowheads="1"/>
              </p:cNvSpPr>
              <p:nvPr>
                <p:custDataLst>
                  <p:tags r:id="rId14"/>
                </p:custDataLst>
              </p:nvPr>
            </p:nvSpPr>
            <p:spPr bwMode="auto">
              <a:xfrm>
                <a:off x="8321040" y="621792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16</a:t>
                </a:r>
              </a:p>
            </p:txBody>
          </p:sp>
          <p:sp>
            <p:nvSpPr>
              <p:cNvPr id="84" name="Rectangle 10"/>
              <p:cNvSpPr>
                <a:spLocks noChangeArrowheads="1"/>
              </p:cNvSpPr>
              <p:nvPr>
                <p:custDataLst>
                  <p:tags r:id="rId15"/>
                </p:custDataLst>
              </p:nvPr>
            </p:nvSpPr>
            <p:spPr bwMode="auto">
              <a:xfrm>
                <a:off x="6858000" y="5852160"/>
                <a:ext cx="411480" cy="411480"/>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3</a:t>
                </a:r>
                <a:endParaRPr lang="en-US" sz="2000" dirty="0">
                  <a:latin typeface="Courier New" panose="02070309020205020404" pitchFamily="49" charset="0"/>
                  <a:cs typeface="Courier New" panose="02070309020205020404" pitchFamily="49" charset="0"/>
                </a:endParaRPr>
              </a:p>
            </p:txBody>
          </p:sp>
          <p:sp>
            <p:nvSpPr>
              <p:cNvPr id="85" name="Rectangle 13"/>
              <p:cNvSpPr>
                <a:spLocks noChangeArrowheads="1"/>
              </p:cNvSpPr>
              <p:nvPr>
                <p:custDataLst>
                  <p:tags r:id="rId16"/>
                </p:custDataLst>
              </p:nvPr>
            </p:nvSpPr>
            <p:spPr bwMode="auto">
              <a:xfrm>
                <a:off x="6675120" y="6217920"/>
                <a:ext cx="365760" cy="397545"/>
              </a:xfrm>
              <a:prstGeom prst="rect">
                <a:avLst/>
              </a:prstGeom>
              <a:noFill/>
              <a:ln w="25400">
                <a:noFill/>
                <a:miter lim="800000"/>
                <a:headEnd/>
                <a:tailEnd/>
              </a:ln>
              <a:effectLst/>
            </p:spPr>
            <p:txBody>
              <a:bodyPr wrap="none" lIns="0" tIns="44450" rIns="0" bIns="44450" anchor="ctr" anchorCtr="0">
                <a:normAutofit/>
              </a:bodyPr>
              <a:lstStyle/>
              <a:p>
                <a:pPr algn="ctr">
                  <a:lnSpc>
                    <a:spcPct val="100000"/>
                  </a:lnSpc>
                </a:pPr>
                <a:r>
                  <a:rPr lang="en-US" sz="2000" dirty="0">
                    <a:latin typeface="Courier New" panose="02070309020205020404" pitchFamily="49" charset="0"/>
                    <a:cs typeface="Courier New" panose="02070309020205020404" pitchFamily="49" charset="0"/>
                  </a:rPr>
                  <a:t>0</a:t>
                </a:r>
              </a:p>
            </p:txBody>
          </p:sp>
        </p:grpSp>
        <p:sp>
          <p:nvSpPr>
            <p:cNvPr id="79" name="Freeform 78"/>
            <p:cNvSpPr/>
            <p:nvPr/>
          </p:nvSpPr>
          <p:spPr bwMode="auto">
            <a:xfrm>
              <a:off x="6806738" y="5020056"/>
              <a:ext cx="742604" cy="492462"/>
            </a:xfrm>
            <a:custGeom>
              <a:avLst/>
              <a:gdLst>
                <a:gd name="connsiteX0" fmla="*/ 0 w 742604"/>
                <a:gd name="connsiteY0" fmla="*/ 492462 h 492462"/>
                <a:gd name="connsiteX1" fmla="*/ 188422 w 742604"/>
                <a:gd name="connsiteY1" fmla="*/ 54658 h 492462"/>
                <a:gd name="connsiteX2" fmla="*/ 742604 w 742604"/>
                <a:gd name="connsiteY2" fmla="*/ 21407 h 492462"/>
              </a:gdLst>
              <a:ahLst/>
              <a:cxnLst>
                <a:cxn ang="0">
                  <a:pos x="connsiteX0" y="connsiteY0"/>
                </a:cxn>
                <a:cxn ang="0">
                  <a:pos x="connsiteX1" y="connsiteY1"/>
                </a:cxn>
                <a:cxn ang="0">
                  <a:pos x="connsiteX2" y="connsiteY2"/>
                </a:cxn>
              </a:cxnLst>
              <a:rect l="l" t="t" r="r" b="b"/>
              <a:pathLst>
                <a:path w="742604" h="492462">
                  <a:moveTo>
                    <a:pt x="0" y="492462"/>
                  </a:moveTo>
                  <a:cubicBezTo>
                    <a:pt x="32327" y="312814"/>
                    <a:pt x="64655" y="133167"/>
                    <a:pt x="188422" y="54658"/>
                  </a:cubicBezTo>
                  <a:cubicBezTo>
                    <a:pt x="312189" y="-23851"/>
                    <a:pt x="527396" y="-1222"/>
                    <a:pt x="742604" y="21407"/>
                  </a:cubicBezTo>
                </a:path>
              </a:pathLst>
            </a:custGeom>
            <a:noFill/>
            <a:ln w="38100" cap="flat" cmpd="sng" algn="ctr">
              <a:solidFill>
                <a:schemeClr val="tx1"/>
              </a:solidFill>
              <a:prstDash val="solid"/>
              <a:round/>
              <a:headEnd type="oval"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80" name="Freeform 79"/>
            <p:cNvSpPr/>
            <p:nvPr/>
          </p:nvSpPr>
          <p:spPr bwMode="auto">
            <a:xfrm>
              <a:off x="5935117" y="5522976"/>
              <a:ext cx="925654" cy="867685"/>
            </a:xfrm>
            <a:custGeom>
              <a:avLst/>
              <a:gdLst>
                <a:gd name="connsiteX0" fmla="*/ 16796 w 925654"/>
                <a:gd name="connsiteY0" fmla="*/ 0 h 867685"/>
                <a:gd name="connsiteX1" fmla="*/ 122090 w 925654"/>
                <a:gd name="connsiteY1" fmla="*/ 781396 h 867685"/>
                <a:gd name="connsiteX2" fmla="*/ 925654 w 925654"/>
                <a:gd name="connsiteY2" fmla="*/ 847898 h 867685"/>
                <a:gd name="connsiteX3" fmla="*/ 925654 w 925654"/>
                <a:gd name="connsiteY3" fmla="*/ 847898 h 867685"/>
              </a:gdLst>
              <a:ahLst/>
              <a:cxnLst>
                <a:cxn ang="0">
                  <a:pos x="connsiteX0" y="connsiteY0"/>
                </a:cxn>
                <a:cxn ang="0">
                  <a:pos x="connsiteX1" y="connsiteY1"/>
                </a:cxn>
                <a:cxn ang="0">
                  <a:pos x="connsiteX2" y="connsiteY2"/>
                </a:cxn>
                <a:cxn ang="0">
                  <a:pos x="connsiteX3" y="connsiteY3"/>
                </a:cxn>
              </a:cxnLst>
              <a:rect l="l" t="t" r="r" b="b"/>
              <a:pathLst>
                <a:path w="925654" h="867685">
                  <a:moveTo>
                    <a:pt x="16796" y="0"/>
                  </a:moveTo>
                  <a:cubicBezTo>
                    <a:pt x="-6295" y="320040"/>
                    <a:pt x="-29386" y="640080"/>
                    <a:pt x="122090" y="781396"/>
                  </a:cubicBezTo>
                  <a:cubicBezTo>
                    <a:pt x="273566" y="922712"/>
                    <a:pt x="925654" y="847898"/>
                    <a:pt x="925654" y="847898"/>
                  </a:cubicBezTo>
                  <a:lnTo>
                    <a:pt x="925654" y="847898"/>
                  </a:lnTo>
                </a:path>
              </a:pathLst>
            </a:custGeom>
            <a:noFill/>
            <a:ln w="38100" cap="flat" cmpd="sng" algn="ctr">
              <a:solidFill>
                <a:schemeClr val="tx1"/>
              </a:solidFill>
              <a:prstDash val="solid"/>
              <a:round/>
              <a:headEnd type="oval"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grpSp>
      <p:sp>
        <p:nvSpPr>
          <p:cNvPr id="94" name="TextBox 93"/>
          <p:cNvSpPr txBox="1"/>
          <p:nvPr/>
        </p:nvSpPr>
        <p:spPr>
          <a:xfrm>
            <a:off x="4480560" y="2514600"/>
            <a:ext cx="4297680" cy="461665"/>
          </a:xfrm>
          <a:prstGeom prst="rect">
            <a:avLst/>
          </a:prstGeom>
          <a:noFill/>
        </p:spPr>
        <p:txBody>
          <a:bodyPr wrap="square" rtlCol="0">
            <a:spAutoFit/>
          </a:bodyPr>
          <a:lstStyle/>
          <a:p>
            <a:r>
              <a:rPr lang="en-US" sz="2400" b="1" dirty="0" smtClean="0">
                <a:latin typeface="Calibri" pitchFamily="34" charset="0"/>
              </a:rPr>
              <a:t>Java:</a:t>
            </a:r>
          </a:p>
        </p:txBody>
      </p:sp>
      <p:sp>
        <p:nvSpPr>
          <p:cNvPr id="95" name="TextBox 94"/>
          <p:cNvSpPr txBox="1"/>
          <p:nvPr/>
        </p:nvSpPr>
        <p:spPr>
          <a:xfrm>
            <a:off x="365760" y="2514600"/>
            <a:ext cx="3931920" cy="461665"/>
          </a:xfrm>
          <a:prstGeom prst="rect">
            <a:avLst/>
          </a:prstGeom>
          <a:noFill/>
        </p:spPr>
        <p:txBody>
          <a:bodyPr wrap="square" rtlCol="0">
            <a:spAutoFit/>
          </a:bodyPr>
          <a:lstStyle/>
          <a:p>
            <a:r>
              <a:rPr lang="en-US" sz="2400" b="1" dirty="0" smtClean="0">
                <a:latin typeface="Calibri" pitchFamily="34" charset="0"/>
              </a:rPr>
              <a:t>C:</a:t>
            </a:r>
          </a:p>
        </p:txBody>
      </p:sp>
    </p:spTree>
    <p:extLst>
      <p:ext uri="{BB962C8B-B14F-4D97-AF65-F5344CB8AC3E}">
        <p14:creationId xmlns:p14="http://schemas.microsoft.com/office/powerpoint/2010/main" val="395078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Casting in C (example from Lab 5)</a:t>
            </a:r>
            <a:endParaRPr lang="en-US" dirty="0"/>
          </a:p>
        </p:txBody>
      </p:sp>
      <p:sp>
        <p:nvSpPr>
          <p:cNvPr id="3" name="Content Placeholder 2"/>
          <p:cNvSpPr>
            <a:spLocks noGrp="1"/>
          </p:cNvSpPr>
          <p:nvPr>
            <p:ph idx="1"/>
            <p:custDataLst>
              <p:tags r:id="rId2"/>
            </p:custDataLst>
          </p:nvPr>
        </p:nvSpPr>
        <p:spPr>
          <a:xfrm>
            <a:off x="396875" y="1362075"/>
            <a:ext cx="8366125" cy="914400"/>
          </a:xfrm>
        </p:spPr>
        <p:txBody>
          <a:bodyPr/>
          <a:lstStyle/>
          <a:p>
            <a:r>
              <a:rPr lang="en-US" sz="2400" dirty="0" smtClean="0"/>
              <a:t>Can cast any pointer into any other pointer</a:t>
            </a:r>
          </a:p>
          <a:p>
            <a:pPr lvl="1"/>
            <a:r>
              <a:rPr lang="en-US" sz="2000" dirty="0" smtClean="0"/>
              <a:t>Changes dereference and arithmetic behavior</a:t>
            </a:r>
          </a:p>
          <a:p>
            <a:pPr>
              <a:buNone/>
            </a:pPr>
            <a:endParaRPr lang="en-US" sz="2400" dirty="0" smtClean="0"/>
          </a:p>
        </p:txBody>
      </p:sp>
      <p:sp>
        <p:nvSpPr>
          <p:cNvPr id="36" name="Slide Number Placeholder 35"/>
          <p:cNvSpPr>
            <a:spLocks noGrp="1"/>
          </p:cNvSpPr>
          <p:nvPr>
            <p:ph type="sldNum" sz="quarter" idx="10"/>
            <p:custDataLst>
              <p:tags r:id="rId3"/>
            </p:custDataLst>
          </p:nvPr>
        </p:nvSpPr>
        <p:spPr/>
        <p:txBody>
          <a:bodyPr/>
          <a:lstStyle/>
          <a:p>
            <a:fld id="{7CBE8339-D2AD-46DC-A898-FD1E949067F0}" type="slidenum">
              <a:rPr lang="en-US" smtClean="0"/>
              <a:pPr/>
              <a:t>14</a:t>
            </a:fld>
            <a:endParaRPr lang="en-US"/>
          </a:p>
        </p:txBody>
      </p:sp>
      <p:sp>
        <p:nvSpPr>
          <p:cNvPr id="6" name="Rectangle 2"/>
          <p:cNvSpPr>
            <a:spLocks noChangeArrowheads="1"/>
          </p:cNvSpPr>
          <p:nvPr>
            <p:custDataLst>
              <p:tags r:id="rId4"/>
            </p:custDataLst>
          </p:nvPr>
        </p:nvSpPr>
        <p:spPr bwMode="auto">
          <a:xfrm>
            <a:off x="821063" y="2194560"/>
            <a:ext cx="6393419" cy="369075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800" b="1" dirty="0" err="1" smtClean="0">
                <a:latin typeface="Courier New" panose="02070309020205020404" pitchFamily="49" charset="0"/>
                <a:cs typeface="Courier New" panose="02070309020205020404" pitchFamily="49" charset="0"/>
              </a:rPr>
              <a:t>struct</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BlockInfo</a:t>
            </a:r>
            <a:r>
              <a:rPr lang="en-US" sz="1800" b="1" dirty="0" smtClean="0">
                <a:latin typeface="Courier New" panose="02070309020205020404" pitchFamily="49" charset="0"/>
                <a:cs typeface="Courier New" panose="02070309020205020404" pitchFamily="49" charset="0"/>
              </a:rPr>
              <a:t> </a:t>
            </a:r>
            <a:r>
              <a:rPr lang="en-US" sz="1800" b="0" dirty="0" smtClean="0">
                <a:latin typeface="Courier New" panose="02070309020205020404" pitchFamily="49" charset="0"/>
                <a:cs typeface="Courier New" panose="02070309020205020404" pitchFamily="49" charset="0"/>
              </a:rPr>
              <a:t>{</a:t>
            </a:r>
          </a:p>
          <a:p>
            <a:r>
              <a:rPr lang="en-US" sz="1800" b="0"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size_t</a:t>
            </a:r>
            <a:r>
              <a:rPr lang="en-US" sz="1800" b="0" dirty="0" smtClean="0">
                <a:latin typeface="Courier New" panose="02070309020205020404" pitchFamily="49" charset="0"/>
                <a:cs typeface="Courier New" panose="02070309020205020404" pitchFamily="49" charset="0"/>
              </a:rPr>
              <a:t> </a:t>
            </a:r>
            <a:r>
              <a:rPr lang="en-US" sz="1800" b="0" dirty="0" err="1" smtClean="0">
                <a:latin typeface="Courier New" panose="02070309020205020404" pitchFamily="49" charset="0"/>
                <a:cs typeface="Courier New" panose="02070309020205020404" pitchFamily="49" charset="0"/>
              </a:rPr>
              <a:t>sizeAndTags</a:t>
            </a:r>
            <a:r>
              <a:rPr lang="en-US" sz="1800" b="0" dirty="0" smtClean="0">
                <a:latin typeface="Courier New" panose="02070309020205020404" pitchFamily="49" charset="0"/>
                <a:cs typeface="Courier New" panose="02070309020205020404" pitchFamily="49" charset="0"/>
              </a:rPr>
              <a:t>;</a:t>
            </a:r>
          </a:p>
          <a:p>
            <a:r>
              <a:rPr lang="en-US" sz="1800" b="0"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struct</a:t>
            </a:r>
            <a:r>
              <a:rPr lang="en-US" sz="1800" b="0"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BlockInfo</a:t>
            </a:r>
            <a:r>
              <a:rPr lang="en-US" sz="1800" b="1" dirty="0" smtClean="0">
                <a:latin typeface="Courier New" panose="02070309020205020404" pitchFamily="49" charset="0"/>
                <a:cs typeface="Courier New" panose="02070309020205020404" pitchFamily="49" charset="0"/>
              </a:rPr>
              <a:t>*</a:t>
            </a:r>
            <a:r>
              <a:rPr lang="en-US" sz="1800" b="0" dirty="0" smtClean="0">
                <a:latin typeface="Courier New" panose="02070309020205020404" pitchFamily="49" charset="0"/>
                <a:cs typeface="Courier New" panose="02070309020205020404" pitchFamily="49" charset="0"/>
              </a:rPr>
              <a:t> next;</a:t>
            </a:r>
          </a:p>
          <a:p>
            <a:r>
              <a:rPr lang="en-US" sz="1800" b="0"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struct</a:t>
            </a:r>
            <a:r>
              <a:rPr lang="en-US" sz="1800" b="0"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BlockInfo</a:t>
            </a:r>
            <a:r>
              <a:rPr lang="en-US" sz="1800" b="1" dirty="0" smtClean="0">
                <a:latin typeface="Courier New" panose="02070309020205020404" pitchFamily="49" charset="0"/>
                <a:cs typeface="Courier New" panose="02070309020205020404" pitchFamily="49" charset="0"/>
              </a:rPr>
              <a:t>*</a:t>
            </a:r>
            <a:r>
              <a:rPr lang="en-US" sz="1800" b="0" dirty="0" smtClean="0">
                <a:latin typeface="Courier New" panose="02070309020205020404" pitchFamily="49" charset="0"/>
                <a:cs typeface="Courier New" panose="02070309020205020404" pitchFamily="49" charset="0"/>
              </a:rPr>
              <a:t> </a:t>
            </a:r>
            <a:r>
              <a:rPr lang="en-US" sz="1800" b="0" dirty="0" err="1" smtClean="0">
                <a:latin typeface="Courier New" panose="02070309020205020404" pitchFamily="49" charset="0"/>
                <a:cs typeface="Courier New" panose="02070309020205020404" pitchFamily="49" charset="0"/>
              </a:rPr>
              <a:t>prev</a:t>
            </a:r>
            <a:r>
              <a:rPr lang="en-US" sz="1800" b="0" dirty="0" smtClean="0">
                <a:latin typeface="Courier New" panose="02070309020205020404" pitchFamily="49" charset="0"/>
                <a:cs typeface="Courier New" panose="02070309020205020404" pitchFamily="49" charset="0"/>
              </a:rPr>
              <a:t>;</a:t>
            </a:r>
          </a:p>
          <a:p>
            <a:r>
              <a:rPr lang="en-US" sz="1800" b="0" dirty="0" smtClean="0">
                <a:latin typeface="Courier New" panose="02070309020205020404" pitchFamily="49" charset="0"/>
                <a:cs typeface="Courier New" panose="02070309020205020404" pitchFamily="49" charset="0"/>
              </a:rPr>
              <a:t>};</a:t>
            </a:r>
          </a:p>
          <a:p>
            <a:r>
              <a:rPr lang="en-US" sz="1800" dirty="0" err="1" smtClean="0">
                <a:latin typeface="Courier New" panose="02070309020205020404" pitchFamily="49" charset="0"/>
                <a:cs typeface="Courier New" panose="02070309020205020404" pitchFamily="49" charset="0"/>
              </a:rPr>
              <a:t>typedef</a:t>
            </a:r>
            <a:r>
              <a:rPr lang="en-US" sz="1800" b="0"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struct</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BlockInfo</a:t>
            </a:r>
            <a:r>
              <a:rPr lang="en-US" sz="1800" b="1" dirty="0" smtClean="0">
                <a:latin typeface="Courier New" panose="02070309020205020404" pitchFamily="49" charset="0"/>
                <a:cs typeface="Courier New" panose="02070309020205020404" pitchFamily="49" charset="0"/>
              </a:rPr>
              <a:t> </a:t>
            </a:r>
            <a:r>
              <a:rPr lang="en-US" sz="1800" b="1" dirty="0" err="1" smtClean="0">
                <a:solidFill>
                  <a:srgbClr val="0070C0"/>
                </a:solidFill>
                <a:latin typeface="Courier New" panose="02070309020205020404" pitchFamily="49" charset="0"/>
                <a:cs typeface="Courier New" panose="02070309020205020404" pitchFamily="49" charset="0"/>
              </a:rPr>
              <a:t>BlockInfo</a:t>
            </a:r>
            <a:r>
              <a:rPr lang="en-US" sz="1800" b="0" dirty="0" smtClean="0">
                <a:latin typeface="Courier New" panose="02070309020205020404" pitchFamily="49" charset="0"/>
                <a:cs typeface="Courier New" panose="02070309020205020404" pitchFamily="49" charset="0"/>
              </a:rPr>
              <a:t>;</a:t>
            </a:r>
          </a:p>
          <a:p>
            <a:r>
              <a:rPr lang="en-US" dirty="0" smtClean="0">
                <a:latin typeface="Courier New" panose="02070309020205020404" pitchFamily="49" charset="0"/>
                <a:cs typeface="Courier New" panose="02070309020205020404" pitchFamily="49" charset="0"/>
              </a:rPr>
              <a:t>...</a:t>
            </a:r>
            <a:endParaRPr lang="en-US" sz="1800" b="0" dirty="0" smtClean="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int</a:t>
            </a:r>
            <a:r>
              <a:rPr lang="en-US" sz="1800" b="0" dirty="0" smtClean="0">
                <a:latin typeface="Courier New" panose="02070309020205020404" pitchFamily="49" charset="0"/>
                <a:cs typeface="Courier New" panose="02070309020205020404" pitchFamily="49" charset="0"/>
              </a:rPr>
              <a:t> x;</a:t>
            </a:r>
          </a:p>
          <a:p>
            <a:r>
              <a:rPr lang="en-US" sz="1800" b="1" dirty="0" err="1" smtClean="0">
                <a:solidFill>
                  <a:srgbClr val="0070C0"/>
                </a:solidFill>
                <a:latin typeface="Courier New" panose="02070309020205020404" pitchFamily="49" charset="0"/>
                <a:cs typeface="Courier New" panose="02070309020205020404" pitchFamily="49" charset="0"/>
              </a:rPr>
              <a:t>BlockInfo</a:t>
            </a:r>
            <a:r>
              <a:rPr lang="en-US" sz="1800" b="0" dirty="0" smtClean="0">
                <a:solidFill>
                  <a:srgbClr val="0070C0"/>
                </a:solidFill>
                <a:latin typeface="Courier New" panose="02070309020205020404" pitchFamily="49" charset="0"/>
                <a:cs typeface="Courier New" panose="02070309020205020404" pitchFamily="49" charset="0"/>
              </a:rPr>
              <a:t> </a:t>
            </a:r>
            <a:r>
              <a:rPr lang="en-US" sz="1800" b="0" dirty="0" smtClean="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b</a:t>
            </a:r>
            <a:r>
              <a:rPr lang="en-US" sz="1800" b="0" dirty="0" smtClean="0">
                <a:latin typeface="Courier New" panose="02070309020205020404" pitchFamily="49" charset="0"/>
                <a:cs typeface="Courier New" panose="02070309020205020404" pitchFamily="49" charset="0"/>
              </a:rPr>
              <a:t>;</a:t>
            </a:r>
          </a:p>
          <a:p>
            <a:r>
              <a:rPr lang="en-US" sz="1800" b="1" dirty="0" err="1" smtClean="0">
                <a:solidFill>
                  <a:srgbClr val="0070C0"/>
                </a:solidFill>
                <a:latin typeface="Courier New" panose="02070309020205020404" pitchFamily="49" charset="0"/>
                <a:cs typeface="Courier New" panose="02070309020205020404" pitchFamily="49" charset="0"/>
              </a:rPr>
              <a:t>BlockInfo</a:t>
            </a:r>
            <a:r>
              <a:rPr lang="en-US" sz="1800" b="0" dirty="0" smtClean="0">
                <a:solidFill>
                  <a:srgbClr val="0070C0"/>
                </a:solidFill>
                <a:latin typeface="Courier New" panose="02070309020205020404" pitchFamily="49" charset="0"/>
                <a:cs typeface="Courier New" panose="02070309020205020404" pitchFamily="49" charset="0"/>
              </a:rPr>
              <a:t> </a:t>
            </a:r>
            <a:r>
              <a:rPr lang="en-US" sz="1800" b="0" dirty="0" smtClean="0">
                <a:latin typeface="Courier New" panose="02070309020205020404" pitchFamily="49" charset="0"/>
                <a:cs typeface="Courier New" panose="02070309020205020404" pitchFamily="49" charset="0"/>
              </a:rPr>
              <a:t>*</a:t>
            </a:r>
            <a:r>
              <a:rPr lang="en-US" sz="1800" b="0" dirty="0" err="1" smtClean="0">
                <a:latin typeface="Courier New" panose="02070309020205020404" pitchFamily="49" charset="0"/>
                <a:cs typeface="Courier New" panose="02070309020205020404" pitchFamily="49" charset="0"/>
              </a:rPr>
              <a:t>newBlock</a:t>
            </a:r>
            <a:r>
              <a:rPr lang="en-US" sz="1800" b="0" dirty="0" smtClean="0">
                <a:latin typeface="Courier New" panose="02070309020205020404" pitchFamily="49" charset="0"/>
                <a:cs typeface="Courier New" panose="02070309020205020404" pitchFamily="49" charset="0"/>
              </a:rPr>
              <a:t>; </a:t>
            </a:r>
          </a:p>
          <a:p>
            <a:r>
              <a:rPr lang="en-US" dirty="0" smtClean="0">
                <a:latin typeface="Courier New" panose="02070309020205020404" pitchFamily="49" charset="0"/>
                <a:cs typeface="Courier New" panose="02070309020205020404" pitchFamily="49" charset="0"/>
              </a:rPr>
              <a:t>...</a:t>
            </a:r>
            <a:endParaRPr lang="en-US" sz="1800" b="0" dirty="0" smtClean="0">
              <a:latin typeface="Courier New" panose="02070309020205020404" pitchFamily="49" charset="0"/>
              <a:cs typeface="Courier New" panose="02070309020205020404" pitchFamily="49" charset="0"/>
            </a:endParaRPr>
          </a:p>
          <a:p>
            <a:r>
              <a:rPr lang="en-US" sz="1800" b="0" dirty="0" err="1" smtClean="0">
                <a:latin typeface="Courier New" panose="02070309020205020404" pitchFamily="49" charset="0"/>
                <a:cs typeface="Courier New" panose="02070309020205020404" pitchFamily="49" charset="0"/>
              </a:rPr>
              <a:t>newBlock</a:t>
            </a:r>
            <a:r>
              <a:rPr lang="en-US" sz="1800" b="0" dirty="0" smtClean="0">
                <a:latin typeface="Courier New" panose="02070309020205020404" pitchFamily="49" charset="0"/>
                <a:cs typeface="Courier New" panose="02070309020205020404" pitchFamily="49" charset="0"/>
              </a:rPr>
              <a:t> = (</a:t>
            </a:r>
            <a:r>
              <a:rPr lang="en-US" sz="1800" b="1" dirty="0" err="1" smtClean="0">
                <a:solidFill>
                  <a:srgbClr val="0070C0"/>
                </a:solidFill>
                <a:latin typeface="Courier New" panose="02070309020205020404" pitchFamily="49" charset="0"/>
                <a:cs typeface="Courier New" panose="02070309020205020404" pitchFamily="49" charset="0"/>
              </a:rPr>
              <a:t>BlockInfo</a:t>
            </a:r>
            <a:r>
              <a:rPr lang="en-US" sz="1800" b="1" dirty="0" smtClean="0">
                <a:solidFill>
                  <a:srgbClr val="0070C0"/>
                </a:solidFill>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a:t>
            </a:r>
            <a:r>
              <a:rPr lang="en-US" sz="1800" b="0" dirty="0" smtClean="0">
                <a:latin typeface="Courier New" panose="02070309020205020404" pitchFamily="49" charset="0"/>
                <a:cs typeface="Courier New" panose="02070309020205020404" pitchFamily="49" charset="0"/>
              </a:rPr>
              <a:t>) ( (</a:t>
            </a:r>
            <a:r>
              <a:rPr lang="en-US" sz="1800" b="1" dirty="0" smtClean="0">
                <a:latin typeface="Courier New" panose="02070309020205020404" pitchFamily="49" charset="0"/>
                <a:cs typeface="Courier New" panose="02070309020205020404" pitchFamily="49" charset="0"/>
              </a:rPr>
              <a:t>char *</a:t>
            </a:r>
            <a:r>
              <a:rPr lang="en-US" sz="1800" b="0" dirty="0" smtClean="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b</a:t>
            </a:r>
            <a:r>
              <a:rPr lang="en-US" sz="1800" b="0" dirty="0" smtClean="0">
                <a:latin typeface="Courier New" panose="02070309020205020404" pitchFamily="49" charset="0"/>
                <a:cs typeface="Courier New" panose="02070309020205020404" pitchFamily="49" charset="0"/>
              </a:rPr>
              <a:t> + </a:t>
            </a:r>
            <a:r>
              <a:rPr lang="en-US" sz="1800" b="0" dirty="0" err="1" smtClean="0">
                <a:latin typeface="Courier New" panose="02070309020205020404" pitchFamily="49" charset="0"/>
                <a:cs typeface="Courier New" panose="02070309020205020404" pitchFamily="49" charset="0"/>
              </a:rPr>
              <a:t>x</a:t>
            </a:r>
            <a:r>
              <a:rPr lang="en-US" sz="1800" b="0" dirty="0" smtClean="0">
                <a:latin typeface="Courier New" panose="02070309020205020404" pitchFamily="49" charset="0"/>
                <a:cs typeface="Courier New" panose="02070309020205020404" pitchFamily="49" charset="0"/>
              </a:rPr>
              <a:t> );</a:t>
            </a:r>
          </a:p>
          <a:p>
            <a:r>
              <a:rPr lang="en-US" dirty="0" smtClean="0">
                <a:latin typeface="Courier New" panose="02070309020205020404" pitchFamily="49" charset="0"/>
                <a:cs typeface="Courier New" panose="02070309020205020404" pitchFamily="49" charset="0"/>
              </a:rPr>
              <a:t>...</a:t>
            </a:r>
            <a:endParaRPr lang="en-US" sz="1800" b="0" dirty="0" smtClean="0">
              <a:latin typeface="Courier New" panose="02070309020205020404" pitchFamily="49" charset="0"/>
              <a:cs typeface="Courier New" panose="02070309020205020404" pitchFamily="49" charset="0"/>
            </a:endParaRPr>
          </a:p>
        </p:txBody>
      </p:sp>
      <p:grpSp>
        <p:nvGrpSpPr>
          <p:cNvPr id="14" name="Group 13"/>
          <p:cNvGrpSpPr/>
          <p:nvPr/>
        </p:nvGrpSpPr>
        <p:grpSpPr>
          <a:xfrm>
            <a:off x="4079081" y="4206240"/>
            <a:ext cx="4548569" cy="1084608"/>
            <a:chOff x="4079081" y="4015585"/>
            <a:chExt cx="4548569" cy="1084608"/>
          </a:xfrm>
        </p:grpSpPr>
        <p:cxnSp>
          <p:nvCxnSpPr>
            <p:cNvPr id="15" name="Straight Arrow Connector 14"/>
            <p:cNvCxnSpPr>
              <a:stCxn id="11" idx="1"/>
            </p:cNvCxnSpPr>
            <p:nvPr>
              <p:custDataLst>
                <p:tags r:id="rId6"/>
              </p:custDataLst>
            </p:nvPr>
          </p:nvCxnSpPr>
          <p:spPr bwMode="auto">
            <a:xfrm flipH="1">
              <a:off x="4079081" y="4427065"/>
              <a:ext cx="2354009" cy="673128"/>
            </a:xfrm>
            <a:prstGeom prst="straightConnector1">
              <a:avLst/>
            </a:prstGeom>
            <a:noFill/>
            <a:ln w="25400" cap="flat" cmpd="sng" algn="ctr">
              <a:solidFill>
                <a:srgbClr val="CC0000"/>
              </a:solidFill>
              <a:prstDash val="solid"/>
              <a:round/>
              <a:headEnd type="none" w="med" len="med"/>
              <a:tailEnd type="arrow"/>
            </a:ln>
            <a:effectLst/>
          </p:spPr>
        </p:cxnSp>
        <p:sp>
          <p:nvSpPr>
            <p:cNvPr id="11" name="Rounded Rectangle 10"/>
            <p:cNvSpPr/>
            <p:nvPr/>
          </p:nvSpPr>
          <p:spPr bwMode="auto">
            <a:xfrm>
              <a:off x="6433090" y="4015585"/>
              <a:ext cx="2194560" cy="822960"/>
            </a:xfrm>
            <a:prstGeom prst="roundRect">
              <a:avLst/>
            </a:prstGeom>
            <a:solidFill>
              <a:schemeClr val="bg1"/>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rgbClr val="C00000"/>
                  </a:solidFill>
                  <a:latin typeface="Calibri" charset="0"/>
                  <a:ea typeface="Calibri" charset="0"/>
                  <a:cs typeface="Calibri" charset="0"/>
                </a:rPr>
                <a:t>Cast back into </a:t>
              </a:r>
              <a:r>
                <a:rPr lang="en-US" sz="1600" dirty="0" err="1" smtClean="0">
                  <a:solidFill>
                    <a:srgbClr val="C00000"/>
                  </a:solidFill>
                  <a:latin typeface="Courier New" panose="02070309020205020404" pitchFamily="49" charset="0"/>
                  <a:ea typeface="Calibri" charset="0"/>
                  <a:cs typeface="Courier New" panose="02070309020205020404" pitchFamily="49" charset="0"/>
                </a:rPr>
                <a:t>BlockInfo</a:t>
              </a:r>
              <a:r>
                <a:rPr lang="en-US" sz="1600" dirty="0" smtClean="0">
                  <a:solidFill>
                    <a:srgbClr val="C00000"/>
                  </a:solidFill>
                  <a:latin typeface="Calibri" charset="0"/>
                  <a:ea typeface="Calibri" charset="0"/>
                  <a:cs typeface="Calibri" charset="0"/>
                </a:rPr>
                <a:t> </a:t>
              </a:r>
              <a:r>
                <a:rPr lang="en-US" sz="1600" dirty="0" smtClean="0">
                  <a:solidFill>
                    <a:srgbClr val="C00000"/>
                  </a:solidFill>
                  <a:latin typeface="Courier New" panose="02070309020205020404" pitchFamily="49" charset="0"/>
                  <a:ea typeface="Calibri" charset="0"/>
                  <a:cs typeface="Courier New" panose="02070309020205020404" pitchFamily="49" charset="0"/>
                </a:rPr>
                <a:t>*</a:t>
              </a:r>
              <a:r>
                <a:rPr lang="en-US" sz="1600" dirty="0" smtClean="0">
                  <a:solidFill>
                    <a:srgbClr val="C00000"/>
                  </a:solidFill>
                  <a:latin typeface="Calibri" charset="0"/>
                  <a:ea typeface="Calibri" charset="0"/>
                  <a:cs typeface="Calibri" charset="0"/>
                </a:rPr>
                <a:t> to use as </a:t>
              </a:r>
              <a:r>
                <a:rPr lang="en-US" sz="1600" dirty="0" err="1" smtClean="0">
                  <a:solidFill>
                    <a:srgbClr val="C00000"/>
                  </a:solidFill>
                  <a:latin typeface="Courier New" panose="02070309020205020404" pitchFamily="49" charset="0"/>
                  <a:ea typeface="Calibri" charset="0"/>
                  <a:cs typeface="Courier New" panose="02070309020205020404" pitchFamily="49" charset="0"/>
                </a:rPr>
                <a:t>BlockInfo</a:t>
              </a:r>
              <a:r>
                <a:rPr lang="en-US" sz="1600" dirty="0" smtClean="0">
                  <a:solidFill>
                    <a:srgbClr val="C00000"/>
                  </a:solidFill>
                  <a:latin typeface="Calibri" charset="0"/>
                  <a:ea typeface="Calibri" charset="0"/>
                  <a:cs typeface="Calibri" charset="0"/>
                </a:rPr>
                <a:t> </a:t>
              </a:r>
              <a:r>
                <a:rPr lang="en-US" sz="1600" dirty="0" err="1" smtClean="0">
                  <a:solidFill>
                    <a:srgbClr val="C00000"/>
                  </a:solidFill>
                  <a:latin typeface="Calibri" charset="0"/>
                  <a:ea typeface="Calibri" charset="0"/>
                  <a:cs typeface="Calibri" charset="0"/>
                </a:rPr>
                <a:t>struct</a:t>
              </a:r>
              <a:endParaRPr lang="en-US" sz="1600" dirty="0" smtClean="0">
                <a:solidFill>
                  <a:srgbClr val="C00000"/>
                </a:solidFill>
                <a:latin typeface="Calibri" charset="0"/>
                <a:ea typeface="Calibri" charset="0"/>
                <a:cs typeface="Calibri" charset="0"/>
              </a:endParaRPr>
            </a:p>
          </p:txBody>
        </p:sp>
      </p:grpSp>
      <p:grpSp>
        <p:nvGrpSpPr>
          <p:cNvPr id="10" name="Group 9"/>
          <p:cNvGrpSpPr/>
          <p:nvPr/>
        </p:nvGrpSpPr>
        <p:grpSpPr>
          <a:xfrm>
            <a:off x="5318811" y="3108960"/>
            <a:ext cx="3308839" cy="2161508"/>
            <a:chOff x="5318811" y="2991706"/>
            <a:chExt cx="3308839" cy="2161508"/>
          </a:xfrm>
        </p:grpSpPr>
        <p:cxnSp>
          <p:nvCxnSpPr>
            <p:cNvPr id="8" name="Straight Arrow Connector 7"/>
            <p:cNvCxnSpPr/>
            <p:nvPr>
              <p:custDataLst>
                <p:tags r:id="rId5"/>
              </p:custDataLst>
            </p:nvPr>
          </p:nvCxnSpPr>
          <p:spPr bwMode="auto">
            <a:xfrm flipH="1">
              <a:off x="5318811" y="3615794"/>
              <a:ext cx="1232130" cy="1537420"/>
            </a:xfrm>
            <a:prstGeom prst="straightConnector1">
              <a:avLst/>
            </a:prstGeom>
            <a:noFill/>
            <a:ln w="25400" cap="flat" cmpd="sng" algn="ctr">
              <a:solidFill>
                <a:srgbClr val="CC0000"/>
              </a:solidFill>
              <a:prstDash val="solid"/>
              <a:round/>
              <a:headEnd type="none" w="med" len="med"/>
              <a:tailEnd type="arrow"/>
            </a:ln>
            <a:effectLst>
              <a:glow rad="63500">
                <a:schemeClr val="bg1">
                  <a:lumMod val="95000"/>
                </a:schemeClr>
              </a:glow>
            </a:effectLst>
          </p:spPr>
        </p:cxnSp>
        <p:sp>
          <p:nvSpPr>
            <p:cNvPr id="5" name="Rounded Rectangle 4"/>
            <p:cNvSpPr/>
            <p:nvPr/>
          </p:nvSpPr>
          <p:spPr bwMode="auto">
            <a:xfrm>
              <a:off x="6433090" y="2991706"/>
              <a:ext cx="2194560" cy="640080"/>
            </a:xfrm>
            <a:prstGeom prst="roundRect">
              <a:avLst/>
            </a:prstGeom>
            <a:solidFill>
              <a:schemeClr val="bg1"/>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rgbClr val="C00000"/>
                  </a:solidFill>
                  <a:latin typeface="Calibri" charset="0"/>
                  <a:ea typeface="Calibri" charset="0"/>
                  <a:cs typeface="Calibri" charset="0"/>
                </a:rPr>
                <a:t>Cast </a:t>
              </a:r>
              <a:r>
                <a:rPr lang="en-US" sz="1600" dirty="0" smtClean="0">
                  <a:solidFill>
                    <a:srgbClr val="C00000"/>
                  </a:solidFill>
                  <a:latin typeface="Courier New" panose="02070309020205020404" pitchFamily="49" charset="0"/>
                  <a:ea typeface="Calibri" charset="0"/>
                  <a:cs typeface="Courier New" panose="02070309020205020404" pitchFamily="49" charset="0"/>
                </a:rPr>
                <a:t>b</a:t>
              </a:r>
              <a:r>
                <a:rPr lang="en-US" sz="1600" dirty="0" smtClean="0">
                  <a:solidFill>
                    <a:srgbClr val="C00000"/>
                  </a:solidFill>
                  <a:latin typeface="Calibri" charset="0"/>
                  <a:ea typeface="Calibri" charset="0"/>
                  <a:cs typeface="Calibri" charset="0"/>
                </a:rPr>
                <a:t> into </a:t>
              </a:r>
              <a:r>
                <a:rPr lang="en-US" sz="1600" dirty="0" smtClean="0">
                  <a:solidFill>
                    <a:srgbClr val="C00000"/>
                  </a:solidFill>
                  <a:latin typeface="Courier New" panose="02070309020205020404" pitchFamily="49" charset="0"/>
                  <a:ea typeface="Calibri" charset="0"/>
                  <a:cs typeface="Courier New" panose="02070309020205020404" pitchFamily="49" charset="0"/>
                </a:rPr>
                <a:t>char</a:t>
              </a:r>
              <a:r>
                <a:rPr lang="en-US" sz="1600" dirty="0">
                  <a:latin typeface="Calibri" panose="020F0502020204030204" pitchFamily="34" charset="0"/>
                  <a:cs typeface="Calibri" panose="020F0502020204030204" pitchFamily="34" charset="0"/>
                </a:rPr>
                <a:t> </a:t>
              </a:r>
              <a:r>
                <a:rPr lang="en-US" sz="1600" dirty="0" smtClean="0">
                  <a:solidFill>
                    <a:srgbClr val="C00000"/>
                  </a:solidFill>
                  <a:latin typeface="Courier New" panose="02070309020205020404" pitchFamily="49" charset="0"/>
                  <a:ea typeface="Calibri" charset="0"/>
                  <a:cs typeface="Courier New" panose="02070309020205020404" pitchFamily="49" charset="0"/>
                </a:rPr>
                <a:t>*</a:t>
              </a:r>
              <a:r>
                <a:rPr lang="en-US" sz="1600" dirty="0" smtClean="0">
                  <a:solidFill>
                    <a:srgbClr val="C00000"/>
                  </a:solidFill>
                  <a:latin typeface="Calibri" charset="0"/>
                  <a:ea typeface="Calibri" charset="0"/>
                  <a:cs typeface="Calibri" charset="0"/>
                </a:rPr>
                <a:t> to do unscaled addition</a:t>
              </a:r>
            </a:p>
          </p:txBody>
        </p:sp>
      </p:grpSp>
      <p:grpSp>
        <p:nvGrpSpPr>
          <p:cNvPr id="39" name="Group 38"/>
          <p:cNvGrpSpPr/>
          <p:nvPr/>
        </p:nvGrpSpPr>
        <p:grpSpPr>
          <a:xfrm>
            <a:off x="731520" y="6126480"/>
            <a:ext cx="6766560" cy="765870"/>
            <a:chOff x="731520" y="4572000"/>
            <a:chExt cx="6766560" cy="765870"/>
          </a:xfrm>
        </p:grpSpPr>
        <p:grpSp>
          <p:nvGrpSpPr>
            <p:cNvPr id="40" name="Group 39"/>
            <p:cNvGrpSpPr/>
            <p:nvPr/>
          </p:nvGrpSpPr>
          <p:grpSpPr>
            <a:xfrm>
              <a:off x="914400" y="4572000"/>
              <a:ext cx="1234440" cy="411480"/>
              <a:chOff x="914400" y="4572000"/>
              <a:chExt cx="1234440" cy="411480"/>
            </a:xfrm>
          </p:grpSpPr>
          <p:sp>
            <p:nvSpPr>
              <p:cNvPr id="51" name="Rectangle 50"/>
              <p:cNvSpPr/>
              <p:nvPr/>
            </p:nvSpPr>
            <p:spPr bwMode="auto">
              <a:xfrm>
                <a:off x="914400" y="4572000"/>
                <a:ext cx="411480" cy="411480"/>
              </a:xfrm>
              <a:prstGeom prst="rect">
                <a:avLst/>
              </a:prstGeom>
              <a:solidFill>
                <a:schemeClr val="accent5">
                  <a:lumMod val="60000"/>
                  <a:lumOff val="40000"/>
                </a:scheme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Courier New" panose="02070309020205020404" pitchFamily="49" charset="0"/>
                    <a:ea typeface="Calibri" charset="0"/>
                    <a:cs typeface="Courier New" panose="02070309020205020404" pitchFamily="49" charset="0"/>
                  </a:rPr>
                  <a:t>s</a:t>
                </a:r>
              </a:p>
            </p:txBody>
          </p:sp>
          <p:sp>
            <p:nvSpPr>
              <p:cNvPr id="52" name="Rectangle 51"/>
              <p:cNvSpPr/>
              <p:nvPr/>
            </p:nvSpPr>
            <p:spPr bwMode="auto">
              <a:xfrm>
                <a:off x="1325880" y="4572000"/>
                <a:ext cx="411480" cy="411480"/>
              </a:xfrm>
              <a:prstGeom prst="rect">
                <a:avLst/>
              </a:prstGeom>
              <a:solidFill>
                <a:schemeClr val="accent5">
                  <a:lumMod val="60000"/>
                  <a:lumOff val="40000"/>
                </a:scheme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Courier New" panose="02070309020205020404" pitchFamily="49" charset="0"/>
                    <a:ea typeface="Calibri" charset="0"/>
                    <a:cs typeface="Courier New" panose="02070309020205020404" pitchFamily="49" charset="0"/>
                  </a:rPr>
                  <a:t>n</a:t>
                </a:r>
                <a:endParaRPr lang="en-US" sz="2400" dirty="0" smtClean="0">
                  <a:latin typeface="Courier New" panose="02070309020205020404" pitchFamily="49" charset="0"/>
                  <a:ea typeface="Calibri" charset="0"/>
                  <a:cs typeface="Courier New" panose="02070309020205020404" pitchFamily="49" charset="0"/>
                </a:endParaRPr>
              </a:p>
            </p:txBody>
          </p:sp>
          <p:sp>
            <p:nvSpPr>
              <p:cNvPr id="53" name="Rectangle 52"/>
              <p:cNvSpPr/>
              <p:nvPr/>
            </p:nvSpPr>
            <p:spPr bwMode="auto">
              <a:xfrm>
                <a:off x="1737360" y="4572000"/>
                <a:ext cx="411480" cy="411480"/>
              </a:xfrm>
              <a:prstGeom prst="rect">
                <a:avLst/>
              </a:prstGeom>
              <a:solidFill>
                <a:schemeClr val="accent5">
                  <a:lumMod val="60000"/>
                  <a:lumOff val="40000"/>
                </a:scheme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Courier New" panose="02070309020205020404" pitchFamily="49" charset="0"/>
                    <a:ea typeface="Calibri" charset="0"/>
                    <a:cs typeface="Courier New" panose="02070309020205020404" pitchFamily="49" charset="0"/>
                  </a:rPr>
                  <a:t>p</a:t>
                </a:r>
              </a:p>
            </p:txBody>
          </p:sp>
        </p:grpSp>
        <p:sp>
          <p:nvSpPr>
            <p:cNvPr id="41" name="Rectangle 40"/>
            <p:cNvSpPr/>
            <p:nvPr/>
          </p:nvSpPr>
          <p:spPr bwMode="auto">
            <a:xfrm>
              <a:off x="2148840" y="4572000"/>
              <a:ext cx="5349240" cy="411480"/>
            </a:xfrm>
            <a:prstGeom prst="rect">
              <a:avLst/>
            </a:prstGeom>
            <a:no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2400" dirty="0" smtClean="0">
                <a:latin typeface="Courier New" panose="02070309020205020404" pitchFamily="49" charset="0"/>
                <a:ea typeface="Calibri" charset="0"/>
                <a:cs typeface="Courier New" panose="02070309020205020404" pitchFamily="49" charset="0"/>
              </a:endParaRPr>
            </a:p>
          </p:txBody>
        </p:sp>
        <p:grpSp>
          <p:nvGrpSpPr>
            <p:cNvPr id="46" name="Group 45"/>
            <p:cNvGrpSpPr/>
            <p:nvPr/>
          </p:nvGrpSpPr>
          <p:grpSpPr>
            <a:xfrm>
              <a:off x="731520" y="4937760"/>
              <a:ext cx="1600200" cy="400110"/>
              <a:chOff x="731520" y="4937760"/>
              <a:chExt cx="1600200" cy="400110"/>
            </a:xfrm>
          </p:grpSpPr>
          <p:sp>
            <p:nvSpPr>
              <p:cNvPr id="47" name="TextBox 46"/>
              <p:cNvSpPr txBox="1"/>
              <p:nvPr/>
            </p:nvSpPr>
            <p:spPr>
              <a:xfrm>
                <a:off x="1143000" y="4937760"/>
                <a:ext cx="365760" cy="400110"/>
              </a:xfrm>
              <a:prstGeom prst="rect">
                <a:avLst/>
              </a:prstGeom>
              <a:noFill/>
            </p:spPr>
            <p:txBody>
              <a:bodyPr wrap="none" lIns="0" rIns="0" rtlCol="0" anchor="ctr" anchorCtr="0">
                <a:normAutofit/>
              </a:bodyPr>
              <a:lstStyle/>
              <a:p>
                <a:pPr algn="ctr"/>
                <a:r>
                  <a:rPr lang="en-US" sz="2000" dirty="0" smtClean="0">
                    <a:latin typeface="Courier New" panose="02070309020205020404" pitchFamily="49" charset="0"/>
                    <a:cs typeface="Courier New" panose="02070309020205020404" pitchFamily="49" charset="0"/>
                  </a:rPr>
                  <a:t>8</a:t>
                </a:r>
              </a:p>
            </p:txBody>
          </p:sp>
          <p:sp>
            <p:nvSpPr>
              <p:cNvPr id="48" name="TextBox 47"/>
              <p:cNvSpPr txBox="1"/>
              <p:nvPr/>
            </p:nvSpPr>
            <p:spPr>
              <a:xfrm>
                <a:off x="731520" y="4937760"/>
                <a:ext cx="365760" cy="400110"/>
              </a:xfrm>
              <a:prstGeom prst="rect">
                <a:avLst/>
              </a:prstGeom>
              <a:noFill/>
            </p:spPr>
            <p:txBody>
              <a:bodyPr wrap="none" lIns="0" rIns="0" rtlCol="0" anchor="ctr" anchorCtr="0">
                <a:normAutofit/>
              </a:bodyPr>
              <a:lstStyle/>
              <a:p>
                <a:pPr algn="ctr"/>
                <a:r>
                  <a:rPr lang="en-US" sz="2000" dirty="0" smtClean="0">
                    <a:latin typeface="Courier New" panose="02070309020205020404" pitchFamily="49" charset="0"/>
                    <a:cs typeface="Courier New" panose="02070309020205020404" pitchFamily="49" charset="0"/>
                  </a:rPr>
                  <a:t>0</a:t>
                </a:r>
              </a:p>
            </p:txBody>
          </p:sp>
          <p:sp>
            <p:nvSpPr>
              <p:cNvPr id="49" name="TextBox 48"/>
              <p:cNvSpPr txBox="1"/>
              <p:nvPr/>
            </p:nvSpPr>
            <p:spPr>
              <a:xfrm>
                <a:off x="1554480" y="4937760"/>
                <a:ext cx="365760" cy="400110"/>
              </a:xfrm>
              <a:prstGeom prst="rect">
                <a:avLst/>
              </a:prstGeom>
              <a:noFill/>
            </p:spPr>
            <p:txBody>
              <a:bodyPr wrap="none" lIns="0" rIns="0" rtlCol="0" anchor="ctr" anchorCtr="0">
                <a:normAutofit/>
              </a:bodyPr>
              <a:lstStyle/>
              <a:p>
                <a:pPr algn="ctr"/>
                <a:r>
                  <a:rPr lang="en-US" sz="2000" dirty="0" smtClean="0">
                    <a:latin typeface="Courier New" panose="02070309020205020404" pitchFamily="49" charset="0"/>
                    <a:cs typeface="Courier New" panose="02070309020205020404" pitchFamily="49" charset="0"/>
                  </a:rPr>
                  <a:t>16</a:t>
                </a:r>
              </a:p>
            </p:txBody>
          </p:sp>
          <p:sp>
            <p:nvSpPr>
              <p:cNvPr id="50" name="TextBox 49"/>
              <p:cNvSpPr txBox="1"/>
              <p:nvPr/>
            </p:nvSpPr>
            <p:spPr>
              <a:xfrm>
                <a:off x="1965960" y="4937760"/>
                <a:ext cx="365760" cy="400110"/>
              </a:xfrm>
              <a:prstGeom prst="rect">
                <a:avLst/>
              </a:prstGeom>
              <a:noFill/>
            </p:spPr>
            <p:txBody>
              <a:bodyPr wrap="none" lIns="0" rIns="0" rtlCol="0" anchor="ctr" anchorCtr="0">
                <a:normAutofit/>
              </a:bodyPr>
              <a:lstStyle/>
              <a:p>
                <a:pPr algn="ctr"/>
                <a:r>
                  <a:rPr lang="en-US" sz="2000" dirty="0" smtClean="0">
                    <a:latin typeface="Courier New" panose="02070309020205020404" pitchFamily="49" charset="0"/>
                    <a:cs typeface="Courier New" panose="02070309020205020404" pitchFamily="49" charset="0"/>
                  </a:rPr>
                  <a:t>24</a:t>
                </a:r>
              </a:p>
            </p:txBody>
          </p:sp>
        </p:grpSp>
      </p:grpSp>
      <p:grpSp>
        <p:nvGrpSpPr>
          <p:cNvPr id="54" name="Group 53"/>
          <p:cNvGrpSpPr/>
          <p:nvPr/>
        </p:nvGrpSpPr>
        <p:grpSpPr>
          <a:xfrm>
            <a:off x="4023360" y="6126480"/>
            <a:ext cx="1417320" cy="765870"/>
            <a:chOff x="4023360" y="4572000"/>
            <a:chExt cx="1417320" cy="765870"/>
          </a:xfrm>
        </p:grpSpPr>
        <p:grpSp>
          <p:nvGrpSpPr>
            <p:cNvPr id="55" name="Group 54"/>
            <p:cNvGrpSpPr/>
            <p:nvPr/>
          </p:nvGrpSpPr>
          <p:grpSpPr>
            <a:xfrm>
              <a:off x="4206240" y="4572000"/>
              <a:ext cx="1234440" cy="411480"/>
              <a:chOff x="914400" y="4572000"/>
              <a:chExt cx="1234440" cy="411480"/>
            </a:xfrm>
          </p:grpSpPr>
          <p:sp>
            <p:nvSpPr>
              <p:cNvPr id="57" name="Rectangle 56"/>
              <p:cNvSpPr/>
              <p:nvPr/>
            </p:nvSpPr>
            <p:spPr bwMode="auto">
              <a:xfrm>
                <a:off x="914400" y="4572000"/>
                <a:ext cx="411480" cy="411480"/>
              </a:xfrm>
              <a:prstGeom prst="rect">
                <a:avLst/>
              </a:prstGeom>
              <a:solidFill>
                <a:schemeClr val="accent5">
                  <a:lumMod val="60000"/>
                  <a:lumOff val="40000"/>
                </a:scheme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Courier New" panose="02070309020205020404" pitchFamily="49" charset="0"/>
                    <a:ea typeface="Calibri" charset="0"/>
                    <a:cs typeface="Courier New" panose="02070309020205020404" pitchFamily="49" charset="0"/>
                  </a:rPr>
                  <a:t>s</a:t>
                </a:r>
              </a:p>
            </p:txBody>
          </p:sp>
          <p:sp>
            <p:nvSpPr>
              <p:cNvPr id="58" name="Rectangle 57"/>
              <p:cNvSpPr/>
              <p:nvPr/>
            </p:nvSpPr>
            <p:spPr bwMode="auto">
              <a:xfrm>
                <a:off x="1325880" y="4572000"/>
                <a:ext cx="411480" cy="411480"/>
              </a:xfrm>
              <a:prstGeom prst="rect">
                <a:avLst/>
              </a:prstGeom>
              <a:solidFill>
                <a:schemeClr val="accent5">
                  <a:lumMod val="60000"/>
                  <a:lumOff val="40000"/>
                </a:scheme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a:latin typeface="Courier New" panose="02070309020205020404" pitchFamily="49" charset="0"/>
                    <a:ea typeface="Calibri" charset="0"/>
                    <a:cs typeface="Courier New" panose="02070309020205020404" pitchFamily="49" charset="0"/>
                  </a:rPr>
                  <a:t>n</a:t>
                </a:r>
                <a:endParaRPr lang="en-US" sz="2400" dirty="0" smtClean="0">
                  <a:latin typeface="Courier New" panose="02070309020205020404" pitchFamily="49" charset="0"/>
                  <a:ea typeface="Calibri" charset="0"/>
                  <a:cs typeface="Courier New" panose="02070309020205020404" pitchFamily="49" charset="0"/>
                </a:endParaRPr>
              </a:p>
            </p:txBody>
          </p:sp>
          <p:sp>
            <p:nvSpPr>
              <p:cNvPr id="59" name="Rectangle 58"/>
              <p:cNvSpPr/>
              <p:nvPr/>
            </p:nvSpPr>
            <p:spPr bwMode="auto">
              <a:xfrm>
                <a:off x="1737360" y="4572000"/>
                <a:ext cx="411480" cy="411480"/>
              </a:xfrm>
              <a:prstGeom prst="rect">
                <a:avLst/>
              </a:prstGeom>
              <a:solidFill>
                <a:schemeClr val="accent5">
                  <a:lumMod val="60000"/>
                  <a:lumOff val="40000"/>
                </a:scheme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Courier New" panose="02070309020205020404" pitchFamily="49" charset="0"/>
                    <a:ea typeface="Calibri" charset="0"/>
                    <a:cs typeface="Courier New" panose="02070309020205020404" pitchFamily="49" charset="0"/>
                  </a:rPr>
                  <a:t>p</a:t>
                </a:r>
              </a:p>
            </p:txBody>
          </p:sp>
        </p:grpSp>
        <p:sp>
          <p:nvSpPr>
            <p:cNvPr id="56" name="TextBox 55"/>
            <p:cNvSpPr txBox="1"/>
            <p:nvPr/>
          </p:nvSpPr>
          <p:spPr>
            <a:xfrm>
              <a:off x="4023360" y="4937760"/>
              <a:ext cx="365760" cy="400110"/>
            </a:xfrm>
            <a:prstGeom prst="rect">
              <a:avLst/>
            </a:prstGeom>
            <a:noFill/>
          </p:spPr>
          <p:txBody>
            <a:bodyPr wrap="none" lIns="0" rIns="0" rtlCol="0" anchor="ctr" anchorCtr="0">
              <a:normAutofit/>
            </a:bodyPr>
            <a:lstStyle/>
            <a:p>
              <a:pPr algn="ctr"/>
              <a:r>
                <a:rPr lang="en-US" sz="2000" dirty="0">
                  <a:latin typeface="Courier New" panose="02070309020205020404" pitchFamily="49" charset="0"/>
                  <a:cs typeface="Courier New" panose="02070309020205020404" pitchFamily="49" charset="0"/>
                </a:rPr>
                <a:t>x</a:t>
              </a:r>
              <a:endParaRPr lang="en-US" sz="2000" dirty="0" smtClean="0">
                <a:latin typeface="Courier New" panose="02070309020205020404" pitchFamily="49" charset="0"/>
                <a:cs typeface="Courier New" panose="02070309020205020404" pitchFamily="49" charset="0"/>
              </a:endParaRPr>
            </a:p>
          </p:txBody>
        </p:sp>
      </p:grpSp>
      <p:sp>
        <p:nvSpPr>
          <p:cNvPr id="27" name="Freeform 26"/>
          <p:cNvSpPr/>
          <p:nvPr/>
        </p:nvSpPr>
        <p:spPr bwMode="auto">
          <a:xfrm>
            <a:off x="1133856" y="5525193"/>
            <a:ext cx="4754880" cy="587432"/>
          </a:xfrm>
          <a:custGeom>
            <a:avLst/>
            <a:gdLst>
              <a:gd name="connsiteX0" fmla="*/ 4849091 w 4851556"/>
              <a:gd name="connsiteY0" fmla="*/ 0 h 587432"/>
              <a:gd name="connsiteX1" fmla="*/ 4189614 w 4851556"/>
              <a:gd name="connsiteY1" fmla="*/ 299258 h 587432"/>
              <a:gd name="connsiteX2" fmla="*/ 770313 w 4851556"/>
              <a:gd name="connsiteY2" fmla="*/ 376843 h 587432"/>
              <a:gd name="connsiteX3" fmla="*/ 0 w 4851556"/>
              <a:gd name="connsiteY3" fmla="*/ 587432 h 587432"/>
            </a:gdLst>
            <a:ahLst/>
            <a:cxnLst>
              <a:cxn ang="0">
                <a:pos x="connsiteX0" y="connsiteY0"/>
              </a:cxn>
              <a:cxn ang="0">
                <a:pos x="connsiteX1" y="connsiteY1"/>
              </a:cxn>
              <a:cxn ang="0">
                <a:pos x="connsiteX2" y="connsiteY2"/>
              </a:cxn>
              <a:cxn ang="0">
                <a:pos x="connsiteX3" y="connsiteY3"/>
              </a:cxn>
            </a:cxnLst>
            <a:rect l="l" t="t" r="r" b="b"/>
            <a:pathLst>
              <a:path w="4851556" h="587432">
                <a:moveTo>
                  <a:pt x="4849091" y="0"/>
                </a:moveTo>
                <a:cubicBezTo>
                  <a:pt x="4859250" y="118225"/>
                  <a:pt x="4869410" y="236451"/>
                  <a:pt x="4189614" y="299258"/>
                </a:cubicBezTo>
                <a:cubicBezTo>
                  <a:pt x="3509818" y="362065"/>
                  <a:pt x="1468582" y="328814"/>
                  <a:pt x="770313" y="376843"/>
                </a:cubicBezTo>
                <a:cubicBezTo>
                  <a:pt x="72044" y="424872"/>
                  <a:pt x="122844" y="549563"/>
                  <a:pt x="0" y="587432"/>
                </a:cubicBezTo>
              </a:path>
            </a:pathLst>
          </a:custGeom>
          <a:noFill/>
          <a:ln w="38100" cap="flat" cmpd="sng" algn="ctr">
            <a:solidFill>
              <a:schemeClr val="tx1"/>
            </a:solidFill>
            <a:prstDash val="solid"/>
            <a:round/>
            <a:headEnd type="oval"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29" name="Freeform 28"/>
          <p:cNvSpPr/>
          <p:nvPr/>
        </p:nvSpPr>
        <p:spPr bwMode="auto">
          <a:xfrm>
            <a:off x="1939636" y="5547360"/>
            <a:ext cx="2449484" cy="570807"/>
          </a:xfrm>
          <a:custGeom>
            <a:avLst/>
            <a:gdLst>
              <a:gd name="connsiteX0" fmla="*/ 0 w 2449484"/>
              <a:gd name="connsiteY0" fmla="*/ 0 h 570807"/>
              <a:gd name="connsiteX1" fmla="*/ 936568 w 2449484"/>
              <a:gd name="connsiteY1" fmla="*/ 227215 h 570807"/>
              <a:gd name="connsiteX2" fmla="*/ 2044931 w 2449484"/>
              <a:gd name="connsiteY2" fmla="*/ 243840 h 570807"/>
              <a:gd name="connsiteX3" fmla="*/ 2449484 w 2449484"/>
              <a:gd name="connsiteY3" fmla="*/ 570807 h 570807"/>
            </a:gdLst>
            <a:ahLst/>
            <a:cxnLst>
              <a:cxn ang="0">
                <a:pos x="connsiteX0" y="connsiteY0"/>
              </a:cxn>
              <a:cxn ang="0">
                <a:pos x="connsiteX1" y="connsiteY1"/>
              </a:cxn>
              <a:cxn ang="0">
                <a:pos x="connsiteX2" y="connsiteY2"/>
              </a:cxn>
              <a:cxn ang="0">
                <a:pos x="connsiteX3" y="connsiteY3"/>
              </a:cxn>
            </a:cxnLst>
            <a:rect l="l" t="t" r="r" b="b"/>
            <a:pathLst>
              <a:path w="2449484" h="570807">
                <a:moveTo>
                  <a:pt x="0" y="0"/>
                </a:moveTo>
                <a:cubicBezTo>
                  <a:pt x="297873" y="93287"/>
                  <a:pt x="595746" y="186575"/>
                  <a:pt x="936568" y="227215"/>
                </a:cubicBezTo>
                <a:cubicBezTo>
                  <a:pt x="1277390" y="267855"/>
                  <a:pt x="1792778" y="186575"/>
                  <a:pt x="2044931" y="243840"/>
                </a:cubicBezTo>
                <a:cubicBezTo>
                  <a:pt x="2297084" y="301105"/>
                  <a:pt x="2373284" y="435956"/>
                  <a:pt x="2449484" y="570807"/>
                </a:cubicBezTo>
              </a:path>
            </a:pathLst>
          </a:custGeom>
          <a:noFill/>
          <a:ln w="38100" cap="flat" cmpd="sng" algn="ctr">
            <a:solidFill>
              <a:schemeClr val="tx1"/>
            </a:solidFill>
            <a:prstDash val="solid"/>
            <a:round/>
            <a:headEnd type="oval" w="med" len="med"/>
            <a:tailEnd type="arrow" w="med" len="med"/>
          </a:ln>
          <a:effectLst>
            <a:glow rad="25400">
              <a:schemeClr val="bg1">
                <a:lumMod val="95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21984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Type-safe casting in Java</a:t>
            </a:r>
            <a:endParaRPr lang="en-US" dirty="0"/>
          </a:p>
        </p:txBody>
      </p:sp>
      <p:sp>
        <p:nvSpPr>
          <p:cNvPr id="3" name="Content Placeholder 2"/>
          <p:cNvSpPr>
            <a:spLocks noGrp="1"/>
          </p:cNvSpPr>
          <p:nvPr>
            <p:ph idx="1"/>
            <p:custDataLst>
              <p:tags r:id="rId2"/>
            </p:custDataLst>
          </p:nvPr>
        </p:nvSpPr>
        <p:spPr>
          <a:xfrm>
            <a:off x="396875" y="1097280"/>
            <a:ext cx="8366125" cy="914400"/>
          </a:xfrm>
        </p:spPr>
        <p:txBody>
          <a:bodyPr/>
          <a:lstStyle/>
          <a:p>
            <a:r>
              <a:rPr lang="en-US" sz="2400" dirty="0" smtClean="0"/>
              <a:t>Can only cast compatible object references</a:t>
            </a:r>
          </a:p>
          <a:p>
            <a:pPr lvl="1"/>
            <a:r>
              <a:rPr lang="en-US" sz="2000" dirty="0" smtClean="0"/>
              <a:t>Based on class hierarchy</a:t>
            </a:r>
          </a:p>
        </p:txBody>
      </p:sp>
      <p:sp>
        <p:nvSpPr>
          <p:cNvPr id="17" name="Slide Number Placeholder 16"/>
          <p:cNvSpPr>
            <a:spLocks noGrp="1"/>
          </p:cNvSpPr>
          <p:nvPr>
            <p:ph type="sldNum" sz="quarter" idx="10"/>
            <p:custDataLst>
              <p:tags r:id="rId3"/>
            </p:custDataLst>
          </p:nvPr>
        </p:nvSpPr>
        <p:spPr/>
        <p:txBody>
          <a:bodyPr/>
          <a:lstStyle/>
          <a:p>
            <a:fld id="{7CBE8339-D2AD-46DC-A898-FD1E949067F0}" type="slidenum">
              <a:rPr lang="en-US" smtClean="0"/>
              <a:pPr/>
              <a:t>15</a:t>
            </a:fld>
            <a:endParaRPr lang="en-US"/>
          </a:p>
        </p:txBody>
      </p:sp>
      <p:sp>
        <p:nvSpPr>
          <p:cNvPr id="9" name="Rectangle 8"/>
          <p:cNvSpPr/>
          <p:nvPr>
            <p:custDataLst>
              <p:tags r:id="rId4"/>
            </p:custDataLst>
          </p:nvPr>
        </p:nvSpPr>
        <p:spPr>
          <a:xfrm>
            <a:off x="365760" y="3017520"/>
            <a:ext cx="8537760" cy="3785652"/>
          </a:xfrm>
          <a:prstGeom prst="rect">
            <a:avLst/>
          </a:prstGeom>
          <a:noFill/>
          <a:ln>
            <a:noFill/>
          </a:ln>
        </p:spPr>
        <p:txBody>
          <a:bodyPr wrap="square">
            <a:spAutoFit/>
          </a:bodyPr>
          <a:lstStyle/>
          <a:p>
            <a:r>
              <a:rPr lang="en-US" sz="1600" b="1" dirty="0" smtClean="0">
                <a:latin typeface="Courier New" panose="02070309020205020404" pitchFamily="49" charset="0"/>
                <a:cs typeface="Courier New" panose="02070309020205020404" pitchFamily="49" charset="0"/>
              </a:rPr>
              <a:t>Vehicle</a:t>
            </a:r>
            <a:r>
              <a:rPr lang="en-US" sz="1600" b="0" dirty="0" smtClean="0">
                <a:latin typeface="Courier New" panose="02070309020205020404" pitchFamily="49" charset="0"/>
                <a:cs typeface="Courier New" panose="02070309020205020404" pitchFamily="49" charset="0"/>
              </a:rPr>
              <a:t>  v = new </a:t>
            </a:r>
            <a:r>
              <a:rPr lang="en-US" sz="1600" b="1" dirty="0" smtClean="0">
                <a:latin typeface="Courier New" panose="02070309020205020404" pitchFamily="49" charset="0"/>
                <a:cs typeface="Courier New" panose="02070309020205020404" pitchFamily="49" charset="0"/>
              </a:rPr>
              <a:t>Vehicle</a:t>
            </a:r>
            <a:r>
              <a:rPr lang="en-US" sz="1600" b="0" dirty="0" smtClean="0">
                <a:latin typeface="Courier New" panose="02070309020205020404" pitchFamily="49" charset="0"/>
                <a:cs typeface="Courier New" panose="02070309020205020404" pitchFamily="49" charset="0"/>
              </a:rPr>
              <a:t>(); // super class of Boat and Car</a:t>
            </a:r>
          </a:p>
          <a:p>
            <a:r>
              <a:rPr lang="en-US" sz="1600" b="1" dirty="0">
                <a:latin typeface="Courier New" panose="02070309020205020404" pitchFamily="49" charset="0"/>
                <a:cs typeface="Courier New" panose="02070309020205020404" pitchFamily="49" charset="0"/>
              </a:rPr>
              <a:t>Boat</a:t>
            </a:r>
            <a:r>
              <a:rPr lang="en-US" sz="1600" dirty="0">
                <a:latin typeface="Courier New" panose="02070309020205020404" pitchFamily="49" charset="0"/>
                <a:cs typeface="Courier New" panose="02070309020205020404" pitchFamily="49" charset="0"/>
              </a:rPr>
              <a:t>    b1 = new </a:t>
            </a:r>
            <a:r>
              <a:rPr lang="en-US" sz="1600" b="1" dirty="0">
                <a:latin typeface="Courier New" panose="02070309020205020404" pitchFamily="49" charset="0"/>
                <a:cs typeface="Courier New" panose="02070309020205020404" pitchFamily="49" charset="0"/>
              </a:rPr>
              <a:t>Boat</a:t>
            </a:r>
            <a:r>
              <a:rPr lang="en-US" sz="1600" dirty="0">
                <a:latin typeface="Courier New" panose="02070309020205020404" pitchFamily="49" charset="0"/>
                <a:cs typeface="Courier New" panose="02070309020205020404" pitchFamily="49" charset="0"/>
              </a:rPr>
              <a:t>();    // |--&gt; sibling</a:t>
            </a:r>
          </a:p>
          <a:p>
            <a:r>
              <a:rPr lang="en-US" sz="1600" b="1" dirty="0" smtClean="0">
                <a:latin typeface="Courier New" panose="02070309020205020404" pitchFamily="49" charset="0"/>
                <a:cs typeface="Courier New" panose="02070309020205020404" pitchFamily="49" charset="0"/>
              </a:rPr>
              <a:t>Car</a:t>
            </a:r>
            <a:r>
              <a:rPr lang="en-US" sz="1600" b="0" dirty="0" smtClean="0">
                <a:latin typeface="Courier New" panose="02070309020205020404" pitchFamily="49" charset="0"/>
                <a:cs typeface="Courier New" panose="02070309020205020404" pitchFamily="49" charset="0"/>
              </a:rPr>
              <a:t>     c1 = new </a:t>
            </a:r>
            <a:r>
              <a:rPr lang="en-US" sz="1600" b="1" dirty="0" smtClean="0">
                <a:latin typeface="Courier New" panose="02070309020205020404" pitchFamily="49" charset="0"/>
                <a:cs typeface="Courier New" panose="02070309020205020404" pitchFamily="49" charset="0"/>
              </a:rPr>
              <a:t>Car</a:t>
            </a:r>
            <a:r>
              <a:rPr lang="en-US" sz="1600" b="0" dirty="0" smtClean="0">
                <a:latin typeface="Courier New" panose="02070309020205020404" pitchFamily="49" charset="0"/>
                <a:cs typeface="Courier New" panose="02070309020205020404" pitchFamily="49" charset="0"/>
              </a:rPr>
              <a:t>();     // |--&gt; sibling</a:t>
            </a:r>
          </a:p>
          <a:p>
            <a:endParaRPr lang="en-US" sz="1600" b="0"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Vehicle</a:t>
            </a:r>
            <a:r>
              <a:rPr lang="en-US" sz="1600" b="0" dirty="0" smtClean="0">
                <a:latin typeface="Courier New" panose="02070309020205020404" pitchFamily="49" charset="0"/>
                <a:cs typeface="Courier New" panose="02070309020205020404" pitchFamily="49" charset="0"/>
              </a:rPr>
              <a:t> v1 = new </a:t>
            </a:r>
            <a:r>
              <a:rPr lang="en-US" sz="1600" b="1" dirty="0" smtClean="0">
                <a:latin typeface="Courier New" panose="02070309020205020404" pitchFamily="49" charset="0"/>
                <a:cs typeface="Courier New" panose="02070309020205020404" pitchFamily="49" charset="0"/>
              </a:rPr>
              <a:t>Car</a:t>
            </a:r>
            <a:r>
              <a:rPr lang="en-US" sz="1600" b="0"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Vehicle</a:t>
            </a:r>
            <a:r>
              <a:rPr lang="en-US" sz="1600" b="0" dirty="0">
                <a:latin typeface="Courier New" panose="02070309020205020404" pitchFamily="49" charset="0"/>
                <a:cs typeface="Courier New" panose="02070309020205020404" pitchFamily="49" charset="0"/>
              </a:rPr>
              <a:t> </a:t>
            </a:r>
            <a:r>
              <a:rPr lang="en-US" sz="1600" b="0" dirty="0" smtClean="0">
                <a:latin typeface="Courier New" panose="02070309020205020404" pitchFamily="49" charset="0"/>
                <a:cs typeface="Courier New" panose="02070309020205020404" pitchFamily="49" charset="0"/>
              </a:rPr>
              <a:t>v2 = v1</a:t>
            </a:r>
            <a:r>
              <a:rPr lang="en-US" sz="1600" dirty="0">
                <a:latin typeface="Courier New" panose="02070309020205020404" pitchFamily="49" charset="0"/>
                <a:cs typeface="Courier New" panose="02070309020205020404" pitchFamily="49" charset="0"/>
              </a:rPr>
              <a:t>;</a:t>
            </a:r>
            <a:endParaRPr lang="en-US" sz="1600" b="0"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Car</a:t>
            </a:r>
            <a:r>
              <a:rPr lang="en-US" sz="1600" b="0" dirty="0" smtClean="0">
                <a:latin typeface="Courier New" panose="02070309020205020404" pitchFamily="49" charset="0"/>
                <a:cs typeface="Courier New" panose="02070309020205020404" pitchFamily="49" charset="0"/>
              </a:rPr>
              <a:t>     c2 = new </a:t>
            </a:r>
            <a:r>
              <a:rPr lang="en-US" sz="1600" b="1" dirty="0" smtClean="0">
                <a:latin typeface="Courier New" panose="02070309020205020404" pitchFamily="49" charset="0"/>
                <a:cs typeface="Courier New" panose="02070309020205020404" pitchFamily="49" charset="0"/>
              </a:rPr>
              <a:t>Boat</a:t>
            </a:r>
            <a:r>
              <a:rPr lang="en-US" sz="1600" b="0" dirty="0" smtClean="0">
                <a:latin typeface="Courier New" panose="02070309020205020404" pitchFamily="49" charset="0"/>
                <a:cs typeface="Courier New" panose="02070309020205020404" pitchFamily="49" charset="0"/>
              </a:rPr>
              <a:t>();</a:t>
            </a:r>
          </a:p>
          <a:p>
            <a:endParaRPr lang="en-US" sz="1600" b="0"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Car</a:t>
            </a:r>
            <a:r>
              <a:rPr lang="en-US" sz="1600" b="0" dirty="0" smtClean="0">
                <a:latin typeface="Courier New" panose="02070309020205020404" pitchFamily="49" charset="0"/>
                <a:cs typeface="Courier New" panose="02070309020205020404" pitchFamily="49" charset="0"/>
              </a:rPr>
              <a:t>     c3 = new </a:t>
            </a:r>
            <a:r>
              <a:rPr lang="en-US" sz="1600" b="1" dirty="0" smtClean="0">
                <a:latin typeface="Courier New" panose="02070309020205020404" pitchFamily="49" charset="0"/>
                <a:cs typeface="Courier New" panose="02070309020205020404" pitchFamily="49" charset="0"/>
              </a:rPr>
              <a:t>Vehicle</a:t>
            </a:r>
            <a:r>
              <a:rPr lang="en-US" sz="1600" b="0" dirty="0" smtClean="0">
                <a:latin typeface="Courier New" panose="02070309020205020404" pitchFamily="49" charset="0"/>
                <a:cs typeface="Courier New" panose="02070309020205020404" pitchFamily="49" charset="0"/>
              </a:rPr>
              <a:t>();</a:t>
            </a:r>
          </a:p>
          <a:p>
            <a:endParaRPr lang="en-US" sz="1600" b="0"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Boat</a:t>
            </a:r>
            <a:r>
              <a:rPr lang="en-US" sz="1600" b="0" dirty="0" smtClean="0">
                <a:latin typeface="Courier New" panose="02070309020205020404" pitchFamily="49" charset="0"/>
                <a:cs typeface="Courier New" panose="02070309020205020404" pitchFamily="49" charset="0"/>
              </a:rPr>
              <a:t>    b2 = (</a:t>
            </a:r>
            <a:r>
              <a:rPr lang="en-US" sz="1600" b="1" dirty="0" smtClean="0">
                <a:latin typeface="Courier New" panose="02070309020205020404" pitchFamily="49" charset="0"/>
                <a:cs typeface="Courier New" panose="02070309020205020404" pitchFamily="49" charset="0"/>
              </a:rPr>
              <a:t>Boat</a:t>
            </a:r>
            <a:r>
              <a:rPr lang="en-US" sz="1600" b="0" dirty="0" smtClean="0">
                <a:latin typeface="Courier New" panose="02070309020205020404" pitchFamily="49" charset="0"/>
                <a:cs typeface="Courier New" panose="02070309020205020404" pitchFamily="49" charset="0"/>
              </a:rPr>
              <a:t>) v;</a:t>
            </a:r>
          </a:p>
          <a:p>
            <a:endParaRPr lang="en-US" sz="1600" b="0"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Car</a:t>
            </a:r>
            <a:r>
              <a:rPr lang="en-US" sz="1600" b="0" dirty="0" smtClean="0">
                <a:latin typeface="Courier New" panose="02070309020205020404" pitchFamily="49" charset="0"/>
                <a:cs typeface="Courier New" panose="02070309020205020404" pitchFamily="49" charset="0"/>
              </a:rPr>
              <a:t>     c4 = (</a:t>
            </a:r>
            <a:r>
              <a:rPr lang="en-US" sz="1600" b="1" dirty="0" smtClean="0">
                <a:latin typeface="Courier New" panose="02070309020205020404" pitchFamily="49" charset="0"/>
                <a:cs typeface="Courier New" panose="02070309020205020404" pitchFamily="49" charset="0"/>
              </a:rPr>
              <a:t>Car</a:t>
            </a:r>
            <a:r>
              <a:rPr lang="en-US" sz="1600" b="0" dirty="0" smtClean="0">
                <a:latin typeface="Courier New" panose="02070309020205020404" pitchFamily="49" charset="0"/>
                <a:cs typeface="Courier New" panose="02070309020205020404" pitchFamily="49" charset="0"/>
              </a:rPr>
              <a:t>) v2;</a:t>
            </a:r>
            <a:endParaRPr lang="en-US" sz="1600" b="0" u="sng"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 </a:t>
            </a:r>
            <a:r>
              <a:rPr lang="en-US" sz="1600" b="0" dirty="0" smtClean="0">
                <a:latin typeface="Courier New" panose="02070309020205020404" pitchFamily="49" charset="0"/>
                <a:cs typeface="Courier New" panose="02070309020205020404" pitchFamily="49" charset="0"/>
              </a:rPr>
              <a:t>    c5 = (</a:t>
            </a:r>
            <a:r>
              <a:rPr lang="en-US" sz="1600" b="1" dirty="0" smtClean="0">
                <a:latin typeface="Courier New" panose="02070309020205020404" pitchFamily="49" charset="0"/>
                <a:cs typeface="Courier New" panose="02070309020205020404" pitchFamily="49" charset="0"/>
              </a:rPr>
              <a:t>Car</a:t>
            </a:r>
            <a:r>
              <a:rPr lang="en-US" sz="1600" b="0" dirty="0" smtClean="0">
                <a:latin typeface="Courier New" panose="02070309020205020404" pitchFamily="49" charset="0"/>
                <a:cs typeface="Courier New" panose="02070309020205020404" pitchFamily="49" charset="0"/>
              </a:rPr>
              <a:t>) b1;</a:t>
            </a:r>
          </a:p>
          <a:p>
            <a:endParaRPr lang="en-US" sz="1600" b="0" dirty="0" smtClean="0">
              <a:latin typeface="Courier New" panose="02070309020205020404" pitchFamily="49" charset="0"/>
              <a:cs typeface="Courier New" panose="02070309020205020404" pitchFamily="49" charset="0"/>
            </a:endParaRPr>
          </a:p>
        </p:txBody>
      </p:sp>
      <p:grpSp>
        <p:nvGrpSpPr>
          <p:cNvPr id="15" name="Group 14"/>
          <p:cNvGrpSpPr/>
          <p:nvPr>
            <p:custDataLst>
              <p:tags r:id="rId5"/>
            </p:custDataLst>
          </p:nvPr>
        </p:nvGrpSpPr>
        <p:grpSpPr>
          <a:xfrm>
            <a:off x="914400" y="1554480"/>
            <a:ext cx="7315200" cy="1366726"/>
            <a:chOff x="822960" y="1942446"/>
            <a:chExt cx="7315200" cy="1366726"/>
          </a:xfrm>
        </p:grpSpPr>
        <p:sp>
          <p:nvSpPr>
            <p:cNvPr id="16" name="Rectangle 15"/>
            <p:cNvSpPr/>
            <p:nvPr>
              <p:custDataLst>
                <p:tags r:id="rId6"/>
              </p:custDataLst>
            </p:nvPr>
          </p:nvSpPr>
          <p:spPr>
            <a:xfrm>
              <a:off x="3017520" y="2582526"/>
              <a:ext cx="1828800" cy="646331"/>
            </a:xfrm>
            <a:prstGeom prst="rect">
              <a:avLst/>
            </a:prstGeom>
            <a:solidFill>
              <a:schemeClr val="accent6">
                <a:lumMod val="20000"/>
                <a:lumOff val="80000"/>
              </a:schemeClr>
            </a:solidFill>
            <a:ln w="12700">
              <a:solidFill>
                <a:schemeClr val="tx1"/>
              </a:solidFill>
            </a:ln>
          </p:spPr>
          <p:txBody>
            <a:bodyPr wrap="square">
              <a:spAutoFit/>
            </a:bodyPr>
            <a:lstStyle/>
            <a:p>
              <a:r>
                <a:rPr lang="en-US" sz="1200" b="1" dirty="0" smtClean="0">
                  <a:latin typeface="Courier New" panose="02070309020205020404" pitchFamily="49" charset="0"/>
                  <a:cs typeface="Courier New" panose="02070309020205020404" pitchFamily="49" charset="0"/>
                </a:rPr>
                <a:t>class</a:t>
              </a:r>
              <a:r>
                <a:rPr lang="en-US" sz="1200" dirty="0" smtClean="0">
                  <a:latin typeface="Courier New" panose="02070309020205020404" pitchFamily="49" charset="0"/>
                  <a:cs typeface="Courier New" panose="02070309020205020404" pitchFamily="49" charset="0"/>
                </a:rPr>
                <a:t> Vehicle {</a:t>
              </a:r>
            </a:p>
            <a:p>
              <a:r>
                <a:rPr lang="en-US" sz="1200" dirty="0" smtClean="0">
                  <a:latin typeface="Courier New" panose="02070309020205020404" pitchFamily="49" charset="0"/>
                  <a:cs typeface="Courier New" panose="02070309020205020404" pitchFamily="49" charset="0"/>
                </a:rPr>
                <a:t>  int passengers;</a:t>
              </a:r>
            </a:p>
            <a:p>
              <a:r>
                <a:rPr lang="en-US" sz="1200" dirty="0" smtClean="0">
                  <a:latin typeface="Courier New" panose="02070309020205020404" pitchFamily="49" charset="0"/>
                  <a:cs typeface="Courier New" panose="02070309020205020404" pitchFamily="49" charset="0"/>
                </a:rPr>
                <a:t>}</a:t>
              </a:r>
            </a:p>
          </p:txBody>
        </p:sp>
        <p:sp>
          <p:nvSpPr>
            <p:cNvPr id="18" name="Rectangle 17"/>
            <p:cNvSpPr/>
            <p:nvPr>
              <p:custDataLst>
                <p:tags r:id="rId7"/>
              </p:custDataLst>
            </p:nvPr>
          </p:nvSpPr>
          <p:spPr>
            <a:xfrm>
              <a:off x="5303520" y="1942446"/>
              <a:ext cx="2834640" cy="646331"/>
            </a:xfrm>
            <a:prstGeom prst="rect">
              <a:avLst/>
            </a:prstGeom>
            <a:solidFill>
              <a:schemeClr val="accent5">
                <a:lumMod val="60000"/>
                <a:lumOff val="40000"/>
              </a:schemeClr>
            </a:solidFill>
            <a:ln w="12700">
              <a:solidFill>
                <a:schemeClr val="tx1"/>
              </a:solidFill>
            </a:ln>
          </p:spPr>
          <p:txBody>
            <a:bodyPr wrap="square">
              <a:spAutoFit/>
            </a:bodyPr>
            <a:lstStyle/>
            <a:p>
              <a:r>
                <a:rPr lang="en-US" sz="1200" b="1" dirty="0" smtClean="0">
                  <a:latin typeface="Courier New" panose="02070309020205020404" pitchFamily="49" charset="0"/>
                  <a:cs typeface="Courier New" panose="02070309020205020404" pitchFamily="49" charset="0"/>
                </a:rPr>
                <a:t>class</a:t>
              </a:r>
              <a:r>
                <a:rPr lang="en-US" sz="1200" dirty="0" smtClean="0">
                  <a:latin typeface="Courier New" panose="02070309020205020404" pitchFamily="49" charset="0"/>
                  <a:cs typeface="Courier New" panose="02070309020205020404" pitchFamily="49" charset="0"/>
                </a:rPr>
                <a:t> Boat </a:t>
              </a:r>
              <a:r>
                <a:rPr lang="en-US" sz="1200" b="1" dirty="0" smtClean="0">
                  <a:latin typeface="Courier New" panose="02070309020205020404" pitchFamily="49" charset="0"/>
                  <a:cs typeface="Courier New" panose="02070309020205020404" pitchFamily="49" charset="0"/>
                </a:rPr>
                <a:t>extends</a:t>
              </a:r>
              <a:r>
                <a:rPr lang="en-US" sz="1200" dirty="0" smtClean="0">
                  <a:latin typeface="Courier New" panose="02070309020205020404" pitchFamily="49" charset="0"/>
                  <a:cs typeface="Courier New" panose="02070309020205020404" pitchFamily="49" charset="0"/>
                </a:rPr>
                <a:t> Vehicle {</a:t>
              </a:r>
            </a:p>
            <a:p>
              <a:r>
                <a:rPr lang="en-US" sz="1200" dirty="0" smtClean="0">
                  <a:latin typeface="Courier New" panose="02070309020205020404" pitchFamily="49" charset="0"/>
                  <a:cs typeface="Courier New" panose="02070309020205020404" pitchFamily="49" charset="0"/>
                </a:rPr>
                <a:t>  int propellers;</a:t>
              </a:r>
            </a:p>
            <a:p>
              <a:r>
                <a:rPr lang="en-US" sz="1200" dirty="0" smtClean="0">
                  <a:latin typeface="Courier New" panose="02070309020205020404" pitchFamily="49" charset="0"/>
                  <a:cs typeface="Courier New" panose="02070309020205020404" pitchFamily="49" charset="0"/>
                </a:rPr>
                <a:t>}</a:t>
              </a:r>
            </a:p>
          </p:txBody>
        </p:sp>
        <p:sp>
          <p:nvSpPr>
            <p:cNvPr id="19" name="Rectangle 18"/>
            <p:cNvSpPr/>
            <p:nvPr>
              <p:custDataLst>
                <p:tags r:id="rId8"/>
              </p:custDataLst>
            </p:nvPr>
          </p:nvSpPr>
          <p:spPr>
            <a:xfrm>
              <a:off x="5303520" y="2662841"/>
              <a:ext cx="2834640" cy="646331"/>
            </a:xfrm>
            <a:prstGeom prst="rect">
              <a:avLst/>
            </a:prstGeom>
            <a:solidFill>
              <a:srgbClr val="FFCC99"/>
            </a:solidFill>
            <a:ln w="12700">
              <a:solidFill>
                <a:schemeClr val="tx1"/>
              </a:solidFill>
            </a:ln>
          </p:spPr>
          <p:txBody>
            <a:bodyPr wrap="square">
              <a:spAutoFit/>
            </a:bodyPr>
            <a:lstStyle/>
            <a:p>
              <a:r>
                <a:rPr lang="en-US" sz="1200" b="1" dirty="0" smtClean="0">
                  <a:latin typeface="Courier New" panose="02070309020205020404" pitchFamily="49" charset="0"/>
                  <a:cs typeface="Courier New" panose="02070309020205020404" pitchFamily="49" charset="0"/>
                </a:rPr>
                <a:t>class</a:t>
              </a:r>
              <a:r>
                <a:rPr lang="en-US" sz="1200" dirty="0" smtClean="0">
                  <a:latin typeface="Courier New" panose="02070309020205020404" pitchFamily="49" charset="0"/>
                  <a:cs typeface="Courier New" panose="02070309020205020404" pitchFamily="49" charset="0"/>
                </a:rPr>
                <a:t> Car </a:t>
              </a:r>
              <a:r>
                <a:rPr lang="en-US" sz="1200" b="1" dirty="0" smtClean="0">
                  <a:latin typeface="Courier New" panose="02070309020205020404" pitchFamily="49" charset="0"/>
                  <a:cs typeface="Courier New" panose="02070309020205020404" pitchFamily="49" charset="0"/>
                </a:rPr>
                <a:t>extends</a:t>
              </a:r>
              <a:r>
                <a:rPr lang="en-US" sz="1200" dirty="0" smtClean="0">
                  <a:latin typeface="Courier New" panose="02070309020205020404" pitchFamily="49" charset="0"/>
                  <a:cs typeface="Courier New" panose="02070309020205020404" pitchFamily="49" charset="0"/>
                </a:rPr>
                <a:t> Vehicle {</a:t>
              </a:r>
            </a:p>
            <a:p>
              <a:r>
                <a:rPr lang="en-US" sz="1200" dirty="0" smtClean="0">
                  <a:latin typeface="Courier New" panose="02070309020205020404" pitchFamily="49" charset="0"/>
                  <a:cs typeface="Courier New" panose="02070309020205020404" pitchFamily="49" charset="0"/>
                </a:rPr>
                <a:t>  int wheels;</a:t>
              </a:r>
            </a:p>
            <a:p>
              <a:r>
                <a:rPr lang="en-US" sz="1200" dirty="0" smtClean="0">
                  <a:latin typeface="Courier New" panose="02070309020205020404" pitchFamily="49" charset="0"/>
                  <a:cs typeface="Courier New" panose="02070309020205020404" pitchFamily="49" charset="0"/>
                </a:rPr>
                <a:t>}</a:t>
              </a:r>
            </a:p>
          </p:txBody>
        </p:sp>
        <p:sp>
          <p:nvSpPr>
            <p:cNvPr id="20" name="Rectangle 19"/>
            <p:cNvSpPr/>
            <p:nvPr>
              <p:custDataLst>
                <p:tags r:id="rId9"/>
              </p:custDataLst>
            </p:nvPr>
          </p:nvSpPr>
          <p:spPr>
            <a:xfrm>
              <a:off x="822960" y="2582526"/>
              <a:ext cx="1828800" cy="646331"/>
            </a:xfrm>
            <a:prstGeom prst="rect">
              <a:avLst/>
            </a:prstGeom>
            <a:solidFill>
              <a:schemeClr val="bg2">
                <a:lumMod val="20000"/>
                <a:lumOff val="80000"/>
              </a:schemeClr>
            </a:solidFill>
            <a:ln w="12700">
              <a:solidFill>
                <a:schemeClr val="tx1"/>
              </a:solidFill>
            </a:ln>
          </p:spPr>
          <p:txBody>
            <a:bodyPr wrap="square">
              <a:spAutoFit/>
            </a:bodyPr>
            <a:lstStyle/>
            <a:p>
              <a:r>
                <a:rPr lang="en-US" sz="1200" b="1" dirty="0" smtClean="0">
                  <a:latin typeface="Courier New" panose="02070309020205020404" pitchFamily="49" charset="0"/>
                  <a:cs typeface="Courier New" panose="02070309020205020404" pitchFamily="49" charset="0"/>
                </a:rPr>
                <a:t>class</a:t>
              </a:r>
              <a:r>
                <a:rPr lang="en-US" sz="1200" dirty="0" smtClean="0">
                  <a:latin typeface="Courier New" panose="02070309020205020404" pitchFamily="49" charset="0"/>
                  <a:cs typeface="Courier New" panose="02070309020205020404" pitchFamily="49" charset="0"/>
                </a:rPr>
                <a:t> Object {</a:t>
              </a:r>
            </a:p>
            <a:p>
              <a:r>
                <a:rPr lang="en-US" sz="1200" dirty="0" smtClean="0">
                  <a:latin typeface="Courier New" panose="02070309020205020404" pitchFamily="49" charset="0"/>
                  <a:cs typeface="Courier New" panose="02070309020205020404" pitchFamily="49" charset="0"/>
                </a:rPr>
                <a:t>  ...</a:t>
              </a:r>
            </a:p>
            <a:p>
              <a:r>
                <a:rPr lang="en-US" sz="1200" dirty="0" smtClean="0">
                  <a:latin typeface="Courier New" panose="02070309020205020404" pitchFamily="49" charset="0"/>
                  <a:cs typeface="Courier New" panose="02070309020205020404" pitchFamily="49" charset="0"/>
                </a:rPr>
                <a:t>}</a:t>
              </a:r>
            </a:p>
          </p:txBody>
        </p:sp>
        <p:cxnSp>
          <p:nvCxnSpPr>
            <p:cNvPr id="21" name="Straight Arrow Connector 20"/>
            <p:cNvCxnSpPr>
              <a:stCxn id="20" idx="3"/>
              <a:endCxn id="16" idx="1"/>
            </p:cNvCxnSpPr>
            <p:nvPr>
              <p:custDataLst>
                <p:tags r:id="rId10"/>
              </p:custDataLst>
            </p:nvPr>
          </p:nvCxnSpPr>
          <p:spPr bwMode="auto">
            <a:xfrm>
              <a:off x="2651760" y="2905692"/>
              <a:ext cx="365760" cy="0"/>
            </a:xfrm>
            <a:prstGeom prst="straightConnector1">
              <a:avLst/>
            </a:prstGeom>
            <a:noFill/>
            <a:ln w="25400" cap="flat" cmpd="sng" algn="ctr">
              <a:solidFill>
                <a:schemeClr val="tx1"/>
              </a:solidFill>
              <a:prstDash val="solid"/>
              <a:round/>
              <a:headEnd type="none" w="med" len="med"/>
              <a:tailEnd type="arrow"/>
            </a:ln>
            <a:effectLst/>
          </p:spPr>
        </p:cxnSp>
        <p:cxnSp>
          <p:nvCxnSpPr>
            <p:cNvPr id="22" name="Straight Arrow Connector 21"/>
            <p:cNvCxnSpPr>
              <a:stCxn id="16" idx="3"/>
              <a:endCxn id="18" idx="1"/>
            </p:cNvCxnSpPr>
            <p:nvPr>
              <p:custDataLst>
                <p:tags r:id="rId11"/>
              </p:custDataLst>
            </p:nvPr>
          </p:nvCxnSpPr>
          <p:spPr bwMode="auto">
            <a:xfrm flipV="1">
              <a:off x="4846320" y="2265612"/>
              <a:ext cx="457200" cy="640080"/>
            </a:xfrm>
            <a:prstGeom prst="straightConnector1">
              <a:avLst/>
            </a:prstGeom>
            <a:noFill/>
            <a:ln w="25400" cap="flat" cmpd="sng" algn="ctr">
              <a:solidFill>
                <a:schemeClr val="tx1"/>
              </a:solidFill>
              <a:prstDash val="solid"/>
              <a:round/>
              <a:headEnd type="none" w="med" len="med"/>
              <a:tailEnd type="arrow"/>
            </a:ln>
            <a:effectLst/>
          </p:spPr>
        </p:cxnSp>
        <p:cxnSp>
          <p:nvCxnSpPr>
            <p:cNvPr id="23" name="Straight Arrow Connector 22"/>
            <p:cNvCxnSpPr>
              <a:stCxn id="16" idx="3"/>
              <a:endCxn id="19" idx="1"/>
            </p:cNvCxnSpPr>
            <p:nvPr>
              <p:custDataLst>
                <p:tags r:id="rId12"/>
              </p:custDataLst>
            </p:nvPr>
          </p:nvCxnSpPr>
          <p:spPr bwMode="auto">
            <a:xfrm>
              <a:off x="4846320" y="2905692"/>
              <a:ext cx="457200" cy="80315"/>
            </a:xfrm>
            <a:prstGeom prst="straightConnector1">
              <a:avLst/>
            </a:prstGeom>
            <a:noFill/>
            <a:ln w="25400"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2599724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custDataLst>
              <p:tags r:id="rId1"/>
            </p:custDataLst>
          </p:nvPr>
        </p:nvSpPr>
        <p:spPr>
          <a:xfrm>
            <a:off x="365760" y="3017520"/>
            <a:ext cx="7315200" cy="3785652"/>
          </a:xfrm>
          <a:prstGeom prst="rect">
            <a:avLst/>
          </a:prstGeom>
          <a:noFill/>
          <a:ln>
            <a:noFill/>
          </a:ln>
        </p:spPr>
        <p:txBody>
          <a:bodyPr wrap="square">
            <a:spAutoFit/>
          </a:bodyPr>
          <a:lstStyle/>
          <a:p>
            <a:r>
              <a:rPr lang="en-US" sz="1600" b="1" dirty="0" smtClean="0">
                <a:latin typeface="Courier New" panose="02070309020205020404" pitchFamily="49" charset="0"/>
                <a:cs typeface="Courier New" panose="02070309020205020404" pitchFamily="49" charset="0"/>
              </a:rPr>
              <a:t>Vehicle</a:t>
            </a:r>
            <a:r>
              <a:rPr lang="en-US" sz="1600" b="0" dirty="0" smtClean="0">
                <a:latin typeface="Courier New" panose="02070309020205020404" pitchFamily="49" charset="0"/>
                <a:cs typeface="Courier New" panose="02070309020205020404" pitchFamily="49" charset="0"/>
              </a:rPr>
              <a:t>  v = new </a:t>
            </a:r>
            <a:r>
              <a:rPr lang="en-US" sz="1600" b="1" dirty="0" smtClean="0">
                <a:latin typeface="Courier New" panose="02070309020205020404" pitchFamily="49" charset="0"/>
                <a:cs typeface="Courier New" panose="02070309020205020404" pitchFamily="49" charset="0"/>
              </a:rPr>
              <a:t>Vehicle</a:t>
            </a:r>
            <a:r>
              <a:rPr lang="en-US" sz="1600" b="0" dirty="0" smtClean="0">
                <a:latin typeface="Courier New" panose="02070309020205020404" pitchFamily="49" charset="0"/>
                <a:cs typeface="Courier New" panose="02070309020205020404" pitchFamily="49" charset="0"/>
              </a:rPr>
              <a:t>(); // super class of Boat and Car</a:t>
            </a:r>
          </a:p>
          <a:p>
            <a:r>
              <a:rPr lang="en-US" sz="1600" b="1" dirty="0">
                <a:latin typeface="Courier New" panose="02070309020205020404" pitchFamily="49" charset="0"/>
                <a:cs typeface="Courier New" panose="02070309020205020404" pitchFamily="49" charset="0"/>
              </a:rPr>
              <a:t>Boat</a:t>
            </a:r>
            <a:r>
              <a:rPr lang="en-US" sz="1600" dirty="0">
                <a:latin typeface="Courier New" panose="02070309020205020404" pitchFamily="49" charset="0"/>
                <a:cs typeface="Courier New" panose="02070309020205020404" pitchFamily="49" charset="0"/>
              </a:rPr>
              <a:t>    b1 = new </a:t>
            </a:r>
            <a:r>
              <a:rPr lang="en-US" sz="1600" b="1" dirty="0">
                <a:latin typeface="Courier New" panose="02070309020205020404" pitchFamily="49" charset="0"/>
                <a:cs typeface="Courier New" panose="02070309020205020404" pitchFamily="49" charset="0"/>
              </a:rPr>
              <a:t>Boat</a:t>
            </a:r>
            <a:r>
              <a:rPr lang="en-US" sz="1600" dirty="0">
                <a:latin typeface="Courier New" panose="02070309020205020404" pitchFamily="49" charset="0"/>
                <a:cs typeface="Courier New" panose="02070309020205020404" pitchFamily="49" charset="0"/>
              </a:rPr>
              <a:t>();    // |--&gt; sibling</a:t>
            </a:r>
          </a:p>
          <a:p>
            <a:r>
              <a:rPr lang="en-US" sz="1600" b="1" dirty="0" smtClean="0">
                <a:latin typeface="Courier New" panose="02070309020205020404" pitchFamily="49" charset="0"/>
                <a:cs typeface="Courier New" panose="02070309020205020404" pitchFamily="49" charset="0"/>
              </a:rPr>
              <a:t>Car</a:t>
            </a:r>
            <a:r>
              <a:rPr lang="en-US" sz="1600" b="0" dirty="0" smtClean="0">
                <a:latin typeface="Courier New" panose="02070309020205020404" pitchFamily="49" charset="0"/>
                <a:cs typeface="Courier New" panose="02070309020205020404" pitchFamily="49" charset="0"/>
              </a:rPr>
              <a:t>     c1 = new </a:t>
            </a:r>
            <a:r>
              <a:rPr lang="en-US" sz="1600" b="1" dirty="0" smtClean="0">
                <a:latin typeface="Courier New" panose="02070309020205020404" pitchFamily="49" charset="0"/>
                <a:cs typeface="Courier New" panose="02070309020205020404" pitchFamily="49" charset="0"/>
              </a:rPr>
              <a:t>Car</a:t>
            </a:r>
            <a:r>
              <a:rPr lang="en-US" sz="1600" b="0" dirty="0" smtClean="0">
                <a:latin typeface="Courier New" panose="02070309020205020404" pitchFamily="49" charset="0"/>
                <a:cs typeface="Courier New" panose="02070309020205020404" pitchFamily="49" charset="0"/>
              </a:rPr>
              <a:t>();     // |--&gt; sibling</a:t>
            </a:r>
          </a:p>
          <a:p>
            <a:endParaRPr lang="en-US" sz="1600" b="0"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Vehicle</a:t>
            </a:r>
            <a:r>
              <a:rPr lang="en-US" sz="1600" b="0" dirty="0" smtClean="0">
                <a:latin typeface="Courier New" panose="02070309020205020404" pitchFamily="49" charset="0"/>
                <a:cs typeface="Courier New" panose="02070309020205020404" pitchFamily="49" charset="0"/>
              </a:rPr>
              <a:t> v1 = new </a:t>
            </a:r>
            <a:r>
              <a:rPr lang="en-US" sz="1600" b="1" dirty="0" smtClean="0">
                <a:latin typeface="Courier New" panose="02070309020205020404" pitchFamily="49" charset="0"/>
                <a:cs typeface="Courier New" panose="02070309020205020404" pitchFamily="49" charset="0"/>
              </a:rPr>
              <a:t>Car</a:t>
            </a:r>
            <a:r>
              <a:rPr lang="en-US" sz="1600" b="0"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Vehicle</a:t>
            </a:r>
            <a:r>
              <a:rPr lang="en-US" sz="1600" b="0" dirty="0">
                <a:latin typeface="Courier New" panose="02070309020205020404" pitchFamily="49" charset="0"/>
                <a:cs typeface="Courier New" panose="02070309020205020404" pitchFamily="49" charset="0"/>
              </a:rPr>
              <a:t> </a:t>
            </a:r>
            <a:r>
              <a:rPr lang="en-US" sz="1600" b="0" dirty="0" smtClean="0">
                <a:latin typeface="Courier New" panose="02070309020205020404" pitchFamily="49" charset="0"/>
                <a:cs typeface="Courier New" panose="02070309020205020404" pitchFamily="49" charset="0"/>
              </a:rPr>
              <a:t>v2 = v1</a:t>
            </a:r>
            <a:r>
              <a:rPr lang="en-US" sz="1600" dirty="0">
                <a:latin typeface="Courier New" panose="02070309020205020404" pitchFamily="49" charset="0"/>
                <a:cs typeface="Courier New" panose="02070309020205020404" pitchFamily="49" charset="0"/>
              </a:rPr>
              <a:t>;</a:t>
            </a:r>
            <a:endParaRPr lang="en-US" sz="1600" b="0"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Car</a:t>
            </a:r>
            <a:r>
              <a:rPr lang="en-US" sz="1600" b="0" dirty="0" smtClean="0">
                <a:latin typeface="Courier New" panose="02070309020205020404" pitchFamily="49" charset="0"/>
                <a:cs typeface="Courier New" panose="02070309020205020404" pitchFamily="49" charset="0"/>
              </a:rPr>
              <a:t>     c2 = new </a:t>
            </a:r>
            <a:r>
              <a:rPr lang="en-US" sz="1600" b="1" dirty="0" smtClean="0">
                <a:latin typeface="Courier New" panose="02070309020205020404" pitchFamily="49" charset="0"/>
                <a:cs typeface="Courier New" panose="02070309020205020404" pitchFamily="49" charset="0"/>
              </a:rPr>
              <a:t>Boat</a:t>
            </a:r>
            <a:r>
              <a:rPr lang="en-US" sz="1600" b="0" dirty="0" smtClean="0">
                <a:latin typeface="Courier New" panose="02070309020205020404" pitchFamily="49" charset="0"/>
                <a:cs typeface="Courier New" panose="02070309020205020404" pitchFamily="49" charset="0"/>
              </a:rPr>
              <a:t>();</a:t>
            </a:r>
          </a:p>
          <a:p>
            <a:endParaRPr lang="en-US" sz="1600" b="0"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Car</a:t>
            </a:r>
            <a:r>
              <a:rPr lang="en-US" sz="1600" b="0" dirty="0" smtClean="0">
                <a:latin typeface="Courier New" panose="02070309020205020404" pitchFamily="49" charset="0"/>
                <a:cs typeface="Courier New" panose="02070309020205020404" pitchFamily="49" charset="0"/>
              </a:rPr>
              <a:t>     c3 = new </a:t>
            </a:r>
            <a:r>
              <a:rPr lang="en-US" sz="1600" b="1" dirty="0" smtClean="0">
                <a:latin typeface="Courier New" panose="02070309020205020404" pitchFamily="49" charset="0"/>
                <a:cs typeface="Courier New" panose="02070309020205020404" pitchFamily="49" charset="0"/>
              </a:rPr>
              <a:t>Vehicle</a:t>
            </a:r>
            <a:r>
              <a:rPr lang="en-US" sz="1600" b="0" dirty="0" smtClean="0">
                <a:latin typeface="Courier New" panose="02070309020205020404" pitchFamily="49" charset="0"/>
                <a:cs typeface="Courier New" panose="02070309020205020404" pitchFamily="49" charset="0"/>
              </a:rPr>
              <a:t>();</a:t>
            </a:r>
          </a:p>
          <a:p>
            <a:endParaRPr lang="en-US" sz="1600" b="0"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Boat</a:t>
            </a:r>
            <a:r>
              <a:rPr lang="en-US" sz="1600" b="0" dirty="0" smtClean="0">
                <a:latin typeface="Courier New" panose="02070309020205020404" pitchFamily="49" charset="0"/>
                <a:cs typeface="Courier New" panose="02070309020205020404" pitchFamily="49" charset="0"/>
              </a:rPr>
              <a:t>    b2 = (</a:t>
            </a:r>
            <a:r>
              <a:rPr lang="en-US" sz="1600" b="1" dirty="0" smtClean="0">
                <a:latin typeface="Courier New" panose="02070309020205020404" pitchFamily="49" charset="0"/>
                <a:cs typeface="Courier New" panose="02070309020205020404" pitchFamily="49" charset="0"/>
              </a:rPr>
              <a:t>Boat</a:t>
            </a:r>
            <a:r>
              <a:rPr lang="en-US" sz="1600" b="0" dirty="0" smtClean="0">
                <a:latin typeface="Courier New" panose="02070309020205020404" pitchFamily="49" charset="0"/>
                <a:cs typeface="Courier New" panose="02070309020205020404" pitchFamily="49" charset="0"/>
              </a:rPr>
              <a:t>) v;</a:t>
            </a:r>
          </a:p>
          <a:p>
            <a:endParaRPr lang="en-US" sz="1600" b="0"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Car</a:t>
            </a:r>
            <a:r>
              <a:rPr lang="en-US" sz="1600" b="0" dirty="0" smtClean="0">
                <a:latin typeface="Courier New" panose="02070309020205020404" pitchFamily="49" charset="0"/>
                <a:cs typeface="Courier New" panose="02070309020205020404" pitchFamily="49" charset="0"/>
              </a:rPr>
              <a:t>     c4 = (</a:t>
            </a:r>
            <a:r>
              <a:rPr lang="en-US" sz="1600" b="1" dirty="0" smtClean="0">
                <a:latin typeface="Courier New" panose="02070309020205020404" pitchFamily="49" charset="0"/>
                <a:cs typeface="Courier New" panose="02070309020205020404" pitchFamily="49" charset="0"/>
              </a:rPr>
              <a:t>Car</a:t>
            </a:r>
            <a:r>
              <a:rPr lang="en-US" sz="1600" b="0" dirty="0" smtClean="0">
                <a:latin typeface="Courier New" panose="02070309020205020404" pitchFamily="49" charset="0"/>
                <a:cs typeface="Courier New" panose="02070309020205020404" pitchFamily="49" charset="0"/>
              </a:rPr>
              <a:t>) v2;</a:t>
            </a:r>
            <a:endParaRPr lang="en-US" sz="1600" b="0" u="sng"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 </a:t>
            </a:r>
            <a:r>
              <a:rPr lang="en-US" sz="1600" b="0" dirty="0" smtClean="0">
                <a:latin typeface="Courier New" panose="02070309020205020404" pitchFamily="49" charset="0"/>
                <a:cs typeface="Courier New" panose="02070309020205020404" pitchFamily="49" charset="0"/>
              </a:rPr>
              <a:t>    c5 = (</a:t>
            </a:r>
            <a:r>
              <a:rPr lang="en-US" sz="1600" b="1" dirty="0" smtClean="0">
                <a:latin typeface="Courier New" panose="02070309020205020404" pitchFamily="49" charset="0"/>
                <a:cs typeface="Courier New" panose="02070309020205020404" pitchFamily="49" charset="0"/>
              </a:rPr>
              <a:t>Car</a:t>
            </a:r>
            <a:r>
              <a:rPr lang="en-US" sz="1600" b="0" dirty="0" smtClean="0">
                <a:latin typeface="Courier New" panose="02070309020205020404" pitchFamily="49" charset="0"/>
                <a:cs typeface="Courier New" panose="02070309020205020404" pitchFamily="49" charset="0"/>
              </a:rPr>
              <a:t>) b1;</a:t>
            </a:r>
          </a:p>
          <a:p>
            <a:endParaRPr lang="en-US" sz="1600" b="0" dirty="0" smtClean="0">
              <a:latin typeface="Courier New" panose="02070309020205020404" pitchFamily="49" charset="0"/>
              <a:cs typeface="Courier New" panose="02070309020205020404" pitchFamily="49" charset="0"/>
            </a:endParaRPr>
          </a:p>
        </p:txBody>
      </p:sp>
      <p:sp>
        <p:nvSpPr>
          <p:cNvPr id="2" name="Title 1"/>
          <p:cNvSpPr>
            <a:spLocks noGrp="1"/>
          </p:cNvSpPr>
          <p:nvPr>
            <p:ph type="title"/>
            <p:custDataLst>
              <p:tags r:id="rId2"/>
            </p:custDataLst>
          </p:nvPr>
        </p:nvSpPr>
        <p:spPr/>
        <p:txBody>
          <a:bodyPr/>
          <a:lstStyle/>
          <a:p>
            <a:r>
              <a:rPr lang="en-US" dirty="0" smtClean="0"/>
              <a:t>Type-safe casting in Java</a:t>
            </a:r>
            <a:endParaRPr lang="en-US" dirty="0"/>
          </a:p>
        </p:txBody>
      </p:sp>
      <p:sp>
        <p:nvSpPr>
          <p:cNvPr id="3" name="Content Placeholder 2"/>
          <p:cNvSpPr>
            <a:spLocks noGrp="1"/>
          </p:cNvSpPr>
          <p:nvPr>
            <p:ph idx="1"/>
            <p:custDataLst>
              <p:tags r:id="rId3"/>
            </p:custDataLst>
          </p:nvPr>
        </p:nvSpPr>
        <p:spPr>
          <a:xfrm>
            <a:off x="396875" y="1097280"/>
            <a:ext cx="8366125" cy="914400"/>
          </a:xfrm>
        </p:spPr>
        <p:txBody>
          <a:bodyPr/>
          <a:lstStyle/>
          <a:p>
            <a:r>
              <a:rPr lang="en-US" sz="2400" dirty="0" smtClean="0"/>
              <a:t>Can only cast compatible object references</a:t>
            </a:r>
          </a:p>
          <a:p>
            <a:pPr lvl="1"/>
            <a:r>
              <a:rPr lang="en-US" sz="2000" dirty="0" smtClean="0"/>
              <a:t>Based on class hierarchy</a:t>
            </a:r>
          </a:p>
        </p:txBody>
      </p:sp>
      <p:sp>
        <p:nvSpPr>
          <p:cNvPr id="17" name="Slide Number Placeholder 16"/>
          <p:cNvSpPr>
            <a:spLocks noGrp="1"/>
          </p:cNvSpPr>
          <p:nvPr>
            <p:ph type="sldNum" sz="quarter" idx="10"/>
            <p:custDataLst>
              <p:tags r:id="rId4"/>
            </p:custDataLst>
          </p:nvPr>
        </p:nvSpPr>
        <p:spPr/>
        <p:txBody>
          <a:bodyPr/>
          <a:lstStyle/>
          <a:p>
            <a:fld id="{7CBE8339-D2AD-46DC-A898-FD1E949067F0}" type="slidenum">
              <a:rPr lang="en-US" smtClean="0"/>
              <a:pPr/>
              <a:t>16</a:t>
            </a:fld>
            <a:endParaRPr lang="en-US"/>
          </a:p>
        </p:txBody>
      </p:sp>
      <p:grpSp>
        <p:nvGrpSpPr>
          <p:cNvPr id="14" name="Group 13"/>
          <p:cNvGrpSpPr/>
          <p:nvPr>
            <p:custDataLst>
              <p:tags r:id="rId5"/>
            </p:custDataLst>
          </p:nvPr>
        </p:nvGrpSpPr>
        <p:grpSpPr>
          <a:xfrm>
            <a:off x="914400" y="1554480"/>
            <a:ext cx="7315200" cy="1366726"/>
            <a:chOff x="822960" y="1942446"/>
            <a:chExt cx="7315200" cy="1366726"/>
          </a:xfrm>
        </p:grpSpPr>
        <p:sp>
          <p:nvSpPr>
            <p:cNvPr id="6" name="Rectangle 5"/>
            <p:cNvSpPr/>
            <p:nvPr>
              <p:custDataLst>
                <p:tags r:id="rId6"/>
              </p:custDataLst>
            </p:nvPr>
          </p:nvSpPr>
          <p:spPr>
            <a:xfrm>
              <a:off x="3017520" y="2582526"/>
              <a:ext cx="1828800" cy="646331"/>
            </a:xfrm>
            <a:prstGeom prst="rect">
              <a:avLst/>
            </a:prstGeom>
            <a:solidFill>
              <a:schemeClr val="accent6">
                <a:lumMod val="20000"/>
                <a:lumOff val="80000"/>
              </a:schemeClr>
            </a:solidFill>
            <a:ln w="12700">
              <a:solidFill>
                <a:schemeClr val="tx1"/>
              </a:solidFill>
            </a:ln>
          </p:spPr>
          <p:txBody>
            <a:bodyPr wrap="square">
              <a:spAutoFit/>
            </a:bodyPr>
            <a:lstStyle/>
            <a:p>
              <a:r>
                <a:rPr lang="en-US" sz="1200" b="1" dirty="0" smtClean="0">
                  <a:latin typeface="Courier New" panose="02070309020205020404" pitchFamily="49" charset="0"/>
                  <a:cs typeface="Courier New" panose="02070309020205020404" pitchFamily="49" charset="0"/>
                </a:rPr>
                <a:t>class</a:t>
              </a:r>
              <a:r>
                <a:rPr lang="en-US" sz="1200" dirty="0" smtClean="0">
                  <a:latin typeface="Courier New" panose="02070309020205020404" pitchFamily="49" charset="0"/>
                  <a:cs typeface="Courier New" panose="02070309020205020404" pitchFamily="49" charset="0"/>
                </a:rPr>
                <a:t> Vehicle {</a:t>
              </a:r>
            </a:p>
            <a:p>
              <a:r>
                <a:rPr lang="en-US" sz="1200" dirty="0" smtClean="0">
                  <a:latin typeface="Courier New" panose="02070309020205020404" pitchFamily="49" charset="0"/>
                  <a:cs typeface="Courier New" panose="02070309020205020404" pitchFamily="49" charset="0"/>
                </a:rPr>
                <a:t>  int passengers;</a:t>
              </a:r>
            </a:p>
            <a:p>
              <a:r>
                <a:rPr lang="en-US" sz="1200" dirty="0" smtClean="0">
                  <a:latin typeface="Courier New" panose="02070309020205020404" pitchFamily="49" charset="0"/>
                  <a:cs typeface="Courier New" panose="02070309020205020404" pitchFamily="49" charset="0"/>
                </a:rPr>
                <a:t>}</a:t>
              </a:r>
            </a:p>
          </p:txBody>
        </p:sp>
        <p:sp>
          <p:nvSpPr>
            <p:cNvPr id="7" name="Rectangle 6"/>
            <p:cNvSpPr/>
            <p:nvPr>
              <p:custDataLst>
                <p:tags r:id="rId7"/>
              </p:custDataLst>
            </p:nvPr>
          </p:nvSpPr>
          <p:spPr>
            <a:xfrm>
              <a:off x="5303520" y="1942446"/>
              <a:ext cx="2834640" cy="646331"/>
            </a:xfrm>
            <a:prstGeom prst="rect">
              <a:avLst/>
            </a:prstGeom>
            <a:solidFill>
              <a:schemeClr val="accent5">
                <a:lumMod val="60000"/>
                <a:lumOff val="40000"/>
              </a:schemeClr>
            </a:solidFill>
            <a:ln w="12700">
              <a:solidFill>
                <a:schemeClr val="tx1"/>
              </a:solidFill>
            </a:ln>
          </p:spPr>
          <p:txBody>
            <a:bodyPr wrap="square">
              <a:spAutoFit/>
            </a:bodyPr>
            <a:lstStyle/>
            <a:p>
              <a:r>
                <a:rPr lang="en-US" sz="1200" b="1" dirty="0" smtClean="0">
                  <a:latin typeface="Courier New" panose="02070309020205020404" pitchFamily="49" charset="0"/>
                  <a:cs typeface="Courier New" panose="02070309020205020404" pitchFamily="49" charset="0"/>
                </a:rPr>
                <a:t>class</a:t>
              </a:r>
              <a:r>
                <a:rPr lang="en-US" sz="1200" dirty="0" smtClean="0">
                  <a:latin typeface="Courier New" panose="02070309020205020404" pitchFamily="49" charset="0"/>
                  <a:cs typeface="Courier New" panose="02070309020205020404" pitchFamily="49" charset="0"/>
                </a:rPr>
                <a:t> Boat </a:t>
              </a:r>
              <a:r>
                <a:rPr lang="en-US" sz="1200" b="1" dirty="0" smtClean="0">
                  <a:latin typeface="Courier New" panose="02070309020205020404" pitchFamily="49" charset="0"/>
                  <a:cs typeface="Courier New" panose="02070309020205020404" pitchFamily="49" charset="0"/>
                </a:rPr>
                <a:t>extends</a:t>
              </a:r>
              <a:r>
                <a:rPr lang="en-US" sz="1200" dirty="0" smtClean="0">
                  <a:latin typeface="Courier New" panose="02070309020205020404" pitchFamily="49" charset="0"/>
                  <a:cs typeface="Courier New" panose="02070309020205020404" pitchFamily="49" charset="0"/>
                </a:rPr>
                <a:t> Vehicle {</a:t>
              </a:r>
            </a:p>
            <a:p>
              <a:r>
                <a:rPr lang="en-US" sz="1200" dirty="0" smtClean="0">
                  <a:latin typeface="Courier New" panose="02070309020205020404" pitchFamily="49" charset="0"/>
                  <a:cs typeface="Courier New" panose="02070309020205020404" pitchFamily="49" charset="0"/>
                </a:rPr>
                <a:t>  int propellers;</a:t>
              </a:r>
            </a:p>
            <a:p>
              <a:r>
                <a:rPr lang="en-US" sz="1200" dirty="0" smtClean="0">
                  <a:latin typeface="Courier New" panose="02070309020205020404" pitchFamily="49" charset="0"/>
                  <a:cs typeface="Courier New" panose="02070309020205020404" pitchFamily="49" charset="0"/>
                </a:rPr>
                <a:t>}</a:t>
              </a:r>
            </a:p>
          </p:txBody>
        </p:sp>
        <p:sp>
          <p:nvSpPr>
            <p:cNvPr id="8" name="Rectangle 7"/>
            <p:cNvSpPr/>
            <p:nvPr>
              <p:custDataLst>
                <p:tags r:id="rId8"/>
              </p:custDataLst>
            </p:nvPr>
          </p:nvSpPr>
          <p:spPr>
            <a:xfrm>
              <a:off x="5303520" y="2662841"/>
              <a:ext cx="2834640" cy="646331"/>
            </a:xfrm>
            <a:prstGeom prst="rect">
              <a:avLst/>
            </a:prstGeom>
            <a:solidFill>
              <a:srgbClr val="FFCC99"/>
            </a:solidFill>
            <a:ln w="12700">
              <a:solidFill>
                <a:schemeClr val="tx1"/>
              </a:solidFill>
            </a:ln>
          </p:spPr>
          <p:txBody>
            <a:bodyPr wrap="square">
              <a:spAutoFit/>
            </a:bodyPr>
            <a:lstStyle/>
            <a:p>
              <a:r>
                <a:rPr lang="en-US" sz="1200" b="1" dirty="0" smtClean="0">
                  <a:latin typeface="Courier New" panose="02070309020205020404" pitchFamily="49" charset="0"/>
                  <a:cs typeface="Courier New" panose="02070309020205020404" pitchFamily="49" charset="0"/>
                </a:rPr>
                <a:t>class</a:t>
              </a:r>
              <a:r>
                <a:rPr lang="en-US" sz="1200" dirty="0" smtClean="0">
                  <a:latin typeface="Courier New" panose="02070309020205020404" pitchFamily="49" charset="0"/>
                  <a:cs typeface="Courier New" panose="02070309020205020404" pitchFamily="49" charset="0"/>
                </a:rPr>
                <a:t> Car </a:t>
              </a:r>
              <a:r>
                <a:rPr lang="en-US" sz="1200" b="1" dirty="0" smtClean="0">
                  <a:latin typeface="Courier New" panose="02070309020205020404" pitchFamily="49" charset="0"/>
                  <a:cs typeface="Courier New" panose="02070309020205020404" pitchFamily="49" charset="0"/>
                </a:rPr>
                <a:t>extends</a:t>
              </a:r>
              <a:r>
                <a:rPr lang="en-US" sz="1200" dirty="0" smtClean="0">
                  <a:latin typeface="Courier New" panose="02070309020205020404" pitchFamily="49" charset="0"/>
                  <a:cs typeface="Courier New" panose="02070309020205020404" pitchFamily="49" charset="0"/>
                </a:rPr>
                <a:t> Vehicle {</a:t>
              </a:r>
            </a:p>
            <a:p>
              <a:r>
                <a:rPr lang="en-US" sz="1200" dirty="0" smtClean="0">
                  <a:latin typeface="Courier New" panose="02070309020205020404" pitchFamily="49" charset="0"/>
                  <a:cs typeface="Courier New" panose="02070309020205020404" pitchFamily="49" charset="0"/>
                </a:rPr>
                <a:t>  int wheels;</a:t>
              </a:r>
            </a:p>
            <a:p>
              <a:r>
                <a:rPr lang="en-US" sz="1200" dirty="0" smtClean="0">
                  <a:latin typeface="Courier New" panose="02070309020205020404" pitchFamily="49" charset="0"/>
                  <a:cs typeface="Courier New" panose="02070309020205020404" pitchFamily="49" charset="0"/>
                </a:rPr>
                <a:t>}</a:t>
              </a:r>
            </a:p>
          </p:txBody>
        </p:sp>
        <p:sp>
          <p:nvSpPr>
            <p:cNvPr id="10" name="Rectangle 9"/>
            <p:cNvSpPr/>
            <p:nvPr>
              <p:custDataLst>
                <p:tags r:id="rId9"/>
              </p:custDataLst>
            </p:nvPr>
          </p:nvSpPr>
          <p:spPr>
            <a:xfrm>
              <a:off x="822960" y="2582526"/>
              <a:ext cx="1828800" cy="646331"/>
            </a:xfrm>
            <a:prstGeom prst="rect">
              <a:avLst/>
            </a:prstGeom>
            <a:solidFill>
              <a:schemeClr val="bg2">
                <a:lumMod val="20000"/>
                <a:lumOff val="80000"/>
              </a:schemeClr>
            </a:solidFill>
            <a:ln w="12700">
              <a:solidFill>
                <a:schemeClr val="tx1"/>
              </a:solidFill>
            </a:ln>
          </p:spPr>
          <p:txBody>
            <a:bodyPr wrap="square">
              <a:spAutoFit/>
            </a:bodyPr>
            <a:lstStyle/>
            <a:p>
              <a:r>
                <a:rPr lang="en-US" sz="1200" b="1" dirty="0" smtClean="0">
                  <a:latin typeface="Courier New" panose="02070309020205020404" pitchFamily="49" charset="0"/>
                  <a:cs typeface="Courier New" panose="02070309020205020404" pitchFamily="49" charset="0"/>
                </a:rPr>
                <a:t>class</a:t>
              </a:r>
              <a:r>
                <a:rPr lang="en-US" sz="1200" dirty="0" smtClean="0">
                  <a:latin typeface="Courier New" panose="02070309020205020404" pitchFamily="49" charset="0"/>
                  <a:cs typeface="Courier New" panose="02070309020205020404" pitchFamily="49" charset="0"/>
                </a:rPr>
                <a:t> Object {</a:t>
              </a:r>
            </a:p>
            <a:p>
              <a:r>
                <a:rPr lang="en-US" sz="1200" dirty="0" smtClean="0">
                  <a:latin typeface="Courier New" panose="02070309020205020404" pitchFamily="49" charset="0"/>
                  <a:cs typeface="Courier New" panose="02070309020205020404" pitchFamily="49" charset="0"/>
                </a:rPr>
                <a:t>  ...</a:t>
              </a:r>
            </a:p>
            <a:p>
              <a:r>
                <a:rPr lang="en-US" sz="1200" dirty="0" smtClean="0">
                  <a:latin typeface="Courier New" panose="02070309020205020404" pitchFamily="49" charset="0"/>
                  <a:cs typeface="Courier New" panose="02070309020205020404" pitchFamily="49" charset="0"/>
                </a:rPr>
                <a:t>}</a:t>
              </a:r>
            </a:p>
          </p:txBody>
        </p:sp>
        <p:cxnSp>
          <p:nvCxnSpPr>
            <p:cNvPr id="11" name="Straight Arrow Connector 10"/>
            <p:cNvCxnSpPr>
              <a:stCxn id="10" idx="3"/>
              <a:endCxn id="6" idx="1"/>
            </p:cNvCxnSpPr>
            <p:nvPr>
              <p:custDataLst>
                <p:tags r:id="rId10"/>
              </p:custDataLst>
            </p:nvPr>
          </p:nvCxnSpPr>
          <p:spPr bwMode="auto">
            <a:xfrm>
              <a:off x="2651760" y="2905692"/>
              <a:ext cx="365760" cy="0"/>
            </a:xfrm>
            <a:prstGeom prst="straightConnector1">
              <a:avLst/>
            </a:prstGeom>
            <a:noFill/>
            <a:ln w="25400" cap="flat" cmpd="sng" algn="ctr">
              <a:solidFill>
                <a:schemeClr val="tx1"/>
              </a:solidFill>
              <a:prstDash val="solid"/>
              <a:round/>
              <a:headEnd type="none" w="med" len="med"/>
              <a:tailEnd type="arrow"/>
            </a:ln>
            <a:effectLst/>
          </p:spPr>
        </p:cxnSp>
        <p:cxnSp>
          <p:nvCxnSpPr>
            <p:cNvPr id="12" name="Straight Arrow Connector 11"/>
            <p:cNvCxnSpPr>
              <a:stCxn id="6" idx="3"/>
              <a:endCxn id="7" idx="1"/>
            </p:cNvCxnSpPr>
            <p:nvPr>
              <p:custDataLst>
                <p:tags r:id="rId11"/>
              </p:custDataLst>
            </p:nvPr>
          </p:nvCxnSpPr>
          <p:spPr bwMode="auto">
            <a:xfrm flipV="1">
              <a:off x="4846320" y="2265612"/>
              <a:ext cx="457200" cy="640080"/>
            </a:xfrm>
            <a:prstGeom prst="straightConnector1">
              <a:avLst/>
            </a:prstGeom>
            <a:noFill/>
            <a:ln w="25400" cap="flat" cmpd="sng" algn="ctr">
              <a:solidFill>
                <a:schemeClr val="tx1"/>
              </a:solidFill>
              <a:prstDash val="solid"/>
              <a:round/>
              <a:headEnd type="none" w="med" len="med"/>
              <a:tailEnd type="arrow"/>
            </a:ln>
            <a:effectLst/>
          </p:spPr>
        </p:cxnSp>
        <p:cxnSp>
          <p:nvCxnSpPr>
            <p:cNvPr id="13" name="Straight Arrow Connector 12"/>
            <p:cNvCxnSpPr>
              <a:stCxn id="6" idx="3"/>
              <a:endCxn id="8" idx="1"/>
            </p:cNvCxnSpPr>
            <p:nvPr>
              <p:custDataLst>
                <p:tags r:id="rId12"/>
              </p:custDataLst>
            </p:nvPr>
          </p:nvCxnSpPr>
          <p:spPr bwMode="auto">
            <a:xfrm>
              <a:off x="4846320" y="2905692"/>
              <a:ext cx="457200" cy="80315"/>
            </a:xfrm>
            <a:prstGeom prst="straightConnector1">
              <a:avLst/>
            </a:prstGeom>
            <a:noFill/>
            <a:ln w="25400" cap="flat" cmpd="sng" algn="ctr">
              <a:solidFill>
                <a:schemeClr val="tx1"/>
              </a:solidFill>
              <a:prstDash val="solid"/>
              <a:round/>
              <a:headEnd type="none" w="med" len="med"/>
              <a:tailEnd type="arrow"/>
            </a:ln>
            <a:effectLst/>
          </p:spPr>
        </p:cxnSp>
      </p:grpSp>
      <p:cxnSp>
        <p:nvCxnSpPr>
          <p:cNvPr id="24" name="Straight Arrow Connector 23"/>
          <p:cNvCxnSpPr/>
          <p:nvPr/>
        </p:nvCxnSpPr>
        <p:spPr bwMode="auto">
          <a:xfrm flipH="1">
            <a:off x="3840480" y="4160520"/>
            <a:ext cx="457200" cy="0"/>
          </a:xfrm>
          <a:prstGeom prst="straightConnector1">
            <a:avLst/>
          </a:prstGeom>
          <a:noFill/>
          <a:ln w="25400" cap="flat" cmpd="sng" algn="ctr">
            <a:solidFill>
              <a:schemeClr val="tx1"/>
            </a:solidFill>
            <a:prstDash val="solid"/>
            <a:round/>
            <a:headEnd type="none" w="med" len="med"/>
            <a:tailEnd type="triangle"/>
          </a:ln>
          <a:effectLst/>
        </p:spPr>
      </p:cxnSp>
      <p:sp>
        <p:nvSpPr>
          <p:cNvPr id="25" name="TextBox 24"/>
          <p:cNvSpPr txBox="1"/>
          <p:nvPr/>
        </p:nvSpPr>
        <p:spPr>
          <a:xfrm>
            <a:off x="4297680" y="3986784"/>
            <a:ext cx="4754880" cy="2800767"/>
          </a:xfrm>
          <a:prstGeom prst="rect">
            <a:avLst/>
          </a:prstGeom>
          <a:noFill/>
        </p:spPr>
        <p:txBody>
          <a:bodyPr wrap="square" rtlCol="0">
            <a:spAutoFit/>
          </a:bodyPr>
          <a:lstStyle/>
          <a:p>
            <a:pPr marL="288925" indent="-288925"/>
            <a:r>
              <a:rPr lang="en-US" sz="1600" b="1" dirty="0" smtClean="0">
                <a:solidFill>
                  <a:srgbClr val="00B050"/>
                </a:solidFill>
                <a:latin typeface="Arial" panose="020B0604020202020204" pitchFamily="34" charset="0"/>
                <a:cs typeface="Arial" panose="020B0604020202020204" pitchFamily="34" charset="0"/>
              </a:rPr>
              <a:t>✓  </a:t>
            </a:r>
            <a:r>
              <a:rPr lang="en-US" sz="1600" dirty="0" smtClean="0">
                <a:latin typeface="Calibri" pitchFamily="34" charset="0"/>
              </a:rPr>
              <a:t>Everything needed for </a:t>
            </a:r>
            <a:r>
              <a:rPr lang="en-US" sz="1600" dirty="0" smtClean="0">
                <a:latin typeface="Courier New" panose="02070309020205020404" pitchFamily="49" charset="0"/>
                <a:cs typeface="Courier New" panose="02070309020205020404" pitchFamily="49" charset="0"/>
              </a:rPr>
              <a:t>Vehicle</a:t>
            </a:r>
            <a:r>
              <a:rPr lang="en-US" sz="1600" dirty="0" smtClean="0">
                <a:latin typeface="Calibri" pitchFamily="34" charset="0"/>
              </a:rPr>
              <a:t> also in </a:t>
            </a:r>
            <a:r>
              <a:rPr lang="en-US" sz="1600" dirty="0" smtClean="0">
                <a:latin typeface="Courier New" panose="02070309020205020404" pitchFamily="49" charset="0"/>
                <a:cs typeface="Courier New" panose="02070309020205020404" pitchFamily="49" charset="0"/>
              </a:rPr>
              <a:t>Car</a:t>
            </a:r>
          </a:p>
          <a:p>
            <a:pPr marL="288925" indent="-288925"/>
            <a:r>
              <a:rPr lang="en-US" sz="1600" b="1" dirty="0" smtClean="0">
                <a:solidFill>
                  <a:srgbClr val="00B050"/>
                </a:solidFill>
                <a:latin typeface="Arial" panose="020B0604020202020204" pitchFamily="34" charset="0"/>
                <a:cs typeface="Arial" panose="020B0604020202020204" pitchFamily="34" charset="0"/>
              </a:rPr>
              <a:t>✓  </a:t>
            </a:r>
            <a:r>
              <a:rPr lang="en-US" sz="1600" dirty="0" smtClean="0">
                <a:latin typeface="Courier New" panose="02070309020205020404" pitchFamily="49" charset="0"/>
                <a:cs typeface="Courier New" panose="02070309020205020404" pitchFamily="49" charset="0"/>
              </a:rPr>
              <a:t>v1</a:t>
            </a:r>
            <a:r>
              <a:rPr lang="en-US" sz="1600" dirty="0" smtClean="0">
                <a:latin typeface="Calibri" pitchFamily="34" charset="0"/>
              </a:rPr>
              <a:t> is declared as type </a:t>
            </a:r>
            <a:r>
              <a:rPr lang="en-US" sz="1600" dirty="0" smtClean="0">
                <a:latin typeface="Courier New" panose="02070309020205020404" pitchFamily="49" charset="0"/>
                <a:cs typeface="Courier New" panose="02070309020205020404" pitchFamily="49" charset="0"/>
              </a:rPr>
              <a:t>Vehicle</a:t>
            </a:r>
            <a:endParaRPr lang="en-US" sz="1600" dirty="0">
              <a:latin typeface="Courier New" panose="02070309020205020404" pitchFamily="49" charset="0"/>
              <a:cs typeface="Courier New" panose="02070309020205020404" pitchFamily="49" charset="0"/>
            </a:endParaRPr>
          </a:p>
          <a:p>
            <a:pPr marL="288925" indent="-288925"/>
            <a:r>
              <a:rPr lang="en-US" sz="1600" b="1" dirty="0" smtClean="0">
                <a:solidFill>
                  <a:srgbClr val="C00000"/>
                </a:solidFill>
                <a:latin typeface="Arial" panose="020B0604020202020204" pitchFamily="34" charset="0"/>
                <a:cs typeface="Arial" panose="020B0604020202020204" pitchFamily="34" charset="0"/>
              </a:rPr>
              <a:t>✗</a:t>
            </a:r>
            <a:r>
              <a:rPr lang="en-US" sz="1600" dirty="0">
                <a:solidFill>
                  <a:srgbClr val="C00000"/>
                </a:solidFill>
                <a:latin typeface="Calibri" panose="020F0502020204030204" pitchFamily="34" charset="0"/>
                <a:cs typeface="Calibri" panose="020F0502020204030204" pitchFamily="34" charset="0"/>
              </a:rPr>
              <a:t>  </a:t>
            </a:r>
            <a:r>
              <a:rPr lang="en-US" sz="1600" u="sng" dirty="0" smtClean="0">
                <a:solidFill>
                  <a:srgbClr val="C00000"/>
                </a:solidFill>
                <a:latin typeface="Calibri" panose="020F0502020204030204" pitchFamily="34" charset="0"/>
                <a:cs typeface="Calibri" panose="020F0502020204030204" pitchFamily="34" charset="0"/>
              </a:rPr>
              <a:t>Compiler error</a:t>
            </a:r>
            <a:r>
              <a:rPr lang="en-US" sz="1600" dirty="0" smtClean="0">
                <a:solidFill>
                  <a:srgbClr val="C00000"/>
                </a:solidFill>
                <a:latin typeface="Calibri" panose="020F0502020204030204" pitchFamily="34" charset="0"/>
                <a:cs typeface="Calibri" panose="020F0502020204030204" pitchFamily="34" charset="0"/>
              </a:rPr>
              <a:t>:  Incompatible type – elements in </a:t>
            </a:r>
            <a:r>
              <a:rPr lang="en-US" sz="1600" dirty="0" smtClean="0">
                <a:solidFill>
                  <a:srgbClr val="C00000"/>
                </a:solidFill>
                <a:latin typeface="Courier New" panose="02070309020205020404" pitchFamily="49" charset="0"/>
                <a:cs typeface="Courier New" panose="02070309020205020404" pitchFamily="49" charset="0"/>
              </a:rPr>
              <a:t>Car</a:t>
            </a:r>
            <a:r>
              <a:rPr lang="en-US" sz="1600" dirty="0" smtClean="0">
                <a:solidFill>
                  <a:srgbClr val="C00000"/>
                </a:solidFill>
                <a:latin typeface="Calibri" panose="020F0502020204030204" pitchFamily="34" charset="0"/>
                <a:cs typeface="Calibri" panose="020F0502020204030204" pitchFamily="34" charset="0"/>
              </a:rPr>
              <a:t> that are not in </a:t>
            </a:r>
            <a:r>
              <a:rPr lang="en-US" sz="1600" dirty="0" smtClean="0">
                <a:solidFill>
                  <a:srgbClr val="C00000"/>
                </a:solidFill>
                <a:latin typeface="Courier New" panose="02070309020205020404" pitchFamily="49" charset="0"/>
                <a:cs typeface="Courier New" panose="02070309020205020404" pitchFamily="49" charset="0"/>
              </a:rPr>
              <a:t>Boat</a:t>
            </a:r>
            <a:r>
              <a:rPr lang="en-US" sz="1600" dirty="0" smtClean="0">
                <a:solidFill>
                  <a:srgbClr val="C00000"/>
                </a:solidFill>
                <a:latin typeface="Calibri" panose="020F0502020204030204" pitchFamily="34" charset="0"/>
                <a:cs typeface="Calibri" panose="020F0502020204030204" pitchFamily="34" charset="0"/>
              </a:rPr>
              <a:t> (siblings)</a:t>
            </a:r>
          </a:p>
          <a:p>
            <a:pPr marL="288925" indent="-288925"/>
            <a:r>
              <a:rPr lang="en-US" sz="1600" b="1" dirty="0">
                <a:solidFill>
                  <a:srgbClr val="C00000"/>
                </a:solidFill>
                <a:latin typeface="Arial" panose="020B0604020202020204" pitchFamily="34" charset="0"/>
                <a:cs typeface="Arial" panose="020B0604020202020204" pitchFamily="34" charset="0"/>
              </a:rPr>
              <a:t>✗</a:t>
            </a:r>
            <a:r>
              <a:rPr lang="en-US" sz="1600" dirty="0">
                <a:solidFill>
                  <a:srgbClr val="C00000"/>
                </a:solidFill>
                <a:latin typeface="Calibri" panose="020F0502020204030204" pitchFamily="34" charset="0"/>
                <a:cs typeface="Calibri" panose="020F0502020204030204" pitchFamily="34" charset="0"/>
              </a:rPr>
              <a:t>  </a:t>
            </a:r>
            <a:r>
              <a:rPr lang="en-US" sz="1600" u="sng" dirty="0">
                <a:solidFill>
                  <a:srgbClr val="C00000"/>
                </a:solidFill>
                <a:latin typeface="Calibri" panose="020F0502020204030204" pitchFamily="34" charset="0"/>
                <a:cs typeface="Calibri" panose="020F0502020204030204" pitchFamily="34" charset="0"/>
              </a:rPr>
              <a:t>Compiler error</a:t>
            </a:r>
            <a:r>
              <a:rPr lang="en-US" sz="1600" dirty="0" smtClean="0">
                <a:solidFill>
                  <a:srgbClr val="C00000"/>
                </a:solidFill>
                <a:latin typeface="Calibri" panose="020F0502020204030204" pitchFamily="34" charset="0"/>
                <a:cs typeface="Calibri" panose="020F0502020204030204" pitchFamily="34" charset="0"/>
              </a:rPr>
              <a:t>:  Wrong direction </a:t>
            </a:r>
            <a:r>
              <a:rPr lang="en-US" sz="1600" smtClean="0">
                <a:solidFill>
                  <a:srgbClr val="C00000"/>
                </a:solidFill>
                <a:latin typeface="Calibri" panose="020F0502020204030204" pitchFamily="34" charset="0"/>
                <a:cs typeface="Calibri" panose="020F0502020204030204" pitchFamily="34" charset="0"/>
              </a:rPr>
              <a:t>– elements in </a:t>
            </a:r>
            <a:r>
              <a:rPr lang="en-US" sz="1600" dirty="0" smtClean="0">
                <a:solidFill>
                  <a:srgbClr val="C00000"/>
                </a:solidFill>
                <a:latin typeface="Courier New" panose="02070309020205020404" pitchFamily="49" charset="0"/>
                <a:cs typeface="Courier New" panose="02070309020205020404" pitchFamily="49" charset="0"/>
              </a:rPr>
              <a:t>Car</a:t>
            </a:r>
            <a:r>
              <a:rPr lang="en-US" sz="1600" dirty="0" smtClean="0">
                <a:solidFill>
                  <a:srgbClr val="C00000"/>
                </a:solidFill>
                <a:latin typeface="Calibri" panose="020F0502020204030204" pitchFamily="34" charset="0"/>
                <a:cs typeface="Calibri" panose="020F0502020204030204" pitchFamily="34" charset="0"/>
              </a:rPr>
              <a:t> not in </a:t>
            </a:r>
            <a:r>
              <a:rPr lang="en-US" sz="1600" dirty="0" smtClean="0">
                <a:solidFill>
                  <a:srgbClr val="C00000"/>
                </a:solidFill>
                <a:latin typeface="Courier New" panose="02070309020205020404" pitchFamily="49" charset="0"/>
                <a:cs typeface="Courier New" panose="02070309020205020404" pitchFamily="49" charset="0"/>
              </a:rPr>
              <a:t>Vehicle</a:t>
            </a:r>
            <a:r>
              <a:rPr lang="en-US" sz="1600" dirty="0" smtClean="0">
                <a:solidFill>
                  <a:srgbClr val="C00000"/>
                </a:solidFill>
                <a:latin typeface="Calibri" panose="020F0502020204030204" pitchFamily="34" charset="0"/>
                <a:cs typeface="Calibri" panose="020F0502020204030204" pitchFamily="34" charset="0"/>
              </a:rPr>
              <a:t> (</a:t>
            </a:r>
            <a:r>
              <a:rPr lang="en-US" sz="1600" dirty="0" smtClean="0">
                <a:solidFill>
                  <a:srgbClr val="C00000"/>
                </a:solidFill>
                <a:latin typeface="Courier New" panose="02070309020205020404" pitchFamily="49" charset="0"/>
                <a:cs typeface="Courier New" panose="02070309020205020404" pitchFamily="49" charset="0"/>
              </a:rPr>
              <a:t>wheels</a:t>
            </a:r>
            <a:r>
              <a:rPr lang="en-US" sz="1600" dirty="0" smtClean="0">
                <a:solidFill>
                  <a:srgbClr val="C00000"/>
                </a:solidFill>
                <a:latin typeface="Calibri" panose="020F0502020204030204" pitchFamily="34" charset="0"/>
                <a:cs typeface="Calibri" panose="020F0502020204030204" pitchFamily="34" charset="0"/>
              </a:rPr>
              <a:t>)</a:t>
            </a:r>
          </a:p>
          <a:p>
            <a:pPr marL="288925" indent="-288925"/>
            <a:r>
              <a:rPr lang="en-US" sz="1600" b="1" dirty="0">
                <a:solidFill>
                  <a:schemeClr val="accent2"/>
                </a:solidFill>
                <a:latin typeface="Arial" panose="020B0604020202020204" pitchFamily="34" charset="0"/>
                <a:cs typeface="Arial" panose="020B0604020202020204" pitchFamily="34" charset="0"/>
              </a:rPr>
              <a:t>✗</a:t>
            </a:r>
            <a:r>
              <a:rPr lang="en-US" sz="1600" dirty="0">
                <a:solidFill>
                  <a:schemeClr val="accent2"/>
                </a:solidFill>
                <a:latin typeface="Calibri" panose="020F0502020204030204" pitchFamily="34" charset="0"/>
                <a:cs typeface="Calibri" panose="020F0502020204030204" pitchFamily="34" charset="0"/>
              </a:rPr>
              <a:t>  </a:t>
            </a:r>
            <a:r>
              <a:rPr lang="en-US" sz="1600" u="sng" dirty="0" smtClean="0">
                <a:solidFill>
                  <a:schemeClr val="accent2"/>
                </a:solidFill>
                <a:latin typeface="Calibri" panose="020F0502020204030204" pitchFamily="34" charset="0"/>
                <a:cs typeface="Calibri" panose="020F0502020204030204" pitchFamily="34" charset="0"/>
              </a:rPr>
              <a:t>Runtime </a:t>
            </a:r>
            <a:r>
              <a:rPr lang="en-US" sz="1600" u="sng" dirty="0">
                <a:solidFill>
                  <a:schemeClr val="accent2"/>
                </a:solidFill>
                <a:latin typeface="Calibri" panose="020F0502020204030204" pitchFamily="34" charset="0"/>
                <a:cs typeface="Calibri" panose="020F0502020204030204" pitchFamily="34" charset="0"/>
              </a:rPr>
              <a:t>error</a:t>
            </a:r>
            <a:r>
              <a:rPr lang="en-US" sz="1600" dirty="0" smtClean="0">
                <a:solidFill>
                  <a:schemeClr val="accent2"/>
                </a:solidFill>
                <a:latin typeface="Calibri" panose="020F0502020204030204" pitchFamily="34" charset="0"/>
                <a:cs typeface="Calibri" panose="020F0502020204030204" pitchFamily="34" charset="0"/>
              </a:rPr>
              <a:t>:  </a:t>
            </a:r>
            <a:r>
              <a:rPr lang="en-US" sz="1600" dirty="0" smtClean="0">
                <a:solidFill>
                  <a:schemeClr val="accent2"/>
                </a:solidFill>
                <a:latin typeface="Courier New" panose="02070309020205020404" pitchFamily="49" charset="0"/>
                <a:cs typeface="Courier New" panose="02070309020205020404" pitchFamily="49" charset="0"/>
              </a:rPr>
              <a:t>Vehicle</a:t>
            </a:r>
            <a:r>
              <a:rPr lang="en-US" sz="1600" dirty="0" smtClean="0">
                <a:solidFill>
                  <a:schemeClr val="accent2"/>
                </a:solidFill>
                <a:latin typeface="Calibri" panose="020F0502020204030204" pitchFamily="34" charset="0"/>
                <a:cs typeface="Calibri" panose="020F0502020204030204" pitchFamily="34" charset="0"/>
              </a:rPr>
              <a:t> does not contain all elements in </a:t>
            </a:r>
            <a:r>
              <a:rPr lang="en-US" sz="1600" dirty="0" smtClean="0">
                <a:solidFill>
                  <a:schemeClr val="accent2"/>
                </a:solidFill>
                <a:latin typeface="Courier New" panose="02070309020205020404" pitchFamily="49" charset="0"/>
                <a:cs typeface="Courier New" panose="02070309020205020404" pitchFamily="49" charset="0"/>
              </a:rPr>
              <a:t>Boat</a:t>
            </a:r>
            <a:r>
              <a:rPr lang="en-US" sz="1600" dirty="0" smtClean="0">
                <a:solidFill>
                  <a:schemeClr val="accent2"/>
                </a:solidFill>
                <a:latin typeface="Calibri" panose="020F0502020204030204" pitchFamily="34" charset="0"/>
                <a:cs typeface="Calibri" panose="020F0502020204030204" pitchFamily="34" charset="0"/>
              </a:rPr>
              <a:t> (</a:t>
            </a:r>
            <a:r>
              <a:rPr lang="en-US" sz="1600" dirty="0" smtClean="0">
                <a:solidFill>
                  <a:schemeClr val="accent2"/>
                </a:solidFill>
                <a:latin typeface="Courier New" panose="02070309020205020404" pitchFamily="49" charset="0"/>
                <a:cs typeface="Courier New" panose="02070309020205020404" pitchFamily="49" charset="0"/>
              </a:rPr>
              <a:t>propellers</a:t>
            </a:r>
            <a:r>
              <a:rPr lang="en-US" sz="1600" dirty="0" smtClean="0">
                <a:solidFill>
                  <a:schemeClr val="accent2"/>
                </a:solidFill>
                <a:latin typeface="Calibri" panose="020F0502020204030204" pitchFamily="34" charset="0"/>
                <a:cs typeface="Calibri" panose="020F0502020204030204" pitchFamily="34" charset="0"/>
              </a:rPr>
              <a:t>)</a:t>
            </a:r>
          </a:p>
          <a:p>
            <a:pPr marL="288925" indent="-288925"/>
            <a:r>
              <a:rPr lang="en-US" sz="1600" b="1" dirty="0">
                <a:solidFill>
                  <a:srgbClr val="00B050"/>
                </a:solidFill>
                <a:latin typeface="Arial" panose="020B0604020202020204" pitchFamily="34" charset="0"/>
                <a:cs typeface="Arial" panose="020B0604020202020204" pitchFamily="34" charset="0"/>
              </a:rPr>
              <a:t>✓  </a:t>
            </a:r>
            <a:r>
              <a:rPr lang="en-US" sz="1600" dirty="0" smtClean="0">
                <a:latin typeface="Courier New" panose="02070309020205020404" pitchFamily="49" charset="0"/>
                <a:cs typeface="Courier New" panose="02070309020205020404" pitchFamily="49" charset="0"/>
              </a:rPr>
              <a:t>v2</a:t>
            </a:r>
            <a:r>
              <a:rPr lang="en-US" sz="1600" dirty="0" smtClean="0">
                <a:latin typeface="Calibri" pitchFamily="34" charset="0"/>
              </a:rPr>
              <a:t> refers to a </a:t>
            </a:r>
            <a:r>
              <a:rPr lang="en-US" sz="1600" dirty="0" smtClean="0">
                <a:latin typeface="Courier New" panose="02070309020205020404" pitchFamily="49" charset="0"/>
                <a:cs typeface="Courier New" panose="02070309020205020404" pitchFamily="49" charset="0"/>
              </a:rPr>
              <a:t>Car</a:t>
            </a:r>
            <a:r>
              <a:rPr lang="en-US" sz="1600" dirty="0" smtClean="0">
                <a:latin typeface="Calibri" pitchFamily="34" charset="0"/>
              </a:rPr>
              <a:t> at </a:t>
            </a:r>
            <a:r>
              <a:rPr lang="en-US" sz="1600" i="1" dirty="0" smtClean="0">
                <a:latin typeface="Calibri" pitchFamily="34" charset="0"/>
              </a:rPr>
              <a:t>runtime</a:t>
            </a:r>
            <a:endParaRPr lang="en-US" sz="1600" dirty="0" smtClean="0">
              <a:latin typeface="Calibri" pitchFamily="34" charset="0"/>
            </a:endParaRPr>
          </a:p>
          <a:p>
            <a:pPr marL="288925" indent="-288925"/>
            <a:r>
              <a:rPr lang="en-US" sz="1600" b="1" dirty="0" smtClean="0">
                <a:solidFill>
                  <a:srgbClr val="C00000"/>
                </a:solidFill>
                <a:latin typeface="Arial" panose="020B0604020202020204" pitchFamily="34" charset="0"/>
                <a:cs typeface="Arial" panose="020B0604020202020204" pitchFamily="34" charset="0"/>
              </a:rPr>
              <a:t>✗</a:t>
            </a:r>
            <a:r>
              <a:rPr lang="en-US" sz="1600" dirty="0" smtClean="0">
                <a:latin typeface="Calibri" panose="020F0502020204030204" pitchFamily="34" charset="0"/>
                <a:cs typeface="Calibri" panose="020F0502020204030204" pitchFamily="34" charset="0"/>
              </a:rPr>
              <a:t>  </a:t>
            </a:r>
            <a:r>
              <a:rPr lang="en-US" sz="1600" u="sng" dirty="0">
                <a:solidFill>
                  <a:srgbClr val="C00000"/>
                </a:solidFill>
                <a:latin typeface="Calibri" panose="020F0502020204030204" pitchFamily="34" charset="0"/>
                <a:cs typeface="Calibri" panose="020F0502020204030204" pitchFamily="34" charset="0"/>
              </a:rPr>
              <a:t>Compiler error</a:t>
            </a:r>
            <a:r>
              <a:rPr lang="en-US" sz="1600" dirty="0" smtClean="0">
                <a:solidFill>
                  <a:srgbClr val="C00000"/>
                </a:solidFill>
                <a:latin typeface="Calibri" panose="020F0502020204030204" pitchFamily="34" charset="0"/>
                <a:cs typeface="Calibri" panose="020F0502020204030204" pitchFamily="34" charset="0"/>
              </a:rPr>
              <a:t>:  Unconvertable types – </a:t>
            </a:r>
            <a:r>
              <a:rPr lang="en-US" sz="1600" dirty="0" smtClean="0">
                <a:solidFill>
                  <a:srgbClr val="C00000"/>
                </a:solidFill>
                <a:latin typeface="Courier New" panose="02070309020205020404" pitchFamily="49" charset="0"/>
                <a:cs typeface="Courier New" panose="02070309020205020404" pitchFamily="49" charset="0"/>
              </a:rPr>
              <a:t>b1</a:t>
            </a:r>
            <a:r>
              <a:rPr lang="en-US" sz="1600" dirty="0" smtClean="0">
                <a:solidFill>
                  <a:srgbClr val="C00000"/>
                </a:solidFill>
                <a:latin typeface="Calibri" panose="020F0502020204030204" pitchFamily="34" charset="0"/>
                <a:cs typeface="Calibri" panose="020F0502020204030204" pitchFamily="34" charset="0"/>
              </a:rPr>
              <a:t> is declared as type </a:t>
            </a:r>
            <a:r>
              <a:rPr lang="en-US" sz="1600" dirty="0" smtClean="0">
                <a:solidFill>
                  <a:srgbClr val="C00000"/>
                </a:solidFill>
                <a:latin typeface="Courier New" panose="02070309020205020404" pitchFamily="49" charset="0"/>
                <a:cs typeface="Courier New" panose="02070309020205020404" pitchFamily="49" charset="0"/>
              </a:rPr>
              <a:t>Boat</a:t>
            </a:r>
          </a:p>
        </p:txBody>
      </p:sp>
      <p:cxnSp>
        <p:nvCxnSpPr>
          <p:cNvPr id="29" name="Straight Arrow Connector 28"/>
          <p:cNvCxnSpPr/>
          <p:nvPr/>
        </p:nvCxnSpPr>
        <p:spPr bwMode="auto">
          <a:xfrm flipH="1">
            <a:off x="3840480" y="4407408"/>
            <a:ext cx="457200" cy="0"/>
          </a:xfrm>
          <a:prstGeom prst="straightConnector1">
            <a:avLst/>
          </a:prstGeom>
          <a:noFill/>
          <a:ln w="25400" cap="flat" cmpd="sng" algn="ctr">
            <a:solidFill>
              <a:schemeClr val="tx1"/>
            </a:solidFill>
            <a:prstDash val="solid"/>
            <a:round/>
            <a:headEnd type="none" w="med" len="med"/>
            <a:tailEnd type="triangle"/>
          </a:ln>
          <a:effectLst/>
        </p:spPr>
      </p:cxnSp>
      <p:cxnSp>
        <p:nvCxnSpPr>
          <p:cNvPr id="30" name="Straight Arrow Connector 29"/>
          <p:cNvCxnSpPr/>
          <p:nvPr/>
        </p:nvCxnSpPr>
        <p:spPr bwMode="auto">
          <a:xfrm flipH="1">
            <a:off x="3840480" y="4654296"/>
            <a:ext cx="457200" cy="0"/>
          </a:xfrm>
          <a:prstGeom prst="straightConnector1">
            <a:avLst/>
          </a:prstGeom>
          <a:noFill/>
          <a:ln w="25400" cap="flat" cmpd="sng" algn="ctr">
            <a:solidFill>
              <a:schemeClr val="tx1"/>
            </a:solidFill>
            <a:prstDash val="solid"/>
            <a:round/>
            <a:headEnd type="none" w="med" len="med"/>
            <a:tailEnd type="triangle"/>
          </a:ln>
          <a:effectLst/>
        </p:spPr>
      </p:cxnSp>
      <p:cxnSp>
        <p:nvCxnSpPr>
          <p:cNvPr id="31" name="Straight Arrow Connector 30"/>
          <p:cNvCxnSpPr/>
          <p:nvPr/>
        </p:nvCxnSpPr>
        <p:spPr bwMode="auto">
          <a:xfrm flipH="1">
            <a:off x="3840480" y="5138928"/>
            <a:ext cx="457200" cy="0"/>
          </a:xfrm>
          <a:prstGeom prst="straightConnector1">
            <a:avLst/>
          </a:prstGeom>
          <a:noFill/>
          <a:ln w="25400" cap="flat" cmpd="sng" algn="ctr">
            <a:solidFill>
              <a:schemeClr val="tx1"/>
            </a:solidFill>
            <a:prstDash val="solid"/>
            <a:round/>
            <a:headEnd type="none" w="med" len="med"/>
            <a:tailEnd type="triangle"/>
          </a:ln>
          <a:effectLst/>
        </p:spPr>
      </p:cxnSp>
      <p:cxnSp>
        <p:nvCxnSpPr>
          <p:cNvPr id="32" name="Straight Arrow Connector 31"/>
          <p:cNvCxnSpPr/>
          <p:nvPr/>
        </p:nvCxnSpPr>
        <p:spPr bwMode="auto">
          <a:xfrm flipH="1">
            <a:off x="3840480" y="5623560"/>
            <a:ext cx="457200" cy="0"/>
          </a:xfrm>
          <a:prstGeom prst="straightConnector1">
            <a:avLst/>
          </a:prstGeom>
          <a:noFill/>
          <a:ln w="25400" cap="flat" cmpd="sng" algn="ctr">
            <a:solidFill>
              <a:schemeClr val="tx1"/>
            </a:solidFill>
            <a:prstDash val="solid"/>
            <a:round/>
            <a:headEnd type="none" w="med" len="med"/>
            <a:tailEnd type="triangle"/>
          </a:ln>
          <a:effectLst/>
        </p:spPr>
      </p:cxnSp>
      <p:cxnSp>
        <p:nvCxnSpPr>
          <p:cNvPr id="33" name="Straight Arrow Connector 32"/>
          <p:cNvCxnSpPr/>
          <p:nvPr/>
        </p:nvCxnSpPr>
        <p:spPr bwMode="auto">
          <a:xfrm flipH="1">
            <a:off x="3840480" y="6108192"/>
            <a:ext cx="457200" cy="0"/>
          </a:xfrm>
          <a:prstGeom prst="straightConnector1">
            <a:avLst/>
          </a:prstGeom>
          <a:noFill/>
          <a:ln w="25400" cap="flat" cmpd="sng" algn="ctr">
            <a:solidFill>
              <a:schemeClr val="tx1"/>
            </a:solidFill>
            <a:prstDash val="solid"/>
            <a:round/>
            <a:headEnd type="none" w="med" len="med"/>
            <a:tailEnd type="triangle"/>
          </a:ln>
          <a:effectLst/>
        </p:spPr>
      </p:cxnSp>
      <p:cxnSp>
        <p:nvCxnSpPr>
          <p:cNvPr id="34" name="Straight Arrow Connector 33"/>
          <p:cNvCxnSpPr/>
          <p:nvPr/>
        </p:nvCxnSpPr>
        <p:spPr bwMode="auto">
          <a:xfrm flipH="1">
            <a:off x="3840480" y="6345936"/>
            <a:ext cx="457200" cy="0"/>
          </a:xfrm>
          <a:prstGeom prst="straightConnector1">
            <a:avLst/>
          </a:prstGeom>
          <a:no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334219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Java Object Definitions</a:t>
            </a:r>
            <a:endParaRPr lang="en-US" dirty="0"/>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17</a:t>
            </a:fld>
            <a:endParaRPr lang="en-US"/>
          </a:p>
        </p:txBody>
      </p:sp>
      <p:sp>
        <p:nvSpPr>
          <p:cNvPr id="6" name="Rectangle 5"/>
          <p:cNvSpPr/>
          <p:nvPr>
            <p:custDataLst>
              <p:tags r:id="rId3"/>
            </p:custDataLst>
          </p:nvPr>
        </p:nvSpPr>
        <p:spPr>
          <a:xfrm>
            <a:off x="822960" y="1362456"/>
            <a:ext cx="5880924" cy="5016758"/>
          </a:xfrm>
          <a:prstGeom prst="rect">
            <a:avLst/>
          </a:prstGeom>
          <a:solidFill>
            <a:schemeClr val="bg1">
              <a:lumMod val="95000"/>
            </a:schemeClr>
          </a:solidFill>
          <a:ln w="12700">
            <a:solidFill>
              <a:schemeClr val="tx1"/>
            </a:solidFill>
          </a:ln>
        </p:spPr>
        <p:txBody>
          <a:bodyPr wrap="square">
            <a:spAutoFit/>
          </a:bodyPr>
          <a:lstStyle/>
          <a:p>
            <a:r>
              <a:rPr lang="en-US" sz="2000" b="1" dirty="0" smtClean="0">
                <a:latin typeface="Courier New" panose="02070309020205020404" pitchFamily="49" charset="0"/>
                <a:cs typeface="Courier New" panose="02070309020205020404" pitchFamily="49" charset="0"/>
              </a:rPr>
              <a:t>class</a:t>
            </a:r>
            <a:r>
              <a:rPr lang="en-US" sz="2000" b="0"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Point</a:t>
            </a:r>
            <a:r>
              <a:rPr lang="en-US" sz="2000" b="0" dirty="0" smtClean="0">
                <a:latin typeface="Courier New" panose="02070309020205020404" pitchFamily="49" charset="0"/>
                <a:cs typeface="Courier New" panose="02070309020205020404" pitchFamily="49" charset="0"/>
              </a:rPr>
              <a:t> {</a:t>
            </a:r>
            <a:br>
              <a:rPr lang="en-US" sz="2000" b="0" dirty="0" smtClean="0">
                <a:latin typeface="Courier New" panose="02070309020205020404" pitchFamily="49" charset="0"/>
                <a:cs typeface="Courier New" panose="02070309020205020404" pitchFamily="49" charset="0"/>
              </a:rPr>
            </a:br>
            <a:r>
              <a:rPr lang="en-US" sz="2000" b="0" dirty="0">
                <a:latin typeface="Courier New" panose="02070309020205020404" pitchFamily="49" charset="0"/>
                <a:cs typeface="Courier New" panose="02070309020205020404" pitchFamily="49" charset="0"/>
              </a:rPr>
              <a:t> </a:t>
            </a:r>
            <a:r>
              <a:rPr lang="en-US" sz="2000" b="0"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double</a:t>
            </a:r>
            <a:r>
              <a:rPr lang="en-US" sz="2000" b="0" dirty="0" smtClean="0">
                <a:latin typeface="Courier New" panose="02070309020205020404" pitchFamily="49" charset="0"/>
                <a:cs typeface="Courier New" panose="02070309020205020404" pitchFamily="49" charset="0"/>
              </a:rPr>
              <a:t> x;</a:t>
            </a:r>
            <a:br>
              <a:rPr lang="en-US" sz="2000" b="0" dirty="0" smtClean="0">
                <a:latin typeface="Courier New" panose="02070309020205020404" pitchFamily="49" charset="0"/>
                <a:cs typeface="Courier New" panose="02070309020205020404" pitchFamily="49" charset="0"/>
              </a:rPr>
            </a:br>
            <a:r>
              <a:rPr lang="en-US" sz="2000" b="0"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double</a:t>
            </a:r>
            <a:r>
              <a:rPr lang="en-US" sz="2000" b="0" dirty="0" smtClean="0">
                <a:latin typeface="Courier New" panose="02070309020205020404" pitchFamily="49" charset="0"/>
                <a:cs typeface="Courier New" panose="02070309020205020404" pitchFamily="49" charset="0"/>
              </a:rPr>
              <a:t> y;</a:t>
            </a:r>
            <a:br>
              <a:rPr lang="en-US" sz="2000" b="0" dirty="0" smtClean="0">
                <a:latin typeface="Courier New" panose="02070309020205020404" pitchFamily="49" charset="0"/>
                <a:cs typeface="Courier New" panose="02070309020205020404" pitchFamily="49" charset="0"/>
              </a:rPr>
            </a:br>
            <a:endParaRPr lang="en-US" sz="2000" b="0" dirty="0" smtClean="0">
              <a:latin typeface="Courier New" panose="02070309020205020404" pitchFamily="49" charset="0"/>
              <a:cs typeface="Courier New" panose="02070309020205020404" pitchFamily="49" charset="0"/>
            </a:endParaRPr>
          </a:p>
          <a:p>
            <a:r>
              <a:rPr lang="en-US" sz="2000" b="0" dirty="0">
                <a:latin typeface="Courier New" panose="02070309020205020404" pitchFamily="49" charset="0"/>
                <a:cs typeface="Courier New" panose="02070309020205020404" pitchFamily="49" charset="0"/>
              </a:rPr>
              <a:t> </a:t>
            </a:r>
            <a:r>
              <a:rPr lang="en-US" sz="2000" b="0"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Point</a:t>
            </a:r>
            <a:r>
              <a:rPr lang="en-US" sz="2000" b="0" dirty="0" smtClean="0">
                <a:latin typeface="Courier New" panose="02070309020205020404" pitchFamily="49" charset="0"/>
                <a:cs typeface="Courier New" panose="02070309020205020404" pitchFamily="49" charset="0"/>
              </a:rPr>
              <a:t>() {</a:t>
            </a:r>
            <a:br>
              <a:rPr lang="en-US" sz="2000" b="0" dirty="0" smtClean="0">
                <a:latin typeface="Courier New" panose="02070309020205020404" pitchFamily="49" charset="0"/>
                <a:cs typeface="Courier New" panose="02070309020205020404" pitchFamily="49" charset="0"/>
              </a:rPr>
            </a:br>
            <a:r>
              <a:rPr lang="en-US" sz="2000" b="0" dirty="0">
                <a:latin typeface="Courier New" panose="02070309020205020404" pitchFamily="49" charset="0"/>
                <a:cs typeface="Courier New" panose="02070309020205020404" pitchFamily="49" charset="0"/>
              </a:rPr>
              <a:t> </a:t>
            </a:r>
            <a:r>
              <a:rPr lang="en-US" sz="2000" b="0" dirty="0" smtClean="0">
                <a:latin typeface="Courier New" panose="02070309020205020404" pitchFamily="49" charset="0"/>
                <a:cs typeface="Courier New" panose="02070309020205020404" pitchFamily="49" charset="0"/>
              </a:rPr>
              <a:t>   x = 0;</a:t>
            </a:r>
            <a:br>
              <a:rPr lang="en-US" sz="2000" b="0" dirty="0" smtClean="0">
                <a:latin typeface="Courier New" panose="02070309020205020404" pitchFamily="49" charset="0"/>
                <a:cs typeface="Courier New" panose="02070309020205020404" pitchFamily="49" charset="0"/>
              </a:rPr>
            </a:br>
            <a:r>
              <a:rPr lang="en-US" sz="2000" b="0" dirty="0">
                <a:latin typeface="Courier New" panose="02070309020205020404" pitchFamily="49" charset="0"/>
                <a:cs typeface="Courier New" panose="02070309020205020404" pitchFamily="49" charset="0"/>
              </a:rPr>
              <a:t> </a:t>
            </a:r>
            <a:r>
              <a:rPr lang="en-US" sz="2000" b="0" dirty="0" smtClean="0">
                <a:latin typeface="Courier New" panose="02070309020205020404" pitchFamily="49" charset="0"/>
                <a:cs typeface="Courier New" panose="02070309020205020404" pitchFamily="49" charset="0"/>
              </a:rPr>
              <a:t>   y = 0;</a:t>
            </a:r>
            <a:br>
              <a:rPr lang="en-US" sz="2000" b="0" dirty="0" smtClean="0">
                <a:latin typeface="Courier New" panose="02070309020205020404" pitchFamily="49" charset="0"/>
                <a:cs typeface="Courier New" panose="02070309020205020404" pitchFamily="49" charset="0"/>
              </a:rPr>
            </a:br>
            <a:r>
              <a:rPr lang="en-US" sz="2000" b="0" dirty="0" smtClean="0">
                <a:latin typeface="Courier New" panose="02070309020205020404" pitchFamily="49" charset="0"/>
                <a:cs typeface="Courier New" panose="02070309020205020404" pitchFamily="49" charset="0"/>
              </a:rPr>
              <a:t>  }</a:t>
            </a:r>
            <a:br>
              <a:rPr lang="en-US" sz="2000" b="0" dirty="0" smtClean="0">
                <a:latin typeface="Courier New" panose="02070309020205020404" pitchFamily="49" charset="0"/>
                <a:cs typeface="Courier New" panose="02070309020205020404" pitchFamily="49" charset="0"/>
              </a:rPr>
            </a:br>
            <a:endParaRPr lang="en-US" sz="2000" b="0" dirty="0" smtClean="0">
              <a:latin typeface="Courier New" panose="02070309020205020404" pitchFamily="49" charset="0"/>
              <a:cs typeface="Courier New" panose="02070309020205020404" pitchFamily="49" charset="0"/>
            </a:endParaRPr>
          </a:p>
          <a:p>
            <a:r>
              <a:rPr lang="en-US" sz="2000" b="0"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boolean</a:t>
            </a:r>
            <a:r>
              <a:rPr lang="en-US" sz="2000" b="0" dirty="0" smtClean="0">
                <a:latin typeface="Courier New" panose="02070309020205020404" pitchFamily="49" charset="0"/>
                <a:cs typeface="Courier New" panose="02070309020205020404" pitchFamily="49" charset="0"/>
              </a:rPr>
              <a:t> </a:t>
            </a:r>
            <a:r>
              <a:rPr lang="en-US" sz="2000" b="0" dirty="0" err="1" smtClean="0">
                <a:latin typeface="Courier New" panose="02070309020205020404" pitchFamily="49" charset="0"/>
                <a:cs typeface="Courier New" panose="02070309020205020404" pitchFamily="49" charset="0"/>
              </a:rPr>
              <a:t>samePlace</a:t>
            </a:r>
            <a:r>
              <a:rPr lang="en-US" sz="2000" b="0" dirty="0" smtClean="0">
                <a:latin typeface="Courier New" panose="02070309020205020404" pitchFamily="49" charset="0"/>
                <a:cs typeface="Courier New" panose="02070309020205020404" pitchFamily="49" charset="0"/>
              </a:rPr>
              <a:t>(</a:t>
            </a:r>
            <a:r>
              <a:rPr lang="en-US" sz="2000" b="1" dirty="0" smtClean="0">
                <a:latin typeface="Courier New" panose="02070309020205020404" pitchFamily="49" charset="0"/>
                <a:cs typeface="Courier New" panose="02070309020205020404" pitchFamily="49" charset="0"/>
              </a:rPr>
              <a:t>Point</a:t>
            </a:r>
            <a:r>
              <a:rPr lang="en-US" sz="2000" b="0" dirty="0" smtClean="0">
                <a:latin typeface="Courier New" panose="02070309020205020404" pitchFamily="49" charset="0"/>
                <a:cs typeface="Courier New" panose="02070309020205020404" pitchFamily="49" charset="0"/>
              </a:rPr>
              <a:t> p) {</a:t>
            </a:r>
            <a:br>
              <a:rPr lang="en-US" sz="2000" b="0" dirty="0" smtClean="0">
                <a:latin typeface="Courier New" panose="02070309020205020404" pitchFamily="49" charset="0"/>
                <a:cs typeface="Courier New" panose="02070309020205020404" pitchFamily="49" charset="0"/>
              </a:rPr>
            </a:br>
            <a:r>
              <a:rPr lang="en-US" sz="2000" b="0" dirty="0">
                <a:latin typeface="Courier New" panose="02070309020205020404" pitchFamily="49" charset="0"/>
                <a:cs typeface="Courier New" panose="02070309020205020404" pitchFamily="49" charset="0"/>
              </a:rPr>
              <a:t> </a:t>
            </a:r>
            <a:r>
              <a:rPr lang="en-US" sz="2000" b="0"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return</a:t>
            </a:r>
            <a:r>
              <a:rPr lang="en-US" sz="2000" b="0" dirty="0" smtClean="0">
                <a:latin typeface="Courier New" panose="02070309020205020404" pitchFamily="49" charset="0"/>
                <a:cs typeface="Courier New" panose="02070309020205020404" pitchFamily="49" charset="0"/>
              </a:rPr>
              <a:t> (x == </a:t>
            </a:r>
            <a:r>
              <a:rPr lang="en-US" sz="2000" b="0" dirty="0" err="1" smtClean="0">
                <a:latin typeface="Courier New" panose="02070309020205020404" pitchFamily="49" charset="0"/>
                <a:cs typeface="Courier New" panose="02070309020205020404" pitchFamily="49" charset="0"/>
              </a:rPr>
              <a:t>p.x</a:t>
            </a:r>
            <a:r>
              <a:rPr lang="en-US" sz="2000" b="0" dirty="0" smtClean="0">
                <a:latin typeface="Courier New" panose="02070309020205020404" pitchFamily="49" charset="0"/>
                <a:cs typeface="Courier New" panose="02070309020205020404" pitchFamily="49" charset="0"/>
              </a:rPr>
              <a:t>) &amp;&amp; (y == </a:t>
            </a:r>
            <a:r>
              <a:rPr lang="en-US" sz="2000" b="0" dirty="0" err="1" smtClean="0">
                <a:latin typeface="Courier New" panose="02070309020205020404" pitchFamily="49" charset="0"/>
                <a:cs typeface="Courier New" panose="02070309020205020404" pitchFamily="49" charset="0"/>
              </a:rPr>
              <a:t>p.y</a:t>
            </a:r>
            <a:r>
              <a:rPr lang="en-US" sz="2000" b="0" dirty="0" smtClean="0">
                <a:latin typeface="Courier New" panose="02070309020205020404" pitchFamily="49" charset="0"/>
                <a:cs typeface="Courier New" panose="02070309020205020404" pitchFamily="49" charset="0"/>
              </a:rPr>
              <a:t>);</a:t>
            </a:r>
            <a:endParaRPr lang="en-US" sz="2000" b="0" dirty="0">
              <a:latin typeface="Courier New" panose="02070309020205020404" pitchFamily="49" charset="0"/>
              <a:cs typeface="Courier New" panose="02070309020205020404" pitchFamily="49" charset="0"/>
            </a:endParaRPr>
          </a:p>
          <a:p>
            <a:r>
              <a:rPr lang="en-US" sz="2000" b="0" dirty="0" smtClean="0">
                <a:latin typeface="Courier New" panose="02070309020205020404" pitchFamily="49" charset="0"/>
                <a:cs typeface="Courier New" panose="02070309020205020404" pitchFamily="49" charset="0"/>
              </a:rPr>
              <a:t>  }</a:t>
            </a:r>
            <a:br>
              <a:rPr lang="en-US" sz="2000" b="0" dirty="0" smtClean="0">
                <a:latin typeface="Courier New" panose="02070309020205020404" pitchFamily="49" charset="0"/>
                <a:cs typeface="Courier New" panose="02070309020205020404" pitchFamily="49" charset="0"/>
              </a:rPr>
            </a:br>
            <a:r>
              <a:rPr lang="en-US" sz="2000" b="0" dirty="0" smtClean="0">
                <a:latin typeface="Courier New" panose="02070309020205020404" pitchFamily="49" charset="0"/>
                <a:cs typeface="Courier New" panose="02070309020205020404" pitchFamily="49" charset="0"/>
              </a:rPr>
              <a:t>}</a:t>
            </a:r>
          </a:p>
          <a:p>
            <a:r>
              <a:rPr lang="en-US" sz="2000" dirty="0" smtClean="0">
                <a:latin typeface="Courier New" panose="02070309020205020404" pitchFamily="49" charset="0"/>
                <a:cs typeface="Courier New" panose="02070309020205020404" pitchFamily="49" charset="0"/>
              </a:rPr>
              <a:t>...</a:t>
            </a:r>
            <a:endParaRPr lang="en-US" sz="2000" b="0" dirty="0" smtClean="0">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Point</a:t>
            </a:r>
            <a:r>
              <a:rPr lang="en-US" sz="2000" b="0" dirty="0" smtClean="0">
                <a:latin typeface="Courier New" panose="02070309020205020404" pitchFamily="49" charset="0"/>
                <a:cs typeface="Courier New" panose="02070309020205020404" pitchFamily="49" charset="0"/>
              </a:rPr>
              <a:t> p = </a:t>
            </a:r>
            <a:r>
              <a:rPr lang="en-US" sz="2000" dirty="0" smtClean="0">
                <a:latin typeface="Courier New" panose="02070309020205020404" pitchFamily="49" charset="0"/>
                <a:cs typeface="Courier New" panose="02070309020205020404" pitchFamily="49" charset="0"/>
              </a:rPr>
              <a:t>new</a:t>
            </a:r>
            <a:r>
              <a:rPr lang="en-US" sz="2000" b="0"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Point</a:t>
            </a:r>
            <a:r>
              <a:rPr lang="en-US" sz="2000" b="0" dirty="0" smtClean="0">
                <a:latin typeface="Courier New" panose="02070309020205020404" pitchFamily="49" charset="0"/>
                <a:cs typeface="Courier New" panose="02070309020205020404" pitchFamily="49" charset="0"/>
              </a:rPr>
              <a:t>();</a:t>
            </a:r>
          </a:p>
          <a:p>
            <a:r>
              <a:rPr lang="en-US" sz="2000" dirty="0" smtClean="0">
                <a:latin typeface="Courier New" panose="02070309020205020404" pitchFamily="49" charset="0"/>
                <a:cs typeface="Courier New" panose="02070309020205020404" pitchFamily="49" charset="0"/>
              </a:rPr>
              <a:t>...</a:t>
            </a:r>
            <a:endParaRPr lang="en-US" sz="2000" b="0" dirty="0" smtClean="0">
              <a:latin typeface="Courier New" panose="02070309020205020404" pitchFamily="49" charset="0"/>
              <a:cs typeface="Courier New" panose="02070309020205020404" pitchFamily="49" charset="0"/>
            </a:endParaRPr>
          </a:p>
        </p:txBody>
      </p:sp>
      <p:cxnSp>
        <p:nvCxnSpPr>
          <p:cNvPr id="9" name="Straight Arrow Connector 8"/>
          <p:cNvCxnSpPr/>
          <p:nvPr>
            <p:custDataLst>
              <p:tags r:id="rId4"/>
            </p:custDataLst>
          </p:nvPr>
        </p:nvCxnSpPr>
        <p:spPr bwMode="auto">
          <a:xfrm flipH="1">
            <a:off x="3200400" y="2042393"/>
            <a:ext cx="3657600" cy="0"/>
          </a:xfrm>
          <a:prstGeom prst="straightConnector1">
            <a:avLst/>
          </a:prstGeom>
          <a:noFill/>
          <a:ln w="25400" cap="flat" cmpd="sng" algn="ctr">
            <a:solidFill>
              <a:srgbClr val="CC0000"/>
            </a:solidFill>
            <a:prstDash val="solid"/>
            <a:round/>
            <a:headEnd type="none" w="med" len="med"/>
            <a:tailEnd type="arrow"/>
          </a:ln>
          <a:effectLst/>
        </p:spPr>
      </p:cxnSp>
      <p:cxnSp>
        <p:nvCxnSpPr>
          <p:cNvPr id="12" name="Straight Arrow Connector 11"/>
          <p:cNvCxnSpPr/>
          <p:nvPr>
            <p:custDataLst>
              <p:tags r:id="rId5"/>
            </p:custDataLst>
          </p:nvPr>
        </p:nvCxnSpPr>
        <p:spPr bwMode="auto">
          <a:xfrm flipH="1">
            <a:off x="2651760" y="2770632"/>
            <a:ext cx="4206240" cy="0"/>
          </a:xfrm>
          <a:prstGeom prst="straightConnector1">
            <a:avLst/>
          </a:prstGeom>
          <a:noFill/>
          <a:ln w="25400" cap="flat" cmpd="sng" algn="ctr">
            <a:solidFill>
              <a:srgbClr val="CC0000"/>
            </a:solidFill>
            <a:prstDash val="solid"/>
            <a:round/>
            <a:headEnd type="none" w="med" len="med"/>
            <a:tailEnd type="arrow"/>
          </a:ln>
          <a:effectLst/>
        </p:spPr>
      </p:cxnSp>
      <p:cxnSp>
        <p:nvCxnSpPr>
          <p:cNvPr id="16" name="Straight Arrow Connector 15"/>
          <p:cNvCxnSpPr>
            <a:stCxn id="22" idx="1"/>
          </p:cNvCxnSpPr>
          <p:nvPr>
            <p:custDataLst>
              <p:tags r:id="rId6"/>
            </p:custDataLst>
          </p:nvPr>
        </p:nvCxnSpPr>
        <p:spPr bwMode="auto">
          <a:xfrm flipH="1">
            <a:off x="4265618" y="5833506"/>
            <a:ext cx="2592382" cy="0"/>
          </a:xfrm>
          <a:prstGeom prst="straightConnector1">
            <a:avLst/>
          </a:prstGeom>
          <a:noFill/>
          <a:ln w="25400" cap="flat" cmpd="sng" algn="ctr">
            <a:solidFill>
              <a:srgbClr val="CC0000"/>
            </a:solidFill>
            <a:prstDash val="solid"/>
            <a:round/>
            <a:headEnd type="none" w="med" len="med"/>
            <a:tailEnd type="arrow"/>
          </a:ln>
          <a:effectLst/>
        </p:spPr>
      </p:cxnSp>
      <p:sp>
        <p:nvSpPr>
          <p:cNvPr id="17" name="TextBox 16"/>
          <p:cNvSpPr txBox="1"/>
          <p:nvPr>
            <p:custDataLst>
              <p:tags r:id="rId7"/>
            </p:custDataLst>
          </p:nvPr>
        </p:nvSpPr>
        <p:spPr>
          <a:xfrm>
            <a:off x="6858000" y="2587752"/>
            <a:ext cx="1371600" cy="369332"/>
          </a:xfrm>
          <a:prstGeom prst="rect">
            <a:avLst/>
          </a:prstGeom>
          <a:noFill/>
        </p:spPr>
        <p:txBody>
          <a:bodyPr wrap="none" rtlCol="0">
            <a:normAutofit/>
          </a:bodyPr>
          <a:lstStyle/>
          <a:p>
            <a:r>
              <a:rPr lang="en-US" dirty="0" smtClean="0">
                <a:latin typeface="Calibri" panose="020F0502020204030204" pitchFamily="34" charset="0"/>
                <a:cs typeface="Calibri" panose="020F0502020204030204" pitchFamily="34" charset="0"/>
              </a:rPr>
              <a:t>constructor</a:t>
            </a:r>
          </a:p>
        </p:txBody>
      </p:sp>
      <p:sp>
        <p:nvSpPr>
          <p:cNvPr id="18" name="TextBox 17"/>
          <p:cNvSpPr txBox="1"/>
          <p:nvPr>
            <p:custDataLst>
              <p:tags r:id="rId8"/>
            </p:custDataLst>
          </p:nvPr>
        </p:nvSpPr>
        <p:spPr>
          <a:xfrm>
            <a:off x="6858000" y="1856232"/>
            <a:ext cx="1371600" cy="369332"/>
          </a:xfrm>
          <a:prstGeom prst="rect">
            <a:avLst/>
          </a:prstGeom>
          <a:noFill/>
        </p:spPr>
        <p:txBody>
          <a:bodyPr wrap="none" rtlCol="0">
            <a:normAutofit/>
          </a:bodyPr>
          <a:lstStyle/>
          <a:p>
            <a:r>
              <a:rPr lang="en-US" dirty="0" smtClean="0">
                <a:latin typeface="Calibri" panose="020F0502020204030204" pitchFamily="34" charset="0"/>
                <a:cs typeface="Calibri" panose="020F0502020204030204" pitchFamily="34" charset="0"/>
              </a:rPr>
              <a:t>fields</a:t>
            </a:r>
          </a:p>
        </p:txBody>
      </p:sp>
      <p:sp>
        <p:nvSpPr>
          <p:cNvPr id="21" name="TextBox 20"/>
          <p:cNvSpPr txBox="1"/>
          <p:nvPr>
            <p:custDataLst>
              <p:tags r:id="rId9"/>
            </p:custDataLst>
          </p:nvPr>
        </p:nvSpPr>
        <p:spPr>
          <a:xfrm>
            <a:off x="6858000" y="4389120"/>
            <a:ext cx="1371600" cy="369332"/>
          </a:xfrm>
          <a:prstGeom prst="rect">
            <a:avLst/>
          </a:prstGeom>
          <a:noFill/>
        </p:spPr>
        <p:txBody>
          <a:bodyPr wrap="none" rtlCol="0">
            <a:normAutofit/>
          </a:bodyPr>
          <a:lstStyle/>
          <a:p>
            <a:r>
              <a:rPr lang="en-US" dirty="0" smtClean="0">
                <a:latin typeface="Calibri" panose="020F0502020204030204" pitchFamily="34" charset="0"/>
                <a:cs typeface="Calibri" panose="020F0502020204030204" pitchFamily="34" charset="0"/>
              </a:rPr>
              <a:t>method(s)</a:t>
            </a:r>
          </a:p>
        </p:txBody>
      </p:sp>
      <p:sp>
        <p:nvSpPr>
          <p:cNvPr id="22" name="TextBox 21"/>
          <p:cNvSpPr txBox="1"/>
          <p:nvPr>
            <p:custDataLst>
              <p:tags r:id="rId10"/>
            </p:custDataLst>
          </p:nvPr>
        </p:nvSpPr>
        <p:spPr>
          <a:xfrm>
            <a:off x="6858000" y="5648840"/>
            <a:ext cx="1371600" cy="369332"/>
          </a:xfrm>
          <a:prstGeom prst="rect">
            <a:avLst/>
          </a:prstGeom>
          <a:noFill/>
        </p:spPr>
        <p:txBody>
          <a:bodyPr wrap="none" rtlCol="0">
            <a:normAutofit/>
          </a:bodyPr>
          <a:lstStyle/>
          <a:p>
            <a:r>
              <a:rPr lang="en-US" dirty="0" smtClean="0">
                <a:latin typeface="Calibri" panose="020F0502020204030204" pitchFamily="34" charset="0"/>
                <a:cs typeface="Calibri" panose="020F0502020204030204" pitchFamily="34" charset="0"/>
              </a:rPr>
              <a:t>creation</a:t>
            </a:r>
          </a:p>
        </p:txBody>
      </p:sp>
      <p:sp>
        <p:nvSpPr>
          <p:cNvPr id="7" name="Right Brace 6"/>
          <p:cNvSpPr/>
          <p:nvPr/>
        </p:nvSpPr>
        <p:spPr bwMode="auto">
          <a:xfrm>
            <a:off x="6400800" y="4097828"/>
            <a:ext cx="457200" cy="945227"/>
          </a:xfrm>
          <a:prstGeom prst="rightBrace">
            <a:avLst/>
          </a:prstGeom>
          <a:noFill/>
          <a:ln w="25400"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19" name="Right Brace 18"/>
          <p:cNvSpPr/>
          <p:nvPr/>
        </p:nvSpPr>
        <p:spPr bwMode="auto">
          <a:xfrm>
            <a:off x="2651760" y="1722353"/>
            <a:ext cx="457200" cy="640080"/>
          </a:xfrm>
          <a:prstGeom prst="rightBrace">
            <a:avLst/>
          </a:prstGeom>
          <a:noFill/>
          <a:ln w="25400"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3221613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Java Objects and Method Dispatch</a:t>
            </a:r>
            <a:endParaRPr lang="en-US" dirty="0"/>
          </a:p>
        </p:txBody>
      </p:sp>
      <p:sp>
        <p:nvSpPr>
          <p:cNvPr id="3" name="Content Placeholder 2"/>
          <p:cNvSpPr>
            <a:spLocks noGrp="1"/>
          </p:cNvSpPr>
          <p:nvPr>
            <p:ph idx="1"/>
            <p:custDataLst>
              <p:tags r:id="rId2"/>
            </p:custDataLst>
          </p:nvPr>
        </p:nvSpPr>
        <p:spPr>
          <a:xfrm>
            <a:off x="393192" y="4451470"/>
            <a:ext cx="8366760" cy="2103120"/>
          </a:xfrm>
        </p:spPr>
        <p:txBody>
          <a:bodyPr/>
          <a:lstStyle/>
          <a:p>
            <a:r>
              <a:rPr lang="en-US" sz="2400" i="1" dirty="0" smtClean="0">
                <a:solidFill>
                  <a:srgbClr val="FF0000"/>
                </a:solidFill>
              </a:rPr>
              <a:t>Virtual method table </a:t>
            </a:r>
            <a:r>
              <a:rPr lang="en-US" sz="2400" dirty="0" smtClean="0">
                <a:solidFill>
                  <a:srgbClr val="FF0000"/>
                </a:solidFill>
              </a:rPr>
              <a:t>(</a:t>
            </a:r>
            <a:r>
              <a:rPr lang="en-US" sz="2400" i="1" dirty="0" err="1" smtClean="0">
                <a:solidFill>
                  <a:srgbClr val="FF0000"/>
                </a:solidFill>
              </a:rPr>
              <a:t>vtable</a:t>
            </a:r>
            <a:r>
              <a:rPr lang="en-US" sz="2400" dirty="0" smtClean="0">
                <a:solidFill>
                  <a:srgbClr val="FF0000"/>
                </a:solidFill>
              </a:rPr>
              <a:t>)</a:t>
            </a:r>
            <a:endParaRPr lang="en-US" sz="2400" i="1" dirty="0" smtClean="0">
              <a:solidFill>
                <a:srgbClr val="FF0000"/>
              </a:solidFill>
            </a:endParaRPr>
          </a:p>
          <a:p>
            <a:pPr lvl="1"/>
            <a:r>
              <a:rPr lang="en-US" sz="2000" dirty="0"/>
              <a:t>L</a:t>
            </a:r>
            <a:r>
              <a:rPr lang="en-US" sz="2000" dirty="0" smtClean="0"/>
              <a:t>ike a jump table for instance (“virtual”) methods plus other class info</a:t>
            </a:r>
            <a:endParaRPr lang="en-US" sz="2000" i="1" dirty="0" smtClean="0"/>
          </a:p>
          <a:p>
            <a:pPr lvl="1"/>
            <a:r>
              <a:rPr lang="en-US" sz="2000" dirty="0"/>
              <a:t>O</a:t>
            </a:r>
            <a:r>
              <a:rPr lang="en-US" sz="2000" dirty="0" smtClean="0"/>
              <a:t>ne table per class</a:t>
            </a:r>
          </a:p>
          <a:p>
            <a:r>
              <a:rPr lang="en-US" sz="2400" i="1" dirty="0" smtClean="0"/>
              <a:t>Object header</a:t>
            </a:r>
            <a:r>
              <a:rPr lang="en-US" sz="2400" dirty="0" smtClean="0"/>
              <a:t> : GC info, hashing info, lock info, etc. </a:t>
            </a:r>
          </a:p>
          <a:p>
            <a:pPr lvl="1"/>
            <a:r>
              <a:rPr lang="en-US" sz="2000" dirty="0" smtClean="0"/>
              <a:t>Why no size?</a:t>
            </a:r>
            <a:endParaRPr lang="en-US" sz="2000" dirty="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18</a:t>
            </a:fld>
            <a:endParaRPr lang="en-US"/>
          </a:p>
        </p:txBody>
      </p:sp>
      <p:grpSp>
        <p:nvGrpSpPr>
          <p:cNvPr id="49" name="Group 48"/>
          <p:cNvGrpSpPr/>
          <p:nvPr/>
        </p:nvGrpSpPr>
        <p:grpSpPr>
          <a:xfrm>
            <a:off x="226953" y="2377440"/>
            <a:ext cx="8817029" cy="1087312"/>
            <a:chOff x="226953" y="2194651"/>
            <a:chExt cx="8817029" cy="1087312"/>
          </a:xfrm>
        </p:grpSpPr>
        <p:sp>
          <p:nvSpPr>
            <p:cNvPr id="11" name="Rectangle 11"/>
            <p:cNvSpPr>
              <a:spLocks noChangeArrowheads="1"/>
            </p:cNvSpPr>
            <p:nvPr>
              <p:custDataLst>
                <p:tags r:id="rId20"/>
              </p:custDataLst>
            </p:nvPr>
          </p:nvSpPr>
          <p:spPr bwMode="auto">
            <a:xfrm>
              <a:off x="2840726" y="2195533"/>
              <a:ext cx="137160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endParaRPr lang="en-US" sz="1400" dirty="0">
                <a:latin typeface="Courier New" panose="02070309020205020404" pitchFamily="49" charset="0"/>
                <a:cs typeface="Courier New" panose="02070309020205020404" pitchFamily="49" charset="0"/>
              </a:endParaRPr>
            </a:p>
          </p:txBody>
        </p:sp>
        <p:sp>
          <p:nvSpPr>
            <p:cNvPr id="15" name="Rectangle 11"/>
            <p:cNvSpPr>
              <a:spLocks noChangeArrowheads="1"/>
            </p:cNvSpPr>
            <p:nvPr>
              <p:custDataLst>
                <p:tags r:id="rId21"/>
              </p:custDataLst>
            </p:nvPr>
          </p:nvSpPr>
          <p:spPr bwMode="auto">
            <a:xfrm>
              <a:off x="4186417" y="2194651"/>
              <a:ext cx="137160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endParaRPr lang="en-US" sz="1600" dirty="0">
                <a:latin typeface="Courier New" panose="02070309020205020404" pitchFamily="49" charset="0"/>
                <a:cs typeface="Courier New" panose="02070309020205020404" pitchFamily="49" charset="0"/>
              </a:endParaRPr>
            </a:p>
          </p:txBody>
        </p:sp>
        <p:cxnSp>
          <p:nvCxnSpPr>
            <p:cNvPr id="17" name="Curved Connector 16"/>
            <p:cNvCxnSpPr/>
            <p:nvPr>
              <p:custDataLst>
                <p:tags r:id="rId22"/>
              </p:custDataLst>
            </p:nvPr>
          </p:nvCxnSpPr>
          <p:spPr bwMode="auto">
            <a:xfrm>
              <a:off x="3500980" y="2450816"/>
              <a:ext cx="886758" cy="635025"/>
            </a:xfrm>
            <a:prstGeom prst="curvedConnector3">
              <a:avLst>
                <a:gd name="adj1" fmla="val -21605"/>
              </a:avLst>
            </a:prstGeom>
            <a:noFill/>
            <a:ln w="38100" cap="flat" cmpd="sng" algn="ctr">
              <a:solidFill>
                <a:srgbClr val="CC0000"/>
              </a:solidFill>
              <a:prstDash val="solid"/>
              <a:round/>
              <a:headEnd type="oval" w="med" len="med"/>
              <a:tailEnd type="arrow" w="med" len="med"/>
            </a:ln>
            <a:effectLst/>
          </p:spPr>
        </p:cxnSp>
        <p:cxnSp>
          <p:nvCxnSpPr>
            <p:cNvPr id="22" name="Curved Connector 21"/>
            <p:cNvCxnSpPr/>
            <p:nvPr>
              <p:custDataLst>
                <p:tags r:id="rId23"/>
              </p:custDataLst>
            </p:nvPr>
          </p:nvCxnSpPr>
          <p:spPr bwMode="auto">
            <a:xfrm>
              <a:off x="4851906" y="2448189"/>
              <a:ext cx="1838962" cy="436511"/>
            </a:xfrm>
            <a:prstGeom prst="curvedConnector3">
              <a:avLst>
                <a:gd name="adj1" fmla="val 74881"/>
              </a:avLst>
            </a:prstGeom>
            <a:noFill/>
            <a:ln w="38100" cap="flat" cmpd="sng" algn="ctr">
              <a:solidFill>
                <a:srgbClr val="CC0000"/>
              </a:solidFill>
              <a:prstDash val="solid"/>
              <a:round/>
              <a:headEnd type="oval" w="med" len="med"/>
              <a:tailEnd type="arrow" w="med" len="med"/>
            </a:ln>
            <a:effectLst/>
          </p:spPr>
        </p:cxnSp>
        <p:sp>
          <p:nvSpPr>
            <p:cNvPr id="18" name="Rectangle 11"/>
            <p:cNvSpPr>
              <a:spLocks noChangeArrowheads="1"/>
            </p:cNvSpPr>
            <p:nvPr>
              <p:custDataLst>
                <p:tags r:id="rId24"/>
              </p:custDataLst>
            </p:nvPr>
          </p:nvSpPr>
          <p:spPr bwMode="auto">
            <a:xfrm>
              <a:off x="4389230" y="2870483"/>
              <a:ext cx="1946804" cy="411480"/>
            </a:xfrm>
            <a:prstGeom prst="rect">
              <a:avLst/>
            </a:prstGeom>
            <a:solidFill>
              <a:schemeClr val="bg1">
                <a:lumMod val="95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400" dirty="0" smtClean="0">
                  <a:latin typeface="Courier New" panose="02070309020205020404" pitchFamily="49" charset="0"/>
                  <a:cs typeface="Courier New" panose="02070309020205020404" pitchFamily="49" charset="0"/>
                </a:rPr>
                <a:t>code for Point()</a:t>
              </a:r>
              <a:endParaRPr lang="en-US" sz="1400" dirty="0">
                <a:latin typeface="Courier New" panose="02070309020205020404" pitchFamily="49" charset="0"/>
                <a:cs typeface="Courier New" panose="02070309020205020404" pitchFamily="49" charset="0"/>
              </a:endParaRPr>
            </a:p>
          </p:txBody>
        </p:sp>
        <p:sp>
          <p:nvSpPr>
            <p:cNvPr id="19" name="Rectangle 11"/>
            <p:cNvSpPr>
              <a:spLocks noChangeArrowheads="1"/>
            </p:cNvSpPr>
            <p:nvPr>
              <p:custDataLst>
                <p:tags r:id="rId25"/>
              </p:custDataLst>
            </p:nvPr>
          </p:nvSpPr>
          <p:spPr bwMode="auto">
            <a:xfrm>
              <a:off x="6698651" y="2866023"/>
              <a:ext cx="2345331" cy="411480"/>
            </a:xfrm>
            <a:prstGeom prst="rect">
              <a:avLst/>
            </a:prstGeom>
            <a:solidFill>
              <a:schemeClr val="bg1">
                <a:lumMod val="95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400" dirty="0" smtClean="0">
                  <a:latin typeface="Courier New" panose="02070309020205020404" pitchFamily="49" charset="0"/>
                  <a:cs typeface="Courier New" panose="02070309020205020404" pitchFamily="49" charset="0"/>
                </a:rPr>
                <a:t>code for </a:t>
              </a:r>
              <a:r>
                <a:rPr lang="en-US" sz="1400" dirty="0" err="1" smtClean="0">
                  <a:latin typeface="Courier New" panose="02070309020205020404" pitchFamily="49" charset="0"/>
                  <a:cs typeface="Courier New" panose="02070309020205020404" pitchFamily="49" charset="0"/>
                </a:rPr>
                <a:t>samePlace</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p:txBody>
        </p:sp>
        <p:sp>
          <p:nvSpPr>
            <p:cNvPr id="23" name="TextBox 22"/>
            <p:cNvSpPr txBox="1"/>
            <p:nvPr>
              <p:custDataLst>
                <p:tags r:id="rId26"/>
              </p:custDataLst>
            </p:nvPr>
          </p:nvSpPr>
          <p:spPr>
            <a:xfrm>
              <a:off x="226953" y="2207600"/>
              <a:ext cx="2690929" cy="400110"/>
            </a:xfrm>
            <a:prstGeom prst="rect">
              <a:avLst/>
            </a:prstGeom>
            <a:noFill/>
          </p:spPr>
          <p:txBody>
            <a:bodyPr wrap="none" rtlCol="0" anchor="ctr" anchorCtr="0">
              <a:spAutoFit/>
            </a:bodyPr>
            <a:lstStyle/>
            <a:p>
              <a:r>
                <a:rPr lang="en-US" sz="2000" dirty="0" err="1" smtClean="0">
                  <a:latin typeface="Calibri" panose="020F0502020204030204" pitchFamily="34" charset="0"/>
                  <a:cs typeface="Calibri" panose="020F0502020204030204" pitchFamily="34" charset="0"/>
                </a:rPr>
                <a:t>vtable</a:t>
              </a:r>
              <a:r>
                <a:rPr lang="en-US" sz="2000" dirty="0" smtClean="0">
                  <a:latin typeface="Calibri" panose="020F0502020204030204" pitchFamily="34" charset="0"/>
                  <a:cs typeface="Calibri" panose="020F0502020204030204" pitchFamily="34" charset="0"/>
                </a:rPr>
                <a:t> for class </a:t>
              </a:r>
              <a:r>
                <a:rPr lang="en-US" sz="2000" dirty="0" smtClean="0">
                  <a:latin typeface="Courier New" panose="02070309020205020404" pitchFamily="49" charset="0"/>
                  <a:ea typeface="Anonymous Pro" panose="02060609030202000504" pitchFamily="49" charset="0"/>
                  <a:cs typeface="Courier New" panose="02070309020205020404" pitchFamily="49" charset="0"/>
                </a:rPr>
                <a:t>Point</a:t>
              </a:r>
              <a:r>
                <a:rPr lang="en-US" sz="2000" dirty="0" smtClean="0">
                  <a:latin typeface="Calibri" panose="020F0502020204030204" pitchFamily="34" charset="0"/>
                  <a:cs typeface="Calibri" panose="020F0502020204030204" pitchFamily="34" charset="0"/>
                </a:rPr>
                <a:t>: </a:t>
              </a:r>
            </a:p>
          </p:txBody>
        </p:sp>
      </p:grpSp>
      <p:grpSp>
        <p:nvGrpSpPr>
          <p:cNvPr id="47" name="Group 46"/>
          <p:cNvGrpSpPr/>
          <p:nvPr/>
        </p:nvGrpSpPr>
        <p:grpSpPr>
          <a:xfrm>
            <a:off x="135693" y="3291840"/>
            <a:ext cx="8276787" cy="815311"/>
            <a:chOff x="135693" y="3108960"/>
            <a:chExt cx="8276787" cy="815311"/>
          </a:xfrm>
        </p:grpSpPr>
        <p:sp>
          <p:nvSpPr>
            <p:cNvPr id="30" name="Rectangle 11"/>
            <p:cNvSpPr>
              <a:spLocks noChangeArrowheads="1"/>
            </p:cNvSpPr>
            <p:nvPr>
              <p:custDataLst>
                <p:tags r:id="rId13"/>
              </p:custDataLst>
            </p:nvPr>
          </p:nvSpPr>
          <p:spPr bwMode="auto">
            <a:xfrm>
              <a:off x="135693" y="3246120"/>
              <a:ext cx="365760" cy="431800"/>
            </a:xfrm>
            <a:prstGeom prst="rect">
              <a:avLst/>
            </a:prstGeom>
            <a:noFill/>
            <a:ln w="25400">
              <a:noFill/>
              <a:miter lim="800000"/>
              <a:headEnd/>
              <a:tailEnd/>
            </a:ln>
            <a:effectLst/>
          </p:spPr>
          <p:txBody>
            <a:bodyPr wrap="none" lIns="0" tIns="0" rIns="0" bIns="0" anchor="ctr">
              <a:normAutofit/>
            </a:bodyPr>
            <a:lstStyle/>
            <a:p>
              <a:pPr algn="ctr">
                <a:lnSpc>
                  <a:spcPct val="100000"/>
                </a:lnSpc>
              </a:pPr>
              <a:r>
                <a:rPr lang="en-US" sz="2000" dirty="0" smtClean="0">
                  <a:latin typeface="Courier New" panose="02070309020205020404" pitchFamily="49" charset="0"/>
                  <a:cs typeface="Courier New" panose="02070309020205020404" pitchFamily="49" charset="0"/>
                </a:rPr>
                <a:t>q</a:t>
              </a:r>
              <a:endParaRPr lang="en-US" sz="2000" dirty="0">
                <a:latin typeface="Courier New" panose="02070309020205020404" pitchFamily="49" charset="0"/>
                <a:cs typeface="Courier New" panose="02070309020205020404" pitchFamily="49" charset="0"/>
              </a:endParaRPr>
            </a:p>
          </p:txBody>
        </p:sp>
        <p:cxnSp>
          <p:nvCxnSpPr>
            <p:cNvPr id="37" name="Straight Arrow Connector 36"/>
            <p:cNvCxnSpPr/>
            <p:nvPr>
              <p:custDataLst>
                <p:tags r:id="rId14"/>
              </p:custDataLst>
            </p:nvPr>
          </p:nvCxnSpPr>
          <p:spPr bwMode="auto">
            <a:xfrm>
              <a:off x="501453" y="3474720"/>
              <a:ext cx="230067" cy="228600"/>
            </a:xfrm>
            <a:prstGeom prst="straightConnector1">
              <a:avLst/>
            </a:prstGeom>
            <a:noFill/>
            <a:ln w="38100" cap="flat" cmpd="sng" algn="ctr">
              <a:solidFill>
                <a:schemeClr val="tx1"/>
              </a:solidFill>
              <a:prstDash val="solid"/>
              <a:round/>
              <a:headEnd type="oval" w="med" len="med"/>
              <a:tailEnd type="arrow"/>
            </a:ln>
            <a:effectLst/>
          </p:spPr>
        </p:cxnSp>
        <p:grpSp>
          <p:nvGrpSpPr>
            <p:cNvPr id="36" name="Group 35"/>
            <p:cNvGrpSpPr/>
            <p:nvPr/>
          </p:nvGrpSpPr>
          <p:grpSpPr>
            <a:xfrm>
              <a:off x="731520" y="3108960"/>
              <a:ext cx="7680960" cy="815311"/>
              <a:chOff x="731520" y="1059209"/>
              <a:chExt cx="7680960" cy="815311"/>
            </a:xfrm>
          </p:grpSpPr>
          <p:sp>
            <p:nvSpPr>
              <p:cNvPr id="40" name="Rectangle 11"/>
              <p:cNvSpPr>
                <a:spLocks noChangeArrowheads="1"/>
              </p:cNvSpPr>
              <p:nvPr>
                <p:custDataLst>
                  <p:tags r:id="rId15"/>
                </p:custDataLst>
              </p:nvPr>
            </p:nvSpPr>
            <p:spPr bwMode="auto">
              <a:xfrm>
                <a:off x="4023360" y="1463040"/>
                <a:ext cx="2194560" cy="411480"/>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2000" dirty="0" err="1" smtClean="0">
                    <a:latin typeface="Courier New" panose="02070309020205020404" pitchFamily="49" charset="0"/>
                    <a:cs typeface="Courier New" panose="02070309020205020404" pitchFamily="49" charset="0"/>
                  </a:rPr>
                  <a:t>x</a:t>
                </a:r>
                <a:endParaRPr lang="en-US" sz="2000" dirty="0">
                  <a:latin typeface="Courier New" panose="02070309020205020404" pitchFamily="49" charset="0"/>
                  <a:cs typeface="Courier New" panose="02070309020205020404" pitchFamily="49" charset="0"/>
                </a:endParaRPr>
              </a:p>
            </p:txBody>
          </p:sp>
          <p:sp>
            <p:nvSpPr>
              <p:cNvPr id="41" name="Rectangle 11"/>
              <p:cNvSpPr>
                <a:spLocks noChangeArrowheads="1"/>
              </p:cNvSpPr>
              <p:nvPr>
                <p:custDataLst>
                  <p:tags r:id="rId16"/>
                </p:custDataLst>
              </p:nvPr>
            </p:nvSpPr>
            <p:spPr bwMode="auto">
              <a:xfrm>
                <a:off x="1828800" y="1463040"/>
                <a:ext cx="219456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2000" dirty="0" err="1" smtClean="0">
                    <a:latin typeface="Courier New" panose="02070309020205020404" pitchFamily="49" charset="0"/>
                    <a:cs typeface="Courier New" panose="02070309020205020404" pitchFamily="49" charset="0"/>
                  </a:rPr>
                  <a:t>vtable</a:t>
                </a:r>
                <a:r>
                  <a:rPr lang="en-US" sz="2000" dirty="0" smtClean="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ptr</a:t>
                </a:r>
                <a:endParaRPr lang="en-US" sz="2000" dirty="0">
                  <a:latin typeface="Courier New" panose="02070309020205020404" pitchFamily="49" charset="0"/>
                  <a:cs typeface="Courier New" panose="02070309020205020404" pitchFamily="49" charset="0"/>
                </a:endParaRPr>
              </a:p>
            </p:txBody>
          </p:sp>
          <p:sp>
            <p:nvSpPr>
              <p:cNvPr id="42" name="Rectangle 11"/>
              <p:cNvSpPr>
                <a:spLocks noChangeArrowheads="1"/>
              </p:cNvSpPr>
              <p:nvPr>
                <p:custDataLst>
                  <p:tags r:id="rId17"/>
                </p:custDataLst>
              </p:nvPr>
            </p:nvSpPr>
            <p:spPr bwMode="auto">
              <a:xfrm>
                <a:off x="6217920" y="1463040"/>
                <a:ext cx="2194560" cy="411480"/>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2000" dirty="0" err="1" smtClean="0">
                    <a:latin typeface="Courier New" panose="02070309020205020404" pitchFamily="49" charset="0"/>
                    <a:cs typeface="Courier New" panose="02070309020205020404" pitchFamily="49" charset="0"/>
                  </a:rPr>
                  <a:t>y</a:t>
                </a:r>
                <a:endParaRPr lang="en-US" sz="2000" dirty="0">
                  <a:latin typeface="Courier New" panose="02070309020205020404" pitchFamily="49" charset="0"/>
                  <a:cs typeface="Courier New" panose="02070309020205020404" pitchFamily="49" charset="0"/>
                </a:endParaRPr>
              </a:p>
            </p:txBody>
          </p:sp>
          <p:sp>
            <p:nvSpPr>
              <p:cNvPr id="43" name="Rectangle 11"/>
              <p:cNvSpPr>
                <a:spLocks noChangeArrowheads="1"/>
              </p:cNvSpPr>
              <p:nvPr>
                <p:custDataLst>
                  <p:tags r:id="rId18"/>
                </p:custDataLst>
              </p:nvPr>
            </p:nvSpPr>
            <p:spPr bwMode="auto">
              <a:xfrm>
                <a:off x="731520" y="1463040"/>
                <a:ext cx="1097280" cy="411480"/>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2000" dirty="0" smtClean="0">
                    <a:latin typeface="Courier New" panose="02070309020205020404" pitchFamily="49" charset="0"/>
                    <a:cs typeface="Courier New" panose="02070309020205020404" pitchFamily="49" charset="0"/>
                  </a:rPr>
                  <a:t>header</a:t>
                </a:r>
                <a:endParaRPr lang="en-US" sz="2000" dirty="0">
                  <a:latin typeface="Courier New" panose="02070309020205020404" pitchFamily="49" charset="0"/>
                  <a:cs typeface="Courier New" panose="02070309020205020404" pitchFamily="49" charset="0"/>
                </a:endParaRPr>
              </a:p>
            </p:txBody>
          </p:sp>
          <p:sp>
            <p:nvSpPr>
              <p:cNvPr id="44" name="Rectangle 43"/>
              <p:cNvSpPr/>
              <p:nvPr>
                <p:custDataLst>
                  <p:tags r:id="rId19"/>
                </p:custDataLst>
              </p:nvPr>
            </p:nvSpPr>
            <p:spPr>
              <a:xfrm>
                <a:off x="731520" y="1059209"/>
                <a:ext cx="1585690" cy="400110"/>
              </a:xfrm>
              <a:prstGeom prst="rect">
                <a:avLst/>
              </a:prstGeom>
            </p:spPr>
            <p:txBody>
              <a:bodyPr wrap="none">
                <a:spAutoFit/>
              </a:bodyPr>
              <a:lstStyle/>
              <a:p>
                <a:r>
                  <a:rPr lang="en-US" sz="1800" dirty="0">
                    <a:latin typeface="Courier New" panose="02070309020205020404" pitchFamily="49" charset="0"/>
                    <a:cs typeface="Courier New" panose="02070309020205020404" pitchFamily="49" charset="0"/>
                  </a:rPr>
                  <a:t>Point</a:t>
                </a:r>
                <a:r>
                  <a:rPr lang="en-US" sz="2000" dirty="0">
                    <a:latin typeface="Calibri" panose="020F0502020204030204" pitchFamily="34" charset="0"/>
                    <a:cs typeface="Calibri" panose="020F0502020204030204" pitchFamily="34" charset="0"/>
                  </a:rPr>
                  <a:t> object</a:t>
                </a:r>
              </a:p>
            </p:txBody>
          </p:sp>
        </p:grpSp>
      </p:grpSp>
      <p:cxnSp>
        <p:nvCxnSpPr>
          <p:cNvPr id="28" name="Straight Arrow Connector 27"/>
          <p:cNvCxnSpPr/>
          <p:nvPr>
            <p:custDataLst>
              <p:tags r:id="rId4"/>
            </p:custDataLst>
          </p:nvPr>
        </p:nvCxnSpPr>
        <p:spPr bwMode="auto">
          <a:xfrm flipH="1" flipV="1">
            <a:off x="2917882" y="2788920"/>
            <a:ext cx="8198" cy="1001784"/>
          </a:xfrm>
          <a:prstGeom prst="straightConnector1">
            <a:avLst/>
          </a:prstGeom>
          <a:noFill/>
          <a:ln w="38100" cap="flat" cmpd="sng" algn="ctr">
            <a:solidFill>
              <a:schemeClr val="tx1"/>
            </a:solidFill>
            <a:prstDash val="solid"/>
            <a:round/>
            <a:headEnd type="oval" w="med" len="med"/>
            <a:tailEnd type="arrow" w="med" len="med"/>
          </a:ln>
          <a:effectLst/>
        </p:spPr>
      </p:cxnSp>
      <p:grpSp>
        <p:nvGrpSpPr>
          <p:cNvPr id="48" name="Group 47"/>
          <p:cNvGrpSpPr/>
          <p:nvPr/>
        </p:nvGrpSpPr>
        <p:grpSpPr>
          <a:xfrm>
            <a:off x="137160" y="1280160"/>
            <a:ext cx="8275320" cy="815311"/>
            <a:chOff x="137160" y="1097280"/>
            <a:chExt cx="8275320" cy="815311"/>
          </a:xfrm>
        </p:grpSpPr>
        <p:sp>
          <p:nvSpPr>
            <p:cNvPr id="16" name="Rectangle 11"/>
            <p:cNvSpPr>
              <a:spLocks noChangeArrowheads="1"/>
            </p:cNvSpPr>
            <p:nvPr>
              <p:custDataLst>
                <p:tags r:id="rId6"/>
              </p:custDataLst>
            </p:nvPr>
          </p:nvSpPr>
          <p:spPr bwMode="auto">
            <a:xfrm>
              <a:off x="137160" y="1240695"/>
              <a:ext cx="365760" cy="431800"/>
            </a:xfrm>
            <a:prstGeom prst="rect">
              <a:avLst/>
            </a:prstGeom>
            <a:noFill/>
            <a:ln w="25400">
              <a:noFill/>
              <a:miter lim="800000"/>
              <a:headEnd/>
              <a:tailEnd/>
            </a:ln>
            <a:effectLst/>
          </p:spPr>
          <p:txBody>
            <a:bodyPr wrap="none" lIns="0" tIns="0" rIns="0" bIns="0" anchor="ctr">
              <a:normAutofit/>
            </a:bodyPr>
            <a:lstStyle/>
            <a:p>
              <a:pPr algn="ctr">
                <a:lnSpc>
                  <a:spcPct val="100000"/>
                </a:lnSpc>
              </a:pPr>
              <a:r>
                <a:rPr lang="en-US" sz="2000" dirty="0" smtClean="0">
                  <a:latin typeface="Courier New" panose="02070309020205020404" pitchFamily="49" charset="0"/>
                  <a:cs typeface="Courier New" panose="02070309020205020404" pitchFamily="49" charset="0"/>
                </a:rPr>
                <a:t>p</a:t>
              </a:r>
              <a:endParaRPr lang="en-US" sz="2000" dirty="0">
                <a:latin typeface="Courier New" panose="02070309020205020404" pitchFamily="49" charset="0"/>
                <a:cs typeface="Courier New" panose="02070309020205020404" pitchFamily="49" charset="0"/>
              </a:endParaRPr>
            </a:p>
          </p:txBody>
        </p:sp>
        <p:grpSp>
          <p:nvGrpSpPr>
            <p:cNvPr id="13" name="Group 12"/>
            <p:cNvGrpSpPr/>
            <p:nvPr/>
          </p:nvGrpSpPr>
          <p:grpSpPr>
            <a:xfrm>
              <a:off x="731520" y="1097280"/>
              <a:ext cx="7680960" cy="815311"/>
              <a:chOff x="731520" y="1059209"/>
              <a:chExt cx="7680960" cy="815311"/>
            </a:xfrm>
          </p:grpSpPr>
          <p:sp>
            <p:nvSpPr>
              <p:cNvPr id="6" name="Rectangle 11"/>
              <p:cNvSpPr>
                <a:spLocks noChangeArrowheads="1"/>
              </p:cNvSpPr>
              <p:nvPr>
                <p:custDataLst>
                  <p:tags r:id="rId8"/>
                </p:custDataLst>
              </p:nvPr>
            </p:nvSpPr>
            <p:spPr bwMode="auto">
              <a:xfrm>
                <a:off x="4023360" y="1463040"/>
                <a:ext cx="2194560" cy="411480"/>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2000" dirty="0" err="1" smtClean="0">
                    <a:latin typeface="Courier New" panose="02070309020205020404" pitchFamily="49" charset="0"/>
                    <a:cs typeface="Courier New" panose="02070309020205020404" pitchFamily="49" charset="0"/>
                  </a:rPr>
                  <a:t>x</a:t>
                </a:r>
                <a:endParaRPr lang="en-US" sz="2000" dirty="0">
                  <a:latin typeface="Courier New" panose="02070309020205020404" pitchFamily="49" charset="0"/>
                  <a:cs typeface="Courier New" panose="02070309020205020404" pitchFamily="49" charset="0"/>
                </a:endParaRPr>
              </a:p>
            </p:txBody>
          </p:sp>
          <p:sp>
            <p:nvSpPr>
              <p:cNvPr id="8" name="Rectangle 11"/>
              <p:cNvSpPr>
                <a:spLocks noChangeArrowheads="1"/>
              </p:cNvSpPr>
              <p:nvPr>
                <p:custDataLst>
                  <p:tags r:id="rId9"/>
                </p:custDataLst>
              </p:nvPr>
            </p:nvSpPr>
            <p:spPr bwMode="auto">
              <a:xfrm>
                <a:off x="1828800" y="1463040"/>
                <a:ext cx="219456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2000" dirty="0" err="1" smtClean="0">
                    <a:latin typeface="Courier New" panose="02070309020205020404" pitchFamily="49" charset="0"/>
                    <a:cs typeface="Courier New" panose="02070309020205020404" pitchFamily="49" charset="0"/>
                  </a:rPr>
                  <a:t>vtable</a:t>
                </a:r>
                <a:r>
                  <a:rPr lang="en-US" sz="2000" dirty="0" smtClean="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ptr</a:t>
                </a:r>
                <a:endParaRPr lang="en-US" sz="2000" dirty="0">
                  <a:latin typeface="Courier New" panose="02070309020205020404" pitchFamily="49" charset="0"/>
                  <a:cs typeface="Courier New" panose="02070309020205020404" pitchFamily="49" charset="0"/>
                </a:endParaRPr>
              </a:p>
            </p:txBody>
          </p:sp>
          <p:sp>
            <p:nvSpPr>
              <p:cNvPr id="25" name="Rectangle 11"/>
              <p:cNvSpPr>
                <a:spLocks noChangeArrowheads="1"/>
              </p:cNvSpPr>
              <p:nvPr>
                <p:custDataLst>
                  <p:tags r:id="rId10"/>
                </p:custDataLst>
              </p:nvPr>
            </p:nvSpPr>
            <p:spPr bwMode="auto">
              <a:xfrm>
                <a:off x="6217920" y="1463040"/>
                <a:ext cx="2194560" cy="411480"/>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2000" dirty="0" err="1" smtClean="0">
                    <a:latin typeface="Courier New" panose="02070309020205020404" pitchFamily="49" charset="0"/>
                    <a:cs typeface="Courier New" panose="02070309020205020404" pitchFamily="49" charset="0"/>
                  </a:rPr>
                  <a:t>y</a:t>
                </a:r>
                <a:endParaRPr lang="en-US" sz="2000" dirty="0">
                  <a:latin typeface="Courier New" panose="02070309020205020404" pitchFamily="49" charset="0"/>
                  <a:cs typeface="Courier New" panose="02070309020205020404" pitchFamily="49" charset="0"/>
                </a:endParaRPr>
              </a:p>
            </p:txBody>
          </p:sp>
          <p:sp>
            <p:nvSpPr>
              <p:cNvPr id="31" name="Rectangle 11"/>
              <p:cNvSpPr>
                <a:spLocks noChangeArrowheads="1"/>
              </p:cNvSpPr>
              <p:nvPr>
                <p:custDataLst>
                  <p:tags r:id="rId11"/>
                </p:custDataLst>
              </p:nvPr>
            </p:nvSpPr>
            <p:spPr bwMode="auto">
              <a:xfrm>
                <a:off x="731520" y="1463040"/>
                <a:ext cx="1097280" cy="411480"/>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2000" dirty="0" smtClean="0">
                    <a:latin typeface="Courier New" panose="02070309020205020404" pitchFamily="49" charset="0"/>
                    <a:cs typeface="Courier New" panose="02070309020205020404" pitchFamily="49" charset="0"/>
                  </a:rPr>
                  <a:t>header</a:t>
                </a:r>
                <a:endParaRPr lang="en-US" sz="2000" dirty="0">
                  <a:latin typeface="Courier New" panose="02070309020205020404" pitchFamily="49" charset="0"/>
                  <a:cs typeface="Courier New" panose="02070309020205020404" pitchFamily="49" charset="0"/>
                </a:endParaRPr>
              </a:p>
            </p:txBody>
          </p:sp>
          <p:sp>
            <p:nvSpPr>
              <p:cNvPr id="39" name="Rectangle 38"/>
              <p:cNvSpPr/>
              <p:nvPr>
                <p:custDataLst>
                  <p:tags r:id="rId12"/>
                </p:custDataLst>
              </p:nvPr>
            </p:nvSpPr>
            <p:spPr>
              <a:xfrm>
                <a:off x="731520" y="1059209"/>
                <a:ext cx="1585690" cy="400110"/>
              </a:xfrm>
              <a:prstGeom prst="rect">
                <a:avLst/>
              </a:prstGeom>
            </p:spPr>
            <p:txBody>
              <a:bodyPr wrap="none">
                <a:spAutoFit/>
              </a:bodyPr>
              <a:lstStyle/>
              <a:p>
                <a:r>
                  <a:rPr lang="en-US" sz="1800" dirty="0">
                    <a:latin typeface="Courier New" panose="02070309020205020404" pitchFamily="49" charset="0"/>
                    <a:cs typeface="Courier New" panose="02070309020205020404" pitchFamily="49" charset="0"/>
                  </a:rPr>
                  <a:t>Point</a:t>
                </a:r>
                <a:r>
                  <a:rPr lang="en-US" sz="2000" dirty="0">
                    <a:latin typeface="Calibri" panose="020F0502020204030204" pitchFamily="34" charset="0"/>
                    <a:cs typeface="Calibri" panose="020F0502020204030204" pitchFamily="34" charset="0"/>
                  </a:rPr>
                  <a:t> object</a:t>
                </a:r>
              </a:p>
            </p:txBody>
          </p:sp>
        </p:grpSp>
        <p:cxnSp>
          <p:nvCxnSpPr>
            <p:cNvPr id="45" name="Straight Arrow Connector 44"/>
            <p:cNvCxnSpPr/>
            <p:nvPr>
              <p:custDataLst>
                <p:tags r:id="rId7"/>
              </p:custDataLst>
            </p:nvPr>
          </p:nvCxnSpPr>
          <p:spPr bwMode="auto">
            <a:xfrm>
              <a:off x="502920" y="1463040"/>
              <a:ext cx="230067" cy="228600"/>
            </a:xfrm>
            <a:prstGeom prst="straightConnector1">
              <a:avLst/>
            </a:prstGeom>
            <a:noFill/>
            <a:ln w="38100" cap="flat" cmpd="sng" algn="ctr">
              <a:solidFill>
                <a:schemeClr val="tx1"/>
              </a:solidFill>
              <a:prstDash val="solid"/>
              <a:round/>
              <a:headEnd type="oval" w="med" len="med"/>
              <a:tailEnd type="arrow"/>
            </a:ln>
            <a:effectLst/>
          </p:spPr>
        </p:cxnSp>
      </p:grpSp>
      <p:cxnSp>
        <p:nvCxnSpPr>
          <p:cNvPr id="9" name="Straight Arrow Connector 8"/>
          <p:cNvCxnSpPr/>
          <p:nvPr>
            <p:custDataLst>
              <p:tags r:id="rId5"/>
            </p:custDataLst>
          </p:nvPr>
        </p:nvCxnSpPr>
        <p:spPr bwMode="auto">
          <a:xfrm flipH="1">
            <a:off x="2917882" y="2002536"/>
            <a:ext cx="8200" cy="368321"/>
          </a:xfrm>
          <a:prstGeom prst="straightConnector1">
            <a:avLst/>
          </a:prstGeom>
          <a:noFill/>
          <a:ln w="38100" cap="flat" cmpd="sng" algn="ctr">
            <a:solidFill>
              <a:schemeClr val="tx1"/>
            </a:solidFill>
            <a:prstDash val="solid"/>
            <a:round/>
            <a:headEnd type="oval" w="med" len="med"/>
            <a:tailEnd type="arrow" w="med" len="med"/>
          </a:ln>
          <a:effectLst/>
        </p:spPr>
      </p:cxnSp>
    </p:spTree>
    <p:extLst>
      <p:ext uri="{BB962C8B-B14F-4D97-AF65-F5344CB8AC3E}">
        <p14:creationId xmlns:p14="http://schemas.microsoft.com/office/powerpoint/2010/main" val="2591025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Java Constructors</a:t>
            </a:r>
            <a:endParaRPr lang="en-US" dirty="0"/>
          </a:p>
        </p:txBody>
      </p:sp>
      <p:sp>
        <p:nvSpPr>
          <p:cNvPr id="3" name="Content Placeholder 2"/>
          <p:cNvSpPr>
            <a:spLocks noGrp="1"/>
          </p:cNvSpPr>
          <p:nvPr>
            <p:ph idx="1"/>
            <p:custDataLst>
              <p:tags r:id="rId2"/>
            </p:custDataLst>
          </p:nvPr>
        </p:nvSpPr>
        <p:spPr>
          <a:xfrm>
            <a:off x="396875" y="1362075"/>
            <a:ext cx="8366125" cy="914400"/>
          </a:xfrm>
        </p:spPr>
        <p:txBody>
          <a:bodyPr/>
          <a:lstStyle/>
          <a:p>
            <a:r>
              <a:rPr lang="en-US" sz="2400" b="1" dirty="0"/>
              <a:t>When we call </a:t>
            </a:r>
            <a:r>
              <a:rPr lang="en-US" sz="2400" b="1" dirty="0">
                <a:solidFill>
                  <a:srgbClr val="C00000"/>
                </a:solidFill>
                <a:latin typeface="Courier New" panose="02070309020205020404" pitchFamily="49" charset="0"/>
                <a:ea typeface="Anonymous Pro" panose="02060609030202000504" pitchFamily="49" charset="0"/>
                <a:cs typeface="Courier New" panose="02070309020205020404" pitchFamily="49" charset="0"/>
              </a:rPr>
              <a:t>new</a:t>
            </a:r>
            <a:r>
              <a:rPr lang="en-US" sz="2400" b="1" dirty="0"/>
              <a:t>:  </a:t>
            </a:r>
            <a:r>
              <a:rPr lang="en-US" sz="2400" dirty="0" smtClean="0"/>
              <a:t>allocate </a:t>
            </a:r>
            <a:r>
              <a:rPr lang="en-US" sz="2400" dirty="0"/>
              <a:t>space for </a:t>
            </a:r>
            <a:r>
              <a:rPr lang="en-US" sz="2400" dirty="0" smtClean="0"/>
              <a:t>object (data fields and references), initialize to zero/null, </a:t>
            </a:r>
            <a:r>
              <a:rPr lang="en-US" sz="2400" dirty="0"/>
              <a:t>and run </a:t>
            </a:r>
            <a:r>
              <a:rPr lang="en-US" sz="2400" dirty="0" smtClean="0"/>
              <a:t>constructor method</a:t>
            </a:r>
          </a:p>
          <a:p>
            <a:pPr marL="0" indent="0">
              <a:buNone/>
            </a:pPr>
            <a:endParaRPr lang="en-US" sz="2400" dirty="0" smtClean="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19</a:t>
            </a:fld>
            <a:endParaRPr lang="en-US"/>
          </a:p>
        </p:txBody>
      </p:sp>
      <p:sp>
        <p:nvSpPr>
          <p:cNvPr id="6" name="TextBox 5"/>
          <p:cNvSpPr txBox="1"/>
          <p:nvPr>
            <p:custDataLst>
              <p:tags r:id="rId4"/>
            </p:custDataLst>
          </p:nvPr>
        </p:nvSpPr>
        <p:spPr>
          <a:xfrm>
            <a:off x="365760" y="2743200"/>
            <a:ext cx="3217547" cy="1197864"/>
          </a:xfrm>
          <a:prstGeom prst="rect">
            <a:avLst/>
          </a:prstGeom>
          <a:solidFill>
            <a:schemeClr val="bg1">
              <a:lumMod val="95000"/>
            </a:schemeClr>
          </a:solidFill>
          <a:ln w="12700">
            <a:solidFill>
              <a:schemeClr val="tx1"/>
            </a:solidFill>
          </a:ln>
        </p:spPr>
        <p:txBody>
          <a:bodyPr wrap="none" rtlCol="0">
            <a:normAutofit/>
          </a:bodyPr>
          <a:lstStyle/>
          <a:p>
            <a:r>
              <a:rPr lang="en-US" b="1" dirty="0" smtClean="0">
                <a:latin typeface="Courier New" panose="02070309020205020404" pitchFamily="49" charset="0"/>
                <a:cs typeface="Courier New" panose="02070309020205020404" pitchFamily="49" charset="0"/>
              </a:rPr>
              <a:t>Point</a:t>
            </a:r>
            <a:r>
              <a:rPr lang="en-US" dirty="0" smtClean="0">
                <a:latin typeface="Courier New" panose="02070309020205020404" pitchFamily="49" charset="0"/>
                <a:cs typeface="Courier New" panose="02070309020205020404" pitchFamily="49" charset="0"/>
              </a:rPr>
              <a:t> p = new </a:t>
            </a:r>
            <a:r>
              <a:rPr lang="en-US" b="1" dirty="0" smtClean="0">
                <a:latin typeface="Courier New" panose="02070309020205020404" pitchFamily="49" charset="0"/>
                <a:cs typeface="Courier New" panose="02070309020205020404" pitchFamily="49" charset="0"/>
              </a:rPr>
              <a:t>Point</a:t>
            </a:r>
            <a:r>
              <a:rPr lang="en-US" dirty="0" smtClean="0">
                <a:latin typeface="Courier New" panose="02070309020205020404" pitchFamily="49" charset="0"/>
                <a:cs typeface="Courier New" panose="02070309020205020404" pitchFamily="49" charset="0"/>
              </a:rPr>
              <a:t>();</a:t>
            </a:r>
          </a:p>
        </p:txBody>
      </p:sp>
      <p:sp>
        <p:nvSpPr>
          <p:cNvPr id="7" name="TextBox 6"/>
          <p:cNvSpPr txBox="1"/>
          <p:nvPr>
            <p:custDataLst>
              <p:tags r:id="rId5"/>
            </p:custDataLst>
          </p:nvPr>
        </p:nvSpPr>
        <p:spPr>
          <a:xfrm>
            <a:off x="3749040" y="2743200"/>
            <a:ext cx="5009705" cy="1200329"/>
          </a:xfrm>
          <a:prstGeom prst="rect">
            <a:avLst/>
          </a:prstGeom>
          <a:solidFill>
            <a:schemeClr val="bg1">
              <a:lumMod val="95000"/>
            </a:schemeClr>
          </a:solidFill>
          <a:ln w="12700">
            <a:solidFill>
              <a:schemeClr val="tx1"/>
            </a:solidFill>
          </a:ln>
        </p:spPr>
        <p:txBody>
          <a:bodyPr wrap="none" rtlCol="0">
            <a:spAutoFit/>
          </a:bodyPr>
          <a:lstStyle/>
          <a:p>
            <a:r>
              <a:rPr lang="en-US" b="1" dirty="0" smtClean="0">
                <a:latin typeface="Courier New" panose="02070309020205020404" pitchFamily="49" charset="0"/>
                <a:cs typeface="Courier New" panose="02070309020205020404" pitchFamily="49" charset="0"/>
              </a:rPr>
              <a:t>Point* </a:t>
            </a:r>
            <a:r>
              <a:rPr lang="en-US" dirty="0" smtClean="0">
                <a:latin typeface="Courier New" panose="02070309020205020404" pitchFamily="49" charset="0"/>
                <a:cs typeface="Courier New" panose="02070309020205020404" pitchFamily="49" charset="0"/>
              </a:rPr>
              <a:t>p = </a:t>
            </a:r>
            <a:r>
              <a:rPr lang="en-US" dirty="0" err="1" smtClean="0">
                <a:latin typeface="Courier New" panose="02070309020205020404" pitchFamily="49" charset="0"/>
                <a:cs typeface="Courier New" panose="02070309020205020404" pitchFamily="49" charset="0"/>
              </a:rPr>
              <a:t>calloc</a:t>
            </a:r>
            <a:r>
              <a:rPr lang="en-US" dirty="0" smtClean="0">
                <a:latin typeface="Courier New" panose="02070309020205020404" pitchFamily="49" charset="0"/>
                <a:cs typeface="Courier New" panose="02070309020205020404" pitchFamily="49" charset="0"/>
              </a:rPr>
              <a:t>(1,sizeof(</a:t>
            </a:r>
            <a:r>
              <a:rPr lang="en-US" b="1" dirty="0" smtClean="0">
                <a:latin typeface="Courier New" panose="02070309020205020404" pitchFamily="49" charset="0"/>
                <a:cs typeface="Courier New" panose="02070309020205020404" pitchFamily="49" charset="0"/>
              </a:rPr>
              <a:t>Point</a:t>
            </a:r>
            <a:r>
              <a:rPr lang="en-US" dirty="0" smtClean="0">
                <a:latin typeface="Courier New" panose="02070309020205020404" pitchFamily="49" charset="0"/>
                <a:cs typeface="Courier New" panose="02070309020205020404" pitchFamily="49" charset="0"/>
              </a:rPr>
              <a:t>));</a:t>
            </a:r>
          </a:p>
          <a:p>
            <a:r>
              <a:rPr lang="en-US" dirty="0" smtClean="0">
                <a:latin typeface="Courier New" panose="02070309020205020404" pitchFamily="49" charset="0"/>
                <a:cs typeface="Courier New" panose="02070309020205020404" pitchFamily="49" charset="0"/>
              </a:rPr>
              <a:t>p-&gt;header = ...;</a:t>
            </a:r>
          </a:p>
          <a:p>
            <a:r>
              <a:rPr lang="en-US" dirty="0" smtClean="0">
                <a:latin typeface="Courier New" panose="02070309020205020404" pitchFamily="49" charset="0"/>
                <a:cs typeface="Courier New" panose="02070309020205020404" pitchFamily="49" charset="0"/>
              </a:rPr>
              <a:t>p-&gt;</a:t>
            </a:r>
            <a:r>
              <a:rPr lang="en-US" dirty="0" err="1" smtClean="0">
                <a:latin typeface="Courier New" panose="02070309020205020404" pitchFamily="49" charset="0"/>
                <a:cs typeface="Courier New" panose="02070309020205020404" pitchFamily="49" charset="0"/>
              </a:rPr>
              <a:t>vtable</a:t>
            </a:r>
            <a:r>
              <a:rPr lang="en-US" dirty="0" smtClean="0">
                <a:latin typeface="Courier New" panose="02070309020205020404" pitchFamily="49" charset="0"/>
                <a:cs typeface="Courier New" panose="02070309020205020404" pitchFamily="49" charset="0"/>
              </a:rPr>
              <a:t> = &amp;</a:t>
            </a:r>
            <a:r>
              <a:rPr lang="en-US" dirty="0" err="1" smtClean="0">
                <a:latin typeface="Courier New" panose="02070309020205020404" pitchFamily="49" charset="0"/>
                <a:cs typeface="Courier New" panose="02070309020205020404" pitchFamily="49" charset="0"/>
              </a:rPr>
              <a:t>Point_vtable</a:t>
            </a:r>
            <a:r>
              <a:rPr lang="en-US" dirty="0" smtClean="0">
                <a:latin typeface="Courier New" panose="02070309020205020404" pitchFamily="49" charset="0"/>
                <a:cs typeface="Courier New" panose="02070309020205020404" pitchFamily="49" charset="0"/>
              </a:rPr>
              <a:t>;</a:t>
            </a:r>
          </a:p>
          <a:p>
            <a:r>
              <a:rPr lang="en-US" dirty="0" smtClean="0">
                <a:latin typeface="Courier New" panose="02070309020205020404" pitchFamily="49" charset="0"/>
                <a:cs typeface="Courier New" panose="02070309020205020404" pitchFamily="49" charset="0"/>
              </a:rPr>
              <a:t>p-&gt;</a:t>
            </a:r>
            <a:r>
              <a:rPr lang="en-US" dirty="0" err="1" smtClean="0">
                <a:latin typeface="Courier New" panose="02070309020205020404" pitchFamily="49" charset="0"/>
                <a:cs typeface="Courier New" panose="02070309020205020404" pitchFamily="49" charset="0"/>
              </a:rPr>
              <a:t>vtable</a:t>
            </a:r>
            <a:r>
              <a:rPr lang="en-US" dirty="0" smtClean="0">
                <a:latin typeface="Courier New" panose="02070309020205020404" pitchFamily="49" charset="0"/>
                <a:cs typeface="Courier New" panose="02070309020205020404" pitchFamily="49" charset="0"/>
              </a:rPr>
              <a:t>[0](p);</a:t>
            </a:r>
          </a:p>
        </p:txBody>
      </p:sp>
      <p:sp>
        <p:nvSpPr>
          <p:cNvPr id="8" name="TextBox 7"/>
          <p:cNvSpPr txBox="1"/>
          <p:nvPr>
            <p:custDataLst>
              <p:tags r:id="rId6"/>
            </p:custDataLst>
          </p:nvPr>
        </p:nvSpPr>
        <p:spPr>
          <a:xfrm>
            <a:off x="365760" y="2276856"/>
            <a:ext cx="3200400" cy="466344"/>
          </a:xfrm>
          <a:prstGeom prst="rect">
            <a:avLst/>
          </a:prstGeom>
          <a:noFill/>
        </p:spPr>
        <p:txBody>
          <a:bodyPr wrap="none" rtlCol="0">
            <a:normAutofit/>
          </a:bodyPr>
          <a:lstStyle/>
          <a:p>
            <a:r>
              <a:rPr lang="en-US" sz="2400" b="1" dirty="0" smtClean="0">
                <a:latin typeface="Calibri" panose="020F0502020204030204" pitchFamily="34" charset="0"/>
                <a:cs typeface="Calibri" panose="020F0502020204030204" pitchFamily="34" charset="0"/>
              </a:rPr>
              <a:t>Java:</a:t>
            </a:r>
          </a:p>
        </p:txBody>
      </p:sp>
      <p:grpSp>
        <p:nvGrpSpPr>
          <p:cNvPr id="25" name="Group 24"/>
          <p:cNvGrpSpPr/>
          <p:nvPr/>
        </p:nvGrpSpPr>
        <p:grpSpPr>
          <a:xfrm>
            <a:off x="137160" y="4297680"/>
            <a:ext cx="8906822" cy="2184592"/>
            <a:chOff x="137160" y="1280160"/>
            <a:chExt cx="8906822" cy="2184592"/>
          </a:xfrm>
        </p:grpSpPr>
        <p:grpSp>
          <p:nvGrpSpPr>
            <p:cNvPr id="28" name="Group 27"/>
            <p:cNvGrpSpPr/>
            <p:nvPr/>
          </p:nvGrpSpPr>
          <p:grpSpPr>
            <a:xfrm>
              <a:off x="226953" y="2377440"/>
              <a:ext cx="8817029" cy="1087312"/>
              <a:chOff x="226953" y="2194651"/>
              <a:chExt cx="8817029" cy="1087312"/>
            </a:xfrm>
          </p:grpSpPr>
          <p:sp>
            <p:nvSpPr>
              <p:cNvPr id="29" name="Rectangle 11"/>
              <p:cNvSpPr>
                <a:spLocks noChangeArrowheads="1"/>
              </p:cNvSpPr>
              <p:nvPr>
                <p:custDataLst>
                  <p:tags r:id="rId16"/>
                </p:custDataLst>
              </p:nvPr>
            </p:nvSpPr>
            <p:spPr bwMode="auto">
              <a:xfrm>
                <a:off x="2840726" y="2195533"/>
                <a:ext cx="137160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endParaRPr lang="en-US" sz="1400" dirty="0">
                  <a:latin typeface="Courier New" panose="02070309020205020404" pitchFamily="49" charset="0"/>
                  <a:cs typeface="Courier New" panose="02070309020205020404" pitchFamily="49" charset="0"/>
                </a:endParaRPr>
              </a:p>
            </p:txBody>
          </p:sp>
          <p:sp>
            <p:nvSpPr>
              <p:cNvPr id="30" name="Rectangle 11"/>
              <p:cNvSpPr>
                <a:spLocks noChangeArrowheads="1"/>
              </p:cNvSpPr>
              <p:nvPr>
                <p:custDataLst>
                  <p:tags r:id="rId17"/>
                </p:custDataLst>
              </p:nvPr>
            </p:nvSpPr>
            <p:spPr bwMode="auto">
              <a:xfrm>
                <a:off x="4186417" y="2194651"/>
                <a:ext cx="137160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endParaRPr lang="en-US" sz="1600" dirty="0">
                  <a:latin typeface="Courier New" panose="02070309020205020404" pitchFamily="49" charset="0"/>
                  <a:cs typeface="Courier New" panose="02070309020205020404" pitchFamily="49" charset="0"/>
                </a:endParaRPr>
              </a:p>
            </p:txBody>
          </p:sp>
          <p:cxnSp>
            <p:nvCxnSpPr>
              <p:cNvPr id="31" name="Curved Connector 30"/>
              <p:cNvCxnSpPr/>
              <p:nvPr>
                <p:custDataLst>
                  <p:tags r:id="rId18"/>
                </p:custDataLst>
              </p:nvPr>
            </p:nvCxnSpPr>
            <p:spPr bwMode="auto">
              <a:xfrm>
                <a:off x="3500980" y="2450816"/>
                <a:ext cx="886758" cy="635025"/>
              </a:xfrm>
              <a:prstGeom prst="curvedConnector3">
                <a:avLst>
                  <a:gd name="adj1" fmla="val -21605"/>
                </a:avLst>
              </a:prstGeom>
              <a:noFill/>
              <a:ln w="38100" cap="flat" cmpd="sng" algn="ctr">
                <a:solidFill>
                  <a:srgbClr val="CC0000"/>
                </a:solidFill>
                <a:prstDash val="solid"/>
                <a:round/>
                <a:headEnd type="oval" w="med" len="med"/>
                <a:tailEnd type="arrow" w="med" len="med"/>
              </a:ln>
              <a:effectLst/>
            </p:spPr>
          </p:cxnSp>
          <p:cxnSp>
            <p:nvCxnSpPr>
              <p:cNvPr id="32" name="Curved Connector 31"/>
              <p:cNvCxnSpPr/>
              <p:nvPr>
                <p:custDataLst>
                  <p:tags r:id="rId19"/>
                </p:custDataLst>
              </p:nvPr>
            </p:nvCxnSpPr>
            <p:spPr bwMode="auto">
              <a:xfrm>
                <a:off x="4851906" y="2448189"/>
                <a:ext cx="1838962" cy="436511"/>
              </a:xfrm>
              <a:prstGeom prst="curvedConnector3">
                <a:avLst>
                  <a:gd name="adj1" fmla="val 74881"/>
                </a:avLst>
              </a:prstGeom>
              <a:noFill/>
              <a:ln w="38100" cap="flat" cmpd="sng" algn="ctr">
                <a:solidFill>
                  <a:srgbClr val="CC0000"/>
                </a:solidFill>
                <a:prstDash val="solid"/>
                <a:round/>
                <a:headEnd type="oval" w="med" len="med"/>
                <a:tailEnd type="arrow" w="med" len="med"/>
              </a:ln>
              <a:effectLst/>
            </p:spPr>
          </p:cxnSp>
          <p:sp>
            <p:nvSpPr>
              <p:cNvPr id="33" name="Rectangle 11"/>
              <p:cNvSpPr>
                <a:spLocks noChangeArrowheads="1"/>
              </p:cNvSpPr>
              <p:nvPr>
                <p:custDataLst>
                  <p:tags r:id="rId20"/>
                </p:custDataLst>
              </p:nvPr>
            </p:nvSpPr>
            <p:spPr bwMode="auto">
              <a:xfrm>
                <a:off x="4389230" y="2870483"/>
                <a:ext cx="1946804" cy="411480"/>
              </a:xfrm>
              <a:prstGeom prst="rect">
                <a:avLst/>
              </a:prstGeom>
              <a:solidFill>
                <a:schemeClr val="bg1">
                  <a:lumMod val="95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400" dirty="0" smtClean="0">
                    <a:latin typeface="Courier New" panose="02070309020205020404" pitchFamily="49" charset="0"/>
                    <a:cs typeface="Courier New" panose="02070309020205020404" pitchFamily="49" charset="0"/>
                  </a:rPr>
                  <a:t>code for Point()</a:t>
                </a:r>
                <a:endParaRPr lang="en-US" sz="1400" dirty="0">
                  <a:latin typeface="Courier New" panose="02070309020205020404" pitchFamily="49" charset="0"/>
                  <a:cs typeface="Courier New" panose="02070309020205020404" pitchFamily="49" charset="0"/>
                </a:endParaRPr>
              </a:p>
            </p:txBody>
          </p:sp>
          <p:sp>
            <p:nvSpPr>
              <p:cNvPr id="34" name="Rectangle 11"/>
              <p:cNvSpPr>
                <a:spLocks noChangeArrowheads="1"/>
              </p:cNvSpPr>
              <p:nvPr>
                <p:custDataLst>
                  <p:tags r:id="rId21"/>
                </p:custDataLst>
              </p:nvPr>
            </p:nvSpPr>
            <p:spPr bwMode="auto">
              <a:xfrm>
                <a:off x="6698651" y="2866023"/>
                <a:ext cx="2345331" cy="411480"/>
              </a:xfrm>
              <a:prstGeom prst="rect">
                <a:avLst/>
              </a:prstGeom>
              <a:solidFill>
                <a:schemeClr val="bg1">
                  <a:lumMod val="95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400" dirty="0" smtClean="0">
                    <a:latin typeface="Courier New" panose="02070309020205020404" pitchFamily="49" charset="0"/>
                    <a:cs typeface="Courier New" panose="02070309020205020404" pitchFamily="49" charset="0"/>
                  </a:rPr>
                  <a:t>code for </a:t>
                </a:r>
                <a:r>
                  <a:rPr lang="en-US" sz="1400" dirty="0" err="1" smtClean="0">
                    <a:latin typeface="Courier New" panose="02070309020205020404" pitchFamily="49" charset="0"/>
                    <a:cs typeface="Courier New" panose="02070309020205020404" pitchFamily="49" charset="0"/>
                  </a:rPr>
                  <a:t>samePlace</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p:txBody>
          </p:sp>
          <p:sp>
            <p:nvSpPr>
              <p:cNvPr id="35" name="TextBox 34"/>
              <p:cNvSpPr txBox="1"/>
              <p:nvPr>
                <p:custDataLst>
                  <p:tags r:id="rId22"/>
                </p:custDataLst>
              </p:nvPr>
            </p:nvSpPr>
            <p:spPr>
              <a:xfrm>
                <a:off x="226953" y="2207600"/>
                <a:ext cx="2690929" cy="400110"/>
              </a:xfrm>
              <a:prstGeom prst="rect">
                <a:avLst/>
              </a:prstGeom>
              <a:noFill/>
            </p:spPr>
            <p:txBody>
              <a:bodyPr wrap="none" rtlCol="0" anchor="ctr" anchorCtr="0">
                <a:spAutoFit/>
              </a:bodyPr>
              <a:lstStyle/>
              <a:p>
                <a:r>
                  <a:rPr lang="en-US" sz="2000" dirty="0" err="1" smtClean="0">
                    <a:latin typeface="Calibri" panose="020F0502020204030204" pitchFamily="34" charset="0"/>
                    <a:cs typeface="Calibri" panose="020F0502020204030204" pitchFamily="34" charset="0"/>
                  </a:rPr>
                  <a:t>vtable</a:t>
                </a:r>
                <a:r>
                  <a:rPr lang="en-US" sz="2000" dirty="0" smtClean="0">
                    <a:latin typeface="Calibri" panose="020F0502020204030204" pitchFamily="34" charset="0"/>
                    <a:cs typeface="Calibri" panose="020F0502020204030204" pitchFamily="34" charset="0"/>
                  </a:rPr>
                  <a:t> for class </a:t>
                </a:r>
                <a:r>
                  <a:rPr lang="en-US" sz="2000" dirty="0" smtClean="0">
                    <a:latin typeface="Courier New" panose="02070309020205020404" pitchFamily="49" charset="0"/>
                    <a:ea typeface="Anonymous Pro" panose="02060609030202000504" pitchFamily="49" charset="0"/>
                    <a:cs typeface="Courier New" panose="02070309020205020404" pitchFamily="49" charset="0"/>
                  </a:rPr>
                  <a:t>Point</a:t>
                </a:r>
                <a:r>
                  <a:rPr lang="en-US" sz="2000" dirty="0" smtClean="0">
                    <a:latin typeface="Calibri" panose="020F0502020204030204" pitchFamily="34" charset="0"/>
                    <a:cs typeface="Calibri" panose="020F0502020204030204" pitchFamily="34" charset="0"/>
                  </a:rPr>
                  <a:t>: </a:t>
                </a:r>
              </a:p>
            </p:txBody>
          </p:sp>
        </p:grpSp>
        <p:grpSp>
          <p:nvGrpSpPr>
            <p:cNvPr id="36" name="Group 35"/>
            <p:cNvGrpSpPr/>
            <p:nvPr/>
          </p:nvGrpSpPr>
          <p:grpSpPr>
            <a:xfrm>
              <a:off x="137160" y="1280160"/>
              <a:ext cx="8275320" cy="815311"/>
              <a:chOff x="137160" y="1097280"/>
              <a:chExt cx="8275320" cy="815311"/>
            </a:xfrm>
          </p:grpSpPr>
          <p:sp>
            <p:nvSpPr>
              <p:cNvPr id="37" name="Rectangle 11"/>
              <p:cNvSpPr>
                <a:spLocks noChangeArrowheads="1"/>
              </p:cNvSpPr>
              <p:nvPr>
                <p:custDataLst>
                  <p:tags r:id="rId9"/>
                </p:custDataLst>
              </p:nvPr>
            </p:nvSpPr>
            <p:spPr bwMode="auto">
              <a:xfrm>
                <a:off x="137160" y="1240695"/>
                <a:ext cx="365760" cy="431800"/>
              </a:xfrm>
              <a:prstGeom prst="rect">
                <a:avLst/>
              </a:prstGeom>
              <a:noFill/>
              <a:ln w="25400">
                <a:noFill/>
                <a:miter lim="800000"/>
                <a:headEnd/>
                <a:tailEnd/>
              </a:ln>
              <a:effectLst/>
            </p:spPr>
            <p:txBody>
              <a:bodyPr wrap="none" lIns="0" tIns="0" rIns="0" bIns="0" anchor="ctr">
                <a:normAutofit/>
              </a:bodyPr>
              <a:lstStyle/>
              <a:p>
                <a:pPr algn="ctr">
                  <a:lnSpc>
                    <a:spcPct val="100000"/>
                  </a:lnSpc>
                </a:pPr>
                <a:r>
                  <a:rPr lang="en-US" sz="2000" dirty="0" smtClean="0">
                    <a:latin typeface="Courier New" panose="02070309020205020404" pitchFamily="49" charset="0"/>
                    <a:cs typeface="Courier New" panose="02070309020205020404" pitchFamily="49" charset="0"/>
                  </a:rPr>
                  <a:t>p</a:t>
                </a:r>
                <a:endParaRPr lang="en-US" sz="2000" dirty="0">
                  <a:latin typeface="Courier New" panose="02070309020205020404" pitchFamily="49" charset="0"/>
                  <a:cs typeface="Courier New" panose="02070309020205020404" pitchFamily="49" charset="0"/>
                </a:endParaRPr>
              </a:p>
            </p:txBody>
          </p:sp>
          <p:grpSp>
            <p:nvGrpSpPr>
              <p:cNvPr id="38" name="Group 37"/>
              <p:cNvGrpSpPr/>
              <p:nvPr/>
            </p:nvGrpSpPr>
            <p:grpSpPr>
              <a:xfrm>
                <a:off x="731520" y="1097280"/>
                <a:ext cx="7680960" cy="815311"/>
                <a:chOff x="731520" y="1059209"/>
                <a:chExt cx="7680960" cy="815311"/>
              </a:xfrm>
            </p:grpSpPr>
            <p:sp>
              <p:nvSpPr>
                <p:cNvPr id="40" name="Rectangle 11"/>
                <p:cNvSpPr>
                  <a:spLocks noChangeArrowheads="1"/>
                </p:cNvSpPr>
                <p:nvPr>
                  <p:custDataLst>
                    <p:tags r:id="rId11"/>
                  </p:custDataLst>
                </p:nvPr>
              </p:nvSpPr>
              <p:spPr bwMode="auto">
                <a:xfrm>
                  <a:off x="4023360" y="1463040"/>
                  <a:ext cx="2194560" cy="411480"/>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2000" dirty="0" err="1" smtClean="0">
                      <a:latin typeface="Courier New" panose="02070309020205020404" pitchFamily="49" charset="0"/>
                      <a:cs typeface="Courier New" panose="02070309020205020404" pitchFamily="49" charset="0"/>
                    </a:rPr>
                    <a:t>x</a:t>
                  </a:r>
                  <a:endParaRPr lang="en-US" sz="2000" dirty="0">
                    <a:latin typeface="Courier New" panose="02070309020205020404" pitchFamily="49" charset="0"/>
                    <a:cs typeface="Courier New" panose="02070309020205020404" pitchFamily="49" charset="0"/>
                  </a:endParaRPr>
                </a:p>
              </p:txBody>
            </p:sp>
            <p:sp>
              <p:nvSpPr>
                <p:cNvPr id="41" name="Rectangle 11"/>
                <p:cNvSpPr>
                  <a:spLocks noChangeArrowheads="1"/>
                </p:cNvSpPr>
                <p:nvPr>
                  <p:custDataLst>
                    <p:tags r:id="rId12"/>
                  </p:custDataLst>
                </p:nvPr>
              </p:nvSpPr>
              <p:spPr bwMode="auto">
                <a:xfrm>
                  <a:off x="1828800" y="1463040"/>
                  <a:ext cx="219456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2000" dirty="0" err="1" smtClean="0">
                      <a:latin typeface="Courier New" panose="02070309020205020404" pitchFamily="49" charset="0"/>
                      <a:cs typeface="Courier New" panose="02070309020205020404" pitchFamily="49" charset="0"/>
                    </a:rPr>
                    <a:t>vtable</a:t>
                  </a:r>
                  <a:r>
                    <a:rPr lang="en-US" sz="2000" dirty="0" smtClean="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ptr</a:t>
                  </a:r>
                  <a:endParaRPr lang="en-US" sz="2000" dirty="0">
                    <a:latin typeface="Courier New" panose="02070309020205020404" pitchFamily="49" charset="0"/>
                    <a:cs typeface="Courier New" panose="02070309020205020404" pitchFamily="49" charset="0"/>
                  </a:endParaRPr>
                </a:p>
              </p:txBody>
            </p:sp>
            <p:sp>
              <p:nvSpPr>
                <p:cNvPr id="42" name="Rectangle 11"/>
                <p:cNvSpPr>
                  <a:spLocks noChangeArrowheads="1"/>
                </p:cNvSpPr>
                <p:nvPr>
                  <p:custDataLst>
                    <p:tags r:id="rId13"/>
                  </p:custDataLst>
                </p:nvPr>
              </p:nvSpPr>
              <p:spPr bwMode="auto">
                <a:xfrm>
                  <a:off x="6217920" y="1463040"/>
                  <a:ext cx="2194560" cy="411480"/>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2000" dirty="0" err="1" smtClean="0">
                      <a:latin typeface="Courier New" panose="02070309020205020404" pitchFamily="49" charset="0"/>
                      <a:cs typeface="Courier New" panose="02070309020205020404" pitchFamily="49" charset="0"/>
                    </a:rPr>
                    <a:t>y</a:t>
                  </a:r>
                  <a:endParaRPr lang="en-US" sz="2000" dirty="0">
                    <a:latin typeface="Courier New" panose="02070309020205020404" pitchFamily="49" charset="0"/>
                    <a:cs typeface="Courier New" panose="02070309020205020404" pitchFamily="49" charset="0"/>
                  </a:endParaRPr>
                </a:p>
              </p:txBody>
            </p:sp>
            <p:sp>
              <p:nvSpPr>
                <p:cNvPr id="43" name="Rectangle 11"/>
                <p:cNvSpPr>
                  <a:spLocks noChangeArrowheads="1"/>
                </p:cNvSpPr>
                <p:nvPr>
                  <p:custDataLst>
                    <p:tags r:id="rId14"/>
                  </p:custDataLst>
                </p:nvPr>
              </p:nvSpPr>
              <p:spPr bwMode="auto">
                <a:xfrm>
                  <a:off x="731520" y="1463040"/>
                  <a:ext cx="1097280" cy="411480"/>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2000" dirty="0" smtClean="0">
                      <a:latin typeface="Courier New" panose="02070309020205020404" pitchFamily="49" charset="0"/>
                      <a:cs typeface="Courier New" panose="02070309020205020404" pitchFamily="49" charset="0"/>
                    </a:rPr>
                    <a:t>header</a:t>
                  </a:r>
                  <a:endParaRPr lang="en-US" sz="2000" dirty="0">
                    <a:latin typeface="Courier New" panose="02070309020205020404" pitchFamily="49" charset="0"/>
                    <a:cs typeface="Courier New" panose="02070309020205020404" pitchFamily="49" charset="0"/>
                  </a:endParaRPr>
                </a:p>
              </p:txBody>
            </p:sp>
            <p:sp>
              <p:nvSpPr>
                <p:cNvPr id="44" name="Rectangle 43"/>
                <p:cNvSpPr/>
                <p:nvPr>
                  <p:custDataLst>
                    <p:tags r:id="rId15"/>
                  </p:custDataLst>
                </p:nvPr>
              </p:nvSpPr>
              <p:spPr>
                <a:xfrm>
                  <a:off x="731520" y="1059209"/>
                  <a:ext cx="1585690" cy="400110"/>
                </a:xfrm>
                <a:prstGeom prst="rect">
                  <a:avLst/>
                </a:prstGeom>
              </p:spPr>
              <p:txBody>
                <a:bodyPr wrap="none">
                  <a:spAutoFit/>
                </a:bodyPr>
                <a:lstStyle/>
                <a:p>
                  <a:r>
                    <a:rPr lang="en-US" sz="1800" dirty="0">
                      <a:latin typeface="Courier New" panose="02070309020205020404" pitchFamily="49" charset="0"/>
                      <a:cs typeface="Courier New" panose="02070309020205020404" pitchFamily="49" charset="0"/>
                    </a:rPr>
                    <a:t>Point</a:t>
                  </a:r>
                  <a:r>
                    <a:rPr lang="en-US" sz="2000" dirty="0">
                      <a:latin typeface="Calibri" panose="020F0502020204030204" pitchFamily="34" charset="0"/>
                      <a:cs typeface="Calibri" panose="020F0502020204030204" pitchFamily="34" charset="0"/>
                    </a:rPr>
                    <a:t> object</a:t>
                  </a:r>
                </a:p>
              </p:txBody>
            </p:sp>
          </p:grpSp>
          <p:cxnSp>
            <p:nvCxnSpPr>
              <p:cNvPr id="39" name="Straight Arrow Connector 38"/>
              <p:cNvCxnSpPr/>
              <p:nvPr>
                <p:custDataLst>
                  <p:tags r:id="rId10"/>
                </p:custDataLst>
              </p:nvPr>
            </p:nvCxnSpPr>
            <p:spPr bwMode="auto">
              <a:xfrm>
                <a:off x="502920" y="1463040"/>
                <a:ext cx="230067" cy="228600"/>
              </a:xfrm>
              <a:prstGeom prst="straightConnector1">
                <a:avLst/>
              </a:prstGeom>
              <a:noFill/>
              <a:ln w="38100" cap="flat" cmpd="sng" algn="ctr">
                <a:solidFill>
                  <a:schemeClr val="tx1"/>
                </a:solidFill>
                <a:prstDash val="solid"/>
                <a:round/>
                <a:headEnd type="oval" w="med" len="med"/>
                <a:tailEnd type="arrow"/>
              </a:ln>
              <a:effectLst/>
            </p:spPr>
          </p:cxnSp>
        </p:grpSp>
        <p:cxnSp>
          <p:nvCxnSpPr>
            <p:cNvPr id="45" name="Straight Arrow Connector 44"/>
            <p:cNvCxnSpPr/>
            <p:nvPr>
              <p:custDataLst>
                <p:tags r:id="rId8"/>
              </p:custDataLst>
            </p:nvPr>
          </p:nvCxnSpPr>
          <p:spPr bwMode="auto">
            <a:xfrm flipH="1">
              <a:off x="2917882" y="2002536"/>
              <a:ext cx="8200" cy="368321"/>
            </a:xfrm>
            <a:prstGeom prst="straightConnector1">
              <a:avLst/>
            </a:prstGeom>
            <a:noFill/>
            <a:ln w="38100" cap="flat" cmpd="sng" algn="ctr">
              <a:solidFill>
                <a:schemeClr val="tx1"/>
              </a:solidFill>
              <a:prstDash val="solid"/>
              <a:round/>
              <a:headEnd type="oval" w="med" len="med"/>
              <a:tailEnd type="arrow" w="med" len="med"/>
            </a:ln>
            <a:effectLst/>
          </p:spPr>
        </p:cxnSp>
      </p:grpSp>
      <p:sp>
        <p:nvSpPr>
          <p:cNvPr id="46" name="TextBox 45"/>
          <p:cNvSpPr txBox="1"/>
          <p:nvPr>
            <p:custDataLst>
              <p:tags r:id="rId7"/>
            </p:custDataLst>
          </p:nvPr>
        </p:nvSpPr>
        <p:spPr>
          <a:xfrm>
            <a:off x="3749040" y="2276856"/>
            <a:ext cx="5029200" cy="466344"/>
          </a:xfrm>
          <a:prstGeom prst="rect">
            <a:avLst/>
          </a:prstGeom>
          <a:noFill/>
        </p:spPr>
        <p:txBody>
          <a:bodyPr wrap="none" rtlCol="0">
            <a:normAutofit/>
          </a:bodyPr>
          <a:lstStyle/>
          <a:p>
            <a:r>
              <a:rPr lang="en-US" sz="2400" b="1" dirty="0" smtClean="0">
                <a:latin typeface="Calibri" panose="020F0502020204030204" pitchFamily="34" charset="0"/>
                <a:cs typeface="Calibri" panose="020F0502020204030204" pitchFamily="34" charset="0"/>
              </a:rPr>
              <a:t>C pseudo-translation:</a:t>
            </a:r>
          </a:p>
        </p:txBody>
      </p:sp>
    </p:spTree>
    <p:extLst>
      <p:ext uri="{BB962C8B-B14F-4D97-AF65-F5344CB8AC3E}">
        <p14:creationId xmlns:p14="http://schemas.microsoft.com/office/powerpoint/2010/main" val="783544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a:t>Lab 5, due Friday (6/7)</a:t>
            </a:r>
          </a:p>
          <a:p>
            <a:pPr lvl="1"/>
            <a:r>
              <a:rPr lang="en-US" dirty="0"/>
              <a:t>Memory Allocation</a:t>
            </a:r>
          </a:p>
          <a:p>
            <a:pPr lvl="1"/>
            <a:r>
              <a:rPr lang="en-US" dirty="0"/>
              <a:t>Recommended that you watch the Lab 5 helper videos</a:t>
            </a:r>
          </a:p>
          <a:p>
            <a:pPr lvl="1"/>
            <a:r>
              <a:rPr lang="en-US" dirty="0"/>
              <a:t>Sunday 6/9 is last day Lab 5 may be submitted (if one late day is used)</a:t>
            </a:r>
          </a:p>
          <a:p>
            <a:endParaRPr lang="en-US" dirty="0"/>
          </a:p>
          <a:p>
            <a:r>
              <a:rPr lang="en-US" b="1" dirty="0"/>
              <a:t>Final Exam:  </a:t>
            </a:r>
            <a:r>
              <a:rPr lang="en-US" dirty="0"/>
              <a:t>Wed, 6/12, 12:30-2:20 pm in KNE 130</a:t>
            </a:r>
          </a:p>
          <a:p>
            <a:pPr lvl="2"/>
            <a:endParaRPr lang="en-US" dirty="0" smtClean="0"/>
          </a:p>
          <a:p>
            <a:r>
              <a:rPr lang="en-US" dirty="0" smtClean="0"/>
              <a:t>Course evaluations now open, please fill out!</a:t>
            </a:r>
          </a:p>
        </p:txBody>
      </p:sp>
      <p:sp>
        <p:nvSpPr>
          <p:cNvPr id="4" name="Slide Number Placeholder 3"/>
          <p:cNvSpPr>
            <a:spLocks noGrp="1"/>
          </p:cNvSpPr>
          <p:nvPr>
            <p:ph type="sldNum" sz="quarter" idx="10"/>
          </p:nvPr>
        </p:nvSpPr>
        <p:spPr/>
        <p:txBody>
          <a:bodyPr/>
          <a:lstStyle/>
          <a:p>
            <a:fld id="{0E334A2B-0BDD-42EE-B3BF-DEDD8F36CA72}" type="slidenum">
              <a:rPr lang="en-US" smtClean="0"/>
              <a:t>2</a:t>
            </a:fld>
            <a:endParaRPr lang="en-US"/>
          </a:p>
        </p:txBody>
      </p:sp>
    </p:spTree>
    <p:extLst>
      <p:ext uri="{BB962C8B-B14F-4D97-AF65-F5344CB8AC3E}">
        <p14:creationId xmlns:p14="http://schemas.microsoft.com/office/powerpoint/2010/main" val="1768400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Java Methods</a:t>
            </a:r>
            <a:endParaRPr lang="en-US" dirty="0"/>
          </a:p>
        </p:txBody>
      </p:sp>
      <p:sp>
        <p:nvSpPr>
          <p:cNvPr id="3" name="Content Placeholder 2"/>
          <p:cNvSpPr>
            <a:spLocks noGrp="1"/>
          </p:cNvSpPr>
          <p:nvPr>
            <p:ph idx="1"/>
            <p:custDataLst>
              <p:tags r:id="rId2"/>
            </p:custDataLst>
          </p:nvPr>
        </p:nvSpPr>
        <p:spPr/>
        <p:txBody>
          <a:bodyPr/>
          <a:lstStyle/>
          <a:p>
            <a:r>
              <a:rPr lang="en-US" sz="2400" u="sng" dirty="0" smtClean="0"/>
              <a:t>Static</a:t>
            </a:r>
            <a:r>
              <a:rPr lang="en-US" sz="2400" dirty="0" smtClean="0"/>
              <a:t> methods are just like functions</a:t>
            </a:r>
          </a:p>
          <a:p>
            <a:r>
              <a:rPr lang="en-US" sz="2400" u="sng" dirty="0" smtClean="0"/>
              <a:t>Instance</a:t>
            </a:r>
            <a:r>
              <a:rPr lang="en-US" sz="2400" dirty="0" smtClean="0"/>
              <a:t> methods:</a:t>
            </a:r>
          </a:p>
          <a:p>
            <a:pPr lvl="1">
              <a:spcBef>
                <a:spcPts val="0"/>
              </a:spcBef>
            </a:pPr>
            <a:r>
              <a:rPr lang="en-US" sz="2000" dirty="0" smtClean="0"/>
              <a:t>Can refer to </a:t>
            </a:r>
            <a:r>
              <a:rPr lang="en-US" sz="2000" i="1" dirty="0" smtClean="0"/>
              <a:t>this;</a:t>
            </a:r>
          </a:p>
          <a:p>
            <a:pPr lvl="1">
              <a:spcBef>
                <a:spcPts val="0"/>
              </a:spcBef>
            </a:pPr>
            <a:r>
              <a:rPr lang="en-US" sz="2000" dirty="0"/>
              <a:t>H</a:t>
            </a:r>
            <a:r>
              <a:rPr lang="en-US" sz="2000" dirty="0" smtClean="0"/>
              <a:t>ave an implicit first parameter for </a:t>
            </a:r>
            <a:r>
              <a:rPr lang="en-US" sz="2000" i="1" dirty="0" smtClean="0"/>
              <a:t>this; </a:t>
            </a:r>
            <a:r>
              <a:rPr lang="en-US" sz="2000" dirty="0" smtClean="0"/>
              <a:t>and</a:t>
            </a:r>
          </a:p>
          <a:p>
            <a:pPr lvl="1">
              <a:spcBef>
                <a:spcPts val="0"/>
              </a:spcBef>
            </a:pPr>
            <a:r>
              <a:rPr lang="en-US" sz="2000" dirty="0" smtClean="0"/>
              <a:t>Can be overridden in subclasses</a:t>
            </a:r>
          </a:p>
          <a:p>
            <a:r>
              <a:rPr lang="en-US" sz="2400" dirty="0" smtClean="0"/>
              <a:t>The code to run when calling an instance method is chosen </a:t>
            </a:r>
            <a:r>
              <a:rPr lang="en-US" sz="2400" i="1" dirty="0" smtClean="0">
                <a:solidFill>
                  <a:srgbClr val="FF0000"/>
                </a:solidFill>
              </a:rPr>
              <a:t>at runtime</a:t>
            </a:r>
            <a:r>
              <a:rPr lang="en-US" sz="2400" dirty="0" smtClean="0"/>
              <a:t> by lookup in the </a:t>
            </a:r>
            <a:r>
              <a:rPr lang="en-US" sz="2400" dirty="0" err="1" smtClean="0"/>
              <a:t>vtable</a:t>
            </a:r>
            <a:endParaRPr lang="en-US" sz="2400" dirty="0" smtClean="0"/>
          </a:p>
          <a:p>
            <a:pPr marL="0" indent="0">
              <a:buNone/>
            </a:pPr>
            <a:endParaRPr lang="en-US" sz="2400" dirty="0" smtClean="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20</a:t>
            </a:fld>
            <a:endParaRPr lang="en-US"/>
          </a:p>
        </p:txBody>
      </p:sp>
      <p:sp>
        <p:nvSpPr>
          <p:cNvPr id="6" name="TextBox 5"/>
          <p:cNvSpPr txBox="1"/>
          <p:nvPr>
            <p:custDataLst>
              <p:tags r:id="rId4"/>
            </p:custDataLst>
          </p:nvPr>
        </p:nvSpPr>
        <p:spPr>
          <a:xfrm>
            <a:off x="914400" y="4389120"/>
            <a:ext cx="3200400" cy="400110"/>
          </a:xfrm>
          <a:prstGeom prst="rect">
            <a:avLst/>
          </a:prstGeom>
          <a:solidFill>
            <a:schemeClr val="bg1">
              <a:lumMod val="95000"/>
            </a:schemeClr>
          </a:solidFill>
          <a:ln w="12700">
            <a:solidFill>
              <a:schemeClr val="tx1"/>
            </a:solidFill>
          </a:ln>
        </p:spPr>
        <p:txBody>
          <a:bodyPr wrap="none" rtlCol="0">
            <a:spAutoFit/>
          </a:bodyPr>
          <a:lstStyle/>
          <a:p>
            <a:r>
              <a:rPr lang="en-US" sz="2000" dirty="0" err="1" smtClean="0">
                <a:latin typeface="Courier New" panose="02070309020205020404" pitchFamily="49" charset="0"/>
                <a:cs typeface="Courier New" panose="02070309020205020404" pitchFamily="49" charset="0"/>
              </a:rPr>
              <a:t>p.samePlace</a:t>
            </a:r>
            <a:r>
              <a:rPr lang="en-US" sz="2000" dirty="0" smtClean="0">
                <a:latin typeface="Courier New" panose="02070309020205020404" pitchFamily="49" charset="0"/>
                <a:cs typeface="Courier New" panose="02070309020205020404" pitchFamily="49" charset="0"/>
              </a:rPr>
              <a:t>(q);</a:t>
            </a:r>
          </a:p>
        </p:txBody>
      </p:sp>
      <p:sp>
        <p:nvSpPr>
          <p:cNvPr id="7" name="TextBox 6"/>
          <p:cNvSpPr txBox="1"/>
          <p:nvPr>
            <p:custDataLst>
              <p:tags r:id="rId5"/>
            </p:custDataLst>
          </p:nvPr>
        </p:nvSpPr>
        <p:spPr>
          <a:xfrm>
            <a:off x="5029200" y="4389120"/>
            <a:ext cx="3200400" cy="400110"/>
          </a:xfrm>
          <a:prstGeom prst="rect">
            <a:avLst/>
          </a:prstGeom>
          <a:solidFill>
            <a:schemeClr val="bg1">
              <a:lumMod val="95000"/>
            </a:schemeClr>
          </a:solidFill>
          <a:ln w="12700">
            <a:solidFill>
              <a:schemeClr val="tx1"/>
            </a:solidFill>
          </a:ln>
        </p:spPr>
        <p:txBody>
          <a:bodyPr wrap="none" rtlCol="0">
            <a:spAutoFit/>
          </a:bodyPr>
          <a:lstStyle/>
          <a:p>
            <a:r>
              <a:rPr lang="en-US" sz="2000" dirty="0" smtClean="0">
                <a:latin typeface="Courier New" panose="02070309020205020404" pitchFamily="49" charset="0"/>
                <a:cs typeface="Courier New" panose="02070309020205020404" pitchFamily="49" charset="0"/>
              </a:rPr>
              <a:t>p-</a:t>
            </a:r>
            <a:r>
              <a:rPr lang="en-US" sz="2000" dirty="0">
                <a:latin typeface="Courier New" panose="02070309020205020404" pitchFamily="49" charset="0"/>
                <a:cs typeface="Courier New" panose="02070309020205020404" pitchFamily="49" charset="0"/>
              </a:rPr>
              <a:t>&gt;</a:t>
            </a:r>
            <a:r>
              <a:rPr lang="en-US" sz="2000" dirty="0" err="1">
                <a:latin typeface="Courier New" panose="02070309020205020404" pitchFamily="49" charset="0"/>
                <a:cs typeface="Courier New" panose="02070309020205020404" pitchFamily="49" charset="0"/>
              </a:rPr>
              <a:t>vtable</a:t>
            </a:r>
            <a:r>
              <a:rPr lang="en-US" sz="2000" dirty="0">
                <a:latin typeface="Courier New" panose="02070309020205020404" pitchFamily="49" charset="0"/>
                <a:cs typeface="Courier New" panose="02070309020205020404" pitchFamily="49" charset="0"/>
              </a:rPr>
              <a:t>[1</a:t>
            </a:r>
            <a:r>
              <a:rPr lang="en-US" sz="2000" dirty="0" smtClean="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p</a:t>
            </a:r>
            <a:r>
              <a:rPr lang="en-US" sz="2000" dirty="0" smtClean="0">
                <a:latin typeface="Courier New" panose="02070309020205020404" pitchFamily="49" charset="0"/>
                <a:cs typeface="Courier New" panose="02070309020205020404" pitchFamily="49" charset="0"/>
              </a:rPr>
              <a:t>, q</a:t>
            </a:r>
            <a:r>
              <a:rPr lang="en-US" sz="2000" dirty="0">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p:txBody>
      </p:sp>
      <p:sp>
        <p:nvSpPr>
          <p:cNvPr id="46" name="TextBox 45"/>
          <p:cNvSpPr txBox="1"/>
          <p:nvPr>
            <p:custDataLst>
              <p:tags r:id="rId6"/>
            </p:custDataLst>
          </p:nvPr>
        </p:nvSpPr>
        <p:spPr>
          <a:xfrm>
            <a:off x="914400" y="4023360"/>
            <a:ext cx="3200400" cy="461665"/>
          </a:xfrm>
          <a:prstGeom prst="rect">
            <a:avLst/>
          </a:prstGeom>
          <a:noFill/>
        </p:spPr>
        <p:txBody>
          <a:bodyPr wrap="none" rtlCol="0">
            <a:normAutofit/>
          </a:bodyPr>
          <a:lstStyle/>
          <a:p>
            <a:r>
              <a:rPr lang="en-US" sz="2400" b="1" dirty="0" smtClean="0">
                <a:latin typeface="Calibri" panose="020F0502020204030204" pitchFamily="34" charset="0"/>
                <a:cs typeface="Calibri" panose="020F0502020204030204" pitchFamily="34" charset="0"/>
              </a:rPr>
              <a:t>Java:</a:t>
            </a:r>
          </a:p>
        </p:txBody>
      </p:sp>
      <p:sp>
        <p:nvSpPr>
          <p:cNvPr id="47" name="TextBox 46"/>
          <p:cNvSpPr txBox="1"/>
          <p:nvPr>
            <p:custDataLst>
              <p:tags r:id="rId7"/>
            </p:custDataLst>
          </p:nvPr>
        </p:nvSpPr>
        <p:spPr>
          <a:xfrm>
            <a:off x="5029200" y="4023360"/>
            <a:ext cx="3200400" cy="461665"/>
          </a:xfrm>
          <a:prstGeom prst="rect">
            <a:avLst/>
          </a:prstGeom>
          <a:noFill/>
        </p:spPr>
        <p:txBody>
          <a:bodyPr wrap="none" rtlCol="0">
            <a:normAutofit/>
          </a:bodyPr>
          <a:lstStyle/>
          <a:p>
            <a:r>
              <a:rPr lang="en-US" sz="2400" b="1" dirty="0" smtClean="0">
                <a:latin typeface="Calibri" panose="020F0502020204030204" pitchFamily="34" charset="0"/>
                <a:cs typeface="Calibri" panose="020F0502020204030204" pitchFamily="34" charset="0"/>
              </a:rPr>
              <a:t>C pseudo-translation:</a:t>
            </a:r>
          </a:p>
        </p:txBody>
      </p:sp>
      <p:grpSp>
        <p:nvGrpSpPr>
          <p:cNvPr id="48" name="Group 47"/>
          <p:cNvGrpSpPr>
            <a:grpSpLocks noChangeAspect="1"/>
          </p:cNvGrpSpPr>
          <p:nvPr/>
        </p:nvGrpSpPr>
        <p:grpSpPr>
          <a:xfrm>
            <a:off x="822960" y="4937760"/>
            <a:ext cx="7456219" cy="1828800"/>
            <a:chOff x="137160" y="1280160"/>
            <a:chExt cx="8906822" cy="2184592"/>
          </a:xfrm>
        </p:grpSpPr>
        <p:grpSp>
          <p:nvGrpSpPr>
            <p:cNvPr id="49" name="Group 48"/>
            <p:cNvGrpSpPr/>
            <p:nvPr/>
          </p:nvGrpSpPr>
          <p:grpSpPr>
            <a:xfrm>
              <a:off x="226953" y="2377440"/>
              <a:ext cx="8817029" cy="1087312"/>
              <a:chOff x="226953" y="2194651"/>
              <a:chExt cx="8817029" cy="1087312"/>
            </a:xfrm>
          </p:grpSpPr>
          <p:sp>
            <p:nvSpPr>
              <p:cNvPr id="60" name="Rectangle 11"/>
              <p:cNvSpPr>
                <a:spLocks noChangeArrowheads="1"/>
              </p:cNvSpPr>
              <p:nvPr>
                <p:custDataLst>
                  <p:tags r:id="rId16"/>
                </p:custDataLst>
              </p:nvPr>
            </p:nvSpPr>
            <p:spPr bwMode="auto">
              <a:xfrm>
                <a:off x="2840726" y="2195533"/>
                <a:ext cx="137160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endParaRPr lang="en-US" sz="1100" dirty="0">
                  <a:latin typeface="Courier New" panose="02070309020205020404" pitchFamily="49" charset="0"/>
                  <a:cs typeface="Courier New" panose="02070309020205020404" pitchFamily="49" charset="0"/>
                </a:endParaRPr>
              </a:p>
            </p:txBody>
          </p:sp>
          <p:sp>
            <p:nvSpPr>
              <p:cNvPr id="61" name="Rectangle 11"/>
              <p:cNvSpPr>
                <a:spLocks noChangeArrowheads="1"/>
              </p:cNvSpPr>
              <p:nvPr>
                <p:custDataLst>
                  <p:tags r:id="rId17"/>
                </p:custDataLst>
              </p:nvPr>
            </p:nvSpPr>
            <p:spPr bwMode="auto">
              <a:xfrm>
                <a:off x="4186417" y="2194651"/>
                <a:ext cx="137160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endParaRPr lang="en-US" sz="1200" dirty="0">
                  <a:latin typeface="Courier New" panose="02070309020205020404" pitchFamily="49" charset="0"/>
                  <a:cs typeface="Courier New" panose="02070309020205020404" pitchFamily="49" charset="0"/>
                </a:endParaRPr>
              </a:p>
            </p:txBody>
          </p:sp>
          <p:cxnSp>
            <p:nvCxnSpPr>
              <p:cNvPr id="62" name="Curved Connector 61"/>
              <p:cNvCxnSpPr/>
              <p:nvPr>
                <p:custDataLst>
                  <p:tags r:id="rId18"/>
                </p:custDataLst>
              </p:nvPr>
            </p:nvCxnSpPr>
            <p:spPr bwMode="auto">
              <a:xfrm>
                <a:off x="3500980" y="2450816"/>
                <a:ext cx="886758" cy="635025"/>
              </a:xfrm>
              <a:prstGeom prst="curvedConnector3">
                <a:avLst>
                  <a:gd name="adj1" fmla="val -21605"/>
                </a:avLst>
              </a:prstGeom>
              <a:noFill/>
              <a:ln w="31750" cap="flat" cmpd="sng" algn="ctr">
                <a:solidFill>
                  <a:srgbClr val="CC0000"/>
                </a:solidFill>
                <a:prstDash val="solid"/>
                <a:round/>
                <a:headEnd type="oval" w="med" len="med"/>
                <a:tailEnd type="arrow" w="med" len="med"/>
              </a:ln>
              <a:effectLst/>
            </p:spPr>
          </p:cxnSp>
          <p:cxnSp>
            <p:nvCxnSpPr>
              <p:cNvPr id="63" name="Curved Connector 62"/>
              <p:cNvCxnSpPr/>
              <p:nvPr>
                <p:custDataLst>
                  <p:tags r:id="rId19"/>
                </p:custDataLst>
              </p:nvPr>
            </p:nvCxnSpPr>
            <p:spPr bwMode="auto">
              <a:xfrm>
                <a:off x="4851906" y="2448189"/>
                <a:ext cx="1838962" cy="436511"/>
              </a:xfrm>
              <a:prstGeom prst="curvedConnector3">
                <a:avLst>
                  <a:gd name="adj1" fmla="val 74881"/>
                </a:avLst>
              </a:prstGeom>
              <a:noFill/>
              <a:ln w="31750" cap="flat" cmpd="sng" algn="ctr">
                <a:solidFill>
                  <a:srgbClr val="CC0000"/>
                </a:solidFill>
                <a:prstDash val="solid"/>
                <a:round/>
                <a:headEnd type="oval" w="med" len="med"/>
                <a:tailEnd type="arrow" w="med" len="med"/>
              </a:ln>
              <a:effectLst/>
            </p:spPr>
          </p:cxnSp>
          <p:sp>
            <p:nvSpPr>
              <p:cNvPr id="64" name="Rectangle 11"/>
              <p:cNvSpPr>
                <a:spLocks noChangeArrowheads="1"/>
              </p:cNvSpPr>
              <p:nvPr>
                <p:custDataLst>
                  <p:tags r:id="rId20"/>
                </p:custDataLst>
              </p:nvPr>
            </p:nvSpPr>
            <p:spPr bwMode="auto">
              <a:xfrm>
                <a:off x="4389230" y="2870483"/>
                <a:ext cx="1946804" cy="411480"/>
              </a:xfrm>
              <a:prstGeom prst="rect">
                <a:avLst/>
              </a:prstGeom>
              <a:solidFill>
                <a:schemeClr val="bg1">
                  <a:lumMod val="95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100" dirty="0" smtClean="0">
                    <a:latin typeface="Courier New" panose="02070309020205020404" pitchFamily="49" charset="0"/>
                    <a:cs typeface="Courier New" panose="02070309020205020404" pitchFamily="49" charset="0"/>
                  </a:rPr>
                  <a:t>code for Point()</a:t>
                </a:r>
                <a:endParaRPr lang="en-US" sz="1100" dirty="0">
                  <a:latin typeface="Courier New" panose="02070309020205020404" pitchFamily="49" charset="0"/>
                  <a:cs typeface="Courier New" panose="02070309020205020404" pitchFamily="49" charset="0"/>
                </a:endParaRPr>
              </a:p>
            </p:txBody>
          </p:sp>
          <p:sp>
            <p:nvSpPr>
              <p:cNvPr id="65" name="Rectangle 11"/>
              <p:cNvSpPr>
                <a:spLocks noChangeArrowheads="1"/>
              </p:cNvSpPr>
              <p:nvPr>
                <p:custDataLst>
                  <p:tags r:id="rId21"/>
                </p:custDataLst>
              </p:nvPr>
            </p:nvSpPr>
            <p:spPr bwMode="auto">
              <a:xfrm>
                <a:off x="6698651" y="2866023"/>
                <a:ext cx="2345331" cy="411480"/>
              </a:xfrm>
              <a:prstGeom prst="rect">
                <a:avLst/>
              </a:prstGeom>
              <a:solidFill>
                <a:schemeClr val="bg1">
                  <a:lumMod val="95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100" dirty="0" smtClean="0">
                    <a:latin typeface="Courier New" panose="02070309020205020404" pitchFamily="49" charset="0"/>
                    <a:cs typeface="Courier New" panose="02070309020205020404" pitchFamily="49" charset="0"/>
                  </a:rPr>
                  <a:t>code for </a:t>
                </a:r>
                <a:r>
                  <a:rPr lang="en-US" sz="1100" dirty="0" err="1" smtClean="0">
                    <a:latin typeface="Courier New" panose="02070309020205020404" pitchFamily="49" charset="0"/>
                    <a:cs typeface="Courier New" panose="02070309020205020404" pitchFamily="49" charset="0"/>
                  </a:rPr>
                  <a:t>samePlace</a:t>
                </a:r>
                <a:r>
                  <a:rPr lang="en-US" sz="1100" dirty="0" smtClean="0">
                    <a:latin typeface="Courier New" panose="02070309020205020404" pitchFamily="49" charset="0"/>
                    <a:cs typeface="Courier New" panose="02070309020205020404" pitchFamily="49" charset="0"/>
                  </a:rPr>
                  <a:t>()</a:t>
                </a:r>
                <a:endParaRPr lang="en-US" sz="1100" dirty="0">
                  <a:latin typeface="Courier New" panose="02070309020205020404" pitchFamily="49" charset="0"/>
                  <a:cs typeface="Courier New" panose="02070309020205020404" pitchFamily="49" charset="0"/>
                </a:endParaRPr>
              </a:p>
            </p:txBody>
          </p:sp>
          <p:sp>
            <p:nvSpPr>
              <p:cNvPr id="66" name="TextBox 65"/>
              <p:cNvSpPr txBox="1"/>
              <p:nvPr>
                <p:custDataLst>
                  <p:tags r:id="rId22"/>
                </p:custDataLst>
              </p:nvPr>
            </p:nvSpPr>
            <p:spPr>
              <a:xfrm>
                <a:off x="226953" y="2205445"/>
                <a:ext cx="2613027" cy="404419"/>
              </a:xfrm>
              <a:prstGeom prst="rect">
                <a:avLst/>
              </a:prstGeom>
              <a:noFill/>
            </p:spPr>
            <p:txBody>
              <a:bodyPr wrap="none" rtlCol="0" anchor="ctr" anchorCtr="0">
                <a:spAutoFit/>
              </a:bodyPr>
              <a:lstStyle/>
              <a:p>
                <a:r>
                  <a:rPr lang="en-US" sz="1600" dirty="0" err="1" smtClean="0">
                    <a:latin typeface="Calibri" panose="020F0502020204030204" pitchFamily="34" charset="0"/>
                    <a:cs typeface="Calibri" panose="020F0502020204030204" pitchFamily="34" charset="0"/>
                  </a:rPr>
                  <a:t>vtable</a:t>
                </a:r>
                <a:r>
                  <a:rPr lang="en-US" sz="1600" dirty="0" smtClean="0">
                    <a:latin typeface="Calibri" panose="020F0502020204030204" pitchFamily="34" charset="0"/>
                    <a:cs typeface="Calibri" panose="020F0502020204030204" pitchFamily="34" charset="0"/>
                  </a:rPr>
                  <a:t> for class </a:t>
                </a:r>
                <a:r>
                  <a:rPr lang="en-US" sz="1600" dirty="0" smtClean="0">
                    <a:latin typeface="Courier New" panose="02070309020205020404" pitchFamily="49" charset="0"/>
                    <a:ea typeface="Anonymous Pro" panose="02060609030202000504" pitchFamily="49" charset="0"/>
                    <a:cs typeface="Courier New" panose="02070309020205020404" pitchFamily="49" charset="0"/>
                  </a:rPr>
                  <a:t>Point</a:t>
                </a:r>
                <a:r>
                  <a:rPr lang="en-US" sz="1600" dirty="0" smtClean="0">
                    <a:latin typeface="Calibri" panose="020F0502020204030204" pitchFamily="34" charset="0"/>
                    <a:cs typeface="Calibri" panose="020F0502020204030204" pitchFamily="34" charset="0"/>
                  </a:rPr>
                  <a:t>: </a:t>
                </a:r>
              </a:p>
            </p:txBody>
          </p:sp>
        </p:grpSp>
        <p:grpSp>
          <p:nvGrpSpPr>
            <p:cNvPr id="50" name="Group 49"/>
            <p:cNvGrpSpPr/>
            <p:nvPr/>
          </p:nvGrpSpPr>
          <p:grpSpPr>
            <a:xfrm>
              <a:off x="137160" y="1280160"/>
              <a:ext cx="8275320" cy="815311"/>
              <a:chOff x="137160" y="1097280"/>
              <a:chExt cx="8275320" cy="815311"/>
            </a:xfrm>
          </p:grpSpPr>
          <p:sp>
            <p:nvSpPr>
              <p:cNvPr id="52" name="Rectangle 11"/>
              <p:cNvSpPr>
                <a:spLocks noChangeArrowheads="1"/>
              </p:cNvSpPr>
              <p:nvPr>
                <p:custDataLst>
                  <p:tags r:id="rId9"/>
                </p:custDataLst>
              </p:nvPr>
            </p:nvSpPr>
            <p:spPr bwMode="auto">
              <a:xfrm>
                <a:off x="137160" y="1240695"/>
                <a:ext cx="365760" cy="431800"/>
              </a:xfrm>
              <a:prstGeom prst="rect">
                <a:avLst/>
              </a:prstGeom>
              <a:noFill/>
              <a:ln w="25400">
                <a:noFill/>
                <a:miter lim="800000"/>
                <a:headEnd/>
                <a:tailEnd/>
              </a:ln>
              <a:effectLst/>
            </p:spPr>
            <p:txBody>
              <a:bodyPr wrap="none" lIns="0" tIns="0" rIns="0" bIns="0" anchor="ctr">
                <a:normAutofit/>
              </a:bodyPr>
              <a:lstStyle/>
              <a:p>
                <a:pPr algn="ctr">
                  <a:lnSpc>
                    <a:spcPct val="100000"/>
                  </a:lnSpc>
                </a:pPr>
                <a:r>
                  <a:rPr lang="en-US" sz="1600" dirty="0" smtClean="0">
                    <a:latin typeface="Courier New" panose="02070309020205020404" pitchFamily="49" charset="0"/>
                    <a:cs typeface="Courier New" panose="02070309020205020404" pitchFamily="49" charset="0"/>
                  </a:rPr>
                  <a:t>p</a:t>
                </a:r>
                <a:endParaRPr lang="en-US" sz="1600" dirty="0">
                  <a:latin typeface="Courier New" panose="02070309020205020404" pitchFamily="49" charset="0"/>
                  <a:cs typeface="Courier New" panose="02070309020205020404" pitchFamily="49" charset="0"/>
                </a:endParaRPr>
              </a:p>
            </p:txBody>
          </p:sp>
          <p:grpSp>
            <p:nvGrpSpPr>
              <p:cNvPr id="53" name="Group 52"/>
              <p:cNvGrpSpPr/>
              <p:nvPr/>
            </p:nvGrpSpPr>
            <p:grpSpPr>
              <a:xfrm>
                <a:off x="731520" y="1097280"/>
                <a:ext cx="7680960" cy="815311"/>
                <a:chOff x="731520" y="1059209"/>
                <a:chExt cx="7680960" cy="815311"/>
              </a:xfrm>
            </p:grpSpPr>
            <p:sp>
              <p:nvSpPr>
                <p:cNvPr id="55" name="Rectangle 11"/>
                <p:cNvSpPr>
                  <a:spLocks noChangeArrowheads="1"/>
                </p:cNvSpPr>
                <p:nvPr>
                  <p:custDataLst>
                    <p:tags r:id="rId11"/>
                  </p:custDataLst>
                </p:nvPr>
              </p:nvSpPr>
              <p:spPr bwMode="auto">
                <a:xfrm>
                  <a:off x="4023360" y="1463040"/>
                  <a:ext cx="2194560" cy="411480"/>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1600" dirty="0" err="1" smtClean="0">
                      <a:latin typeface="Courier New" panose="02070309020205020404" pitchFamily="49" charset="0"/>
                      <a:cs typeface="Courier New" panose="02070309020205020404" pitchFamily="49" charset="0"/>
                    </a:rPr>
                    <a:t>x</a:t>
                  </a:r>
                  <a:endParaRPr lang="en-US" sz="1600" dirty="0">
                    <a:latin typeface="Courier New" panose="02070309020205020404" pitchFamily="49" charset="0"/>
                    <a:cs typeface="Courier New" panose="02070309020205020404" pitchFamily="49" charset="0"/>
                  </a:endParaRPr>
                </a:p>
              </p:txBody>
            </p:sp>
            <p:sp>
              <p:nvSpPr>
                <p:cNvPr id="56" name="Rectangle 11"/>
                <p:cNvSpPr>
                  <a:spLocks noChangeArrowheads="1"/>
                </p:cNvSpPr>
                <p:nvPr>
                  <p:custDataLst>
                    <p:tags r:id="rId12"/>
                  </p:custDataLst>
                </p:nvPr>
              </p:nvSpPr>
              <p:spPr bwMode="auto">
                <a:xfrm>
                  <a:off x="1828800" y="1463040"/>
                  <a:ext cx="219456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600" dirty="0" err="1" smtClean="0">
                      <a:latin typeface="Courier New" panose="02070309020205020404" pitchFamily="49" charset="0"/>
                      <a:cs typeface="Courier New" panose="02070309020205020404" pitchFamily="49" charset="0"/>
                    </a:rPr>
                    <a:t>vtable</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ptr</a:t>
                  </a:r>
                  <a:endParaRPr lang="en-US" sz="1600" dirty="0">
                    <a:latin typeface="Courier New" panose="02070309020205020404" pitchFamily="49" charset="0"/>
                    <a:cs typeface="Courier New" panose="02070309020205020404" pitchFamily="49" charset="0"/>
                  </a:endParaRPr>
                </a:p>
              </p:txBody>
            </p:sp>
            <p:sp>
              <p:nvSpPr>
                <p:cNvPr id="57" name="Rectangle 11"/>
                <p:cNvSpPr>
                  <a:spLocks noChangeArrowheads="1"/>
                </p:cNvSpPr>
                <p:nvPr>
                  <p:custDataLst>
                    <p:tags r:id="rId13"/>
                  </p:custDataLst>
                </p:nvPr>
              </p:nvSpPr>
              <p:spPr bwMode="auto">
                <a:xfrm>
                  <a:off x="6217920" y="1463040"/>
                  <a:ext cx="2194560" cy="411480"/>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1600" dirty="0" err="1" smtClean="0">
                      <a:latin typeface="Courier New" panose="02070309020205020404" pitchFamily="49" charset="0"/>
                      <a:cs typeface="Courier New" panose="02070309020205020404" pitchFamily="49" charset="0"/>
                    </a:rPr>
                    <a:t>y</a:t>
                  </a:r>
                  <a:endParaRPr lang="en-US" sz="1600" dirty="0">
                    <a:latin typeface="Courier New" panose="02070309020205020404" pitchFamily="49" charset="0"/>
                    <a:cs typeface="Courier New" panose="02070309020205020404" pitchFamily="49" charset="0"/>
                  </a:endParaRPr>
                </a:p>
              </p:txBody>
            </p:sp>
            <p:sp>
              <p:nvSpPr>
                <p:cNvPr id="58" name="Rectangle 11"/>
                <p:cNvSpPr>
                  <a:spLocks noChangeArrowheads="1"/>
                </p:cNvSpPr>
                <p:nvPr>
                  <p:custDataLst>
                    <p:tags r:id="rId14"/>
                  </p:custDataLst>
                </p:nvPr>
              </p:nvSpPr>
              <p:spPr bwMode="auto">
                <a:xfrm>
                  <a:off x="731520" y="1463040"/>
                  <a:ext cx="1097280" cy="411480"/>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600" dirty="0" smtClean="0">
                      <a:latin typeface="Courier New" panose="02070309020205020404" pitchFamily="49" charset="0"/>
                      <a:cs typeface="Courier New" panose="02070309020205020404" pitchFamily="49" charset="0"/>
                    </a:rPr>
                    <a:t>header</a:t>
                  </a:r>
                  <a:endParaRPr lang="en-US" sz="1600" dirty="0">
                    <a:latin typeface="Courier New" panose="02070309020205020404" pitchFamily="49" charset="0"/>
                    <a:cs typeface="Courier New" panose="02070309020205020404" pitchFamily="49" charset="0"/>
                  </a:endParaRPr>
                </a:p>
              </p:txBody>
            </p:sp>
            <p:sp>
              <p:nvSpPr>
                <p:cNvPr id="59" name="Rectangle 58"/>
                <p:cNvSpPr/>
                <p:nvPr>
                  <p:custDataLst>
                    <p:tags r:id="rId15"/>
                  </p:custDataLst>
                </p:nvPr>
              </p:nvSpPr>
              <p:spPr>
                <a:xfrm>
                  <a:off x="731520" y="1059209"/>
                  <a:ext cx="1543765" cy="404419"/>
                </a:xfrm>
                <a:prstGeom prst="rect">
                  <a:avLst/>
                </a:prstGeom>
              </p:spPr>
              <p:txBody>
                <a:bodyPr wrap="none">
                  <a:spAutoFit/>
                </a:bodyPr>
                <a:lstStyle/>
                <a:p>
                  <a:r>
                    <a:rPr lang="en-US" sz="1400" dirty="0">
                      <a:latin typeface="Courier New" panose="02070309020205020404" pitchFamily="49" charset="0"/>
                      <a:cs typeface="Courier New" panose="02070309020205020404" pitchFamily="49" charset="0"/>
                    </a:rPr>
                    <a:t>Point</a:t>
                  </a:r>
                  <a:r>
                    <a:rPr lang="en-US" sz="1600" dirty="0">
                      <a:latin typeface="Calibri" panose="020F0502020204030204" pitchFamily="34" charset="0"/>
                      <a:cs typeface="Calibri" panose="020F0502020204030204" pitchFamily="34" charset="0"/>
                    </a:rPr>
                    <a:t> object</a:t>
                  </a:r>
                </a:p>
              </p:txBody>
            </p:sp>
          </p:grpSp>
          <p:cxnSp>
            <p:nvCxnSpPr>
              <p:cNvPr id="54" name="Straight Arrow Connector 53"/>
              <p:cNvCxnSpPr/>
              <p:nvPr>
                <p:custDataLst>
                  <p:tags r:id="rId10"/>
                </p:custDataLst>
              </p:nvPr>
            </p:nvCxnSpPr>
            <p:spPr bwMode="auto">
              <a:xfrm>
                <a:off x="502920" y="1463040"/>
                <a:ext cx="230067" cy="228600"/>
              </a:xfrm>
              <a:prstGeom prst="straightConnector1">
                <a:avLst/>
              </a:prstGeom>
              <a:noFill/>
              <a:ln w="31750" cap="flat" cmpd="sng" algn="ctr">
                <a:solidFill>
                  <a:schemeClr val="tx1"/>
                </a:solidFill>
                <a:prstDash val="solid"/>
                <a:round/>
                <a:headEnd type="oval" w="med" len="med"/>
                <a:tailEnd type="arrow"/>
              </a:ln>
              <a:effectLst/>
            </p:spPr>
          </p:cxnSp>
        </p:grpSp>
        <p:cxnSp>
          <p:nvCxnSpPr>
            <p:cNvPr id="51" name="Straight Arrow Connector 50"/>
            <p:cNvCxnSpPr/>
            <p:nvPr>
              <p:custDataLst>
                <p:tags r:id="rId8"/>
              </p:custDataLst>
            </p:nvPr>
          </p:nvCxnSpPr>
          <p:spPr bwMode="auto">
            <a:xfrm flipH="1">
              <a:off x="2917882" y="2002536"/>
              <a:ext cx="8200" cy="368321"/>
            </a:xfrm>
            <a:prstGeom prst="straightConnector1">
              <a:avLst/>
            </a:prstGeom>
            <a:noFill/>
            <a:ln w="31750" cap="flat" cmpd="sng" algn="ctr">
              <a:solidFill>
                <a:schemeClr val="tx1"/>
              </a:solidFill>
              <a:prstDash val="solid"/>
              <a:round/>
              <a:headEnd type="oval" w="med" len="med"/>
              <a:tailEnd type="arrow" w="med" len="med"/>
            </a:ln>
            <a:effectLst/>
          </p:spPr>
        </p:cxnSp>
      </p:grpSp>
    </p:spTree>
    <p:extLst>
      <p:ext uri="{BB962C8B-B14F-4D97-AF65-F5344CB8AC3E}">
        <p14:creationId xmlns:p14="http://schemas.microsoft.com/office/powerpoint/2010/main" val="2662099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smtClean="0"/>
              <a:t>Subclassing</a:t>
            </a:r>
            <a:endParaRPr lang="en-US" dirty="0"/>
          </a:p>
        </p:txBody>
      </p:sp>
      <p:sp>
        <p:nvSpPr>
          <p:cNvPr id="3" name="Content Placeholder 2"/>
          <p:cNvSpPr>
            <a:spLocks noGrp="1"/>
          </p:cNvSpPr>
          <p:nvPr>
            <p:ph idx="1"/>
            <p:custDataLst>
              <p:tags r:id="rId2"/>
            </p:custDataLst>
          </p:nvPr>
        </p:nvSpPr>
        <p:spPr>
          <a:xfrm>
            <a:off x="396875" y="3840480"/>
            <a:ext cx="8366125" cy="2743200"/>
          </a:xfrm>
        </p:spPr>
        <p:txBody>
          <a:bodyPr/>
          <a:lstStyle/>
          <a:p>
            <a:r>
              <a:rPr lang="en-US" sz="2400" dirty="0" smtClean="0"/>
              <a:t>Where does “</a:t>
            </a:r>
            <a:r>
              <a:rPr lang="en-US" sz="2400" kern="1200" dirty="0" smtClean="0">
                <a:latin typeface="Courier New" panose="02070309020205020404" pitchFamily="49" charset="0"/>
                <a:cs typeface="Courier New" panose="02070309020205020404" pitchFamily="49" charset="0"/>
              </a:rPr>
              <a:t>z</a:t>
            </a:r>
            <a:r>
              <a:rPr lang="en-US" sz="2400" dirty="0" smtClean="0"/>
              <a:t>” go?  At end of fields of </a:t>
            </a:r>
            <a:r>
              <a:rPr lang="en-US" sz="2400" kern="1200" dirty="0">
                <a:latin typeface="Courier New" panose="02070309020205020404" pitchFamily="49" charset="0"/>
                <a:cs typeface="Courier New" panose="02070309020205020404" pitchFamily="49" charset="0"/>
              </a:rPr>
              <a:t>Point</a:t>
            </a:r>
            <a:endParaRPr lang="en-US" sz="1600" kern="1200" dirty="0">
              <a:latin typeface="Courier New" panose="02070309020205020404" pitchFamily="49" charset="0"/>
              <a:cs typeface="Courier New" panose="02070309020205020404" pitchFamily="49" charset="0"/>
            </a:endParaRPr>
          </a:p>
          <a:p>
            <a:pPr lvl="1"/>
            <a:r>
              <a:rPr lang="en-US" sz="2000" kern="1200" dirty="0">
                <a:latin typeface="Courier New" panose="02070309020205020404" pitchFamily="49" charset="0"/>
                <a:ea typeface="+mn-ea"/>
                <a:cs typeface="Courier New" panose="02070309020205020404" pitchFamily="49" charset="0"/>
              </a:rPr>
              <a:t>Point</a:t>
            </a:r>
            <a:r>
              <a:rPr lang="en-US" sz="2000" dirty="0" smtClean="0"/>
              <a:t> fields are always in the same place, so </a:t>
            </a:r>
            <a:r>
              <a:rPr lang="en-US" sz="2000" kern="1200" dirty="0">
                <a:latin typeface="Courier New" panose="02070309020205020404" pitchFamily="49" charset="0"/>
                <a:ea typeface="+mn-ea"/>
                <a:cs typeface="Courier New" panose="02070309020205020404" pitchFamily="49" charset="0"/>
              </a:rPr>
              <a:t>Point</a:t>
            </a:r>
            <a:r>
              <a:rPr lang="en-US" sz="2000" dirty="0" smtClean="0"/>
              <a:t> code can run on </a:t>
            </a:r>
            <a:r>
              <a:rPr lang="en-US" sz="2000" kern="1200" dirty="0" err="1" smtClean="0">
                <a:latin typeface="Courier New" panose="02070309020205020404" pitchFamily="49" charset="0"/>
                <a:ea typeface="+mn-ea"/>
                <a:cs typeface="Courier New" panose="02070309020205020404" pitchFamily="49" charset="0"/>
              </a:rPr>
              <a:t>ThreeDPoint</a:t>
            </a:r>
            <a:r>
              <a:rPr lang="en-US" sz="2000" dirty="0" smtClean="0"/>
              <a:t> objects without modification</a:t>
            </a:r>
          </a:p>
          <a:p>
            <a:r>
              <a:rPr lang="en-US" sz="2400" dirty="0" smtClean="0"/>
              <a:t>Where does pointer to code for two new methods go?</a:t>
            </a:r>
          </a:p>
          <a:p>
            <a:pPr lvl="1"/>
            <a:r>
              <a:rPr lang="en-US" sz="2000" dirty="0" smtClean="0"/>
              <a:t>No constructor, so use default </a:t>
            </a:r>
            <a:r>
              <a:rPr lang="en-US" sz="2000" kern="1200" dirty="0">
                <a:latin typeface="Courier New" panose="02070309020205020404" pitchFamily="49" charset="0"/>
                <a:ea typeface="+mn-ea"/>
                <a:cs typeface="Courier New" panose="02070309020205020404" pitchFamily="49" charset="0"/>
              </a:rPr>
              <a:t>Point</a:t>
            </a:r>
            <a:r>
              <a:rPr lang="en-US" sz="2000" dirty="0" smtClean="0"/>
              <a:t> constructor</a:t>
            </a:r>
          </a:p>
          <a:p>
            <a:pPr lvl="1"/>
            <a:r>
              <a:rPr lang="en-US" sz="2000" dirty="0" smtClean="0"/>
              <a:t>To override “</a:t>
            </a:r>
            <a:r>
              <a:rPr lang="en-US" sz="2000" kern="1200" dirty="0" err="1">
                <a:latin typeface="Courier New" panose="02070309020205020404" pitchFamily="49" charset="0"/>
                <a:ea typeface="+mn-ea"/>
                <a:cs typeface="Courier New" panose="02070309020205020404" pitchFamily="49" charset="0"/>
              </a:rPr>
              <a:t>samePlace</a:t>
            </a:r>
            <a:r>
              <a:rPr lang="en-US" sz="2000" dirty="0" smtClean="0"/>
              <a:t>”, use same </a:t>
            </a:r>
            <a:r>
              <a:rPr lang="en-US" sz="2000" dirty="0" err="1" smtClean="0"/>
              <a:t>vtable</a:t>
            </a:r>
            <a:r>
              <a:rPr lang="en-US" sz="2000" dirty="0" smtClean="0"/>
              <a:t> position</a:t>
            </a:r>
          </a:p>
          <a:p>
            <a:pPr lvl="1"/>
            <a:r>
              <a:rPr lang="en-US" sz="2000" dirty="0" smtClean="0"/>
              <a:t>Add new pointer at end of </a:t>
            </a:r>
            <a:r>
              <a:rPr lang="en-US" sz="2000" dirty="0" err="1" smtClean="0"/>
              <a:t>vtable</a:t>
            </a:r>
            <a:r>
              <a:rPr lang="en-US" sz="2000" dirty="0" smtClean="0"/>
              <a:t> for new method “</a:t>
            </a:r>
            <a:r>
              <a:rPr lang="en-US" sz="2000" kern="1200" dirty="0" err="1">
                <a:latin typeface="Courier New" panose="02070309020205020404" pitchFamily="49" charset="0"/>
                <a:ea typeface="+mn-ea"/>
                <a:cs typeface="Courier New" panose="02070309020205020404" pitchFamily="49" charset="0"/>
              </a:rPr>
              <a:t>sayHi</a:t>
            </a:r>
            <a:r>
              <a:rPr lang="en-US" sz="2000" dirty="0" smtClean="0"/>
              <a:t>”</a:t>
            </a:r>
          </a:p>
        </p:txBody>
      </p:sp>
      <p:sp>
        <p:nvSpPr>
          <p:cNvPr id="9" name="Slide Number Placeholder 8"/>
          <p:cNvSpPr>
            <a:spLocks noGrp="1"/>
          </p:cNvSpPr>
          <p:nvPr>
            <p:ph type="sldNum" sz="quarter" idx="10"/>
            <p:custDataLst>
              <p:tags r:id="rId3"/>
            </p:custDataLst>
          </p:nvPr>
        </p:nvSpPr>
        <p:spPr/>
        <p:txBody>
          <a:bodyPr/>
          <a:lstStyle/>
          <a:p>
            <a:fld id="{7CBE8339-D2AD-46DC-A898-FD1E949067F0}" type="slidenum">
              <a:rPr lang="en-US" smtClean="0"/>
              <a:pPr/>
              <a:t>21</a:t>
            </a:fld>
            <a:endParaRPr lang="en-US"/>
          </a:p>
        </p:txBody>
      </p:sp>
      <p:sp>
        <p:nvSpPr>
          <p:cNvPr id="7" name="Rectangle 6"/>
          <p:cNvSpPr/>
          <p:nvPr>
            <p:custDataLst>
              <p:tags r:id="rId4"/>
            </p:custDataLst>
          </p:nvPr>
        </p:nvSpPr>
        <p:spPr>
          <a:xfrm>
            <a:off x="822960" y="1371600"/>
            <a:ext cx="4663440" cy="2308324"/>
          </a:xfrm>
          <a:prstGeom prst="rect">
            <a:avLst/>
          </a:prstGeom>
          <a:solidFill>
            <a:schemeClr val="bg1">
              <a:lumMod val="95000"/>
            </a:schemeClr>
          </a:solidFill>
          <a:ln w="12700">
            <a:solidFill>
              <a:schemeClr val="tx1"/>
            </a:solidFill>
          </a:ln>
        </p:spPr>
        <p:txBody>
          <a:bodyPr>
            <a:spAutoFit/>
          </a:bodyPr>
          <a:lstStyle/>
          <a:p>
            <a:r>
              <a:rPr lang="en-US" sz="1600" b="1" dirty="0" smtClean="0">
                <a:latin typeface="Courier New" panose="02070309020205020404" pitchFamily="49" charset="0"/>
                <a:cs typeface="Courier New" panose="02070309020205020404" pitchFamily="49" charset="0"/>
              </a:rPr>
              <a:t>class</a:t>
            </a:r>
            <a:r>
              <a:rPr lang="en-US" sz="1600" b="0" dirty="0" smtClean="0">
                <a:latin typeface="Courier New" panose="02070309020205020404" pitchFamily="49" charset="0"/>
                <a:cs typeface="Courier New" panose="02070309020205020404" pitchFamily="49" charset="0"/>
              </a:rPr>
              <a:t> </a:t>
            </a:r>
            <a:r>
              <a:rPr lang="en-US" sz="1600" b="0" dirty="0" err="1" smtClean="0">
                <a:latin typeface="Courier New" panose="02070309020205020404" pitchFamily="49" charset="0"/>
                <a:cs typeface="Courier New" panose="02070309020205020404" pitchFamily="49" charset="0"/>
              </a:rPr>
              <a:t>ThreeDPoint</a:t>
            </a:r>
            <a:r>
              <a:rPr lang="en-US" sz="1600" b="0"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extends</a:t>
            </a:r>
            <a:r>
              <a:rPr lang="en-US" sz="1600" b="0" dirty="0" smtClean="0">
                <a:latin typeface="Courier New" panose="02070309020205020404" pitchFamily="49" charset="0"/>
                <a:cs typeface="Courier New" panose="02070309020205020404" pitchFamily="49" charset="0"/>
              </a:rPr>
              <a:t> Point {</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double</a:t>
            </a:r>
            <a:r>
              <a:rPr lang="en-US" sz="1600" b="0" dirty="0" smtClean="0">
                <a:latin typeface="Courier New" panose="02070309020205020404" pitchFamily="49" charset="0"/>
                <a:cs typeface="Courier New" panose="02070309020205020404" pitchFamily="49" charset="0"/>
              </a:rPr>
              <a:t> z;</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boolean</a:t>
            </a:r>
            <a:r>
              <a:rPr lang="en-US" sz="1600" b="0" dirty="0" smtClean="0">
                <a:latin typeface="Courier New" panose="02070309020205020404" pitchFamily="49" charset="0"/>
                <a:cs typeface="Courier New" panose="02070309020205020404" pitchFamily="49" charset="0"/>
              </a:rPr>
              <a:t> </a:t>
            </a:r>
            <a:r>
              <a:rPr lang="en-US" sz="1600" b="0" dirty="0" err="1" smtClean="0">
                <a:latin typeface="Courier New" panose="02070309020205020404" pitchFamily="49" charset="0"/>
                <a:cs typeface="Courier New" panose="02070309020205020404" pitchFamily="49" charset="0"/>
              </a:rPr>
              <a:t>samePlace</a:t>
            </a:r>
            <a:r>
              <a:rPr lang="en-US" sz="1600" b="0" dirty="0" smtClean="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Point</a:t>
            </a:r>
            <a:r>
              <a:rPr lang="en-US" sz="1600" b="0" dirty="0" smtClean="0">
                <a:latin typeface="Courier New" panose="02070309020205020404" pitchFamily="49" charset="0"/>
                <a:cs typeface="Courier New" panose="02070309020205020404" pitchFamily="49" charset="0"/>
              </a:rPr>
              <a:t> p2) {</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return</a:t>
            </a:r>
            <a:r>
              <a:rPr lang="en-US" sz="1600" b="0" dirty="0" smtClean="0">
                <a:latin typeface="Courier New" panose="02070309020205020404" pitchFamily="49" charset="0"/>
                <a:cs typeface="Courier New" panose="02070309020205020404" pitchFamily="49" charset="0"/>
              </a:rPr>
              <a:t> false;</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void</a:t>
            </a:r>
            <a:r>
              <a:rPr lang="en-US" sz="1600" b="0" dirty="0" smtClean="0">
                <a:latin typeface="Courier New" panose="02070309020205020404" pitchFamily="49" charset="0"/>
                <a:cs typeface="Courier New" panose="02070309020205020404" pitchFamily="49" charset="0"/>
              </a:rPr>
              <a:t> </a:t>
            </a:r>
            <a:r>
              <a:rPr lang="en-US" sz="1600" b="0" dirty="0" err="1" smtClean="0">
                <a:latin typeface="Courier New" panose="02070309020205020404" pitchFamily="49" charset="0"/>
                <a:cs typeface="Courier New" panose="02070309020205020404" pitchFamily="49" charset="0"/>
              </a:rPr>
              <a:t>sayHi</a:t>
            </a:r>
            <a:r>
              <a:rPr lang="en-US" sz="1600" b="0" dirty="0" smtClean="0">
                <a:latin typeface="Courier New" panose="02070309020205020404" pitchFamily="49" charset="0"/>
                <a:cs typeface="Courier New" panose="02070309020205020404" pitchFamily="49" charset="0"/>
              </a:rPr>
              <a:t>() {</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a:t>
            </a:r>
            <a:r>
              <a:rPr lang="en-US" sz="1600" b="0" dirty="0" err="1" smtClean="0">
                <a:latin typeface="Courier New" panose="02070309020205020404" pitchFamily="49" charset="0"/>
                <a:cs typeface="Courier New" panose="02070309020205020404" pitchFamily="49" charset="0"/>
              </a:rPr>
              <a:t>System.out.println</a:t>
            </a:r>
            <a:r>
              <a:rPr lang="en-US" sz="1600" b="0" dirty="0" smtClean="0">
                <a:latin typeface="Courier New" panose="02070309020205020404" pitchFamily="49" charset="0"/>
                <a:cs typeface="Courier New" panose="02070309020205020404" pitchFamily="49" charset="0"/>
              </a:rPr>
              <a:t>("hello");</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a:t>
            </a:r>
            <a:endParaRPr lang="en-US" sz="1600" b="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06154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smtClean="0"/>
              <a:t>Subclassing</a:t>
            </a:r>
            <a:endParaRPr lang="en-US" dirty="0"/>
          </a:p>
        </p:txBody>
      </p:sp>
      <p:sp>
        <p:nvSpPr>
          <p:cNvPr id="37" name="Slide Number Placeholder 36"/>
          <p:cNvSpPr>
            <a:spLocks noGrp="1"/>
          </p:cNvSpPr>
          <p:nvPr>
            <p:ph type="sldNum" sz="quarter" idx="10"/>
            <p:custDataLst>
              <p:tags r:id="rId2"/>
            </p:custDataLst>
          </p:nvPr>
        </p:nvSpPr>
        <p:spPr/>
        <p:txBody>
          <a:bodyPr/>
          <a:lstStyle/>
          <a:p>
            <a:fld id="{7CBE8339-D2AD-46DC-A898-FD1E949067F0}" type="slidenum">
              <a:rPr lang="en-US" smtClean="0"/>
              <a:pPr/>
              <a:t>22</a:t>
            </a:fld>
            <a:endParaRPr lang="en-US"/>
          </a:p>
        </p:txBody>
      </p:sp>
      <p:sp>
        <p:nvSpPr>
          <p:cNvPr id="26" name="TextBox 25"/>
          <p:cNvSpPr txBox="1"/>
          <p:nvPr>
            <p:custDataLst>
              <p:tags r:id="rId3"/>
            </p:custDataLst>
          </p:nvPr>
        </p:nvSpPr>
        <p:spPr>
          <a:xfrm>
            <a:off x="5250638" y="6217549"/>
            <a:ext cx="1441485" cy="549381"/>
          </a:xfrm>
          <a:prstGeom prst="rect">
            <a:avLst/>
          </a:prstGeom>
          <a:noFill/>
        </p:spPr>
        <p:txBody>
          <a:bodyPr wrap="none" rtlCol="0">
            <a:spAutoFit/>
          </a:bodyPr>
          <a:lstStyle/>
          <a:p>
            <a:pPr algn="ctr">
              <a:lnSpc>
                <a:spcPct val="80000"/>
              </a:lnSpc>
            </a:pPr>
            <a:r>
              <a:rPr lang="en-US" sz="1800" u="sng" dirty="0" smtClean="0">
                <a:latin typeface="Calibri" panose="020F0502020204030204" pitchFamily="34" charset="0"/>
                <a:cs typeface="Calibri" panose="020F0502020204030204" pitchFamily="34" charset="0"/>
              </a:rPr>
              <a:t>New</a:t>
            </a:r>
            <a:r>
              <a:rPr lang="en-US" sz="1800" dirty="0" smtClean="0">
                <a:latin typeface="Calibri" panose="020F0502020204030204" pitchFamily="34" charset="0"/>
                <a:cs typeface="Calibri" panose="020F0502020204030204" pitchFamily="34" charset="0"/>
              </a:rPr>
              <a:t> code for</a:t>
            </a:r>
            <a:br>
              <a:rPr lang="en-US" sz="1800" dirty="0" smtClean="0">
                <a:latin typeface="Calibri" panose="020F0502020204030204" pitchFamily="34" charset="0"/>
                <a:cs typeface="Calibri" panose="020F0502020204030204" pitchFamily="34" charset="0"/>
              </a:rPr>
            </a:br>
            <a:r>
              <a:rPr lang="en-US" sz="1800" dirty="0" err="1" smtClean="0">
                <a:latin typeface="Courier New" panose="02070309020205020404" pitchFamily="49" charset="0"/>
                <a:cs typeface="Courier New" panose="02070309020205020404" pitchFamily="49" charset="0"/>
              </a:rPr>
              <a:t>samePlace</a:t>
            </a:r>
            <a:endParaRPr lang="en-US" sz="1800" dirty="0">
              <a:latin typeface="Courier New" panose="02070309020205020404" pitchFamily="49" charset="0"/>
              <a:cs typeface="Courier New" panose="02070309020205020404" pitchFamily="49" charset="0"/>
            </a:endParaRPr>
          </a:p>
        </p:txBody>
      </p:sp>
      <p:sp>
        <p:nvSpPr>
          <p:cNvPr id="32" name="TextBox 31"/>
          <p:cNvSpPr txBox="1"/>
          <p:nvPr>
            <p:custDataLst>
              <p:tags r:id="rId4"/>
            </p:custDataLst>
          </p:nvPr>
        </p:nvSpPr>
        <p:spPr>
          <a:xfrm>
            <a:off x="3052567" y="6221717"/>
            <a:ext cx="1392945" cy="541046"/>
          </a:xfrm>
          <a:prstGeom prst="rect">
            <a:avLst/>
          </a:prstGeom>
          <a:noFill/>
        </p:spPr>
        <p:txBody>
          <a:bodyPr wrap="none" rtlCol="0">
            <a:spAutoFit/>
          </a:bodyPr>
          <a:lstStyle/>
          <a:p>
            <a:pPr algn="ctr">
              <a:lnSpc>
                <a:spcPct val="80000"/>
              </a:lnSpc>
            </a:pPr>
            <a:r>
              <a:rPr lang="en-US" sz="1800" u="sng" dirty="0" smtClean="0">
                <a:latin typeface="Calibri" panose="020F0502020204030204" pitchFamily="34" charset="0"/>
                <a:cs typeface="Calibri" panose="020F0502020204030204" pitchFamily="34" charset="0"/>
              </a:rPr>
              <a:t>Old</a:t>
            </a:r>
            <a:r>
              <a:rPr lang="en-US" sz="1800" dirty="0" smtClean="0">
                <a:latin typeface="Calibri" panose="020F0502020204030204" pitchFamily="34" charset="0"/>
                <a:cs typeface="Calibri" panose="020F0502020204030204" pitchFamily="34" charset="0"/>
              </a:rPr>
              <a:t> code for </a:t>
            </a:r>
            <a:br>
              <a:rPr lang="en-US" sz="1800" dirty="0" smtClean="0">
                <a:latin typeface="Calibri" panose="020F0502020204030204" pitchFamily="34" charset="0"/>
                <a:cs typeface="Calibri" panose="020F0502020204030204" pitchFamily="34" charset="0"/>
              </a:rPr>
            </a:br>
            <a:r>
              <a:rPr lang="en-US" sz="1800" dirty="0" smtClean="0">
                <a:latin typeface="Calibri" panose="020F0502020204030204" pitchFamily="34" charset="0"/>
                <a:cs typeface="Calibri" panose="020F0502020204030204" pitchFamily="34" charset="0"/>
              </a:rPr>
              <a:t>constructor</a:t>
            </a:r>
          </a:p>
        </p:txBody>
      </p:sp>
      <p:grpSp>
        <p:nvGrpSpPr>
          <p:cNvPr id="22" name="Group 21"/>
          <p:cNvGrpSpPr/>
          <p:nvPr/>
        </p:nvGrpSpPr>
        <p:grpSpPr>
          <a:xfrm>
            <a:off x="4916408" y="4612536"/>
            <a:ext cx="2490232" cy="577564"/>
            <a:chOff x="6214172" y="3295545"/>
            <a:chExt cx="2490232" cy="577564"/>
          </a:xfrm>
        </p:grpSpPr>
        <p:cxnSp>
          <p:nvCxnSpPr>
            <p:cNvPr id="33" name="Straight Arrow Connector 32"/>
            <p:cNvCxnSpPr/>
            <p:nvPr>
              <p:custDataLst>
                <p:tags r:id="rId20"/>
              </p:custDataLst>
            </p:nvPr>
          </p:nvCxnSpPr>
          <p:spPr bwMode="auto">
            <a:xfrm>
              <a:off x="7459287" y="3598789"/>
              <a:ext cx="0" cy="274320"/>
            </a:xfrm>
            <a:prstGeom prst="straightConnector1">
              <a:avLst/>
            </a:prstGeom>
            <a:noFill/>
            <a:ln w="38100" cap="flat" cmpd="sng" algn="ctr">
              <a:solidFill>
                <a:srgbClr val="3366FF"/>
              </a:solidFill>
              <a:prstDash val="solid"/>
              <a:round/>
              <a:headEnd type="none" w="med" len="med"/>
              <a:tailEnd type="triangle" w="med" len="med"/>
            </a:ln>
            <a:effectLst/>
          </p:spPr>
        </p:cxnSp>
        <p:sp>
          <p:nvSpPr>
            <p:cNvPr id="35" name="TextBox 34"/>
            <p:cNvSpPr txBox="1"/>
            <p:nvPr>
              <p:custDataLst>
                <p:tags r:id="rId21"/>
              </p:custDataLst>
            </p:nvPr>
          </p:nvSpPr>
          <p:spPr>
            <a:xfrm>
              <a:off x="6214172" y="3295545"/>
              <a:ext cx="2490232" cy="369332"/>
            </a:xfrm>
            <a:prstGeom prst="rect">
              <a:avLst/>
            </a:prstGeom>
            <a:noFill/>
          </p:spPr>
          <p:txBody>
            <a:bodyPr wrap="none" rtlCol="0">
              <a:spAutoFit/>
            </a:bodyPr>
            <a:lstStyle/>
            <a:p>
              <a:pPr algn="ctr"/>
              <a:r>
                <a:rPr lang="en-US" sz="1800" dirty="0" err="1" smtClean="0">
                  <a:latin typeface="Courier New" panose="02070309020205020404" pitchFamily="49" charset="0"/>
                  <a:cs typeface="Courier New" panose="02070309020205020404" pitchFamily="49" charset="0"/>
                </a:rPr>
                <a:t>sayHi</a:t>
              </a:r>
              <a:r>
                <a:rPr lang="en-US" sz="1800" dirty="0" smtClean="0">
                  <a:latin typeface="Calibri" panose="020F0502020204030204" pitchFamily="34" charset="0"/>
                  <a:cs typeface="Calibri" panose="020F0502020204030204" pitchFamily="34" charset="0"/>
                </a:rPr>
                <a:t> tacked on at end</a:t>
              </a:r>
            </a:p>
          </p:txBody>
        </p:sp>
      </p:grpSp>
      <p:sp>
        <p:nvSpPr>
          <p:cNvPr id="46" name="TextBox 45"/>
          <p:cNvSpPr txBox="1"/>
          <p:nvPr>
            <p:custDataLst>
              <p:tags r:id="rId5"/>
            </p:custDataLst>
          </p:nvPr>
        </p:nvSpPr>
        <p:spPr>
          <a:xfrm>
            <a:off x="7798594" y="4787037"/>
            <a:ext cx="1040606" cy="549381"/>
          </a:xfrm>
          <a:prstGeom prst="rect">
            <a:avLst/>
          </a:prstGeom>
          <a:noFill/>
        </p:spPr>
        <p:txBody>
          <a:bodyPr wrap="none" rtlCol="0">
            <a:spAutoFit/>
          </a:bodyPr>
          <a:lstStyle/>
          <a:p>
            <a:pPr>
              <a:lnSpc>
                <a:spcPct val="80000"/>
              </a:lnSpc>
            </a:pPr>
            <a:r>
              <a:rPr lang="en-US" sz="1800" dirty="0" smtClean="0">
                <a:latin typeface="Calibri" panose="020F0502020204030204" pitchFamily="34" charset="0"/>
                <a:cs typeface="Calibri" panose="020F0502020204030204" pitchFamily="34" charset="0"/>
              </a:rPr>
              <a:t>Code for </a:t>
            </a:r>
            <a:br>
              <a:rPr lang="en-US" sz="1800" dirty="0" smtClean="0">
                <a:latin typeface="Calibri" panose="020F0502020204030204" pitchFamily="34" charset="0"/>
                <a:cs typeface="Calibri" panose="020F0502020204030204" pitchFamily="34" charset="0"/>
              </a:rPr>
            </a:br>
            <a:r>
              <a:rPr lang="en-US" sz="1800" dirty="0" err="1" smtClean="0">
                <a:latin typeface="Courier New" panose="02070309020205020404" pitchFamily="49" charset="0"/>
                <a:cs typeface="Courier New" panose="02070309020205020404" pitchFamily="49" charset="0"/>
              </a:rPr>
              <a:t>sayHi</a:t>
            </a:r>
            <a:endParaRPr lang="en-US" sz="1800" dirty="0" smtClean="0">
              <a:latin typeface="Courier New" panose="02070309020205020404" pitchFamily="49" charset="0"/>
              <a:cs typeface="Courier New" panose="02070309020205020404" pitchFamily="49" charset="0"/>
            </a:endParaRPr>
          </a:p>
        </p:txBody>
      </p:sp>
      <p:sp>
        <p:nvSpPr>
          <p:cNvPr id="34" name="Rectangle 33"/>
          <p:cNvSpPr/>
          <p:nvPr>
            <p:custDataLst>
              <p:tags r:id="rId6"/>
            </p:custDataLst>
          </p:nvPr>
        </p:nvSpPr>
        <p:spPr>
          <a:xfrm>
            <a:off x="822960" y="1371600"/>
            <a:ext cx="4663440" cy="2308324"/>
          </a:xfrm>
          <a:prstGeom prst="rect">
            <a:avLst/>
          </a:prstGeom>
          <a:solidFill>
            <a:schemeClr val="bg1">
              <a:lumMod val="95000"/>
            </a:schemeClr>
          </a:solidFill>
          <a:ln w="12700">
            <a:solidFill>
              <a:schemeClr val="tx1"/>
            </a:solidFill>
          </a:ln>
        </p:spPr>
        <p:txBody>
          <a:bodyPr>
            <a:spAutoFit/>
          </a:bodyPr>
          <a:lstStyle/>
          <a:p>
            <a:r>
              <a:rPr lang="en-US" sz="1600" b="1" dirty="0" smtClean="0">
                <a:latin typeface="Courier New" panose="02070309020205020404" pitchFamily="49" charset="0"/>
                <a:cs typeface="Courier New" panose="02070309020205020404" pitchFamily="49" charset="0"/>
              </a:rPr>
              <a:t>class</a:t>
            </a:r>
            <a:r>
              <a:rPr lang="en-US" sz="1600" b="0" dirty="0" smtClean="0">
                <a:latin typeface="Courier New" panose="02070309020205020404" pitchFamily="49" charset="0"/>
                <a:cs typeface="Courier New" panose="02070309020205020404" pitchFamily="49" charset="0"/>
              </a:rPr>
              <a:t> </a:t>
            </a:r>
            <a:r>
              <a:rPr lang="en-US" sz="1600" b="0" dirty="0" err="1" smtClean="0">
                <a:latin typeface="Courier New" panose="02070309020205020404" pitchFamily="49" charset="0"/>
                <a:cs typeface="Courier New" panose="02070309020205020404" pitchFamily="49" charset="0"/>
              </a:rPr>
              <a:t>ThreeDPoint</a:t>
            </a:r>
            <a:r>
              <a:rPr lang="en-US" sz="1600" b="0"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extends</a:t>
            </a:r>
            <a:r>
              <a:rPr lang="en-US" sz="1600" b="0" dirty="0" smtClean="0">
                <a:latin typeface="Courier New" panose="02070309020205020404" pitchFamily="49" charset="0"/>
                <a:cs typeface="Courier New" panose="02070309020205020404" pitchFamily="49" charset="0"/>
              </a:rPr>
              <a:t> Point {</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double</a:t>
            </a:r>
            <a:r>
              <a:rPr lang="en-US" sz="1600" b="0" dirty="0" smtClean="0">
                <a:latin typeface="Courier New" panose="02070309020205020404" pitchFamily="49" charset="0"/>
                <a:cs typeface="Courier New" panose="02070309020205020404" pitchFamily="49" charset="0"/>
              </a:rPr>
              <a:t> z;</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boolean</a:t>
            </a:r>
            <a:r>
              <a:rPr lang="en-US" sz="1600" b="0" dirty="0" smtClean="0">
                <a:latin typeface="Courier New" panose="02070309020205020404" pitchFamily="49" charset="0"/>
                <a:cs typeface="Courier New" panose="02070309020205020404" pitchFamily="49" charset="0"/>
              </a:rPr>
              <a:t> </a:t>
            </a:r>
            <a:r>
              <a:rPr lang="en-US" sz="1600" b="0" dirty="0" err="1" smtClean="0">
                <a:latin typeface="Courier New" panose="02070309020205020404" pitchFamily="49" charset="0"/>
                <a:cs typeface="Courier New" panose="02070309020205020404" pitchFamily="49" charset="0"/>
              </a:rPr>
              <a:t>samePlace</a:t>
            </a:r>
            <a:r>
              <a:rPr lang="en-US" sz="1600" b="0" dirty="0" smtClean="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Point</a:t>
            </a:r>
            <a:r>
              <a:rPr lang="en-US" sz="1600" b="0" dirty="0" smtClean="0">
                <a:latin typeface="Courier New" panose="02070309020205020404" pitchFamily="49" charset="0"/>
                <a:cs typeface="Courier New" panose="02070309020205020404" pitchFamily="49" charset="0"/>
              </a:rPr>
              <a:t> p2) {</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return</a:t>
            </a:r>
            <a:r>
              <a:rPr lang="en-US" sz="1600" b="0" dirty="0" smtClean="0">
                <a:latin typeface="Courier New" panose="02070309020205020404" pitchFamily="49" charset="0"/>
                <a:cs typeface="Courier New" panose="02070309020205020404" pitchFamily="49" charset="0"/>
              </a:rPr>
              <a:t> false;</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void</a:t>
            </a:r>
            <a:r>
              <a:rPr lang="en-US" sz="1600" b="0" dirty="0" smtClean="0">
                <a:latin typeface="Courier New" panose="02070309020205020404" pitchFamily="49" charset="0"/>
                <a:cs typeface="Courier New" panose="02070309020205020404" pitchFamily="49" charset="0"/>
              </a:rPr>
              <a:t> </a:t>
            </a:r>
            <a:r>
              <a:rPr lang="en-US" sz="1600" b="0" dirty="0" err="1" smtClean="0">
                <a:latin typeface="Courier New" panose="02070309020205020404" pitchFamily="49" charset="0"/>
                <a:cs typeface="Courier New" panose="02070309020205020404" pitchFamily="49" charset="0"/>
              </a:rPr>
              <a:t>sayHi</a:t>
            </a:r>
            <a:r>
              <a:rPr lang="en-US" sz="1600" b="0" dirty="0" smtClean="0">
                <a:latin typeface="Courier New" panose="02070309020205020404" pitchFamily="49" charset="0"/>
                <a:cs typeface="Courier New" panose="02070309020205020404" pitchFamily="49" charset="0"/>
              </a:rPr>
              <a:t>() {</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a:t>
            </a:r>
            <a:r>
              <a:rPr lang="en-US" sz="1600" b="0" dirty="0" err="1" smtClean="0">
                <a:latin typeface="Courier New" panose="02070309020205020404" pitchFamily="49" charset="0"/>
                <a:cs typeface="Courier New" panose="02070309020205020404" pitchFamily="49" charset="0"/>
              </a:rPr>
              <a:t>System.out.println</a:t>
            </a:r>
            <a:r>
              <a:rPr lang="en-US" sz="1600" b="0" dirty="0" smtClean="0">
                <a:latin typeface="Courier New" panose="02070309020205020404" pitchFamily="49" charset="0"/>
                <a:cs typeface="Courier New" panose="02070309020205020404" pitchFamily="49" charset="0"/>
              </a:rPr>
              <a:t>("hello");</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a:t>
            </a:r>
            <a:endParaRPr lang="en-US" sz="1600" b="0" dirty="0">
              <a:latin typeface="Courier New" panose="02070309020205020404" pitchFamily="49" charset="0"/>
              <a:cs typeface="Courier New" panose="02070309020205020404" pitchFamily="49" charset="0"/>
            </a:endParaRPr>
          </a:p>
        </p:txBody>
      </p:sp>
      <p:grpSp>
        <p:nvGrpSpPr>
          <p:cNvPr id="43" name="Group 42"/>
          <p:cNvGrpSpPr/>
          <p:nvPr/>
        </p:nvGrpSpPr>
        <p:grpSpPr>
          <a:xfrm>
            <a:off x="731520" y="3840480"/>
            <a:ext cx="7498080" cy="710225"/>
            <a:chOff x="731520" y="4846320"/>
            <a:chExt cx="7498080" cy="710225"/>
          </a:xfrm>
        </p:grpSpPr>
        <p:sp>
          <p:nvSpPr>
            <p:cNvPr id="44" name="Rectangle 11"/>
            <p:cNvSpPr>
              <a:spLocks noChangeArrowheads="1"/>
            </p:cNvSpPr>
            <p:nvPr>
              <p:custDataLst>
                <p:tags r:id="rId14"/>
              </p:custDataLst>
            </p:nvPr>
          </p:nvSpPr>
          <p:spPr bwMode="auto">
            <a:xfrm>
              <a:off x="3291840" y="5212080"/>
              <a:ext cx="1645920" cy="344465"/>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1600" dirty="0" err="1" smtClean="0">
                  <a:latin typeface="Courier New" panose="02070309020205020404" pitchFamily="49" charset="0"/>
                  <a:cs typeface="Courier New" panose="02070309020205020404" pitchFamily="49" charset="0"/>
                </a:rPr>
                <a:t>x</a:t>
              </a:r>
              <a:endParaRPr lang="en-US" sz="1600" dirty="0">
                <a:latin typeface="Courier New" panose="02070309020205020404" pitchFamily="49" charset="0"/>
                <a:cs typeface="Courier New" panose="02070309020205020404" pitchFamily="49" charset="0"/>
              </a:endParaRPr>
            </a:p>
          </p:txBody>
        </p:sp>
        <p:sp>
          <p:nvSpPr>
            <p:cNvPr id="47" name="Rectangle 46"/>
            <p:cNvSpPr>
              <a:spLocks noChangeArrowheads="1"/>
            </p:cNvSpPr>
            <p:nvPr>
              <p:custDataLst>
                <p:tags r:id="rId15"/>
              </p:custDataLst>
            </p:nvPr>
          </p:nvSpPr>
          <p:spPr bwMode="auto">
            <a:xfrm>
              <a:off x="1645920" y="5212080"/>
              <a:ext cx="1645920" cy="344465"/>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600" dirty="0" err="1">
                  <a:latin typeface="Courier New" panose="02070309020205020404" pitchFamily="49" charset="0"/>
                  <a:cs typeface="Courier New" panose="02070309020205020404" pitchFamily="49" charset="0"/>
                </a:rPr>
                <a:t>v</a:t>
              </a:r>
              <a:r>
                <a:rPr lang="en-US" sz="1600" dirty="0" err="1" smtClean="0">
                  <a:latin typeface="Courier New" panose="02070309020205020404" pitchFamily="49" charset="0"/>
                  <a:cs typeface="Courier New" panose="02070309020205020404" pitchFamily="49" charset="0"/>
                </a:rPr>
                <a:t>table</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ptr</a:t>
              </a:r>
              <a:endParaRPr lang="en-US" sz="1600" dirty="0">
                <a:latin typeface="Courier New" panose="02070309020205020404" pitchFamily="49" charset="0"/>
                <a:cs typeface="Courier New" panose="02070309020205020404" pitchFamily="49" charset="0"/>
              </a:endParaRPr>
            </a:p>
          </p:txBody>
        </p:sp>
        <p:sp>
          <p:nvSpPr>
            <p:cNvPr id="48" name="Rectangle 11"/>
            <p:cNvSpPr>
              <a:spLocks noChangeArrowheads="1"/>
            </p:cNvSpPr>
            <p:nvPr>
              <p:custDataLst>
                <p:tags r:id="rId16"/>
              </p:custDataLst>
            </p:nvPr>
          </p:nvSpPr>
          <p:spPr bwMode="auto">
            <a:xfrm>
              <a:off x="4937760" y="5212080"/>
              <a:ext cx="1645920" cy="344465"/>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1600" dirty="0" err="1" smtClean="0">
                  <a:latin typeface="Courier New" panose="02070309020205020404" pitchFamily="49" charset="0"/>
                  <a:cs typeface="Courier New" panose="02070309020205020404" pitchFamily="49" charset="0"/>
                </a:rPr>
                <a:t>y</a:t>
              </a:r>
              <a:endParaRPr lang="en-US" sz="1600" dirty="0">
                <a:latin typeface="Courier New" panose="02070309020205020404" pitchFamily="49" charset="0"/>
                <a:cs typeface="Courier New" panose="02070309020205020404" pitchFamily="49" charset="0"/>
              </a:endParaRPr>
            </a:p>
          </p:txBody>
        </p:sp>
        <p:sp>
          <p:nvSpPr>
            <p:cNvPr id="49" name="Rectangle 11"/>
            <p:cNvSpPr>
              <a:spLocks noChangeArrowheads="1"/>
            </p:cNvSpPr>
            <p:nvPr>
              <p:custDataLst>
                <p:tags r:id="rId17"/>
              </p:custDataLst>
            </p:nvPr>
          </p:nvSpPr>
          <p:spPr bwMode="auto">
            <a:xfrm>
              <a:off x="731520" y="5212080"/>
              <a:ext cx="914400" cy="344465"/>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600" dirty="0" smtClean="0">
                  <a:latin typeface="Courier New" panose="02070309020205020404" pitchFamily="49" charset="0"/>
                  <a:cs typeface="Courier New" panose="02070309020205020404" pitchFamily="49" charset="0"/>
                </a:rPr>
                <a:t>header</a:t>
              </a:r>
              <a:endParaRPr lang="en-US" sz="1600" dirty="0">
                <a:latin typeface="Courier New" panose="02070309020205020404" pitchFamily="49" charset="0"/>
                <a:cs typeface="Courier New" panose="02070309020205020404" pitchFamily="49" charset="0"/>
              </a:endParaRPr>
            </a:p>
          </p:txBody>
        </p:sp>
        <p:sp>
          <p:nvSpPr>
            <p:cNvPr id="50" name="Rectangle 49"/>
            <p:cNvSpPr/>
            <p:nvPr>
              <p:custDataLst>
                <p:tags r:id="rId18"/>
              </p:custDataLst>
            </p:nvPr>
          </p:nvSpPr>
          <p:spPr>
            <a:xfrm>
              <a:off x="731520" y="4846320"/>
              <a:ext cx="2183611" cy="369332"/>
            </a:xfrm>
            <a:prstGeom prst="rect">
              <a:avLst/>
            </a:prstGeom>
          </p:spPr>
          <p:txBody>
            <a:bodyPr wrap="none">
              <a:spAutoFit/>
            </a:bodyPr>
            <a:lstStyle/>
            <a:p>
              <a:r>
                <a:rPr lang="en-US" sz="1600" dirty="0" err="1" smtClean="0">
                  <a:latin typeface="Courier New" panose="02070309020205020404" pitchFamily="49" charset="0"/>
                  <a:cs typeface="Courier New" panose="02070309020205020404" pitchFamily="49" charset="0"/>
                </a:rPr>
                <a:t>ThreeDPoint</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object</a:t>
              </a:r>
            </a:p>
          </p:txBody>
        </p:sp>
        <p:sp>
          <p:nvSpPr>
            <p:cNvPr id="51" name="Rectangle 11"/>
            <p:cNvSpPr>
              <a:spLocks noChangeArrowheads="1"/>
            </p:cNvSpPr>
            <p:nvPr>
              <p:custDataLst>
                <p:tags r:id="rId19"/>
              </p:custDataLst>
            </p:nvPr>
          </p:nvSpPr>
          <p:spPr bwMode="auto">
            <a:xfrm>
              <a:off x="6583680" y="5212080"/>
              <a:ext cx="1645920" cy="344465"/>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1600" dirty="0" err="1">
                  <a:latin typeface="Courier New" panose="02070309020205020404" pitchFamily="49" charset="0"/>
                  <a:cs typeface="Courier New" panose="02070309020205020404" pitchFamily="49" charset="0"/>
                </a:rPr>
                <a:t>z</a:t>
              </a:r>
              <a:endParaRPr lang="en-US" sz="1600" dirty="0">
                <a:latin typeface="Courier New" panose="02070309020205020404" pitchFamily="49" charset="0"/>
                <a:cs typeface="Courier New" panose="02070309020205020404" pitchFamily="49" charset="0"/>
              </a:endParaRPr>
            </a:p>
          </p:txBody>
        </p:sp>
      </p:grpSp>
      <p:grpSp>
        <p:nvGrpSpPr>
          <p:cNvPr id="3" name="Group 2"/>
          <p:cNvGrpSpPr/>
          <p:nvPr/>
        </p:nvGrpSpPr>
        <p:grpSpPr>
          <a:xfrm>
            <a:off x="835560" y="5088969"/>
            <a:ext cx="6571080" cy="830997"/>
            <a:chOff x="835560" y="5726112"/>
            <a:chExt cx="6571080" cy="830997"/>
          </a:xfrm>
        </p:grpSpPr>
        <p:sp>
          <p:nvSpPr>
            <p:cNvPr id="40" name="Rectangle 11"/>
            <p:cNvSpPr>
              <a:spLocks noChangeArrowheads="1"/>
            </p:cNvSpPr>
            <p:nvPr>
              <p:custDataLst>
                <p:tags r:id="rId10"/>
              </p:custDataLst>
            </p:nvPr>
          </p:nvSpPr>
          <p:spPr bwMode="auto">
            <a:xfrm>
              <a:off x="2468880" y="5852160"/>
              <a:ext cx="1645920" cy="344465"/>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600" dirty="0" smtClean="0">
                  <a:latin typeface="Courier New" panose="02070309020205020404" pitchFamily="49" charset="0"/>
                  <a:cs typeface="Courier New" panose="02070309020205020404" pitchFamily="49" charset="0"/>
                </a:rPr>
                <a:t>constructor</a:t>
              </a:r>
              <a:endParaRPr lang="en-US" sz="1600" dirty="0">
                <a:latin typeface="Courier New" panose="02070309020205020404" pitchFamily="49" charset="0"/>
                <a:cs typeface="Courier New" panose="02070309020205020404" pitchFamily="49" charset="0"/>
              </a:endParaRPr>
            </a:p>
          </p:txBody>
        </p:sp>
        <p:sp>
          <p:nvSpPr>
            <p:cNvPr id="41" name="Rectangle 11"/>
            <p:cNvSpPr>
              <a:spLocks noChangeArrowheads="1"/>
            </p:cNvSpPr>
            <p:nvPr>
              <p:custDataLst>
                <p:tags r:id="rId11"/>
              </p:custDataLst>
            </p:nvPr>
          </p:nvSpPr>
          <p:spPr bwMode="auto">
            <a:xfrm>
              <a:off x="4114800" y="5852160"/>
              <a:ext cx="1645920" cy="344465"/>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600" dirty="0" err="1" smtClean="0">
                  <a:latin typeface="Courier New" panose="02070309020205020404" pitchFamily="49" charset="0"/>
                  <a:cs typeface="Courier New" panose="02070309020205020404" pitchFamily="49" charset="0"/>
                </a:rPr>
                <a:t>samePlace</a:t>
              </a:r>
              <a:endParaRPr lang="en-US" sz="1600" dirty="0">
                <a:latin typeface="Courier New" panose="02070309020205020404" pitchFamily="49" charset="0"/>
                <a:cs typeface="Courier New" panose="02070309020205020404" pitchFamily="49" charset="0"/>
              </a:endParaRPr>
            </a:p>
          </p:txBody>
        </p:sp>
        <p:sp>
          <p:nvSpPr>
            <p:cNvPr id="42" name="TextBox 41"/>
            <p:cNvSpPr txBox="1"/>
            <p:nvPr>
              <p:custDataLst>
                <p:tags r:id="rId12"/>
              </p:custDataLst>
            </p:nvPr>
          </p:nvSpPr>
          <p:spPr>
            <a:xfrm>
              <a:off x="835560" y="5726112"/>
              <a:ext cx="1630575" cy="830997"/>
            </a:xfrm>
            <a:prstGeom prst="rect">
              <a:avLst/>
            </a:prstGeom>
            <a:noFill/>
          </p:spPr>
          <p:txBody>
            <a:bodyPr wrap="none" rtlCol="0" anchor="ctr" anchorCtr="0">
              <a:spAutoFit/>
            </a:bodyPr>
            <a:lstStyle/>
            <a:p>
              <a:pPr algn="ctr"/>
              <a:r>
                <a:rPr lang="en-US" sz="1600" dirty="0" err="1" smtClean="0">
                  <a:latin typeface="Calibri" panose="020F0502020204030204" pitchFamily="34" charset="0"/>
                  <a:cs typeface="Calibri" panose="020F0502020204030204" pitchFamily="34" charset="0"/>
                </a:rPr>
                <a:t>vtable</a:t>
              </a:r>
              <a:r>
                <a:rPr lang="en-US" sz="1600" dirty="0" smtClean="0">
                  <a:latin typeface="Calibri" panose="020F0502020204030204" pitchFamily="34" charset="0"/>
                  <a:cs typeface="Calibri" panose="020F0502020204030204" pitchFamily="34" charset="0"/>
                </a:rPr>
                <a:t> for </a:t>
              </a:r>
              <a:br>
                <a:rPr lang="en-US" sz="1600" dirty="0" smtClean="0">
                  <a:latin typeface="Calibri" panose="020F0502020204030204" pitchFamily="34" charset="0"/>
                  <a:cs typeface="Calibri" panose="020F0502020204030204" pitchFamily="34" charset="0"/>
                </a:rPr>
              </a:br>
              <a:r>
                <a:rPr lang="en-US" sz="1600" dirty="0" err="1" smtClean="0">
                  <a:latin typeface="Courier New" panose="02070309020205020404" pitchFamily="49" charset="0"/>
                  <a:ea typeface="Anonymous Pro" panose="02060609030202000504" pitchFamily="49" charset="0"/>
                  <a:cs typeface="Courier New" panose="02070309020205020404" pitchFamily="49" charset="0"/>
                </a:rPr>
                <a:t>ThreeDPoint</a:t>
              </a:r>
              <a:r>
                <a:rPr lang="en-US" sz="1600" dirty="0" smtClean="0">
                  <a:latin typeface="Calibri" panose="020F0502020204030204" pitchFamily="34" charset="0"/>
                  <a:cs typeface="Calibri" panose="020F0502020204030204" pitchFamily="34" charset="0"/>
                </a:rPr>
                <a:t>:</a:t>
              </a:r>
              <a:br>
                <a:rPr lang="en-US" sz="1600" dirty="0" smtClean="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(not </a:t>
              </a:r>
              <a:r>
                <a:rPr lang="en-US" sz="1600" dirty="0" smtClean="0">
                  <a:latin typeface="Courier New" panose="02070309020205020404" pitchFamily="49" charset="0"/>
                  <a:cs typeface="Courier New" panose="02070309020205020404" pitchFamily="49" charset="0"/>
                </a:rPr>
                <a:t>Point</a:t>
              </a:r>
              <a:r>
                <a:rPr lang="en-US" sz="1600" dirty="0" smtClean="0">
                  <a:latin typeface="Calibri" panose="020F0502020204030204" pitchFamily="34" charset="0"/>
                  <a:cs typeface="Calibri" panose="020F0502020204030204" pitchFamily="34" charset="0"/>
                </a:rPr>
                <a:t>)</a:t>
              </a:r>
            </a:p>
          </p:txBody>
        </p:sp>
        <p:sp>
          <p:nvSpPr>
            <p:cNvPr id="52" name="Rectangle 11"/>
            <p:cNvSpPr>
              <a:spLocks noChangeArrowheads="1"/>
            </p:cNvSpPr>
            <p:nvPr>
              <p:custDataLst>
                <p:tags r:id="rId13"/>
              </p:custDataLst>
            </p:nvPr>
          </p:nvSpPr>
          <p:spPr bwMode="auto">
            <a:xfrm>
              <a:off x="5760720" y="5852160"/>
              <a:ext cx="1645920" cy="344465"/>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600" dirty="0" err="1" smtClean="0">
                  <a:latin typeface="Courier New" panose="02070309020205020404" pitchFamily="49" charset="0"/>
                  <a:cs typeface="Courier New" panose="02070309020205020404" pitchFamily="49" charset="0"/>
                </a:rPr>
                <a:t>sayHi</a:t>
              </a:r>
              <a:endParaRPr lang="en-US" sz="1600" dirty="0">
                <a:latin typeface="Courier New" panose="02070309020205020404" pitchFamily="49" charset="0"/>
                <a:cs typeface="Courier New" panose="02070309020205020404" pitchFamily="49" charset="0"/>
              </a:endParaRPr>
            </a:p>
          </p:txBody>
        </p:sp>
      </p:grpSp>
      <p:cxnSp>
        <p:nvCxnSpPr>
          <p:cNvPr id="53" name="Straight Arrow Connector 52"/>
          <p:cNvCxnSpPr/>
          <p:nvPr>
            <p:custDataLst>
              <p:tags r:id="rId7"/>
            </p:custDataLst>
          </p:nvPr>
        </p:nvCxnSpPr>
        <p:spPr bwMode="auto">
          <a:xfrm flipH="1">
            <a:off x="2549805" y="4377886"/>
            <a:ext cx="648317" cy="834090"/>
          </a:xfrm>
          <a:prstGeom prst="straightConnector1">
            <a:avLst/>
          </a:prstGeom>
          <a:noFill/>
          <a:ln w="38100" cap="flat" cmpd="sng" algn="ctr">
            <a:solidFill>
              <a:schemeClr val="tx1"/>
            </a:solidFill>
            <a:prstDash val="solid"/>
            <a:round/>
            <a:headEnd type="oval" w="med" len="med"/>
            <a:tailEnd type="arrow" w="med" len="med"/>
          </a:ln>
          <a:effectLst/>
        </p:spPr>
      </p:cxnSp>
      <p:sp>
        <p:nvSpPr>
          <p:cNvPr id="5" name="Freeform 4"/>
          <p:cNvSpPr/>
          <p:nvPr/>
        </p:nvSpPr>
        <p:spPr bwMode="auto">
          <a:xfrm>
            <a:off x="3749040" y="5389837"/>
            <a:ext cx="302363" cy="842356"/>
          </a:xfrm>
          <a:custGeom>
            <a:avLst/>
            <a:gdLst>
              <a:gd name="connsiteX0" fmla="*/ 282633 w 302363"/>
              <a:gd name="connsiteY0" fmla="*/ 0 h 842356"/>
              <a:gd name="connsiteX1" fmla="*/ 282633 w 302363"/>
              <a:gd name="connsiteY1" fmla="*/ 371301 h 842356"/>
              <a:gd name="connsiteX2" fmla="*/ 77586 w 302363"/>
              <a:gd name="connsiteY2" fmla="*/ 604058 h 842356"/>
              <a:gd name="connsiteX3" fmla="*/ 0 w 302363"/>
              <a:gd name="connsiteY3" fmla="*/ 842356 h 842356"/>
            </a:gdLst>
            <a:ahLst/>
            <a:cxnLst>
              <a:cxn ang="0">
                <a:pos x="connsiteX0" y="connsiteY0"/>
              </a:cxn>
              <a:cxn ang="0">
                <a:pos x="connsiteX1" y="connsiteY1"/>
              </a:cxn>
              <a:cxn ang="0">
                <a:pos x="connsiteX2" y="connsiteY2"/>
              </a:cxn>
              <a:cxn ang="0">
                <a:pos x="connsiteX3" y="connsiteY3"/>
              </a:cxn>
            </a:cxnLst>
            <a:rect l="l" t="t" r="r" b="b"/>
            <a:pathLst>
              <a:path w="302363" h="842356">
                <a:moveTo>
                  <a:pt x="282633" y="0"/>
                </a:moveTo>
                <a:cubicBezTo>
                  <a:pt x="299720" y="135312"/>
                  <a:pt x="316808" y="270625"/>
                  <a:pt x="282633" y="371301"/>
                </a:cubicBezTo>
                <a:cubicBezTo>
                  <a:pt x="248458" y="471977"/>
                  <a:pt x="124692" y="525549"/>
                  <a:pt x="77586" y="604058"/>
                </a:cubicBezTo>
                <a:cubicBezTo>
                  <a:pt x="30480" y="682567"/>
                  <a:pt x="15240" y="762461"/>
                  <a:pt x="0" y="842356"/>
                </a:cubicBezTo>
              </a:path>
            </a:pathLst>
          </a:custGeom>
          <a:noFill/>
          <a:ln w="38100" cap="flat" cmpd="sng" algn="ctr">
            <a:solidFill>
              <a:schemeClr val="tx1"/>
            </a:solidFill>
            <a:prstDash val="solid"/>
            <a:round/>
            <a:headEnd type="oval"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6" name="Freeform 5"/>
          <p:cNvSpPr/>
          <p:nvPr/>
        </p:nvSpPr>
        <p:spPr bwMode="auto">
          <a:xfrm>
            <a:off x="5669280" y="5387249"/>
            <a:ext cx="310342" cy="814648"/>
          </a:xfrm>
          <a:custGeom>
            <a:avLst/>
            <a:gdLst>
              <a:gd name="connsiteX0" fmla="*/ 11084 w 310342"/>
              <a:gd name="connsiteY0" fmla="*/ 0 h 814648"/>
              <a:gd name="connsiteX1" fmla="*/ 22167 w 310342"/>
              <a:gd name="connsiteY1" fmla="*/ 382386 h 814648"/>
              <a:gd name="connsiteX2" fmla="*/ 210589 w 310342"/>
              <a:gd name="connsiteY2" fmla="*/ 570808 h 814648"/>
              <a:gd name="connsiteX3" fmla="*/ 310342 w 310342"/>
              <a:gd name="connsiteY3" fmla="*/ 814648 h 814648"/>
            </a:gdLst>
            <a:ahLst/>
            <a:cxnLst>
              <a:cxn ang="0">
                <a:pos x="connsiteX0" y="connsiteY0"/>
              </a:cxn>
              <a:cxn ang="0">
                <a:pos x="connsiteX1" y="connsiteY1"/>
              </a:cxn>
              <a:cxn ang="0">
                <a:pos x="connsiteX2" y="connsiteY2"/>
              </a:cxn>
              <a:cxn ang="0">
                <a:pos x="connsiteX3" y="connsiteY3"/>
              </a:cxn>
            </a:cxnLst>
            <a:rect l="l" t="t" r="r" b="b"/>
            <a:pathLst>
              <a:path w="310342" h="814648">
                <a:moveTo>
                  <a:pt x="11084" y="0"/>
                </a:moveTo>
                <a:cubicBezTo>
                  <a:pt x="0" y="143625"/>
                  <a:pt x="-11084" y="287251"/>
                  <a:pt x="22167" y="382386"/>
                </a:cubicBezTo>
                <a:cubicBezTo>
                  <a:pt x="55418" y="477521"/>
                  <a:pt x="162560" y="498764"/>
                  <a:pt x="210589" y="570808"/>
                </a:cubicBezTo>
                <a:cubicBezTo>
                  <a:pt x="258618" y="642852"/>
                  <a:pt x="284480" y="728750"/>
                  <a:pt x="310342" y="814648"/>
                </a:cubicBezTo>
              </a:path>
            </a:pathLst>
          </a:custGeom>
          <a:noFill/>
          <a:ln w="38100" cap="flat" cmpd="sng" algn="ctr">
            <a:solidFill>
              <a:schemeClr val="tx1"/>
            </a:solidFill>
            <a:prstDash val="solid"/>
            <a:round/>
            <a:headEnd type="oval"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17" name="Freeform 16"/>
          <p:cNvSpPr/>
          <p:nvPr/>
        </p:nvSpPr>
        <p:spPr bwMode="auto">
          <a:xfrm>
            <a:off x="7315200" y="5024194"/>
            <a:ext cx="515389" cy="363055"/>
          </a:xfrm>
          <a:custGeom>
            <a:avLst/>
            <a:gdLst>
              <a:gd name="connsiteX0" fmla="*/ 0 w 515389"/>
              <a:gd name="connsiteY0" fmla="*/ 363055 h 363055"/>
              <a:gd name="connsiteX1" fmla="*/ 110837 w 515389"/>
              <a:gd name="connsiteY1" fmla="*/ 52713 h 363055"/>
              <a:gd name="connsiteX2" fmla="*/ 515389 w 515389"/>
              <a:gd name="connsiteY2" fmla="*/ 2837 h 363055"/>
            </a:gdLst>
            <a:ahLst/>
            <a:cxnLst>
              <a:cxn ang="0">
                <a:pos x="connsiteX0" y="connsiteY0"/>
              </a:cxn>
              <a:cxn ang="0">
                <a:pos x="connsiteX1" y="connsiteY1"/>
              </a:cxn>
              <a:cxn ang="0">
                <a:pos x="connsiteX2" y="connsiteY2"/>
              </a:cxn>
            </a:cxnLst>
            <a:rect l="l" t="t" r="r" b="b"/>
            <a:pathLst>
              <a:path w="515389" h="363055">
                <a:moveTo>
                  <a:pt x="0" y="363055"/>
                </a:moveTo>
                <a:cubicBezTo>
                  <a:pt x="12469" y="237902"/>
                  <a:pt x="24939" y="112749"/>
                  <a:pt x="110837" y="52713"/>
                </a:cubicBezTo>
                <a:cubicBezTo>
                  <a:pt x="196735" y="-7323"/>
                  <a:pt x="356062" y="-2243"/>
                  <a:pt x="515389" y="2837"/>
                </a:cubicBezTo>
              </a:path>
            </a:pathLst>
          </a:custGeom>
          <a:noFill/>
          <a:ln w="38100" cap="flat" cmpd="sng" algn="ctr">
            <a:solidFill>
              <a:schemeClr val="tx1"/>
            </a:solidFill>
            <a:prstDash val="solid"/>
            <a:round/>
            <a:headEnd type="oval"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grpSp>
        <p:nvGrpSpPr>
          <p:cNvPr id="54" name="Group 53"/>
          <p:cNvGrpSpPr/>
          <p:nvPr/>
        </p:nvGrpSpPr>
        <p:grpSpPr>
          <a:xfrm>
            <a:off x="6583680" y="3577845"/>
            <a:ext cx="1938800" cy="577564"/>
            <a:chOff x="6489887" y="3295545"/>
            <a:chExt cx="1938800" cy="577564"/>
          </a:xfrm>
        </p:grpSpPr>
        <p:cxnSp>
          <p:nvCxnSpPr>
            <p:cNvPr id="55" name="Straight Arrow Connector 54"/>
            <p:cNvCxnSpPr/>
            <p:nvPr>
              <p:custDataLst>
                <p:tags r:id="rId8"/>
              </p:custDataLst>
            </p:nvPr>
          </p:nvCxnSpPr>
          <p:spPr bwMode="auto">
            <a:xfrm>
              <a:off x="7459287" y="3598789"/>
              <a:ext cx="0" cy="274320"/>
            </a:xfrm>
            <a:prstGeom prst="straightConnector1">
              <a:avLst/>
            </a:prstGeom>
            <a:noFill/>
            <a:ln w="38100" cap="flat" cmpd="sng" algn="ctr">
              <a:solidFill>
                <a:srgbClr val="3366FF"/>
              </a:solidFill>
              <a:prstDash val="solid"/>
              <a:round/>
              <a:headEnd type="none" w="med" len="med"/>
              <a:tailEnd type="triangle" w="med" len="med"/>
            </a:ln>
            <a:effectLst/>
          </p:spPr>
        </p:cxnSp>
        <p:sp>
          <p:nvSpPr>
            <p:cNvPr id="56" name="TextBox 55"/>
            <p:cNvSpPr txBox="1"/>
            <p:nvPr>
              <p:custDataLst>
                <p:tags r:id="rId9"/>
              </p:custDataLst>
            </p:nvPr>
          </p:nvSpPr>
          <p:spPr>
            <a:xfrm>
              <a:off x="6489887" y="3295545"/>
              <a:ext cx="1938800" cy="369332"/>
            </a:xfrm>
            <a:prstGeom prst="rect">
              <a:avLst/>
            </a:prstGeom>
            <a:noFill/>
          </p:spPr>
          <p:txBody>
            <a:bodyPr wrap="none" rtlCol="0">
              <a:spAutoFit/>
            </a:bodyPr>
            <a:lstStyle/>
            <a:p>
              <a:pPr algn="ctr"/>
              <a:r>
                <a:rPr lang="en-US" sz="1800" dirty="0" smtClean="0">
                  <a:latin typeface="Courier New" panose="02070309020205020404" pitchFamily="49" charset="0"/>
                  <a:cs typeface="Courier New" panose="02070309020205020404" pitchFamily="49" charset="0"/>
                </a:rPr>
                <a:t>z</a:t>
              </a:r>
              <a:r>
                <a:rPr lang="en-US" sz="1800" dirty="0" smtClean="0">
                  <a:latin typeface="Calibri" panose="020F0502020204030204" pitchFamily="34" charset="0"/>
                  <a:cs typeface="Calibri" panose="020F0502020204030204" pitchFamily="34" charset="0"/>
                </a:rPr>
                <a:t> tacked on at end</a:t>
              </a:r>
            </a:p>
          </p:txBody>
        </p:sp>
      </p:grpSp>
    </p:spTree>
    <p:extLst>
      <p:ext uri="{BB962C8B-B14F-4D97-AF65-F5344CB8AC3E}">
        <p14:creationId xmlns:p14="http://schemas.microsoft.com/office/powerpoint/2010/main" val="296427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11"/>
          <p:cNvSpPr>
            <a:spLocks noChangeArrowheads="1"/>
          </p:cNvSpPr>
          <p:nvPr>
            <p:custDataLst>
              <p:tags r:id="rId1"/>
            </p:custDataLst>
          </p:nvPr>
        </p:nvSpPr>
        <p:spPr bwMode="auto">
          <a:xfrm>
            <a:off x="2424713" y="2377440"/>
            <a:ext cx="137160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endParaRPr lang="en-US" sz="1400" dirty="0">
              <a:latin typeface="Courier New" panose="02070309020205020404" pitchFamily="49" charset="0"/>
              <a:cs typeface="Courier New" panose="02070309020205020404" pitchFamily="49" charset="0"/>
            </a:endParaRPr>
          </a:p>
        </p:txBody>
      </p:sp>
      <p:sp>
        <p:nvSpPr>
          <p:cNvPr id="52" name="Rectangle 11"/>
          <p:cNvSpPr>
            <a:spLocks noChangeArrowheads="1"/>
          </p:cNvSpPr>
          <p:nvPr>
            <p:custDataLst>
              <p:tags r:id="rId2"/>
            </p:custDataLst>
          </p:nvPr>
        </p:nvSpPr>
        <p:spPr bwMode="auto">
          <a:xfrm>
            <a:off x="3794760" y="2377440"/>
            <a:ext cx="137160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endParaRPr lang="en-US" sz="1600" dirty="0">
              <a:latin typeface="Courier New" panose="02070309020205020404" pitchFamily="49" charset="0"/>
              <a:cs typeface="Courier New" panose="02070309020205020404" pitchFamily="49" charset="0"/>
            </a:endParaRPr>
          </a:p>
        </p:txBody>
      </p:sp>
      <p:sp>
        <p:nvSpPr>
          <p:cNvPr id="56" name="Rectangle 11"/>
          <p:cNvSpPr>
            <a:spLocks noChangeArrowheads="1"/>
          </p:cNvSpPr>
          <p:nvPr>
            <p:custDataLst>
              <p:tags r:id="rId3"/>
            </p:custDataLst>
          </p:nvPr>
        </p:nvSpPr>
        <p:spPr bwMode="auto">
          <a:xfrm>
            <a:off x="3973217" y="3053272"/>
            <a:ext cx="1946804" cy="411480"/>
          </a:xfrm>
          <a:prstGeom prst="rect">
            <a:avLst/>
          </a:prstGeom>
          <a:solidFill>
            <a:schemeClr val="bg1">
              <a:lumMod val="95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400" dirty="0" smtClean="0">
                <a:latin typeface="Courier New" panose="02070309020205020404" pitchFamily="49" charset="0"/>
                <a:cs typeface="Courier New" panose="02070309020205020404" pitchFamily="49" charset="0"/>
              </a:rPr>
              <a:t>code for Point()</a:t>
            </a:r>
            <a:endParaRPr lang="en-US" sz="1400" dirty="0">
              <a:latin typeface="Courier New" panose="02070309020205020404" pitchFamily="49" charset="0"/>
              <a:cs typeface="Courier New" panose="02070309020205020404" pitchFamily="49" charset="0"/>
            </a:endParaRPr>
          </a:p>
        </p:txBody>
      </p:sp>
      <p:sp>
        <p:nvSpPr>
          <p:cNvPr id="57" name="Rectangle 11"/>
          <p:cNvSpPr>
            <a:spLocks noChangeArrowheads="1"/>
          </p:cNvSpPr>
          <p:nvPr>
            <p:custDataLst>
              <p:tags r:id="rId4"/>
            </p:custDataLst>
          </p:nvPr>
        </p:nvSpPr>
        <p:spPr bwMode="auto">
          <a:xfrm>
            <a:off x="5852160" y="2560320"/>
            <a:ext cx="3108960" cy="411480"/>
          </a:xfrm>
          <a:prstGeom prst="rect">
            <a:avLst/>
          </a:prstGeom>
          <a:solidFill>
            <a:schemeClr val="bg1">
              <a:lumMod val="95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400" dirty="0" smtClean="0">
                <a:latin typeface="Courier New" panose="02070309020205020404" pitchFamily="49" charset="0"/>
                <a:cs typeface="Courier New" panose="02070309020205020404" pitchFamily="49" charset="0"/>
              </a:rPr>
              <a:t>code for Point’s </a:t>
            </a:r>
            <a:r>
              <a:rPr lang="en-US" sz="1400" dirty="0" err="1" smtClean="0">
                <a:latin typeface="Courier New" panose="02070309020205020404" pitchFamily="49" charset="0"/>
                <a:cs typeface="Courier New" panose="02070309020205020404" pitchFamily="49" charset="0"/>
              </a:rPr>
              <a:t>samePlace</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p:txBody>
      </p:sp>
      <p:sp>
        <p:nvSpPr>
          <p:cNvPr id="58" name="TextBox 57"/>
          <p:cNvSpPr txBox="1"/>
          <p:nvPr>
            <p:custDataLst>
              <p:tags r:id="rId5"/>
            </p:custDataLst>
          </p:nvPr>
        </p:nvSpPr>
        <p:spPr>
          <a:xfrm>
            <a:off x="731520" y="2372939"/>
            <a:ext cx="1713867" cy="400110"/>
          </a:xfrm>
          <a:prstGeom prst="rect">
            <a:avLst/>
          </a:prstGeom>
          <a:noFill/>
        </p:spPr>
        <p:txBody>
          <a:bodyPr wrap="none" rtlCol="0" anchor="ctr" anchorCtr="0">
            <a:spAutoFit/>
          </a:bodyPr>
          <a:lstStyle/>
          <a:p>
            <a:r>
              <a:rPr lang="en-US" sz="2000" dirty="0" smtClean="0">
                <a:latin typeface="Courier New" panose="02070309020205020404" pitchFamily="49" charset="0"/>
                <a:ea typeface="Anonymous Pro" panose="02060609030202000504" pitchFamily="49" charset="0"/>
                <a:cs typeface="Courier New" panose="02070309020205020404" pitchFamily="49" charset="0"/>
              </a:rPr>
              <a:t>Point</a:t>
            </a:r>
            <a:r>
              <a:rPr lang="en-US" dirty="0" smtClean="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vtable</a:t>
            </a:r>
            <a:r>
              <a:rPr lang="en-US" sz="2000" dirty="0" smtClean="0">
                <a:latin typeface="Calibri" panose="020F0502020204030204" pitchFamily="34" charset="0"/>
                <a:cs typeface="Calibri" panose="020F0502020204030204" pitchFamily="34" charset="0"/>
              </a:rPr>
              <a:t>: </a:t>
            </a:r>
          </a:p>
        </p:txBody>
      </p:sp>
      <p:grpSp>
        <p:nvGrpSpPr>
          <p:cNvPr id="80" name="Group 79"/>
          <p:cNvGrpSpPr/>
          <p:nvPr/>
        </p:nvGrpSpPr>
        <p:grpSpPr>
          <a:xfrm>
            <a:off x="731520" y="1280160"/>
            <a:ext cx="7680960" cy="815311"/>
            <a:chOff x="731520" y="1059209"/>
            <a:chExt cx="7680960" cy="815311"/>
          </a:xfrm>
        </p:grpSpPr>
        <p:sp>
          <p:nvSpPr>
            <p:cNvPr id="82" name="Rectangle 11"/>
            <p:cNvSpPr>
              <a:spLocks noChangeArrowheads="1"/>
            </p:cNvSpPr>
            <p:nvPr>
              <p:custDataLst>
                <p:tags r:id="rId31"/>
              </p:custDataLst>
            </p:nvPr>
          </p:nvSpPr>
          <p:spPr bwMode="auto">
            <a:xfrm>
              <a:off x="4023360" y="1463040"/>
              <a:ext cx="2194560" cy="411480"/>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2000" dirty="0" err="1" smtClean="0">
                  <a:latin typeface="Courier New" panose="02070309020205020404" pitchFamily="49" charset="0"/>
                  <a:cs typeface="Courier New" panose="02070309020205020404" pitchFamily="49" charset="0"/>
                </a:rPr>
                <a:t>x</a:t>
              </a:r>
              <a:endParaRPr lang="en-US" sz="2000" dirty="0">
                <a:latin typeface="Courier New" panose="02070309020205020404" pitchFamily="49" charset="0"/>
                <a:cs typeface="Courier New" panose="02070309020205020404" pitchFamily="49" charset="0"/>
              </a:endParaRPr>
            </a:p>
          </p:txBody>
        </p:sp>
        <p:sp>
          <p:nvSpPr>
            <p:cNvPr id="83" name="Rectangle 11"/>
            <p:cNvSpPr>
              <a:spLocks noChangeArrowheads="1"/>
            </p:cNvSpPr>
            <p:nvPr>
              <p:custDataLst>
                <p:tags r:id="rId32"/>
              </p:custDataLst>
            </p:nvPr>
          </p:nvSpPr>
          <p:spPr bwMode="auto">
            <a:xfrm>
              <a:off x="1828800" y="1463040"/>
              <a:ext cx="219456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2000" dirty="0" err="1" smtClean="0">
                  <a:latin typeface="Courier New" panose="02070309020205020404" pitchFamily="49" charset="0"/>
                  <a:cs typeface="Courier New" panose="02070309020205020404" pitchFamily="49" charset="0"/>
                </a:rPr>
                <a:t>vtable</a:t>
              </a:r>
              <a:r>
                <a:rPr lang="en-US" sz="2000" dirty="0" smtClean="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ptr</a:t>
              </a:r>
              <a:endParaRPr lang="en-US" sz="2000" dirty="0">
                <a:latin typeface="Courier New" panose="02070309020205020404" pitchFamily="49" charset="0"/>
                <a:cs typeface="Courier New" panose="02070309020205020404" pitchFamily="49" charset="0"/>
              </a:endParaRPr>
            </a:p>
          </p:txBody>
        </p:sp>
        <p:sp>
          <p:nvSpPr>
            <p:cNvPr id="84" name="Rectangle 11"/>
            <p:cNvSpPr>
              <a:spLocks noChangeArrowheads="1"/>
            </p:cNvSpPr>
            <p:nvPr>
              <p:custDataLst>
                <p:tags r:id="rId33"/>
              </p:custDataLst>
            </p:nvPr>
          </p:nvSpPr>
          <p:spPr bwMode="auto">
            <a:xfrm>
              <a:off x="6217920" y="1463040"/>
              <a:ext cx="2194560" cy="411480"/>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2000" dirty="0" err="1" smtClean="0">
                  <a:latin typeface="Courier New" panose="02070309020205020404" pitchFamily="49" charset="0"/>
                  <a:cs typeface="Courier New" panose="02070309020205020404" pitchFamily="49" charset="0"/>
                </a:rPr>
                <a:t>y</a:t>
              </a:r>
              <a:endParaRPr lang="en-US" sz="2000" dirty="0">
                <a:latin typeface="Courier New" panose="02070309020205020404" pitchFamily="49" charset="0"/>
                <a:cs typeface="Courier New" panose="02070309020205020404" pitchFamily="49" charset="0"/>
              </a:endParaRPr>
            </a:p>
          </p:txBody>
        </p:sp>
        <p:sp>
          <p:nvSpPr>
            <p:cNvPr id="85" name="Rectangle 11"/>
            <p:cNvSpPr>
              <a:spLocks noChangeArrowheads="1"/>
            </p:cNvSpPr>
            <p:nvPr>
              <p:custDataLst>
                <p:tags r:id="rId34"/>
              </p:custDataLst>
            </p:nvPr>
          </p:nvSpPr>
          <p:spPr bwMode="auto">
            <a:xfrm>
              <a:off x="731520" y="1463040"/>
              <a:ext cx="1097280" cy="411480"/>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2000" dirty="0" smtClean="0">
                  <a:latin typeface="Courier New" panose="02070309020205020404" pitchFamily="49" charset="0"/>
                  <a:cs typeface="Courier New" panose="02070309020205020404" pitchFamily="49" charset="0"/>
                </a:rPr>
                <a:t>header</a:t>
              </a:r>
              <a:endParaRPr lang="en-US" sz="2000" dirty="0">
                <a:latin typeface="Courier New" panose="02070309020205020404" pitchFamily="49" charset="0"/>
                <a:cs typeface="Courier New" panose="02070309020205020404" pitchFamily="49" charset="0"/>
              </a:endParaRPr>
            </a:p>
          </p:txBody>
        </p:sp>
        <p:sp>
          <p:nvSpPr>
            <p:cNvPr id="86" name="Rectangle 85"/>
            <p:cNvSpPr/>
            <p:nvPr>
              <p:custDataLst>
                <p:tags r:id="rId35"/>
              </p:custDataLst>
            </p:nvPr>
          </p:nvSpPr>
          <p:spPr>
            <a:xfrm>
              <a:off x="731520" y="1059209"/>
              <a:ext cx="1585690" cy="400110"/>
            </a:xfrm>
            <a:prstGeom prst="rect">
              <a:avLst/>
            </a:prstGeom>
          </p:spPr>
          <p:txBody>
            <a:bodyPr wrap="none">
              <a:spAutoFit/>
            </a:bodyPr>
            <a:lstStyle/>
            <a:p>
              <a:r>
                <a:rPr lang="en-US" sz="1800" dirty="0">
                  <a:latin typeface="Courier New" panose="02070309020205020404" pitchFamily="49" charset="0"/>
                  <a:cs typeface="Courier New" panose="02070309020205020404" pitchFamily="49" charset="0"/>
                </a:rPr>
                <a:t>Point</a:t>
              </a:r>
              <a:r>
                <a:rPr lang="en-US" sz="2000" dirty="0">
                  <a:latin typeface="Calibri" panose="020F0502020204030204" pitchFamily="34" charset="0"/>
                  <a:cs typeface="Calibri" panose="020F0502020204030204" pitchFamily="34" charset="0"/>
                </a:rPr>
                <a:t> object</a:t>
              </a:r>
            </a:p>
          </p:txBody>
        </p:sp>
      </p:grpSp>
      <p:grpSp>
        <p:nvGrpSpPr>
          <p:cNvPr id="6" name="Group 5"/>
          <p:cNvGrpSpPr/>
          <p:nvPr/>
        </p:nvGrpSpPr>
        <p:grpSpPr>
          <a:xfrm>
            <a:off x="137160" y="2743200"/>
            <a:ext cx="731519" cy="431800"/>
            <a:chOff x="137160" y="1515015"/>
            <a:chExt cx="731519" cy="431800"/>
          </a:xfrm>
        </p:grpSpPr>
        <p:sp>
          <p:nvSpPr>
            <p:cNvPr id="73" name="Rectangle 11"/>
            <p:cNvSpPr>
              <a:spLocks noChangeArrowheads="1"/>
            </p:cNvSpPr>
            <p:nvPr>
              <p:custDataLst>
                <p:tags r:id="rId29"/>
              </p:custDataLst>
            </p:nvPr>
          </p:nvSpPr>
          <p:spPr bwMode="auto">
            <a:xfrm>
              <a:off x="137160" y="1515015"/>
              <a:ext cx="365760" cy="431800"/>
            </a:xfrm>
            <a:prstGeom prst="rect">
              <a:avLst/>
            </a:prstGeom>
            <a:noFill/>
            <a:ln w="25400">
              <a:noFill/>
              <a:miter lim="800000"/>
              <a:headEnd/>
              <a:tailEnd/>
            </a:ln>
            <a:effectLst/>
          </p:spPr>
          <p:txBody>
            <a:bodyPr wrap="none" lIns="91440" tIns="0" rIns="0" bIns="0" anchor="ctr">
              <a:normAutofit/>
            </a:bodyPr>
            <a:lstStyle/>
            <a:p>
              <a:pPr>
                <a:lnSpc>
                  <a:spcPct val="100000"/>
                </a:lnSpc>
              </a:pPr>
              <a:r>
                <a:rPr lang="en-US" sz="2000" dirty="0" smtClean="0">
                  <a:latin typeface="Courier New" panose="02070309020205020404" pitchFamily="49" charset="0"/>
                  <a:cs typeface="Courier New" panose="02070309020205020404" pitchFamily="49" charset="0"/>
                </a:rPr>
                <a:t>p    ???</a:t>
              </a:r>
              <a:endParaRPr lang="en-US" sz="2000" dirty="0">
                <a:latin typeface="Courier New" panose="02070309020205020404" pitchFamily="49" charset="0"/>
                <a:cs typeface="Courier New" panose="02070309020205020404" pitchFamily="49" charset="0"/>
              </a:endParaRPr>
            </a:p>
          </p:txBody>
        </p:sp>
        <p:cxnSp>
          <p:nvCxnSpPr>
            <p:cNvPr id="81" name="Straight Arrow Connector 80"/>
            <p:cNvCxnSpPr/>
            <p:nvPr>
              <p:custDataLst>
                <p:tags r:id="rId30"/>
              </p:custDataLst>
            </p:nvPr>
          </p:nvCxnSpPr>
          <p:spPr bwMode="auto">
            <a:xfrm>
              <a:off x="502919" y="1743615"/>
              <a:ext cx="365760" cy="0"/>
            </a:xfrm>
            <a:prstGeom prst="straightConnector1">
              <a:avLst/>
            </a:prstGeom>
            <a:noFill/>
            <a:ln w="38100" cap="flat" cmpd="sng" algn="ctr">
              <a:solidFill>
                <a:schemeClr val="tx1"/>
              </a:solidFill>
              <a:prstDash val="solid"/>
              <a:round/>
              <a:headEnd type="oval" w="med" len="med"/>
              <a:tailEnd type="arrow"/>
            </a:ln>
            <a:effectLst/>
          </p:spPr>
        </p:cxnSp>
      </p:grpSp>
      <p:sp>
        <p:nvSpPr>
          <p:cNvPr id="2" name="Title 1"/>
          <p:cNvSpPr>
            <a:spLocks noGrp="1"/>
          </p:cNvSpPr>
          <p:nvPr>
            <p:ph type="title"/>
            <p:custDataLst>
              <p:tags r:id="rId6"/>
            </p:custDataLst>
          </p:nvPr>
        </p:nvSpPr>
        <p:spPr/>
        <p:txBody>
          <a:bodyPr/>
          <a:lstStyle/>
          <a:p>
            <a:r>
              <a:rPr lang="en-US" dirty="0" smtClean="0"/>
              <a:t>Dynamic Dispatch</a:t>
            </a:r>
            <a:endParaRPr lang="en-US" dirty="0"/>
          </a:p>
        </p:txBody>
      </p:sp>
      <p:sp>
        <p:nvSpPr>
          <p:cNvPr id="50" name="Slide Number Placeholder 49"/>
          <p:cNvSpPr>
            <a:spLocks noGrp="1"/>
          </p:cNvSpPr>
          <p:nvPr>
            <p:ph type="sldNum" sz="quarter" idx="10"/>
            <p:custDataLst>
              <p:tags r:id="rId7"/>
            </p:custDataLst>
          </p:nvPr>
        </p:nvSpPr>
        <p:spPr/>
        <p:txBody>
          <a:bodyPr/>
          <a:lstStyle/>
          <a:p>
            <a:fld id="{7CBE8339-D2AD-46DC-A898-FD1E949067F0}" type="slidenum">
              <a:rPr lang="en-US" smtClean="0"/>
              <a:pPr/>
              <a:t>23</a:t>
            </a:fld>
            <a:endParaRPr lang="en-US"/>
          </a:p>
        </p:txBody>
      </p:sp>
      <p:sp>
        <p:nvSpPr>
          <p:cNvPr id="33" name="TextBox 32"/>
          <p:cNvSpPr txBox="1"/>
          <p:nvPr>
            <p:custDataLst>
              <p:tags r:id="rId8"/>
            </p:custDataLst>
          </p:nvPr>
        </p:nvSpPr>
        <p:spPr>
          <a:xfrm>
            <a:off x="457200" y="6035040"/>
            <a:ext cx="3217547" cy="646331"/>
          </a:xfrm>
          <a:prstGeom prst="rect">
            <a:avLst/>
          </a:prstGeom>
          <a:solidFill>
            <a:schemeClr val="bg1">
              <a:lumMod val="95000"/>
            </a:schemeClr>
          </a:solidFill>
          <a:ln w="12700">
            <a:solidFill>
              <a:schemeClr val="tx1"/>
            </a:solidFill>
          </a:ln>
        </p:spPr>
        <p:txBody>
          <a:bodyPr wrap="none" rtlCol="0">
            <a:spAutoFit/>
          </a:bodyPr>
          <a:lstStyle/>
          <a:p>
            <a:r>
              <a:rPr lang="en-US" dirty="0" smtClean="0">
                <a:solidFill>
                  <a:srgbClr val="C00000"/>
                </a:solidFill>
                <a:latin typeface="Courier New" panose="02070309020205020404" pitchFamily="49" charset="0"/>
                <a:cs typeface="Courier New" panose="02070309020205020404" pitchFamily="49" charset="0"/>
              </a:rPr>
              <a:t>Point p = ???;</a:t>
            </a:r>
          </a:p>
          <a:p>
            <a:r>
              <a:rPr lang="en-US" dirty="0" smtClean="0">
                <a:solidFill>
                  <a:srgbClr val="C00000"/>
                </a:solidFill>
                <a:latin typeface="Courier New" panose="02070309020205020404" pitchFamily="49" charset="0"/>
                <a:cs typeface="Courier New" panose="02070309020205020404" pitchFamily="49" charset="0"/>
              </a:rPr>
              <a:t>return </a:t>
            </a:r>
            <a:r>
              <a:rPr lang="en-US" dirty="0" err="1" smtClean="0">
                <a:solidFill>
                  <a:srgbClr val="C00000"/>
                </a:solidFill>
                <a:latin typeface="Courier New" panose="02070309020205020404" pitchFamily="49" charset="0"/>
                <a:cs typeface="Courier New" panose="02070309020205020404" pitchFamily="49" charset="0"/>
              </a:rPr>
              <a:t>p.samePlace</a:t>
            </a:r>
            <a:r>
              <a:rPr lang="en-US" dirty="0">
                <a:solidFill>
                  <a:srgbClr val="C00000"/>
                </a:solidFill>
                <a:latin typeface="Courier New" panose="02070309020205020404" pitchFamily="49" charset="0"/>
                <a:cs typeface="Courier New" panose="02070309020205020404" pitchFamily="49" charset="0"/>
              </a:rPr>
              <a:t>(q</a:t>
            </a:r>
            <a:r>
              <a:rPr lang="en-US" dirty="0" smtClean="0">
                <a:solidFill>
                  <a:srgbClr val="C00000"/>
                </a:solidFill>
                <a:latin typeface="Courier New" panose="02070309020205020404" pitchFamily="49" charset="0"/>
                <a:cs typeface="Courier New" panose="02070309020205020404" pitchFamily="49" charset="0"/>
              </a:rPr>
              <a:t>);</a:t>
            </a:r>
          </a:p>
        </p:txBody>
      </p:sp>
      <p:sp>
        <p:nvSpPr>
          <p:cNvPr id="34" name="TextBox 33"/>
          <p:cNvSpPr txBox="1"/>
          <p:nvPr>
            <p:custDataLst>
              <p:tags r:id="rId9"/>
            </p:custDataLst>
          </p:nvPr>
        </p:nvSpPr>
        <p:spPr>
          <a:xfrm>
            <a:off x="4023360" y="6035040"/>
            <a:ext cx="4596130" cy="646331"/>
          </a:xfrm>
          <a:prstGeom prst="rect">
            <a:avLst/>
          </a:prstGeom>
          <a:solidFill>
            <a:schemeClr val="bg1">
              <a:lumMod val="95000"/>
            </a:schemeClr>
          </a:solidFill>
          <a:ln w="12700">
            <a:solidFill>
              <a:schemeClr val="tx1"/>
            </a:solidFill>
          </a:ln>
        </p:spPr>
        <p:txBody>
          <a:bodyPr wrap="none" rtlCol="0">
            <a:spAutoFit/>
          </a:bodyPr>
          <a:lstStyle/>
          <a:p>
            <a:r>
              <a:rPr lang="en-US" dirty="0" smtClean="0">
                <a:solidFill>
                  <a:srgbClr val="0000FF"/>
                </a:solidFill>
                <a:latin typeface="Courier New" panose="02070309020205020404" pitchFamily="49" charset="0"/>
                <a:cs typeface="Courier New" panose="02070309020205020404" pitchFamily="49" charset="0"/>
              </a:rPr>
              <a:t>// works regardless of what p is</a:t>
            </a:r>
          </a:p>
          <a:p>
            <a:r>
              <a:rPr lang="en-US" dirty="0" smtClean="0">
                <a:solidFill>
                  <a:srgbClr val="0000FF"/>
                </a:solidFill>
                <a:latin typeface="Courier New" panose="02070309020205020404" pitchFamily="49" charset="0"/>
                <a:cs typeface="Courier New" panose="02070309020205020404" pitchFamily="49" charset="0"/>
              </a:rPr>
              <a:t>return p</a:t>
            </a:r>
            <a:r>
              <a:rPr lang="en-US" dirty="0">
                <a:solidFill>
                  <a:srgbClr val="0000FF"/>
                </a:solidFill>
                <a:latin typeface="Courier New" panose="02070309020205020404" pitchFamily="49" charset="0"/>
                <a:cs typeface="Courier New" panose="02070309020205020404" pitchFamily="49" charset="0"/>
              </a:rPr>
              <a:t>-&gt;</a:t>
            </a:r>
            <a:r>
              <a:rPr lang="en-US" dirty="0" err="1">
                <a:solidFill>
                  <a:srgbClr val="0000FF"/>
                </a:solidFill>
                <a:latin typeface="Courier New" panose="02070309020205020404" pitchFamily="49" charset="0"/>
                <a:cs typeface="Courier New" panose="02070309020205020404" pitchFamily="49" charset="0"/>
              </a:rPr>
              <a:t>vtable</a:t>
            </a:r>
            <a:r>
              <a:rPr lang="en-US" dirty="0">
                <a:solidFill>
                  <a:srgbClr val="0000FF"/>
                </a:solidFill>
                <a:latin typeface="Courier New" panose="02070309020205020404" pitchFamily="49" charset="0"/>
                <a:cs typeface="Courier New" panose="02070309020205020404" pitchFamily="49" charset="0"/>
              </a:rPr>
              <a:t>[1</a:t>
            </a:r>
            <a:r>
              <a:rPr lang="en-US" dirty="0" smtClean="0">
                <a:solidFill>
                  <a:srgbClr val="0000FF"/>
                </a:solidFill>
                <a:latin typeface="Courier New" panose="02070309020205020404" pitchFamily="49" charset="0"/>
                <a:cs typeface="Courier New" panose="02070309020205020404" pitchFamily="49" charset="0"/>
              </a:rPr>
              <a:t>](</a:t>
            </a:r>
            <a:r>
              <a:rPr lang="en-US" dirty="0">
                <a:solidFill>
                  <a:srgbClr val="0000FF"/>
                </a:solidFill>
                <a:latin typeface="Courier New" panose="02070309020205020404" pitchFamily="49" charset="0"/>
                <a:cs typeface="Courier New" panose="02070309020205020404" pitchFamily="49" charset="0"/>
              </a:rPr>
              <a:t>p</a:t>
            </a:r>
            <a:r>
              <a:rPr lang="en-US" dirty="0" smtClean="0">
                <a:solidFill>
                  <a:srgbClr val="0000FF"/>
                </a:solidFill>
                <a:latin typeface="Courier New" panose="02070309020205020404" pitchFamily="49" charset="0"/>
                <a:cs typeface="Courier New" panose="02070309020205020404" pitchFamily="49" charset="0"/>
              </a:rPr>
              <a:t>, q</a:t>
            </a:r>
            <a:r>
              <a:rPr lang="en-US" dirty="0">
                <a:solidFill>
                  <a:srgbClr val="0000FF"/>
                </a:solidFill>
                <a:latin typeface="Courier New" panose="02070309020205020404" pitchFamily="49" charset="0"/>
                <a:cs typeface="Courier New" panose="02070309020205020404" pitchFamily="49" charset="0"/>
              </a:rPr>
              <a:t>)</a:t>
            </a:r>
            <a:r>
              <a:rPr lang="en-US" dirty="0" smtClean="0">
                <a:solidFill>
                  <a:srgbClr val="0000FF"/>
                </a:solidFill>
                <a:latin typeface="Courier New" panose="02070309020205020404" pitchFamily="49" charset="0"/>
                <a:cs typeface="Courier New" panose="02070309020205020404" pitchFamily="49" charset="0"/>
              </a:rPr>
              <a:t>;</a:t>
            </a:r>
            <a:endParaRPr lang="en-US" dirty="0">
              <a:solidFill>
                <a:srgbClr val="0000FF"/>
              </a:solidFill>
              <a:latin typeface="Courier New" panose="02070309020205020404" pitchFamily="49" charset="0"/>
              <a:cs typeface="Courier New" panose="02070309020205020404" pitchFamily="49" charset="0"/>
            </a:endParaRPr>
          </a:p>
        </p:txBody>
      </p:sp>
      <p:sp>
        <p:nvSpPr>
          <p:cNvPr id="35" name="TextBox 34"/>
          <p:cNvSpPr txBox="1"/>
          <p:nvPr>
            <p:custDataLst>
              <p:tags r:id="rId10"/>
            </p:custDataLst>
          </p:nvPr>
        </p:nvSpPr>
        <p:spPr>
          <a:xfrm>
            <a:off x="452599" y="5623560"/>
            <a:ext cx="813813" cy="461665"/>
          </a:xfrm>
          <a:prstGeom prst="rect">
            <a:avLst/>
          </a:prstGeom>
          <a:noFill/>
        </p:spPr>
        <p:txBody>
          <a:bodyPr wrap="none" rtlCol="0">
            <a:spAutoFit/>
          </a:bodyPr>
          <a:lstStyle/>
          <a:p>
            <a:r>
              <a:rPr lang="en-US" sz="2400" b="1" dirty="0" smtClean="0">
                <a:latin typeface="Calibri" panose="020F0502020204030204" pitchFamily="34" charset="0"/>
                <a:cs typeface="Calibri" panose="020F0502020204030204" pitchFamily="34" charset="0"/>
              </a:rPr>
              <a:t>Java:</a:t>
            </a:r>
          </a:p>
        </p:txBody>
      </p:sp>
      <p:sp>
        <p:nvSpPr>
          <p:cNvPr id="36" name="TextBox 35"/>
          <p:cNvSpPr txBox="1"/>
          <p:nvPr>
            <p:custDataLst>
              <p:tags r:id="rId11"/>
            </p:custDataLst>
          </p:nvPr>
        </p:nvSpPr>
        <p:spPr>
          <a:xfrm>
            <a:off x="4023360" y="5623560"/>
            <a:ext cx="2922723" cy="461665"/>
          </a:xfrm>
          <a:prstGeom prst="rect">
            <a:avLst/>
          </a:prstGeom>
          <a:noFill/>
        </p:spPr>
        <p:txBody>
          <a:bodyPr wrap="none" rtlCol="0">
            <a:spAutoFit/>
          </a:bodyPr>
          <a:lstStyle/>
          <a:p>
            <a:r>
              <a:rPr lang="en-US" sz="2400" b="1" dirty="0" smtClean="0">
                <a:latin typeface="Calibri" panose="020F0502020204030204" pitchFamily="34" charset="0"/>
                <a:cs typeface="Calibri" panose="020F0502020204030204" pitchFamily="34" charset="0"/>
              </a:rPr>
              <a:t>C pseudo-translation:</a:t>
            </a:r>
          </a:p>
        </p:txBody>
      </p:sp>
      <p:sp>
        <p:nvSpPr>
          <p:cNvPr id="76" name="Rectangle 11"/>
          <p:cNvSpPr>
            <a:spLocks noChangeArrowheads="1"/>
          </p:cNvSpPr>
          <p:nvPr>
            <p:custDataLst>
              <p:tags r:id="rId12"/>
            </p:custDataLst>
          </p:nvPr>
        </p:nvSpPr>
        <p:spPr bwMode="auto">
          <a:xfrm>
            <a:off x="5279923" y="5120640"/>
            <a:ext cx="3681197" cy="439244"/>
          </a:xfrm>
          <a:prstGeom prst="rect">
            <a:avLst/>
          </a:prstGeom>
          <a:solidFill>
            <a:schemeClr val="bg1">
              <a:lumMod val="95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400" dirty="0" smtClean="0">
                <a:latin typeface="Courier New" panose="02070309020205020404" pitchFamily="49" charset="0"/>
                <a:cs typeface="Courier New" panose="02070309020205020404" pitchFamily="49" charset="0"/>
              </a:rPr>
              <a:t>code for </a:t>
            </a:r>
            <a:r>
              <a:rPr lang="en-US" sz="1400" dirty="0" err="1" smtClean="0">
                <a:latin typeface="Courier New" panose="02070309020205020404" pitchFamily="49" charset="0"/>
                <a:cs typeface="Courier New" panose="02070309020205020404" pitchFamily="49" charset="0"/>
              </a:rPr>
              <a:t>ThreeDPoint’s</a:t>
            </a:r>
            <a:r>
              <a:rPr lang="en-US"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samePlace</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p:txBody>
      </p:sp>
      <p:sp>
        <p:nvSpPr>
          <p:cNvPr id="77" name="Rectangle 11"/>
          <p:cNvSpPr>
            <a:spLocks noChangeArrowheads="1"/>
          </p:cNvSpPr>
          <p:nvPr>
            <p:custDataLst>
              <p:tags r:id="rId13"/>
            </p:custDataLst>
          </p:nvPr>
        </p:nvSpPr>
        <p:spPr bwMode="auto">
          <a:xfrm>
            <a:off x="7132320" y="4315636"/>
            <a:ext cx="1828800" cy="439244"/>
          </a:xfrm>
          <a:prstGeom prst="rect">
            <a:avLst/>
          </a:prstGeom>
          <a:solidFill>
            <a:schemeClr val="bg1">
              <a:lumMod val="95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400" dirty="0" smtClean="0">
                <a:latin typeface="Courier New" panose="02070309020205020404" pitchFamily="49" charset="0"/>
                <a:cs typeface="Courier New" panose="02070309020205020404" pitchFamily="49" charset="0"/>
              </a:rPr>
              <a:t>code for </a:t>
            </a:r>
            <a:r>
              <a:rPr lang="en-US" sz="1400" dirty="0" err="1" smtClean="0">
                <a:latin typeface="Courier New" panose="02070309020205020404" pitchFamily="49" charset="0"/>
                <a:cs typeface="Courier New" panose="02070309020205020404" pitchFamily="49" charset="0"/>
              </a:rPr>
              <a:t>sayHi</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p:txBody>
      </p:sp>
      <p:sp>
        <p:nvSpPr>
          <p:cNvPr id="3" name="Freeform 2"/>
          <p:cNvSpPr/>
          <p:nvPr/>
        </p:nvSpPr>
        <p:spPr bwMode="auto">
          <a:xfrm>
            <a:off x="4466705" y="2276242"/>
            <a:ext cx="1390997" cy="295162"/>
          </a:xfrm>
          <a:custGeom>
            <a:avLst/>
            <a:gdLst>
              <a:gd name="connsiteX0" fmla="*/ 0 w 1390997"/>
              <a:gd name="connsiteY0" fmla="*/ 295162 h 295162"/>
              <a:gd name="connsiteX1" fmla="*/ 432262 w 1390997"/>
              <a:gd name="connsiteY1" fmla="*/ 34696 h 295162"/>
              <a:gd name="connsiteX2" fmla="*/ 1113906 w 1390997"/>
              <a:gd name="connsiteY2" fmla="*/ 29154 h 295162"/>
              <a:gd name="connsiteX3" fmla="*/ 1390997 w 1390997"/>
              <a:gd name="connsiteY3" fmla="*/ 278536 h 295162"/>
            </a:gdLst>
            <a:ahLst/>
            <a:cxnLst>
              <a:cxn ang="0">
                <a:pos x="connsiteX0" y="connsiteY0"/>
              </a:cxn>
              <a:cxn ang="0">
                <a:pos x="connsiteX1" y="connsiteY1"/>
              </a:cxn>
              <a:cxn ang="0">
                <a:pos x="connsiteX2" y="connsiteY2"/>
              </a:cxn>
              <a:cxn ang="0">
                <a:pos x="connsiteX3" y="connsiteY3"/>
              </a:cxn>
            </a:cxnLst>
            <a:rect l="l" t="t" r="r" b="b"/>
            <a:pathLst>
              <a:path w="1390997" h="295162">
                <a:moveTo>
                  <a:pt x="0" y="295162"/>
                </a:moveTo>
                <a:cubicBezTo>
                  <a:pt x="123305" y="187096"/>
                  <a:pt x="246611" y="79031"/>
                  <a:pt x="432262" y="34696"/>
                </a:cubicBezTo>
                <a:cubicBezTo>
                  <a:pt x="617913" y="-9639"/>
                  <a:pt x="954117" y="-11486"/>
                  <a:pt x="1113906" y="29154"/>
                </a:cubicBezTo>
                <a:cubicBezTo>
                  <a:pt x="1273695" y="69794"/>
                  <a:pt x="1332346" y="174165"/>
                  <a:pt x="1390997" y="278536"/>
                </a:cubicBezTo>
              </a:path>
            </a:pathLst>
          </a:custGeom>
          <a:noFill/>
          <a:ln w="38100" cap="flat" cmpd="sng" algn="ctr">
            <a:solidFill>
              <a:srgbClr val="CC0000"/>
            </a:solidFill>
            <a:prstDash val="solid"/>
            <a:round/>
            <a:headEnd type="oval"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4" name="Freeform 3"/>
          <p:cNvSpPr/>
          <p:nvPr/>
        </p:nvSpPr>
        <p:spPr bwMode="auto">
          <a:xfrm>
            <a:off x="3086793" y="2560320"/>
            <a:ext cx="881149" cy="648393"/>
          </a:xfrm>
          <a:custGeom>
            <a:avLst/>
            <a:gdLst>
              <a:gd name="connsiteX0" fmla="*/ 0 w 881149"/>
              <a:gd name="connsiteY0" fmla="*/ 0 h 648393"/>
              <a:gd name="connsiteX1" fmla="*/ 210589 w 881149"/>
              <a:gd name="connsiteY1" fmla="*/ 493222 h 648393"/>
              <a:gd name="connsiteX2" fmla="*/ 881149 w 881149"/>
              <a:gd name="connsiteY2" fmla="*/ 648393 h 648393"/>
            </a:gdLst>
            <a:ahLst/>
            <a:cxnLst>
              <a:cxn ang="0">
                <a:pos x="connsiteX0" y="connsiteY0"/>
              </a:cxn>
              <a:cxn ang="0">
                <a:pos x="connsiteX1" y="connsiteY1"/>
              </a:cxn>
              <a:cxn ang="0">
                <a:pos x="connsiteX2" y="connsiteY2"/>
              </a:cxn>
            </a:cxnLst>
            <a:rect l="l" t="t" r="r" b="b"/>
            <a:pathLst>
              <a:path w="881149" h="648393">
                <a:moveTo>
                  <a:pt x="0" y="0"/>
                </a:moveTo>
                <a:cubicBezTo>
                  <a:pt x="31865" y="192578"/>
                  <a:pt x="63731" y="385157"/>
                  <a:pt x="210589" y="493222"/>
                </a:cubicBezTo>
                <a:cubicBezTo>
                  <a:pt x="357447" y="601287"/>
                  <a:pt x="619298" y="624840"/>
                  <a:pt x="881149" y="648393"/>
                </a:cubicBezTo>
              </a:path>
            </a:pathLst>
          </a:custGeom>
          <a:noFill/>
          <a:ln w="38100" cap="flat" cmpd="sng" algn="ctr">
            <a:solidFill>
              <a:srgbClr val="CC0000"/>
            </a:solidFill>
            <a:prstDash val="solid"/>
            <a:round/>
            <a:headEnd type="oval"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cxnSp>
        <p:nvCxnSpPr>
          <p:cNvPr id="87" name="Straight Arrow Connector 86"/>
          <p:cNvCxnSpPr/>
          <p:nvPr>
            <p:custDataLst>
              <p:tags r:id="rId14"/>
            </p:custDataLst>
          </p:nvPr>
        </p:nvCxnSpPr>
        <p:spPr bwMode="auto">
          <a:xfrm flipH="1">
            <a:off x="2530415" y="1890900"/>
            <a:ext cx="1391417" cy="469077"/>
          </a:xfrm>
          <a:prstGeom prst="straightConnector1">
            <a:avLst/>
          </a:prstGeom>
          <a:noFill/>
          <a:ln w="38100" cap="flat" cmpd="sng" algn="ctr">
            <a:solidFill>
              <a:schemeClr val="tx1"/>
            </a:solidFill>
            <a:prstDash val="solid"/>
            <a:round/>
            <a:headEnd type="oval" w="med" len="med"/>
            <a:tailEnd type="arrow" w="med" len="med"/>
          </a:ln>
          <a:effectLst/>
        </p:spPr>
      </p:cxnSp>
      <p:grpSp>
        <p:nvGrpSpPr>
          <p:cNvPr id="88" name="Group 87"/>
          <p:cNvGrpSpPr/>
          <p:nvPr/>
        </p:nvGrpSpPr>
        <p:grpSpPr>
          <a:xfrm>
            <a:off x="731520" y="3383280"/>
            <a:ext cx="7498080" cy="710225"/>
            <a:chOff x="731520" y="4846320"/>
            <a:chExt cx="7498080" cy="710225"/>
          </a:xfrm>
        </p:grpSpPr>
        <p:sp>
          <p:nvSpPr>
            <p:cNvPr id="89" name="Rectangle 11"/>
            <p:cNvSpPr>
              <a:spLocks noChangeArrowheads="1"/>
            </p:cNvSpPr>
            <p:nvPr>
              <p:custDataLst>
                <p:tags r:id="rId23"/>
              </p:custDataLst>
            </p:nvPr>
          </p:nvSpPr>
          <p:spPr bwMode="auto">
            <a:xfrm>
              <a:off x="3291840" y="5212080"/>
              <a:ext cx="1645920" cy="344465"/>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1600" dirty="0" err="1" smtClean="0">
                  <a:latin typeface="Courier New" panose="02070309020205020404" pitchFamily="49" charset="0"/>
                  <a:cs typeface="Courier New" panose="02070309020205020404" pitchFamily="49" charset="0"/>
                </a:rPr>
                <a:t>x</a:t>
              </a:r>
              <a:endParaRPr lang="en-US" sz="1600" dirty="0">
                <a:latin typeface="Courier New" panose="02070309020205020404" pitchFamily="49" charset="0"/>
                <a:cs typeface="Courier New" panose="02070309020205020404" pitchFamily="49" charset="0"/>
              </a:endParaRPr>
            </a:p>
          </p:txBody>
        </p:sp>
        <p:sp>
          <p:nvSpPr>
            <p:cNvPr id="90" name="Rectangle 89"/>
            <p:cNvSpPr>
              <a:spLocks noChangeArrowheads="1"/>
            </p:cNvSpPr>
            <p:nvPr>
              <p:custDataLst>
                <p:tags r:id="rId24"/>
              </p:custDataLst>
            </p:nvPr>
          </p:nvSpPr>
          <p:spPr bwMode="auto">
            <a:xfrm>
              <a:off x="1645920" y="5212080"/>
              <a:ext cx="1645920" cy="344465"/>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600" dirty="0" err="1">
                  <a:latin typeface="Courier New" panose="02070309020205020404" pitchFamily="49" charset="0"/>
                  <a:cs typeface="Courier New" panose="02070309020205020404" pitchFamily="49" charset="0"/>
                </a:rPr>
                <a:t>v</a:t>
              </a:r>
              <a:r>
                <a:rPr lang="en-US" sz="1600" dirty="0" err="1" smtClean="0">
                  <a:latin typeface="Courier New" panose="02070309020205020404" pitchFamily="49" charset="0"/>
                  <a:cs typeface="Courier New" panose="02070309020205020404" pitchFamily="49" charset="0"/>
                </a:rPr>
                <a:t>table</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ptr</a:t>
              </a:r>
              <a:endParaRPr lang="en-US" sz="1600" dirty="0">
                <a:latin typeface="Courier New" panose="02070309020205020404" pitchFamily="49" charset="0"/>
                <a:cs typeface="Courier New" panose="02070309020205020404" pitchFamily="49" charset="0"/>
              </a:endParaRPr>
            </a:p>
          </p:txBody>
        </p:sp>
        <p:sp>
          <p:nvSpPr>
            <p:cNvPr id="91" name="Rectangle 11"/>
            <p:cNvSpPr>
              <a:spLocks noChangeArrowheads="1"/>
            </p:cNvSpPr>
            <p:nvPr>
              <p:custDataLst>
                <p:tags r:id="rId25"/>
              </p:custDataLst>
            </p:nvPr>
          </p:nvSpPr>
          <p:spPr bwMode="auto">
            <a:xfrm>
              <a:off x="4937760" y="5212080"/>
              <a:ext cx="1645920" cy="344465"/>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1600" dirty="0" err="1" smtClean="0">
                  <a:latin typeface="Courier New" panose="02070309020205020404" pitchFamily="49" charset="0"/>
                  <a:cs typeface="Courier New" panose="02070309020205020404" pitchFamily="49" charset="0"/>
                </a:rPr>
                <a:t>y</a:t>
              </a:r>
              <a:endParaRPr lang="en-US" sz="1600" dirty="0">
                <a:latin typeface="Courier New" panose="02070309020205020404" pitchFamily="49" charset="0"/>
                <a:cs typeface="Courier New" panose="02070309020205020404" pitchFamily="49" charset="0"/>
              </a:endParaRPr>
            </a:p>
          </p:txBody>
        </p:sp>
        <p:sp>
          <p:nvSpPr>
            <p:cNvPr id="92" name="Rectangle 11"/>
            <p:cNvSpPr>
              <a:spLocks noChangeArrowheads="1"/>
            </p:cNvSpPr>
            <p:nvPr>
              <p:custDataLst>
                <p:tags r:id="rId26"/>
              </p:custDataLst>
            </p:nvPr>
          </p:nvSpPr>
          <p:spPr bwMode="auto">
            <a:xfrm>
              <a:off x="731520" y="5212080"/>
              <a:ext cx="914400" cy="344465"/>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nSpc>
                  <a:spcPct val="100000"/>
                </a:lnSpc>
              </a:pPr>
              <a:r>
                <a:rPr lang="en-US" sz="1600" dirty="0" smtClean="0">
                  <a:latin typeface="Courier New" panose="02070309020205020404" pitchFamily="49" charset="0"/>
                  <a:cs typeface="Courier New" panose="02070309020205020404" pitchFamily="49" charset="0"/>
                </a:rPr>
                <a:t>header</a:t>
              </a:r>
              <a:endParaRPr lang="en-US" sz="1600" dirty="0">
                <a:latin typeface="Courier New" panose="02070309020205020404" pitchFamily="49" charset="0"/>
                <a:cs typeface="Courier New" panose="02070309020205020404" pitchFamily="49" charset="0"/>
              </a:endParaRPr>
            </a:p>
          </p:txBody>
        </p:sp>
        <p:sp>
          <p:nvSpPr>
            <p:cNvPr id="93" name="Rectangle 92"/>
            <p:cNvSpPr/>
            <p:nvPr>
              <p:custDataLst>
                <p:tags r:id="rId27"/>
              </p:custDataLst>
            </p:nvPr>
          </p:nvSpPr>
          <p:spPr>
            <a:xfrm>
              <a:off x="731520" y="4846320"/>
              <a:ext cx="2183611" cy="369332"/>
            </a:xfrm>
            <a:prstGeom prst="rect">
              <a:avLst/>
            </a:prstGeom>
          </p:spPr>
          <p:txBody>
            <a:bodyPr wrap="none">
              <a:spAutoFit/>
            </a:bodyPr>
            <a:lstStyle/>
            <a:p>
              <a:r>
                <a:rPr lang="en-US" sz="1600" dirty="0" err="1" smtClean="0">
                  <a:latin typeface="Courier New" panose="02070309020205020404" pitchFamily="49" charset="0"/>
                  <a:cs typeface="Courier New" panose="02070309020205020404" pitchFamily="49" charset="0"/>
                </a:rPr>
                <a:t>ThreeDPoint</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object</a:t>
              </a:r>
            </a:p>
          </p:txBody>
        </p:sp>
        <p:sp>
          <p:nvSpPr>
            <p:cNvPr id="94" name="Rectangle 11"/>
            <p:cNvSpPr>
              <a:spLocks noChangeArrowheads="1"/>
            </p:cNvSpPr>
            <p:nvPr>
              <p:custDataLst>
                <p:tags r:id="rId28"/>
              </p:custDataLst>
            </p:nvPr>
          </p:nvSpPr>
          <p:spPr bwMode="auto">
            <a:xfrm>
              <a:off x="6583680" y="5212080"/>
              <a:ext cx="1645920" cy="344465"/>
            </a:xfrm>
            <a:prstGeom prst="rect">
              <a:avLst/>
            </a:prstGeom>
            <a:noFill/>
            <a:ln w="25400">
              <a:solidFill>
                <a:schemeClr val="tx1"/>
              </a:solidFill>
              <a:miter lim="800000"/>
              <a:headEnd/>
              <a:tailEnd/>
            </a:ln>
            <a:effectLst/>
          </p:spPr>
          <p:txBody>
            <a:bodyPr wrap="none" lIns="90487" tIns="44450" rIns="90487" bIns="44450" anchor="ctr"/>
            <a:lstStyle/>
            <a:p>
              <a:pPr>
                <a:lnSpc>
                  <a:spcPct val="100000"/>
                </a:lnSpc>
              </a:pPr>
              <a:r>
                <a:rPr lang="en-US" sz="1600" dirty="0" err="1">
                  <a:latin typeface="Courier New" panose="02070309020205020404" pitchFamily="49" charset="0"/>
                  <a:cs typeface="Courier New" panose="02070309020205020404" pitchFamily="49" charset="0"/>
                </a:rPr>
                <a:t>z</a:t>
              </a:r>
              <a:endParaRPr lang="en-US" sz="1600" dirty="0">
                <a:latin typeface="Courier New" panose="02070309020205020404" pitchFamily="49" charset="0"/>
                <a:cs typeface="Courier New" panose="02070309020205020404" pitchFamily="49" charset="0"/>
              </a:endParaRPr>
            </a:p>
          </p:txBody>
        </p:sp>
      </p:grpSp>
      <p:grpSp>
        <p:nvGrpSpPr>
          <p:cNvPr id="95" name="Group 94"/>
          <p:cNvGrpSpPr/>
          <p:nvPr/>
        </p:nvGrpSpPr>
        <p:grpSpPr>
          <a:xfrm>
            <a:off x="594360" y="4454519"/>
            <a:ext cx="5943600" cy="646331"/>
            <a:chOff x="594360" y="5731742"/>
            <a:chExt cx="5943600" cy="646331"/>
          </a:xfrm>
        </p:grpSpPr>
        <p:sp>
          <p:nvSpPr>
            <p:cNvPr id="96" name="Rectangle 11"/>
            <p:cNvSpPr>
              <a:spLocks noChangeArrowheads="1"/>
            </p:cNvSpPr>
            <p:nvPr>
              <p:custDataLst>
                <p:tags r:id="rId19"/>
              </p:custDataLst>
            </p:nvPr>
          </p:nvSpPr>
          <p:spPr bwMode="auto">
            <a:xfrm>
              <a:off x="2423160" y="5849223"/>
              <a:ext cx="137160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endParaRPr lang="en-US" sz="1600" dirty="0">
                <a:latin typeface="Courier New" panose="02070309020205020404" pitchFamily="49" charset="0"/>
                <a:cs typeface="Courier New" panose="02070309020205020404" pitchFamily="49" charset="0"/>
              </a:endParaRPr>
            </a:p>
          </p:txBody>
        </p:sp>
        <p:sp>
          <p:nvSpPr>
            <p:cNvPr id="97" name="Rectangle 11"/>
            <p:cNvSpPr>
              <a:spLocks noChangeArrowheads="1"/>
            </p:cNvSpPr>
            <p:nvPr>
              <p:custDataLst>
                <p:tags r:id="rId20"/>
              </p:custDataLst>
            </p:nvPr>
          </p:nvSpPr>
          <p:spPr bwMode="auto">
            <a:xfrm>
              <a:off x="3794760" y="5849223"/>
              <a:ext cx="137160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endParaRPr lang="en-US" sz="1600" dirty="0">
                <a:latin typeface="Courier New" panose="02070309020205020404" pitchFamily="49" charset="0"/>
                <a:cs typeface="Courier New" panose="02070309020205020404" pitchFamily="49" charset="0"/>
              </a:endParaRPr>
            </a:p>
          </p:txBody>
        </p:sp>
        <p:sp>
          <p:nvSpPr>
            <p:cNvPr id="98" name="TextBox 97"/>
            <p:cNvSpPr txBox="1"/>
            <p:nvPr>
              <p:custDataLst>
                <p:tags r:id="rId21"/>
              </p:custDataLst>
            </p:nvPr>
          </p:nvSpPr>
          <p:spPr>
            <a:xfrm>
              <a:off x="594360" y="5731742"/>
              <a:ext cx="1828800" cy="646331"/>
            </a:xfrm>
            <a:prstGeom prst="rect">
              <a:avLst/>
            </a:prstGeom>
            <a:noFill/>
          </p:spPr>
          <p:txBody>
            <a:bodyPr wrap="square" rtlCol="0" anchor="ctr" anchorCtr="0">
              <a:spAutoFit/>
            </a:bodyPr>
            <a:lstStyle/>
            <a:p>
              <a:pPr algn="ctr"/>
              <a:r>
                <a:rPr lang="en-US" dirty="0" err="1" smtClean="0">
                  <a:latin typeface="Courier New" panose="02070309020205020404" pitchFamily="49" charset="0"/>
                  <a:ea typeface="Anonymous Pro" panose="02060609030202000504" pitchFamily="49" charset="0"/>
                  <a:cs typeface="Courier New" panose="02070309020205020404" pitchFamily="49" charset="0"/>
                </a:rPr>
                <a:t>ThreeDPoint</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vtable</a:t>
              </a:r>
              <a:r>
                <a:rPr lang="en-US" dirty="0" smtClean="0">
                  <a:latin typeface="Calibri" panose="020F0502020204030204" pitchFamily="34" charset="0"/>
                  <a:cs typeface="Calibri" panose="020F0502020204030204" pitchFamily="34" charset="0"/>
                </a:rPr>
                <a:t>:</a:t>
              </a:r>
            </a:p>
          </p:txBody>
        </p:sp>
        <p:sp>
          <p:nvSpPr>
            <p:cNvPr id="99" name="Rectangle 11"/>
            <p:cNvSpPr>
              <a:spLocks noChangeArrowheads="1"/>
            </p:cNvSpPr>
            <p:nvPr>
              <p:custDataLst>
                <p:tags r:id="rId22"/>
              </p:custDataLst>
            </p:nvPr>
          </p:nvSpPr>
          <p:spPr bwMode="auto">
            <a:xfrm>
              <a:off x="5166360" y="5849223"/>
              <a:ext cx="1371600" cy="411480"/>
            </a:xfrm>
            <a:prstGeom prst="rect">
              <a:avLst/>
            </a:prstGeom>
            <a:solidFill>
              <a:schemeClr val="accent2">
                <a:lumMod val="20000"/>
                <a:lumOff val="80000"/>
              </a:schemeClr>
            </a:solidFill>
            <a:ln w="25400">
              <a:solidFill>
                <a:schemeClr val="tx1"/>
              </a:solidFill>
              <a:miter lim="800000"/>
              <a:headEnd/>
              <a:tailEnd/>
            </a:ln>
            <a:effectLst/>
          </p:spPr>
          <p:txBody>
            <a:bodyPr wrap="none" lIns="90487" tIns="44450" rIns="90487" bIns="44450" anchor="ctr"/>
            <a:lstStyle/>
            <a:p>
              <a:pPr>
                <a:lnSpc>
                  <a:spcPct val="100000"/>
                </a:lnSpc>
              </a:pPr>
              <a:endParaRPr lang="en-US" sz="1600" dirty="0">
                <a:latin typeface="Courier New" panose="02070309020205020404" pitchFamily="49" charset="0"/>
                <a:cs typeface="Courier New" panose="02070309020205020404" pitchFamily="49" charset="0"/>
              </a:endParaRPr>
            </a:p>
          </p:txBody>
        </p:sp>
      </p:grpSp>
      <p:cxnSp>
        <p:nvCxnSpPr>
          <p:cNvPr id="100" name="Straight Arrow Connector 99"/>
          <p:cNvCxnSpPr/>
          <p:nvPr>
            <p:custDataLst>
              <p:tags r:id="rId15"/>
            </p:custDataLst>
          </p:nvPr>
        </p:nvCxnSpPr>
        <p:spPr bwMode="auto">
          <a:xfrm flipH="1">
            <a:off x="2549805" y="3922776"/>
            <a:ext cx="648317" cy="640080"/>
          </a:xfrm>
          <a:prstGeom prst="straightConnector1">
            <a:avLst/>
          </a:prstGeom>
          <a:noFill/>
          <a:ln w="38100" cap="flat" cmpd="sng" algn="ctr">
            <a:solidFill>
              <a:schemeClr val="tx1"/>
            </a:solidFill>
            <a:prstDash val="solid"/>
            <a:round/>
            <a:headEnd type="oval" w="med" len="med"/>
            <a:tailEnd type="arrow" w="med" len="med"/>
          </a:ln>
          <a:effectLst/>
        </p:spPr>
      </p:cxnSp>
      <p:cxnSp>
        <p:nvCxnSpPr>
          <p:cNvPr id="74" name="Straight Arrow Connector 73"/>
          <p:cNvCxnSpPr/>
          <p:nvPr>
            <p:custDataLst>
              <p:tags r:id="rId16"/>
            </p:custDataLst>
          </p:nvPr>
        </p:nvCxnSpPr>
        <p:spPr bwMode="auto">
          <a:xfrm flipV="1">
            <a:off x="3108960" y="3485223"/>
            <a:ext cx="935864" cy="1280160"/>
          </a:xfrm>
          <a:prstGeom prst="straightConnector1">
            <a:avLst/>
          </a:prstGeom>
          <a:noFill/>
          <a:ln w="38100" cap="flat" cmpd="sng" algn="ctr">
            <a:solidFill>
              <a:srgbClr val="CC0000"/>
            </a:solidFill>
            <a:prstDash val="solid"/>
            <a:round/>
            <a:headEnd type="oval" w="med" len="med"/>
            <a:tailEnd type="arrow" w="med" len="med"/>
          </a:ln>
          <a:effectLst/>
        </p:spPr>
      </p:cxnSp>
      <p:cxnSp>
        <p:nvCxnSpPr>
          <p:cNvPr id="75" name="Straight Arrow Connector 74"/>
          <p:cNvCxnSpPr>
            <a:endCxn id="76" idx="1"/>
          </p:cNvCxnSpPr>
          <p:nvPr>
            <p:custDataLst>
              <p:tags r:id="rId17"/>
            </p:custDataLst>
          </p:nvPr>
        </p:nvCxnSpPr>
        <p:spPr bwMode="auto">
          <a:xfrm>
            <a:off x="4480560" y="4764024"/>
            <a:ext cx="799363" cy="576238"/>
          </a:xfrm>
          <a:prstGeom prst="straightConnector1">
            <a:avLst/>
          </a:prstGeom>
          <a:noFill/>
          <a:ln w="38100" cap="flat" cmpd="sng" algn="ctr">
            <a:solidFill>
              <a:srgbClr val="CC0000"/>
            </a:solidFill>
            <a:prstDash val="solid"/>
            <a:round/>
            <a:headEnd type="oval" w="med" len="med"/>
            <a:tailEnd type="arrow" w="med" len="med"/>
          </a:ln>
          <a:effectLst/>
        </p:spPr>
      </p:cxnSp>
      <p:cxnSp>
        <p:nvCxnSpPr>
          <p:cNvPr id="78" name="Straight Arrow Connector 77"/>
          <p:cNvCxnSpPr>
            <a:endCxn id="77" idx="1"/>
          </p:cNvCxnSpPr>
          <p:nvPr>
            <p:custDataLst>
              <p:tags r:id="rId18"/>
            </p:custDataLst>
          </p:nvPr>
        </p:nvCxnSpPr>
        <p:spPr bwMode="auto">
          <a:xfrm flipV="1">
            <a:off x="5852160" y="4535258"/>
            <a:ext cx="1280160" cy="219456"/>
          </a:xfrm>
          <a:prstGeom prst="straightConnector1">
            <a:avLst/>
          </a:prstGeom>
          <a:noFill/>
          <a:ln w="38100" cap="flat" cmpd="sng" algn="ctr">
            <a:solidFill>
              <a:srgbClr val="CC0000"/>
            </a:solidFill>
            <a:prstDash val="solid"/>
            <a:round/>
            <a:headEnd type="oval" w="med" len="med"/>
            <a:tailEnd type="arrow" w="med" len="med"/>
          </a:ln>
          <a:effectLst/>
        </p:spPr>
      </p:cxnSp>
    </p:spTree>
    <p:extLst>
      <p:ext uri="{BB962C8B-B14F-4D97-AF65-F5344CB8AC3E}">
        <p14:creationId xmlns:p14="http://schemas.microsoft.com/office/powerpoint/2010/main" val="2834292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Ta-da!</a:t>
            </a:r>
            <a:endParaRPr lang="en-US" dirty="0"/>
          </a:p>
        </p:txBody>
      </p:sp>
      <p:sp>
        <p:nvSpPr>
          <p:cNvPr id="4" name="Content Placeholder 3"/>
          <p:cNvSpPr>
            <a:spLocks noGrp="1"/>
          </p:cNvSpPr>
          <p:nvPr>
            <p:ph idx="1"/>
          </p:nvPr>
        </p:nvSpPr>
        <p:spPr/>
        <p:txBody>
          <a:bodyPr/>
          <a:lstStyle/>
          <a:p>
            <a:r>
              <a:rPr lang="en-US" dirty="0" smtClean="0"/>
              <a:t>In CSE143, it may have seemed “magic” that an </a:t>
            </a:r>
            <a:r>
              <a:rPr lang="en-US" i="1" dirty="0" smtClean="0"/>
              <a:t>inherited</a:t>
            </a:r>
            <a:r>
              <a:rPr lang="en-US" dirty="0" smtClean="0"/>
              <a:t> method could call an </a:t>
            </a:r>
            <a:r>
              <a:rPr lang="en-US" i="1" dirty="0" smtClean="0"/>
              <a:t>overridden </a:t>
            </a:r>
            <a:r>
              <a:rPr lang="en-US" dirty="0" smtClean="0"/>
              <a:t>method</a:t>
            </a:r>
          </a:p>
          <a:p>
            <a:pPr lvl="1"/>
            <a:r>
              <a:rPr lang="en-US" dirty="0" smtClean="0"/>
              <a:t>You were tested on this endlessly</a:t>
            </a:r>
          </a:p>
          <a:p>
            <a:pPr lvl="1"/>
            <a:endParaRPr lang="en-US" dirty="0" smtClean="0"/>
          </a:p>
          <a:p>
            <a:pPr>
              <a:tabLst>
                <a:tab pos="2289175" algn="l"/>
              </a:tabLst>
            </a:pPr>
            <a:r>
              <a:rPr lang="en-US" dirty="0" smtClean="0"/>
              <a:t>The “trick” in the implementation is this part:</a:t>
            </a:r>
            <a:br>
              <a:rPr lang="en-US" dirty="0" smtClean="0"/>
            </a:br>
            <a:r>
              <a:rPr lang="en-US" dirty="0" smtClean="0"/>
              <a:t>	</a:t>
            </a:r>
            <a:r>
              <a:rPr lang="en-US" b="1" dirty="0" smtClean="0">
                <a:solidFill>
                  <a:srgbClr val="FF0000"/>
                </a:solidFill>
                <a:latin typeface="Courier New" panose="02070309020205020404" pitchFamily="49" charset="0"/>
                <a:cs typeface="Courier New" panose="02070309020205020404" pitchFamily="49" charset="0"/>
              </a:rPr>
              <a:t>p-&gt;</a:t>
            </a:r>
            <a:r>
              <a:rPr lang="en-US" b="1" dirty="0" err="1" smtClean="0">
                <a:solidFill>
                  <a:srgbClr val="FF0000"/>
                </a:solidFill>
                <a:latin typeface="Courier New" panose="02070309020205020404" pitchFamily="49" charset="0"/>
                <a:cs typeface="Courier New" panose="02070309020205020404" pitchFamily="49" charset="0"/>
              </a:rPr>
              <a:t>vtable</a:t>
            </a:r>
            <a:r>
              <a:rPr lang="en-US" b="1" dirty="0" smtClean="0">
                <a:solidFill>
                  <a:srgbClr val="FF0000"/>
                </a:solidFill>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i</a:t>
            </a:r>
            <a:r>
              <a:rPr lang="en-US" b="1" dirty="0" smtClean="0">
                <a:solidFill>
                  <a:srgbClr val="FF0000"/>
                </a:solidFill>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p,q</a:t>
            </a:r>
            <a:r>
              <a:rPr lang="en-US" b="1" dirty="0" smtClean="0">
                <a:solidFill>
                  <a:srgbClr val="FF0000"/>
                </a:solidFill>
                <a:latin typeface="Courier New" panose="02070309020205020404" pitchFamily="49" charset="0"/>
                <a:cs typeface="Courier New" panose="02070309020205020404" pitchFamily="49" charset="0"/>
              </a:rPr>
              <a:t>)</a:t>
            </a:r>
          </a:p>
          <a:p>
            <a:pPr lvl="1"/>
            <a:r>
              <a:rPr lang="en-US" dirty="0" smtClean="0"/>
              <a:t>In the body of the pointed-to code, any calls to (other) methods of </a:t>
            </a:r>
            <a:r>
              <a:rPr lang="en-US" dirty="0" smtClean="0">
                <a:latin typeface="Courier New" panose="02070309020205020404" pitchFamily="49" charset="0"/>
                <a:cs typeface="Courier New" panose="02070309020205020404" pitchFamily="49" charset="0"/>
              </a:rPr>
              <a:t>this</a:t>
            </a:r>
            <a:r>
              <a:rPr lang="en-US" dirty="0" smtClean="0"/>
              <a:t> will use p-&gt;</a:t>
            </a:r>
            <a:r>
              <a:rPr lang="en-US" dirty="0" err="1" smtClean="0"/>
              <a:t>vtable</a:t>
            </a:r>
            <a:endParaRPr lang="en-US" dirty="0" smtClean="0"/>
          </a:p>
          <a:p>
            <a:pPr lvl="1"/>
            <a:r>
              <a:rPr lang="en-US" dirty="0" smtClean="0"/>
              <a:t>Dispatch determined by </a:t>
            </a:r>
            <a:r>
              <a:rPr lang="en-US" dirty="0" smtClean="0">
                <a:latin typeface="Courier New" panose="02070309020205020404" pitchFamily="49" charset="0"/>
                <a:cs typeface="Courier New" panose="02070309020205020404" pitchFamily="49" charset="0"/>
              </a:rPr>
              <a:t>p</a:t>
            </a:r>
            <a:r>
              <a:rPr lang="en-US" dirty="0" smtClean="0"/>
              <a:t>, not the class that defined a method</a:t>
            </a:r>
            <a:endParaRPr lang="en-US" dirty="0"/>
          </a:p>
        </p:txBody>
      </p:sp>
      <p:sp>
        <p:nvSpPr>
          <p:cNvPr id="2" name="Slide Number Placeholder 1"/>
          <p:cNvSpPr>
            <a:spLocks noGrp="1"/>
          </p:cNvSpPr>
          <p:nvPr>
            <p:ph type="sldNum" sz="quarter" idx="10"/>
          </p:nvPr>
        </p:nvSpPr>
        <p:spPr/>
        <p:txBody>
          <a:bodyPr/>
          <a:lstStyle/>
          <a:p>
            <a:fld id="{4742CE80-E14D-4625-B1BA-E4DA936F4419}" type="slidenum">
              <a:rPr lang="en-US" smtClean="0"/>
              <a:t>24</a:t>
            </a:fld>
            <a:endParaRPr lang="en-US"/>
          </a:p>
        </p:txBody>
      </p:sp>
    </p:spTree>
    <p:extLst>
      <p:ext uri="{BB962C8B-B14F-4D97-AF65-F5344CB8AC3E}">
        <p14:creationId xmlns:p14="http://schemas.microsoft.com/office/powerpoint/2010/main" val="1164245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Question</a:t>
            </a:r>
            <a:endParaRPr lang="en-US" dirty="0"/>
          </a:p>
        </p:txBody>
      </p:sp>
      <p:sp>
        <p:nvSpPr>
          <p:cNvPr id="3" name="Content Placeholder 2"/>
          <p:cNvSpPr>
            <a:spLocks noGrp="1"/>
          </p:cNvSpPr>
          <p:nvPr>
            <p:ph idx="1"/>
          </p:nvPr>
        </p:nvSpPr>
        <p:spPr/>
        <p:txBody>
          <a:bodyPr/>
          <a:lstStyle/>
          <a:p>
            <a:r>
              <a:rPr lang="en-US" sz="2400" u="sng" dirty="0" smtClean="0"/>
              <a:t>Assume</a:t>
            </a:r>
            <a:r>
              <a:rPr lang="en-US" sz="2400" dirty="0" smtClean="0"/>
              <a:t>:  64-bit pointers and that a Java object header is 8 B</a:t>
            </a:r>
          </a:p>
          <a:p>
            <a:r>
              <a:rPr lang="en-US" sz="2400" dirty="0" smtClean="0"/>
              <a:t>What are the sizes of the things being pointed at by </a:t>
            </a:r>
            <a:r>
              <a:rPr lang="en-US" sz="2400" dirty="0" err="1" smtClean="0">
                <a:latin typeface="Courier New" panose="02070309020205020404" pitchFamily="49" charset="0"/>
                <a:cs typeface="Courier New" panose="02070309020205020404" pitchFamily="49" charset="0"/>
              </a:rPr>
              <a:t>ptr_c</a:t>
            </a:r>
            <a:r>
              <a:rPr lang="en-US" sz="2400" dirty="0" smtClean="0"/>
              <a:t> and </a:t>
            </a:r>
            <a:r>
              <a:rPr lang="en-US" sz="2400" dirty="0" err="1" smtClean="0">
                <a:latin typeface="Courier New" panose="02070309020205020404" pitchFamily="49" charset="0"/>
                <a:cs typeface="Courier New" panose="02070309020205020404" pitchFamily="49" charset="0"/>
              </a:rPr>
              <a:t>ptr_j</a:t>
            </a:r>
            <a:r>
              <a:rPr lang="en-US" sz="2400" dirty="0" smtClean="0"/>
              <a:t>?</a:t>
            </a:r>
            <a:endParaRPr lang="en-US" sz="2400" dirty="0"/>
          </a:p>
        </p:txBody>
      </p:sp>
      <p:sp>
        <p:nvSpPr>
          <p:cNvPr id="6" name="Slide Number Placeholder 5"/>
          <p:cNvSpPr>
            <a:spLocks noGrp="1"/>
          </p:cNvSpPr>
          <p:nvPr>
            <p:ph type="sldNum" sz="quarter" idx="10"/>
          </p:nvPr>
        </p:nvSpPr>
        <p:spPr/>
        <p:txBody>
          <a:bodyPr/>
          <a:lstStyle/>
          <a:p>
            <a:fld id="{4742CE80-E14D-4625-B1BA-E4DA936F4419}" type="slidenum">
              <a:rPr lang="en-US" smtClean="0"/>
              <a:t>25</a:t>
            </a:fld>
            <a:endParaRPr lang="en-US"/>
          </a:p>
        </p:txBody>
      </p:sp>
      <p:sp>
        <p:nvSpPr>
          <p:cNvPr id="4" name="Rectangle 2"/>
          <p:cNvSpPr>
            <a:spLocks noChangeArrowheads="1"/>
          </p:cNvSpPr>
          <p:nvPr>
            <p:custDataLst>
              <p:tags r:id="rId1"/>
            </p:custDataLst>
          </p:nvPr>
        </p:nvSpPr>
        <p:spPr bwMode="auto">
          <a:xfrm>
            <a:off x="365760" y="2651760"/>
            <a:ext cx="3931920" cy="2028761"/>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b="1" dirty="0" err="1">
                <a:latin typeface="Courier New" panose="02070309020205020404" pitchFamily="49" charset="0"/>
                <a:cs typeface="Courier New" panose="02070309020205020404" pitchFamily="49" charset="0"/>
              </a:rPr>
              <a:t>struct</a:t>
            </a:r>
            <a:r>
              <a:rPr lang="en-US" sz="1800" b="0"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c</a:t>
            </a: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i</a:t>
            </a:r>
            <a:r>
              <a:rPr lang="en-US" sz="1800" b="0" dirty="0" smtClean="0">
                <a:latin typeface="Courier New" panose="02070309020205020404" pitchFamily="49" charset="0"/>
                <a:cs typeface="Courier New" panose="02070309020205020404" pitchFamily="49" charset="0"/>
              </a:rPr>
              <a:t>;</a:t>
            </a:r>
          </a:p>
          <a:p>
            <a:pPr algn="l">
              <a:lnSpc>
                <a:spcPct val="100000"/>
              </a:lnSpc>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char </a:t>
            </a:r>
            <a:r>
              <a:rPr lang="en-US" dirty="0" smtClean="0">
                <a:latin typeface="Courier New" panose="02070309020205020404" pitchFamily="49" charset="0"/>
                <a:cs typeface="Courier New" panose="02070309020205020404" pitchFamily="49" charset="0"/>
              </a:rPr>
              <a:t>s[3];</a:t>
            </a:r>
            <a:endParaRPr lang="en-US" sz="1800" b="0" dirty="0">
              <a:latin typeface="Courier New" panose="02070309020205020404" pitchFamily="49" charset="0"/>
              <a:cs typeface="Courier New" panose="02070309020205020404" pitchFamily="49" charset="0"/>
            </a:endParaRP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int</a:t>
            </a:r>
            <a:r>
              <a:rPr lang="en-US" sz="1800" b="0" dirty="0">
                <a:latin typeface="Courier New" panose="02070309020205020404" pitchFamily="49" charset="0"/>
                <a:cs typeface="Courier New" panose="02070309020205020404" pitchFamily="49" charset="0"/>
              </a:rPr>
              <a:t> a[3];</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0"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struct</a:t>
            </a:r>
            <a:r>
              <a:rPr lang="en-US" sz="1800" b="0"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c</a:t>
            </a:r>
            <a:r>
              <a:rPr lang="en-US" sz="1800" b="0"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a:t>
            </a:r>
            <a:r>
              <a:rPr lang="en-US" sz="1800" b="0" dirty="0">
                <a:latin typeface="Courier New" panose="02070309020205020404" pitchFamily="49" charset="0"/>
                <a:cs typeface="Courier New" panose="02070309020205020404" pitchFamily="49" charset="0"/>
              </a:rPr>
              <a:t>p</a:t>
            </a:r>
            <a:r>
              <a:rPr lang="en-US" sz="1800" b="0" dirty="0" smtClean="0">
                <a:latin typeface="Courier New" panose="02070309020205020404" pitchFamily="49" charset="0"/>
                <a:cs typeface="Courier New" panose="02070309020205020404" pitchFamily="49" charset="0"/>
              </a:rPr>
              <a:t>;</a:t>
            </a:r>
            <a:endParaRPr lang="en-US" sz="1800" b="0" dirty="0">
              <a:latin typeface="Courier New" panose="02070309020205020404" pitchFamily="49" charset="0"/>
              <a:cs typeface="Courier New" panose="02070309020205020404" pitchFamily="49" charset="0"/>
            </a:endParaRPr>
          </a:p>
          <a:p>
            <a:pPr algn="l">
              <a:lnSpc>
                <a:spcPct val="100000"/>
              </a:lnSpc>
            </a:pPr>
            <a:r>
              <a:rPr lang="en-US" sz="1800" b="0" dirty="0" smtClean="0">
                <a:latin typeface="Courier New" panose="02070309020205020404" pitchFamily="49" charset="0"/>
                <a:cs typeface="Courier New" panose="02070309020205020404" pitchFamily="49" charset="0"/>
              </a:rPr>
              <a:t>};</a:t>
            </a:r>
          </a:p>
          <a:p>
            <a:pPr algn="l">
              <a:lnSpc>
                <a:spcPct val="100000"/>
              </a:lnSpc>
            </a:pPr>
            <a:r>
              <a:rPr lang="en-US" sz="1800" b="1" dirty="0" err="1" smtClean="0">
                <a:latin typeface="Courier New" panose="02070309020205020404" pitchFamily="49" charset="0"/>
                <a:cs typeface="Courier New" panose="02070309020205020404" pitchFamily="49" charset="0"/>
              </a:rPr>
              <a:t>struct</a:t>
            </a:r>
            <a:r>
              <a:rPr lang="en-US" sz="1800"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c* </a:t>
            </a:r>
            <a:r>
              <a:rPr lang="en-US" sz="1800" dirty="0" err="1" smtClean="0">
                <a:latin typeface="Courier New" panose="02070309020205020404" pitchFamily="49" charset="0"/>
                <a:cs typeface="Courier New" panose="02070309020205020404" pitchFamily="49" charset="0"/>
              </a:rPr>
              <a:t>pt</a:t>
            </a:r>
            <a:r>
              <a:rPr lang="en-US" sz="1800" b="0" dirty="0" err="1" smtClean="0">
                <a:latin typeface="Courier New" panose="02070309020205020404" pitchFamily="49" charset="0"/>
                <a:cs typeface="Courier New" panose="02070309020205020404" pitchFamily="49" charset="0"/>
              </a:rPr>
              <a:t>r_c</a:t>
            </a:r>
            <a:r>
              <a:rPr lang="en-US" sz="1800" b="0" dirty="0" smtClean="0">
                <a:latin typeface="Courier New" panose="02070309020205020404" pitchFamily="49" charset="0"/>
                <a:cs typeface="Courier New" panose="02070309020205020404" pitchFamily="49" charset="0"/>
              </a:rPr>
              <a:t>;</a:t>
            </a:r>
            <a:endParaRPr lang="en-US" sz="1800" b="0" dirty="0">
              <a:latin typeface="Courier New" panose="02070309020205020404" pitchFamily="49" charset="0"/>
              <a:cs typeface="Courier New" panose="02070309020205020404" pitchFamily="49" charset="0"/>
            </a:endParaRPr>
          </a:p>
        </p:txBody>
      </p:sp>
      <p:sp>
        <p:nvSpPr>
          <p:cNvPr id="5" name="Rectangle 2"/>
          <p:cNvSpPr>
            <a:spLocks noChangeArrowheads="1"/>
          </p:cNvSpPr>
          <p:nvPr>
            <p:custDataLst>
              <p:tags r:id="rId2"/>
            </p:custDataLst>
          </p:nvPr>
        </p:nvSpPr>
        <p:spPr bwMode="auto">
          <a:xfrm>
            <a:off x="4480560" y="2651760"/>
            <a:ext cx="4297680" cy="2028761"/>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algn="l">
              <a:lnSpc>
                <a:spcPct val="100000"/>
              </a:lnSpc>
            </a:pPr>
            <a:r>
              <a:rPr lang="en-US" sz="1800" b="1" dirty="0" smtClean="0">
                <a:latin typeface="Courier New" panose="02070309020205020404" pitchFamily="49" charset="0"/>
                <a:cs typeface="Courier New" panose="02070309020205020404" pitchFamily="49" charset="0"/>
              </a:rPr>
              <a:t>class</a:t>
            </a:r>
            <a:r>
              <a:rPr lang="en-US" sz="1800" b="0"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jobj</a:t>
            </a: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int</a:t>
            </a:r>
            <a:r>
              <a:rPr lang="en-US" sz="1800" b="0" dirty="0" smtClean="0">
                <a:latin typeface="Courier New" panose="02070309020205020404" pitchFamily="49" charset="0"/>
                <a:cs typeface="Courier New" panose="02070309020205020404" pitchFamily="49" charset="0"/>
              </a:rPr>
              <a:t> </a:t>
            </a:r>
            <a:r>
              <a:rPr lang="en-US" sz="1800" b="0" dirty="0" err="1" smtClean="0">
                <a:latin typeface="Courier New" panose="02070309020205020404" pitchFamily="49" charset="0"/>
                <a:cs typeface="Courier New" panose="02070309020205020404" pitchFamily="49" charset="0"/>
              </a:rPr>
              <a:t>i</a:t>
            </a:r>
            <a:r>
              <a:rPr lang="en-US" sz="1800" b="0" dirty="0" smtClean="0">
                <a:latin typeface="Courier New" panose="02070309020205020404" pitchFamily="49" charset="0"/>
                <a:cs typeface="Courier New" panose="02070309020205020404" pitchFamily="49" charset="0"/>
              </a:rPr>
              <a:t>;</a:t>
            </a:r>
          </a:p>
          <a:p>
            <a:pPr algn="l">
              <a:lnSpc>
                <a:spcPct val="100000"/>
              </a:lnSpc>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s = "hi";</a:t>
            </a:r>
            <a:endParaRPr lang="en-US" sz="1800" b="0" dirty="0">
              <a:latin typeface="Courier New" panose="02070309020205020404" pitchFamily="49" charset="0"/>
              <a:cs typeface="Courier New" panose="02070309020205020404" pitchFamily="49" charset="0"/>
            </a:endParaRP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int[] </a:t>
            </a:r>
            <a:r>
              <a:rPr lang="en-US" sz="1800" b="0" dirty="0" smtClean="0">
                <a:latin typeface="Courier New" panose="02070309020205020404" pitchFamily="49" charset="0"/>
                <a:cs typeface="Courier New" panose="02070309020205020404" pitchFamily="49" charset="0"/>
              </a:rPr>
              <a:t>a = </a:t>
            </a:r>
            <a:r>
              <a:rPr lang="en-US" sz="1800" dirty="0" smtClean="0">
                <a:latin typeface="Courier New" panose="02070309020205020404" pitchFamily="49" charset="0"/>
                <a:cs typeface="Courier New" panose="02070309020205020404" pitchFamily="49" charset="0"/>
              </a:rPr>
              <a:t>new</a:t>
            </a:r>
            <a:r>
              <a:rPr lang="en-US" sz="1800" b="0" dirty="0" smtClean="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int[3]</a:t>
            </a:r>
            <a:r>
              <a:rPr lang="en-US" sz="1800" b="0" dirty="0" smtClean="0">
                <a:latin typeface="Courier New" panose="02070309020205020404" pitchFamily="49" charset="0"/>
                <a:cs typeface="Courier New" panose="02070309020205020404" pitchFamily="49" charset="0"/>
              </a:rPr>
              <a:t>;</a:t>
            </a:r>
          </a:p>
          <a:p>
            <a:pPr algn="l">
              <a:lnSpc>
                <a:spcPct val="100000"/>
              </a:lnSpc>
            </a:pPr>
            <a:r>
              <a:rPr lang="en-US" sz="1800" b="0" dirty="0">
                <a:latin typeface="Courier New" panose="02070309020205020404" pitchFamily="49" charset="0"/>
                <a:cs typeface="Courier New" panose="02070309020205020404" pitchFamily="49" charset="0"/>
              </a:rPr>
              <a:t> </a:t>
            </a:r>
            <a:r>
              <a:rPr lang="en-US" sz="1800" b="0"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jobj</a:t>
            </a:r>
            <a:r>
              <a:rPr lang="en-US" sz="1800" b="0" dirty="0" smtClean="0">
                <a:latin typeface="Courier New" panose="02070309020205020404" pitchFamily="49" charset="0"/>
                <a:cs typeface="Courier New" panose="02070309020205020404" pitchFamily="49" charset="0"/>
              </a:rPr>
              <a:t> p;</a:t>
            </a:r>
          </a:p>
          <a:p>
            <a:pPr algn="l">
              <a:lnSpc>
                <a:spcPct val="100000"/>
              </a:lnSpc>
            </a:pPr>
            <a:r>
              <a:rPr lang="en-US" sz="1800" b="0" dirty="0" smtClean="0">
                <a:latin typeface="Courier New" panose="02070309020205020404" pitchFamily="49" charset="0"/>
                <a:cs typeface="Courier New" panose="02070309020205020404" pitchFamily="49" charset="0"/>
              </a:rPr>
              <a:t>}</a:t>
            </a:r>
          </a:p>
          <a:p>
            <a:pPr algn="l">
              <a:lnSpc>
                <a:spcPct val="100000"/>
              </a:lnSpc>
            </a:pPr>
            <a:r>
              <a:rPr lang="en-US" b="1" dirty="0" err="1" smtClean="0">
                <a:latin typeface="Courier New" panose="02070309020205020404" pitchFamily="49" charset="0"/>
                <a:cs typeface="Courier New" panose="02070309020205020404" pitchFamily="49" charset="0"/>
              </a:rPr>
              <a:t>jobj</a:t>
            </a:r>
            <a:r>
              <a:rPr lang="en-US" sz="1800" b="0" dirty="0" smtClean="0">
                <a:latin typeface="Courier New" panose="02070309020205020404" pitchFamily="49" charset="0"/>
                <a:cs typeface="Courier New" panose="02070309020205020404" pitchFamily="49" charset="0"/>
              </a:rPr>
              <a:t> </a:t>
            </a:r>
            <a:r>
              <a:rPr lang="en-US" sz="1800" b="0" dirty="0" err="1" smtClean="0">
                <a:latin typeface="Courier New" panose="02070309020205020404" pitchFamily="49" charset="0"/>
                <a:cs typeface="Courier New" panose="02070309020205020404" pitchFamily="49" charset="0"/>
              </a:rPr>
              <a:t>ptr_j</a:t>
            </a:r>
            <a:r>
              <a:rPr lang="en-US" sz="1800" b="0" dirty="0" smtClean="0">
                <a:latin typeface="Courier New" panose="02070309020205020404" pitchFamily="49" charset="0"/>
                <a:cs typeface="Courier New" panose="02070309020205020404" pitchFamily="49" charset="0"/>
              </a:rPr>
              <a:t> = </a:t>
            </a:r>
            <a:r>
              <a:rPr lang="en-US" sz="1800" dirty="0" smtClean="0">
                <a:latin typeface="Courier New" panose="02070309020205020404" pitchFamily="49" charset="0"/>
                <a:cs typeface="Courier New" panose="02070309020205020404" pitchFamily="49" charset="0"/>
              </a:rPr>
              <a:t>new </a:t>
            </a:r>
            <a:r>
              <a:rPr lang="en-US" b="1" dirty="0" err="1" smtClean="0">
                <a:latin typeface="Courier New" panose="02070309020205020404" pitchFamily="49" charset="0"/>
                <a:cs typeface="Courier New" panose="02070309020205020404" pitchFamily="49" charset="0"/>
              </a:rPr>
              <a:t>jobj</a:t>
            </a:r>
            <a:r>
              <a:rPr lang="en-US" sz="1800" b="0"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672937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5239657" y="6173669"/>
            <a:ext cx="2133599" cy="905104"/>
          </a:xfrm>
          <a:prstGeom prst="roundRect">
            <a:avLst>
              <a:gd name="adj" fmla="val 0"/>
            </a:avLst>
          </a:prstGeom>
          <a:solidFill>
            <a:srgbClr val="FFFF9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Calibri" panose="020F0502020204030204" pitchFamily="34" charset="0"/>
                <a:cs typeface="Calibri" panose="020F0502020204030204" pitchFamily="34" charset="0"/>
              </a:rPr>
              <a:t>Hardware </a:t>
            </a:r>
          </a:p>
        </p:txBody>
      </p:sp>
      <p:sp>
        <p:nvSpPr>
          <p:cNvPr id="17" name="Rounded Rectangle 16"/>
          <p:cNvSpPr/>
          <p:nvPr/>
        </p:nvSpPr>
        <p:spPr bwMode="auto">
          <a:xfrm>
            <a:off x="384629" y="6173444"/>
            <a:ext cx="2133599" cy="905104"/>
          </a:xfrm>
          <a:prstGeom prst="roundRect">
            <a:avLst>
              <a:gd name="adj" fmla="val 0"/>
            </a:avLst>
          </a:prstGeom>
          <a:solidFill>
            <a:srgbClr val="FFFF9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Calibri" panose="020F0502020204030204" pitchFamily="34" charset="0"/>
                <a:cs typeface="Calibri" panose="020F0502020204030204" pitchFamily="34" charset="0"/>
              </a:rPr>
              <a:t>Hardware </a:t>
            </a:r>
          </a:p>
        </p:txBody>
      </p:sp>
      <p:sp>
        <p:nvSpPr>
          <p:cNvPr id="2" name="Title 1"/>
          <p:cNvSpPr>
            <a:spLocks noGrp="1"/>
          </p:cNvSpPr>
          <p:nvPr>
            <p:ph type="title"/>
            <p:custDataLst>
              <p:tags r:id="rId1"/>
            </p:custDataLst>
          </p:nvPr>
        </p:nvSpPr>
        <p:spPr/>
        <p:txBody>
          <a:bodyPr/>
          <a:lstStyle/>
          <a:p>
            <a:r>
              <a:rPr lang="en-US" dirty="0" smtClean="0"/>
              <a:t>Implementing Programming Languages</a:t>
            </a:r>
            <a:endParaRPr lang="en-US" dirty="0"/>
          </a:p>
        </p:txBody>
      </p:sp>
      <p:sp>
        <p:nvSpPr>
          <p:cNvPr id="3" name="Content Placeholder 2"/>
          <p:cNvSpPr>
            <a:spLocks noGrp="1"/>
          </p:cNvSpPr>
          <p:nvPr>
            <p:ph idx="1"/>
            <p:custDataLst>
              <p:tags r:id="rId2"/>
            </p:custDataLst>
          </p:nvPr>
        </p:nvSpPr>
        <p:spPr>
          <a:xfrm>
            <a:off x="393192" y="1362456"/>
            <a:ext cx="8366760" cy="2560320"/>
          </a:xfrm>
        </p:spPr>
        <p:txBody>
          <a:bodyPr/>
          <a:lstStyle/>
          <a:p>
            <a:r>
              <a:rPr lang="en-US" sz="2400" dirty="0" smtClean="0"/>
              <a:t>Many choices in how to implement programming models</a:t>
            </a:r>
          </a:p>
          <a:p>
            <a:r>
              <a:rPr lang="en-US" sz="2400" dirty="0" smtClean="0"/>
              <a:t>We’ve talked about compilation, can also </a:t>
            </a:r>
            <a:r>
              <a:rPr lang="en-US" sz="2400" i="1" dirty="0" smtClean="0">
                <a:solidFill>
                  <a:srgbClr val="C00000"/>
                </a:solidFill>
              </a:rPr>
              <a:t>interpret</a:t>
            </a:r>
          </a:p>
          <a:p>
            <a:r>
              <a:rPr lang="en-US" sz="2400" dirty="0" smtClean="0">
                <a:solidFill>
                  <a:srgbClr val="C00000"/>
                </a:solidFill>
              </a:rPr>
              <a:t>Interpreting</a:t>
            </a:r>
            <a:r>
              <a:rPr lang="en-US" sz="2400" dirty="0" smtClean="0"/>
              <a:t> languages has a long history</a:t>
            </a:r>
          </a:p>
          <a:p>
            <a:pPr lvl="1"/>
            <a:r>
              <a:rPr lang="en-US" sz="2000" dirty="0" smtClean="0"/>
              <a:t>Lisp, an early programming language, was interpreted</a:t>
            </a:r>
          </a:p>
          <a:p>
            <a:r>
              <a:rPr lang="en-US" sz="2400" dirty="0" smtClean="0">
                <a:solidFill>
                  <a:srgbClr val="C00000"/>
                </a:solidFill>
              </a:rPr>
              <a:t>Interpreters</a:t>
            </a:r>
            <a:r>
              <a:rPr lang="en-US" sz="2400" dirty="0" smtClean="0"/>
              <a:t> are still in common use:</a:t>
            </a:r>
          </a:p>
          <a:p>
            <a:pPr lvl="1"/>
            <a:r>
              <a:rPr lang="en-US" sz="2000" dirty="0" smtClean="0"/>
              <a:t>Python, </a:t>
            </a:r>
            <a:r>
              <a:rPr lang="en-US" sz="2000" dirty="0" err="1" smtClean="0"/>
              <a:t>Javascript</a:t>
            </a:r>
            <a:r>
              <a:rPr lang="en-US" sz="2000" dirty="0" smtClean="0"/>
              <a:t>, Ruby, </a:t>
            </a:r>
            <a:r>
              <a:rPr lang="en-US" sz="2000" dirty="0" err="1" smtClean="0"/>
              <a:t>Matlab</a:t>
            </a:r>
            <a:r>
              <a:rPr lang="en-US" sz="2000" dirty="0" smtClean="0"/>
              <a:t>, PHP, Perl, …</a:t>
            </a:r>
          </a:p>
          <a:p>
            <a:pPr lvl="1"/>
            <a:endParaRPr lang="en-US" sz="2000" dirty="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26</a:t>
            </a:fld>
            <a:endParaRPr lang="en-US"/>
          </a:p>
        </p:txBody>
      </p:sp>
      <p:sp>
        <p:nvSpPr>
          <p:cNvPr id="4" name="Rounded Rectangle 3"/>
          <p:cNvSpPr/>
          <p:nvPr/>
        </p:nvSpPr>
        <p:spPr bwMode="auto">
          <a:xfrm>
            <a:off x="490763" y="4082826"/>
            <a:ext cx="1925865" cy="518205"/>
          </a:xfrm>
          <a:prstGeom prst="roundRect">
            <a:avLst>
              <a:gd name="adj" fmla="val 7937"/>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Calibri" panose="020F0502020204030204" pitchFamily="34" charset="0"/>
                <a:cs typeface="Calibri" panose="020F0502020204030204" pitchFamily="34" charset="0"/>
              </a:rPr>
              <a:t>Your  source code</a:t>
            </a:r>
          </a:p>
        </p:txBody>
      </p:sp>
      <p:sp>
        <p:nvSpPr>
          <p:cNvPr id="7" name="Rounded Rectangle 6"/>
          <p:cNvSpPr/>
          <p:nvPr/>
        </p:nvSpPr>
        <p:spPr bwMode="auto">
          <a:xfrm>
            <a:off x="536121" y="5876696"/>
            <a:ext cx="1803400" cy="518205"/>
          </a:xfrm>
          <a:prstGeom prst="roundRect">
            <a:avLst>
              <a:gd name="adj" fmla="val 7937"/>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Calibri" panose="020F0502020204030204" pitchFamily="34" charset="0"/>
                <a:cs typeface="Calibri" panose="020F0502020204030204" pitchFamily="34" charset="0"/>
              </a:rPr>
              <a:t>Binary </a:t>
            </a:r>
            <a:r>
              <a:rPr lang="en-US" sz="1600" dirty="0" smtClean="0">
                <a:latin typeface="Calibri" panose="020F0502020204030204" pitchFamily="34" charset="0"/>
                <a:cs typeface="Calibri" panose="020F0502020204030204" pitchFamily="34" charset="0"/>
              </a:rPr>
              <a:t>executable </a:t>
            </a:r>
          </a:p>
        </p:txBody>
      </p:sp>
      <p:sp>
        <p:nvSpPr>
          <p:cNvPr id="8" name="Down Arrow 7"/>
          <p:cNvSpPr/>
          <p:nvPr/>
        </p:nvSpPr>
        <p:spPr bwMode="auto">
          <a:xfrm>
            <a:off x="857250" y="4666345"/>
            <a:ext cx="1161143" cy="1145037"/>
          </a:xfrm>
          <a:prstGeom prst="downArrow">
            <a:avLst/>
          </a:prstGeom>
          <a:solidFill>
            <a:schemeClr val="accent2">
              <a:lumMod val="20000"/>
              <a:lumOff val="80000"/>
            </a:schemeClr>
          </a:solidFill>
          <a:ln w="25400" cap="flat" cmpd="sng" algn="ctr">
            <a:solidFill>
              <a:schemeClr val="tx1"/>
            </a:solidFill>
            <a:prstDash val="solid"/>
            <a:round/>
            <a:headEnd type="none" w="med" len="med"/>
            <a:tailEnd type="arrow" w="med" len="med"/>
          </a:ln>
          <a:effectLst/>
        </p:spPr>
        <p:txBody>
          <a:bodyPr rtlCol="0" anchor="ctr"/>
          <a:lstStyle/>
          <a:p>
            <a:pPr algn="ctr"/>
            <a:endParaRPr lang="en-US" sz="1600" dirty="0" smtClean="0">
              <a:latin typeface="Calibri" panose="020F0502020204030204" pitchFamily="34" charset="0"/>
              <a:cs typeface="Calibri" panose="020F0502020204030204" pitchFamily="34" charset="0"/>
            </a:endParaRPr>
          </a:p>
        </p:txBody>
      </p:sp>
      <p:sp>
        <p:nvSpPr>
          <p:cNvPr id="10" name="Rounded Rectangle 9"/>
          <p:cNvSpPr/>
          <p:nvPr/>
        </p:nvSpPr>
        <p:spPr bwMode="auto">
          <a:xfrm>
            <a:off x="5393871" y="3928270"/>
            <a:ext cx="1803400" cy="518205"/>
          </a:xfrm>
          <a:prstGeom prst="roundRect">
            <a:avLst>
              <a:gd name="adj" fmla="val 7937"/>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Calibri" panose="020F0502020204030204" pitchFamily="34" charset="0"/>
                <a:cs typeface="Calibri" panose="020F0502020204030204" pitchFamily="34" charset="0"/>
              </a:rPr>
              <a:t>Interpreter implementation </a:t>
            </a:r>
          </a:p>
        </p:txBody>
      </p:sp>
      <p:sp>
        <p:nvSpPr>
          <p:cNvPr id="12" name="Rounded Rectangle 11"/>
          <p:cNvSpPr/>
          <p:nvPr/>
        </p:nvSpPr>
        <p:spPr bwMode="auto">
          <a:xfrm>
            <a:off x="5359400" y="5896314"/>
            <a:ext cx="1803400" cy="518205"/>
          </a:xfrm>
          <a:prstGeom prst="roundRect">
            <a:avLst>
              <a:gd name="adj" fmla="val 7937"/>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Calibri" panose="020F0502020204030204" pitchFamily="34" charset="0"/>
                <a:cs typeface="Calibri" panose="020F0502020204030204" pitchFamily="34" charset="0"/>
              </a:rPr>
              <a:t>Interpreter binary </a:t>
            </a:r>
          </a:p>
        </p:txBody>
      </p:sp>
      <p:sp>
        <p:nvSpPr>
          <p:cNvPr id="13" name="Down Arrow 12"/>
          <p:cNvSpPr/>
          <p:nvPr/>
        </p:nvSpPr>
        <p:spPr bwMode="auto">
          <a:xfrm>
            <a:off x="5725886" y="4511789"/>
            <a:ext cx="1161143" cy="1299593"/>
          </a:xfrm>
          <a:prstGeom prst="downArrow">
            <a:avLst/>
          </a:prstGeom>
          <a:solidFill>
            <a:schemeClr val="accent2">
              <a:lumMod val="20000"/>
              <a:lumOff val="80000"/>
            </a:schemeClr>
          </a:solidFill>
          <a:ln w="25400" cap="flat" cmpd="sng" algn="ctr">
            <a:solidFill>
              <a:schemeClr val="tx1"/>
            </a:solidFill>
            <a:prstDash val="solid"/>
            <a:round/>
            <a:headEnd type="none" w="med" len="med"/>
            <a:tailEnd type="arrow" w="med" len="med"/>
          </a:ln>
          <a:effectLst/>
        </p:spPr>
        <p:txBody>
          <a:bodyPr rtlCol="0" anchor="ctr"/>
          <a:lstStyle/>
          <a:p>
            <a:pPr algn="ctr"/>
            <a:endParaRPr lang="en-US" sz="1600" dirty="0" smtClean="0">
              <a:latin typeface="Calibri" panose="020F0502020204030204" pitchFamily="34" charset="0"/>
              <a:cs typeface="Calibri" panose="020F0502020204030204" pitchFamily="34" charset="0"/>
            </a:endParaRPr>
          </a:p>
        </p:txBody>
      </p:sp>
      <p:sp>
        <p:nvSpPr>
          <p:cNvPr id="15" name="Rounded Rectangle 14"/>
          <p:cNvSpPr/>
          <p:nvPr/>
        </p:nvSpPr>
        <p:spPr bwMode="auto">
          <a:xfrm>
            <a:off x="3438071" y="5293177"/>
            <a:ext cx="1803400" cy="518205"/>
          </a:xfrm>
          <a:prstGeom prst="roundRect">
            <a:avLst>
              <a:gd name="adj" fmla="val 7937"/>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Calibri" panose="020F0502020204030204" pitchFamily="34" charset="0"/>
                <a:cs typeface="Calibri" panose="020F0502020204030204" pitchFamily="34" charset="0"/>
              </a:rPr>
              <a:t>Your source code</a:t>
            </a:r>
          </a:p>
        </p:txBody>
      </p:sp>
      <p:sp>
        <p:nvSpPr>
          <p:cNvPr id="16" name="Right Arrow 15"/>
          <p:cNvSpPr/>
          <p:nvPr/>
        </p:nvSpPr>
        <p:spPr bwMode="auto">
          <a:xfrm rot="2551942">
            <a:off x="5076371" y="5701863"/>
            <a:ext cx="566057" cy="420914"/>
          </a:xfrm>
          <a:prstGeom prst="rightArrow">
            <a:avLst/>
          </a:prstGeom>
          <a:solidFill>
            <a:schemeClr val="accent2">
              <a:lumMod val="20000"/>
              <a:lumOff val="80000"/>
            </a:schemeClr>
          </a:solidFill>
          <a:ln w="25400" cap="flat" cmpd="sng" algn="ctr">
            <a:solidFill>
              <a:schemeClr val="tx1"/>
            </a:solidFill>
            <a:prstDash val="solid"/>
            <a:round/>
            <a:headEnd type="none" w="med" len="med"/>
            <a:tailEnd type="arrow" w="med" len="med"/>
          </a:ln>
          <a:effectLst/>
        </p:spPr>
        <p:txBody>
          <a:bodyPr rtlCol="0" anchor="ctr"/>
          <a:lstStyle/>
          <a:p>
            <a:pPr algn="ctr"/>
            <a:endParaRPr 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2796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An Interpreter is a Program</a:t>
            </a:r>
            <a:endParaRPr lang="en-US" dirty="0"/>
          </a:p>
        </p:txBody>
      </p:sp>
      <p:sp>
        <p:nvSpPr>
          <p:cNvPr id="3" name="Content Placeholder 2"/>
          <p:cNvSpPr>
            <a:spLocks noGrp="1"/>
          </p:cNvSpPr>
          <p:nvPr>
            <p:ph idx="1"/>
            <p:custDataLst>
              <p:tags r:id="rId2"/>
            </p:custDataLst>
          </p:nvPr>
        </p:nvSpPr>
        <p:spPr>
          <a:xfrm>
            <a:off x="396875" y="1362075"/>
            <a:ext cx="8366125" cy="3017520"/>
          </a:xfrm>
        </p:spPr>
        <p:txBody>
          <a:bodyPr/>
          <a:lstStyle/>
          <a:p>
            <a:r>
              <a:rPr lang="en-US" sz="2400" dirty="0" smtClean="0"/>
              <a:t>Execute (something close to) </a:t>
            </a:r>
            <a:r>
              <a:rPr lang="en-US" sz="2400" dirty="0"/>
              <a:t>the </a:t>
            </a:r>
            <a:r>
              <a:rPr lang="en-US" sz="2400" i="1" dirty="0" smtClean="0"/>
              <a:t>source code</a:t>
            </a:r>
            <a:r>
              <a:rPr lang="en-US" sz="2400" dirty="0" smtClean="0"/>
              <a:t> directly</a:t>
            </a:r>
            <a:endParaRPr lang="en-US" sz="2400" u="sng" dirty="0" smtClean="0"/>
          </a:p>
          <a:p>
            <a:r>
              <a:rPr lang="en-US" sz="2400" dirty="0" smtClean="0"/>
              <a:t>Simpler/no compiler – less translation</a:t>
            </a:r>
          </a:p>
          <a:p>
            <a:r>
              <a:rPr lang="en-US" sz="2400" dirty="0" smtClean="0"/>
              <a:t>More transparent to debug – less translation</a:t>
            </a:r>
          </a:p>
          <a:p>
            <a:r>
              <a:rPr lang="en-US" sz="2400" dirty="0" smtClean="0"/>
              <a:t>Easier to run on different architectures – runs in a simulated environment that exists only inside the </a:t>
            </a:r>
            <a:r>
              <a:rPr lang="en-US" sz="2400" i="1" dirty="0" smtClean="0">
                <a:solidFill>
                  <a:srgbClr val="C00000"/>
                </a:solidFill>
              </a:rPr>
              <a:t>interpreter</a:t>
            </a:r>
            <a:r>
              <a:rPr lang="en-US" sz="2400" i="1" dirty="0" smtClean="0">
                <a:solidFill>
                  <a:srgbClr val="FF0000"/>
                </a:solidFill>
              </a:rPr>
              <a:t> </a:t>
            </a:r>
            <a:r>
              <a:rPr lang="en-US" sz="2400" dirty="0" smtClean="0"/>
              <a:t>process</a:t>
            </a:r>
          </a:p>
          <a:p>
            <a:pPr lvl="1"/>
            <a:r>
              <a:rPr lang="en-US" sz="2000" dirty="0" smtClean="0"/>
              <a:t>Just port the interpreter (program), not the program-being-interpreted</a:t>
            </a:r>
          </a:p>
          <a:p>
            <a:r>
              <a:rPr lang="en-US" sz="2400" dirty="0" smtClean="0"/>
              <a:t>Slower and harder to optimize</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27</a:t>
            </a:fld>
            <a:endParaRPr lang="en-US"/>
          </a:p>
        </p:txBody>
      </p:sp>
      <p:sp>
        <p:nvSpPr>
          <p:cNvPr id="6" name="Rounded Rectangle 5"/>
          <p:cNvSpPr/>
          <p:nvPr/>
        </p:nvSpPr>
        <p:spPr bwMode="auto">
          <a:xfrm>
            <a:off x="5393871" y="3928270"/>
            <a:ext cx="1803400" cy="518205"/>
          </a:xfrm>
          <a:prstGeom prst="roundRect">
            <a:avLst>
              <a:gd name="adj" fmla="val 7937"/>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Calibri" panose="020F0502020204030204" pitchFamily="34" charset="0"/>
                <a:cs typeface="Calibri" panose="020F0502020204030204" pitchFamily="34" charset="0"/>
              </a:rPr>
              <a:t>Interpreter </a:t>
            </a:r>
            <a:r>
              <a:rPr lang="en-US" sz="1600" dirty="0">
                <a:latin typeface="Calibri" panose="020F0502020204030204" pitchFamily="34" charset="0"/>
                <a:cs typeface="Calibri" panose="020F0502020204030204" pitchFamily="34" charset="0"/>
              </a:rPr>
              <a:t>implementation </a:t>
            </a:r>
            <a:endParaRPr lang="en-US" sz="1600" dirty="0" smtClean="0">
              <a:latin typeface="Calibri" panose="020F0502020204030204" pitchFamily="34" charset="0"/>
              <a:cs typeface="Calibri" panose="020F0502020204030204" pitchFamily="34" charset="0"/>
            </a:endParaRPr>
          </a:p>
        </p:txBody>
      </p:sp>
      <p:sp>
        <p:nvSpPr>
          <p:cNvPr id="7" name="Rounded Rectangle 6"/>
          <p:cNvSpPr/>
          <p:nvPr/>
        </p:nvSpPr>
        <p:spPr bwMode="auto">
          <a:xfrm>
            <a:off x="5359400" y="5896314"/>
            <a:ext cx="1803400" cy="518205"/>
          </a:xfrm>
          <a:prstGeom prst="roundRect">
            <a:avLst>
              <a:gd name="adj" fmla="val 7937"/>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Calibri" panose="020F0502020204030204" pitchFamily="34" charset="0"/>
                <a:cs typeface="Calibri" panose="020F0502020204030204" pitchFamily="34" charset="0"/>
              </a:rPr>
              <a:t>Interpreter binary </a:t>
            </a:r>
          </a:p>
        </p:txBody>
      </p:sp>
      <p:sp>
        <p:nvSpPr>
          <p:cNvPr id="8" name="Down Arrow 7"/>
          <p:cNvSpPr/>
          <p:nvPr/>
        </p:nvSpPr>
        <p:spPr bwMode="auto">
          <a:xfrm>
            <a:off x="5725886" y="4511789"/>
            <a:ext cx="1161143" cy="1299593"/>
          </a:xfrm>
          <a:prstGeom prst="downArrow">
            <a:avLst/>
          </a:prstGeom>
          <a:solidFill>
            <a:schemeClr val="accent2">
              <a:lumMod val="20000"/>
              <a:lumOff val="80000"/>
            </a:schemeClr>
          </a:solidFill>
          <a:ln w="25400" cap="flat" cmpd="sng" algn="ctr">
            <a:solidFill>
              <a:schemeClr val="tx1"/>
            </a:solidFill>
            <a:prstDash val="solid"/>
            <a:round/>
            <a:headEnd type="none" w="med" len="med"/>
            <a:tailEnd type="arrow" w="med" len="med"/>
          </a:ln>
          <a:effectLst/>
        </p:spPr>
        <p:txBody>
          <a:bodyPr rtlCol="0" anchor="ctr"/>
          <a:lstStyle/>
          <a:p>
            <a:pPr algn="ctr"/>
            <a:endParaRPr lang="en-US" sz="1600" dirty="0" smtClean="0">
              <a:latin typeface="Calibri" panose="020F0502020204030204" pitchFamily="34" charset="0"/>
              <a:cs typeface="Calibri" panose="020F0502020204030204" pitchFamily="34" charset="0"/>
            </a:endParaRPr>
          </a:p>
        </p:txBody>
      </p:sp>
      <p:sp>
        <p:nvSpPr>
          <p:cNvPr id="9" name="Rounded Rectangle 8"/>
          <p:cNvSpPr/>
          <p:nvPr/>
        </p:nvSpPr>
        <p:spPr bwMode="auto">
          <a:xfrm>
            <a:off x="3438071" y="5293177"/>
            <a:ext cx="1803400" cy="518205"/>
          </a:xfrm>
          <a:prstGeom prst="roundRect">
            <a:avLst>
              <a:gd name="adj" fmla="val 7937"/>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Calibri" panose="020F0502020204030204" pitchFamily="34" charset="0"/>
                <a:cs typeface="Calibri" panose="020F0502020204030204" pitchFamily="34" charset="0"/>
              </a:rPr>
              <a:t>Your source code</a:t>
            </a:r>
          </a:p>
        </p:txBody>
      </p:sp>
      <p:sp>
        <p:nvSpPr>
          <p:cNvPr id="10" name="Right Arrow 9"/>
          <p:cNvSpPr/>
          <p:nvPr/>
        </p:nvSpPr>
        <p:spPr bwMode="auto">
          <a:xfrm rot="2551942">
            <a:off x="5076371" y="5701863"/>
            <a:ext cx="566057" cy="420914"/>
          </a:xfrm>
          <a:prstGeom prst="rightArrow">
            <a:avLst/>
          </a:prstGeom>
          <a:solidFill>
            <a:schemeClr val="accent2">
              <a:lumMod val="20000"/>
              <a:lumOff val="80000"/>
            </a:schemeClr>
          </a:solidFill>
          <a:ln w="25400" cap="flat" cmpd="sng" algn="ctr">
            <a:solidFill>
              <a:schemeClr val="tx1"/>
            </a:solidFill>
            <a:prstDash val="solid"/>
            <a:round/>
            <a:headEnd type="none" w="med" len="med"/>
            <a:tailEnd type="arrow" w="med" len="med"/>
          </a:ln>
          <a:effectLst/>
        </p:spPr>
        <p:txBody>
          <a:bodyPr rtlCol="0" anchor="ctr"/>
          <a:lstStyle/>
          <a:p>
            <a:pPr algn="ctr"/>
            <a:endParaRPr 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0385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Interpreter vs. Compiler</a:t>
            </a:r>
            <a:endParaRPr lang="en-US" dirty="0"/>
          </a:p>
        </p:txBody>
      </p:sp>
      <p:sp>
        <p:nvSpPr>
          <p:cNvPr id="3" name="Content Placeholder 2"/>
          <p:cNvSpPr>
            <a:spLocks noGrp="1"/>
          </p:cNvSpPr>
          <p:nvPr>
            <p:ph idx="1"/>
          </p:nvPr>
        </p:nvSpPr>
        <p:spPr/>
        <p:txBody>
          <a:bodyPr/>
          <a:lstStyle/>
          <a:p>
            <a:r>
              <a:rPr lang="en-US" sz="2400" dirty="0" smtClean="0"/>
              <a:t>An aspect of a language implementation</a:t>
            </a:r>
          </a:p>
          <a:p>
            <a:pPr lvl="1"/>
            <a:r>
              <a:rPr lang="en-US" sz="2000" dirty="0" smtClean="0"/>
              <a:t>A language can have multiple implementations</a:t>
            </a:r>
          </a:p>
          <a:p>
            <a:pPr lvl="1"/>
            <a:r>
              <a:rPr lang="en-US" sz="2000" dirty="0" smtClean="0"/>
              <a:t>Some might be compilers and other interpreters</a:t>
            </a:r>
          </a:p>
          <a:p>
            <a:pPr lvl="2"/>
            <a:endParaRPr lang="en-US" sz="1600" dirty="0" smtClean="0"/>
          </a:p>
          <a:p>
            <a:r>
              <a:rPr lang="en-US" sz="2400" dirty="0" smtClean="0"/>
              <a:t>“Compiled languages” vs. “Interpreted languages” a misuse of terminology</a:t>
            </a:r>
          </a:p>
          <a:p>
            <a:pPr lvl="1"/>
            <a:r>
              <a:rPr lang="en-US" sz="2000" dirty="0" smtClean="0"/>
              <a:t>But very common to hear this</a:t>
            </a:r>
          </a:p>
          <a:p>
            <a:pPr lvl="1"/>
            <a:r>
              <a:rPr lang="en-US" sz="2000" dirty="0" smtClean="0"/>
              <a:t>And has </a:t>
            </a:r>
            <a:r>
              <a:rPr lang="en-US" sz="2000" i="1" dirty="0" smtClean="0"/>
              <a:t>some</a:t>
            </a:r>
            <a:r>
              <a:rPr lang="en-US" sz="2000" dirty="0" smtClean="0"/>
              <a:t> validation in the real world (e.g. JavaScript vs. C)</a:t>
            </a:r>
            <a:endParaRPr lang="en-US" sz="2000" dirty="0"/>
          </a:p>
          <a:p>
            <a:pPr lvl="2"/>
            <a:endParaRPr lang="en-US" sz="1600" dirty="0"/>
          </a:p>
          <a:p>
            <a:r>
              <a:rPr lang="en-US" sz="2400" dirty="0" smtClean="0"/>
              <a:t>Also, as about to see, modern language implementations are often a mix of the two. E.g. :</a:t>
            </a:r>
          </a:p>
          <a:p>
            <a:pPr lvl="1"/>
            <a:r>
              <a:rPr lang="en-US" sz="2000" dirty="0" smtClean="0"/>
              <a:t>Compiling to a bytecode language, then interpreting</a:t>
            </a:r>
          </a:p>
          <a:p>
            <a:pPr lvl="1"/>
            <a:r>
              <a:rPr lang="en-US" sz="2000" dirty="0" smtClean="0"/>
              <a:t>Doing just-in-time compilation of parts to assembly for performance</a:t>
            </a:r>
            <a:endParaRPr lang="en-US" sz="2000" dirty="0"/>
          </a:p>
        </p:txBody>
      </p:sp>
      <p:sp>
        <p:nvSpPr>
          <p:cNvPr id="5" name="Slide Number Placeholder 4"/>
          <p:cNvSpPr>
            <a:spLocks noGrp="1"/>
          </p:cNvSpPr>
          <p:nvPr>
            <p:ph type="sldNum" sz="quarter" idx="10"/>
          </p:nvPr>
        </p:nvSpPr>
        <p:spPr/>
        <p:txBody>
          <a:bodyPr/>
          <a:lstStyle/>
          <a:p>
            <a:fld id="{7CBE8339-D2AD-46DC-A898-FD1E949067F0}" type="slidenum">
              <a:rPr lang="en-US" smtClean="0"/>
              <a:pPr/>
              <a:t>28</a:t>
            </a:fld>
            <a:endParaRPr lang="en-US"/>
          </a:p>
        </p:txBody>
      </p:sp>
    </p:spTree>
    <p:extLst>
      <p:ext uri="{BB962C8B-B14F-4D97-AF65-F5344CB8AC3E}">
        <p14:creationId xmlns:p14="http://schemas.microsoft.com/office/powerpoint/2010/main" val="481813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“The JVM”</a:t>
            </a:r>
            <a:endParaRPr lang="en-US" dirty="0"/>
          </a:p>
        </p:txBody>
      </p:sp>
      <p:sp>
        <p:nvSpPr>
          <p:cNvPr id="3" name="Content Placeholder 2"/>
          <p:cNvSpPr>
            <a:spLocks noGrp="1"/>
          </p:cNvSpPr>
          <p:nvPr>
            <p:ph idx="1"/>
            <p:custDataLst>
              <p:tags r:id="rId2"/>
            </p:custDataLst>
          </p:nvPr>
        </p:nvSpPr>
        <p:spPr>
          <a:xfrm>
            <a:off x="396875" y="1362075"/>
            <a:ext cx="8366125" cy="3108960"/>
          </a:xfrm>
        </p:spPr>
        <p:txBody>
          <a:bodyPr/>
          <a:lstStyle/>
          <a:p>
            <a:r>
              <a:rPr lang="en-US" dirty="0" smtClean="0"/>
              <a:t>Java programs are usually run by a </a:t>
            </a:r>
            <a:br>
              <a:rPr lang="en-US" dirty="0" smtClean="0"/>
            </a:br>
            <a:r>
              <a:rPr lang="en-US" dirty="0" smtClean="0"/>
              <a:t>		Java </a:t>
            </a:r>
            <a:r>
              <a:rPr lang="en-US" i="1" dirty="0" smtClean="0">
                <a:solidFill>
                  <a:srgbClr val="C00000"/>
                </a:solidFill>
              </a:rPr>
              <a:t>virtual machine </a:t>
            </a:r>
            <a:r>
              <a:rPr lang="en-US" i="1" dirty="0" smtClean="0"/>
              <a:t>(JVM)</a:t>
            </a:r>
          </a:p>
          <a:p>
            <a:pPr lvl="1"/>
            <a:r>
              <a:rPr lang="en-US" dirty="0" smtClean="0">
                <a:solidFill>
                  <a:srgbClr val="000000"/>
                </a:solidFill>
              </a:rPr>
              <a:t>JVMs </a:t>
            </a:r>
            <a:r>
              <a:rPr lang="en-US" u="sng" dirty="0" smtClean="0">
                <a:solidFill>
                  <a:srgbClr val="000000"/>
                </a:solidFill>
              </a:rPr>
              <a:t>interpret</a:t>
            </a:r>
            <a:r>
              <a:rPr lang="en-US" dirty="0" smtClean="0">
                <a:solidFill>
                  <a:srgbClr val="000000"/>
                </a:solidFill>
              </a:rPr>
              <a:t> an intermediate language called </a:t>
            </a:r>
            <a:r>
              <a:rPr lang="en-US" i="1" dirty="0" smtClean="0">
                <a:solidFill>
                  <a:srgbClr val="000000"/>
                </a:solidFill>
              </a:rPr>
              <a:t>Java </a:t>
            </a:r>
            <a:r>
              <a:rPr lang="en-US" i="1" dirty="0" err="1" smtClean="0">
                <a:solidFill>
                  <a:srgbClr val="000000"/>
                </a:solidFill>
              </a:rPr>
              <a:t>bytecode</a:t>
            </a:r>
            <a:endParaRPr lang="en-US" i="1" dirty="0" smtClean="0">
              <a:solidFill>
                <a:srgbClr val="000000"/>
              </a:solidFill>
            </a:endParaRPr>
          </a:p>
          <a:p>
            <a:pPr lvl="1"/>
            <a:r>
              <a:rPr lang="en-US" dirty="0" smtClean="0">
                <a:solidFill>
                  <a:srgbClr val="000000"/>
                </a:solidFill>
              </a:rPr>
              <a:t>Many JVMs compile </a:t>
            </a:r>
            <a:r>
              <a:rPr lang="en-US" dirty="0" err="1" smtClean="0">
                <a:solidFill>
                  <a:srgbClr val="000000"/>
                </a:solidFill>
              </a:rPr>
              <a:t>bytecode</a:t>
            </a:r>
            <a:r>
              <a:rPr lang="en-US" dirty="0" smtClean="0">
                <a:solidFill>
                  <a:srgbClr val="000000"/>
                </a:solidFill>
              </a:rPr>
              <a:t> to native machine code </a:t>
            </a:r>
          </a:p>
          <a:p>
            <a:pPr lvl="2"/>
            <a:r>
              <a:rPr lang="en-US" b="1" dirty="0">
                <a:solidFill>
                  <a:srgbClr val="000000"/>
                </a:solidFill>
              </a:rPr>
              <a:t>J</a:t>
            </a:r>
            <a:r>
              <a:rPr lang="en-US" b="1" dirty="0" smtClean="0">
                <a:solidFill>
                  <a:srgbClr val="000000"/>
                </a:solidFill>
              </a:rPr>
              <a:t>ust-in-time (JIT) compilation</a:t>
            </a:r>
          </a:p>
          <a:p>
            <a:pPr lvl="2"/>
            <a:r>
              <a:rPr lang="en-US" dirty="0">
                <a:hlinkClick r:id="rId6"/>
              </a:rPr>
              <a:t>http://</a:t>
            </a:r>
            <a:r>
              <a:rPr lang="en-US" dirty="0" smtClean="0">
                <a:hlinkClick r:id="rId6"/>
              </a:rPr>
              <a:t>en.wikipedia.org/wiki/Just-in-time_compilation</a:t>
            </a:r>
            <a:r>
              <a:rPr lang="en-US" dirty="0" smtClean="0"/>
              <a:t> </a:t>
            </a:r>
            <a:endParaRPr lang="en-US" b="1" dirty="0" smtClean="0">
              <a:solidFill>
                <a:srgbClr val="000000"/>
              </a:solidFill>
            </a:endParaRPr>
          </a:p>
          <a:p>
            <a:pPr lvl="1"/>
            <a:r>
              <a:rPr lang="en-US" dirty="0" smtClean="0">
                <a:solidFill>
                  <a:srgbClr val="000000"/>
                </a:solidFill>
              </a:rPr>
              <a:t>Java is sometimes compiled ahead of time (AOT) like C</a:t>
            </a:r>
            <a:endParaRPr lang="en-US" dirty="0" smtClean="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29</a:t>
            </a:fld>
            <a:endParaRPr lang="en-US"/>
          </a:p>
        </p:txBody>
      </p:sp>
      <p:sp>
        <p:nvSpPr>
          <p:cNvPr id="6" name="Rounded Rectangle 5"/>
          <p:cNvSpPr/>
          <p:nvPr/>
        </p:nvSpPr>
        <p:spPr bwMode="auto">
          <a:xfrm>
            <a:off x="3657600" y="496638"/>
            <a:ext cx="5120640" cy="64008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rgbClr val="C00000"/>
                </a:solidFill>
                <a:latin typeface="Calibri" charset="0"/>
                <a:ea typeface="Calibri" charset="0"/>
                <a:cs typeface="Calibri" charset="0"/>
              </a:rPr>
              <a:t>Note: </a:t>
            </a:r>
            <a:r>
              <a:rPr lang="en-US" dirty="0" smtClean="0">
                <a:solidFill>
                  <a:srgbClr val="C00000"/>
                </a:solidFill>
                <a:latin typeface="Calibri" charset="0"/>
                <a:ea typeface="Calibri" charset="0"/>
                <a:cs typeface="Calibri" charset="0"/>
              </a:rPr>
              <a:t>The JVM is different than the CSE VM running on VMWare.  Yet</a:t>
            </a:r>
            <a:r>
              <a:rPr lang="en-US" i="1" dirty="0" smtClean="0">
                <a:solidFill>
                  <a:srgbClr val="C00000"/>
                </a:solidFill>
                <a:latin typeface="Calibri" charset="0"/>
                <a:ea typeface="Calibri" charset="0"/>
                <a:cs typeface="Calibri" charset="0"/>
              </a:rPr>
              <a:t> another</a:t>
            </a:r>
            <a:r>
              <a:rPr lang="en-US" dirty="0" smtClean="0">
                <a:solidFill>
                  <a:srgbClr val="C00000"/>
                </a:solidFill>
                <a:latin typeface="Calibri" charset="0"/>
                <a:ea typeface="Calibri" charset="0"/>
                <a:cs typeface="Calibri" charset="0"/>
              </a:rPr>
              <a:t> use of the word “virtual”!</a:t>
            </a:r>
          </a:p>
        </p:txBody>
      </p:sp>
    </p:spTree>
    <p:extLst>
      <p:ext uri="{BB962C8B-B14F-4D97-AF65-F5344CB8AC3E}">
        <p14:creationId xmlns:p14="http://schemas.microsoft.com/office/powerpoint/2010/main" val="784215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304800"/>
            <a:ext cx="2538582" cy="762000"/>
          </a:xfrm>
        </p:spPr>
        <p:txBody>
          <a:bodyPr/>
          <a:lstStyle/>
          <a:p>
            <a:r>
              <a:rPr lang="en-US" dirty="0" smtClean="0"/>
              <a:t>Roadmap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3</a:t>
            </a:fld>
            <a:endParaRPr lang="en-US" dirty="0"/>
          </a:p>
        </p:txBody>
      </p:sp>
      <p:sp>
        <p:nvSpPr>
          <p:cNvPr id="9" name="Rectangle 2"/>
          <p:cNvSpPr>
            <a:spLocks noChangeArrowheads="1"/>
          </p:cNvSpPr>
          <p:nvPr>
            <p:custDataLst>
              <p:tags r:id="rId3"/>
            </p:custDataLst>
          </p:nvPr>
        </p:nvSpPr>
        <p:spPr bwMode="auto">
          <a:xfrm>
            <a:off x="457200" y="1434490"/>
            <a:ext cx="37338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1" dirty="0">
                <a:latin typeface="Courier New" panose="02070309020205020404" pitchFamily="49" charset="0"/>
                <a:cs typeface="Courier New" panose="02070309020205020404" pitchFamily="49" charset="0"/>
              </a:rPr>
              <a:t>car *</a:t>
            </a:r>
            <a:r>
              <a:rPr lang="en-US" sz="1600" b="0" dirty="0">
                <a:latin typeface="Courier New" panose="02070309020205020404" pitchFamily="49" charset="0"/>
                <a:cs typeface="Courier New" panose="02070309020205020404" pitchFamily="49" charset="0"/>
              </a:rPr>
              <a:t>c = malloc(sizeof(</a:t>
            </a:r>
            <a:r>
              <a:rPr lang="en-US" sz="1600"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a:t>
            </a:r>
          </a:p>
          <a:p>
            <a:r>
              <a:rPr lang="en-US" sz="1600" b="0" dirty="0">
                <a:latin typeface="Courier New" panose="02070309020205020404" pitchFamily="49" charset="0"/>
                <a:cs typeface="Courier New" panose="02070309020205020404" pitchFamily="49" charset="0"/>
              </a:rPr>
              <a:t>c-&gt;miles = 100;</a:t>
            </a:r>
          </a:p>
          <a:p>
            <a:r>
              <a:rPr lang="en-US" sz="1600" b="0" dirty="0">
                <a:latin typeface="Courier New" panose="02070309020205020404" pitchFamily="49" charset="0"/>
                <a:cs typeface="Courier New" panose="02070309020205020404" pitchFamily="49" charset="0"/>
              </a:rPr>
              <a:t>c-&gt;gals = 17;</a:t>
            </a:r>
          </a:p>
          <a:p>
            <a:r>
              <a:rPr lang="en-US" sz="1600" b="1" dirty="0">
                <a:latin typeface="Courier New" panose="02070309020205020404" pitchFamily="49" charset="0"/>
                <a:cs typeface="Courier New" panose="02070309020205020404" pitchFamily="49" charset="0"/>
              </a:rPr>
              <a:t>float</a:t>
            </a:r>
            <a:r>
              <a:rPr lang="en-US" sz="1600" b="0" dirty="0">
                <a:latin typeface="Courier New" panose="02070309020205020404" pitchFamily="49" charset="0"/>
                <a:cs typeface="Courier New" panose="02070309020205020404" pitchFamily="49" charset="0"/>
              </a:rPr>
              <a:t> mpg = get_mpg(c);</a:t>
            </a:r>
          </a:p>
          <a:p>
            <a:r>
              <a:rPr lang="en-US" sz="1600" b="0" dirty="0">
                <a:latin typeface="Courier New" panose="02070309020205020404" pitchFamily="49" charset="0"/>
                <a:cs typeface="Courier New" panose="02070309020205020404" pitchFamily="49" charset="0"/>
              </a:rPr>
              <a:t>free(c);</a:t>
            </a:r>
          </a:p>
        </p:txBody>
      </p:sp>
      <p:sp>
        <p:nvSpPr>
          <p:cNvPr id="10" name="Rectangle 2"/>
          <p:cNvSpPr>
            <a:spLocks noChangeArrowheads="1"/>
          </p:cNvSpPr>
          <p:nvPr>
            <p:custDataLst>
              <p:tags r:id="rId4"/>
            </p:custDataLst>
          </p:nvPr>
        </p:nvSpPr>
        <p:spPr bwMode="auto">
          <a:xfrm>
            <a:off x="4343400" y="1425714"/>
            <a:ext cx="24384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0" dirty="0">
                <a:latin typeface="Courier New" panose="02070309020205020404" pitchFamily="49" charset="0"/>
                <a:cs typeface="Courier New" panose="02070309020205020404" pitchFamily="49" charset="0"/>
              </a:rPr>
              <a:t>Car c = new Car();</a:t>
            </a:r>
          </a:p>
          <a:p>
            <a:r>
              <a:rPr lang="en-US" sz="1600" b="0" dirty="0">
                <a:latin typeface="Courier New" panose="02070309020205020404" pitchFamily="49" charset="0"/>
                <a:cs typeface="Courier New" panose="02070309020205020404" pitchFamily="49" charset="0"/>
              </a:rPr>
              <a:t>c.setMiles(100);</a:t>
            </a:r>
          </a:p>
          <a:p>
            <a:r>
              <a:rPr lang="en-US" sz="1600" b="0" dirty="0">
                <a:latin typeface="Courier New" panose="02070309020205020404" pitchFamily="49" charset="0"/>
                <a:cs typeface="Courier New" panose="02070309020205020404" pitchFamily="49" charset="0"/>
              </a:rPr>
              <a:t>c.setGals(17);</a:t>
            </a:r>
          </a:p>
          <a:p>
            <a:r>
              <a:rPr lang="en-US" sz="1600" b="0" dirty="0">
                <a:latin typeface="Courier New" panose="02070309020205020404" pitchFamily="49" charset="0"/>
                <a:cs typeface="Courier New" panose="02070309020205020404" pitchFamily="49" charset="0"/>
              </a:rPr>
              <a:t>float mpg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c.getMPG();</a:t>
            </a:r>
          </a:p>
        </p:txBody>
      </p:sp>
      <p:sp>
        <p:nvSpPr>
          <p:cNvPr id="11" name="Rectangle 2"/>
          <p:cNvSpPr>
            <a:spLocks noChangeArrowheads="1"/>
          </p:cNvSpPr>
          <p:nvPr>
            <p:custDataLst>
              <p:tags r:id="rId5"/>
            </p:custDataLst>
          </p:nvPr>
        </p:nvSpPr>
        <p:spPr bwMode="auto">
          <a:xfrm>
            <a:off x="1905000" y="2938884"/>
            <a:ext cx="3471081" cy="1382430"/>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get_mpg:</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pushq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movq</a:t>
            </a:r>
            <a:r>
              <a:rPr lang="en-US" sz="1400" b="0" dirty="0">
                <a:latin typeface="Courier New" panose="02070309020205020404" pitchFamily="49" charset="0"/>
                <a:cs typeface="Courier New" panose="02070309020205020404" pitchFamily="49" charset="0"/>
              </a:rPr>
              <a:t>    %rsp, %rbp</a:t>
            </a:r>
          </a:p>
          <a:p>
            <a:r>
              <a:rPr lang="en-US" sz="1400" b="0" dirty="0">
                <a:latin typeface="Courier New" panose="02070309020205020404" pitchFamily="49" charset="0"/>
                <a:cs typeface="Courier New" panose="02070309020205020404" pitchFamily="49" charset="0"/>
              </a:rPr>
              <a:t>    ...</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popq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ret</a:t>
            </a:r>
          </a:p>
        </p:txBody>
      </p:sp>
      <p:pic>
        <p:nvPicPr>
          <p:cNvPr id="12" name="Picture 11"/>
          <p:cNvPicPr>
            <a:picLocks noChangeAspect="1"/>
          </p:cNvPicPr>
          <p:nvPr>
            <p:custDataLst>
              <p:tags r:id="rId6"/>
            </p:custDataLst>
          </p:nvPr>
        </p:nvPicPr>
        <p:blipFill>
          <a:blip r:embed="rId29"/>
          <a:stretch>
            <a:fillRect/>
          </a:stretch>
        </p:blipFill>
        <p:spPr>
          <a:xfrm>
            <a:off x="2147855" y="5669280"/>
            <a:ext cx="1204945" cy="1055970"/>
          </a:xfrm>
          <a:prstGeom prst="rect">
            <a:avLst/>
          </a:prstGeom>
        </p:spPr>
      </p:pic>
      <p:pic>
        <p:nvPicPr>
          <p:cNvPr id="16" name="Picture 15"/>
          <p:cNvPicPr>
            <a:picLocks noChangeAspect="1"/>
          </p:cNvPicPr>
          <p:nvPr>
            <p:custDataLst>
              <p:tags r:id="rId7"/>
            </p:custDataLst>
          </p:nvPr>
        </p:nvPicPr>
        <p:blipFill>
          <a:blip r:embed="rId30"/>
          <a:stretch>
            <a:fillRect/>
          </a:stretch>
        </p:blipFill>
        <p:spPr>
          <a:xfrm>
            <a:off x="4267200" y="5727354"/>
            <a:ext cx="1828800" cy="932688"/>
          </a:xfrm>
          <a:prstGeom prst="rect">
            <a:avLst/>
          </a:prstGeom>
        </p:spPr>
      </p:pic>
      <p:sp>
        <p:nvSpPr>
          <p:cNvPr id="5" name="Rectangle 4"/>
          <p:cNvSpPr/>
          <p:nvPr>
            <p:custDataLst>
              <p:tags r:id="rId8"/>
            </p:custDataLst>
          </p:nvPr>
        </p:nvSpPr>
        <p:spPr bwMode="auto">
          <a:xfrm>
            <a:off x="1752600" y="5649630"/>
            <a:ext cx="70104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22" name="TextBox 21"/>
          <p:cNvSpPr txBox="1"/>
          <p:nvPr>
            <p:custDataLst>
              <p:tags r:id="rId9"/>
            </p:custDataLst>
          </p:nvPr>
        </p:nvSpPr>
        <p:spPr>
          <a:xfrm>
            <a:off x="4343400" y="1034380"/>
            <a:ext cx="1143000" cy="400110"/>
          </a:xfrm>
          <a:prstGeom prst="rect">
            <a:avLst/>
          </a:prstGeom>
          <a:noFill/>
        </p:spPr>
        <p:txBody>
          <a:bodyPr wrap="square" rtlCol="0">
            <a:spAutoFit/>
          </a:bodyPr>
          <a:lstStyle/>
          <a:p>
            <a:r>
              <a:rPr lang="en-US" sz="2000" b="0" dirty="0" smtClean="0">
                <a:latin typeface="Calibri" panose="020F0502020204030204" pitchFamily="34" charset="0"/>
                <a:cs typeface="Calibri" panose="020F0502020204030204" pitchFamily="34" charset="0"/>
              </a:rPr>
              <a:t>Java:</a:t>
            </a:r>
          </a:p>
        </p:txBody>
      </p:sp>
      <p:sp>
        <p:nvSpPr>
          <p:cNvPr id="23" name="TextBox 22"/>
          <p:cNvSpPr txBox="1"/>
          <p:nvPr>
            <p:custDataLst>
              <p:tags r:id="rId10"/>
            </p:custDataLst>
          </p:nvPr>
        </p:nvSpPr>
        <p:spPr>
          <a:xfrm>
            <a:off x="457200" y="1018780"/>
            <a:ext cx="1143000" cy="400110"/>
          </a:xfrm>
          <a:prstGeom prst="rect">
            <a:avLst/>
          </a:prstGeom>
          <a:noFill/>
        </p:spPr>
        <p:txBody>
          <a:bodyPr wrap="square" rtlCol="0">
            <a:spAutoFit/>
          </a:bodyPr>
          <a:lstStyle/>
          <a:p>
            <a:r>
              <a:rPr lang="en-US" sz="2000" b="0" dirty="0" smtClean="0">
                <a:latin typeface="Calibri" panose="020F0502020204030204" pitchFamily="34" charset="0"/>
                <a:cs typeface="Calibri" panose="020F0502020204030204" pitchFamily="34" charset="0"/>
              </a:rPr>
              <a:t>C:</a:t>
            </a:r>
          </a:p>
        </p:txBody>
      </p:sp>
      <p:sp>
        <p:nvSpPr>
          <p:cNvPr id="24" name="TextBox 23"/>
          <p:cNvSpPr txBox="1"/>
          <p:nvPr>
            <p:custDataLst>
              <p:tags r:id="rId11"/>
            </p:custDataLst>
          </p:nvPr>
        </p:nvSpPr>
        <p:spPr>
          <a:xfrm>
            <a:off x="457200" y="2873514"/>
            <a:ext cx="1412774" cy="707886"/>
          </a:xfrm>
          <a:prstGeom prst="rect">
            <a:avLst/>
          </a:prstGeom>
          <a:noFill/>
        </p:spPr>
        <p:txBody>
          <a:bodyPr wrap="square" rtlCol="0">
            <a:spAutoFit/>
          </a:bodyPr>
          <a:lstStyle/>
          <a:p>
            <a:r>
              <a:rPr lang="en-US" sz="2000" b="0" dirty="0" smtClean="0">
                <a:latin typeface="Calibri" panose="020F0502020204030204" pitchFamily="34" charset="0"/>
                <a:cs typeface="Calibri" panose="020F0502020204030204" pitchFamily="34" charset="0"/>
              </a:rPr>
              <a:t>Assembly language:</a:t>
            </a:r>
          </a:p>
        </p:txBody>
      </p:sp>
      <p:sp>
        <p:nvSpPr>
          <p:cNvPr id="25" name="TextBox 24"/>
          <p:cNvSpPr txBox="1"/>
          <p:nvPr>
            <p:custDataLst>
              <p:tags r:id="rId12"/>
            </p:custDataLst>
          </p:nvPr>
        </p:nvSpPr>
        <p:spPr>
          <a:xfrm>
            <a:off x="451488" y="4430696"/>
            <a:ext cx="1412774" cy="707886"/>
          </a:xfrm>
          <a:prstGeom prst="rect">
            <a:avLst/>
          </a:prstGeom>
          <a:noFill/>
        </p:spPr>
        <p:txBody>
          <a:bodyPr wrap="square" rtlCol="0">
            <a:spAutoFit/>
          </a:bodyPr>
          <a:lstStyle/>
          <a:p>
            <a:r>
              <a:rPr lang="en-US" sz="2000" b="0" dirty="0" smtClean="0">
                <a:latin typeface="Calibri" panose="020F0502020204030204" pitchFamily="34" charset="0"/>
                <a:cs typeface="Calibri" panose="020F0502020204030204" pitchFamily="34" charset="0"/>
              </a:rPr>
              <a:t>Machine code:</a:t>
            </a:r>
          </a:p>
        </p:txBody>
      </p:sp>
      <p:sp>
        <p:nvSpPr>
          <p:cNvPr id="27" name="Rectangle 2"/>
          <p:cNvSpPr>
            <a:spLocks noChangeArrowheads="1"/>
          </p:cNvSpPr>
          <p:nvPr>
            <p:custDataLst>
              <p:tags r:id="rId13"/>
            </p:custDataLst>
          </p:nvPr>
        </p:nvSpPr>
        <p:spPr bwMode="auto">
          <a:xfrm>
            <a:off x="1905000" y="4473714"/>
            <a:ext cx="3471081" cy="95154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0111010000011000</a:t>
            </a:r>
          </a:p>
          <a:p>
            <a:r>
              <a:rPr lang="en-US" sz="1400" b="0" dirty="0">
                <a:latin typeface="Courier New" panose="02070309020205020404" pitchFamily="49" charset="0"/>
                <a:cs typeface="Courier New" panose="02070309020205020404" pitchFamily="49" charset="0"/>
              </a:rPr>
              <a:t>100011010000010000000010</a:t>
            </a:r>
          </a:p>
          <a:p>
            <a:r>
              <a:rPr lang="en-US" sz="1400" b="0" dirty="0">
                <a:latin typeface="Courier New" panose="02070309020205020404" pitchFamily="49" charset="0"/>
                <a:cs typeface="Courier New" panose="02070309020205020404" pitchFamily="49" charset="0"/>
              </a:rPr>
              <a:t>1000100111000010</a:t>
            </a:r>
          </a:p>
          <a:p>
            <a:r>
              <a:rPr lang="en-US" sz="1400" b="0" dirty="0">
                <a:latin typeface="Courier New" panose="02070309020205020404" pitchFamily="49" charset="0"/>
                <a:cs typeface="Courier New" panose="02070309020205020404" pitchFamily="49" charset="0"/>
              </a:rPr>
              <a:t>110000011111101000011111</a:t>
            </a:r>
          </a:p>
        </p:txBody>
      </p:sp>
      <p:sp>
        <p:nvSpPr>
          <p:cNvPr id="29" name="TextBox 28"/>
          <p:cNvSpPr txBox="1"/>
          <p:nvPr>
            <p:custDataLst>
              <p:tags r:id="rId14"/>
            </p:custDataLst>
          </p:nvPr>
        </p:nvSpPr>
        <p:spPr>
          <a:xfrm>
            <a:off x="457200" y="5561798"/>
            <a:ext cx="1412774" cy="707886"/>
          </a:xfrm>
          <a:prstGeom prst="rect">
            <a:avLst/>
          </a:prstGeom>
          <a:noFill/>
        </p:spPr>
        <p:txBody>
          <a:bodyPr wrap="square" rtlCol="0">
            <a:spAutoFit/>
          </a:bodyPr>
          <a:lstStyle/>
          <a:p>
            <a:r>
              <a:rPr lang="en-US" sz="2000" b="0" dirty="0" smtClean="0">
                <a:latin typeface="Calibri" panose="020F0502020204030204" pitchFamily="34" charset="0"/>
                <a:cs typeface="Calibri" panose="020F0502020204030204" pitchFamily="34" charset="0"/>
              </a:rPr>
              <a:t>Computer system:</a:t>
            </a:r>
          </a:p>
        </p:txBody>
      </p:sp>
      <p:sp>
        <p:nvSpPr>
          <p:cNvPr id="30" name="TextBox 29"/>
          <p:cNvSpPr txBox="1"/>
          <p:nvPr>
            <p:custDataLst>
              <p:tags r:id="rId15"/>
            </p:custDataLst>
          </p:nvPr>
        </p:nvSpPr>
        <p:spPr>
          <a:xfrm>
            <a:off x="5550125" y="4030586"/>
            <a:ext cx="1143000" cy="400110"/>
          </a:xfrm>
          <a:prstGeom prst="rect">
            <a:avLst/>
          </a:prstGeom>
          <a:noFill/>
        </p:spPr>
        <p:txBody>
          <a:bodyPr wrap="square" rtlCol="0">
            <a:spAutoFit/>
          </a:bodyPr>
          <a:lstStyle/>
          <a:p>
            <a:r>
              <a:rPr lang="en-US" sz="2000" b="0" dirty="0" smtClean="0">
                <a:latin typeface="Calibri" panose="020F0502020204030204" pitchFamily="34" charset="0"/>
                <a:cs typeface="Calibri" panose="020F0502020204030204" pitchFamily="34" charset="0"/>
              </a:rPr>
              <a:t>OS:</a:t>
            </a:r>
          </a:p>
        </p:txBody>
      </p:sp>
      <p:grpSp>
        <p:nvGrpSpPr>
          <p:cNvPr id="17" name="Group 16"/>
          <p:cNvGrpSpPr/>
          <p:nvPr/>
        </p:nvGrpSpPr>
        <p:grpSpPr>
          <a:xfrm>
            <a:off x="5562600" y="4401458"/>
            <a:ext cx="3048000" cy="1097280"/>
            <a:chOff x="5562600" y="4401458"/>
            <a:chExt cx="3048000" cy="1097280"/>
          </a:xfrm>
        </p:grpSpPr>
        <p:grpSp>
          <p:nvGrpSpPr>
            <p:cNvPr id="7" name="Group 6"/>
            <p:cNvGrpSpPr/>
            <p:nvPr/>
          </p:nvGrpSpPr>
          <p:grpSpPr>
            <a:xfrm>
              <a:off x="5568724" y="4401458"/>
              <a:ext cx="3041876" cy="1097280"/>
              <a:chOff x="5568724" y="4401458"/>
              <a:chExt cx="3041876" cy="1097280"/>
            </a:xfrm>
          </p:grpSpPr>
          <p:pic>
            <p:nvPicPr>
              <p:cNvPr id="3" name="Picture 2"/>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568724" y="4401458"/>
                <a:ext cx="1213076" cy="1097280"/>
              </a:xfrm>
              <a:prstGeom prst="rect">
                <a:avLst/>
              </a:prstGeom>
            </p:spPr>
          </p:pic>
          <p:pic>
            <p:nvPicPr>
              <p:cNvPr id="19" name="Picture 18"/>
              <p:cNvPicPr>
                <a:picLocks noChangeAspect="1"/>
              </p:cNvPicPr>
              <p:nvPr>
                <p:custDataLst>
                  <p:tags r:id="rId26"/>
                </p:custDataLst>
              </p:nvPr>
            </p:nvPicPr>
            <p:blipFill>
              <a:blip r:embed="rId32"/>
              <a:stretch>
                <a:fillRect/>
              </a:stretch>
            </p:blipFill>
            <p:spPr>
              <a:xfrm>
                <a:off x="7835900" y="4486341"/>
                <a:ext cx="774700" cy="897741"/>
              </a:xfrm>
              <a:prstGeom prst="rect">
                <a:avLst/>
              </a:prstGeom>
            </p:spPr>
          </p:pic>
          <p:pic>
            <p:nvPicPr>
              <p:cNvPr id="6" name="Picture 5"/>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6858000" y="4473714"/>
                <a:ext cx="822960" cy="914400"/>
              </a:xfrm>
              <a:prstGeom prst="rect">
                <a:avLst/>
              </a:prstGeom>
            </p:spPr>
          </p:pic>
        </p:grpSp>
        <p:sp>
          <p:nvSpPr>
            <p:cNvPr id="31" name="Rectangle 30"/>
            <p:cNvSpPr/>
            <p:nvPr>
              <p:custDataLst>
                <p:tags r:id="rId25"/>
              </p:custDataLst>
            </p:nvPr>
          </p:nvSpPr>
          <p:spPr bwMode="auto">
            <a:xfrm>
              <a:off x="5562600" y="4419600"/>
              <a:ext cx="30480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smtClean="0">
                <a:ln>
                  <a:noFill/>
                </a:ln>
                <a:solidFill>
                  <a:schemeClr val="tx1"/>
                </a:solidFill>
                <a:effectLst/>
                <a:latin typeface="Roboto" panose="02000000000000000000" pitchFamily="2" charset="0"/>
              </a:endParaRPr>
            </a:p>
          </p:txBody>
        </p:sp>
      </p:grpSp>
      <p:cxnSp>
        <p:nvCxnSpPr>
          <p:cNvPr id="32" name="Straight Arrow Connector 31"/>
          <p:cNvCxnSpPr>
            <a:stCxn id="9" idx="2"/>
          </p:cNvCxnSpPr>
          <p:nvPr>
            <p:custDataLst>
              <p:tags r:id="rId16"/>
            </p:custDataLst>
          </p:nvPr>
        </p:nvCxnSpPr>
        <p:spPr bwMode="auto">
          <a:xfrm>
            <a:off x="2324100" y="2755364"/>
            <a:ext cx="571500" cy="183520"/>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37" name="Straight Arrow Connector 36"/>
          <p:cNvCxnSpPr>
            <a:stCxn id="10" idx="2"/>
          </p:cNvCxnSpPr>
          <p:nvPr>
            <p:custDataLst>
              <p:tags r:id="rId17"/>
            </p:custDataLst>
          </p:nvPr>
        </p:nvCxnSpPr>
        <p:spPr bwMode="auto">
          <a:xfrm flipH="1">
            <a:off x="4876800" y="2746588"/>
            <a:ext cx="685800" cy="192296"/>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0" name="Straight Arrow Connector 39"/>
          <p:cNvCxnSpPr>
            <a:endCxn id="27" idx="0"/>
          </p:cNvCxnSpPr>
          <p:nvPr>
            <p:custDataLst>
              <p:tags r:id="rId18"/>
            </p:custDataLst>
          </p:nvPr>
        </p:nvCxnSpPr>
        <p:spPr bwMode="auto">
          <a:xfrm>
            <a:off x="3640541" y="4191000"/>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4" name="Straight Arrow Connector 43"/>
          <p:cNvCxnSpPr/>
          <p:nvPr>
            <p:custDataLst>
              <p:tags r:id="rId19"/>
            </p:custDataLst>
          </p:nvPr>
        </p:nvCxnSpPr>
        <p:spPr bwMode="auto">
          <a:xfrm>
            <a:off x="3640541"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5" name="Straight Arrow Connector 44"/>
          <p:cNvCxnSpPr/>
          <p:nvPr>
            <p:custDataLst>
              <p:tags r:id="rId20"/>
            </p:custDataLst>
          </p:nvPr>
        </p:nvCxnSpPr>
        <p:spPr bwMode="auto">
          <a:xfrm>
            <a:off x="6781800"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pic>
        <p:nvPicPr>
          <p:cNvPr id="47" name="Picture 46"/>
          <p:cNvPicPr>
            <a:picLocks noChangeAspect="1"/>
          </p:cNvPicPr>
          <p:nvPr>
            <p:custDataLst>
              <p:tags r:id="rId21"/>
            </p:custDataLst>
          </p:nvPr>
        </p:nvPicPr>
        <p:blipFill>
          <a:blip r:embed="rId34"/>
          <a:stretch>
            <a:fillRect/>
          </a:stretch>
        </p:blipFill>
        <p:spPr>
          <a:xfrm>
            <a:off x="7074125" y="5776393"/>
            <a:ext cx="774475" cy="803518"/>
          </a:xfrm>
          <a:prstGeom prst="rect">
            <a:avLst/>
          </a:prstGeom>
        </p:spPr>
      </p:pic>
      <p:sp>
        <p:nvSpPr>
          <p:cNvPr id="34" name="TextBox 33"/>
          <p:cNvSpPr txBox="1"/>
          <p:nvPr>
            <p:custDataLst>
              <p:tags r:id="rId22"/>
            </p:custDataLst>
          </p:nvPr>
        </p:nvSpPr>
        <p:spPr>
          <a:xfrm>
            <a:off x="6949440" y="1033272"/>
            <a:ext cx="2133601" cy="3139321"/>
          </a:xfrm>
          <a:prstGeom prst="rect">
            <a:avLst/>
          </a:prstGeom>
          <a:noFill/>
        </p:spPr>
        <p:txBody>
          <a:bodyPr wrap="square" rtlCol="0">
            <a:spAutoFit/>
          </a:bodyPr>
          <a:lstStyle/>
          <a:p>
            <a:r>
              <a:rPr lang="en-US" sz="1800" b="0" dirty="0" smtClean="0">
                <a:solidFill>
                  <a:srgbClr val="999999"/>
                </a:solidFill>
                <a:latin typeface="Calibri" panose="020F0502020204030204" pitchFamily="34" charset="0"/>
                <a:cs typeface="Calibri" panose="020F0502020204030204" pitchFamily="34" charset="0"/>
              </a:rPr>
              <a:t>Memory</a:t>
            </a:r>
            <a:r>
              <a:rPr lang="en-US" sz="1800" b="0" dirty="0">
                <a:solidFill>
                  <a:srgbClr val="999999"/>
                </a:solidFill>
                <a:latin typeface="Calibri" panose="020F0502020204030204" pitchFamily="34" charset="0"/>
                <a:cs typeface="Calibri" panose="020F0502020204030204" pitchFamily="34" charset="0"/>
              </a:rPr>
              <a:t> </a:t>
            </a:r>
            <a:r>
              <a:rPr lang="en-US" sz="1800" b="0" dirty="0" smtClean="0">
                <a:solidFill>
                  <a:srgbClr val="999999"/>
                </a:solidFill>
                <a:latin typeface="Calibri" panose="020F0502020204030204" pitchFamily="34" charset="0"/>
                <a:cs typeface="Calibri" panose="020F0502020204030204" pitchFamily="34" charset="0"/>
              </a:rPr>
              <a:t>&amp; data</a:t>
            </a:r>
          </a:p>
          <a:p>
            <a:r>
              <a:rPr lang="en-US" sz="1800" b="0" dirty="0" smtClean="0">
                <a:solidFill>
                  <a:srgbClr val="999999"/>
                </a:solidFill>
                <a:latin typeface="Calibri" panose="020F0502020204030204" pitchFamily="34" charset="0"/>
                <a:cs typeface="Calibri" panose="020F0502020204030204" pitchFamily="34" charset="0"/>
              </a:rPr>
              <a:t>Integers </a:t>
            </a:r>
            <a:r>
              <a:rPr lang="en-US" sz="1800" b="0" dirty="0">
                <a:solidFill>
                  <a:srgbClr val="999999"/>
                </a:solidFill>
                <a:latin typeface="Calibri" panose="020F0502020204030204" pitchFamily="34" charset="0"/>
                <a:cs typeface="Calibri" panose="020F0502020204030204" pitchFamily="34" charset="0"/>
              </a:rPr>
              <a:t>&amp; floats</a:t>
            </a:r>
          </a:p>
          <a:p>
            <a:r>
              <a:rPr lang="en-US" sz="1800" b="0" dirty="0" smtClean="0">
                <a:solidFill>
                  <a:srgbClr val="999999"/>
                </a:solidFill>
                <a:latin typeface="Calibri" panose="020F0502020204030204" pitchFamily="34" charset="0"/>
                <a:cs typeface="Calibri" panose="020F0502020204030204" pitchFamily="34" charset="0"/>
              </a:rPr>
              <a:t>x86 assembly</a:t>
            </a:r>
            <a:endParaRPr lang="en-US" sz="1800" b="0" dirty="0">
              <a:solidFill>
                <a:srgbClr val="999999"/>
              </a:solidFill>
              <a:latin typeface="Calibri" panose="020F0502020204030204" pitchFamily="34" charset="0"/>
              <a:cs typeface="Calibri" panose="020F0502020204030204" pitchFamily="34" charset="0"/>
            </a:endParaRPr>
          </a:p>
          <a:p>
            <a:r>
              <a:rPr lang="en-US" sz="1800" b="0" dirty="0" smtClean="0">
                <a:solidFill>
                  <a:srgbClr val="999999"/>
                </a:solidFill>
                <a:latin typeface="Calibri" panose="020F0502020204030204" pitchFamily="34" charset="0"/>
                <a:cs typeface="Calibri" panose="020F0502020204030204" pitchFamily="34" charset="0"/>
              </a:rPr>
              <a:t>Procedures </a:t>
            </a:r>
            <a:r>
              <a:rPr lang="en-US" sz="1800" b="0" dirty="0">
                <a:solidFill>
                  <a:srgbClr val="999999"/>
                </a:solidFill>
                <a:latin typeface="Calibri" panose="020F0502020204030204" pitchFamily="34" charset="0"/>
                <a:cs typeface="Calibri" panose="020F0502020204030204" pitchFamily="34" charset="0"/>
              </a:rPr>
              <a:t>&amp; stacks</a:t>
            </a:r>
          </a:p>
          <a:p>
            <a:r>
              <a:rPr lang="en-US" sz="1800" b="0" dirty="0" smtClean="0">
                <a:solidFill>
                  <a:srgbClr val="999999"/>
                </a:solidFill>
                <a:latin typeface="Calibri" panose="020F0502020204030204" pitchFamily="34" charset="0"/>
                <a:cs typeface="Calibri" panose="020F0502020204030204" pitchFamily="34" charset="0"/>
              </a:rPr>
              <a:t>Executables</a:t>
            </a:r>
          </a:p>
          <a:p>
            <a:r>
              <a:rPr lang="en-US" sz="1800" b="0" dirty="0" smtClean="0">
                <a:solidFill>
                  <a:srgbClr val="999999"/>
                </a:solidFill>
                <a:latin typeface="Calibri" panose="020F0502020204030204" pitchFamily="34" charset="0"/>
                <a:cs typeface="Calibri" panose="020F0502020204030204" pitchFamily="34" charset="0"/>
              </a:rPr>
              <a:t>Arrays </a:t>
            </a:r>
            <a:r>
              <a:rPr lang="en-US" sz="1800" b="0" dirty="0">
                <a:solidFill>
                  <a:srgbClr val="999999"/>
                </a:solidFill>
                <a:latin typeface="Calibri" panose="020F0502020204030204" pitchFamily="34" charset="0"/>
                <a:cs typeface="Calibri" panose="020F0502020204030204" pitchFamily="34" charset="0"/>
              </a:rPr>
              <a:t>&amp; structs</a:t>
            </a:r>
          </a:p>
          <a:p>
            <a:r>
              <a:rPr lang="en-US" sz="1800" b="0" dirty="0">
                <a:solidFill>
                  <a:srgbClr val="999999"/>
                </a:solidFill>
                <a:latin typeface="Calibri" panose="020F0502020204030204" pitchFamily="34" charset="0"/>
                <a:cs typeface="Calibri" panose="020F0502020204030204" pitchFamily="34" charset="0"/>
              </a:rPr>
              <a:t>Memory &amp; caches</a:t>
            </a:r>
          </a:p>
          <a:p>
            <a:r>
              <a:rPr lang="en-US" sz="1800" b="0" dirty="0">
                <a:solidFill>
                  <a:srgbClr val="999999"/>
                </a:solidFill>
                <a:latin typeface="Calibri" panose="020F0502020204030204" pitchFamily="34" charset="0"/>
                <a:cs typeface="Calibri" panose="020F0502020204030204" pitchFamily="34" charset="0"/>
              </a:rPr>
              <a:t>Processes</a:t>
            </a:r>
          </a:p>
          <a:p>
            <a:r>
              <a:rPr lang="en-US" sz="1800" b="0" dirty="0">
                <a:solidFill>
                  <a:srgbClr val="999999"/>
                </a:solidFill>
                <a:latin typeface="Calibri" panose="020F0502020204030204" pitchFamily="34" charset="0"/>
                <a:cs typeface="Calibri" panose="020F0502020204030204" pitchFamily="34" charset="0"/>
              </a:rPr>
              <a:t>Virtual memory</a:t>
            </a:r>
          </a:p>
          <a:p>
            <a:r>
              <a:rPr lang="en-US" sz="1800" b="0" dirty="0" smtClean="0">
                <a:solidFill>
                  <a:srgbClr val="999999"/>
                </a:solidFill>
                <a:latin typeface="Calibri" panose="020F0502020204030204" pitchFamily="34" charset="0"/>
                <a:cs typeface="Calibri" panose="020F0502020204030204" pitchFamily="34" charset="0"/>
              </a:rPr>
              <a:t>Memory allocation</a:t>
            </a:r>
          </a:p>
          <a:p>
            <a:r>
              <a:rPr lang="en-US" sz="1800" b="0" dirty="0" smtClean="0">
                <a:solidFill>
                  <a:srgbClr val="C00000"/>
                </a:solidFill>
                <a:latin typeface="Calibri" panose="020F0502020204030204" pitchFamily="34" charset="0"/>
                <a:cs typeface="Calibri" panose="020F0502020204030204" pitchFamily="34" charset="0"/>
              </a:rPr>
              <a:t>Java vs. C</a:t>
            </a:r>
            <a:endParaRPr lang="en-US" sz="1800" b="0" dirty="0">
              <a:solidFill>
                <a:srgbClr val="C00000"/>
              </a:solidFill>
              <a:latin typeface="Calibri" panose="020F0502020204030204" pitchFamily="34" charset="0"/>
              <a:cs typeface="Calibri" panose="020F0502020204030204" pitchFamily="34" charset="0"/>
            </a:endParaRPr>
          </a:p>
        </p:txBody>
      </p:sp>
      <p:sp>
        <p:nvSpPr>
          <p:cNvPr id="46" name="Rectangle 45"/>
          <p:cNvSpPr/>
          <p:nvPr>
            <p:custDataLst>
              <p:tags r:id="rId23"/>
            </p:custDataLst>
          </p:nvPr>
        </p:nvSpPr>
        <p:spPr bwMode="auto">
          <a:xfrm>
            <a:off x="411479" y="1097279"/>
            <a:ext cx="3822192" cy="1700784"/>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48" name="Rectangle 47"/>
          <p:cNvSpPr/>
          <p:nvPr>
            <p:custDataLst>
              <p:tags r:id="rId24"/>
            </p:custDataLst>
          </p:nvPr>
        </p:nvSpPr>
        <p:spPr bwMode="auto">
          <a:xfrm>
            <a:off x="4297680" y="1097280"/>
            <a:ext cx="2542032" cy="1700784"/>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0375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Compiling and Running Java</a:t>
            </a:r>
            <a:endParaRPr lang="en-US" dirty="0"/>
          </a:p>
        </p:txBody>
      </p:sp>
      <p:sp>
        <p:nvSpPr>
          <p:cNvPr id="3" name="Content Placeholder 2"/>
          <p:cNvSpPr>
            <a:spLocks noGrp="1"/>
          </p:cNvSpPr>
          <p:nvPr>
            <p:ph idx="1"/>
            <p:custDataLst>
              <p:tags r:id="rId2"/>
            </p:custDataLst>
          </p:nvPr>
        </p:nvSpPr>
        <p:spPr/>
        <p:txBody>
          <a:bodyPr/>
          <a:lstStyle/>
          <a:p>
            <a:pPr marL="457200" indent="-457200">
              <a:buFont typeface="+mj-lt"/>
              <a:buAutoNum type="arabicPeriod"/>
            </a:pPr>
            <a:r>
              <a:rPr lang="en-US" sz="2400" dirty="0" smtClean="0"/>
              <a:t>Save your Java code in a </a:t>
            </a:r>
            <a:r>
              <a:rPr lang="en-US" sz="2400" dirty="0" smtClean="0">
                <a:latin typeface="Courier New" panose="02070309020205020404" pitchFamily="49" charset="0"/>
                <a:cs typeface="Courier New" panose="02070309020205020404" pitchFamily="49" charset="0"/>
              </a:rPr>
              <a:t>.java</a:t>
            </a:r>
            <a:r>
              <a:rPr lang="en-US" sz="2400" dirty="0" smtClean="0"/>
              <a:t> file</a:t>
            </a:r>
          </a:p>
          <a:p>
            <a:pPr marL="457200" indent="-457200">
              <a:buFont typeface="+mj-lt"/>
              <a:buAutoNum type="arabicPeriod"/>
            </a:pPr>
            <a:endParaRPr lang="en-US" sz="2400" dirty="0" smtClean="0"/>
          </a:p>
          <a:p>
            <a:pPr marL="457200" indent="-457200">
              <a:buFont typeface="+mj-lt"/>
              <a:buAutoNum type="arabicPeriod"/>
            </a:pPr>
            <a:r>
              <a:rPr lang="en-US" sz="2400" dirty="0" smtClean="0"/>
              <a:t>To </a:t>
            </a:r>
            <a:r>
              <a:rPr lang="en-US" sz="2400" dirty="0"/>
              <a:t>run the Java compiler:</a:t>
            </a:r>
          </a:p>
          <a:p>
            <a:pPr lvl="1"/>
            <a:r>
              <a:rPr lang="en-US" sz="2000" dirty="0" err="1" smtClean="0">
                <a:solidFill>
                  <a:srgbClr val="FF0000"/>
                </a:solidFill>
                <a:latin typeface="Courier New" panose="02070309020205020404" pitchFamily="49" charset="0"/>
                <a:cs typeface="Courier New" panose="02070309020205020404" pitchFamily="49" charset="0"/>
              </a:rPr>
              <a:t>javac</a:t>
            </a:r>
            <a:r>
              <a:rPr lang="en-US" sz="2000" dirty="0" smtClean="0">
                <a:solidFill>
                  <a:srgbClr val="FF0000"/>
                </a:solidFill>
                <a:latin typeface="Courier New" panose="02070309020205020404" pitchFamily="49" charset="0"/>
                <a:cs typeface="Courier New" panose="02070309020205020404" pitchFamily="49" charset="0"/>
              </a:rPr>
              <a:t> Foo.java</a:t>
            </a:r>
          </a:p>
          <a:p>
            <a:pPr lvl="1"/>
            <a:r>
              <a:rPr lang="en-US" sz="2000" dirty="0"/>
              <a:t>The Java compiler converts Java into </a:t>
            </a:r>
            <a:r>
              <a:rPr lang="en-US" sz="2000" i="1" dirty="0">
                <a:solidFill>
                  <a:srgbClr val="C00000"/>
                </a:solidFill>
              </a:rPr>
              <a:t>Java bytecodes</a:t>
            </a:r>
          </a:p>
          <a:p>
            <a:pPr lvl="2"/>
            <a:r>
              <a:rPr lang="en-US" sz="1600" dirty="0"/>
              <a:t>Stored in a </a:t>
            </a:r>
            <a:r>
              <a:rPr lang="en-US" sz="1600" dirty="0">
                <a:latin typeface="Courier New" panose="02070309020205020404" pitchFamily="49" charset="0"/>
                <a:cs typeface="Courier New" panose="02070309020205020404" pitchFamily="49" charset="0"/>
              </a:rPr>
              <a:t>.class</a:t>
            </a:r>
            <a:r>
              <a:rPr lang="en-US" sz="1600" dirty="0"/>
              <a:t> file</a:t>
            </a:r>
          </a:p>
          <a:p>
            <a:pPr lvl="1"/>
            <a:endParaRPr lang="en-US" sz="1600" b="1" dirty="0" smtClean="0">
              <a:solidFill>
                <a:srgbClr val="C00000"/>
              </a:solidFill>
              <a:latin typeface="Anonymous Pro" panose="02060609030202000504" pitchFamily="49" charset="0"/>
              <a:cs typeface="Courier New" panose="02070309020205020404" pitchFamily="49" charset="0"/>
            </a:endParaRPr>
          </a:p>
          <a:p>
            <a:pPr marL="457200" indent="-457200">
              <a:buFont typeface="+mj-lt"/>
              <a:buAutoNum type="arabicPeriod"/>
            </a:pPr>
            <a:r>
              <a:rPr lang="en-US" sz="2400" dirty="0" smtClean="0"/>
              <a:t>To execute the program stored in the bytecodes, Java bytecodes can be interpreted by a program (an interpreter)</a:t>
            </a:r>
          </a:p>
          <a:p>
            <a:pPr lvl="1"/>
            <a:r>
              <a:rPr lang="en-US" sz="2000" dirty="0" smtClean="0"/>
              <a:t>For Java, this interpreter is called the Java Virtual Machine (the JVM)</a:t>
            </a:r>
          </a:p>
          <a:p>
            <a:pPr lvl="1"/>
            <a:r>
              <a:rPr lang="en-US" sz="2000" dirty="0" smtClean="0"/>
              <a:t>To run the virtual machine:</a:t>
            </a:r>
          </a:p>
          <a:p>
            <a:pPr lvl="1"/>
            <a:r>
              <a:rPr lang="en-US" sz="2000" dirty="0" smtClean="0">
                <a:solidFill>
                  <a:srgbClr val="FF0000"/>
                </a:solidFill>
                <a:latin typeface="Courier New" panose="02070309020205020404" pitchFamily="49" charset="0"/>
                <a:cs typeface="Courier New" panose="02070309020205020404" pitchFamily="49" charset="0"/>
              </a:rPr>
              <a:t>java Foo</a:t>
            </a:r>
            <a:r>
              <a:rPr lang="en-US" sz="2000" dirty="0"/>
              <a:t> </a:t>
            </a:r>
            <a:endParaRPr lang="en-US" sz="2000" dirty="0" smtClean="0"/>
          </a:p>
          <a:p>
            <a:pPr lvl="1"/>
            <a:r>
              <a:rPr lang="en-US" sz="2000" dirty="0" smtClean="0">
                <a:ea typeface="+mn-ea"/>
                <a:cs typeface="+mn-cs"/>
              </a:rPr>
              <a:t>This Loads </a:t>
            </a:r>
            <a:r>
              <a:rPr lang="en-US" sz="2000" dirty="0">
                <a:ea typeface="+mn-ea"/>
                <a:cs typeface="+mn-cs"/>
              </a:rPr>
              <a:t>the contents of </a:t>
            </a:r>
            <a:r>
              <a:rPr lang="en-US" sz="2000" dirty="0" err="1" smtClean="0">
                <a:latin typeface="Courier New" panose="02070309020205020404" pitchFamily="49" charset="0"/>
                <a:cs typeface="Courier New" panose="02070309020205020404" pitchFamily="49" charset="0"/>
              </a:rPr>
              <a:t>Foo.class</a:t>
            </a:r>
            <a:r>
              <a:rPr lang="en-US" sz="2000" dirty="0" smtClean="0">
                <a:ea typeface="+mn-ea"/>
                <a:cs typeface="+mn-cs"/>
              </a:rPr>
              <a:t> </a:t>
            </a:r>
            <a:r>
              <a:rPr lang="en-US" sz="2000" dirty="0">
                <a:ea typeface="+mn-ea"/>
                <a:cs typeface="+mn-cs"/>
              </a:rPr>
              <a:t>and interprets the bytecodes</a:t>
            </a:r>
          </a:p>
          <a:p>
            <a:endParaRPr lang="en-US" sz="2400" dirty="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30</a:t>
            </a:fld>
            <a:endParaRPr lang="en-US"/>
          </a:p>
        </p:txBody>
      </p:sp>
    </p:spTree>
    <p:extLst>
      <p:ext uri="{BB962C8B-B14F-4D97-AF65-F5344CB8AC3E}">
        <p14:creationId xmlns:p14="http://schemas.microsoft.com/office/powerpoint/2010/main" val="422543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Virtual Machine Model</a:t>
            </a:r>
            <a:endParaRPr lang="en-US" dirty="0"/>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31</a:t>
            </a:fld>
            <a:endParaRPr lang="en-US"/>
          </a:p>
        </p:txBody>
      </p:sp>
      <p:sp>
        <p:nvSpPr>
          <p:cNvPr id="6" name="Rounded Rectangle 5"/>
          <p:cNvSpPr/>
          <p:nvPr>
            <p:custDataLst>
              <p:tags r:id="rId3"/>
            </p:custDataLst>
          </p:nvPr>
        </p:nvSpPr>
        <p:spPr bwMode="auto">
          <a:xfrm>
            <a:off x="3017520" y="1828800"/>
            <a:ext cx="4206240" cy="731520"/>
          </a:xfrm>
          <a:prstGeom prst="roundRect">
            <a:avLst/>
          </a:prstGeom>
          <a:solidFill>
            <a:srgbClr val="D6D6F5"/>
          </a:solidFill>
          <a:ln>
            <a:solidFill>
              <a:srgbClr val="4B2A85"/>
            </a:solidFill>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dirty="0" smtClean="0">
                <a:solidFill>
                  <a:srgbClr val="4B2A85"/>
                </a:solidFill>
                <a:latin typeface="Calibri" panose="020F0502020204030204" pitchFamily="34" charset="0"/>
                <a:cs typeface="Calibri" panose="020F0502020204030204" pitchFamily="34" charset="0"/>
              </a:rPr>
              <a:t>High-Level Language Program</a:t>
            </a:r>
            <a:br>
              <a:rPr lang="en-US" dirty="0" smtClean="0">
                <a:solidFill>
                  <a:srgbClr val="4B2A85"/>
                </a:solidFill>
                <a:latin typeface="Calibri" panose="020F0502020204030204" pitchFamily="34" charset="0"/>
                <a:cs typeface="Calibri" panose="020F0502020204030204" pitchFamily="34" charset="0"/>
              </a:rPr>
            </a:br>
            <a:r>
              <a:rPr lang="en-US" sz="1800" dirty="0" smtClean="0">
                <a:solidFill>
                  <a:srgbClr val="4B2A85"/>
                </a:solidFill>
                <a:latin typeface="Calibri" panose="020F0502020204030204" pitchFamily="34" charset="0"/>
                <a:cs typeface="Calibri" panose="020F0502020204030204" pitchFamily="34" charset="0"/>
              </a:rPr>
              <a:t>(e.g. Java, C) </a:t>
            </a:r>
            <a:endParaRPr lang="en-US" dirty="0" smtClean="0">
              <a:solidFill>
                <a:srgbClr val="4B2A85"/>
              </a:solidFill>
              <a:latin typeface="Calibri" panose="020F0502020204030204" pitchFamily="34" charset="0"/>
              <a:cs typeface="Calibri" panose="020F0502020204030204" pitchFamily="34" charset="0"/>
            </a:endParaRPr>
          </a:p>
        </p:txBody>
      </p:sp>
      <p:grpSp>
        <p:nvGrpSpPr>
          <p:cNvPr id="26" name="Group 25"/>
          <p:cNvGrpSpPr/>
          <p:nvPr/>
        </p:nvGrpSpPr>
        <p:grpSpPr>
          <a:xfrm>
            <a:off x="548640" y="3840480"/>
            <a:ext cx="7955280" cy="1645920"/>
            <a:chOff x="548640" y="3840480"/>
            <a:chExt cx="7955280" cy="1645920"/>
          </a:xfrm>
        </p:grpSpPr>
        <p:cxnSp>
          <p:nvCxnSpPr>
            <p:cNvPr id="19" name="Straight Connector 18"/>
            <p:cNvCxnSpPr/>
            <p:nvPr>
              <p:custDataLst>
                <p:tags r:id="rId16"/>
              </p:custDataLst>
            </p:nvPr>
          </p:nvCxnSpPr>
          <p:spPr bwMode="auto">
            <a:xfrm>
              <a:off x="6217920" y="3840480"/>
              <a:ext cx="0" cy="1645920"/>
            </a:xfrm>
            <a:prstGeom prst="line">
              <a:avLst/>
            </a:prstGeom>
            <a:noFill/>
            <a:ln w="25400" cap="flat" cmpd="sng" algn="ctr">
              <a:solidFill>
                <a:srgbClr val="000000"/>
              </a:solidFill>
              <a:prstDash val="lgDash"/>
              <a:round/>
              <a:headEnd type="none" w="med" len="med"/>
              <a:tailEnd type="none" w="med" len="med"/>
            </a:ln>
            <a:effectLst/>
          </p:spPr>
        </p:cxnSp>
        <p:cxnSp>
          <p:nvCxnSpPr>
            <p:cNvPr id="12" name="Straight Connector 11"/>
            <p:cNvCxnSpPr/>
            <p:nvPr>
              <p:custDataLst>
                <p:tags r:id="rId17"/>
              </p:custDataLst>
            </p:nvPr>
          </p:nvCxnSpPr>
          <p:spPr bwMode="auto">
            <a:xfrm flipV="1">
              <a:off x="548640" y="3840480"/>
              <a:ext cx="5669280" cy="0"/>
            </a:xfrm>
            <a:prstGeom prst="line">
              <a:avLst/>
            </a:prstGeom>
            <a:noFill/>
            <a:ln w="25400" cap="flat" cmpd="sng" algn="ctr">
              <a:solidFill>
                <a:schemeClr val="tx1"/>
              </a:solidFill>
              <a:prstDash val="lgDash"/>
              <a:round/>
              <a:headEnd type="none" w="med" len="med"/>
              <a:tailEnd type="none" w="med" len="med"/>
            </a:ln>
            <a:effectLst/>
          </p:spPr>
        </p:cxnSp>
        <p:cxnSp>
          <p:nvCxnSpPr>
            <p:cNvPr id="30" name="Straight Connector 29"/>
            <p:cNvCxnSpPr/>
            <p:nvPr>
              <p:custDataLst>
                <p:tags r:id="rId18"/>
              </p:custDataLst>
            </p:nvPr>
          </p:nvCxnSpPr>
          <p:spPr bwMode="auto">
            <a:xfrm flipV="1">
              <a:off x="6217920" y="5486400"/>
              <a:ext cx="2286000" cy="0"/>
            </a:xfrm>
            <a:prstGeom prst="line">
              <a:avLst/>
            </a:prstGeom>
            <a:noFill/>
            <a:ln w="25400" cap="flat" cmpd="sng" algn="ctr">
              <a:solidFill>
                <a:schemeClr val="tx1"/>
              </a:solidFill>
              <a:prstDash val="lgDash"/>
              <a:round/>
              <a:headEnd type="none" w="med" len="med"/>
              <a:tailEnd type="none" w="med" len="med"/>
            </a:ln>
            <a:effectLst/>
          </p:spPr>
        </p:cxnSp>
      </p:grpSp>
      <p:sp>
        <p:nvSpPr>
          <p:cNvPr id="8" name="Rounded Rectangle 7"/>
          <p:cNvSpPr/>
          <p:nvPr>
            <p:custDataLst>
              <p:tags r:id="rId4"/>
            </p:custDataLst>
          </p:nvPr>
        </p:nvSpPr>
        <p:spPr bwMode="auto">
          <a:xfrm>
            <a:off x="3017520" y="3474720"/>
            <a:ext cx="2926080" cy="731520"/>
          </a:xfrm>
          <a:prstGeom prst="roundRect">
            <a:avLst/>
          </a:prstGeom>
          <a:solidFill>
            <a:srgbClr val="D6D6F5"/>
          </a:solidFill>
          <a:ln>
            <a:solidFill>
              <a:srgbClr val="4B2A85"/>
            </a:solidFill>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dirty="0" smtClean="0">
                <a:solidFill>
                  <a:srgbClr val="4B2A85"/>
                </a:solidFill>
                <a:latin typeface="Calibri" panose="020F0502020204030204" pitchFamily="34" charset="0"/>
                <a:cs typeface="Calibri" panose="020F0502020204030204" pitchFamily="34" charset="0"/>
              </a:rPr>
              <a:t>Virtual Machine Language</a:t>
            </a:r>
            <a:br>
              <a:rPr lang="en-US" dirty="0" smtClean="0">
                <a:solidFill>
                  <a:srgbClr val="4B2A85"/>
                </a:solidFill>
                <a:latin typeface="Calibri" panose="020F0502020204030204" pitchFamily="34" charset="0"/>
                <a:cs typeface="Calibri" panose="020F0502020204030204" pitchFamily="34" charset="0"/>
              </a:rPr>
            </a:br>
            <a:r>
              <a:rPr lang="en-US" sz="1800" dirty="0" smtClean="0">
                <a:solidFill>
                  <a:srgbClr val="4B2A85"/>
                </a:solidFill>
                <a:latin typeface="Calibri" panose="020F0502020204030204" pitchFamily="34" charset="0"/>
                <a:cs typeface="Calibri" panose="020F0502020204030204" pitchFamily="34" charset="0"/>
              </a:rPr>
              <a:t>(e.g. Java bytecodes)</a:t>
            </a:r>
          </a:p>
        </p:txBody>
      </p:sp>
      <p:sp>
        <p:nvSpPr>
          <p:cNvPr id="9" name="Rounded Rectangle 8"/>
          <p:cNvSpPr/>
          <p:nvPr>
            <p:custDataLst>
              <p:tags r:id="rId5"/>
            </p:custDataLst>
          </p:nvPr>
        </p:nvSpPr>
        <p:spPr bwMode="auto">
          <a:xfrm>
            <a:off x="3017520" y="5120640"/>
            <a:ext cx="4206240" cy="731520"/>
          </a:xfrm>
          <a:prstGeom prst="roundRect">
            <a:avLst/>
          </a:prstGeom>
          <a:solidFill>
            <a:srgbClr val="D6D6F5"/>
          </a:solidFill>
          <a:ln>
            <a:solidFill>
              <a:srgbClr val="4B2A85"/>
            </a:solidFill>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dirty="0" smtClean="0">
                <a:solidFill>
                  <a:srgbClr val="4B2A85"/>
                </a:solidFill>
                <a:latin typeface="Calibri" panose="020F0502020204030204" pitchFamily="34" charset="0"/>
                <a:cs typeface="Calibri" panose="020F0502020204030204" pitchFamily="34" charset="0"/>
              </a:rPr>
              <a:t>Native Machine Language</a:t>
            </a:r>
            <a:br>
              <a:rPr lang="en-US" dirty="0" smtClean="0">
                <a:solidFill>
                  <a:srgbClr val="4B2A85"/>
                </a:solidFill>
                <a:latin typeface="Calibri" panose="020F0502020204030204" pitchFamily="34" charset="0"/>
                <a:cs typeface="Calibri" panose="020F0502020204030204" pitchFamily="34" charset="0"/>
              </a:rPr>
            </a:br>
            <a:r>
              <a:rPr lang="en-US" sz="2000" dirty="0" smtClean="0">
                <a:solidFill>
                  <a:srgbClr val="4B2A85"/>
                </a:solidFill>
                <a:latin typeface="Calibri" panose="020F0502020204030204" pitchFamily="34" charset="0"/>
                <a:cs typeface="Calibri" panose="020F0502020204030204" pitchFamily="34" charset="0"/>
              </a:rPr>
              <a:t>(e.g. x86, ARM, MIPS)</a:t>
            </a:r>
          </a:p>
        </p:txBody>
      </p:sp>
      <p:grpSp>
        <p:nvGrpSpPr>
          <p:cNvPr id="18" name="Group 17"/>
          <p:cNvGrpSpPr/>
          <p:nvPr/>
        </p:nvGrpSpPr>
        <p:grpSpPr>
          <a:xfrm>
            <a:off x="1327199" y="2556612"/>
            <a:ext cx="2513281" cy="918108"/>
            <a:chOff x="778559" y="2556612"/>
            <a:chExt cx="2513281" cy="918108"/>
          </a:xfrm>
        </p:grpSpPr>
        <p:sp>
          <p:nvSpPr>
            <p:cNvPr id="15" name="TextBox 14"/>
            <p:cNvSpPr txBox="1"/>
            <p:nvPr>
              <p:custDataLst>
                <p:tags r:id="rId14"/>
              </p:custDataLst>
            </p:nvPr>
          </p:nvSpPr>
          <p:spPr>
            <a:xfrm>
              <a:off x="778559" y="2556612"/>
              <a:ext cx="2103781" cy="584775"/>
            </a:xfrm>
            <a:prstGeom prst="rect">
              <a:avLst/>
            </a:prstGeom>
            <a:noFill/>
          </p:spPr>
          <p:txBody>
            <a:bodyPr wrap="none" rtlCol="0">
              <a:spAutoFit/>
            </a:bodyPr>
            <a:lstStyle/>
            <a:p>
              <a:pPr algn="r"/>
              <a:r>
                <a:rPr lang="en-US" dirty="0" smtClean="0">
                  <a:latin typeface="Calibri" panose="020F0502020204030204" pitchFamily="34" charset="0"/>
                  <a:cs typeface="Calibri" panose="020F0502020204030204" pitchFamily="34" charset="0"/>
                </a:rPr>
                <a:t>Bytecode compiler</a:t>
              </a:r>
              <a:br>
                <a:rPr lang="en-US" dirty="0" smtClean="0">
                  <a:latin typeface="Calibri" panose="020F0502020204030204" pitchFamily="34" charset="0"/>
                  <a:cs typeface="Calibri" panose="020F0502020204030204" pitchFamily="34" charset="0"/>
                </a:rPr>
              </a:br>
              <a:r>
                <a:rPr lang="en-US" sz="1400" dirty="0" smtClean="0">
                  <a:latin typeface="Calibri" panose="020F0502020204030204" pitchFamily="34" charset="0"/>
                  <a:cs typeface="Calibri" panose="020F0502020204030204" pitchFamily="34" charset="0"/>
                </a:rPr>
                <a:t>(e.g. </a:t>
              </a:r>
              <a:r>
                <a:rPr lang="en-US" sz="1400" dirty="0" err="1" smtClean="0">
                  <a:latin typeface="Courier New" panose="02070309020205020404" pitchFamily="49" charset="0"/>
                  <a:cs typeface="Courier New" panose="02070309020205020404" pitchFamily="49" charset="0"/>
                </a:rPr>
                <a:t>javac</a:t>
              </a:r>
              <a:r>
                <a:rPr lang="en-US" sz="1400" dirty="0" smtClean="0">
                  <a:latin typeface="Courier New" panose="02070309020205020404" pitchFamily="49" charset="0"/>
                  <a:cs typeface="Courier New" panose="02070309020205020404" pitchFamily="49" charset="0"/>
                </a:rPr>
                <a:t> Foo.java</a:t>
              </a:r>
              <a:r>
                <a:rPr lang="en-US" sz="1400" dirty="0" smtClean="0">
                  <a:latin typeface="Calibri" panose="020F0502020204030204" pitchFamily="34" charset="0"/>
                  <a:cs typeface="Calibri" panose="020F0502020204030204" pitchFamily="34" charset="0"/>
                </a:rPr>
                <a:t>)</a:t>
              </a:r>
            </a:p>
          </p:txBody>
        </p:sp>
        <p:sp>
          <p:nvSpPr>
            <p:cNvPr id="20" name="Down Arrow 19"/>
            <p:cNvSpPr/>
            <p:nvPr>
              <p:custDataLst>
                <p:tags r:id="rId15"/>
              </p:custDataLst>
            </p:nvPr>
          </p:nvSpPr>
          <p:spPr bwMode="auto">
            <a:xfrm>
              <a:off x="2743200" y="2560320"/>
              <a:ext cx="548640" cy="914400"/>
            </a:xfrm>
            <a:prstGeom prst="downArrow">
              <a:avLst/>
            </a:prstGeom>
            <a:solidFill>
              <a:srgbClr val="0070C0">
                <a:alpha val="30000"/>
              </a:srgbClr>
            </a:solidFill>
            <a:ln>
              <a:solidFill>
                <a:srgbClr val="0070C0"/>
              </a:solidFill>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grpSp>
      <p:grpSp>
        <p:nvGrpSpPr>
          <p:cNvPr id="24" name="Group 23"/>
          <p:cNvGrpSpPr/>
          <p:nvPr/>
        </p:nvGrpSpPr>
        <p:grpSpPr>
          <a:xfrm>
            <a:off x="594360" y="4206240"/>
            <a:ext cx="3246120" cy="914400"/>
            <a:chOff x="45720" y="4206240"/>
            <a:chExt cx="3246120" cy="914400"/>
          </a:xfrm>
        </p:grpSpPr>
        <p:sp>
          <p:nvSpPr>
            <p:cNvPr id="16" name="TextBox 15"/>
            <p:cNvSpPr txBox="1"/>
            <p:nvPr>
              <p:custDataLst>
                <p:tags r:id="rId12"/>
              </p:custDataLst>
            </p:nvPr>
          </p:nvSpPr>
          <p:spPr>
            <a:xfrm>
              <a:off x="45720" y="4206240"/>
              <a:ext cx="2834640" cy="615553"/>
            </a:xfrm>
            <a:prstGeom prst="rect">
              <a:avLst/>
            </a:prstGeom>
            <a:noFill/>
          </p:spPr>
          <p:txBody>
            <a:bodyPr wrap="none" rtlCol="0">
              <a:normAutofit/>
            </a:bodyPr>
            <a:lstStyle/>
            <a:p>
              <a:pPr algn="r"/>
              <a:r>
                <a:rPr lang="en-US" dirty="0" smtClean="0">
                  <a:latin typeface="Calibri" panose="020F0502020204030204" pitchFamily="34" charset="0"/>
                  <a:cs typeface="Calibri" panose="020F0502020204030204" pitchFamily="34" charset="0"/>
                </a:rPr>
                <a:t>Virtual machine (interpreter)</a:t>
              </a:r>
              <a:br>
                <a:rPr lang="en-US" dirty="0" smtClean="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(e.g. </a:t>
              </a:r>
              <a:r>
                <a:rPr lang="en-US" sz="1400" dirty="0">
                  <a:latin typeface="Courier New" panose="02070309020205020404" pitchFamily="49" charset="0"/>
                  <a:cs typeface="Courier New" panose="02070309020205020404" pitchFamily="49" charset="0"/>
                </a:rPr>
                <a:t>java Foo</a:t>
              </a:r>
              <a:r>
                <a:rPr lang="en-US" sz="1600" dirty="0" smtClean="0">
                  <a:latin typeface="Calibri" panose="020F0502020204030204" pitchFamily="34" charset="0"/>
                  <a:cs typeface="Calibri" panose="020F0502020204030204" pitchFamily="34" charset="0"/>
                </a:rPr>
                <a:t>)</a:t>
              </a:r>
            </a:p>
          </p:txBody>
        </p:sp>
        <p:sp>
          <p:nvSpPr>
            <p:cNvPr id="21" name="Down Arrow 20"/>
            <p:cNvSpPr/>
            <p:nvPr>
              <p:custDataLst>
                <p:tags r:id="rId13"/>
              </p:custDataLst>
            </p:nvPr>
          </p:nvSpPr>
          <p:spPr bwMode="auto">
            <a:xfrm>
              <a:off x="2743200" y="4206240"/>
              <a:ext cx="548640" cy="914400"/>
            </a:xfrm>
            <a:prstGeom prst="downArrow">
              <a:avLst/>
            </a:prstGeom>
            <a:solidFill>
              <a:srgbClr val="FF0000">
                <a:alpha val="30000"/>
              </a:srgbClr>
            </a:solidFill>
            <a:ln>
              <a:solidFill>
                <a:srgbClr val="FF0000"/>
              </a:solidFill>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grpSp>
      <p:grpSp>
        <p:nvGrpSpPr>
          <p:cNvPr id="17" name="Group 16"/>
          <p:cNvGrpSpPr/>
          <p:nvPr/>
        </p:nvGrpSpPr>
        <p:grpSpPr>
          <a:xfrm>
            <a:off x="6400800" y="2560320"/>
            <a:ext cx="1960437" cy="2560320"/>
            <a:chOff x="5852160" y="2560320"/>
            <a:chExt cx="1960437" cy="2560320"/>
          </a:xfrm>
        </p:grpSpPr>
        <p:sp>
          <p:nvSpPr>
            <p:cNvPr id="45" name="TextBox 44"/>
            <p:cNvSpPr txBox="1"/>
            <p:nvPr>
              <p:custDataLst>
                <p:tags r:id="rId10"/>
              </p:custDataLst>
            </p:nvPr>
          </p:nvSpPr>
          <p:spPr>
            <a:xfrm>
              <a:off x="6262173" y="2560320"/>
              <a:ext cx="1550424" cy="646331"/>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Ahead-of-time</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a:t>
              </a:r>
              <a:r>
                <a:rPr lang="en-US" dirty="0" smtClean="0">
                  <a:latin typeface="Calibri" panose="020F0502020204030204" pitchFamily="34" charset="0"/>
                  <a:cs typeface="Calibri" panose="020F0502020204030204" pitchFamily="34" charset="0"/>
                </a:rPr>
                <a:t>ompiler</a:t>
              </a:r>
            </a:p>
          </p:txBody>
        </p:sp>
        <p:sp>
          <p:nvSpPr>
            <p:cNvPr id="22" name="Down Arrow 21"/>
            <p:cNvSpPr/>
            <p:nvPr>
              <p:custDataLst>
                <p:tags r:id="rId11"/>
              </p:custDataLst>
            </p:nvPr>
          </p:nvSpPr>
          <p:spPr bwMode="auto">
            <a:xfrm>
              <a:off x="5852160" y="2560320"/>
              <a:ext cx="548640" cy="2560320"/>
            </a:xfrm>
            <a:prstGeom prst="downArrow">
              <a:avLst/>
            </a:prstGeom>
            <a:solidFill>
              <a:srgbClr val="0070C0">
                <a:alpha val="30000"/>
              </a:srgbClr>
            </a:solidFill>
            <a:ln>
              <a:solidFill>
                <a:srgbClr val="0070C0"/>
              </a:solidFill>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grpSp>
      <p:grpSp>
        <p:nvGrpSpPr>
          <p:cNvPr id="23" name="Group 22"/>
          <p:cNvGrpSpPr/>
          <p:nvPr/>
        </p:nvGrpSpPr>
        <p:grpSpPr>
          <a:xfrm>
            <a:off x="4663440" y="4206240"/>
            <a:ext cx="1967422" cy="914400"/>
            <a:chOff x="4114800" y="4206240"/>
            <a:chExt cx="1967422" cy="914400"/>
          </a:xfrm>
        </p:grpSpPr>
        <p:sp>
          <p:nvSpPr>
            <p:cNvPr id="28" name="TextBox 27"/>
            <p:cNvSpPr txBox="1"/>
            <p:nvPr>
              <p:custDataLst>
                <p:tags r:id="rId8"/>
              </p:custDataLst>
            </p:nvPr>
          </p:nvSpPr>
          <p:spPr>
            <a:xfrm>
              <a:off x="4526280" y="4206240"/>
              <a:ext cx="1555942" cy="646331"/>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JIT</a:t>
              </a:r>
              <a:br>
                <a:rPr lang="en-US" dirty="0" smtClean="0">
                  <a:latin typeface="Calibri" panose="020F0502020204030204" pitchFamily="34" charset="0"/>
                  <a:cs typeface="Calibri" panose="020F0502020204030204" pitchFamily="34" charset="0"/>
                </a:rPr>
              </a:br>
              <a:r>
                <a:rPr lang="en-US" dirty="0" smtClean="0">
                  <a:latin typeface="Calibri" panose="020F0502020204030204" pitchFamily="34" charset="0"/>
                  <a:cs typeface="Calibri" panose="020F0502020204030204" pitchFamily="34" charset="0"/>
                </a:rPr>
                <a:t>compiler</a:t>
              </a:r>
            </a:p>
          </p:txBody>
        </p:sp>
        <p:sp>
          <p:nvSpPr>
            <p:cNvPr id="29" name="Down Arrow 28"/>
            <p:cNvSpPr/>
            <p:nvPr>
              <p:custDataLst>
                <p:tags r:id="rId9"/>
              </p:custDataLst>
            </p:nvPr>
          </p:nvSpPr>
          <p:spPr bwMode="auto">
            <a:xfrm>
              <a:off x="4114800" y="4206240"/>
              <a:ext cx="548640" cy="914400"/>
            </a:xfrm>
            <a:prstGeom prst="downArrow">
              <a:avLst/>
            </a:prstGeom>
            <a:solidFill>
              <a:srgbClr val="FF0000">
                <a:alpha val="30000"/>
              </a:srgbClr>
            </a:solidFill>
            <a:ln>
              <a:solidFill>
                <a:srgbClr val="FF0000"/>
              </a:solidFill>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grpSp>
      <p:sp>
        <p:nvSpPr>
          <p:cNvPr id="13" name="TextBox 12"/>
          <p:cNvSpPr txBox="1"/>
          <p:nvPr>
            <p:custDataLst>
              <p:tags r:id="rId6"/>
            </p:custDataLst>
          </p:nvPr>
        </p:nvSpPr>
        <p:spPr>
          <a:xfrm>
            <a:off x="640080" y="3840480"/>
            <a:ext cx="1463040" cy="369332"/>
          </a:xfrm>
          <a:prstGeom prst="rect">
            <a:avLst/>
          </a:prstGeom>
          <a:noFill/>
        </p:spPr>
        <p:txBody>
          <a:bodyPr wrap="none" rtlCol="0">
            <a:normAutofit/>
          </a:bodyPr>
          <a:lstStyle/>
          <a:p>
            <a:pPr algn="ctr"/>
            <a:r>
              <a:rPr lang="en-US" b="1" dirty="0" smtClean="0">
                <a:solidFill>
                  <a:srgbClr val="FF0000"/>
                </a:solidFill>
                <a:latin typeface="Calibri" panose="020F0502020204030204" pitchFamily="34" charset="0"/>
                <a:cs typeface="Calibri" panose="020F0502020204030204" pitchFamily="34" charset="0"/>
              </a:rPr>
              <a:t>run time</a:t>
            </a:r>
          </a:p>
        </p:txBody>
      </p:sp>
      <p:sp>
        <p:nvSpPr>
          <p:cNvPr id="14" name="TextBox 13"/>
          <p:cNvSpPr txBox="1"/>
          <p:nvPr>
            <p:custDataLst>
              <p:tags r:id="rId7"/>
            </p:custDataLst>
          </p:nvPr>
        </p:nvSpPr>
        <p:spPr>
          <a:xfrm>
            <a:off x="640080" y="3474720"/>
            <a:ext cx="1463040" cy="369332"/>
          </a:xfrm>
          <a:prstGeom prst="rect">
            <a:avLst/>
          </a:prstGeom>
          <a:noFill/>
        </p:spPr>
        <p:txBody>
          <a:bodyPr wrap="none" rtlCol="0">
            <a:normAutofit/>
          </a:bodyPr>
          <a:lstStyle/>
          <a:p>
            <a:pPr algn="ctr"/>
            <a:r>
              <a:rPr lang="en-US" b="1" dirty="0" smtClean="0">
                <a:solidFill>
                  <a:srgbClr val="0070C0"/>
                </a:solidFill>
                <a:latin typeface="Calibri" panose="020F0502020204030204" pitchFamily="34" charset="0"/>
                <a:cs typeface="Calibri" panose="020F0502020204030204" pitchFamily="34" charset="0"/>
              </a:rPr>
              <a:t>compile time</a:t>
            </a:r>
          </a:p>
        </p:txBody>
      </p:sp>
    </p:spTree>
    <p:extLst>
      <p:ext uri="{BB962C8B-B14F-4D97-AF65-F5344CB8AC3E}">
        <p14:creationId xmlns:p14="http://schemas.microsoft.com/office/powerpoint/2010/main" val="17918154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Java </a:t>
            </a:r>
            <a:r>
              <a:rPr lang="en-US" dirty="0"/>
              <a:t>B</a:t>
            </a:r>
            <a:r>
              <a:rPr lang="en-US" dirty="0" smtClean="0"/>
              <a:t>ytecode</a:t>
            </a:r>
            <a:endParaRPr lang="en-US" dirty="0"/>
          </a:p>
        </p:txBody>
      </p:sp>
      <p:sp>
        <p:nvSpPr>
          <p:cNvPr id="3" name="Content Placeholder 2"/>
          <p:cNvSpPr>
            <a:spLocks noGrp="1"/>
          </p:cNvSpPr>
          <p:nvPr>
            <p:ph idx="1"/>
            <p:custDataLst>
              <p:tags r:id="rId2"/>
            </p:custDataLst>
          </p:nvPr>
        </p:nvSpPr>
        <p:spPr/>
        <p:txBody>
          <a:bodyPr/>
          <a:lstStyle/>
          <a:p>
            <a:r>
              <a:rPr lang="en-US" sz="2400" dirty="0"/>
              <a:t>L</a:t>
            </a:r>
            <a:r>
              <a:rPr lang="en-US" sz="2400" dirty="0" smtClean="0"/>
              <a:t>ike assembly code for JVM,</a:t>
            </a:r>
            <a:br>
              <a:rPr lang="en-US" sz="2400" dirty="0" smtClean="0"/>
            </a:br>
            <a:r>
              <a:rPr lang="en-US" sz="2400" dirty="0" smtClean="0"/>
              <a:t>but works on </a:t>
            </a:r>
            <a:r>
              <a:rPr lang="en-US" sz="2400" i="1" dirty="0" smtClean="0"/>
              <a:t>all</a:t>
            </a:r>
            <a:r>
              <a:rPr lang="en-US" sz="2400" dirty="0" smtClean="0"/>
              <a:t> JVMs</a:t>
            </a:r>
          </a:p>
          <a:p>
            <a:pPr lvl="1"/>
            <a:r>
              <a:rPr lang="en-US" sz="2000" dirty="0" smtClean="0"/>
              <a:t>Hardware-independent!</a:t>
            </a:r>
          </a:p>
          <a:p>
            <a:r>
              <a:rPr lang="en-US" sz="2400" dirty="0"/>
              <a:t>T</a:t>
            </a:r>
            <a:r>
              <a:rPr lang="en-US" sz="2400" dirty="0" smtClean="0"/>
              <a:t>yped (unlike x86 assembly)</a:t>
            </a:r>
          </a:p>
          <a:p>
            <a:r>
              <a:rPr lang="en-US" sz="2400" dirty="0"/>
              <a:t>S</a:t>
            </a:r>
            <a:r>
              <a:rPr lang="en-US" sz="2400" dirty="0" smtClean="0"/>
              <a:t>trong JVM protections</a:t>
            </a:r>
          </a:p>
          <a:p>
            <a:endParaRPr lang="en-US" sz="2400" dirty="0" smtClean="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32</a:t>
            </a:fld>
            <a:endParaRPr lang="en-US"/>
          </a:p>
        </p:txBody>
      </p:sp>
      <p:grpSp>
        <p:nvGrpSpPr>
          <p:cNvPr id="71" name="Group 70"/>
          <p:cNvGrpSpPr/>
          <p:nvPr>
            <p:custDataLst>
              <p:tags r:id="rId4"/>
            </p:custDataLst>
          </p:nvPr>
        </p:nvGrpSpPr>
        <p:grpSpPr>
          <a:xfrm>
            <a:off x="5029200" y="2743200"/>
            <a:ext cx="3087229" cy="3733511"/>
            <a:chOff x="4335258" y="2956153"/>
            <a:chExt cx="3087229" cy="3733511"/>
          </a:xfrm>
        </p:grpSpPr>
        <p:sp>
          <p:nvSpPr>
            <p:cNvPr id="15" name="Rectangle 14"/>
            <p:cNvSpPr/>
            <p:nvPr>
              <p:custDataLst>
                <p:tags r:id="rId9"/>
              </p:custDataLst>
            </p:nvPr>
          </p:nvSpPr>
          <p:spPr bwMode="auto">
            <a:xfrm>
              <a:off x="4335258" y="2956153"/>
              <a:ext cx="3087229" cy="3733511"/>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16" name="Rectangle 15"/>
            <p:cNvSpPr/>
            <p:nvPr>
              <p:custDataLst>
                <p:tags r:id="rId10"/>
              </p:custDataLst>
            </p:nvPr>
          </p:nvSpPr>
          <p:spPr bwMode="auto">
            <a:xfrm>
              <a:off x="4487659" y="3108554"/>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0</a:t>
              </a:r>
            </a:p>
          </p:txBody>
        </p:sp>
        <p:sp>
          <p:nvSpPr>
            <p:cNvPr id="17" name="Rectangle 16"/>
            <p:cNvSpPr/>
            <p:nvPr>
              <p:custDataLst>
                <p:tags r:id="rId11"/>
              </p:custDataLst>
            </p:nvPr>
          </p:nvSpPr>
          <p:spPr bwMode="auto">
            <a:xfrm>
              <a:off x="4749535" y="3107672"/>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1</a:t>
              </a:r>
            </a:p>
          </p:txBody>
        </p:sp>
        <p:sp>
          <p:nvSpPr>
            <p:cNvPr id="18" name="Rectangle 17"/>
            <p:cNvSpPr/>
            <p:nvPr>
              <p:custDataLst>
                <p:tags r:id="rId12"/>
              </p:custDataLst>
            </p:nvPr>
          </p:nvSpPr>
          <p:spPr bwMode="auto">
            <a:xfrm>
              <a:off x="5012278" y="3107672"/>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2</a:t>
              </a:r>
            </a:p>
          </p:txBody>
        </p:sp>
        <p:sp>
          <p:nvSpPr>
            <p:cNvPr id="19" name="Rectangle 18"/>
            <p:cNvSpPr/>
            <p:nvPr>
              <p:custDataLst>
                <p:tags r:id="rId13"/>
              </p:custDataLst>
            </p:nvPr>
          </p:nvSpPr>
          <p:spPr bwMode="auto">
            <a:xfrm>
              <a:off x="5275021" y="3107672"/>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3</a:t>
              </a:r>
            </a:p>
          </p:txBody>
        </p:sp>
        <p:sp>
          <p:nvSpPr>
            <p:cNvPr id="20" name="Rectangle 19"/>
            <p:cNvSpPr/>
            <p:nvPr>
              <p:custDataLst>
                <p:tags r:id="rId14"/>
              </p:custDataLst>
            </p:nvPr>
          </p:nvSpPr>
          <p:spPr bwMode="auto">
            <a:xfrm>
              <a:off x="5536897" y="3106790"/>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4</a:t>
              </a:r>
              <a:endParaRPr kumimoji="0" lang="en-US" sz="24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21" name="Rectangle 20"/>
            <p:cNvSpPr/>
            <p:nvPr>
              <p:custDataLst>
                <p:tags r:id="rId15"/>
              </p:custDataLst>
            </p:nvPr>
          </p:nvSpPr>
          <p:spPr bwMode="auto">
            <a:xfrm>
              <a:off x="5799639" y="3106790"/>
              <a:ext cx="692299" cy="373138"/>
            </a:xfrm>
            <a:prstGeom prst="rect">
              <a:avLst/>
            </a:prstGeom>
            <a:noFill/>
            <a:ln w="25400" cap="flat" cmpd="sng" algn="ctr">
              <a:solidFill>
                <a:srgbClr val="4B2A85"/>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22" name="Rectangle 21"/>
            <p:cNvSpPr/>
            <p:nvPr>
              <p:custDataLst>
                <p:tags r:id="rId16"/>
              </p:custDataLst>
            </p:nvPr>
          </p:nvSpPr>
          <p:spPr bwMode="auto">
            <a:xfrm>
              <a:off x="6490207" y="3107672"/>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23" name="Rectangle 22"/>
            <p:cNvSpPr/>
            <p:nvPr>
              <p:custDataLst>
                <p:tags r:id="rId17"/>
              </p:custDataLst>
            </p:nvPr>
          </p:nvSpPr>
          <p:spPr bwMode="auto">
            <a:xfrm>
              <a:off x="6752083" y="3106790"/>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24" name="Rectangle 23"/>
            <p:cNvSpPr/>
            <p:nvPr>
              <p:custDataLst>
                <p:tags r:id="rId18"/>
              </p:custDataLst>
            </p:nvPr>
          </p:nvSpPr>
          <p:spPr bwMode="auto">
            <a:xfrm>
              <a:off x="7014826" y="3106790"/>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n</a:t>
              </a:r>
              <a:endParaRPr kumimoji="0" lang="en-US" sz="24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25" name="Rectangle 24"/>
            <p:cNvSpPr/>
            <p:nvPr>
              <p:custDataLst>
                <p:tags r:id="rId19"/>
              </p:custDataLst>
            </p:nvPr>
          </p:nvSpPr>
          <p:spPr bwMode="auto">
            <a:xfrm>
              <a:off x="4508688" y="6151414"/>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26" name="Rectangle 25"/>
            <p:cNvSpPr/>
            <p:nvPr>
              <p:custDataLst>
                <p:tags r:id="rId20"/>
              </p:custDataLst>
            </p:nvPr>
          </p:nvSpPr>
          <p:spPr bwMode="auto">
            <a:xfrm>
              <a:off x="4507822" y="5778276"/>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27" name="Rectangle 26"/>
            <p:cNvSpPr/>
            <p:nvPr>
              <p:custDataLst>
                <p:tags r:id="rId21"/>
              </p:custDataLst>
            </p:nvPr>
          </p:nvSpPr>
          <p:spPr bwMode="auto">
            <a:xfrm>
              <a:off x="4507822" y="5406020"/>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28" name="Rectangle 27"/>
            <p:cNvSpPr/>
            <p:nvPr>
              <p:custDataLst>
                <p:tags r:id="rId22"/>
              </p:custDataLst>
            </p:nvPr>
          </p:nvSpPr>
          <p:spPr bwMode="auto">
            <a:xfrm>
              <a:off x="4507821" y="5033763"/>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29" name="Rectangle 28"/>
            <p:cNvSpPr/>
            <p:nvPr>
              <p:custDataLst>
                <p:tags r:id="rId23"/>
              </p:custDataLst>
            </p:nvPr>
          </p:nvSpPr>
          <p:spPr bwMode="auto">
            <a:xfrm>
              <a:off x="4507822" y="4656937"/>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30" name="Rectangle 29"/>
            <p:cNvSpPr/>
            <p:nvPr>
              <p:custDataLst>
                <p:tags r:id="rId24"/>
              </p:custDataLst>
            </p:nvPr>
          </p:nvSpPr>
          <p:spPr bwMode="auto">
            <a:xfrm>
              <a:off x="4507821" y="4278303"/>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31" name="Rectangle 30"/>
            <p:cNvSpPr/>
            <p:nvPr>
              <p:custDataLst>
                <p:tags r:id="rId25"/>
              </p:custDataLst>
            </p:nvPr>
          </p:nvSpPr>
          <p:spPr bwMode="auto">
            <a:xfrm>
              <a:off x="6546676" y="6150532"/>
              <a:ext cx="699781"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32" name="TextBox 31"/>
            <p:cNvSpPr txBox="1"/>
            <p:nvPr>
              <p:custDataLst>
                <p:tags r:id="rId26"/>
              </p:custDataLst>
            </p:nvPr>
          </p:nvSpPr>
          <p:spPr>
            <a:xfrm>
              <a:off x="5145382" y="3415999"/>
              <a:ext cx="1457643" cy="369332"/>
            </a:xfrm>
            <a:prstGeom prst="rect">
              <a:avLst/>
            </a:prstGeom>
            <a:noFill/>
          </p:spPr>
          <p:txBody>
            <a:bodyPr wrap="none" rtlCol="0">
              <a:spAutoFit/>
            </a:bodyPr>
            <a:lstStyle/>
            <a:p>
              <a:r>
                <a:rPr lang="en-US" sz="1800" dirty="0" smtClean="0">
                  <a:latin typeface="Calibri" panose="020F0502020204030204" pitchFamily="34" charset="0"/>
                  <a:cs typeface="Calibri" panose="020F0502020204030204" pitchFamily="34" charset="0"/>
                </a:rPr>
                <a:t>variable table</a:t>
              </a:r>
            </a:p>
          </p:txBody>
        </p:sp>
        <p:sp>
          <p:nvSpPr>
            <p:cNvPr id="33" name="TextBox 32"/>
            <p:cNvSpPr txBox="1"/>
            <p:nvPr>
              <p:custDataLst>
                <p:tags r:id="rId27"/>
              </p:custDataLst>
            </p:nvPr>
          </p:nvSpPr>
          <p:spPr>
            <a:xfrm>
              <a:off x="4508994" y="3943705"/>
              <a:ext cx="1490472" cy="374904"/>
            </a:xfrm>
            <a:prstGeom prst="rect">
              <a:avLst/>
            </a:prstGeom>
            <a:noFill/>
          </p:spPr>
          <p:txBody>
            <a:bodyPr wrap="none" rtlCol="0" anchor="ctr" anchorCtr="0">
              <a:normAutofit/>
            </a:bodyPr>
            <a:lstStyle/>
            <a:p>
              <a:r>
                <a:rPr lang="en-US" sz="1800" dirty="0" smtClean="0">
                  <a:latin typeface="Calibri" panose="020F0502020204030204" pitchFamily="34" charset="0"/>
                  <a:cs typeface="Calibri" panose="020F0502020204030204" pitchFamily="34" charset="0"/>
                </a:rPr>
                <a:t>operand stack</a:t>
              </a:r>
            </a:p>
          </p:txBody>
        </p:sp>
        <p:sp>
          <p:nvSpPr>
            <p:cNvPr id="34" name="TextBox 33"/>
            <p:cNvSpPr txBox="1"/>
            <p:nvPr>
              <p:custDataLst>
                <p:tags r:id="rId28"/>
              </p:custDataLst>
            </p:nvPr>
          </p:nvSpPr>
          <p:spPr>
            <a:xfrm>
              <a:off x="6414181" y="5505439"/>
              <a:ext cx="992772" cy="646331"/>
            </a:xfrm>
            <a:prstGeom prst="rect">
              <a:avLst/>
            </a:prstGeom>
            <a:noFill/>
          </p:spPr>
          <p:txBody>
            <a:bodyPr wrap="none" rtlCol="0">
              <a:spAutoFit/>
            </a:bodyPr>
            <a:lstStyle/>
            <a:p>
              <a:pPr algn="ctr"/>
              <a:r>
                <a:rPr lang="en-US" sz="1800" dirty="0" smtClean="0">
                  <a:latin typeface="Calibri" panose="020F0502020204030204" pitchFamily="34" charset="0"/>
                  <a:cs typeface="Calibri" panose="020F0502020204030204" pitchFamily="34" charset="0"/>
                </a:rPr>
                <a:t>constant</a:t>
              </a:r>
              <a:br>
                <a:rPr lang="en-US" sz="1800" dirty="0" smtClean="0">
                  <a:latin typeface="Calibri" panose="020F0502020204030204" pitchFamily="34" charset="0"/>
                  <a:cs typeface="Calibri" panose="020F0502020204030204" pitchFamily="34" charset="0"/>
                </a:rPr>
              </a:br>
              <a:r>
                <a:rPr lang="en-US" sz="1800" dirty="0" smtClean="0">
                  <a:latin typeface="Calibri" panose="020F0502020204030204" pitchFamily="34" charset="0"/>
                  <a:cs typeface="Calibri" panose="020F0502020204030204" pitchFamily="34" charset="0"/>
                </a:rPr>
                <a:t>pool</a:t>
              </a:r>
            </a:p>
          </p:txBody>
        </p:sp>
        <p:cxnSp>
          <p:nvCxnSpPr>
            <p:cNvPr id="36" name="Straight Arrow Connector 35"/>
            <p:cNvCxnSpPr/>
            <p:nvPr>
              <p:custDataLst>
                <p:tags r:id="rId29"/>
              </p:custDataLst>
            </p:nvPr>
          </p:nvCxnSpPr>
          <p:spPr bwMode="auto">
            <a:xfrm rot="5400000" flipH="1" flipV="1">
              <a:off x="5676297" y="5425087"/>
              <a:ext cx="886846" cy="1588"/>
            </a:xfrm>
            <a:prstGeom prst="straightConnector1">
              <a:avLst/>
            </a:prstGeom>
            <a:noFill/>
            <a:ln w="25400" cap="flat" cmpd="sng" algn="ctr">
              <a:solidFill>
                <a:srgbClr val="4B2A85"/>
              </a:solidFill>
              <a:prstDash val="solid"/>
              <a:round/>
              <a:headEnd type="none" w="med" len="med"/>
              <a:tailEnd type="arrow"/>
            </a:ln>
            <a:effectLst/>
          </p:spPr>
        </p:cxnSp>
      </p:grpSp>
      <p:grpSp>
        <p:nvGrpSpPr>
          <p:cNvPr id="13" name="Group 12"/>
          <p:cNvGrpSpPr/>
          <p:nvPr/>
        </p:nvGrpSpPr>
        <p:grpSpPr>
          <a:xfrm>
            <a:off x="5134415" y="1051560"/>
            <a:ext cx="3918145" cy="1691640"/>
            <a:chOff x="5134415" y="1051560"/>
            <a:chExt cx="3918145" cy="1691640"/>
          </a:xfrm>
        </p:grpSpPr>
        <p:cxnSp>
          <p:nvCxnSpPr>
            <p:cNvPr id="44" name="Straight Arrow Connector 43"/>
            <p:cNvCxnSpPr/>
            <p:nvPr>
              <p:custDataLst>
                <p:tags r:id="rId5"/>
              </p:custDataLst>
            </p:nvPr>
          </p:nvCxnSpPr>
          <p:spPr bwMode="auto">
            <a:xfrm>
              <a:off x="5303520" y="1371600"/>
              <a:ext cx="0" cy="1371600"/>
            </a:xfrm>
            <a:prstGeom prst="straightConnector1">
              <a:avLst/>
            </a:prstGeom>
            <a:noFill/>
            <a:ln w="25400" cap="flat" cmpd="sng" algn="ctr">
              <a:solidFill>
                <a:schemeClr val="tx1"/>
              </a:solidFill>
              <a:prstDash val="solid"/>
              <a:round/>
              <a:headEnd type="none" w="med" len="med"/>
              <a:tailEnd type="arrow"/>
            </a:ln>
            <a:effectLst/>
          </p:spPr>
        </p:cxnSp>
        <p:sp>
          <p:nvSpPr>
            <p:cNvPr id="45" name="TextBox 44"/>
            <p:cNvSpPr txBox="1"/>
            <p:nvPr>
              <p:custDataLst>
                <p:tags r:id="rId6"/>
              </p:custDataLst>
            </p:nvPr>
          </p:nvSpPr>
          <p:spPr>
            <a:xfrm>
              <a:off x="5134415" y="1051560"/>
              <a:ext cx="2502213" cy="369331"/>
            </a:xfrm>
            <a:prstGeom prst="rect">
              <a:avLst/>
            </a:prstGeom>
            <a:noFill/>
            <a:ln>
              <a:noFill/>
            </a:ln>
          </p:spPr>
          <p:txBody>
            <a:bodyPr wrap="square" rtlCol="0">
              <a:spAutoFit/>
            </a:bodyPr>
            <a:lstStyle/>
            <a:p>
              <a:r>
                <a:rPr lang="en-US" sz="1800" dirty="0" smtClean="0">
                  <a:latin typeface="Calibri" panose="020F0502020204030204" pitchFamily="34" charset="0"/>
                  <a:cs typeface="Calibri" panose="020F0502020204030204" pitchFamily="34" charset="0"/>
                </a:rPr>
                <a:t>Holds pointer </a:t>
              </a:r>
              <a:r>
                <a:rPr lang="en-US" sz="1800" dirty="0" smtClean="0">
                  <a:latin typeface="Courier New" panose="02070309020205020404" pitchFamily="49" charset="0"/>
                  <a:cs typeface="Courier New" panose="02070309020205020404" pitchFamily="49" charset="0"/>
                </a:rPr>
                <a:t>this</a:t>
              </a:r>
              <a:endParaRPr lang="en-US" sz="1800" dirty="0" smtClean="0">
                <a:latin typeface="Calibri" panose="020F0502020204030204" pitchFamily="34" charset="0"/>
                <a:cs typeface="Calibri" panose="020F0502020204030204" pitchFamily="34" charset="0"/>
              </a:endParaRPr>
            </a:p>
          </p:txBody>
        </p:sp>
        <p:sp>
          <p:nvSpPr>
            <p:cNvPr id="51" name="TextBox 50"/>
            <p:cNvSpPr txBox="1"/>
            <p:nvPr>
              <p:custDataLst>
                <p:tags r:id="rId7"/>
              </p:custDataLst>
            </p:nvPr>
          </p:nvSpPr>
          <p:spPr>
            <a:xfrm>
              <a:off x="5684332" y="1463040"/>
              <a:ext cx="3054020" cy="369332"/>
            </a:xfrm>
            <a:prstGeom prst="rect">
              <a:avLst/>
            </a:prstGeom>
            <a:noFill/>
            <a:ln>
              <a:noFill/>
            </a:ln>
          </p:spPr>
          <p:txBody>
            <a:bodyPr wrap="square" rtlCol="0">
              <a:spAutoFit/>
            </a:bodyPr>
            <a:lstStyle/>
            <a:p>
              <a:r>
                <a:rPr lang="en-US" sz="1800" dirty="0" smtClean="0">
                  <a:latin typeface="Calibri" panose="020F0502020204030204" pitchFamily="34" charset="0"/>
                  <a:cs typeface="Calibri" panose="020F0502020204030204" pitchFamily="34" charset="0"/>
                </a:rPr>
                <a:t>Other arguments to method</a:t>
              </a:r>
            </a:p>
          </p:txBody>
        </p:sp>
        <p:sp>
          <p:nvSpPr>
            <p:cNvPr id="65" name="TextBox 64"/>
            <p:cNvSpPr txBox="1"/>
            <p:nvPr>
              <p:custDataLst>
                <p:tags r:id="rId8"/>
              </p:custDataLst>
            </p:nvPr>
          </p:nvSpPr>
          <p:spPr>
            <a:xfrm>
              <a:off x="6949440" y="1828800"/>
              <a:ext cx="2103120" cy="369332"/>
            </a:xfrm>
            <a:prstGeom prst="rect">
              <a:avLst/>
            </a:prstGeom>
            <a:noFill/>
            <a:ln>
              <a:noFill/>
            </a:ln>
          </p:spPr>
          <p:txBody>
            <a:bodyPr wrap="square" rtlCol="0">
              <a:spAutoFit/>
            </a:bodyPr>
            <a:lstStyle/>
            <a:p>
              <a:r>
                <a:rPr lang="en-US" sz="1800" dirty="0" smtClean="0">
                  <a:latin typeface="Calibri" panose="020F0502020204030204" pitchFamily="34" charset="0"/>
                  <a:cs typeface="Calibri" panose="020F0502020204030204" pitchFamily="34" charset="0"/>
                </a:rPr>
                <a:t>Other local variables</a:t>
              </a:r>
            </a:p>
          </p:txBody>
        </p:sp>
        <p:sp>
          <p:nvSpPr>
            <p:cNvPr id="7" name="Left Brace 6"/>
            <p:cNvSpPr/>
            <p:nvPr/>
          </p:nvSpPr>
          <p:spPr bwMode="auto">
            <a:xfrm rot="5400000">
              <a:off x="5696142" y="2194560"/>
              <a:ext cx="274320" cy="77724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cxnSp>
          <p:nvCxnSpPr>
            <p:cNvPr id="9" name="Straight Connector 8"/>
            <p:cNvCxnSpPr/>
            <p:nvPr/>
          </p:nvCxnSpPr>
          <p:spPr bwMode="auto">
            <a:xfrm flipV="1">
              <a:off x="5833302" y="1805940"/>
              <a:ext cx="0" cy="640080"/>
            </a:xfrm>
            <a:prstGeom prst="line">
              <a:avLst/>
            </a:prstGeom>
            <a:noFill/>
            <a:ln w="25400" cap="flat" cmpd="sng" algn="ctr">
              <a:solidFill>
                <a:schemeClr val="tx1"/>
              </a:solidFill>
              <a:prstDash val="solid"/>
              <a:round/>
              <a:headEnd type="none" w="med" len="med"/>
              <a:tailEnd type="none" w="med" len="med"/>
            </a:ln>
            <a:effectLst/>
          </p:spPr>
        </p:cxnSp>
        <p:sp>
          <p:nvSpPr>
            <p:cNvPr id="49" name="Left Brace 48"/>
            <p:cNvSpPr/>
            <p:nvPr/>
          </p:nvSpPr>
          <p:spPr bwMode="auto">
            <a:xfrm rot="5400000">
              <a:off x="6973288" y="1714500"/>
              <a:ext cx="274320" cy="173736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cxnSp>
          <p:nvCxnSpPr>
            <p:cNvPr id="53" name="Straight Connector 52"/>
            <p:cNvCxnSpPr/>
            <p:nvPr/>
          </p:nvCxnSpPr>
          <p:spPr bwMode="auto">
            <a:xfrm flipV="1">
              <a:off x="7108123" y="2160858"/>
              <a:ext cx="0" cy="274320"/>
            </a:xfrm>
            <a:prstGeom prst="line">
              <a:avLst/>
            </a:prstGeom>
            <a:noFill/>
            <a:ln w="2540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330506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JVM Operand Stack</a:t>
            </a:r>
            <a:endParaRPr lang="en-US" dirty="0"/>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33</a:t>
            </a:fld>
            <a:endParaRPr lang="en-US"/>
          </a:p>
        </p:txBody>
      </p:sp>
      <p:sp>
        <p:nvSpPr>
          <p:cNvPr id="8" name="Rectangle 7"/>
          <p:cNvSpPr/>
          <p:nvPr>
            <p:custDataLst>
              <p:tags r:id="rId3"/>
            </p:custDataLst>
          </p:nvPr>
        </p:nvSpPr>
        <p:spPr>
          <a:xfrm>
            <a:off x="1675755" y="4213374"/>
            <a:ext cx="6950370" cy="1169551"/>
          </a:xfrm>
          <a:prstGeom prst="rect">
            <a:avLst/>
          </a:prstGeom>
          <a:solidFill>
            <a:srgbClr val="0070C0">
              <a:alpha val="20000"/>
            </a:srgbClr>
          </a:solidFill>
          <a:ln w="12700">
            <a:solidFill>
              <a:schemeClr val="tx1"/>
            </a:solidFill>
          </a:ln>
        </p:spPr>
        <p:txBody>
          <a:bodyPr wrap="square">
            <a:spAutoFit/>
          </a:bodyPr>
          <a:lstStyle/>
          <a:p>
            <a:r>
              <a:rPr lang="en-US" sz="1400" b="1" dirty="0" err="1" smtClean="0">
                <a:latin typeface="Courier New" panose="02070309020205020404" pitchFamily="49" charset="0"/>
                <a:cs typeface="Courier New" panose="02070309020205020404" pitchFamily="49" charset="0"/>
              </a:rPr>
              <a:t>iload</a:t>
            </a:r>
            <a:r>
              <a:rPr lang="en-US" sz="1400" dirty="0" smtClean="0">
                <a:latin typeface="Courier New" panose="02070309020205020404" pitchFamily="49" charset="0"/>
                <a:cs typeface="Courier New" panose="02070309020205020404" pitchFamily="49" charset="0"/>
              </a:rPr>
              <a:t> 1	  // push 1</a:t>
            </a:r>
            <a:r>
              <a:rPr lang="en-US" sz="1400" baseline="30000" dirty="0" smtClean="0">
                <a:latin typeface="Courier New" panose="02070309020205020404" pitchFamily="49" charset="0"/>
                <a:cs typeface="Courier New" panose="02070309020205020404" pitchFamily="49" charset="0"/>
              </a:rPr>
              <a:t>st</a:t>
            </a:r>
            <a:r>
              <a:rPr lang="en-US" sz="1400" dirty="0" smtClean="0">
                <a:latin typeface="Courier New" panose="02070309020205020404" pitchFamily="49" charset="0"/>
                <a:cs typeface="Courier New" panose="02070309020205020404" pitchFamily="49" charset="0"/>
              </a:rPr>
              <a:t> argument from table onto stack</a:t>
            </a:r>
          </a:p>
          <a:p>
            <a:r>
              <a:rPr lang="en-US" sz="1400" b="1" dirty="0" err="1" smtClean="0">
                <a:latin typeface="Courier New" panose="02070309020205020404" pitchFamily="49" charset="0"/>
                <a:cs typeface="Courier New" panose="02070309020205020404" pitchFamily="49" charset="0"/>
              </a:rPr>
              <a:t>iload</a:t>
            </a:r>
            <a:r>
              <a:rPr lang="en-US" sz="1400" dirty="0" smtClean="0">
                <a:latin typeface="Courier New" panose="02070309020205020404" pitchFamily="49" charset="0"/>
                <a:cs typeface="Courier New" panose="02070309020205020404" pitchFamily="49" charset="0"/>
              </a:rPr>
              <a:t> 2	  // push 2</a:t>
            </a:r>
            <a:r>
              <a:rPr lang="en-US" sz="1400" baseline="30000" dirty="0" smtClean="0">
                <a:latin typeface="Courier New" panose="02070309020205020404" pitchFamily="49" charset="0"/>
                <a:cs typeface="Courier New" panose="02070309020205020404" pitchFamily="49" charset="0"/>
              </a:rPr>
              <a:t>nd</a:t>
            </a:r>
            <a:r>
              <a:rPr lang="en-US" sz="1400" dirty="0" smtClean="0">
                <a:latin typeface="Courier New" panose="02070309020205020404" pitchFamily="49" charset="0"/>
                <a:cs typeface="Courier New" panose="02070309020205020404" pitchFamily="49" charset="0"/>
              </a:rPr>
              <a:t> argument from table onto stack</a:t>
            </a:r>
          </a:p>
          <a:p>
            <a:r>
              <a:rPr lang="en-US" sz="1400" b="1" dirty="0" err="1" smtClean="0">
                <a:latin typeface="Courier New" panose="02070309020205020404" pitchFamily="49" charset="0"/>
                <a:cs typeface="Courier New" panose="02070309020205020404" pitchFamily="49" charset="0"/>
              </a:rPr>
              <a:t>iadd</a:t>
            </a:r>
            <a:r>
              <a:rPr lang="en-US" sz="1400" dirty="0" smtClean="0">
                <a:latin typeface="Courier New" panose="02070309020205020404" pitchFamily="49" charset="0"/>
                <a:cs typeface="Courier New" panose="02070309020205020404" pitchFamily="49" charset="0"/>
              </a:rPr>
              <a:t>	  // pop top 2 elements from stack, add together, and</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 push result back onto stack</a:t>
            </a:r>
          </a:p>
          <a:p>
            <a:r>
              <a:rPr lang="en-US" sz="1400" b="1" dirty="0" err="1" smtClean="0">
                <a:latin typeface="Courier New" panose="02070309020205020404" pitchFamily="49" charset="0"/>
                <a:cs typeface="Courier New" panose="02070309020205020404" pitchFamily="49" charset="0"/>
              </a:rPr>
              <a:t>istore</a:t>
            </a:r>
            <a:r>
              <a:rPr lang="en-US" sz="1400" dirty="0" smtClean="0">
                <a:latin typeface="Courier New" panose="02070309020205020404" pitchFamily="49" charset="0"/>
                <a:cs typeface="Courier New" panose="02070309020205020404" pitchFamily="49" charset="0"/>
              </a:rPr>
              <a:t> 3	  // pop result and put it into third slot in table</a:t>
            </a:r>
            <a:endParaRPr lang="en-US" sz="1400" dirty="0">
              <a:latin typeface="Courier New" panose="02070309020205020404" pitchFamily="49" charset="0"/>
              <a:cs typeface="Courier New" panose="02070309020205020404" pitchFamily="49" charset="0"/>
            </a:endParaRPr>
          </a:p>
        </p:txBody>
      </p:sp>
      <p:grpSp>
        <p:nvGrpSpPr>
          <p:cNvPr id="20" name="Group 19"/>
          <p:cNvGrpSpPr/>
          <p:nvPr/>
        </p:nvGrpSpPr>
        <p:grpSpPr>
          <a:xfrm>
            <a:off x="4282952" y="5464870"/>
            <a:ext cx="4380034" cy="1143565"/>
            <a:chOff x="4282952" y="5464870"/>
            <a:chExt cx="4380034" cy="1143565"/>
          </a:xfrm>
        </p:grpSpPr>
        <p:sp>
          <p:nvSpPr>
            <p:cNvPr id="6" name="Rectangle 5"/>
            <p:cNvSpPr/>
            <p:nvPr>
              <p:custDataLst>
                <p:tags r:id="rId31"/>
              </p:custDataLst>
            </p:nvPr>
          </p:nvSpPr>
          <p:spPr>
            <a:xfrm>
              <a:off x="5890375" y="5531217"/>
              <a:ext cx="2772611" cy="1077218"/>
            </a:xfrm>
            <a:prstGeom prst="rect">
              <a:avLst/>
            </a:prstGeom>
            <a:solidFill>
              <a:srgbClr val="F6F5BD"/>
            </a:solidFill>
            <a:ln w="12700">
              <a:solidFill>
                <a:schemeClr val="tx1"/>
              </a:solidFill>
            </a:ln>
          </p:spPr>
          <p:txBody>
            <a:bodyPr wrap="square">
              <a:spAutoFit/>
            </a:bodyPr>
            <a:lstStyle/>
            <a:p>
              <a:r>
                <a:rPr lang="en-US" sz="1600" b="1" dirty="0" err="1" smtClean="0">
                  <a:latin typeface="Courier New" panose="02070309020205020404" pitchFamily="49" charset="0"/>
                  <a:cs typeface="Courier New" panose="02070309020205020404" pitchFamily="49" charset="0"/>
                </a:rPr>
                <a:t>mov</a:t>
              </a:r>
              <a:r>
                <a:rPr lang="en-US" sz="1600" dirty="0" smtClean="0">
                  <a:latin typeface="Courier New" panose="02070309020205020404" pitchFamily="49" charset="0"/>
                  <a:cs typeface="Courier New" panose="02070309020205020404" pitchFamily="49" charset="0"/>
                </a:rPr>
                <a:t> 8(%</a:t>
              </a:r>
              <a:r>
                <a:rPr lang="en-US" sz="1600" dirty="0" err="1" smtClean="0">
                  <a:latin typeface="Courier New" panose="02070309020205020404" pitchFamily="49" charset="0"/>
                  <a:cs typeface="Courier New" panose="02070309020205020404" pitchFamily="49" charset="0"/>
                </a:rPr>
                <a:t>ebp</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eax</a:t>
              </a:r>
              <a:endParaRPr lang="en-US" sz="1600" dirty="0" smtClean="0">
                <a:latin typeface="Courier New" panose="02070309020205020404" pitchFamily="49" charset="0"/>
                <a:cs typeface="Courier New" panose="02070309020205020404" pitchFamily="49" charset="0"/>
              </a:endParaRPr>
            </a:p>
            <a:p>
              <a:r>
                <a:rPr lang="en-US" sz="1600" b="1" dirty="0" err="1" smtClean="0">
                  <a:latin typeface="Courier New" panose="02070309020205020404" pitchFamily="49" charset="0"/>
                  <a:cs typeface="Courier New" panose="02070309020205020404" pitchFamily="49" charset="0"/>
                </a:rPr>
                <a:t>mov</a:t>
              </a:r>
              <a:r>
                <a:rPr lang="en-US" sz="1600" dirty="0" smtClean="0">
                  <a:latin typeface="Courier New" panose="02070309020205020404" pitchFamily="49" charset="0"/>
                  <a:cs typeface="Courier New" panose="02070309020205020404" pitchFamily="49" charset="0"/>
                </a:rPr>
                <a:t> 12(%</a:t>
              </a:r>
              <a:r>
                <a:rPr lang="en-US" sz="1600" dirty="0" err="1" smtClean="0">
                  <a:latin typeface="Courier New" panose="02070309020205020404" pitchFamily="49" charset="0"/>
                  <a:cs typeface="Courier New" panose="02070309020205020404" pitchFamily="49" charset="0"/>
                </a:rPr>
                <a:t>ebp</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edx</a:t>
              </a:r>
              <a:endParaRPr lang="en-US" sz="1600"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add</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edx</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eax</a:t>
              </a:r>
              <a:endParaRPr lang="en-US" sz="1600" dirty="0" smtClean="0">
                <a:latin typeface="Courier New" panose="02070309020205020404" pitchFamily="49" charset="0"/>
                <a:cs typeface="Courier New" panose="02070309020205020404" pitchFamily="49" charset="0"/>
              </a:endParaRPr>
            </a:p>
            <a:p>
              <a:r>
                <a:rPr lang="en-US" sz="1600" b="1" dirty="0" err="1" smtClean="0">
                  <a:latin typeface="Courier New" panose="02070309020205020404" pitchFamily="49" charset="0"/>
                  <a:cs typeface="Courier New" panose="02070309020205020404" pitchFamily="49" charset="0"/>
                </a:rPr>
                <a:t>mov</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eax</a:t>
              </a:r>
              <a:r>
                <a:rPr lang="en-US" sz="1600" dirty="0" smtClean="0">
                  <a:latin typeface="Courier New" panose="02070309020205020404" pitchFamily="49" charset="0"/>
                  <a:cs typeface="Courier New" panose="02070309020205020404" pitchFamily="49" charset="0"/>
                </a:rPr>
                <a:t>, -8(%</a:t>
              </a:r>
              <a:r>
                <a:rPr lang="en-US" sz="1600" dirty="0" err="1" smtClean="0">
                  <a:latin typeface="Courier New" panose="02070309020205020404" pitchFamily="49" charset="0"/>
                  <a:cs typeface="Courier New" panose="02070309020205020404" pitchFamily="49" charset="0"/>
                </a:rPr>
                <a:t>ebp</a:t>
              </a:r>
              <a:r>
                <a:rPr lang="en-US" sz="1600" dirty="0" smtClean="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p:txBody>
        </p:sp>
        <p:sp>
          <p:nvSpPr>
            <p:cNvPr id="17" name="TextBox 16"/>
            <p:cNvSpPr txBox="1"/>
            <p:nvPr>
              <p:custDataLst>
                <p:tags r:id="rId32"/>
              </p:custDataLst>
            </p:nvPr>
          </p:nvSpPr>
          <p:spPr>
            <a:xfrm>
              <a:off x="4282952" y="5464870"/>
              <a:ext cx="1616853" cy="707886"/>
            </a:xfrm>
            <a:prstGeom prst="rect">
              <a:avLst/>
            </a:prstGeom>
            <a:noFill/>
          </p:spPr>
          <p:txBody>
            <a:bodyPr wrap="none" rtlCol="0">
              <a:spAutoFit/>
            </a:bodyPr>
            <a:lstStyle/>
            <a:p>
              <a:pPr algn="r"/>
              <a:r>
                <a:rPr lang="en-US" sz="2000" b="1" dirty="0" smtClean="0">
                  <a:latin typeface="Calibri" panose="020F0502020204030204" pitchFamily="34" charset="0"/>
                  <a:cs typeface="Calibri" panose="020F0502020204030204" pitchFamily="34" charset="0"/>
                </a:rPr>
                <a:t>Compiled</a:t>
              </a:r>
            </a:p>
            <a:p>
              <a:pPr algn="r"/>
              <a:r>
                <a:rPr lang="en-US" sz="2000" b="1" dirty="0" smtClean="0">
                  <a:latin typeface="Calibri" panose="020F0502020204030204" pitchFamily="34" charset="0"/>
                  <a:cs typeface="Calibri" panose="020F0502020204030204" pitchFamily="34" charset="0"/>
                </a:rPr>
                <a:t>to (IA32) x86:</a:t>
              </a:r>
            </a:p>
          </p:txBody>
        </p:sp>
      </p:grpSp>
      <p:sp>
        <p:nvSpPr>
          <p:cNvPr id="18" name="TextBox 17"/>
          <p:cNvSpPr txBox="1"/>
          <p:nvPr>
            <p:custDataLst>
              <p:tags r:id="rId4"/>
            </p:custDataLst>
          </p:nvPr>
        </p:nvSpPr>
        <p:spPr>
          <a:xfrm>
            <a:off x="217086" y="4141662"/>
            <a:ext cx="1261051" cy="461665"/>
          </a:xfrm>
          <a:prstGeom prst="rect">
            <a:avLst/>
          </a:prstGeom>
          <a:noFill/>
        </p:spPr>
        <p:txBody>
          <a:bodyPr wrap="none" rtlCol="0">
            <a:spAutoFit/>
          </a:bodyPr>
          <a:lstStyle/>
          <a:p>
            <a:r>
              <a:rPr lang="en-US" sz="2000" b="1" dirty="0" smtClean="0">
                <a:latin typeface="Calibri" panose="020F0502020204030204" pitchFamily="34" charset="0"/>
                <a:cs typeface="Calibri" panose="020F0502020204030204" pitchFamily="34" charset="0"/>
              </a:rPr>
              <a:t>Bytecode</a:t>
            </a:r>
            <a:r>
              <a:rPr lang="en-US" sz="2400" b="1" dirty="0" smtClean="0">
                <a:latin typeface="Calibri" panose="020F0502020204030204" pitchFamily="34" charset="0"/>
                <a:cs typeface="Calibri" panose="020F0502020204030204" pitchFamily="34" charset="0"/>
              </a:rPr>
              <a:t>:</a:t>
            </a:r>
          </a:p>
        </p:txBody>
      </p:sp>
      <p:grpSp>
        <p:nvGrpSpPr>
          <p:cNvPr id="4" name="Group 3"/>
          <p:cNvGrpSpPr/>
          <p:nvPr/>
        </p:nvGrpSpPr>
        <p:grpSpPr>
          <a:xfrm>
            <a:off x="4206780" y="365760"/>
            <a:ext cx="4870766" cy="3570063"/>
            <a:chOff x="3710819" y="585216"/>
            <a:chExt cx="4870766" cy="3570063"/>
          </a:xfrm>
        </p:grpSpPr>
        <p:grpSp>
          <p:nvGrpSpPr>
            <p:cNvPr id="60" name="Group 59"/>
            <p:cNvGrpSpPr/>
            <p:nvPr>
              <p:custDataLst>
                <p:tags r:id="rId5"/>
              </p:custDataLst>
            </p:nvPr>
          </p:nvGrpSpPr>
          <p:grpSpPr>
            <a:xfrm>
              <a:off x="4554930" y="1912143"/>
              <a:ext cx="3087229" cy="2243136"/>
              <a:chOff x="4335258" y="2956153"/>
              <a:chExt cx="3087229" cy="3733511"/>
            </a:xfrm>
          </p:grpSpPr>
          <p:sp>
            <p:nvSpPr>
              <p:cNvPr id="61" name="Rectangle 60"/>
              <p:cNvSpPr/>
              <p:nvPr>
                <p:custDataLst>
                  <p:tags r:id="rId11"/>
                </p:custDataLst>
              </p:nvPr>
            </p:nvSpPr>
            <p:spPr bwMode="auto">
              <a:xfrm>
                <a:off x="4335258" y="2956153"/>
                <a:ext cx="3087229" cy="3733511"/>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62" name="Rectangle 61"/>
              <p:cNvSpPr/>
              <p:nvPr>
                <p:custDataLst>
                  <p:tags r:id="rId12"/>
                </p:custDataLst>
              </p:nvPr>
            </p:nvSpPr>
            <p:spPr bwMode="auto">
              <a:xfrm>
                <a:off x="4487659" y="3108554"/>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0</a:t>
                </a:r>
              </a:p>
            </p:txBody>
          </p:sp>
          <p:sp>
            <p:nvSpPr>
              <p:cNvPr id="63" name="Rectangle 62"/>
              <p:cNvSpPr/>
              <p:nvPr>
                <p:custDataLst>
                  <p:tags r:id="rId13"/>
                </p:custDataLst>
              </p:nvPr>
            </p:nvSpPr>
            <p:spPr bwMode="auto">
              <a:xfrm>
                <a:off x="4749535" y="3107672"/>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1</a:t>
                </a:r>
              </a:p>
            </p:txBody>
          </p:sp>
          <p:sp>
            <p:nvSpPr>
              <p:cNvPr id="64" name="Rectangle 63"/>
              <p:cNvSpPr/>
              <p:nvPr>
                <p:custDataLst>
                  <p:tags r:id="rId14"/>
                </p:custDataLst>
              </p:nvPr>
            </p:nvSpPr>
            <p:spPr bwMode="auto">
              <a:xfrm>
                <a:off x="5012278" y="3107672"/>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2</a:t>
                </a:r>
              </a:p>
            </p:txBody>
          </p:sp>
          <p:sp>
            <p:nvSpPr>
              <p:cNvPr id="65" name="Rectangle 64"/>
              <p:cNvSpPr/>
              <p:nvPr>
                <p:custDataLst>
                  <p:tags r:id="rId15"/>
                </p:custDataLst>
              </p:nvPr>
            </p:nvSpPr>
            <p:spPr bwMode="auto">
              <a:xfrm>
                <a:off x="5275021" y="3107672"/>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3</a:t>
                </a:r>
              </a:p>
            </p:txBody>
          </p:sp>
          <p:sp>
            <p:nvSpPr>
              <p:cNvPr id="66" name="Rectangle 65"/>
              <p:cNvSpPr/>
              <p:nvPr>
                <p:custDataLst>
                  <p:tags r:id="rId16"/>
                </p:custDataLst>
              </p:nvPr>
            </p:nvSpPr>
            <p:spPr bwMode="auto">
              <a:xfrm>
                <a:off x="5536897" y="3106790"/>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4</a:t>
                </a:r>
              </a:p>
            </p:txBody>
          </p:sp>
          <p:sp>
            <p:nvSpPr>
              <p:cNvPr id="67" name="Rectangle 66"/>
              <p:cNvSpPr/>
              <p:nvPr>
                <p:custDataLst>
                  <p:tags r:id="rId17"/>
                </p:custDataLst>
              </p:nvPr>
            </p:nvSpPr>
            <p:spPr bwMode="auto">
              <a:xfrm>
                <a:off x="5799639" y="3106789"/>
                <a:ext cx="692299" cy="373139"/>
              </a:xfrm>
              <a:prstGeom prst="rect">
                <a:avLst/>
              </a:prstGeom>
              <a:noFill/>
              <a:ln w="25400" cap="flat" cmpd="sng" algn="ctr">
                <a:solidFill>
                  <a:srgbClr val="4B2A85"/>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68" name="Rectangle 67"/>
              <p:cNvSpPr/>
              <p:nvPr>
                <p:custDataLst>
                  <p:tags r:id="rId18"/>
                </p:custDataLst>
              </p:nvPr>
            </p:nvSpPr>
            <p:spPr bwMode="auto">
              <a:xfrm>
                <a:off x="6490207" y="3107671"/>
                <a:ext cx="263610" cy="373139"/>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69" name="Rectangle 68"/>
              <p:cNvSpPr/>
              <p:nvPr>
                <p:custDataLst>
                  <p:tags r:id="rId19"/>
                </p:custDataLst>
              </p:nvPr>
            </p:nvSpPr>
            <p:spPr bwMode="auto">
              <a:xfrm>
                <a:off x="6752083" y="3106789"/>
                <a:ext cx="263610" cy="373139"/>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70" name="Rectangle 69"/>
              <p:cNvSpPr/>
              <p:nvPr>
                <p:custDataLst>
                  <p:tags r:id="rId20"/>
                </p:custDataLst>
              </p:nvPr>
            </p:nvSpPr>
            <p:spPr bwMode="auto">
              <a:xfrm>
                <a:off x="7014826" y="3106790"/>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n</a:t>
                </a:r>
              </a:p>
            </p:txBody>
          </p:sp>
          <p:sp>
            <p:nvSpPr>
              <p:cNvPr id="71" name="Rectangle 70"/>
              <p:cNvSpPr/>
              <p:nvPr>
                <p:custDataLst>
                  <p:tags r:id="rId21"/>
                </p:custDataLst>
              </p:nvPr>
            </p:nvSpPr>
            <p:spPr bwMode="auto">
              <a:xfrm>
                <a:off x="4508688" y="6151414"/>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72" name="Rectangle 71"/>
              <p:cNvSpPr/>
              <p:nvPr>
                <p:custDataLst>
                  <p:tags r:id="rId22"/>
                </p:custDataLst>
              </p:nvPr>
            </p:nvSpPr>
            <p:spPr bwMode="auto">
              <a:xfrm>
                <a:off x="4507822" y="5778276"/>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73" name="Rectangle 72"/>
              <p:cNvSpPr/>
              <p:nvPr>
                <p:custDataLst>
                  <p:tags r:id="rId23"/>
                </p:custDataLst>
              </p:nvPr>
            </p:nvSpPr>
            <p:spPr bwMode="auto">
              <a:xfrm>
                <a:off x="4507822" y="5406020"/>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74" name="Rectangle 73"/>
              <p:cNvSpPr/>
              <p:nvPr>
                <p:custDataLst>
                  <p:tags r:id="rId24"/>
                </p:custDataLst>
              </p:nvPr>
            </p:nvSpPr>
            <p:spPr bwMode="auto">
              <a:xfrm>
                <a:off x="4507821" y="5033763"/>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75" name="Rectangle 74"/>
              <p:cNvSpPr/>
              <p:nvPr>
                <p:custDataLst>
                  <p:tags r:id="rId25"/>
                </p:custDataLst>
              </p:nvPr>
            </p:nvSpPr>
            <p:spPr bwMode="auto">
              <a:xfrm>
                <a:off x="4507822" y="4650559"/>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76" name="Rectangle 75"/>
              <p:cNvSpPr/>
              <p:nvPr>
                <p:custDataLst>
                  <p:tags r:id="rId26"/>
                </p:custDataLst>
              </p:nvPr>
            </p:nvSpPr>
            <p:spPr bwMode="auto">
              <a:xfrm>
                <a:off x="4507821" y="4278303"/>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77" name="Rectangle 76"/>
              <p:cNvSpPr/>
              <p:nvPr>
                <p:custDataLst>
                  <p:tags r:id="rId27"/>
                </p:custDataLst>
              </p:nvPr>
            </p:nvSpPr>
            <p:spPr bwMode="auto">
              <a:xfrm>
                <a:off x="6433857" y="5578475"/>
                <a:ext cx="929469" cy="975827"/>
              </a:xfrm>
              <a:prstGeom prst="rect">
                <a:avLst/>
              </a:prstGeom>
              <a:noFill/>
              <a:ln w="25400" cap="flat" cmpd="sng" algn="ctr">
                <a:solidFill>
                  <a:srgbClr val="4B2A85"/>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cs typeface="Calibri" panose="020F0502020204030204" pitchFamily="34" charset="0"/>
                  </a:rPr>
                  <a:t>c</a:t>
                </a:r>
                <a:r>
                  <a:rPr kumimoji="0" lang="en-US"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onstant</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Calibri" panose="020F0502020204030204" pitchFamily="34" charset="0"/>
                    <a:cs typeface="Calibri" panose="020F0502020204030204" pitchFamily="34" charset="0"/>
                  </a:rPr>
                  <a:t>pool</a:t>
                </a:r>
                <a:endParaRPr kumimoji="0" lang="en-US"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78" name="TextBox 77"/>
              <p:cNvSpPr txBox="1"/>
              <p:nvPr>
                <p:custDataLst>
                  <p:tags r:id="rId28"/>
                </p:custDataLst>
              </p:nvPr>
            </p:nvSpPr>
            <p:spPr>
              <a:xfrm>
                <a:off x="5145382" y="3324100"/>
                <a:ext cx="1457643" cy="614722"/>
              </a:xfrm>
              <a:prstGeom prst="rect">
                <a:avLst/>
              </a:prstGeom>
              <a:noFill/>
            </p:spPr>
            <p:txBody>
              <a:bodyPr wrap="none" rtlCol="0">
                <a:spAutoFit/>
              </a:bodyPr>
              <a:lstStyle/>
              <a:p>
                <a:r>
                  <a:rPr lang="en-US" sz="1800" dirty="0" smtClean="0">
                    <a:latin typeface="Calibri" panose="020F0502020204030204" pitchFamily="34" charset="0"/>
                    <a:cs typeface="Calibri" panose="020F0502020204030204" pitchFamily="34" charset="0"/>
                  </a:rPr>
                  <a:t>variable table</a:t>
                </a:r>
              </a:p>
            </p:txBody>
          </p:sp>
          <p:sp>
            <p:nvSpPr>
              <p:cNvPr id="79" name="TextBox 78"/>
              <p:cNvSpPr txBox="1"/>
              <p:nvPr>
                <p:custDataLst>
                  <p:tags r:id="rId29"/>
                </p:custDataLst>
              </p:nvPr>
            </p:nvSpPr>
            <p:spPr>
              <a:xfrm>
                <a:off x="4485913" y="3730592"/>
                <a:ext cx="1500219" cy="614722"/>
              </a:xfrm>
              <a:prstGeom prst="rect">
                <a:avLst/>
              </a:prstGeom>
              <a:noFill/>
            </p:spPr>
            <p:txBody>
              <a:bodyPr wrap="none" rtlCol="0">
                <a:spAutoFit/>
              </a:bodyPr>
              <a:lstStyle/>
              <a:p>
                <a:r>
                  <a:rPr lang="en-US" sz="1800" dirty="0" smtClean="0">
                    <a:latin typeface="Calibri" panose="020F0502020204030204" pitchFamily="34" charset="0"/>
                    <a:cs typeface="Calibri" panose="020F0502020204030204" pitchFamily="34" charset="0"/>
                  </a:rPr>
                  <a:t>operand stack</a:t>
                </a:r>
              </a:p>
            </p:txBody>
          </p:sp>
          <p:cxnSp>
            <p:nvCxnSpPr>
              <p:cNvPr id="81" name="Straight Arrow Connector 80"/>
              <p:cNvCxnSpPr/>
              <p:nvPr>
                <p:custDataLst>
                  <p:tags r:id="rId30"/>
                </p:custDataLst>
              </p:nvPr>
            </p:nvCxnSpPr>
            <p:spPr bwMode="auto">
              <a:xfrm rot="5400000" flipH="1" flipV="1">
                <a:off x="5676297" y="5425087"/>
                <a:ext cx="886846" cy="1588"/>
              </a:xfrm>
              <a:prstGeom prst="straightConnector1">
                <a:avLst/>
              </a:prstGeom>
              <a:noFill/>
              <a:ln w="25400" cap="flat" cmpd="sng" algn="ctr">
                <a:solidFill>
                  <a:srgbClr val="4B2A85"/>
                </a:solidFill>
                <a:prstDash val="solid"/>
                <a:round/>
                <a:headEnd type="none" w="med" len="med"/>
                <a:tailEnd type="arrow"/>
              </a:ln>
              <a:effectLst/>
            </p:spPr>
          </p:cxnSp>
        </p:grpSp>
        <p:sp>
          <p:nvSpPr>
            <p:cNvPr id="103" name="TextBox 102"/>
            <p:cNvSpPr txBox="1"/>
            <p:nvPr>
              <p:custDataLst>
                <p:tags r:id="rId6"/>
              </p:custDataLst>
            </p:nvPr>
          </p:nvSpPr>
          <p:spPr>
            <a:xfrm>
              <a:off x="3710819" y="1873389"/>
              <a:ext cx="716863" cy="400110"/>
            </a:xfrm>
            <a:prstGeom prst="rect">
              <a:avLst/>
            </a:prstGeom>
            <a:noFill/>
          </p:spPr>
          <p:txBody>
            <a:bodyPr wrap="none" rtlCol="0">
              <a:spAutoFit/>
            </a:bodyPr>
            <a:lstStyle/>
            <a:p>
              <a:r>
                <a:rPr lang="en-US" sz="2000" b="1" dirty="0" smtClean="0">
                  <a:latin typeface="Calibri" panose="020F0502020204030204" pitchFamily="34" charset="0"/>
                  <a:cs typeface="Calibri" panose="020F0502020204030204" pitchFamily="34" charset="0"/>
                </a:rPr>
                <a:t>JVM:</a:t>
              </a:r>
            </a:p>
          </p:txBody>
        </p:sp>
        <p:grpSp>
          <p:nvGrpSpPr>
            <p:cNvPr id="56" name="Group 55"/>
            <p:cNvGrpSpPr/>
            <p:nvPr/>
          </p:nvGrpSpPr>
          <p:grpSpPr>
            <a:xfrm>
              <a:off x="4663440" y="585216"/>
              <a:ext cx="3918145" cy="1325880"/>
              <a:chOff x="5134415" y="1417320"/>
              <a:chExt cx="3918145" cy="1325880"/>
            </a:xfrm>
          </p:grpSpPr>
          <p:cxnSp>
            <p:nvCxnSpPr>
              <p:cNvPr id="57" name="Straight Arrow Connector 56"/>
              <p:cNvCxnSpPr/>
              <p:nvPr>
                <p:custDataLst>
                  <p:tags r:id="rId7"/>
                </p:custDataLst>
              </p:nvPr>
            </p:nvCxnSpPr>
            <p:spPr bwMode="auto">
              <a:xfrm>
                <a:off x="5303520" y="1737360"/>
                <a:ext cx="0" cy="1005840"/>
              </a:xfrm>
              <a:prstGeom prst="straightConnector1">
                <a:avLst/>
              </a:prstGeom>
              <a:noFill/>
              <a:ln w="25400" cap="flat" cmpd="sng" algn="ctr">
                <a:solidFill>
                  <a:schemeClr val="tx1"/>
                </a:solidFill>
                <a:prstDash val="solid"/>
                <a:round/>
                <a:headEnd type="none" w="med" len="med"/>
                <a:tailEnd type="arrow"/>
              </a:ln>
              <a:effectLst/>
            </p:spPr>
          </p:cxnSp>
          <p:sp>
            <p:nvSpPr>
              <p:cNvPr id="58" name="TextBox 57"/>
              <p:cNvSpPr txBox="1"/>
              <p:nvPr>
                <p:custDataLst>
                  <p:tags r:id="rId8"/>
                </p:custDataLst>
              </p:nvPr>
            </p:nvSpPr>
            <p:spPr>
              <a:xfrm>
                <a:off x="5134415" y="1417320"/>
                <a:ext cx="2502213" cy="369331"/>
              </a:xfrm>
              <a:prstGeom prst="rect">
                <a:avLst/>
              </a:prstGeom>
              <a:noFill/>
              <a:ln>
                <a:noFill/>
              </a:ln>
            </p:spPr>
            <p:txBody>
              <a:bodyPr wrap="square" rtlCol="0">
                <a:spAutoFit/>
              </a:bodyPr>
              <a:lstStyle/>
              <a:p>
                <a:r>
                  <a:rPr lang="en-US" sz="1800" dirty="0" smtClean="0">
                    <a:latin typeface="Calibri" panose="020F0502020204030204" pitchFamily="34" charset="0"/>
                    <a:cs typeface="Calibri" panose="020F0502020204030204" pitchFamily="34" charset="0"/>
                  </a:rPr>
                  <a:t>Holds pointer </a:t>
                </a:r>
                <a:r>
                  <a:rPr lang="en-US" sz="1800" dirty="0" smtClean="0">
                    <a:latin typeface="Courier New" panose="02070309020205020404" pitchFamily="49" charset="0"/>
                    <a:cs typeface="Courier New" panose="02070309020205020404" pitchFamily="49" charset="0"/>
                  </a:rPr>
                  <a:t>this</a:t>
                </a:r>
                <a:endParaRPr lang="en-US" sz="1800" dirty="0" smtClean="0">
                  <a:latin typeface="Calibri" panose="020F0502020204030204" pitchFamily="34" charset="0"/>
                  <a:cs typeface="Calibri" panose="020F0502020204030204" pitchFamily="34" charset="0"/>
                </a:endParaRPr>
              </a:p>
            </p:txBody>
          </p:sp>
          <p:sp>
            <p:nvSpPr>
              <p:cNvPr id="59" name="TextBox 58"/>
              <p:cNvSpPr txBox="1"/>
              <p:nvPr>
                <p:custDataLst>
                  <p:tags r:id="rId9"/>
                </p:custDataLst>
              </p:nvPr>
            </p:nvSpPr>
            <p:spPr>
              <a:xfrm>
                <a:off x="5684332" y="1737360"/>
                <a:ext cx="3054020" cy="369332"/>
              </a:xfrm>
              <a:prstGeom prst="rect">
                <a:avLst/>
              </a:prstGeom>
              <a:noFill/>
              <a:ln>
                <a:noFill/>
              </a:ln>
            </p:spPr>
            <p:txBody>
              <a:bodyPr wrap="square" rtlCol="0">
                <a:spAutoFit/>
              </a:bodyPr>
              <a:lstStyle/>
              <a:p>
                <a:r>
                  <a:rPr lang="en-US" sz="1800" dirty="0" smtClean="0">
                    <a:latin typeface="Calibri" panose="020F0502020204030204" pitchFamily="34" charset="0"/>
                    <a:cs typeface="Calibri" panose="020F0502020204030204" pitchFamily="34" charset="0"/>
                  </a:rPr>
                  <a:t>Other arguments to method</a:t>
                </a:r>
              </a:p>
            </p:txBody>
          </p:sp>
          <p:sp>
            <p:nvSpPr>
              <p:cNvPr id="99" name="TextBox 98"/>
              <p:cNvSpPr txBox="1"/>
              <p:nvPr>
                <p:custDataLst>
                  <p:tags r:id="rId10"/>
                </p:custDataLst>
              </p:nvPr>
            </p:nvSpPr>
            <p:spPr>
              <a:xfrm>
                <a:off x="6949440" y="2011680"/>
                <a:ext cx="2103120" cy="369332"/>
              </a:xfrm>
              <a:prstGeom prst="rect">
                <a:avLst/>
              </a:prstGeom>
              <a:noFill/>
              <a:ln>
                <a:noFill/>
              </a:ln>
            </p:spPr>
            <p:txBody>
              <a:bodyPr wrap="square" rtlCol="0">
                <a:spAutoFit/>
              </a:bodyPr>
              <a:lstStyle/>
              <a:p>
                <a:r>
                  <a:rPr lang="en-US" sz="1800" dirty="0" smtClean="0">
                    <a:latin typeface="Calibri" panose="020F0502020204030204" pitchFamily="34" charset="0"/>
                    <a:cs typeface="Calibri" panose="020F0502020204030204" pitchFamily="34" charset="0"/>
                  </a:rPr>
                  <a:t>Other local variables</a:t>
                </a:r>
              </a:p>
            </p:txBody>
          </p:sp>
          <p:sp>
            <p:nvSpPr>
              <p:cNvPr id="100" name="Left Brace 99"/>
              <p:cNvSpPr/>
              <p:nvPr/>
            </p:nvSpPr>
            <p:spPr bwMode="auto">
              <a:xfrm rot="5400000">
                <a:off x="5696142" y="2194560"/>
                <a:ext cx="274320" cy="77724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cxnSp>
            <p:nvCxnSpPr>
              <p:cNvPr id="101" name="Straight Connector 100"/>
              <p:cNvCxnSpPr/>
              <p:nvPr/>
            </p:nvCxnSpPr>
            <p:spPr bwMode="auto">
              <a:xfrm flipV="1">
                <a:off x="5833302" y="2084832"/>
                <a:ext cx="0" cy="365760"/>
              </a:xfrm>
              <a:prstGeom prst="line">
                <a:avLst/>
              </a:prstGeom>
              <a:noFill/>
              <a:ln w="25400" cap="flat" cmpd="sng" algn="ctr">
                <a:solidFill>
                  <a:schemeClr val="tx1"/>
                </a:solidFill>
                <a:prstDash val="solid"/>
                <a:round/>
                <a:headEnd type="none" w="med" len="med"/>
                <a:tailEnd type="none" w="med" len="med"/>
              </a:ln>
              <a:effectLst/>
            </p:spPr>
          </p:cxnSp>
          <p:sp>
            <p:nvSpPr>
              <p:cNvPr id="102" name="Left Brace 101"/>
              <p:cNvSpPr/>
              <p:nvPr/>
            </p:nvSpPr>
            <p:spPr bwMode="auto">
              <a:xfrm rot="5400000">
                <a:off x="6973288" y="1714500"/>
                <a:ext cx="274320" cy="173736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cxnSp>
            <p:nvCxnSpPr>
              <p:cNvPr id="104" name="Straight Connector 103"/>
              <p:cNvCxnSpPr/>
              <p:nvPr/>
            </p:nvCxnSpPr>
            <p:spPr bwMode="auto">
              <a:xfrm flipV="1">
                <a:off x="7108123" y="2340864"/>
                <a:ext cx="0" cy="91440"/>
              </a:xfrm>
              <a:prstGeom prst="line">
                <a:avLst/>
              </a:prstGeom>
              <a:noFill/>
              <a:ln w="25400" cap="flat" cmpd="sng" algn="ctr">
                <a:solidFill>
                  <a:schemeClr val="tx1"/>
                </a:solidFill>
                <a:prstDash val="solid"/>
                <a:round/>
                <a:headEnd type="none" w="med" len="med"/>
                <a:tailEnd type="none" w="med" len="med"/>
              </a:ln>
              <a:effectLst/>
            </p:spPr>
          </p:cxnSp>
        </p:grpSp>
      </p:grpSp>
      <p:grpSp>
        <p:nvGrpSpPr>
          <p:cNvPr id="21" name="Group 20"/>
          <p:cNvGrpSpPr/>
          <p:nvPr/>
        </p:nvGrpSpPr>
        <p:grpSpPr>
          <a:xfrm>
            <a:off x="1554480" y="2286000"/>
            <a:ext cx="1737360" cy="1922285"/>
            <a:chOff x="1554480" y="2286000"/>
            <a:chExt cx="1737360" cy="1922285"/>
          </a:xfrm>
        </p:grpSpPr>
        <p:sp>
          <p:nvSpPr>
            <p:cNvPr id="9" name="Rounded Rectangle 8"/>
            <p:cNvSpPr/>
            <p:nvPr/>
          </p:nvSpPr>
          <p:spPr bwMode="auto">
            <a:xfrm>
              <a:off x="1554480" y="2286000"/>
              <a:ext cx="1737360" cy="137160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solidFill>
                    <a:srgbClr val="C00000"/>
                  </a:solidFill>
                  <a:latin typeface="Calibri" charset="0"/>
                  <a:ea typeface="Calibri" charset="0"/>
                  <a:cs typeface="Calibri" charset="0"/>
                </a:rPr>
                <a:t>‘</a:t>
              </a:r>
              <a:r>
                <a:rPr lang="en-US" sz="1600" dirty="0" err="1" smtClean="0">
                  <a:solidFill>
                    <a:srgbClr val="C00000"/>
                  </a:solidFill>
                  <a:latin typeface="Courier New" panose="02070309020205020404" pitchFamily="49" charset="0"/>
                  <a:ea typeface="Calibri" charset="0"/>
                  <a:cs typeface="Courier New" panose="02070309020205020404" pitchFamily="49" charset="0"/>
                </a:rPr>
                <a:t>i</a:t>
              </a:r>
              <a:r>
                <a:rPr lang="en-US" sz="1600" dirty="0" smtClean="0">
                  <a:solidFill>
                    <a:srgbClr val="C00000"/>
                  </a:solidFill>
                  <a:latin typeface="Calibri" charset="0"/>
                  <a:ea typeface="Calibri" charset="0"/>
                  <a:cs typeface="Calibri" charset="0"/>
                </a:rPr>
                <a:t>’ = integer,</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solidFill>
                    <a:srgbClr val="C00000"/>
                  </a:solidFill>
                  <a:latin typeface="Calibri" charset="0"/>
                  <a:ea typeface="Calibri" charset="0"/>
                  <a:cs typeface="Calibri" charset="0"/>
                </a:rPr>
                <a:t>‘</a:t>
              </a:r>
              <a:r>
                <a:rPr lang="en-US" sz="1600" dirty="0" smtClean="0">
                  <a:solidFill>
                    <a:srgbClr val="C00000"/>
                  </a:solidFill>
                  <a:latin typeface="Courier New" panose="02070309020205020404" pitchFamily="49" charset="0"/>
                  <a:ea typeface="Calibri" charset="0"/>
                  <a:cs typeface="Courier New" panose="02070309020205020404" pitchFamily="49" charset="0"/>
                </a:rPr>
                <a:t>a</a:t>
              </a:r>
              <a:r>
                <a:rPr lang="en-US" sz="1600" dirty="0" smtClean="0">
                  <a:solidFill>
                    <a:srgbClr val="C00000"/>
                  </a:solidFill>
                  <a:latin typeface="Calibri" charset="0"/>
                  <a:ea typeface="Calibri" charset="0"/>
                  <a:cs typeface="Calibri" charset="0"/>
                </a:rPr>
                <a:t>’ = reference,</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solidFill>
                    <a:srgbClr val="C00000"/>
                  </a:solidFill>
                  <a:latin typeface="Calibri" charset="0"/>
                  <a:ea typeface="Calibri" charset="0"/>
                  <a:cs typeface="Calibri" charset="0"/>
                </a:rPr>
                <a:t>‘</a:t>
              </a:r>
              <a:r>
                <a:rPr lang="en-US" sz="1600" dirty="0" smtClean="0">
                  <a:solidFill>
                    <a:srgbClr val="C00000"/>
                  </a:solidFill>
                  <a:latin typeface="Courier New" panose="02070309020205020404" pitchFamily="49" charset="0"/>
                  <a:ea typeface="Calibri" charset="0"/>
                  <a:cs typeface="Courier New" panose="02070309020205020404" pitchFamily="49" charset="0"/>
                </a:rPr>
                <a:t>b</a:t>
              </a:r>
              <a:r>
                <a:rPr lang="en-US" sz="1600" dirty="0" smtClean="0">
                  <a:solidFill>
                    <a:srgbClr val="C00000"/>
                  </a:solidFill>
                  <a:latin typeface="Calibri" charset="0"/>
                  <a:ea typeface="Calibri" charset="0"/>
                  <a:cs typeface="Calibri" charset="0"/>
                </a:rPr>
                <a:t>’ for byte,</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solidFill>
                    <a:srgbClr val="C00000"/>
                  </a:solidFill>
                  <a:latin typeface="Calibri" charset="0"/>
                  <a:ea typeface="Calibri" charset="0"/>
                  <a:cs typeface="Calibri" charset="0"/>
                </a:rPr>
                <a:t>‘</a:t>
              </a:r>
              <a:r>
                <a:rPr lang="en-US" sz="1600" dirty="0" smtClean="0">
                  <a:solidFill>
                    <a:srgbClr val="C00000"/>
                  </a:solidFill>
                  <a:latin typeface="Courier New" panose="02070309020205020404" pitchFamily="49" charset="0"/>
                  <a:ea typeface="Calibri" charset="0"/>
                  <a:cs typeface="Courier New" panose="02070309020205020404" pitchFamily="49" charset="0"/>
                </a:rPr>
                <a:t>c</a:t>
              </a:r>
              <a:r>
                <a:rPr lang="en-US" sz="1600" dirty="0" smtClean="0">
                  <a:solidFill>
                    <a:srgbClr val="C00000"/>
                  </a:solidFill>
                  <a:latin typeface="Calibri" charset="0"/>
                  <a:ea typeface="Calibri" charset="0"/>
                  <a:cs typeface="Calibri" charset="0"/>
                </a:rPr>
                <a:t>’ for char,</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solidFill>
                    <a:srgbClr val="C00000"/>
                  </a:solidFill>
                  <a:latin typeface="Calibri" charset="0"/>
                  <a:ea typeface="Calibri" charset="0"/>
                  <a:cs typeface="Calibri" charset="0"/>
                </a:rPr>
                <a:t>‘</a:t>
              </a:r>
              <a:r>
                <a:rPr lang="en-US" sz="1600" dirty="0" smtClean="0">
                  <a:solidFill>
                    <a:srgbClr val="C00000"/>
                  </a:solidFill>
                  <a:latin typeface="Courier New" panose="02070309020205020404" pitchFamily="49" charset="0"/>
                  <a:ea typeface="Calibri" charset="0"/>
                  <a:cs typeface="Courier New" panose="02070309020205020404" pitchFamily="49" charset="0"/>
                </a:rPr>
                <a:t>d</a:t>
              </a:r>
              <a:r>
                <a:rPr lang="en-US" sz="1600" dirty="0" smtClean="0">
                  <a:solidFill>
                    <a:srgbClr val="C00000"/>
                  </a:solidFill>
                  <a:latin typeface="Calibri" charset="0"/>
                  <a:ea typeface="Calibri" charset="0"/>
                  <a:cs typeface="Calibri" charset="0"/>
                </a:rPr>
                <a:t>’ for double, ...</a:t>
              </a:r>
            </a:p>
          </p:txBody>
        </p:sp>
        <p:cxnSp>
          <p:nvCxnSpPr>
            <p:cNvPr id="16" name="Straight Arrow Connector 15"/>
            <p:cNvCxnSpPr/>
            <p:nvPr/>
          </p:nvCxnSpPr>
          <p:spPr bwMode="auto">
            <a:xfrm>
              <a:off x="1813893" y="3659645"/>
              <a:ext cx="0" cy="548640"/>
            </a:xfrm>
            <a:prstGeom prst="straightConnector1">
              <a:avLst/>
            </a:prstGeom>
            <a:noFill/>
            <a:ln w="25400" cap="flat" cmpd="sng" algn="ctr">
              <a:solidFill>
                <a:srgbClr val="CC0000"/>
              </a:solidFill>
              <a:prstDash val="solid"/>
              <a:round/>
              <a:headEnd type="none" w="med" len="med"/>
              <a:tailEnd type="arrow"/>
            </a:ln>
            <a:effectLst/>
          </p:spPr>
        </p:cxnSp>
      </p:grpSp>
      <p:grpSp>
        <p:nvGrpSpPr>
          <p:cNvPr id="24" name="Group 23"/>
          <p:cNvGrpSpPr/>
          <p:nvPr/>
        </p:nvGrpSpPr>
        <p:grpSpPr>
          <a:xfrm>
            <a:off x="285750" y="5314950"/>
            <a:ext cx="3291840" cy="1074916"/>
            <a:chOff x="285750" y="5314950"/>
            <a:chExt cx="3291840" cy="1074916"/>
          </a:xfrm>
        </p:grpSpPr>
        <p:sp>
          <p:nvSpPr>
            <p:cNvPr id="19" name="Rounded Rectangle 18"/>
            <p:cNvSpPr/>
            <p:nvPr/>
          </p:nvSpPr>
          <p:spPr bwMode="auto">
            <a:xfrm>
              <a:off x="285750" y="5749786"/>
              <a:ext cx="3291840" cy="64008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rgbClr val="C00000"/>
                  </a:solidFill>
                  <a:latin typeface="Calibri" charset="0"/>
                  <a:ea typeface="Calibri" charset="0"/>
                  <a:cs typeface="Calibri" charset="0"/>
                </a:rPr>
                <a:t>No registers or stack locations!</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rgbClr val="C00000"/>
                  </a:solidFill>
                  <a:latin typeface="Calibri" charset="0"/>
                  <a:ea typeface="Calibri" charset="0"/>
                  <a:cs typeface="Calibri" charset="0"/>
                </a:rPr>
                <a:t>All operations use operand stack</a:t>
              </a:r>
            </a:p>
          </p:txBody>
        </p:sp>
        <p:cxnSp>
          <p:nvCxnSpPr>
            <p:cNvPr id="23" name="Straight Arrow Connector 22"/>
            <p:cNvCxnSpPr>
              <a:stCxn id="19" idx="0"/>
            </p:cNvCxnSpPr>
            <p:nvPr/>
          </p:nvCxnSpPr>
          <p:spPr bwMode="auto">
            <a:xfrm flipV="1">
              <a:off x="1931670" y="5314950"/>
              <a:ext cx="595630" cy="434836"/>
            </a:xfrm>
            <a:prstGeom prst="straightConnector1">
              <a:avLst/>
            </a:prstGeom>
            <a:noFill/>
            <a:ln w="25400" cap="flat" cmpd="sng" algn="ctr">
              <a:solidFill>
                <a:srgbClr val="CC0000"/>
              </a:solidFill>
              <a:prstDash val="solid"/>
              <a:round/>
              <a:headEnd type="none" w="med" len="med"/>
              <a:tailEnd type="arrow"/>
            </a:ln>
            <a:effectLst/>
          </p:spPr>
        </p:cxnSp>
      </p:grpSp>
    </p:spTree>
    <p:extLst>
      <p:ext uri="{BB962C8B-B14F-4D97-AF65-F5344CB8AC3E}">
        <p14:creationId xmlns:p14="http://schemas.microsoft.com/office/powerpoint/2010/main" val="317743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A Simple Java Method</a:t>
            </a:r>
            <a:endParaRPr lang="en-US" dirty="0"/>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34</a:t>
            </a:fld>
            <a:endParaRPr lang="en-US"/>
          </a:p>
        </p:txBody>
      </p:sp>
      <p:sp>
        <p:nvSpPr>
          <p:cNvPr id="6" name="Rectangle 5"/>
          <p:cNvSpPr/>
          <p:nvPr>
            <p:custDataLst>
              <p:tags r:id="rId3"/>
            </p:custDataLst>
          </p:nvPr>
        </p:nvSpPr>
        <p:spPr>
          <a:xfrm>
            <a:off x="274320" y="1371600"/>
            <a:ext cx="8595360" cy="2800767"/>
          </a:xfrm>
          <a:prstGeom prst="rect">
            <a:avLst/>
          </a:prstGeom>
          <a:solidFill>
            <a:srgbClr val="0070C0">
              <a:alpha val="20000"/>
            </a:srgbClr>
          </a:solidFill>
          <a:ln w="12700">
            <a:solidFill>
              <a:schemeClr val="tx1"/>
            </a:solidFill>
          </a:ln>
        </p:spPr>
        <p:txBody>
          <a:bodyPr wrap="square">
            <a:spAutoFit/>
          </a:bodyPr>
          <a:lstStyle/>
          <a:p>
            <a:r>
              <a:rPr lang="en-US" sz="1600" dirty="0" smtClean="0">
                <a:latin typeface="Courier New" panose="02070309020205020404" pitchFamily="49" charset="0"/>
                <a:cs typeface="Courier New" panose="02070309020205020404" pitchFamily="49" charset="0"/>
              </a:rPr>
              <a:t>Method </a:t>
            </a:r>
            <a:r>
              <a:rPr lang="en-US" sz="1600" dirty="0" err="1" smtClean="0">
                <a:latin typeface="Courier New" panose="02070309020205020404" pitchFamily="49" charset="0"/>
                <a:cs typeface="Courier New" panose="02070309020205020404" pitchFamily="49" charset="0"/>
              </a:rPr>
              <a:t>java.lang.String</a:t>
            </a:r>
            <a:r>
              <a:rPr lang="en-US" sz="1600" dirty="0" smtClean="0">
                <a:latin typeface="Courier New" panose="02070309020205020404" pitchFamily="49" charset="0"/>
                <a:cs typeface="Courier New" panose="02070309020205020404" pitchFamily="49" charset="0"/>
              </a:rPr>
              <a:t> getE</a:t>
            </a:r>
            <a:r>
              <a:rPr lang="en-US" sz="1600" dirty="0" err="1" smtClean="0">
                <a:latin typeface="Courier New" panose="02070309020205020404" pitchFamily="49" charset="0"/>
                <a:cs typeface="Courier New" panose="02070309020205020404" pitchFamily="49" charset="0"/>
              </a:rPr>
              <a:t>mployeeName</a:t>
            </a:r>
            <a:r>
              <a:rPr lang="en-US" sz="1600" dirty="0" smtClean="0">
                <a:latin typeface="Courier New" panose="02070309020205020404" pitchFamily="49" charset="0"/>
                <a:cs typeface="Courier New" panose="02070309020205020404" pitchFamily="49" charset="0"/>
              </a:rPr>
              <a:t>()</a:t>
            </a:r>
          </a:p>
          <a:p>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0 </a:t>
            </a:r>
            <a:r>
              <a:rPr lang="en-US" sz="1600" b="1" dirty="0" err="1" smtClean="0">
                <a:latin typeface="Courier New" panose="02070309020205020404" pitchFamily="49" charset="0"/>
                <a:cs typeface="Courier New" panose="02070309020205020404" pitchFamily="49" charset="0"/>
              </a:rPr>
              <a:t>aload</a:t>
            </a:r>
            <a:r>
              <a:rPr lang="en-US" sz="1600" dirty="0" smtClean="0">
                <a:latin typeface="Courier New" panose="02070309020205020404" pitchFamily="49" charset="0"/>
                <a:cs typeface="Courier New" panose="02070309020205020404" pitchFamily="49" charset="0"/>
              </a:rPr>
              <a:t> 0       // "this" object is stored at 0 in the </a:t>
            </a:r>
            <a:r>
              <a:rPr lang="en-US" sz="1600" dirty="0" err="1" smtClean="0">
                <a:latin typeface="Courier New" panose="02070309020205020404" pitchFamily="49" charset="0"/>
                <a:cs typeface="Courier New" panose="02070309020205020404" pitchFamily="49" charset="0"/>
              </a:rPr>
              <a:t>var</a:t>
            </a:r>
            <a:r>
              <a:rPr lang="en-US" sz="1600" dirty="0" smtClean="0">
                <a:latin typeface="Courier New" panose="02070309020205020404" pitchFamily="49" charset="0"/>
                <a:cs typeface="Courier New" panose="02070309020205020404" pitchFamily="49" charset="0"/>
              </a:rPr>
              <a:t> table</a:t>
            </a:r>
          </a:p>
          <a:p>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1 </a:t>
            </a:r>
            <a:r>
              <a:rPr lang="en-US" sz="1600" b="1" dirty="0" err="1" smtClean="0">
                <a:latin typeface="Courier New" panose="02070309020205020404" pitchFamily="49" charset="0"/>
                <a:cs typeface="Courier New" panose="02070309020205020404" pitchFamily="49" charset="0"/>
              </a:rPr>
              <a:t>getfield</a:t>
            </a:r>
            <a:r>
              <a:rPr lang="en-US" sz="1600" dirty="0" smtClean="0">
                <a:latin typeface="Courier New" panose="02070309020205020404" pitchFamily="49" charset="0"/>
                <a:cs typeface="Courier New" panose="02070309020205020404" pitchFamily="49" charset="0"/>
              </a:rPr>
              <a:t> #5 &lt;Field </a:t>
            </a:r>
            <a:r>
              <a:rPr lang="en-US" sz="1600" dirty="0" err="1" smtClean="0">
                <a:latin typeface="Courier New" panose="02070309020205020404" pitchFamily="49" charset="0"/>
                <a:cs typeface="Courier New" panose="02070309020205020404" pitchFamily="49" charset="0"/>
              </a:rPr>
              <a:t>java.lang.String</a:t>
            </a:r>
            <a:r>
              <a:rPr lang="en-US" sz="1600" dirty="0" smtClean="0">
                <a:latin typeface="Courier New" panose="02070309020205020404" pitchFamily="49" charset="0"/>
                <a:cs typeface="Courier New" panose="02070309020205020404" pitchFamily="49" charset="0"/>
              </a:rPr>
              <a:t> name&gt; </a:t>
            </a: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 </a:t>
            </a:r>
            <a:r>
              <a:rPr lang="en-US" sz="1600" dirty="0" err="1" smtClean="0">
                <a:latin typeface="Courier New" panose="02070309020205020404" pitchFamily="49" charset="0"/>
                <a:cs typeface="Courier New" panose="02070309020205020404" pitchFamily="49" charset="0"/>
              </a:rPr>
              <a:t>getfield</a:t>
            </a:r>
            <a:r>
              <a:rPr lang="en-US" sz="1600" dirty="0" smtClean="0">
                <a:latin typeface="Courier New" panose="02070309020205020404" pitchFamily="49" charset="0"/>
                <a:cs typeface="Courier New" panose="02070309020205020404" pitchFamily="49" charset="0"/>
              </a:rPr>
              <a:t> instruction has a 3-byte encoding</a:t>
            </a:r>
          </a:p>
          <a:p>
            <a:r>
              <a:rPr lang="en-US" sz="1600" dirty="0" smtClean="0">
                <a:latin typeface="Courier New" panose="02070309020205020404" pitchFamily="49" charset="0"/>
                <a:cs typeface="Courier New" panose="02070309020205020404" pitchFamily="49" charset="0"/>
              </a:rPr>
              <a:t>                // </a:t>
            </a:r>
            <a:r>
              <a:rPr lang="en-US" sz="1600" dirty="0">
                <a:latin typeface="Courier New" panose="02070309020205020404" pitchFamily="49" charset="0"/>
                <a:cs typeface="Courier New" panose="02070309020205020404" pitchFamily="49" charset="0"/>
              </a:rPr>
              <a:t>P</a:t>
            </a:r>
            <a:r>
              <a:rPr lang="en-US" sz="1600" dirty="0" smtClean="0">
                <a:latin typeface="Courier New" panose="02070309020205020404" pitchFamily="49" charset="0"/>
                <a:cs typeface="Courier New" panose="02070309020205020404" pitchFamily="49" charset="0"/>
              </a:rPr>
              <a:t>op an element from top of stack, retrieve its</a:t>
            </a:r>
          </a:p>
          <a:p>
            <a:r>
              <a:rPr lang="en-US" sz="1600" dirty="0" smtClean="0">
                <a:latin typeface="Courier New" panose="02070309020205020404" pitchFamily="49" charset="0"/>
                <a:cs typeface="Courier New" panose="02070309020205020404" pitchFamily="49" charset="0"/>
              </a:rPr>
              <a:t>		 //   specified instance field and push it onto stack</a:t>
            </a:r>
          </a:p>
          <a:p>
            <a:r>
              <a:rPr lang="en-US" sz="1600" dirty="0" smtClean="0">
                <a:latin typeface="Courier New" panose="02070309020205020404" pitchFamily="49" charset="0"/>
                <a:cs typeface="Courier New" panose="02070309020205020404" pitchFamily="49" charset="0"/>
              </a:rPr>
              <a:t>		 // "name" field is the fifth field of the object</a:t>
            </a:r>
          </a:p>
          <a:p>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4 </a:t>
            </a:r>
            <a:r>
              <a:rPr lang="en-US" sz="1600" b="1" dirty="0" err="1" smtClean="0">
                <a:latin typeface="Courier New" panose="02070309020205020404" pitchFamily="49" charset="0"/>
                <a:cs typeface="Courier New" panose="02070309020205020404" pitchFamily="49" charset="0"/>
              </a:rPr>
              <a:t>areturn</a:t>
            </a:r>
            <a:r>
              <a:rPr lang="en-US" sz="1600" dirty="0" smtClean="0">
                <a:latin typeface="Courier New" panose="02070309020205020404" pitchFamily="49" charset="0"/>
                <a:cs typeface="Courier New" panose="02070309020205020404" pitchFamily="49" charset="0"/>
              </a:rPr>
              <a:t>       // Returns object at top of stack </a:t>
            </a:r>
          </a:p>
        </p:txBody>
      </p:sp>
      <p:grpSp>
        <p:nvGrpSpPr>
          <p:cNvPr id="24" name="Group 23"/>
          <p:cNvGrpSpPr/>
          <p:nvPr/>
        </p:nvGrpSpPr>
        <p:grpSpPr>
          <a:xfrm>
            <a:off x="274320" y="5483126"/>
            <a:ext cx="4846320" cy="369332"/>
            <a:chOff x="274320" y="5483126"/>
            <a:chExt cx="4846320" cy="369332"/>
          </a:xfrm>
        </p:grpSpPr>
        <p:grpSp>
          <p:nvGrpSpPr>
            <p:cNvPr id="23" name="Group 22"/>
            <p:cNvGrpSpPr/>
            <p:nvPr/>
          </p:nvGrpSpPr>
          <p:grpSpPr>
            <a:xfrm>
              <a:off x="3291840" y="5486400"/>
              <a:ext cx="1828800" cy="365760"/>
              <a:chOff x="3657600" y="5486400"/>
              <a:chExt cx="1828800" cy="365760"/>
            </a:xfrm>
          </p:grpSpPr>
          <p:sp>
            <p:nvSpPr>
              <p:cNvPr id="28" name="Rectangle 27"/>
              <p:cNvSpPr/>
              <p:nvPr>
                <p:custDataLst>
                  <p:tags r:id="rId14"/>
                </p:custDataLst>
              </p:nvPr>
            </p:nvSpPr>
            <p:spPr bwMode="auto">
              <a:xfrm>
                <a:off x="3657600" y="5486400"/>
                <a:ext cx="365760" cy="365760"/>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2A</a:t>
                </a:r>
              </a:p>
            </p:txBody>
          </p:sp>
          <p:sp>
            <p:nvSpPr>
              <p:cNvPr id="36" name="Rectangle 35"/>
              <p:cNvSpPr/>
              <p:nvPr>
                <p:custDataLst>
                  <p:tags r:id="rId15"/>
                </p:custDataLst>
              </p:nvPr>
            </p:nvSpPr>
            <p:spPr bwMode="auto">
              <a:xfrm>
                <a:off x="4023360" y="5486400"/>
                <a:ext cx="365760" cy="365760"/>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B4</a:t>
                </a:r>
              </a:p>
            </p:txBody>
          </p:sp>
          <p:sp>
            <p:nvSpPr>
              <p:cNvPr id="37" name="Rectangle 36"/>
              <p:cNvSpPr/>
              <p:nvPr>
                <p:custDataLst>
                  <p:tags r:id="rId16"/>
                </p:custDataLst>
              </p:nvPr>
            </p:nvSpPr>
            <p:spPr bwMode="auto">
              <a:xfrm>
                <a:off x="4389120" y="5486400"/>
                <a:ext cx="365760" cy="365760"/>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00</a:t>
                </a:r>
              </a:p>
            </p:txBody>
          </p:sp>
          <p:sp>
            <p:nvSpPr>
              <p:cNvPr id="38" name="Rectangle 37"/>
              <p:cNvSpPr/>
              <p:nvPr>
                <p:custDataLst>
                  <p:tags r:id="rId17"/>
                </p:custDataLst>
              </p:nvPr>
            </p:nvSpPr>
            <p:spPr bwMode="auto">
              <a:xfrm>
                <a:off x="4754880" y="5486400"/>
                <a:ext cx="365760" cy="365760"/>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05</a:t>
                </a:r>
              </a:p>
            </p:txBody>
          </p:sp>
          <p:sp>
            <p:nvSpPr>
              <p:cNvPr id="39" name="Rectangle 38"/>
              <p:cNvSpPr/>
              <p:nvPr>
                <p:custDataLst>
                  <p:tags r:id="rId18"/>
                </p:custDataLst>
              </p:nvPr>
            </p:nvSpPr>
            <p:spPr bwMode="auto">
              <a:xfrm>
                <a:off x="5120640" y="5486400"/>
                <a:ext cx="365760" cy="365760"/>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B0</a:t>
                </a:r>
              </a:p>
            </p:txBody>
          </p:sp>
        </p:grpSp>
        <p:sp>
          <p:nvSpPr>
            <p:cNvPr id="43" name="TextBox 42"/>
            <p:cNvSpPr txBox="1"/>
            <p:nvPr>
              <p:custDataLst>
                <p:tags r:id="rId13"/>
              </p:custDataLst>
            </p:nvPr>
          </p:nvSpPr>
          <p:spPr>
            <a:xfrm>
              <a:off x="274320" y="5483126"/>
              <a:ext cx="2940420" cy="369332"/>
            </a:xfrm>
            <a:prstGeom prst="rect">
              <a:avLst/>
            </a:prstGeom>
            <a:noFill/>
          </p:spPr>
          <p:txBody>
            <a:bodyPr wrap="none" rtlCol="0">
              <a:spAutoFit/>
            </a:bodyPr>
            <a:lstStyle/>
            <a:p>
              <a:r>
                <a:rPr lang="en-US" dirty="0" smtClean="0">
                  <a:latin typeface="Calibri" panose="020F0502020204030204" pitchFamily="34" charset="0"/>
                  <a:cs typeface="Calibri" panose="020F0502020204030204" pitchFamily="34" charset="0"/>
                </a:rPr>
                <a:t>As stored in the </a:t>
              </a:r>
              <a:r>
                <a:rPr lang="en-US" dirty="0" smtClean="0">
                  <a:latin typeface="Courier New" panose="02070309020205020404" pitchFamily="49" charset="0"/>
                  <a:cs typeface="Courier New" panose="02070309020205020404" pitchFamily="49" charset="0"/>
                </a:rPr>
                <a:t>.class</a:t>
              </a:r>
              <a:r>
                <a:rPr lang="en-US" dirty="0" smtClean="0">
                  <a:latin typeface="Calibri" panose="020F0502020204030204" pitchFamily="34" charset="0"/>
                  <a:cs typeface="Calibri" panose="020F0502020204030204" pitchFamily="34" charset="0"/>
                </a:rPr>
                <a:t> file:</a:t>
              </a:r>
            </a:p>
          </p:txBody>
        </p:sp>
      </p:grpSp>
      <p:sp>
        <p:nvSpPr>
          <p:cNvPr id="32" name="Rectangle 31"/>
          <p:cNvSpPr/>
          <p:nvPr>
            <p:custDataLst>
              <p:tags r:id="rId4"/>
            </p:custDataLst>
          </p:nvPr>
        </p:nvSpPr>
        <p:spPr>
          <a:xfrm>
            <a:off x="1719072" y="6125748"/>
            <a:ext cx="5702777" cy="338554"/>
          </a:xfrm>
          <a:prstGeom prst="rect">
            <a:avLst/>
          </a:prstGeom>
        </p:spPr>
        <p:txBody>
          <a:bodyPr wrap="square">
            <a:spAutoFit/>
          </a:bodyPr>
          <a:lstStyle/>
          <a:p>
            <a:pPr algn="ctr"/>
            <a:r>
              <a:rPr lang="en-US" sz="1600" dirty="0" smtClean="0">
                <a:latin typeface="Lato" panose="020F0502020204030203" pitchFamily="34" charset="0"/>
                <a:cs typeface="Lato" panose="020F0502020204030203" pitchFamily="34" charset="0"/>
                <a:hlinkClick r:id="rId21"/>
              </a:rPr>
              <a:t>http://en.wikipedia.org/wiki/Java_bytecode_instruction_listings</a:t>
            </a:r>
            <a:r>
              <a:rPr lang="en-US" sz="1600" dirty="0" smtClean="0">
                <a:latin typeface="Lato" panose="020F0502020204030203" pitchFamily="34" charset="0"/>
                <a:cs typeface="Lato" panose="020F0502020204030203" pitchFamily="34" charset="0"/>
              </a:rPr>
              <a:t> </a:t>
            </a:r>
            <a:endParaRPr lang="en-US" sz="1600" dirty="0">
              <a:latin typeface="Lato" panose="020F0502020204030203" pitchFamily="34" charset="0"/>
              <a:cs typeface="Lato" panose="020F0502020204030203" pitchFamily="34" charset="0"/>
            </a:endParaRPr>
          </a:p>
        </p:txBody>
      </p:sp>
      <p:grpSp>
        <p:nvGrpSpPr>
          <p:cNvPr id="25" name="Group 24"/>
          <p:cNvGrpSpPr/>
          <p:nvPr/>
        </p:nvGrpSpPr>
        <p:grpSpPr>
          <a:xfrm>
            <a:off x="274320" y="4434840"/>
            <a:ext cx="7909560" cy="693178"/>
            <a:chOff x="274320" y="4434840"/>
            <a:chExt cx="7909560" cy="693178"/>
          </a:xfrm>
        </p:grpSpPr>
        <p:grpSp>
          <p:nvGrpSpPr>
            <p:cNvPr id="22" name="Group 21"/>
            <p:cNvGrpSpPr/>
            <p:nvPr/>
          </p:nvGrpSpPr>
          <p:grpSpPr>
            <a:xfrm>
              <a:off x="1645920" y="4434840"/>
              <a:ext cx="6537960" cy="693178"/>
              <a:chOff x="777240" y="4434840"/>
              <a:chExt cx="6537960" cy="693178"/>
            </a:xfrm>
          </p:grpSpPr>
          <p:sp>
            <p:nvSpPr>
              <p:cNvPr id="9" name="TextBox 8"/>
              <p:cNvSpPr txBox="1"/>
              <p:nvPr>
                <p:custDataLst>
                  <p:tags r:id="rId5"/>
                </p:custDataLst>
              </p:nvPr>
            </p:nvSpPr>
            <p:spPr>
              <a:xfrm>
                <a:off x="777240" y="4434840"/>
                <a:ext cx="274320" cy="369332"/>
              </a:xfrm>
              <a:prstGeom prst="rect">
                <a:avLst/>
              </a:prstGeom>
              <a:noFill/>
            </p:spPr>
            <p:txBody>
              <a:bodyPr wrap="square" lIns="0" rIns="0" rtlCol="0" anchor="ctr" anchorCtr="0">
                <a:spAutoFit/>
              </a:bodyPr>
              <a:lstStyle/>
              <a:p>
                <a:pPr algn="ctr"/>
                <a:r>
                  <a:rPr lang="en-US" sz="1800" dirty="0" smtClean="0">
                    <a:latin typeface="Calibri" panose="020F0502020204030204" pitchFamily="34" charset="0"/>
                    <a:cs typeface="Calibri" panose="020F0502020204030204" pitchFamily="34" charset="0"/>
                  </a:rPr>
                  <a:t>0</a:t>
                </a:r>
              </a:p>
            </p:txBody>
          </p:sp>
          <p:grpSp>
            <p:nvGrpSpPr>
              <p:cNvPr id="7" name="Group 6"/>
              <p:cNvGrpSpPr/>
              <p:nvPr/>
            </p:nvGrpSpPr>
            <p:grpSpPr>
              <a:xfrm>
                <a:off x="914400" y="4754880"/>
                <a:ext cx="6400800" cy="373138"/>
                <a:chOff x="914400" y="4754880"/>
                <a:chExt cx="6400800" cy="373138"/>
              </a:xfrm>
            </p:grpSpPr>
            <p:sp>
              <p:nvSpPr>
                <p:cNvPr id="8" name="Rectangle 7"/>
                <p:cNvSpPr/>
                <p:nvPr>
                  <p:custDataLst>
                    <p:tags r:id="rId8"/>
                  </p:custDataLst>
                </p:nvPr>
              </p:nvSpPr>
              <p:spPr bwMode="auto">
                <a:xfrm>
                  <a:off x="914400" y="4754880"/>
                  <a:ext cx="1280160" cy="373138"/>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aload_0</a:t>
                  </a:r>
                </a:p>
              </p:txBody>
            </p:sp>
            <p:sp>
              <p:nvSpPr>
                <p:cNvPr id="10" name="Rectangle 9"/>
                <p:cNvSpPr/>
                <p:nvPr>
                  <p:custDataLst>
                    <p:tags r:id="rId9"/>
                  </p:custDataLst>
                </p:nvPr>
              </p:nvSpPr>
              <p:spPr bwMode="auto">
                <a:xfrm>
                  <a:off x="2194560" y="4754880"/>
                  <a:ext cx="1280160" cy="373138"/>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getfield</a:t>
                  </a:r>
                  <a:endParaRPr kumimoji="0" lang="en-US"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11" name="Rectangle 10"/>
                <p:cNvSpPr/>
                <p:nvPr>
                  <p:custDataLst>
                    <p:tags r:id="rId10"/>
                  </p:custDataLst>
                </p:nvPr>
              </p:nvSpPr>
              <p:spPr bwMode="auto">
                <a:xfrm>
                  <a:off x="3474720" y="4754880"/>
                  <a:ext cx="1280160" cy="373138"/>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00</a:t>
                  </a:r>
                </a:p>
              </p:txBody>
            </p:sp>
            <p:sp>
              <p:nvSpPr>
                <p:cNvPr id="12" name="Rectangle 11"/>
                <p:cNvSpPr/>
                <p:nvPr>
                  <p:custDataLst>
                    <p:tags r:id="rId11"/>
                  </p:custDataLst>
                </p:nvPr>
              </p:nvSpPr>
              <p:spPr bwMode="auto">
                <a:xfrm>
                  <a:off x="4754880" y="4754880"/>
                  <a:ext cx="1280160" cy="373138"/>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05</a:t>
                  </a:r>
                </a:p>
              </p:txBody>
            </p:sp>
            <p:sp>
              <p:nvSpPr>
                <p:cNvPr id="13" name="Rectangle 12"/>
                <p:cNvSpPr/>
                <p:nvPr>
                  <p:custDataLst>
                    <p:tags r:id="rId12"/>
                  </p:custDataLst>
                </p:nvPr>
              </p:nvSpPr>
              <p:spPr bwMode="auto">
                <a:xfrm>
                  <a:off x="6035040" y="4754880"/>
                  <a:ext cx="1280160" cy="373138"/>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areturn</a:t>
                  </a:r>
                  <a:endParaRPr kumimoji="0" lang="en-US"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grpSp>
          <p:sp>
            <p:nvSpPr>
              <p:cNvPr id="14" name="TextBox 13"/>
              <p:cNvSpPr txBox="1"/>
              <p:nvPr>
                <p:custDataLst>
                  <p:tags r:id="rId6"/>
                </p:custDataLst>
              </p:nvPr>
            </p:nvSpPr>
            <p:spPr>
              <a:xfrm>
                <a:off x="2057400" y="4434840"/>
                <a:ext cx="274320" cy="369332"/>
              </a:xfrm>
              <a:prstGeom prst="rect">
                <a:avLst/>
              </a:prstGeom>
              <a:noFill/>
            </p:spPr>
            <p:txBody>
              <a:bodyPr wrap="square" lIns="0" rIns="0" rtlCol="0" anchor="ctr" anchorCtr="0">
                <a:spAutoFit/>
              </a:bodyPr>
              <a:lstStyle/>
              <a:p>
                <a:pPr algn="ctr"/>
                <a:r>
                  <a:rPr lang="en-US" sz="1800" dirty="0" smtClean="0">
                    <a:latin typeface="Calibri" panose="020F0502020204030204" pitchFamily="34" charset="0"/>
                    <a:cs typeface="Calibri" panose="020F0502020204030204" pitchFamily="34" charset="0"/>
                  </a:rPr>
                  <a:t>1</a:t>
                </a:r>
              </a:p>
            </p:txBody>
          </p:sp>
          <p:sp>
            <p:nvSpPr>
              <p:cNvPr id="15" name="TextBox 14"/>
              <p:cNvSpPr txBox="1"/>
              <p:nvPr>
                <p:custDataLst>
                  <p:tags r:id="rId7"/>
                </p:custDataLst>
              </p:nvPr>
            </p:nvSpPr>
            <p:spPr>
              <a:xfrm>
                <a:off x="5897880" y="4434840"/>
                <a:ext cx="274320" cy="369332"/>
              </a:xfrm>
              <a:prstGeom prst="rect">
                <a:avLst/>
              </a:prstGeom>
              <a:noFill/>
            </p:spPr>
            <p:txBody>
              <a:bodyPr wrap="square" lIns="0" rIns="0" rtlCol="0" anchor="ctr" anchorCtr="0">
                <a:spAutoFit/>
              </a:bodyPr>
              <a:lstStyle/>
              <a:p>
                <a:pPr algn="ctr"/>
                <a:r>
                  <a:rPr lang="en-US" sz="1800" dirty="0" smtClean="0">
                    <a:latin typeface="Calibri" panose="020F0502020204030204" pitchFamily="34" charset="0"/>
                    <a:cs typeface="Calibri" panose="020F0502020204030204" pitchFamily="34" charset="0"/>
                  </a:rPr>
                  <a:t>4</a:t>
                </a:r>
              </a:p>
            </p:txBody>
          </p:sp>
        </p:grpSp>
        <p:sp>
          <p:nvSpPr>
            <p:cNvPr id="4" name="TextBox 3"/>
            <p:cNvSpPr txBox="1"/>
            <p:nvPr/>
          </p:nvSpPr>
          <p:spPr>
            <a:xfrm>
              <a:off x="274320" y="4434840"/>
              <a:ext cx="1463478" cy="369332"/>
            </a:xfrm>
            <a:prstGeom prst="rect">
              <a:avLst/>
            </a:prstGeom>
            <a:noFill/>
          </p:spPr>
          <p:txBody>
            <a:bodyPr wrap="none" rtlCol="0">
              <a:spAutoFit/>
            </a:bodyPr>
            <a:lstStyle/>
            <a:p>
              <a:pPr algn="r"/>
              <a:r>
                <a:rPr lang="en-US" dirty="0" smtClean="0">
                  <a:latin typeface="Calibri" pitchFamily="34" charset="0"/>
                </a:rPr>
                <a:t>Byte number:</a:t>
              </a:r>
            </a:p>
          </p:txBody>
        </p:sp>
      </p:grpSp>
    </p:spTree>
    <p:extLst>
      <p:ext uri="{BB962C8B-B14F-4D97-AF65-F5344CB8AC3E}">
        <p14:creationId xmlns:p14="http://schemas.microsoft.com/office/powerpoint/2010/main" val="82000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Class File Format</a:t>
            </a:r>
            <a:endParaRPr lang="en-US" dirty="0"/>
          </a:p>
        </p:txBody>
      </p:sp>
      <p:sp>
        <p:nvSpPr>
          <p:cNvPr id="3" name="Content Placeholder 2"/>
          <p:cNvSpPr>
            <a:spLocks noGrp="1"/>
          </p:cNvSpPr>
          <p:nvPr>
            <p:ph idx="1"/>
            <p:custDataLst>
              <p:tags r:id="rId2"/>
            </p:custDataLst>
          </p:nvPr>
        </p:nvSpPr>
        <p:spPr/>
        <p:txBody>
          <a:bodyPr/>
          <a:lstStyle/>
          <a:p>
            <a:r>
              <a:rPr lang="en-US" sz="2400" dirty="0" smtClean="0"/>
              <a:t>Every class in Java source code is compiled to its own class file</a:t>
            </a:r>
          </a:p>
          <a:p>
            <a:r>
              <a:rPr lang="en-US" sz="2400" dirty="0" smtClean="0"/>
              <a:t>10 sections in the Java class file structure:</a:t>
            </a:r>
          </a:p>
          <a:p>
            <a:pPr lvl="1"/>
            <a:r>
              <a:rPr lang="en-US" sz="1800" b="1" dirty="0" smtClean="0"/>
              <a:t>Magic number</a:t>
            </a:r>
            <a:r>
              <a:rPr lang="en-US" sz="1800" dirty="0" smtClean="0"/>
              <a:t>:  0xCAFEBABE (legible hex from James Gosling – Java’s inventor)</a:t>
            </a:r>
          </a:p>
          <a:p>
            <a:pPr lvl="1"/>
            <a:r>
              <a:rPr lang="en-US" sz="1800" b="1" dirty="0" smtClean="0"/>
              <a:t>Version of class file format</a:t>
            </a:r>
            <a:r>
              <a:rPr lang="en-US" sz="1800" dirty="0" smtClean="0"/>
              <a:t>:  The minor and major versions of the class file</a:t>
            </a:r>
          </a:p>
          <a:p>
            <a:pPr lvl="1"/>
            <a:r>
              <a:rPr lang="en-US" sz="1800" b="1" dirty="0" smtClean="0"/>
              <a:t>Constant pool</a:t>
            </a:r>
            <a:r>
              <a:rPr lang="en-US" sz="1800" dirty="0" smtClean="0"/>
              <a:t>:  Set of constant values for the class</a:t>
            </a:r>
          </a:p>
          <a:p>
            <a:pPr lvl="1"/>
            <a:r>
              <a:rPr lang="en-US" sz="1800" b="1" dirty="0" smtClean="0"/>
              <a:t>Access flags</a:t>
            </a:r>
            <a:r>
              <a:rPr lang="en-US" sz="1800" dirty="0" smtClean="0"/>
              <a:t>:  For example whether the class is abstract, static, final, etc.</a:t>
            </a:r>
          </a:p>
          <a:p>
            <a:pPr lvl="1"/>
            <a:r>
              <a:rPr lang="en-US" sz="1800" b="1" dirty="0" smtClean="0"/>
              <a:t>This class</a:t>
            </a:r>
            <a:r>
              <a:rPr lang="en-US" sz="1800" dirty="0" smtClean="0"/>
              <a:t>:  The name of the current class</a:t>
            </a:r>
          </a:p>
          <a:p>
            <a:pPr lvl="1"/>
            <a:r>
              <a:rPr lang="en-US" sz="1800" b="1" dirty="0" smtClean="0"/>
              <a:t>Super class</a:t>
            </a:r>
            <a:r>
              <a:rPr lang="en-US" sz="1800" dirty="0" smtClean="0"/>
              <a:t>:  The name of the super class</a:t>
            </a:r>
          </a:p>
          <a:p>
            <a:pPr lvl="1"/>
            <a:r>
              <a:rPr lang="en-US" sz="1800" b="1" dirty="0" smtClean="0"/>
              <a:t>Interfaces</a:t>
            </a:r>
            <a:r>
              <a:rPr lang="en-US" sz="1800" dirty="0" smtClean="0"/>
              <a:t>:  Any interfaces in the class</a:t>
            </a:r>
          </a:p>
          <a:p>
            <a:pPr lvl="1"/>
            <a:r>
              <a:rPr lang="en-US" sz="1800" b="1" dirty="0" smtClean="0"/>
              <a:t>Fields</a:t>
            </a:r>
            <a:r>
              <a:rPr lang="en-US" sz="1800" dirty="0" smtClean="0"/>
              <a:t>:  Any fields in the class</a:t>
            </a:r>
          </a:p>
          <a:p>
            <a:pPr lvl="1"/>
            <a:r>
              <a:rPr lang="en-US" sz="1800" b="1" dirty="0" smtClean="0"/>
              <a:t>Methods</a:t>
            </a:r>
            <a:r>
              <a:rPr lang="en-US" sz="1800" dirty="0" smtClean="0"/>
              <a:t>:  Any methods in the class</a:t>
            </a:r>
          </a:p>
          <a:p>
            <a:pPr lvl="1"/>
            <a:r>
              <a:rPr lang="en-US" sz="1800" b="1" dirty="0" smtClean="0"/>
              <a:t>Attributes</a:t>
            </a:r>
            <a:r>
              <a:rPr lang="en-US" sz="1800" dirty="0" smtClean="0"/>
              <a:t>:  Any attributes of the class (for example, name of source file, etc.)</a:t>
            </a:r>
          </a:p>
          <a:p>
            <a:r>
              <a:rPr lang="en-US" sz="2400" dirty="0" smtClean="0"/>
              <a:t>A </a:t>
            </a:r>
            <a:r>
              <a:rPr lang="en-US" sz="2400" dirty="0" smtClean="0">
                <a:latin typeface="Courier New" panose="02070309020205020404" pitchFamily="49" charset="0"/>
                <a:cs typeface="Courier New" panose="02070309020205020404" pitchFamily="49" charset="0"/>
              </a:rPr>
              <a:t>.jar</a:t>
            </a:r>
            <a:r>
              <a:rPr lang="en-US" sz="2400" dirty="0" smtClean="0"/>
              <a:t> file collects together all of the class files needed for the program, plus any additional resources (e.g. images)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35</a:t>
            </a:fld>
            <a:endParaRPr lang="en-US"/>
          </a:p>
        </p:txBody>
      </p:sp>
    </p:spTree>
    <p:extLst>
      <p:ext uri="{BB962C8B-B14F-4D97-AF65-F5344CB8AC3E}">
        <p14:creationId xmlns:p14="http://schemas.microsoft.com/office/powerpoint/2010/main" val="42115959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435677"/>
            <a:ext cx="8405982" cy="1004667"/>
          </a:xfrm>
        </p:spPr>
        <p:txBody>
          <a:bodyPr>
            <a:noAutofit/>
          </a:bodyPr>
          <a:lstStyle/>
          <a:p>
            <a:pPr marL="0" indent="0"/>
            <a:r>
              <a:rPr lang="en-US" dirty="0" smtClean="0"/>
              <a:t>Disassembled</a:t>
            </a:r>
            <a:br>
              <a:rPr lang="en-US" dirty="0" smtClean="0"/>
            </a:br>
            <a:r>
              <a:rPr lang="en-US" dirty="0" smtClean="0"/>
              <a:t>Java Bytecode</a:t>
            </a:r>
            <a:endParaRPr lang="en-US" dirty="0"/>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36</a:t>
            </a:fld>
            <a:endParaRPr lang="en-US"/>
          </a:p>
        </p:txBody>
      </p:sp>
      <p:sp>
        <p:nvSpPr>
          <p:cNvPr id="6" name="Rectangle 5"/>
          <p:cNvSpPr/>
          <p:nvPr>
            <p:custDataLst>
              <p:tags r:id="rId3"/>
            </p:custDataLst>
          </p:nvPr>
        </p:nvSpPr>
        <p:spPr>
          <a:xfrm>
            <a:off x="3620834" y="291755"/>
            <a:ext cx="5180580" cy="6510545"/>
          </a:xfrm>
          <a:prstGeom prst="rect">
            <a:avLst/>
          </a:prstGeom>
          <a:solidFill>
            <a:srgbClr val="CDF1C5"/>
          </a:solidFill>
          <a:ln>
            <a:solidFill>
              <a:srgbClr val="5CE455"/>
            </a:solidFill>
          </a:ln>
        </p:spPr>
        <p:txBody>
          <a:bodyPr wrap="square">
            <a:spAutoFit/>
          </a:bodyPr>
          <a:lstStyle/>
          <a:p>
            <a:r>
              <a:rPr lang="en-US" sz="1200" dirty="0" smtClean="0">
                <a:latin typeface="Courier New" panose="02070309020205020404" pitchFamily="49" charset="0"/>
                <a:cs typeface="Courier New" panose="02070309020205020404" pitchFamily="49" charset="0"/>
              </a:rPr>
              <a:t>Compiled from </a:t>
            </a:r>
            <a:r>
              <a:rPr lang="en-US" sz="1200" dirty="0" err="1" smtClean="0">
                <a:latin typeface="Courier New" panose="02070309020205020404" pitchFamily="49" charset="0"/>
                <a:cs typeface="Courier New" panose="02070309020205020404" pitchFamily="49" charset="0"/>
              </a:rPr>
              <a:t>Employee.java</a:t>
            </a:r>
            <a:endParaRPr lang="en-US" sz="1200" dirty="0" smtClean="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class Employee extends </a:t>
            </a:r>
            <a:r>
              <a:rPr lang="en-US" sz="1200" dirty="0" err="1" smtClean="0">
                <a:latin typeface="Courier New" panose="02070309020205020404" pitchFamily="49" charset="0"/>
                <a:cs typeface="Courier New" panose="02070309020205020404" pitchFamily="49" charset="0"/>
              </a:rPr>
              <a:t>java.lang.Object</a:t>
            </a:r>
            <a:r>
              <a:rPr lang="en-US" sz="1200" dirty="0" smtClean="0">
                <a:latin typeface="Courier New" panose="02070309020205020404" pitchFamily="49" charset="0"/>
                <a:cs typeface="Courier New" panose="02070309020205020404" pitchFamily="49" charset="0"/>
              </a:rPr>
              <a:t> {</a:t>
            </a:r>
          </a:p>
          <a:p>
            <a:r>
              <a:rPr lang="en-US" sz="1200" dirty="0" smtClean="0">
                <a:latin typeface="Courier New" panose="02070309020205020404" pitchFamily="49" charset="0"/>
                <a:cs typeface="Courier New" panose="02070309020205020404" pitchFamily="49" charset="0"/>
              </a:rPr>
              <a:t>  public Employee(</a:t>
            </a:r>
            <a:r>
              <a:rPr lang="en-US" sz="1200" dirty="0" err="1" smtClean="0">
                <a:latin typeface="Courier New" panose="02070309020205020404" pitchFamily="49" charset="0"/>
                <a:cs typeface="Courier New" panose="02070309020205020404" pitchFamily="49" charset="0"/>
              </a:rPr>
              <a:t>java.lang.String,int</a:t>
            </a:r>
            <a:r>
              <a:rPr lang="en-US" sz="1200" dirty="0" smtClean="0">
                <a:latin typeface="Courier New" panose="02070309020205020404" pitchFamily="49" charset="0"/>
                <a:cs typeface="Courier New" panose="02070309020205020404" pitchFamily="49" charset="0"/>
              </a:rPr>
              <a:t>);</a:t>
            </a:r>
          </a:p>
          <a:p>
            <a:r>
              <a:rPr lang="en-US" sz="1200" dirty="0" smtClean="0">
                <a:latin typeface="Courier New" panose="02070309020205020404" pitchFamily="49" charset="0"/>
                <a:cs typeface="Courier New" panose="02070309020205020404" pitchFamily="49" charset="0"/>
              </a:rPr>
              <a:t>  public </a:t>
            </a:r>
            <a:r>
              <a:rPr lang="en-US" sz="1200" dirty="0" err="1" smtClean="0">
                <a:latin typeface="Courier New" panose="02070309020205020404" pitchFamily="49" charset="0"/>
                <a:cs typeface="Courier New" panose="02070309020205020404" pitchFamily="49" charset="0"/>
              </a:rPr>
              <a:t>java.lang.String</a:t>
            </a:r>
            <a:r>
              <a:rPr lang="en-US" sz="1200" dirty="0" smtClean="0">
                <a:latin typeface="Courier New" panose="02070309020205020404" pitchFamily="49" charset="0"/>
                <a:cs typeface="Courier New" panose="02070309020205020404" pitchFamily="49" charset="0"/>
              </a:rPr>
              <a:t> </a:t>
            </a:r>
            <a:r>
              <a:rPr lang="en-US" sz="1200" dirty="0" err="1" smtClean="0">
                <a:latin typeface="Courier New" panose="02070309020205020404" pitchFamily="49" charset="0"/>
                <a:cs typeface="Courier New" panose="02070309020205020404" pitchFamily="49" charset="0"/>
              </a:rPr>
              <a:t>getEmployeeName</a:t>
            </a:r>
            <a:r>
              <a:rPr lang="en-US" sz="1200" dirty="0" smtClean="0">
                <a:latin typeface="Courier New" panose="02070309020205020404" pitchFamily="49" charset="0"/>
                <a:cs typeface="Courier New" panose="02070309020205020404" pitchFamily="49" charset="0"/>
              </a:rPr>
              <a:t>();</a:t>
            </a:r>
          </a:p>
          <a:p>
            <a:r>
              <a:rPr lang="en-US" sz="1200" dirty="0" smtClean="0">
                <a:latin typeface="Courier New" panose="02070309020205020404" pitchFamily="49" charset="0"/>
                <a:cs typeface="Courier New" panose="02070309020205020404" pitchFamily="49" charset="0"/>
              </a:rPr>
              <a:t>  public int </a:t>
            </a:r>
            <a:r>
              <a:rPr lang="en-US" sz="1200" dirty="0" err="1">
                <a:latin typeface="Courier New" panose="02070309020205020404" pitchFamily="49" charset="0"/>
                <a:cs typeface="Courier New" panose="02070309020205020404" pitchFamily="49" charset="0"/>
              </a:rPr>
              <a:t>getE</a:t>
            </a:r>
            <a:r>
              <a:rPr lang="en-US" sz="1200" dirty="0" err="1" smtClean="0">
                <a:latin typeface="Courier New" panose="02070309020205020404" pitchFamily="49" charset="0"/>
                <a:cs typeface="Courier New" panose="02070309020205020404" pitchFamily="49" charset="0"/>
              </a:rPr>
              <a:t>mployeeNumber</a:t>
            </a:r>
            <a:r>
              <a:rPr lang="en-US" sz="1200" dirty="0" smtClean="0">
                <a:latin typeface="Courier New" panose="02070309020205020404" pitchFamily="49" charset="0"/>
                <a:cs typeface="Courier New" panose="02070309020205020404" pitchFamily="49" charset="0"/>
              </a:rPr>
              <a:t>();</a:t>
            </a:r>
          </a:p>
          <a:p>
            <a:r>
              <a:rPr lang="en-US" sz="1200" dirty="0" smtClean="0">
                <a:latin typeface="Courier New" panose="02070309020205020404" pitchFamily="49" charset="0"/>
                <a:cs typeface="Courier New" panose="02070309020205020404" pitchFamily="49" charset="0"/>
              </a:rPr>
              <a:t>}</a:t>
            </a:r>
          </a:p>
          <a:p>
            <a:endParaRPr lang="en-US" sz="1200" dirty="0" smtClean="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Method </a:t>
            </a:r>
            <a:r>
              <a:rPr lang="en-US" sz="1200" dirty="0" err="1" smtClean="0">
                <a:latin typeface="Courier New" panose="02070309020205020404" pitchFamily="49" charset="0"/>
                <a:cs typeface="Courier New" panose="02070309020205020404" pitchFamily="49" charset="0"/>
              </a:rPr>
              <a:t>Employee(java.lang.String,int</a:t>
            </a:r>
            <a:r>
              <a:rPr lang="en-US" sz="1200" dirty="0" smtClean="0">
                <a:latin typeface="Courier New" panose="02070309020205020404" pitchFamily="49" charset="0"/>
                <a:cs typeface="Courier New" panose="02070309020205020404" pitchFamily="49" charset="0"/>
              </a:rPr>
              <a:t>)</a:t>
            </a:r>
          </a:p>
          <a:p>
            <a:r>
              <a:rPr lang="en-US" sz="1200" dirty="0" smtClean="0">
                <a:latin typeface="Courier New" panose="02070309020205020404" pitchFamily="49" charset="0"/>
                <a:cs typeface="Courier New" panose="02070309020205020404" pitchFamily="49" charset="0"/>
              </a:rPr>
              <a:t>0 </a:t>
            </a:r>
            <a:r>
              <a:rPr lang="en-US" sz="1200" b="1" dirty="0" smtClean="0">
                <a:latin typeface="Courier New" panose="02070309020205020404" pitchFamily="49" charset="0"/>
                <a:cs typeface="Courier New" panose="02070309020205020404" pitchFamily="49" charset="0"/>
              </a:rPr>
              <a:t>aload_0</a:t>
            </a:r>
          </a:p>
          <a:p>
            <a:r>
              <a:rPr lang="en-US" sz="1200" dirty="0" smtClean="0">
                <a:latin typeface="Courier New" panose="02070309020205020404" pitchFamily="49" charset="0"/>
                <a:cs typeface="Courier New" panose="02070309020205020404" pitchFamily="49" charset="0"/>
              </a:rPr>
              <a:t>1 </a:t>
            </a:r>
            <a:r>
              <a:rPr lang="en-US" sz="1200" b="1" dirty="0" err="1" smtClean="0">
                <a:latin typeface="Courier New" panose="02070309020205020404" pitchFamily="49" charset="0"/>
                <a:cs typeface="Courier New" panose="02070309020205020404" pitchFamily="49" charset="0"/>
              </a:rPr>
              <a:t>invokespecial</a:t>
            </a:r>
            <a:r>
              <a:rPr lang="en-US" sz="1200" dirty="0" smtClean="0">
                <a:latin typeface="Courier New" panose="02070309020205020404" pitchFamily="49" charset="0"/>
                <a:cs typeface="Courier New" panose="02070309020205020404" pitchFamily="49" charset="0"/>
              </a:rPr>
              <a:t> #3 &lt;Method </a:t>
            </a:r>
            <a:r>
              <a:rPr lang="en-US" sz="1200" dirty="0" err="1" smtClean="0">
                <a:latin typeface="Courier New" panose="02070309020205020404" pitchFamily="49" charset="0"/>
                <a:cs typeface="Courier New" panose="02070309020205020404" pitchFamily="49" charset="0"/>
              </a:rPr>
              <a:t>java.lang.Object</a:t>
            </a:r>
            <a:r>
              <a:rPr lang="en-US" sz="1200" dirty="0" smtClean="0">
                <a:latin typeface="Courier New" panose="02070309020205020404" pitchFamily="49" charset="0"/>
                <a:cs typeface="Courier New" panose="02070309020205020404" pitchFamily="49" charset="0"/>
              </a:rPr>
              <a:t>()&gt;</a:t>
            </a:r>
          </a:p>
          <a:p>
            <a:r>
              <a:rPr lang="en-US" sz="1200" dirty="0" smtClean="0">
                <a:latin typeface="Courier New" panose="02070309020205020404" pitchFamily="49" charset="0"/>
                <a:cs typeface="Courier New" panose="02070309020205020404" pitchFamily="49" charset="0"/>
              </a:rPr>
              <a:t>4 </a:t>
            </a:r>
            <a:r>
              <a:rPr lang="en-US" sz="1200" b="1" dirty="0" smtClean="0">
                <a:latin typeface="Courier New" panose="02070309020205020404" pitchFamily="49" charset="0"/>
                <a:cs typeface="Courier New" panose="02070309020205020404" pitchFamily="49" charset="0"/>
              </a:rPr>
              <a:t>aload_0</a:t>
            </a:r>
          </a:p>
          <a:p>
            <a:r>
              <a:rPr lang="en-US" sz="1200" dirty="0" smtClean="0">
                <a:latin typeface="Courier New" panose="02070309020205020404" pitchFamily="49" charset="0"/>
                <a:cs typeface="Courier New" panose="02070309020205020404" pitchFamily="49" charset="0"/>
              </a:rPr>
              <a:t>5 </a:t>
            </a:r>
            <a:r>
              <a:rPr lang="en-US" sz="1200" b="1" dirty="0" smtClean="0">
                <a:latin typeface="Courier New" panose="02070309020205020404" pitchFamily="49" charset="0"/>
                <a:cs typeface="Courier New" panose="02070309020205020404" pitchFamily="49" charset="0"/>
              </a:rPr>
              <a:t>aload_1</a:t>
            </a:r>
          </a:p>
          <a:p>
            <a:r>
              <a:rPr lang="en-US" sz="1200" dirty="0" smtClean="0">
                <a:latin typeface="Courier New" panose="02070309020205020404" pitchFamily="49" charset="0"/>
                <a:cs typeface="Courier New" panose="02070309020205020404" pitchFamily="49" charset="0"/>
              </a:rPr>
              <a:t>6 </a:t>
            </a:r>
            <a:r>
              <a:rPr lang="en-US" sz="1200" b="1" dirty="0" err="1" smtClean="0">
                <a:latin typeface="Courier New" panose="02070309020205020404" pitchFamily="49" charset="0"/>
                <a:cs typeface="Courier New" panose="02070309020205020404" pitchFamily="49" charset="0"/>
              </a:rPr>
              <a:t>putfield</a:t>
            </a:r>
            <a:r>
              <a:rPr lang="en-US" sz="1200" dirty="0" smtClean="0">
                <a:latin typeface="Courier New" panose="02070309020205020404" pitchFamily="49" charset="0"/>
                <a:cs typeface="Courier New" panose="02070309020205020404" pitchFamily="49" charset="0"/>
              </a:rPr>
              <a:t> #5 &lt;Field </a:t>
            </a:r>
            <a:r>
              <a:rPr lang="en-US" sz="1200" dirty="0" err="1" smtClean="0">
                <a:latin typeface="Courier New" panose="02070309020205020404" pitchFamily="49" charset="0"/>
                <a:cs typeface="Courier New" panose="02070309020205020404" pitchFamily="49" charset="0"/>
              </a:rPr>
              <a:t>java.lang.String</a:t>
            </a:r>
            <a:r>
              <a:rPr lang="en-US" sz="1200" dirty="0" smtClean="0">
                <a:latin typeface="Courier New" panose="02070309020205020404" pitchFamily="49" charset="0"/>
                <a:cs typeface="Courier New" panose="02070309020205020404" pitchFamily="49" charset="0"/>
              </a:rPr>
              <a:t> name&gt;</a:t>
            </a:r>
          </a:p>
          <a:p>
            <a:r>
              <a:rPr lang="en-US" sz="1200" dirty="0" smtClean="0">
                <a:latin typeface="Courier New" panose="02070309020205020404" pitchFamily="49" charset="0"/>
                <a:cs typeface="Courier New" panose="02070309020205020404" pitchFamily="49" charset="0"/>
              </a:rPr>
              <a:t>9 </a:t>
            </a:r>
            <a:r>
              <a:rPr lang="en-US" sz="1200" b="1" dirty="0" smtClean="0">
                <a:latin typeface="Courier New" panose="02070309020205020404" pitchFamily="49" charset="0"/>
                <a:cs typeface="Courier New" panose="02070309020205020404" pitchFamily="49" charset="0"/>
              </a:rPr>
              <a:t>aload_0</a:t>
            </a:r>
          </a:p>
          <a:p>
            <a:r>
              <a:rPr lang="en-US" sz="1200" dirty="0" smtClean="0">
                <a:latin typeface="Courier New" panose="02070309020205020404" pitchFamily="49" charset="0"/>
                <a:cs typeface="Courier New" panose="02070309020205020404" pitchFamily="49" charset="0"/>
              </a:rPr>
              <a:t>10 </a:t>
            </a:r>
            <a:r>
              <a:rPr lang="en-US" sz="1200" b="1" dirty="0" smtClean="0">
                <a:latin typeface="Courier New" panose="02070309020205020404" pitchFamily="49" charset="0"/>
                <a:cs typeface="Courier New" panose="02070309020205020404" pitchFamily="49" charset="0"/>
              </a:rPr>
              <a:t>iload_2</a:t>
            </a:r>
          </a:p>
          <a:p>
            <a:r>
              <a:rPr lang="en-US" sz="1200" dirty="0" smtClean="0">
                <a:latin typeface="Courier New" panose="02070309020205020404" pitchFamily="49" charset="0"/>
                <a:cs typeface="Courier New" panose="02070309020205020404" pitchFamily="49" charset="0"/>
              </a:rPr>
              <a:t>11 </a:t>
            </a:r>
            <a:r>
              <a:rPr lang="en-US" sz="1200" b="1" dirty="0" err="1" smtClean="0">
                <a:latin typeface="Courier New" panose="02070309020205020404" pitchFamily="49" charset="0"/>
                <a:cs typeface="Courier New" panose="02070309020205020404" pitchFamily="49" charset="0"/>
              </a:rPr>
              <a:t>putfield</a:t>
            </a:r>
            <a:r>
              <a:rPr lang="en-US" sz="1200" dirty="0" smtClean="0">
                <a:latin typeface="Courier New" panose="02070309020205020404" pitchFamily="49" charset="0"/>
                <a:cs typeface="Courier New" panose="02070309020205020404" pitchFamily="49" charset="0"/>
              </a:rPr>
              <a:t> #4 &lt;Field int </a:t>
            </a:r>
            <a:r>
              <a:rPr lang="en-US" sz="1200" dirty="0" err="1" smtClean="0">
                <a:latin typeface="Courier New" panose="02070309020205020404" pitchFamily="49" charset="0"/>
                <a:cs typeface="Courier New" panose="02070309020205020404" pitchFamily="49" charset="0"/>
              </a:rPr>
              <a:t>idNumber</a:t>
            </a:r>
            <a:r>
              <a:rPr lang="en-US" sz="1200" dirty="0" smtClean="0">
                <a:latin typeface="Courier New" panose="02070309020205020404" pitchFamily="49" charset="0"/>
                <a:cs typeface="Courier New" panose="02070309020205020404" pitchFamily="49" charset="0"/>
              </a:rPr>
              <a:t>&gt;</a:t>
            </a:r>
          </a:p>
          <a:p>
            <a:r>
              <a:rPr lang="en-US" sz="1200" dirty="0" smtClean="0">
                <a:latin typeface="Courier New" panose="02070309020205020404" pitchFamily="49" charset="0"/>
                <a:cs typeface="Courier New" panose="02070309020205020404" pitchFamily="49" charset="0"/>
              </a:rPr>
              <a:t>14 </a:t>
            </a:r>
            <a:r>
              <a:rPr lang="en-US" sz="1200" b="1" dirty="0" smtClean="0">
                <a:latin typeface="Courier New" panose="02070309020205020404" pitchFamily="49" charset="0"/>
                <a:cs typeface="Courier New" panose="02070309020205020404" pitchFamily="49" charset="0"/>
              </a:rPr>
              <a:t>aload_0</a:t>
            </a:r>
          </a:p>
          <a:p>
            <a:r>
              <a:rPr lang="en-US" sz="1200" dirty="0" smtClean="0">
                <a:latin typeface="Courier New" panose="02070309020205020404" pitchFamily="49" charset="0"/>
                <a:cs typeface="Courier New" panose="02070309020205020404" pitchFamily="49" charset="0"/>
              </a:rPr>
              <a:t>15 </a:t>
            </a:r>
            <a:r>
              <a:rPr lang="en-US" sz="1200" b="1" dirty="0" smtClean="0">
                <a:latin typeface="Courier New" panose="02070309020205020404" pitchFamily="49" charset="0"/>
                <a:cs typeface="Courier New" panose="02070309020205020404" pitchFamily="49" charset="0"/>
              </a:rPr>
              <a:t>aload_1</a:t>
            </a:r>
          </a:p>
          <a:p>
            <a:r>
              <a:rPr lang="en-US" sz="1200" dirty="0" smtClean="0">
                <a:latin typeface="Courier New" panose="02070309020205020404" pitchFamily="49" charset="0"/>
                <a:cs typeface="Courier New" panose="02070309020205020404" pitchFamily="49" charset="0"/>
              </a:rPr>
              <a:t>16 </a:t>
            </a:r>
            <a:r>
              <a:rPr lang="en-US" sz="1200" b="1" dirty="0" smtClean="0">
                <a:latin typeface="Courier New" panose="02070309020205020404" pitchFamily="49" charset="0"/>
                <a:cs typeface="Courier New" panose="02070309020205020404" pitchFamily="49" charset="0"/>
              </a:rPr>
              <a:t>iload_2</a:t>
            </a:r>
          </a:p>
          <a:p>
            <a:r>
              <a:rPr lang="en-US" sz="1200" dirty="0" smtClean="0">
                <a:latin typeface="Courier New" panose="02070309020205020404" pitchFamily="49" charset="0"/>
                <a:cs typeface="Courier New" panose="02070309020205020404" pitchFamily="49" charset="0"/>
              </a:rPr>
              <a:t>17 </a:t>
            </a:r>
            <a:r>
              <a:rPr lang="en-US" sz="1200" b="1" dirty="0" err="1" smtClean="0">
                <a:latin typeface="Courier New" panose="02070309020205020404" pitchFamily="49" charset="0"/>
                <a:cs typeface="Courier New" panose="02070309020205020404" pitchFamily="49" charset="0"/>
              </a:rPr>
              <a:t>invokespecial</a:t>
            </a:r>
            <a:r>
              <a:rPr lang="en-US" sz="1200" dirty="0" smtClean="0">
                <a:latin typeface="Courier New" panose="02070309020205020404" pitchFamily="49" charset="0"/>
                <a:cs typeface="Courier New" panose="02070309020205020404" pitchFamily="49" charset="0"/>
              </a:rPr>
              <a:t> #6 &lt;Method void </a:t>
            </a:r>
            <a:br>
              <a:rPr lang="en-US" sz="1200" dirty="0" smtClean="0">
                <a:latin typeface="Courier New" panose="02070309020205020404" pitchFamily="49" charset="0"/>
                <a:cs typeface="Courier New" panose="02070309020205020404" pitchFamily="49" charset="0"/>
              </a:rPr>
            </a:br>
            <a:r>
              <a:rPr lang="en-US" sz="1200" dirty="0" smtClean="0">
                <a:latin typeface="Courier New" panose="02070309020205020404" pitchFamily="49" charset="0"/>
                <a:cs typeface="Courier New" panose="02070309020205020404" pitchFamily="49" charset="0"/>
              </a:rPr>
              <a:t>		</a:t>
            </a:r>
            <a:r>
              <a:rPr lang="en-US" sz="1200" dirty="0" err="1" smtClean="0">
                <a:latin typeface="Courier New" panose="02070309020205020404" pitchFamily="49" charset="0"/>
                <a:cs typeface="Courier New" panose="02070309020205020404" pitchFamily="49" charset="0"/>
              </a:rPr>
              <a:t>storeData</a:t>
            </a:r>
            <a:r>
              <a:rPr lang="en-US" sz="1200" dirty="0" smtClean="0">
                <a:latin typeface="Courier New" panose="02070309020205020404" pitchFamily="49" charset="0"/>
                <a:cs typeface="Courier New" panose="02070309020205020404" pitchFamily="49" charset="0"/>
              </a:rPr>
              <a:t>(</a:t>
            </a:r>
            <a:r>
              <a:rPr lang="en-US" sz="1200" dirty="0" err="1" smtClean="0">
                <a:latin typeface="Courier New" panose="02070309020205020404" pitchFamily="49" charset="0"/>
                <a:cs typeface="Courier New" panose="02070309020205020404" pitchFamily="49" charset="0"/>
              </a:rPr>
              <a:t>java.lang.String</a:t>
            </a:r>
            <a:r>
              <a:rPr lang="en-US" sz="1200" dirty="0" smtClean="0">
                <a:latin typeface="Courier New" panose="02070309020205020404" pitchFamily="49" charset="0"/>
                <a:cs typeface="Courier New" panose="02070309020205020404" pitchFamily="49" charset="0"/>
              </a:rPr>
              <a:t>, int)&gt;</a:t>
            </a:r>
          </a:p>
          <a:p>
            <a:r>
              <a:rPr lang="en-US" sz="1200" dirty="0" smtClean="0">
                <a:latin typeface="Courier New" panose="02070309020205020404" pitchFamily="49" charset="0"/>
                <a:cs typeface="Courier New" panose="02070309020205020404" pitchFamily="49" charset="0"/>
              </a:rPr>
              <a:t>20 </a:t>
            </a:r>
            <a:r>
              <a:rPr lang="en-US" sz="1200" b="1" dirty="0" smtClean="0">
                <a:latin typeface="Courier New" panose="02070309020205020404" pitchFamily="49" charset="0"/>
                <a:cs typeface="Courier New" panose="02070309020205020404" pitchFamily="49" charset="0"/>
              </a:rPr>
              <a:t>return</a:t>
            </a:r>
          </a:p>
          <a:p>
            <a:endParaRPr lang="en-US" sz="1200" dirty="0" smtClean="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Method </a:t>
            </a:r>
            <a:r>
              <a:rPr lang="en-US" sz="1200" dirty="0" err="1" smtClean="0">
                <a:latin typeface="Courier New" panose="02070309020205020404" pitchFamily="49" charset="0"/>
                <a:cs typeface="Courier New" panose="02070309020205020404" pitchFamily="49" charset="0"/>
              </a:rPr>
              <a:t>java.lang.String</a:t>
            </a:r>
            <a:r>
              <a:rPr lang="en-US" sz="1200" dirty="0" smtClean="0">
                <a:latin typeface="Courier New" panose="02070309020205020404" pitchFamily="49" charset="0"/>
                <a:cs typeface="Courier New" panose="02070309020205020404" pitchFamily="49" charset="0"/>
              </a:rPr>
              <a:t> getE</a:t>
            </a:r>
            <a:r>
              <a:rPr lang="en-US" sz="1200" dirty="0" err="1" smtClean="0">
                <a:latin typeface="Courier New" panose="02070309020205020404" pitchFamily="49" charset="0"/>
                <a:cs typeface="Courier New" panose="02070309020205020404" pitchFamily="49" charset="0"/>
              </a:rPr>
              <a:t>mployeeName</a:t>
            </a:r>
            <a:r>
              <a:rPr lang="en-US" sz="1200" dirty="0" smtClean="0">
                <a:latin typeface="Courier New" panose="02070309020205020404" pitchFamily="49" charset="0"/>
                <a:cs typeface="Courier New" panose="02070309020205020404" pitchFamily="49" charset="0"/>
              </a:rPr>
              <a:t>()</a:t>
            </a:r>
          </a:p>
          <a:p>
            <a:r>
              <a:rPr lang="en-US" sz="1200" dirty="0" smtClean="0">
                <a:latin typeface="Courier New" panose="02070309020205020404" pitchFamily="49" charset="0"/>
                <a:cs typeface="Courier New" panose="02070309020205020404" pitchFamily="49" charset="0"/>
              </a:rPr>
              <a:t>0 </a:t>
            </a:r>
            <a:r>
              <a:rPr lang="en-US" sz="1200" b="1" dirty="0" smtClean="0">
                <a:latin typeface="Courier New" panose="02070309020205020404" pitchFamily="49" charset="0"/>
                <a:cs typeface="Courier New" panose="02070309020205020404" pitchFamily="49" charset="0"/>
              </a:rPr>
              <a:t>aload_0</a:t>
            </a:r>
          </a:p>
          <a:p>
            <a:r>
              <a:rPr lang="en-US" sz="1200" dirty="0" smtClean="0">
                <a:latin typeface="Courier New" panose="02070309020205020404" pitchFamily="49" charset="0"/>
                <a:cs typeface="Courier New" panose="02070309020205020404" pitchFamily="49" charset="0"/>
              </a:rPr>
              <a:t>1 </a:t>
            </a:r>
            <a:r>
              <a:rPr lang="en-US" sz="1200" b="1" dirty="0" err="1" smtClean="0">
                <a:latin typeface="Courier New" panose="02070309020205020404" pitchFamily="49" charset="0"/>
                <a:cs typeface="Courier New" panose="02070309020205020404" pitchFamily="49" charset="0"/>
              </a:rPr>
              <a:t>getfield</a:t>
            </a:r>
            <a:r>
              <a:rPr lang="en-US" sz="1200" dirty="0" smtClean="0">
                <a:latin typeface="Courier New" panose="02070309020205020404" pitchFamily="49" charset="0"/>
                <a:cs typeface="Courier New" panose="02070309020205020404" pitchFamily="49" charset="0"/>
              </a:rPr>
              <a:t> #5 &lt;Field </a:t>
            </a:r>
            <a:r>
              <a:rPr lang="en-US" sz="1200" dirty="0" err="1" smtClean="0">
                <a:latin typeface="Courier New" panose="02070309020205020404" pitchFamily="49" charset="0"/>
                <a:cs typeface="Courier New" panose="02070309020205020404" pitchFamily="49" charset="0"/>
              </a:rPr>
              <a:t>java.lang.String</a:t>
            </a:r>
            <a:r>
              <a:rPr lang="en-US" sz="1200" dirty="0" smtClean="0">
                <a:latin typeface="Courier New" panose="02070309020205020404" pitchFamily="49" charset="0"/>
                <a:cs typeface="Courier New" panose="02070309020205020404" pitchFamily="49" charset="0"/>
              </a:rPr>
              <a:t> name&gt;</a:t>
            </a:r>
          </a:p>
          <a:p>
            <a:r>
              <a:rPr lang="en-US" sz="1200" dirty="0" smtClean="0">
                <a:latin typeface="Courier New" panose="02070309020205020404" pitchFamily="49" charset="0"/>
                <a:cs typeface="Courier New" panose="02070309020205020404" pitchFamily="49" charset="0"/>
              </a:rPr>
              <a:t>4 </a:t>
            </a:r>
            <a:r>
              <a:rPr lang="en-US" sz="1200" b="1" dirty="0" err="1" smtClean="0">
                <a:latin typeface="Courier New" panose="02070309020205020404" pitchFamily="49" charset="0"/>
                <a:cs typeface="Courier New" panose="02070309020205020404" pitchFamily="49" charset="0"/>
              </a:rPr>
              <a:t>areturn</a:t>
            </a:r>
            <a:endParaRPr lang="en-US" sz="1200" b="1" dirty="0" smtClean="0">
              <a:latin typeface="Courier New" panose="02070309020205020404" pitchFamily="49" charset="0"/>
              <a:cs typeface="Courier New" panose="02070309020205020404" pitchFamily="49" charset="0"/>
            </a:endParaRPr>
          </a:p>
          <a:p>
            <a:endParaRPr lang="en-US" sz="1200" dirty="0" smtClean="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Method int </a:t>
            </a:r>
            <a:r>
              <a:rPr lang="en-US" sz="1200" dirty="0" err="1">
                <a:latin typeface="Courier New" panose="02070309020205020404" pitchFamily="49" charset="0"/>
                <a:cs typeface="Courier New" panose="02070309020205020404" pitchFamily="49" charset="0"/>
              </a:rPr>
              <a:t>getE</a:t>
            </a:r>
            <a:r>
              <a:rPr lang="en-US" sz="1200" dirty="0" err="1" smtClean="0">
                <a:latin typeface="Courier New" panose="02070309020205020404" pitchFamily="49" charset="0"/>
                <a:cs typeface="Courier New" panose="02070309020205020404" pitchFamily="49" charset="0"/>
              </a:rPr>
              <a:t>mployeeNumber</a:t>
            </a:r>
            <a:r>
              <a:rPr lang="en-US" sz="1200" dirty="0" smtClean="0">
                <a:latin typeface="Courier New" panose="02070309020205020404" pitchFamily="49" charset="0"/>
                <a:cs typeface="Courier New" panose="02070309020205020404" pitchFamily="49" charset="0"/>
              </a:rPr>
              <a:t>()</a:t>
            </a:r>
          </a:p>
          <a:p>
            <a:r>
              <a:rPr lang="en-US" sz="1200" dirty="0" smtClean="0">
                <a:latin typeface="Courier New" panose="02070309020205020404" pitchFamily="49" charset="0"/>
                <a:cs typeface="Courier New" panose="02070309020205020404" pitchFamily="49" charset="0"/>
              </a:rPr>
              <a:t>0 </a:t>
            </a:r>
            <a:r>
              <a:rPr lang="en-US" sz="1200" b="1" dirty="0" smtClean="0">
                <a:latin typeface="Courier New" panose="02070309020205020404" pitchFamily="49" charset="0"/>
                <a:cs typeface="Courier New" panose="02070309020205020404" pitchFamily="49" charset="0"/>
              </a:rPr>
              <a:t>aload_0</a:t>
            </a:r>
          </a:p>
          <a:p>
            <a:r>
              <a:rPr lang="en-US" sz="1200" dirty="0" smtClean="0">
                <a:latin typeface="Courier New" panose="02070309020205020404" pitchFamily="49" charset="0"/>
                <a:cs typeface="Courier New" panose="02070309020205020404" pitchFamily="49" charset="0"/>
              </a:rPr>
              <a:t>1 </a:t>
            </a:r>
            <a:r>
              <a:rPr lang="en-US" sz="1200" b="1" dirty="0" err="1" smtClean="0">
                <a:latin typeface="Courier New" panose="02070309020205020404" pitchFamily="49" charset="0"/>
                <a:cs typeface="Courier New" panose="02070309020205020404" pitchFamily="49" charset="0"/>
              </a:rPr>
              <a:t>getfield</a:t>
            </a:r>
            <a:r>
              <a:rPr lang="en-US" sz="1200" dirty="0" smtClean="0">
                <a:latin typeface="Courier New" panose="02070309020205020404" pitchFamily="49" charset="0"/>
                <a:cs typeface="Courier New" panose="02070309020205020404" pitchFamily="49" charset="0"/>
              </a:rPr>
              <a:t> #4 &lt;Field int </a:t>
            </a:r>
            <a:r>
              <a:rPr lang="en-US" sz="1200" dirty="0" err="1" smtClean="0">
                <a:latin typeface="Courier New" panose="02070309020205020404" pitchFamily="49" charset="0"/>
                <a:cs typeface="Courier New" panose="02070309020205020404" pitchFamily="49" charset="0"/>
              </a:rPr>
              <a:t>idNumber</a:t>
            </a:r>
            <a:r>
              <a:rPr lang="en-US" sz="1200" dirty="0" smtClean="0">
                <a:latin typeface="Courier New" panose="02070309020205020404" pitchFamily="49" charset="0"/>
                <a:cs typeface="Courier New" panose="02070309020205020404" pitchFamily="49" charset="0"/>
              </a:rPr>
              <a:t>&gt;</a:t>
            </a:r>
          </a:p>
          <a:p>
            <a:r>
              <a:rPr lang="en-US" sz="1200" dirty="0" smtClean="0">
                <a:latin typeface="Courier New" panose="02070309020205020404" pitchFamily="49" charset="0"/>
                <a:cs typeface="Courier New" panose="02070309020205020404" pitchFamily="49" charset="0"/>
              </a:rPr>
              <a:t>4 </a:t>
            </a:r>
            <a:r>
              <a:rPr lang="en-US" sz="1200" b="1" dirty="0" err="1" smtClean="0">
                <a:latin typeface="Courier New" panose="02070309020205020404" pitchFamily="49" charset="0"/>
                <a:cs typeface="Courier New" panose="02070309020205020404" pitchFamily="49" charset="0"/>
              </a:rPr>
              <a:t>ireturn</a:t>
            </a:r>
            <a:endParaRPr lang="en-US" sz="1200" b="1" dirty="0" smtClean="0">
              <a:latin typeface="Courier New" panose="02070309020205020404" pitchFamily="49" charset="0"/>
              <a:cs typeface="Courier New" panose="02070309020205020404" pitchFamily="49" charset="0"/>
            </a:endParaRPr>
          </a:p>
          <a:p>
            <a:endParaRPr lang="en-US" sz="1200" dirty="0" smtClean="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Method void </a:t>
            </a:r>
            <a:r>
              <a:rPr lang="en-US" sz="1200" dirty="0" err="1" smtClean="0">
                <a:latin typeface="Courier New" panose="02070309020205020404" pitchFamily="49" charset="0"/>
                <a:cs typeface="Courier New" panose="02070309020205020404" pitchFamily="49" charset="0"/>
              </a:rPr>
              <a:t>storeData</a:t>
            </a:r>
            <a:r>
              <a:rPr lang="en-US" sz="1200" dirty="0" smtClean="0">
                <a:latin typeface="Courier New" panose="02070309020205020404" pitchFamily="49" charset="0"/>
                <a:cs typeface="Courier New" panose="02070309020205020404" pitchFamily="49" charset="0"/>
              </a:rPr>
              <a:t>(</a:t>
            </a:r>
            <a:r>
              <a:rPr lang="en-US" sz="1200" dirty="0" err="1" smtClean="0">
                <a:latin typeface="Courier New" panose="02070309020205020404" pitchFamily="49" charset="0"/>
                <a:cs typeface="Courier New" panose="02070309020205020404" pitchFamily="49" charset="0"/>
              </a:rPr>
              <a:t>java.lang.String</a:t>
            </a:r>
            <a:r>
              <a:rPr lang="en-US" sz="1200" dirty="0" smtClean="0">
                <a:latin typeface="Courier New" panose="02070309020205020404" pitchFamily="49" charset="0"/>
                <a:cs typeface="Courier New" panose="02070309020205020404" pitchFamily="49" charset="0"/>
              </a:rPr>
              <a:t>, int)</a:t>
            </a:r>
          </a:p>
          <a:p>
            <a:r>
              <a:rPr lang="en-US" sz="1200" dirty="0" smtClean="0">
                <a:latin typeface="Courier New" panose="02070309020205020404" pitchFamily="49" charset="0"/>
                <a:cs typeface="Courier New" panose="02070309020205020404" pitchFamily="49" charset="0"/>
              </a:rPr>
              <a:t>…</a:t>
            </a:r>
            <a:endParaRPr lang="en-US" sz="1200" dirty="0">
              <a:latin typeface="Courier New" panose="02070309020205020404" pitchFamily="49" charset="0"/>
              <a:cs typeface="Courier New" panose="02070309020205020404" pitchFamily="49" charset="0"/>
            </a:endParaRPr>
          </a:p>
        </p:txBody>
      </p:sp>
      <p:sp>
        <p:nvSpPr>
          <p:cNvPr id="8" name="Rectangle 7"/>
          <p:cNvSpPr/>
          <p:nvPr>
            <p:custDataLst>
              <p:tags r:id="rId4"/>
            </p:custDataLst>
          </p:nvPr>
        </p:nvSpPr>
        <p:spPr>
          <a:xfrm>
            <a:off x="245103" y="3247972"/>
            <a:ext cx="3069118" cy="646331"/>
          </a:xfrm>
          <a:prstGeom prst="rect">
            <a:avLst/>
          </a:prstGeom>
          <a:solidFill>
            <a:schemeClr val="tx1"/>
          </a:solidFill>
          <a:ln>
            <a:noFill/>
          </a:ln>
        </p:spPr>
        <p:txBody>
          <a:bodyPr wrap="square">
            <a:spAutoFit/>
          </a:bodyPr>
          <a:lstStyle/>
          <a:p>
            <a:r>
              <a:rPr lang="en-US" dirty="0" smtClean="0">
                <a:solidFill>
                  <a:schemeClr val="bg1"/>
                </a:solidFill>
                <a:latin typeface="Courier New" panose="02070309020205020404" pitchFamily="49" charset="0"/>
                <a:cs typeface="Courier New" panose="02070309020205020404" pitchFamily="49" charset="0"/>
              </a:rPr>
              <a:t>&gt; </a:t>
            </a:r>
            <a:r>
              <a:rPr lang="en-US" dirty="0" err="1" smtClean="0">
                <a:solidFill>
                  <a:schemeClr val="bg1"/>
                </a:solidFill>
                <a:latin typeface="Courier New" panose="02070309020205020404" pitchFamily="49" charset="0"/>
                <a:cs typeface="Courier New" panose="02070309020205020404" pitchFamily="49" charset="0"/>
              </a:rPr>
              <a:t>javac</a:t>
            </a:r>
            <a:r>
              <a:rPr lang="en-US" dirty="0" smtClean="0">
                <a:solidFill>
                  <a:schemeClr val="bg1"/>
                </a:solidFill>
                <a:latin typeface="Courier New" panose="02070309020205020404" pitchFamily="49" charset="0"/>
                <a:cs typeface="Courier New" panose="02070309020205020404" pitchFamily="49" charset="0"/>
              </a:rPr>
              <a:t> Employee.java</a:t>
            </a:r>
          </a:p>
          <a:p>
            <a:r>
              <a:rPr lang="en-US" dirty="0" smtClean="0">
                <a:solidFill>
                  <a:schemeClr val="bg1"/>
                </a:solidFill>
                <a:latin typeface="Courier New" panose="02070309020205020404" pitchFamily="49" charset="0"/>
                <a:cs typeface="Courier New" panose="02070309020205020404" pitchFamily="49" charset="0"/>
              </a:rPr>
              <a:t>&gt; </a:t>
            </a:r>
            <a:r>
              <a:rPr lang="en-US" dirty="0" err="1" smtClean="0">
                <a:solidFill>
                  <a:schemeClr val="bg1"/>
                </a:solidFill>
                <a:latin typeface="Courier New" panose="02070309020205020404" pitchFamily="49" charset="0"/>
                <a:cs typeface="Courier New" panose="02070309020205020404" pitchFamily="49" charset="0"/>
              </a:rPr>
              <a:t>javap</a:t>
            </a:r>
            <a:r>
              <a:rPr lang="en-US" dirty="0" smtClean="0">
                <a:solidFill>
                  <a:schemeClr val="bg1"/>
                </a:solidFill>
                <a:latin typeface="Courier New" panose="02070309020205020404" pitchFamily="49" charset="0"/>
                <a:cs typeface="Courier New" panose="02070309020205020404" pitchFamily="49" charset="0"/>
              </a:rPr>
              <a:t> -c Employee</a:t>
            </a:r>
          </a:p>
        </p:txBody>
      </p:sp>
      <p:sp>
        <p:nvSpPr>
          <p:cNvPr id="7" name="Rectangle 6"/>
          <p:cNvSpPr/>
          <p:nvPr>
            <p:custDataLst>
              <p:tags r:id="rId5"/>
            </p:custDataLst>
          </p:nvPr>
        </p:nvSpPr>
        <p:spPr>
          <a:xfrm>
            <a:off x="296701" y="5852160"/>
            <a:ext cx="3017520" cy="640080"/>
          </a:xfrm>
          <a:prstGeom prst="rect">
            <a:avLst/>
          </a:prstGeom>
        </p:spPr>
        <p:txBody>
          <a:bodyPr wrap="square">
            <a:spAutoFit/>
          </a:bodyPr>
          <a:lstStyle/>
          <a:p>
            <a:r>
              <a:rPr lang="en-US" sz="1600" dirty="0" smtClean="0">
                <a:latin typeface="Lato" panose="020F0502020204030203" pitchFamily="34" charset="0"/>
                <a:cs typeface="Lato" panose="020F0502020204030203" pitchFamily="34" charset="0"/>
                <a:hlinkClick r:id="rId8"/>
              </a:rPr>
              <a:t>http://en.wikipedia.org/wiki/Java_bytecode_instruction_listings</a:t>
            </a:r>
            <a:r>
              <a:rPr lang="en-US" sz="1600" dirty="0" smtClean="0">
                <a:latin typeface="Lato" panose="020F0502020204030203" pitchFamily="34" charset="0"/>
                <a:cs typeface="Lato" panose="020F0502020204030203" pitchFamily="34" charset="0"/>
              </a:rPr>
              <a:t> </a:t>
            </a:r>
            <a:endParaRPr lang="en-US" sz="1600" dirty="0">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844843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Other languages for </a:t>
            </a:r>
            <a:r>
              <a:rPr lang="en-US" dirty="0" err="1" smtClean="0"/>
              <a:t>JVMs</a:t>
            </a:r>
            <a:endParaRPr lang="en-US" dirty="0"/>
          </a:p>
        </p:txBody>
      </p:sp>
      <p:sp>
        <p:nvSpPr>
          <p:cNvPr id="3" name="Content Placeholder 2"/>
          <p:cNvSpPr>
            <a:spLocks noGrp="1"/>
          </p:cNvSpPr>
          <p:nvPr>
            <p:ph idx="1"/>
            <p:custDataLst>
              <p:tags r:id="rId2"/>
            </p:custDataLst>
          </p:nvPr>
        </p:nvSpPr>
        <p:spPr/>
        <p:txBody>
          <a:bodyPr/>
          <a:lstStyle/>
          <a:p>
            <a:r>
              <a:rPr lang="en-US" sz="2400" dirty="0" smtClean="0"/>
              <a:t>JVMs run on so many computers that compilers have been built to translate many other languages to Java bytecode:</a:t>
            </a:r>
          </a:p>
          <a:p>
            <a:pPr lvl="1"/>
            <a:r>
              <a:rPr lang="en-US" sz="2000" b="1" dirty="0" err="1" smtClean="0"/>
              <a:t>AspectJ</a:t>
            </a:r>
            <a:r>
              <a:rPr lang="en-US" sz="2000" dirty="0" smtClean="0"/>
              <a:t>, an aspect-oriented extension of Java</a:t>
            </a:r>
          </a:p>
          <a:p>
            <a:pPr lvl="1"/>
            <a:r>
              <a:rPr lang="en-US" sz="2000" b="1" dirty="0" smtClean="0"/>
              <a:t>ColdFusion</a:t>
            </a:r>
            <a:r>
              <a:rPr lang="en-US" sz="2000" dirty="0" smtClean="0"/>
              <a:t>, a scripting language compiled to Java</a:t>
            </a:r>
          </a:p>
          <a:p>
            <a:pPr lvl="1"/>
            <a:r>
              <a:rPr lang="en-US" sz="2000" b="1" dirty="0" err="1" smtClean="0"/>
              <a:t>Clojure</a:t>
            </a:r>
            <a:r>
              <a:rPr lang="en-US" sz="2000" dirty="0" smtClean="0"/>
              <a:t>, a functional Lisp dialect</a:t>
            </a:r>
          </a:p>
          <a:p>
            <a:pPr lvl="1"/>
            <a:r>
              <a:rPr lang="en-US" sz="2000" b="1" dirty="0" smtClean="0"/>
              <a:t>Groovy</a:t>
            </a:r>
            <a:r>
              <a:rPr lang="en-US" sz="2000" dirty="0" smtClean="0"/>
              <a:t>, a scripting language</a:t>
            </a:r>
          </a:p>
          <a:p>
            <a:pPr lvl="1"/>
            <a:r>
              <a:rPr lang="en-US" sz="2000" b="1" dirty="0" err="1" smtClean="0"/>
              <a:t>JavaFX</a:t>
            </a:r>
            <a:r>
              <a:rPr lang="en-US" sz="2000" dirty="0" smtClean="0"/>
              <a:t> Script, a scripting language for web apps</a:t>
            </a:r>
          </a:p>
          <a:p>
            <a:pPr lvl="1"/>
            <a:r>
              <a:rPr lang="en-US" sz="2000" b="1" dirty="0" err="1" smtClean="0"/>
              <a:t>JRuby</a:t>
            </a:r>
            <a:r>
              <a:rPr lang="en-US" sz="2000" dirty="0" smtClean="0"/>
              <a:t>, an implementation of Ruby</a:t>
            </a:r>
          </a:p>
          <a:p>
            <a:pPr lvl="1"/>
            <a:r>
              <a:rPr lang="en-US" sz="2000" b="1" dirty="0" err="1" smtClean="0"/>
              <a:t>Jython</a:t>
            </a:r>
            <a:r>
              <a:rPr lang="en-US" sz="2000" dirty="0" smtClean="0"/>
              <a:t>, an implementation of Python</a:t>
            </a:r>
          </a:p>
          <a:p>
            <a:pPr lvl="1"/>
            <a:r>
              <a:rPr lang="en-US" sz="2000" b="1" dirty="0" smtClean="0"/>
              <a:t>Rhino</a:t>
            </a:r>
            <a:r>
              <a:rPr lang="en-US" sz="2000" dirty="0" smtClean="0"/>
              <a:t>, an implementation of JavaScript</a:t>
            </a:r>
          </a:p>
          <a:p>
            <a:pPr lvl="1"/>
            <a:r>
              <a:rPr lang="en-US" sz="2000" b="1" dirty="0" err="1" smtClean="0"/>
              <a:t>Scala</a:t>
            </a:r>
            <a:r>
              <a:rPr lang="en-US" sz="2000" dirty="0" smtClean="0"/>
              <a:t>, an object-oriented and functional programming language</a:t>
            </a:r>
          </a:p>
          <a:p>
            <a:pPr lvl="1"/>
            <a:r>
              <a:rPr lang="en-US" sz="2000" dirty="0" smtClean="0"/>
              <a:t>And many others, even including C!</a:t>
            </a:r>
          </a:p>
          <a:p>
            <a:r>
              <a:rPr lang="en-US" sz="2400" dirty="0" smtClean="0"/>
              <a:t>Originally, JVMs were designed and built for Java (still the major use) but JVMs are also viewed as a safe, </a:t>
            </a:r>
            <a:r>
              <a:rPr lang="en-US" sz="2400" dirty="0" err="1" smtClean="0"/>
              <a:t>GC’ed</a:t>
            </a:r>
            <a:r>
              <a:rPr lang="en-US" sz="2400" dirty="0" smtClean="0"/>
              <a:t> platform</a:t>
            </a:r>
            <a:endParaRPr lang="en-US" sz="2400" dirty="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37</a:t>
            </a:fld>
            <a:endParaRPr lang="en-US"/>
          </a:p>
        </p:txBody>
      </p:sp>
    </p:spTree>
    <p:extLst>
      <p:ext uri="{BB962C8B-B14F-4D97-AF65-F5344CB8AC3E}">
        <p14:creationId xmlns:p14="http://schemas.microsoft.com/office/powerpoint/2010/main" val="1994390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7"/>
          <a:stretch>
            <a:fillRect/>
          </a:stretch>
        </p:blipFill>
        <p:spPr>
          <a:xfrm>
            <a:off x="4663440" y="1828800"/>
            <a:ext cx="4200143" cy="4846320"/>
          </a:xfrm>
          <a:prstGeom prst="rect">
            <a:avLst/>
          </a:prstGeom>
        </p:spPr>
      </p:pic>
      <p:sp>
        <p:nvSpPr>
          <p:cNvPr id="2" name="Title 1"/>
          <p:cNvSpPr>
            <a:spLocks noGrp="1"/>
          </p:cNvSpPr>
          <p:nvPr>
            <p:ph type="title"/>
            <p:custDataLst>
              <p:tags r:id="rId2"/>
            </p:custDataLst>
          </p:nvPr>
        </p:nvSpPr>
        <p:spPr/>
        <p:txBody>
          <a:bodyPr/>
          <a:lstStyle/>
          <a:p>
            <a:r>
              <a:rPr lang="en-US" dirty="0" smtClean="0"/>
              <a:t>Microsoft’s C# and .NET Framework</a:t>
            </a:r>
            <a:endParaRPr lang="en-US" dirty="0"/>
          </a:p>
        </p:txBody>
      </p:sp>
      <p:sp>
        <p:nvSpPr>
          <p:cNvPr id="3" name="Content Placeholder 2"/>
          <p:cNvSpPr>
            <a:spLocks noGrp="1"/>
          </p:cNvSpPr>
          <p:nvPr>
            <p:ph idx="1"/>
            <p:custDataLst>
              <p:tags r:id="rId3"/>
            </p:custDataLst>
          </p:nvPr>
        </p:nvSpPr>
        <p:spPr>
          <a:xfrm>
            <a:off x="396875" y="1362075"/>
            <a:ext cx="4754880" cy="3474720"/>
          </a:xfrm>
        </p:spPr>
        <p:txBody>
          <a:bodyPr/>
          <a:lstStyle/>
          <a:p>
            <a:r>
              <a:rPr lang="en-US" sz="2400" dirty="0" smtClean="0"/>
              <a:t>C# has similar motivations as Java</a:t>
            </a:r>
          </a:p>
          <a:p>
            <a:pPr lvl="1"/>
            <a:r>
              <a:rPr lang="en-US" sz="2000" dirty="0" smtClean="0"/>
              <a:t>Virtual machine is called the </a:t>
            </a:r>
            <a:br>
              <a:rPr lang="en-US" sz="2000" dirty="0" smtClean="0"/>
            </a:br>
            <a:r>
              <a:rPr lang="en-US" sz="2000" i="1" dirty="0" smtClean="0"/>
              <a:t>Common Language Runtime</a:t>
            </a:r>
            <a:endParaRPr lang="en-US" sz="2000" dirty="0" smtClean="0"/>
          </a:p>
          <a:p>
            <a:pPr lvl="1"/>
            <a:r>
              <a:rPr lang="en-US" sz="2000" i="1" dirty="0" smtClean="0"/>
              <a:t>Common Intermediate Language </a:t>
            </a:r>
            <a:r>
              <a:rPr lang="en-US" sz="2000" dirty="0" smtClean="0"/>
              <a:t/>
            </a:r>
            <a:br>
              <a:rPr lang="en-US" sz="2000" dirty="0" smtClean="0"/>
            </a:br>
            <a:r>
              <a:rPr lang="en-US" sz="2000" dirty="0" smtClean="0"/>
              <a:t>is the bytecode for C# and other </a:t>
            </a:r>
            <a:br>
              <a:rPr lang="en-US" sz="2000" dirty="0" smtClean="0"/>
            </a:br>
            <a:r>
              <a:rPr lang="en-US" sz="2000" dirty="0" smtClean="0"/>
              <a:t>languages in the .NET framework</a:t>
            </a:r>
            <a:endParaRPr lang="en-US" sz="2000" dirty="0"/>
          </a:p>
        </p:txBody>
      </p:sp>
      <p:sp>
        <p:nvSpPr>
          <p:cNvPr id="5" name="Slide Number Placeholder 4"/>
          <p:cNvSpPr>
            <a:spLocks noGrp="1"/>
          </p:cNvSpPr>
          <p:nvPr>
            <p:ph type="sldNum" sz="quarter" idx="10"/>
            <p:custDataLst>
              <p:tags r:id="rId4"/>
            </p:custDataLst>
          </p:nvPr>
        </p:nvSpPr>
        <p:spPr/>
        <p:txBody>
          <a:bodyPr/>
          <a:lstStyle/>
          <a:p>
            <a:fld id="{7CBE8339-D2AD-46DC-A898-FD1E949067F0}" type="slidenum">
              <a:rPr lang="en-US" smtClean="0"/>
              <a:pPr/>
              <a:t>38</a:t>
            </a:fld>
            <a:endParaRPr lang="en-US"/>
          </a:p>
        </p:txBody>
      </p:sp>
    </p:spTree>
    <p:extLst>
      <p:ext uri="{BB962C8B-B14F-4D97-AF65-F5344CB8AC3E}">
        <p14:creationId xmlns:p14="http://schemas.microsoft.com/office/powerpoint/2010/main" val="27879767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7" y="304800"/>
            <a:ext cx="7770351" cy="762000"/>
          </a:xfrm>
        </p:spPr>
        <p:txBody>
          <a:bodyPr/>
          <a:lstStyle/>
          <a:p>
            <a:r>
              <a:rPr lang="en-US" dirty="0"/>
              <a:t>We made it! </a:t>
            </a:r>
            <a:r>
              <a:rPr lang="en-US" dirty="0">
                <a:sym typeface="Wingdings" panose="05000000000000000000" pitchFamily="2" charset="2"/>
              </a:rPr>
              <a:t>☺ 😎 😂</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39</a:t>
            </a:fld>
            <a:endParaRPr lang="en-US" dirty="0"/>
          </a:p>
        </p:txBody>
      </p:sp>
      <p:sp>
        <p:nvSpPr>
          <p:cNvPr id="9" name="Rectangle 2"/>
          <p:cNvSpPr>
            <a:spLocks noChangeArrowheads="1"/>
          </p:cNvSpPr>
          <p:nvPr>
            <p:custDataLst>
              <p:tags r:id="rId3"/>
            </p:custDataLst>
          </p:nvPr>
        </p:nvSpPr>
        <p:spPr bwMode="auto">
          <a:xfrm>
            <a:off x="457200" y="1434490"/>
            <a:ext cx="37338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1" dirty="0">
                <a:latin typeface="Courier New" panose="02070309020205020404" pitchFamily="49" charset="0"/>
                <a:cs typeface="Courier New" panose="02070309020205020404" pitchFamily="49" charset="0"/>
              </a:rPr>
              <a:t>car *</a:t>
            </a:r>
            <a:r>
              <a:rPr lang="en-US" sz="1600" b="0" dirty="0">
                <a:latin typeface="Courier New" panose="02070309020205020404" pitchFamily="49" charset="0"/>
                <a:cs typeface="Courier New" panose="02070309020205020404" pitchFamily="49" charset="0"/>
              </a:rPr>
              <a:t>c = malloc(sizeof(</a:t>
            </a:r>
            <a:r>
              <a:rPr lang="en-US" sz="1600"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a:t>
            </a:r>
          </a:p>
          <a:p>
            <a:r>
              <a:rPr lang="en-US" sz="1600" b="0" dirty="0">
                <a:latin typeface="Courier New" panose="02070309020205020404" pitchFamily="49" charset="0"/>
                <a:cs typeface="Courier New" panose="02070309020205020404" pitchFamily="49" charset="0"/>
              </a:rPr>
              <a:t>c-&gt;miles = 100;</a:t>
            </a:r>
          </a:p>
          <a:p>
            <a:r>
              <a:rPr lang="en-US" sz="1600" b="0" dirty="0">
                <a:latin typeface="Courier New" panose="02070309020205020404" pitchFamily="49" charset="0"/>
                <a:cs typeface="Courier New" panose="02070309020205020404" pitchFamily="49" charset="0"/>
              </a:rPr>
              <a:t>c-&gt;gals = 17;</a:t>
            </a:r>
          </a:p>
          <a:p>
            <a:r>
              <a:rPr lang="en-US" sz="1600" b="1" dirty="0">
                <a:latin typeface="Courier New" panose="02070309020205020404" pitchFamily="49" charset="0"/>
                <a:cs typeface="Courier New" panose="02070309020205020404" pitchFamily="49" charset="0"/>
              </a:rPr>
              <a:t>float</a:t>
            </a:r>
            <a:r>
              <a:rPr lang="en-US" sz="1600" b="0" dirty="0">
                <a:latin typeface="Courier New" panose="02070309020205020404" pitchFamily="49" charset="0"/>
                <a:cs typeface="Courier New" panose="02070309020205020404" pitchFamily="49" charset="0"/>
              </a:rPr>
              <a:t> mpg = get_mpg(c);</a:t>
            </a:r>
          </a:p>
          <a:p>
            <a:r>
              <a:rPr lang="en-US" sz="1600" b="0" dirty="0">
                <a:latin typeface="Courier New" panose="02070309020205020404" pitchFamily="49" charset="0"/>
                <a:cs typeface="Courier New" panose="02070309020205020404" pitchFamily="49" charset="0"/>
              </a:rPr>
              <a:t>free(c);</a:t>
            </a:r>
          </a:p>
        </p:txBody>
      </p:sp>
      <p:sp>
        <p:nvSpPr>
          <p:cNvPr id="10" name="Rectangle 2"/>
          <p:cNvSpPr>
            <a:spLocks noChangeArrowheads="1"/>
          </p:cNvSpPr>
          <p:nvPr>
            <p:custDataLst>
              <p:tags r:id="rId4"/>
            </p:custDataLst>
          </p:nvPr>
        </p:nvSpPr>
        <p:spPr bwMode="auto">
          <a:xfrm>
            <a:off x="4343400" y="1425714"/>
            <a:ext cx="24384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0" dirty="0">
                <a:latin typeface="Courier New" panose="02070309020205020404" pitchFamily="49" charset="0"/>
                <a:cs typeface="Courier New" panose="02070309020205020404" pitchFamily="49" charset="0"/>
              </a:rPr>
              <a:t>Car c = new Car();</a:t>
            </a:r>
          </a:p>
          <a:p>
            <a:r>
              <a:rPr lang="en-US" sz="1600" b="0" dirty="0">
                <a:latin typeface="Courier New" panose="02070309020205020404" pitchFamily="49" charset="0"/>
                <a:cs typeface="Courier New" panose="02070309020205020404" pitchFamily="49" charset="0"/>
              </a:rPr>
              <a:t>c.setMiles(100);</a:t>
            </a:r>
          </a:p>
          <a:p>
            <a:r>
              <a:rPr lang="en-US" sz="1600" b="0" dirty="0">
                <a:latin typeface="Courier New" panose="02070309020205020404" pitchFamily="49" charset="0"/>
                <a:cs typeface="Courier New" panose="02070309020205020404" pitchFamily="49" charset="0"/>
              </a:rPr>
              <a:t>c.setGals(17);</a:t>
            </a:r>
          </a:p>
          <a:p>
            <a:r>
              <a:rPr lang="en-US" sz="1600" b="0" dirty="0">
                <a:latin typeface="Courier New" panose="02070309020205020404" pitchFamily="49" charset="0"/>
                <a:cs typeface="Courier New" panose="02070309020205020404" pitchFamily="49" charset="0"/>
              </a:rPr>
              <a:t>float mpg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c.getMPG();</a:t>
            </a:r>
          </a:p>
        </p:txBody>
      </p:sp>
      <p:sp>
        <p:nvSpPr>
          <p:cNvPr id="11" name="Rectangle 2"/>
          <p:cNvSpPr>
            <a:spLocks noChangeArrowheads="1"/>
          </p:cNvSpPr>
          <p:nvPr>
            <p:custDataLst>
              <p:tags r:id="rId5"/>
            </p:custDataLst>
          </p:nvPr>
        </p:nvSpPr>
        <p:spPr bwMode="auto">
          <a:xfrm>
            <a:off x="1905000" y="2938884"/>
            <a:ext cx="3471081" cy="1382430"/>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get_mpg:</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pushq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movq</a:t>
            </a:r>
            <a:r>
              <a:rPr lang="en-US" sz="1400" b="0" dirty="0">
                <a:latin typeface="Courier New" panose="02070309020205020404" pitchFamily="49" charset="0"/>
                <a:cs typeface="Courier New" panose="02070309020205020404" pitchFamily="49" charset="0"/>
              </a:rPr>
              <a:t>    %rsp, %rbp</a:t>
            </a:r>
          </a:p>
          <a:p>
            <a:r>
              <a:rPr lang="en-US" sz="1400" b="0" dirty="0">
                <a:latin typeface="Courier New" panose="02070309020205020404" pitchFamily="49" charset="0"/>
                <a:cs typeface="Courier New" panose="02070309020205020404" pitchFamily="49" charset="0"/>
              </a:rPr>
              <a:t>    ...</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popq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ret</a:t>
            </a:r>
          </a:p>
        </p:txBody>
      </p:sp>
      <p:pic>
        <p:nvPicPr>
          <p:cNvPr id="12" name="Picture 11"/>
          <p:cNvPicPr>
            <a:picLocks noChangeAspect="1"/>
          </p:cNvPicPr>
          <p:nvPr>
            <p:custDataLst>
              <p:tags r:id="rId6"/>
            </p:custDataLst>
          </p:nvPr>
        </p:nvPicPr>
        <p:blipFill>
          <a:blip r:embed="rId27"/>
          <a:stretch>
            <a:fillRect/>
          </a:stretch>
        </p:blipFill>
        <p:spPr>
          <a:xfrm>
            <a:off x="2147855" y="5669280"/>
            <a:ext cx="1204945" cy="1055970"/>
          </a:xfrm>
          <a:prstGeom prst="rect">
            <a:avLst/>
          </a:prstGeom>
        </p:spPr>
      </p:pic>
      <p:pic>
        <p:nvPicPr>
          <p:cNvPr id="16" name="Picture 15"/>
          <p:cNvPicPr>
            <a:picLocks noChangeAspect="1"/>
          </p:cNvPicPr>
          <p:nvPr>
            <p:custDataLst>
              <p:tags r:id="rId7"/>
            </p:custDataLst>
          </p:nvPr>
        </p:nvPicPr>
        <p:blipFill>
          <a:blip r:embed="rId28"/>
          <a:stretch>
            <a:fillRect/>
          </a:stretch>
        </p:blipFill>
        <p:spPr>
          <a:xfrm>
            <a:off x="4267200" y="5727354"/>
            <a:ext cx="1828800" cy="932688"/>
          </a:xfrm>
          <a:prstGeom prst="rect">
            <a:avLst/>
          </a:prstGeom>
        </p:spPr>
      </p:pic>
      <p:sp>
        <p:nvSpPr>
          <p:cNvPr id="5" name="Rectangle 4"/>
          <p:cNvSpPr/>
          <p:nvPr>
            <p:custDataLst>
              <p:tags r:id="rId8"/>
            </p:custDataLst>
          </p:nvPr>
        </p:nvSpPr>
        <p:spPr bwMode="auto">
          <a:xfrm>
            <a:off x="1752600" y="5649630"/>
            <a:ext cx="70104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22" name="TextBox 21"/>
          <p:cNvSpPr txBox="1"/>
          <p:nvPr>
            <p:custDataLst>
              <p:tags r:id="rId9"/>
            </p:custDataLst>
          </p:nvPr>
        </p:nvSpPr>
        <p:spPr>
          <a:xfrm>
            <a:off x="4343400" y="1034380"/>
            <a:ext cx="1143000" cy="400110"/>
          </a:xfrm>
          <a:prstGeom prst="rect">
            <a:avLst/>
          </a:prstGeom>
          <a:noFill/>
        </p:spPr>
        <p:txBody>
          <a:bodyPr wrap="square" rtlCol="0">
            <a:spAutoFit/>
          </a:bodyPr>
          <a:lstStyle/>
          <a:p>
            <a:r>
              <a:rPr lang="en-US" sz="2000" b="0" dirty="0" smtClean="0">
                <a:latin typeface="Calibri" panose="020F0502020204030204" pitchFamily="34" charset="0"/>
                <a:cs typeface="Calibri" panose="020F0502020204030204" pitchFamily="34" charset="0"/>
              </a:rPr>
              <a:t>Java:</a:t>
            </a:r>
          </a:p>
        </p:txBody>
      </p:sp>
      <p:sp>
        <p:nvSpPr>
          <p:cNvPr id="23" name="TextBox 22"/>
          <p:cNvSpPr txBox="1"/>
          <p:nvPr>
            <p:custDataLst>
              <p:tags r:id="rId10"/>
            </p:custDataLst>
          </p:nvPr>
        </p:nvSpPr>
        <p:spPr>
          <a:xfrm>
            <a:off x="457200" y="1018780"/>
            <a:ext cx="1143000" cy="400110"/>
          </a:xfrm>
          <a:prstGeom prst="rect">
            <a:avLst/>
          </a:prstGeom>
          <a:noFill/>
        </p:spPr>
        <p:txBody>
          <a:bodyPr wrap="square" rtlCol="0">
            <a:spAutoFit/>
          </a:bodyPr>
          <a:lstStyle/>
          <a:p>
            <a:r>
              <a:rPr lang="en-US" sz="2000" b="0" dirty="0" smtClean="0">
                <a:latin typeface="Calibri" panose="020F0502020204030204" pitchFamily="34" charset="0"/>
                <a:cs typeface="Calibri" panose="020F0502020204030204" pitchFamily="34" charset="0"/>
              </a:rPr>
              <a:t>C:</a:t>
            </a:r>
          </a:p>
        </p:txBody>
      </p:sp>
      <p:sp>
        <p:nvSpPr>
          <p:cNvPr id="24" name="TextBox 23"/>
          <p:cNvSpPr txBox="1"/>
          <p:nvPr>
            <p:custDataLst>
              <p:tags r:id="rId11"/>
            </p:custDataLst>
          </p:nvPr>
        </p:nvSpPr>
        <p:spPr>
          <a:xfrm>
            <a:off x="457200" y="2873514"/>
            <a:ext cx="1412774" cy="707886"/>
          </a:xfrm>
          <a:prstGeom prst="rect">
            <a:avLst/>
          </a:prstGeom>
          <a:noFill/>
        </p:spPr>
        <p:txBody>
          <a:bodyPr wrap="square" rtlCol="0">
            <a:spAutoFit/>
          </a:bodyPr>
          <a:lstStyle/>
          <a:p>
            <a:r>
              <a:rPr lang="en-US" sz="2000" b="0" dirty="0" smtClean="0">
                <a:latin typeface="Calibri" panose="020F0502020204030204" pitchFamily="34" charset="0"/>
                <a:cs typeface="Calibri" panose="020F0502020204030204" pitchFamily="34" charset="0"/>
              </a:rPr>
              <a:t>Assembly language:</a:t>
            </a:r>
          </a:p>
        </p:txBody>
      </p:sp>
      <p:sp>
        <p:nvSpPr>
          <p:cNvPr id="25" name="TextBox 24"/>
          <p:cNvSpPr txBox="1"/>
          <p:nvPr>
            <p:custDataLst>
              <p:tags r:id="rId12"/>
            </p:custDataLst>
          </p:nvPr>
        </p:nvSpPr>
        <p:spPr>
          <a:xfrm>
            <a:off x="451488" y="4430696"/>
            <a:ext cx="1412774" cy="707886"/>
          </a:xfrm>
          <a:prstGeom prst="rect">
            <a:avLst/>
          </a:prstGeom>
          <a:noFill/>
        </p:spPr>
        <p:txBody>
          <a:bodyPr wrap="square" rtlCol="0">
            <a:spAutoFit/>
          </a:bodyPr>
          <a:lstStyle/>
          <a:p>
            <a:r>
              <a:rPr lang="en-US" sz="2000" b="0" dirty="0" smtClean="0">
                <a:latin typeface="Calibri" panose="020F0502020204030204" pitchFamily="34" charset="0"/>
                <a:cs typeface="Calibri" panose="020F0502020204030204" pitchFamily="34" charset="0"/>
              </a:rPr>
              <a:t>Machine code:</a:t>
            </a:r>
          </a:p>
        </p:txBody>
      </p:sp>
      <p:sp>
        <p:nvSpPr>
          <p:cNvPr id="27" name="Rectangle 2"/>
          <p:cNvSpPr>
            <a:spLocks noChangeArrowheads="1"/>
          </p:cNvSpPr>
          <p:nvPr>
            <p:custDataLst>
              <p:tags r:id="rId13"/>
            </p:custDataLst>
          </p:nvPr>
        </p:nvSpPr>
        <p:spPr bwMode="auto">
          <a:xfrm>
            <a:off x="1905000" y="4473714"/>
            <a:ext cx="3471081" cy="95154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0111010000011000</a:t>
            </a:r>
          </a:p>
          <a:p>
            <a:r>
              <a:rPr lang="en-US" sz="1400" b="0" dirty="0">
                <a:latin typeface="Courier New" panose="02070309020205020404" pitchFamily="49" charset="0"/>
                <a:cs typeface="Courier New" panose="02070309020205020404" pitchFamily="49" charset="0"/>
              </a:rPr>
              <a:t>100011010000010000000010</a:t>
            </a:r>
          </a:p>
          <a:p>
            <a:r>
              <a:rPr lang="en-US" sz="1400" b="0" dirty="0">
                <a:latin typeface="Courier New" panose="02070309020205020404" pitchFamily="49" charset="0"/>
                <a:cs typeface="Courier New" panose="02070309020205020404" pitchFamily="49" charset="0"/>
              </a:rPr>
              <a:t>1000100111000010</a:t>
            </a:r>
          </a:p>
          <a:p>
            <a:r>
              <a:rPr lang="en-US" sz="1400" b="0" dirty="0">
                <a:latin typeface="Courier New" panose="02070309020205020404" pitchFamily="49" charset="0"/>
                <a:cs typeface="Courier New" panose="02070309020205020404" pitchFamily="49" charset="0"/>
              </a:rPr>
              <a:t>110000011111101000011111</a:t>
            </a:r>
          </a:p>
        </p:txBody>
      </p:sp>
      <p:sp>
        <p:nvSpPr>
          <p:cNvPr id="29" name="TextBox 28"/>
          <p:cNvSpPr txBox="1"/>
          <p:nvPr>
            <p:custDataLst>
              <p:tags r:id="rId14"/>
            </p:custDataLst>
          </p:nvPr>
        </p:nvSpPr>
        <p:spPr>
          <a:xfrm>
            <a:off x="457200" y="5561798"/>
            <a:ext cx="1412774" cy="707886"/>
          </a:xfrm>
          <a:prstGeom prst="rect">
            <a:avLst/>
          </a:prstGeom>
          <a:noFill/>
        </p:spPr>
        <p:txBody>
          <a:bodyPr wrap="square" rtlCol="0">
            <a:spAutoFit/>
          </a:bodyPr>
          <a:lstStyle/>
          <a:p>
            <a:r>
              <a:rPr lang="en-US" sz="2000" b="0" dirty="0" smtClean="0">
                <a:latin typeface="Calibri" panose="020F0502020204030204" pitchFamily="34" charset="0"/>
                <a:cs typeface="Calibri" panose="020F0502020204030204" pitchFamily="34" charset="0"/>
              </a:rPr>
              <a:t>Computer system:</a:t>
            </a:r>
          </a:p>
        </p:txBody>
      </p:sp>
      <p:sp>
        <p:nvSpPr>
          <p:cNvPr id="30" name="TextBox 29"/>
          <p:cNvSpPr txBox="1"/>
          <p:nvPr>
            <p:custDataLst>
              <p:tags r:id="rId15"/>
            </p:custDataLst>
          </p:nvPr>
        </p:nvSpPr>
        <p:spPr>
          <a:xfrm>
            <a:off x="5550125" y="4030586"/>
            <a:ext cx="1143000" cy="400110"/>
          </a:xfrm>
          <a:prstGeom prst="rect">
            <a:avLst/>
          </a:prstGeom>
          <a:noFill/>
        </p:spPr>
        <p:txBody>
          <a:bodyPr wrap="square" rtlCol="0">
            <a:spAutoFit/>
          </a:bodyPr>
          <a:lstStyle/>
          <a:p>
            <a:r>
              <a:rPr lang="en-US" sz="2000" b="0" dirty="0" smtClean="0">
                <a:latin typeface="Calibri" panose="020F0502020204030204" pitchFamily="34" charset="0"/>
                <a:cs typeface="Calibri" panose="020F0502020204030204" pitchFamily="34" charset="0"/>
              </a:rPr>
              <a:t>OS:</a:t>
            </a:r>
          </a:p>
        </p:txBody>
      </p:sp>
      <p:grpSp>
        <p:nvGrpSpPr>
          <p:cNvPr id="17" name="Group 16"/>
          <p:cNvGrpSpPr/>
          <p:nvPr/>
        </p:nvGrpSpPr>
        <p:grpSpPr>
          <a:xfrm>
            <a:off x="5562600" y="4401458"/>
            <a:ext cx="3048000" cy="1097280"/>
            <a:chOff x="5562600" y="4401458"/>
            <a:chExt cx="3048000" cy="1097280"/>
          </a:xfrm>
        </p:grpSpPr>
        <p:grpSp>
          <p:nvGrpSpPr>
            <p:cNvPr id="7" name="Group 6"/>
            <p:cNvGrpSpPr/>
            <p:nvPr/>
          </p:nvGrpSpPr>
          <p:grpSpPr>
            <a:xfrm>
              <a:off x="5568724" y="4401458"/>
              <a:ext cx="3041876" cy="1097280"/>
              <a:chOff x="5568724" y="4401458"/>
              <a:chExt cx="3041876" cy="1097280"/>
            </a:xfrm>
          </p:grpSpPr>
          <p:pic>
            <p:nvPicPr>
              <p:cNvPr id="3" name="Picture 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568724" y="4401458"/>
                <a:ext cx="1213076" cy="1097280"/>
              </a:xfrm>
              <a:prstGeom prst="rect">
                <a:avLst/>
              </a:prstGeom>
            </p:spPr>
          </p:pic>
          <p:pic>
            <p:nvPicPr>
              <p:cNvPr id="19" name="Picture 18"/>
              <p:cNvPicPr>
                <a:picLocks noChangeAspect="1"/>
              </p:cNvPicPr>
              <p:nvPr>
                <p:custDataLst>
                  <p:tags r:id="rId24"/>
                </p:custDataLst>
              </p:nvPr>
            </p:nvPicPr>
            <p:blipFill>
              <a:blip r:embed="rId30"/>
              <a:stretch>
                <a:fillRect/>
              </a:stretch>
            </p:blipFill>
            <p:spPr>
              <a:xfrm>
                <a:off x="7835900" y="4486341"/>
                <a:ext cx="774700" cy="897741"/>
              </a:xfrm>
              <a:prstGeom prst="rect">
                <a:avLst/>
              </a:prstGeom>
            </p:spPr>
          </p:pic>
          <p:pic>
            <p:nvPicPr>
              <p:cNvPr id="6" name="Picture 5"/>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858000" y="4473714"/>
                <a:ext cx="822960" cy="914400"/>
              </a:xfrm>
              <a:prstGeom prst="rect">
                <a:avLst/>
              </a:prstGeom>
            </p:spPr>
          </p:pic>
        </p:grpSp>
        <p:sp>
          <p:nvSpPr>
            <p:cNvPr id="31" name="Rectangle 30"/>
            <p:cNvSpPr/>
            <p:nvPr>
              <p:custDataLst>
                <p:tags r:id="rId23"/>
              </p:custDataLst>
            </p:nvPr>
          </p:nvSpPr>
          <p:spPr bwMode="auto">
            <a:xfrm>
              <a:off x="5562600" y="4419600"/>
              <a:ext cx="30480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smtClean="0">
                <a:ln>
                  <a:noFill/>
                </a:ln>
                <a:solidFill>
                  <a:schemeClr val="tx1"/>
                </a:solidFill>
                <a:effectLst/>
                <a:latin typeface="Roboto" panose="02000000000000000000" pitchFamily="2" charset="0"/>
              </a:endParaRPr>
            </a:p>
          </p:txBody>
        </p:sp>
      </p:grpSp>
      <p:cxnSp>
        <p:nvCxnSpPr>
          <p:cNvPr id="32" name="Straight Arrow Connector 31"/>
          <p:cNvCxnSpPr>
            <a:stCxn id="9" idx="2"/>
          </p:cNvCxnSpPr>
          <p:nvPr>
            <p:custDataLst>
              <p:tags r:id="rId16"/>
            </p:custDataLst>
          </p:nvPr>
        </p:nvCxnSpPr>
        <p:spPr bwMode="auto">
          <a:xfrm>
            <a:off x="2324100" y="2755364"/>
            <a:ext cx="571500" cy="183520"/>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37" name="Straight Arrow Connector 36"/>
          <p:cNvCxnSpPr>
            <a:stCxn id="10" idx="2"/>
          </p:cNvCxnSpPr>
          <p:nvPr>
            <p:custDataLst>
              <p:tags r:id="rId17"/>
            </p:custDataLst>
          </p:nvPr>
        </p:nvCxnSpPr>
        <p:spPr bwMode="auto">
          <a:xfrm flipH="1">
            <a:off x="4876800" y="2746588"/>
            <a:ext cx="685800" cy="192296"/>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0" name="Straight Arrow Connector 39"/>
          <p:cNvCxnSpPr>
            <a:endCxn id="27" idx="0"/>
          </p:cNvCxnSpPr>
          <p:nvPr>
            <p:custDataLst>
              <p:tags r:id="rId18"/>
            </p:custDataLst>
          </p:nvPr>
        </p:nvCxnSpPr>
        <p:spPr bwMode="auto">
          <a:xfrm>
            <a:off x="3640541" y="4191000"/>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4" name="Straight Arrow Connector 43"/>
          <p:cNvCxnSpPr/>
          <p:nvPr>
            <p:custDataLst>
              <p:tags r:id="rId19"/>
            </p:custDataLst>
          </p:nvPr>
        </p:nvCxnSpPr>
        <p:spPr bwMode="auto">
          <a:xfrm>
            <a:off x="3640541"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5" name="Straight Arrow Connector 44"/>
          <p:cNvCxnSpPr/>
          <p:nvPr>
            <p:custDataLst>
              <p:tags r:id="rId20"/>
            </p:custDataLst>
          </p:nvPr>
        </p:nvCxnSpPr>
        <p:spPr bwMode="auto">
          <a:xfrm>
            <a:off x="6781800"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pic>
        <p:nvPicPr>
          <p:cNvPr id="47" name="Picture 46"/>
          <p:cNvPicPr>
            <a:picLocks noChangeAspect="1"/>
          </p:cNvPicPr>
          <p:nvPr>
            <p:custDataLst>
              <p:tags r:id="rId21"/>
            </p:custDataLst>
          </p:nvPr>
        </p:nvPicPr>
        <p:blipFill>
          <a:blip r:embed="rId32"/>
          <a:stretch>
            <a:fillRect/>
          </a:stretch>
        </p:blipFill>
        <p:spPr>
          <a:xfrm>
            <a:off x="7074125" y="5776393"/>
            <a:ext cx="774475" cy="803518"/>
          </a:xfrm>
          <a:prstGeom prst="rect">
            <a:avLst/>
          </a:prstGeom>
        </p:spPr>
      </p:pic>
      <p:sp>
        <p:nvSpPr>
          <p:cNvPr id="34" name="TextBox 33"/>
          <p:cNvSpPr txBox="1"/>
          <p:nvPr>
            <p:custDataLst>
              <p:tags r:id="rId22"/>
            </p:custDataLst>
          </p:nvPr>
        </p:nvSpPr>
        <p:spPr>
          <a:xfrm>
            <a:off x="6949440" y="1033272"/>
            <a:ext cx="2133601" cy="3139321"/>
          </a:xfrm>
          <a:prstGeom prst="rect">
            <a:avLst/>
          </a:prstGeom>
          <a:noFill/>
        </p:spPr>
        <p:txBody>
          <a:bodyPr wrap="square" rtlCol="0">
            <a:spAutoFit/>
          </a:bodyPr>
          <a:lstStyle/>
          <a:p>
            <a:r>
              <a:rPr lang="en-US" sz="1800" b="0" dirty="0" smtClean="0">
                <a:solidFill>
                  <a:srgbClr val="C00000"/>
                </a:solidFill>
                <a:latin typeface="Calibri" panose="020F0502020204030204" pitchFamily="34" charset="0"/>
                <a:cs typeface="Calibri" panose="020F0502020204030204" pitchFamily="34" charset="0"/>
              </a:rPr>
              <a:t>Memory</a:t>
            </a:r>
            <a:r>
              <a:rPr lang="en-US" sz="1800" b="0" dirty="0">
                <a:solidFill>
                  <a:srgbClr val="C00000"/>
                </a:solidFill>
                <a:latin typeface="Calibri" panose="020F0502020204030204" pitchFamily="34" charset="0"/>
                <a:cs typeface="Calibri" panose="020F0502020204030204" pitchFamily="34" charset="0"/>
              </a:rPr>
              <a:t> </a:t>
            </a:r>
            <a:r>
              <a:rPr lang="en-US" sz="1800" b="0" dirty="0" smtClean="0">
                <a:solidFill>
                  <a:srgbClr val="C00000"/>
                </a:solidFill>
                <a:latin typeface="Calibri" panose="020F0502020204030204" pitchFamily="34" charset="0"/>
                <a:cs typeface="Calibri" panose="020F0502020204030204" pitchFamily="34" charset="0"/>
              </a:rPr>
              <a:t>&amp; data</a:t>
            </a:r>
          </a:p>
          <a:p>
            <a:r>
              <a:rPr lang="en-US" sz="1800" b="0" dirty="0" smtClean="0">
                <a:solidFill>
                  <a:srgbClr val="C00000"/>
                </a:solidFill>
                <a:latin typeface="Calibri" panose="020F0502020204030204" pitchFamily="34" charset="0"/>
                <a:cs typeface="Calibri" panose="020F0502020204030204" pitchFamily="34" charset="0"/>
              </a:rPr>
              <a:t>Integers </a:t>
            </a:r>
            <a:r>
              <a:rPr lang="en-US" sz="1800" b="0" dirty="0">
                <a:solidFill>
                  <a:srgbClr val="C00000"/>
                </a:solidFill>
                <a:latin typeface="Calibri" panose="020F0502020204030204" pitchFamily="34" charset="0"/>
                <a:cs typeface="Calibri" panose="020F0502020204030204" pitchFamily="34" charset="0"/>
              </a:rPr>
              <a:t>&amp; floats</a:t>
            </a:r>
          </a:p>
          <a:p>
            <a:r>
              <a:rPr lang="en-US" sz="1800" b="0" dirty="0" smtClean="0">
                <a:solidFill>
                  <a:srgbClr val="C00000"/>
                </a:solidFill>
                <a:latin typeface="Calibri" panose="020F0502020204030204" pitchFamily="34" charset="0"/>
                <a:cs typeface="Calibri" panose="020F0502020204030204" pitchFamily="34" charset="0"/>
              </a:rPr>
              <a:t>x86 assembly</a:t>
            </a:r>
            <a:endParaRPr lang="en-US" sz="1800" b="0" dirty="0">
              <a:solidFill>
                <a:srgbClr val="C00000"/>
              </a:solidFill>
              <a:latin typeface="Calibri" panose="020F0502020204030204" pitchFamily="34" charset="0"/>
              <a:cs typeface="Calibri" panose="020F0502020204030204" pitchFamily="34" charset="0"/>
            </a:endParaRPr>
          </a:p>
          <a:p>
            <a:r>
              <a:rPr lang="en-US" sz="1800" b="0" dirty="0" smtClean="0">
                <a:solidFill>
                  <a:srgbClr val="C00000"/>
                </a:solidFill>
                <a:latin typeface="Calibri" panose="020F0502020204030204" pitchFamily="34" charset="0"/>
                <a:cs typeface="Calibri" panose="020F0502020204030204" pitchFamily="34" charset="0"/>
              </a:rPr>
              <a:t>Procedures </a:t>
            </a:r>
            <a:r>
              <a:rPr lang="en-US" sz="1800" b="0" dirty="0">
                <a:solidFill>
                  <a:srgbClr val="C00000"/>
                </a:solidFill>
                <a:latin typeface="Calibri" panose="020F0502020204030204" pitchFamily="34" charset="0"/>
                <a:cs typeface="Calibri" panose="020F0502020204030204" pitchFamily="34" charset="0"/>
              </a:rPr>
              <a:t>&amp; stacks</a:t>
            </a:r>
          </a:p>
          <a:p>
            <a:r>
              <a:rPr lang="en-US" sz="1800" b="0" dirty="0" smtClean="0">
                <a:solidFill>
                  <a:srgbClr val="C00000"/>
                </a:solidFill>
                <a:latin typeface="Calibri" panose="020F0502020204030204" pitchFamily="34" charset="0"/>
                <a:cs typeface="Calibri" panose="020F0502020204030204" pitchFamily="34" charset="0"/>
              </a:rPr>
              <a:t>Executables</a:t>
            </a:r>
          </a:p>
          <a:p>
            <a:r>
              <a:rPr lang="en-US" sz="1800" b="0" dirty="0" smtClean="0">
                <a:solidFill>
                  <a:srgbClr val="C00000"/>
                </a:solidFill>
                <a:latin typeface="Calibri" panose="020F0502020204030204" pitchFamily="34" charset="0"/>
                <a:cs typeface="Calibri" panose="020F0502020204030204" pitchFamily="34" charset="0"/>
              </a:rPr>
              <a:t>Arrays </a:t>
            </a:r>
            <a:r>
              <a:rPr lang="en-US" sz="1800" b="0" dirty="0">
                <a:solidFill>
                  <a:srgbClr val="C00000"/>
                </a:solidFill>
                <a:latin typeface="Calibri" panose="020F0502020204030204" pitchFamily="34" charset="0"/>
                <a:cs typeface="Calibri" panose="020F0502020204030204" pitchFamily="34" charset="0"/>
              </a:rPr>
              <a:t>&amp; structs</a:t>
            </a:r>
          </a:p>
          <a:p>
            <a:r>
              <a:rPr lang="en-US" sz="1800" b="0" dirty="0">
                <a:solidFill>
                  <a:srgbClr val="C00000"/>
                </a:solidFill>
                <a:latin typeface="Calibri" panose="020F0502020204030204" pitchFamily="34" charset="0"/>
                <a:cs typeface="Calibri" panose="020F0502020204030204" pitchFamily="34" charset="0"/>
              </a:rPr>
              <a:t>Memory &amp; caches</a:t>
            </a:r>
          </a:p>
          <a:p>
            <a:r>
              <a:rPr lang="en-US" sz="1800" b="0" dirty="0">
                <a:solidFill>
                  <a:srgbClr val="C00000"/>
                </a:solidFill>
                <a:latin typeface="Calibri" panose="020F0502020204030204" pitchFamily="34" charset="0"/>
                <a:cs typeface="Calibri" panose="020F0502020204030204" pitchFamily="34" charset="0"/>
              </a:rPr>
              <a:t>Processes</a:t>
            </a:r>
          </a:p>
          <a:p>
            <a:r>
              <a:rPr lang="en-US" sz="1800" b="0" dirty="0">
                <a:solidFill>
                  <a:srgbClr val="C00000"/>
                </a:solidFill>
                <a:latin typeface="Calibri" panose="020F0502020204030204" pitchFamily="34" charset="0"/>
                <a:cs typeface="Calibri" panose="020F0502020204030204" pitchFamily="34" charset="0"/>
              </a:rPr>
              <a:t>Virtual memory</a:t>
            </a:r>
          </a:p>
          <a:p>
            <a:r>
              <a:rPr lang="en-US" sz="1800" b="0" dirty="0" smtClean="0">
                <a:solidFill>
                  <a:srgbClr val="C00000"/>
                </a:solidFill>
                <a:latin typeface="Calibri" panose="020F0502020204030204" pitchFamily="34" charset="0"/>
                <a:cs typeface="Calibri" panose="020F0502020204030204" pitchFamily="34" charset="0"/>
              </a:rPr>
              <a:t>Memory allocation</a:t>
            </a:r>
          </a:p>
          <a:p>
            <a:r>
              <a:rPr lang="en-US" sz="1800" b="0" dirty="0" smtClean="0">
                <a:solidFill>
                  <a:srgbClr val="C00000"/>
                </a:solidFill>
                <a:latin typeface="Calibri" panose="020F0502020204030204" pitchFamily="34" charset="0"/>
                <a:cs typeface="Calibri" panose="020F0502020204030204" pitchFamily="34" charset="0"/>
              </a:rPr>
              <a:t>Java vs. C</a:t>
            </a:r>
            <a:endParaRPr lang="en-US" sz="18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637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Java </a:t>
            </a:r>
            <a:r>
              <a:rPr lang="en-US" dirty="0" err="1" smtClean="0"/>
              <a:t>vs.</a:t>
            </a:r>
            <a:r>
              <a:rPr lang="en-US" dirty="0" smtClean="0"/>
              <a:t> C</a:t>
            </a:r>
            <a:endParaRPr lang="en-US" dirty="0"/>
          </a:p>
        </p:txBody>
      </p:sp>
      <p:sp>
        <p:nvSpPr>
          <p:cNvPr id="3" name="Content Placeholder 2"/>
          <p:cNvSpPr>
            <a:spLocks noGrp="1"/>
          </p:cNvSpPr>
          <p:nvPr>
            <p:ph idx="1"/>
            <p:custDataLst>
              <p:tags r:id="rId2"/>
            </p:custDataLst>
          </p:nvPr>
        </p:nvSpPr>
        <p:spPr/>
        <p:txBody>
          <a:bodyPr/>
          <a:lstStyle/>
          <a:p>
            <a:r>
              <a:rPr lang="en-US" dirty="0" smtClean="0"/>
              <a:t>Reconnecting to Java (hello CSE143!)</a:t>
            </a:r>
          </a:p>
          <a:p>
            <a:pPr lvl="1"/>
            <a:r>
              <a:rPr lang="en-US" dirty="0" smtClean="0"/>
              <a:t>But now you know a lot more about what really happens when we execute programs</a:t>
            </a:r>
          </a:p>
          <a:p>
            <a:pPr lvl="2"/>
            <a:endParaRPr lang="en-US" dirty="0" smtClean="0"/>
          </a:p>
          <a:p>
            <a:r>
              <a:rPr lang="en-US" dirty="0" smtClean="0"/>
              <a:t>We</a:t>
            </a:r>
            <a:r>
              <a:rPr lang="fr-FR" dirty="0" smtClean="0"/>
              <a:t>’</a:t>
            </a:r>
            <a:r>
              <a:rPr lang="fr-FR" dirty="0" err="1" smtClean="0"/>
              <a:t>ve</a:t>
            </a:r>
            <a:r>
              <a:rPr lang="fr-FR" dirty="0" smtClean="0"/>
              <a:t> </a:t>
            </a:r>
            <a:r>
              <a:rPr lang="fr-FR" dirty="0" err="1" smtClean="0"/>
              <a:t>learned</a:t>
            </a:r>
            <a:r>
              <a:rPr lang="fr-FR" dirty="0" smtClean="0"/>
              <a:t> about the </a:t>
            </a:r>
            <a:r>
              <a:rPr lang="fr-FR" dirty="0" err="1" smtClean="0"/>
              <a:t>following</a:t>
            </a:r>
            <a:r>
              <a:rPr lang="fr-FR" dirty="0" smtClean="0"/>
              <a:t> items in C; </a:t>
            </a:r>
            <a:r>
              <a:rPr lang="fr-FR" dirty="0" err="1" smtClean="0"/>
              <a:t>now</a:t>
            </a:r>
            <a:r>
              <a:rPr lang="fr-FR" dirty="0" smtClean="0"/>
              <a:t> </a:t>
            </a:r>
            <a:r>
              <a:rPr lang="fr-FR" dirty="0" err="1" smtClean="0"/>
              <a:t>we’ll</a:t>
            </a:r>
            <a:r>
              <a:rPr lang="fr-FR" dirty="0" smtClean="0"/>
              <a:t> </a:t>
            </a:r>
            <a:r>
              <a:rPr lang="fr-FR" dirty="0" err="1" smtClean="0"/>
              <a:t>see</a:t>
            </a:r>
            <a:r>
              <a:rPr lang="fr-FR" dirty="0" smtClean="0"/>
              <a:t> </a:t>
            </a:r>
            <a:r>
              <a:rPr lang="fr-FR" dirty="0" err="1" smtClean="0"/>
              <a:t>what</a:t>
            </a:r>
            <a:r>
              <a:rPr lang="fr-FR" dirty="0" smtClean="0"/>
              <a:t> </a:t>
            </a:r>
            <a:r>
              <a:rPr lang="fr-FR" dirty="0" err="1" smtClean="0"/>
              <a:t>they</a:t>
            </a:r>
            <a:r>
              <a:rPr lang="fr-FR" dirty="0" smtClean="0"/>
              <a:t> look </a:t>
            </a:r>
            <a:r>
              <a:rPr lang="fr-FR" dirty="0" err="1" smtClean="0"/>
              <a:t>like</a:t>
            </a:r>
            <a:r>
              <a:rPr lang="fr-FR" dirty="0" smtClean="0"/>
              <a:t> for Java:</a:t>
            </a:r>
          </a:p>
          <a:p>
            <a:pPr lvl="1"/>
            <a:r>
              <a:rPr lang="en-US" dirty="0" smtClean="0"/>
              <a:t>Representation of data</a:t>
            </a:r>
          </a:p>
          <a:p>
            <a:pPr lvl="1"/>
            <a:r>
              <a:rPr lang="en-US" dirty="0"/>
              <a:t>Pointers / references</a:t>
            </a:r>
          </a:p>
          <a:p>
            <a:pPr lvl="1"/>
            <a:r>
              <a:rPr lang="en-US" dirty="0" smtClean="0"/>
              <a:t>Casting</a:t>
            </a:r>
          </a:p>
          <a:p>
            <a:pPr lvl="1"/>
            <a:r>
              <a:rPr lang="en-US" dirty="0"/>
              <a:t>Function / method </a:t>
            </a:r>
            <a:r>
              <a:rPr lang="en-US" dirty="0" smtClean="0"/>
              <a:t>calls including dynamic dispatch</a:t>
            </a:r>
            <a:endParaRPr lang="en-US" dirty="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4</a:t>
            </a:fld>
            <a:endParaRPr lang="en-US"/>
          </a:p>
        </p:txBody>
      </p:sp>
    </p:spTree>
    <p:extLst>
      <p:ext uri="{BB962C8B-B14F-4D97-AF65-F5344CB8AC3E}">
        <p14:creationId xmlns:p14="http://schemas.microsoft.com/office/powerpoint/2010/main" val="103781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Worlds Colliding</a:t>
            </a:r>
            <a:endParaRPr lang="en-US" dirty="0"/>
          </a:p>
        </p:txBody>
      </p:sp>
      <p:sp>
        <p:nvSpPr>
          <p:cNvPr id="3" name="Content Placeholder 2"/>
          <p:cNvSpPr>
            <a:spLocks noGrp="1"/>
          </p:cNvSpPr>
          <p:nvPr>
            <p:ph idx="1"/>
          </p:nvPr>
        </p:nvSpPr>
        <p:spPr/>
        <p:txBody>
          <a:bodyPr/>
          <a:lstStyle/>
          <a:p>
            <a:r>
              <a:rPr lang="en-US" dirty="0" smtClean="0"/>
              <a:t>CSE351 has given you a “really different feeling” about what computers do and how programs execute</a:t>
            </a:r>
          </a:p>
          <a:p>
            <a:pPr lvl="2"/>
            <a:endParaRPr lang="en-US" dirty="0" smtClean="0"/>
          </a:p>
          <a:p>
            <a:r>
              <a:rPr lang="en-US" dirty="0" smtClean="0"/>
              <a:t>We have occasionally contrasted to Java, but CSE143 may still feel like “a different world”</a:t>
            </a:r>
          </a:p>
          <a:p>
            <a:pPr lvl="1"/>
            <a:r>
              <a:rPr lang="en-US" dirty="0" smtClean="0"/>
              <a:t>It’s not – it’s just a higher-level of abstraction</a:t>
            </a:r>
          </a:p>
          <a:p>
            <a:pPr lvl="1"/>
            <a:r>
              <a:rPr lang="en-US" dirty="0" smtClean="0"/>
              <a:t>Connect these levels via </a:t>
            </a:r>
            <a:r>
              <a:rPr lang="en-US" u="sng" dirty="0" smtClean="0"/>
              <a:t>how-one-could-implement-Java</a:t>
            </a:r>
            <a:r>
              <a:rPr lang="en-US" dirty="0" smtClean="0"/>
              <a:t> in 351 terms</a:t>
            </a:r>
            <a:endParaRPr lang="en-US" dirty="0"/>
          </a:p>
        </p:txBody>
      </p:sp>
      <p:sp>
        <p:nvSpPr>
          <p:cNvPr id="5" name="Slide Number Placeholder 4"/>
          <p:cNvSpPr>
            <a:spLocks noGrp="1"/>
          </p:cNvSpPr>
          <p:nvPr>
            <p:ph type="sldNum" sz="quarter" idx="10"/>
          </p:nvPr>
        </p:nvSpPr>
        <p:spPr/>
        <p:txBody>
          <a:bodyPr/>
          <a:lstStyle/>
          <a:p>
            <a:fld id="{7CBE8339-D2AD-46DC-A898-FD1E949067F0}" type="slidenum">
              <a:rPr lang="en-US" smtClean="0"/>
              <a:pPr/>
              <a:t>5</a:t>
            </a:fld>
            <a:endParaRPr lang="en-US"/>
          </a:p>
        </p:txBody>
      </p:sp>
    </p:spTree>
    <p:extLst>
      <p:ext uri="{BB962C8B-B14F-4D97-AF65-F5344CB8AC3E}">
        <p14:creationId xmlns:p14="http://schemas.microsoft.com/office/powerpoint/2010/main" val="1141361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Meta-point to this lecture</a:t>
            </a:r>
            <a:endParaRPr lang="en-US" dirty="0"/>
          </a:p>
        </p:txBody>
      </p:sp>
      <p:sp>
        <p:nvSpPr>
          <p:cNvPr id="3" name="Content Placeholder 2"/>
          <p:cNvSpPr>
            <a:spLocks noGrp="1"/>
          </p:cNvSpPr>
          <p:nvPr>
            <p:ph idx="1"/>
            <p:custDataLst>
              <p:tags r:id="rId2"/>
            </p:custDataLst>
          </p:nvPr>
        </p:nvSpPr>
        <p:spPr/>
        <p:txBody>
          <a:bodyPr/>
          <a:lstStyle/>
          <a:p>
            <a:r>
              <a:rPr lang="en-US" dirty="0" smtClean="0"/>
              <a:t>None of the data representations we are going to talk about are </a:t>
            </a:r>
            <a:r>
              <a:rPr lang="en-US" i="1" u="sng" dirty="0" smtClean="0">
                <a:solidFill>
                  <a:srgbClr val="C00000"/>
                </a:solidFill>
              </a:rPr>
              <a:t>guaranteed</a:t>
            </a:r>
            <a:r>
              <a:rPr lang="en-US" i="1" dirty="0" smtClean="0">
                <a:solidFill>
                  <a:srgbClr val="C00000"/>
                </a:solidFill>
              </a:rPr>
              <a:t> </a:t>
            </a:r>
            <a:r>
              <a:rPr lang="en-US" dirty="0" smtClean="0"/>
              <a:t>by Java </a:t>
            </a:r>
          </a:p>
          <a:p>
            <a:pPr lvl="2"/>
            <a:endParaRPr lang="en-US" dirty="0" smtClean="0"/>
          </a:p>
          <a:p>
            <a:r>
              <a:rPr lang="en-US" dirty="0" smtClean="0"/>
              <a:t>In fact, the language simply provides an </a:t>
            </a:r>
            <a:r>
              <a:rPr lang="en-US" i="1" u="sng" dirty="0" smtClean="0">
                <a:solidFill>
                  <a:srgbClr val="C00000"/>
                </a:solidFill>
              </a:rPr>
              <a:t>abstraction</a:t>
            </a:r>
            <a:r>
              <a:rPr lang="en-US" dirty="0" smtClean="0">
                <a:solidFill>
                  <a:srgbClr val="C00000"/>
                </a:solidFill>
              </a:rPr>
              <a:t> </a:t>
            </a:r>
            <a:r>
              <a:rPr lang="en-US" dirty="0" smtClean="0"/>
              <a:t>(Java language specification)</a:t>
            </a:r>
            <a:endParaRPr lang="en-US" u="sng" dirty="0" smtClean="0"/>
          </a:p>
          <a:p>
            <a:pPr lvl="1"/>
            <a:r>
              <a:rPr lang="en-US" dirty="0" smtClean="0"/>
              <a:t>Tells us how code should behave for different language constructs, but we can't easily tell how things are really represented</a:t>
            </a:r>
          </a:p>
          <a:p>
            <a:pPr lvl="1"/>
            <a:r>
              <a:rPr lang="en-US" dirty="0" smtClean="0"/>
              <a:t>But it is important to understand an</a:t>
            </a:r>
            <a:r>
              <a:rPr lang="en-US" i="1" dirty="0" smtClean="0"/>
              <a:t> </a:t>
            </a:r>
            <a:r>
              <a:rPr lang="en-US" i="1" u="sng" dirty="0" smtClean="0">
                <a:solidFill>
                  <a:srgbClr val="C00000"/>
                </a:solidFill>
              </a:rPr>
              <a:t>implementation</a:t>
            </a:r>
            <a:r>
              <a:rPr lang="en-US" i="1" dirty="0" smtClean="0">
                <a:solidFill>
                  <a:srgbClr val="C00000"/>
                </a:solidFill>
              </a:rPr>
              <a:t> </a:t>
            </a:r>
            <a:r>
              <a:rPr lang="en-US" dirty="0" smtClean="0"/>
              <a:t>of the lower levels – useful in thinking about your program</a:t>
            </a:r>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6</a:t>
            </a:fld>
            <a:endParaRPr lang="en-US"/>
          </a:p>
        </p:txBody>
      </p:sp>
    </p:spTree>
    <p:extLst>
      <p:ext uri="{BB962C8B-B14F-4D97-AF65-F5344CB8AC3E}">
        <p14:creationId xmlns:p14="http://schemas.microsoft.com/office/powerpoint/2010/main" val="1972357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Data in Java</a:t>
            </a:r>
            <a:endParaRPr lang="en-US" dirty="0"/>
          </a:p>
        </p:txBody>
      </p:sp>
      <p:sp>
        <p:nvSpPr>
          <p:cNvPr id="3" name="Content Placeholder 2"/>
          <p:cNvSpPr>
            <a:spLocks noGrp="1"/>
          </p:cNvSpPr>
          <p:nvPr>
            <p:ph idx="1"/>
            <p:custDataLst>
              <p:tags r:id="rId2"/>
            </p:custDataLst>
          </p:nvPr>
        </p:nvSpPr>
        <p:spPr/>
        <p:txBody>
          <a:bodyPr/>
          <a:lstStyle/>
          <a:p>
            <a:r>
              <a:rPr lang="en-US" dirty="0" smtClean="0"/>
              <a:t>Integers, floats, doubles, pointers – same as C</a:t>
            </a:r>
          </a:p>
          <a:p>
            <a:pPr lvl="1"/>
            <a:r>
              <a:rPr lang="en-US" dirty="0" smtClean="0"/>
              <a:t>“Pointers” are called “references” in Java, but are much more constrained than C’s general pointers</a:t>
            </a:r>
          </a:p>
          <a:p>
            <a:pPr lvl="1"/>
            <a:r>
              <a:rPr lang="en-US" dirty="0" smtClean="0"/>
              <a:t>Java’s portability-guarantee fixes the sizes of all types</a:t>
            </a:r>
          </a:p>
          <a:p>
            <a:pPr lvl="2"/>
            <a:r>
              <a:rPr lang="en-US" u="sng" dirty="0" smtClean="0"/>
              <a:t>Example</a:t>
            </a:r>
            <a:r>
              <a:rPr lang="en-US" dirty="0" smtClean="0"/>
              <a:t>: </a:t>
            </a:r>
            <a:r>
              <a:rPr lang="en-US" dirty="0" smtClean="0">
                <a:latin typeface="Courier New" panose="02070309020205020404" pitchFamily="49" charset="0"/>
                <a:cs typeface="Courier New" panose="02070309020205020404" pitchFamily="49" charset="0"/>
              </a:rPr>
              <a:t>int</a:t>
            </a:r>
            <a:r>
              <a:rPr lang="en-US" dirty="0" smtClean="0"/>
              <a:t> is 4 bytes in Java regardless of machine</a:t>
            </a:r>
          </a:p>
          <a:p>
            <a:pPr lvl="1"/>
            <a:r>
              <a:rPr lang="en-US" dirty="0" smtClean="0"/>
              <a:t>No unsigned types to avoid conversion pitfalls</a:t>
            </a:r>
          </a:p>
          <a:p>
            <a:pPr lvl="2"/>
            <a:r>
              <a:rPr lang="en-US" dirty="0" smtClean="0"/>
              <a:t>Added some useful methods in Java 8 (also use bigger signed types)</a:t>
            </a:r>
          </a:p>
          <a:p>
            <a:r>
              <a:rPr lang="en-US" dirty="0" smtClean="0">
                <a:latin typeface="Courier New" panose="02070309020205020404" pitchFamily="49" charset="0"/>
                <a:cs typeface="Courier New" panose="02070309020205020404" pitchFamily="49" charset="0"/>
              </a:rPr>
              <a:t>null</a:t>
            </a:r>
            <a:r>
              <a:rPr lang="en-US" dirty="0" smtClean="0"/>
              <a:t> is typically represented as </a:t>
            </a:r>
            <a:r>
              <a:rPr lang="en-US" dirty="0" smtClean="0">
                <a:latin typeface="Courier New" panose="02070309020205020404" pitchFamily="49" charset="0"/>
                <a:ea typeface="Anonymous Pro" panose="02060609030202000504" pitchFamily="49" charset="0"/>
                <a:cs typeface="Courier New" panose="02070309020205020404" pitchFamily="49" charset="0"/>
              </a:rPr>
              <a:t>0</a:t>
            </a:r>
            <a:r>
              <a:rPr lang="en-US" dirty="0" smtClean="0"/>
              <a:t> but “you can’t tell”</a:t>
            </a:r>
          </a:p>
          <a:p>
            <a:r>
              <a:rPr lang="en-US" dirty="0" smtClean="0"/>
              <a:t>Much more interesting:</a:t>
            </a:r>
          </a:p>
          <a:p>
            <a:pPr lvl="1"/>
            <a:r>
              <a:rPr lang="en-US" b="1" dirty="0" smtClean="0">
                <a:solidFill>
                  <a:srgbClr val="4B2A85"/>
                </a:solidFill>
              </a:rPr>
              <a:t>Arrays</a:t>
            </a:r>
          </a:p>
          <a:p>
            <a:pPr lvl="1"/>
            <a:r>
              <a:rPr lang="en-US" b="1" dirty="0" smtClean="0">
                <a:solidFill>
                  <a:srgbClr val="4B2A85"/>
                </a:solidFill>
              </a:rPr>
              <a:t>Characters and strings</a:t>
            </a:r>
          </a:p>
          <a:p>
            <a:pPr lvl="1"/>
            <a:r>
              <a:rPr lang="en-US" b="1" dirty="0" smtClean="0">
                <a:solidFill>
                  <a:srgbClr val="4B2A85"/>
                </a:solidFill>
              </a:rPr>
              <a:t>Objects</a:t>
            </a:r>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7</a:t>
            </a:fld>
            <a:endParaRPr lang="en-US"/>
          </a:p>
        </p:txBody>
      </p:sp>
    </p:spTree>
    <p:extLst>
      <p:ext uri="{BB962C8B-B14F-4D97-AF65-F5344CB8AC3E}">
        <p14:creationId xmlns:p14="http://schemas.microsoft.com/office/powerpoint/2010/main" val="42096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Data in Java:  Arrays</a:t>
            </a:r>
            <a:endParaRPr lang="en-US" dirty="0"/>
          </a:p>
        </p:txBody>
      </p:sp>
      <p:sp>
        <p:nvSpPr>
          <p:cNvPr id="3" name="Content Placeholder 2"/>
          <p:cNvSpPr>
            <a:spLocks noGrp="1"/>
          </p:cNvSpPr>
          <p:nvPr>
            <p:ph idx="1"/>
            <p:custDataLst>
              <p:tags r:id="rId2"/>
            </p:custDataLst>
          </p:nvPr>
        </p:nvSpPr>
        <p:spPr>
          <a:xfrm>
            <a:off x="396875" y="1362456"/>
            <a:ext cx="8366125" cy="2834640"/>
          </a:xfrm>
        </p:spPr>
        <p:txBody>
          <a:bodyPr/>
          <a:lstStyle/>
          <a:p>
            <a:r>
              <a:rPr lang="en-US" sz="2400" dirty="0" smtClean="0"/>
              <a:t>Every </a:t>
            </a:r>
            <a:r>
              <a:rPr lang="en-US" sz="2400" dirty="0"/>
              <a:t>element initialized to </a:t>
            </a:r>
            <a:r>
              <a:rPr lang="en-US" sz="2400" dirty="0" smtClean="0">
                <a:latin typeface="Courier New" panose="02070309020205020404" pitchFamily="49" charset="0"/>
                <a:cs typeface="Courier New" panose="02070309020205020404" pitchFamily="49" charset="0"/>
              </a:rPr>
              <a:t>0</a:t>
            </a:r>
            <a:r>
              <a:rPr lang="en-US" sz="2400" dirty="0" smtClean="0"/>
              <a:t> or </a:t>
            </a:r>
            <a:r>
              <a:rPr lang="en-US" sz="2400" dirty="0" smtClean="0">
                <a:latin typeface="Courier New" panose="02070309020205020404" pitchFamily="49" charset="0"/>
                <a:cs typeface="Courier New" panose="02070309020205020404" pitchFamily="49" charset="0"/>
              </a:rPr>
              <a:t>null</a:t>
            </a:r>
            <a:endParaRPr lang="en-US" sz="2400" dirty="0">
              <a:latin typeface="Courier New" panose="02070309020205020404" pitchFamily="49" charset="0"/>
              <a:cs typeface="Courier New" panose="02070309020205020404" pitchFamily="49" charset="0"/>
            </a:endParaRPr>
          </a:p>
          <a:p>
            <a:r>
              <a:rPr lang="en-US" sz="2400" dirty="0"/>
              <a:t>Length specified in immutable field at start of array (</a:t>
            </a:r>
            <a:r>
              <a:rPr lang="en-US" sz="2400" dirty="0">
                <a:latin typeface="Courier New" panose="02070309020205020404" pitchFamily="49" charset="0"/>
                <a:cs typeface="Courier New" panose="02070309020205020404" pitchFamily="49" charset="0"/>
              </a:rPr>
              <a:t>int</a:t>
            </a:r>
            <a:r>
              <a:rPr lang="en-US" sz="2400" dirty="0"/>
              <a:t> – 4 bytes)</a:t>
            </a:r>
          </a:p>
          <a:p>
            <a:pPr lvl="1"/>
            <a:r>
              <a:rPr lang="en-US" sz="2000" dirty="0" err="1" smtClean="0">
                <a:latin typeface="Courier New" panose="02070309020205020404" pitchFamily="49" charset="0"/>
                <a:cs typeface="Courier New" panose="02070309020205020404" pitchFamily="49" charset="0"/>
              </a:rPr>
              <a:t>array.length</a:t>
            </a:r>
            <a:r>
              <a:rPr lang="en-US" sz="2000" i="1" dirty="0" smtClean="0"/>
              <a:t> </a:t>
            </a:r>
            <a:r>
              <a:rPr lang="en-US" sz="2000" dirty="0" smtClean="0"/>
              <a:t>returns value of this field</a:t>
            </a:r>
          </a:p>
          <a:p>
            <a:r>
              <a:rPr lang="en-US" sz="2400" i="1" dirty="0">
                <a:solidFill>
                  <a:srgbClr val="C00000"/>
                </a:solidFill>
              </a:rPr>
              <a:t>Since it has this info, what can it do?</a:t>
            </a:r>
          </a:p>
        </p:txBody>
      </p:sp>
      <p:sp>
        <p:nvSpPr>
          <p:cNvPr id="26" name="Slide Number Placeholder 25"/>
          <p:cNvSpPr>
            <a:spLocks noGrp="1"/>
          </p:cNvSpPr>
          <p:nvPr>
            <p:ph type="sldNum" sz="quarter" idx="10"/>
            <p:custDataLst>
              <p:tags r:id="rId3"/>
            </p:custDataLst>
          </p:nvPr>
        </p:nvSpPr>
        <p:spPr/>
        <p:txBody>
          <a:bodyPr/>
          <a:lstStyle/>
          <a:p>
            <a:fld id="{7CBE8339-D2AD-46DC-A898-FD1E949067F0}" type="slidenum">
              <a:rPr lang="en-US" smtClean="0"/>
              <a:pPr/>
              <a:t>8</a:t>
            </a:fld>
            <a:endParaRPr lang="en-US"/>
          </a:p>
        </p:txBody>
      </p:sp>
      <p:sp>
        <p:nvSpPr>
          <p:cNvPr id="27" name="Rectangle 8"/>
          <p:cNvSpPr>
            <a:spLocks noChangeArrowheads="1"/>
          </p:cNvSpPr>
          <p:nvPr>
            <p:custDataLst>
              <p:tags r:id="rId4"/>
            </p:custDataLst>
          </p:nvPr>
        </p:nvSpPr>
        <p:spPr bwMode="auto">
          <a:xfrm>
            <a:off x="1828800" y="4297680"/>
            <a:ext cx="2468880" cy="397545"/>
          </a:xfrm>
          <a:prstGeom prst="rect">
            <a:avLst/>
          </a:prstGeom>
          <a:noFill/>
          <a:ln w="12700">
            <a:noFill/>
            <a:miter lim="800000"/>
            <a:headEnd/>
            <a:tailEnd/>
          </a:ln>
          <a:effectLst/>
        </p:spPr>
        <p:txBody>
          <a:bodyPr lIns="0" tIns="44450" rIns="90487" bIns="44450">
            <a:spAutoFit/>
          </a:bodyPr>
          <a:lstStyle/>
          <a:p>
            <a:pPr marL="223838" indent="-223838" defTabSz="895350">
              <a:spcBef>
                <a:spcPct val="30000"/>
              </a:spcBef>
            </a:pPr>
            <a:r>
              <a:rPr lang="en-US" sz="2000" b="1" dirty="0" smtClean="0">
                <a:solidFill>
                  <a:schemeClr val="tx2"/>
                </a:solidFill>
                <a:latin typeface="Calibri" panose="020F0502020204030204" pitchFamily="34" charset="0"/>
                <a:cs typeface="Calibri" panose="020F0502020204030204" pitchFamily="34" charset="0"/>
              </a:rPr>
              <a:t>int</a:t>
            </a:r>
            <a:r>
              <a:rPr lang="en-US" sz="2000" dirty="0" smtClean="0">
                <a:solidFill>
                  <a:schemeClr val="tx2"/>
                </a:solidFill>
                <a:latin typeface="Calibri" panose="020F0502020204030204" pitchFamily="34" charset="0"/>
                <a:cs typeface="Calibri" panose="020F0502020204030204" pitchFamily="34" charset="0"/>
              </a:rPr>
              <a:t> array[5];</a:t>
            </a:r>
          </a:p>
        </p:txBody>
      </p:sp>
      <p:sp>
        <p:nvSpPr>
          <p:cNvPr id="28" name="Rectangle 8"/>
          <p:cNvSpPr>
            <a:spLocks noChangeArrowheads="1"/>
          </p:cNvSpPr>
          <p:nvPr>
            <p:custDataLst>
              <p:tags r:id="rId5"/>
            </p:custDataLst>
          </p:nvPr>
        </p:nvSpPr>
        <p:spPr bwMode="auto">
          <a:xfrm>
            <a:off x="457200" y="5486400"/>
            <a:ext cx="1371600" cy="520655"/>
          </a:xfrm>
          <a:prstGeom prst="rect">
            <a:avLst/>
          </a:prstGeom>
          <a:noFill/>
          <a:ln w="12700">
            <a:noFill/>
            <a:miter lim="800000"/>
            <a:headEnd/>
            <a:tailEnd/>
          </a:ln>
          <a:effectLst/>
        </p:spPr>
        <p:txBody>
          <a:bodyPr lIns="90487" tIns="44450" rIns="90487" bIns="44450">
            <a:spAutoFit/>
          </a:bodyPr>
          <a:lstStyle/>
          <a:p>
            <a:pPr marL="223838" indent="-223838" defTabSz="895350">
              <a:spcBef>
                <a:spcPct val="30000"/>
              </a:spcBef>
            </a:pPr>
            <a:r>
              <a:rPr lang="en-US" sz="2800" b="1" dirty="0" smtClean="0">
                <a:solidFill>
                  <a:schemeClr val="tx2"/>
                </a:solidFill>
                <a:latin typeface="Calibri" panose="020F0502020204030204" pitchFamily="34" charset="0"/>
                <a:cs typeface="Calibri" panose="020F0502020204030204" pitchFamily="34" charset="0"/>
              </a:rPr>
              <a:t>Java:</a:t>
            </a:r>
            <a:endParaRPr lang="en-US" sz="2800" b="1" dirty="0">
              <a:solidFill>
                <a:schemeClr val="tx2"/>
              </a:solidFill>
              <a:latin typeface="Calibri" panose="020F0502020204030204" pitchFamily="34" charset="0"/>
              <a:cs typeface="Calibri" panose="020F0502020204030204" pitchFamily="34" charset="0"/>
            </a:endParaRPr>
          </a:p>
        </p:txBody>
      </p:sp>
      <p:sp>
        <p:nvSpPr>
          <p:cNvPr id="29" name="Rectangle 8"/>
          <p:cNvSpPr>
            <a:spLocks noChangeArrowheads="1"/>
          </p:cNvSpPr>
          <p:nvPr>
            <p:custDataLst>
              <p:tags r:id="rId6"/>
            </p:custDataLst>
          </p:nvPr>
        </p:nvSpPr>
        <p:spPr bwMode="auto">
          <a:xfrm>
            <a:off x="457200" y="4297680"/>
            <a:ext cx="1371600" cy="520655"/>
          </a:xfrm>
          <a:prstGeom prst="rect">
            <a:avLst/>
          </a:prstGeom>
          <a:noFill/>
          <a:ln w="12700">
            <a:noFill/>
            <a:miter lim="800000"/>
            <a:headEnd/>
            <a:tailEnd/>
          </a:ln>
          <a:effectLst/>
        </p:spPr>
        <p:txBody>
          <a:bodyPr lIns="90487" tIns="44450" rIns="90487" bIns="44450">
            <a:spAutoFit/>
          </a:bodyPr>
          <a:lstStyle/>
          <a:p>
            <a:pPr marL="223838" indent="-223838" defTabSz="895350">
              <a:spcBef>
                <a:spcPct val="30000"/>
              </a:spcBef>
            </a:pPr>
            <a:r>
              <a:rPr lang="en-US" sz="2800" b="1" dirty="0" smtClean="0">
                <a:solidFill>
                  <a:schemeClr val="tx2"/>
                </a:solidFill>
                <a:latin typeface="Calibri" panose="020F0502020204030204" pitchFamily="34" charset="0"/>
                <a:cs typeface="Calibri" panose="020F0502020204030204" pitchFamily="34" charset="0"/>
              </a:rPr>
              <a:t>C:</a:t>
            </a:r>
            <a:endParaRPr lang="en-US" sz="1800" b="1" dirty="0">
              <a:solidFill>
                <a:schemeClr val="tx2"/>
              </a:solidFill>
              <a:latin typeface="Calibri" panose="020F0502020204030204" pitchFamily="34" charset="0"/>
              <a:cs typeface="Calibri" panose="020F0502020204030204" pitchFamily="34" charset="0"/>
            </a:endParaRPr>
          </a:p>
        </p:txBody>
      </p:sp>
      <p:grpSp>
        <p:nvGrpSpPr>
          <p:cNvPr id="30" name="Group 29"/>
          <p:cNvGrpSpPr/>
          <p:nvPr/>
        </p:nvGrpSpPr>
        <p:grpSpPr>
          <a:xfrm>
            <a:off x="1645920" y="4754880"/>
            <a:ext cx="2423160" cy="763305"/>
            <a:chOff x="1645920" y="4937760"/>
            <a:chExt cx="2423160" cy="763305"/>
          </a:xfrm>
        </p:grpSpPr>
        <p:sp>
          <p:nvSpPr>
            <p:cNvPr id="31" name="Rectangle 13"/>
            <p:cNvSpPr>
              <a:spLocks noChangeArrowheads="1"/>
            </p:cNvSpPr>
            <p:nvPr>
              <p:custDataLst>
                <p:tags r:id="rId17"/>
              </p:custDataLst>
            </p:nvPr>
          </p:nvSpPr>
          <p:spPr bwMode="auto">
            <a:xfrm>
              <a:off x="1645920" y="5303520"/>
              <a:ext cx="365760" cy="397545"/>
            </a:xfrm>
            <a:prstGeom prst="rect">
              <a:avLst/>
            </a:prstGeom>
            <a:noFill/>
            <a:ln w="25400">
              <a:noFill/>
              <a:miter lim="800000"/>
              <a:headEnd/>
              <a:tailEnd/>
            </a:ln>
            <a:effectLst/>
          </p:spPr>
          <p:txBody>
            <a:bodyPr wrap="none" lIns="0" tIns="44450" rIns="0" bIns="44450">
              <a:normAutofit/>
            </a:bodyPr>
            <a:lstStyle/>
            <a:p>
              <a:pPr algn="ctr">
                <a:lnSpc>
                  <a:spcPct val="100000"/>
                </a:lnSpc>
              </a:pPr>
              <a:r>
                <a:rPr lang="en-US" sz="2000" dirty="0">
                  <a:latin typeface="Courier New" panose="02070309020205020404" pitchFamily="49" charset="0"/>
                  <a:cs typeface="Courier New" panose="02070309020205020404" pitchFamily="49" charset="0"/>
                </a:rPr>
                <a:t>0</a:t>
              </a:r>
            </a:p>
          </p:txBody>
        </p:sp>
        <p:sp>
          <p:nvSpPr>
            <p:cNvPr id="40" name="Rectangle 14"/>
            <p:cNvSpPr>
              <a:spLocks noChangeArrowheads="1"/>
            </p:cNvSpPr>
            <p:nvPr>
              <p:custDataLst>
                <p:tags r:id="rId18"/>
              </p:custDataLst>
            </p:nvPr>
          </p:nvSpPr>
          <p:spPr bwMode="auto">
            <a:xfrm>
              <a:off x="2057400" y="5303520"/>
              <a:ext cx="365760" cy="397545"/>
            </a:xfrm>
            <a:prstGeom prst="rect">
              <a:avLst/>
            </a:prstGeom>
            <a:noFill/>
            <a:ln w="25400">
              <a:noFill/>
              <a:miter lim="800000"/>
              <a:headEnd/>
              <a:tailEnd/>
            </a:ln>
            <a:effectLst/>
          </p:spPr>
          <p:txBody>
            <a:bodyPr wrap="none" lIns="0" tIns="44450" rIns="0" bIns="44450">
              <a:normAutofit/>
            </a:bodyPr>
            <a:lstStyle/>
            <a:p>
              <a:pPr algn="ctr">
                <a:lnSpc>
                  <a:spcPct val="100000"/>
                </a:lnSpc>
              </a:pPr>
              <a:r>
                <a:rPr lang="en-US" sz="2000" dirty="0" smtClean="0">
                  <a:latin typeface="Courier New" panose="02070309020205020404" pitchFamily="49" charset="0"/>
                  <a:cs typeface="Courier New" panose="02070309020205020404" pitchFamily="49" charset="0"/>
                </a:rPr>
                <a:t>4</a:t>
              </a:r>
              <a:endParaRPr lang="en-US" sz="2000" dirty="0">
                <a:latin typeface="Courier New" panose="02070309020205020404" pitchFamily="49" charset="0"/>
                <a:cs typeface="Courier New" panose="02070309020205020404" pitchFamily="49" charset="0"/>
              </a:endParaRPr>
            </a:p>
          </p:txBody>
        </p:sp>
        <p:sp>
          <p:nvSpPr>
            <p:cNvPr id="41" name="Rectangle 15"/>
            <p:cNvSpPr>
              <a:spLocks noChangeArrowheads="1"/>
            </p:cNvSpPr>
            <p:nvPr>
              <p:custDataLst>
                <p:tags r:id="rId19"/>
              </p:custDataLst>
            </p:nvPr>
          </p:nvSpPr>
          <p:spPr bwMode="auto">
            <a:xfrm>
              <a:off x="3703320" y="5303520"/>
              <a:ext cx="365760" cy="397545"/>
            </a:xfrm>
            <a:prstGeom prst="rect">
              <a:avLst/>
            </a:prstGeom>
            <a:noFill/>
            <a:ln w="25400">
              <a:noFill/>
              <a:miter lim="800000"/>
              <a:headEnd/>
              <a:tailEnd/>
            </a:ln>
            <a:effectLst/>
          </p:spPr>
          <p:txBody>
            <a:bodyPr wrap="none" lIns="0" tIns="44450" rIns="0" bIns="44450">
              <a:normAutofit/>
            </a:bodyPr>
            <a:lstStyle/>
            <a:p>
              <a:pPr algn="ctr">
                <a:lnSpc>
                  <a:spcPct val="100000"/>
                </a:lnSpc>
              </a:pPr>
              <a:r>
                <a:rPr lang="en-US" sz="2000" dirty="0" smtClean="0">
                  <a:latin typeface="Courier New" panose="02070309020205020404" pitchFamily="49" charset="0"/>
                  <a:cs typeface="Courier New" panose="02070309020205020404" pitchFamily="49" charset="0"/>
                </a:rPr>
                <a:t>20</a:t>
              </a:r>
              <a:endParaRPr lang="en-US" sz="2000" dirty="0">
                <a:latin typeface="Courier New" panose="02070309020205020404" pitchFamily="49" charset="0"/>
                <a:cs typeface="Courier New" panose="02070309020205020404" pitchFamily="49" charset="0"/>
              </a:endParaRPr>
            </a:p>
          </p:txBody>
        </p:sp>
        <p:sp>
          <p:nvSpPr>
            <p:cNvPr id="42" name="Rectangle 10"/>
            <p:cNvSpPr>
              <a:spLocks noChangeAspect="1" noChangeArrowheads="1"/>
            </p:cNvSpPr>
            <p:nvPr>
              <p:custDataLst>
                <p:tags r:id="rId20"/>
              </p:custDataLst>
            </p:nvPr>
          </p:nvSpPr>
          <p:spPr bwMode="auto">
            <a:xfrm>
              <a:off x="1828800" y="493776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p:txBody>
        </p:sp>
        <p:sp>
          <p:nvSpPr>
            <p:cNvPr id="43" name="Rectangle 10"/>
            <p:cNvSpPr>
              <a:spLocks noChangeAspect="1" noChangeArrowheads="1"/>
            </p:cNvSpPr>
            <p:nvPr>
              <p:custDataLst>
                <p:tags r:id="rId21"/>
              </p:custDataLst>
            </p:nvPr>
          </p:nvSpPr>
          <p:spPr bwMode="auto">
            <a:xfrm>
              <a:off x="2240280" y="493776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p:txBody>
        </p:sp>
        <p:sp>
          <p:nvSpPr>
            <p:cNvPr id="44" name="Rectangle 10"/>
            <p:cNvSpPr>
              <a:spLocks noChangeAspect="1" noChangeArrowheads="1"/>
            </p:cNvSpPr>
            <p:nvPr>
              <p:custDataLst>
                <p:tags r:id="rId22"/>
              </p:custDataLst>
            </p:nvPr>
          </p:nvSpPr>
          <p:spPr bwMode="auto">
            <a:xfrm>
              <a:off x="2651760" y="493776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p:txBody>
        </p:sp>
        <p:sp>
          <p:nvSpPr>
            <p:cNvPr id="45" name="Rectangle 10"/>
            <p:cNvSpPr>
              <a:spLocks noChangeAspect="1" noChangeArrowheads="1"/>
            </p:cNvSpPr>
            <p:nvPr>
              <p:custDataLst>
                <p:tags r:id="rId23"/>
              </p:custDataLst>
            </p:nvPr>
          </p:nvSpPr>
          <p:spPr bwMode="auto">
            <a:xfrm>
              <a:off x="3063240" y="493776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p:txBody>
        </p:sp>
        <p:sp>
          <p:nvSpPr>
            <p:cNvPr id="46" name="Rectangle 10"/>
            <p:cNvSpPr>
              <a:spLocks noChangeAspect="1" noChangeArrowheads="1"/>
            </p:cNvSpPr>
            <p:nvPr>
              <p:custDataLst>
                <p:tags r:id="rId24"/>
              </p:custDataLst>
            </p:nvPr>
          </p:nvSpPr>
          <p:spPr bwMode="auto">
            <a:xfrm>
              <a:off x="3474720" y="493776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p:txBody>
        </p:sp>
      </p:grpSp>
      <p:grpSp>
        <p:nvGrpSpPr>
          <p:cNvPr id="47" name="Group 46"/>
          <p:cNvGrpSpPr/>
          <p:nvPr/>
        </p:nvGrpSpPr>
        <p:grpSpPr>
          <a:xfrm>
            <a:off x="1645920" y="5943600"/>
            <a:ext cx="2834640" cy="763305"/>
            <a:chOff x="1645920" y="5943600"/>
            <a:chExt cx="2834640" cy="763305"/>
          </a:xfrm>
        </p:grpSpPr>
        <p:sp>
          <p:nvSpPr>
            <p:cNvPr id="48" name="Rectangle 12"/>
            <p:cNvSpPr>
              <a:spLocks noChangeArrowheads="1"/>
            </p:cNvSpPr>
            <p:nvPr>
              <p:custDataLst>
                <p:tags r:id="rId7"/>
              </p:custDataLst>
            </p:nvPr>
          </p:nvSpPr>
          <p:spPr bwMode="auto">
            <a:xfrm>
              <a:off x="1828800" y="5943600"/>
              <a:ext cx="411480" cy="411480"/>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5</a:t>
              </a:r>
              <a:endParaRPr lang="en-US" sz="2000" dirty="0">
                <a:latin typeface="Courier New" panose="02070309020205020404" pitchFamily="49" charset="0"/>
                <a:cs typeface="Courier New" panose="02070309020205020404" pitchFamily="49" charset="0"/>
              </a:endParaRPr>
            </a:p>
          </p:txBody>
        </p:sp>
        <p:sp>
          <p:nvSpPr>
            <p:cNvPr id="49" name="Rectangle 10"/>
            <p:cNvSpPr>
              <a:spLocks noChangeArrowheads="1"/>
            </p:cNvSpPr>
            <p:nvPr>
              <p:custDataLst>
                <p:tags r:id="rId8"/>
              </p:custDataLst>
            </p:nvPr>
          </p:nvSpPr>
          <p:spPr bwMode="auto">
            <a:xfrm>
              <a:off x="2240280" y="594360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00</a:t>
              </a:r>
              <a:endParaRPr lang="en-US" sz="2000" dirty="0">
                <a:latin typeface="Courier New" panose="02070309020205020404" pitchFamily="49" charset="0"/>
                <a:cs typeface="Courier New" panose="02070309020205020404" pitchFamily="49" charset="0"/>
              </a:endParaRPr>
            </a:p>
          </p:txBody>
        </p:sp>
        <p:sp>
          <p:nvSpPr>
            <p:cNvPr id="50" name="Rectangle 10"/>
            <p:cNvSpPr>
              <a:spLocks noChangeArrowheads="1"/>
            </p:cNvSpPr>
            <p:nvPr>
              <p:custDataLst>
                <p:tags r:id="rId9"/>
              </p:custDataLst>
            </p:nvPr>
          </p:nvSpPr>
          <p:spPr bwMode="auto">
            <a:xfrm>
              <a:off x="2651760" y="594360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00</a:t>
              </a:r>
              <a:endParaRPr lang="en-US" sz="20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10"/>
              </p:custDataLst>
            </p:nvPr>
          </p:nvSpPr>
          <p:spPr bwMode="auto">
            <a:xfrm>
              <a:off x="3063240" y="594360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00</a:t>
              </a:r>
              <a:endParaRPr lang="en-US" sz="2000" dirty="0">
                <a:latin typeface="Courier New" panose="02070309020205020404" pitchFamily="49" charset="0"/>
                <a:cs typeface="Courier New" panose="02070309020205020404" pitchFamily="49" charset="0"/>
              </a:endParaRPr>
            </a:p>
          </p:txBody>
        </p:sp>
        <p:sp>
          <p:nvSpPr>
            <p:cNvPr id="52" name="Rectangle 10"/>
            <p:cNvSpPr>
              <a:spLocks noChangeArrowheads="1"/>
            </p:cNvSpPr>
            <p:nvPr>
              <p:custDataLst>
                <p:tags r:id="rId11"/>
              </p:custDataLst>
            </p:nvPr>
          </p:nvSpPr>
          <p:spPr bwMode="auto">
            <a:xfrm>
              <a:off x="3474720" y="594360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00</a:t>
              </a:r>
              <a:endParaRPr lang="en-US" sz="2000" dirty="0">
                <a:latin typeface="Courier New" panose="02070309020205020404" pitchFamily="49" charset="0"/>
                <a:cs typeface="Courier New" panose="02070309020205020404" pitchFamily="49" charset="0"/>
              </a:endParaRPr>
            </a:p>
          </p:txBody>
        </p:sp>
        <p:sp>
          <p:nvSpPr>
            <p:cNvPr id="53" name="Rectangle 10"/>
            <p:cNvSpPr>
              <a:spLocks noChangeArrowheads="1"/>
            </p:cNvSpPr>
            <p:nvPr>
              <p:custDataLst>
                <p:tags r:id="rId12"/>
              </p:custDataLst>
            </p:nvPr>
          </p:nvSpPr>
          <p:spPr bwMode="auto">
            <a:xfrm>
              <a:off x="3886200" y="594360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00</a:t>
              </a:r>
              <a:endParaRPr lang="en-US" sz="2000" dirty="0">
                <a:latin typeface="Courier New" panose="02070309020205020404" pitchFamily="49" charset="0"/>
                <a:cs typeface="Courier New" panose="02070309020205020404" pitchFamily="49" charset="0"/>
              </a:endParaRPr>
            </a:p>
          </p:txBody>
        </p:sp>
        <p:grpSp>
          <p:nvGrpSpPr>
            <p:cNvPr id="54" name="Group 53"/>
            <p:cNvGrpSpPr/>
            <p:nvPr/>
          </p:nvGrpSpPr>
          <p:grpSpPr>
            <a:xfrm>
              <a:off x="1645920" y="6309360"/>
              <a:ext cx="2834640" cy="397545"/>
              <a:chOff x="1798320" y="5455920"/>
              <a:chExt cx="2834640" cy="397545"/>
            </a:xfrm>
          </p:grpSpPr>
          <p:sp>
            <p:nvSpPr>
              <p:cNvPr id="55" name="Rectangle 13"/>
              <p:cNvSpPr>
                <a:spLocks noChangeArrowheads="1"/>
              </p:cNvSpPr>
              <p:nvPr>
                <p:custDataLst>
                  <p:tags r:id="rId13"/>
                </p:custDataLst>
              </p:nvPr>
            </p:nvSpPr>
            <p:spPr bwMode="auto">
              <a:xfrm>
                <a:off x="1798320" y="5455920"/>
                <a:ext cx="365760" cy="397545"/>
              </a:xfrm>
              <a:prstGeom prst="rect">
                <a:avLst/>
              </a:prstGeom>
              <a:noFill/>
              <a:ln w="25400">
                <a:noFill/>
                <a:miter lim="800000"/>
                <a:headEnd/>
                <a:tailEnd/>
              </a:ln>
              <a:effectLst/>
            </p:spPr>
            <p:txBody>
              <a:bodyPr wrap="none" lIns="0" tIns="44450" rIns="0" bIns="44450">
                <a:normAutofit/>
              </a:bodyPr>
              <a:lstStyle/>
              <a:p>
                <a:pPr algn="ctr">
                  <a:lnSpc>
                    <a:spcPct val="100000"/>
                  </a:lnSpc>
                </a:pPr>
                <a:r>
                  <a:rPr lang="en-US" sz="2000" dirty="0">
                    <a:latin typeface="Courier New" panose="02070309020205020404" pitchFamily="49" charset="0"/>
                    <a:cs typeface="Courier New" panose="02070309020205020404" pitchFamily="49" charset="0"/>
                  </a:rPr>
                  <a:t>0</a:t>
                </a:r>
              </a:p>
            </p:txBody>
          </p:sp>
          <p:sp>
            <p:nvSpPr>
              <p:cNvPr id="56" name="Rectangle 14"/>
              <p:cNvSpPr>
                <a:spLocks noChangeArrowheads="1"/>
              </p:cNvSpPr>
              <p:nvPr>
                <p:custDataLst>
                  <p:tags r:id="rId14"/>
                </p:custDataLst>
              </p:nvPr>
            </p:nvSpPr>
            <p:spPr bwMode="auto">
              <a:xfrm>
                <a:off x="2209800" y="5455920"/>
                <a:ext cx="365760" cy="397545"/>
              </a:xfrm>
              <a:prstGeom prst="rect">
                <a:avLst/>
              </a:prstGeom>
              <a:noFill/>
              <a:ln w="25400">
                <a:noFill/>
                <a:miter lim="800000"/>
                <a:headEnd/>
                <a:tailEnd/>
              </a:ln>
              <a:effectLst/>
            </p:spPr>
            <p:txBody>
              <a:bodyPr wrap="none" lIns="0" tIns="44450" rIns="0" bIns="44450">
                <a:normAutofit/>
              </a:bodyPr>
              <a:lstStyle/>
              <a:p>
                <a:pPr algn="ctr">
                  <a:lnSpc>
                    <a:spcPct val="100000"/>
                  </a:lnSpc>
                </a:pPr>
                <a:r>
                  <a:rPr lang="en-US" sz="2000" dirty="0" smtClean="0">
                    <a:latin typeface="Courier New" panose="02070309020205020404" pitchFamily="49" charset="0"/>
                    <a:cs typeface="Courier New" panose="02070309020205020404" pitchFamily="49" charset="0"/>
                  </a:rPr>
                  <a:t>4</a:t>
                </a:r>
                <a:endParaRPr lang="en-US" sz="2000" dirty="0">
                  <a:latin typeface="Courier New" panose="02070309020205020404" pitchFamily="49" charset="0"/>
                  <a:cs typeface="Courier New" panose="02070309020205020404" pitchFamily="49" charset="0"/>
                </a:endParaRPr>
              </a:p>
            </p:txBody>
          </p:sp>
          <p:sp>
            <p:nvSpPr>
              <p:cNvPr id="57" name="Rectangle 15"/>
              <p:cNvSpPr>
                <a:spLocks noChangeArrowheads="1"/>
              </p:cNvSpPr>
              <p:nvPr>
                <p:custDataLst>
                  <p:tags r:id="rId15"/>
                </p:custDataLst>
              </p:nvPr>
            </p:nvSpPr>
            <p:spPr bwMode="auto">
              <a:xfrm>
                <a:off x="3855720" y="5455920"/>
                <a:ext cx="365760" cy="397545"/>
              </a:xfrm>
              <a:prstGeom prst="rect">
                <a:avLst/>
              </a:prstGeom>
              <a:noFill/>
              <a:ln w="25400">
                <a:noFill/>
                <a:miter lim="800000"/>
                <a:headEnd/>
                <a:tailEnd/>
              </a:ln>
              <a:effectLst/>
            </p:spPr>
            <p:txBody>
              <a:bodyPr wrap="none" lIns="0" tIns="44450" rIns="0" bIns="44450">
                <a:normAutofit/>
              </a:bodyPr>
              <a:lstStyle/>
              <a:p>
                <a:pPr algn="ctr">
                  <a:lnSpc>
                    <a:spcPct val="100000"/>
                  </a:lnSpc>
                </a:pPr>
                <a:r>
                  <a:rPr lang="en-US" sz="2000" dirty="0" smtClean="0">
                    <a:latin typeface="Courier New" panose="02070309020205020404" pitchFamily="49" charset="0"/>
                    <a:cs typeface="Courier New" panose="02070309020205020404" pitchFamily="49" charset="0"/>
                  </a:rPr>
                  <a:t>20</a:t>
                </a:r>
                <a:endParaRPr lang="en-US" sz="2000" dirty="0">
                  <a:latin typeface="Courier New" panose="02070309020205020404" pitchFamily="49" charset="0"/>
                  <a:cs typeface="Courier New" panose="02070309020205020404" pitchFamily="49" charset="0"/>
                </a:endParaRPr>
              </a:p>
            </p:txBody>
          </p:sp>
          <p:sp>
            <p:nvSpPr>
              <p:cNvPr id="58" name="Rectangle 15"/>
              <p:cNvSpPr>
                <a:spLocks noChangeArrowheads="1"/>
              </p:cNvSpPr>
              <p:nvPr>
                <p:custDataLst>
                  <p:tags r:id="rId16"/>
                </p:custDataLst>
              </p:nvPr>
            </p:nvSpPr>
            <p:spPr bwMode="auto">
              <a:xfrm>
                <a:off x="4267200" y="5455920"/>
                <a:ext cx="365760" cy="397545"/>
              </a:xfrm>
              <a:prstGeom prst="rect">
                <a:avLst/>
              </a:prstGeom>
              <a:noFill/>
              <a:ln w="25400">
                <a:noFill/>
                <a:miter lim="800000"/>
                <a:headEnd/>
                <a:tailEnd/>
              </a:ln>
              <a:effectLst/>
            </p:spPr>
            <p:txBody>
              <a:bodyPr wrap="none" lIns="0" tIns="44450" rIns="0" bIns="44450">
                <a:spAutoFit/>
              </a:bodyPr>
              <a:lstStyle/>
              <a:p>
                <a:pPr algn="ctr">
                  <a:lnSpc>
                    <a:spcPct val="100000"/>
                  </a:lnSpc>
                </a:pPr>
                <a:r>
                  <a:rPr lang="en-US" sz="2000" dirty="0" smtClean="0">
                    <a:latin typeface="Courier New" panose="02070309020205020404" pitchFamily="49" charset="0"/>
                    <a:cs typeface="Courier New" panose="02070309020205020404" pitchFamily="49" charset="0"/>
                  </a:rPr>
                  <a:t>24</a:t>
                </a:r>
                <a:endParaRPr lang="en-US" sz="2000" dirty="0">
                  <a:latin typeface="Courier New" panose="02070309020205020404" pitchFamily="49" charset="0"/>
                  <a:cs typeface="Courier New" panose="02070309020205020404" pitchFamily="49" charset="0"/>
                </a:endParaRPr>
              </a:p>
            </p:txBody>
          </p:sp>
        </p:grpSp>
      </p:grpSp>
      <p:sp>
        <p:nvSpPr>
          <p:cNvPr id="59" name="TextBox 58"/>
          <p:cNvSpPr txBox="1"/>
          <p:nvPr/>
        </p:nvSpPr>
        <p:spPr>
          <a:xfrm>
            <a:off x="1828800" y="5486400"/>
            <a:ext cx="2468880" cy="461665"/>
          </a:xfrm>
          <a:prstGeom prst="rect">
            <a:avLst/>
          </a:prstGeom>
          <a:noFill/>
        </p:spPr>
        <p:txBody>
          <a:bodyPr wrap="square" lIns="0" rIns="0" rtlCol="0">
            <a:spAutoFit/>
          </a:bodyPr>
          <a:lstStyle/>
          <a:p>
            <a:r>
              <a:rPr lang="en-US" sz="2000" dirty="0" err="1">
                <a:solidFill>
                  <a:schemeClr val="tx2"/>
                </a:solidFill>
                <a:latin typeface="Calibri" panose="020F0502020204030204" pitchFamily="34" charset="0"/>
                <a:cs typeface="Calibri" panose="020F0502020204030204" pitchFamily="34" charset="0"/>
              </a:rPr>
              <a:t>int</a:t>
            </a:r>
            <a:r>
              <a:rPr lang="en-US" sz="2400" dirty="0">
                <a:solidFill>
                  <a:schemeClr val="tx2"/>
                </a:solidFill>
                <a:latin typeface="Calibri" panose="020F0502020204030204" pitchFamily="34" charset="0"/>
                <a:cs typeface="Calibri" panose="020F0502020204030204" pitchFamily="34" charset="0"/>
              </a:rPr>
              <a:t>[]</a:t>
            </a:r>
            <a:r>
              <a:rPr lang="en-US" sz="2000" dirty="0">
                <a:solidFill>
                  <a:schemeClr val="tx2"/>
                </a:solidFill>
                <a:latin typeface="Calibri" panose="020F0502020204030204" pitchFamily="34" charset="0"/>
                <a:cs typeface="Calibri" panose="020F0502020204030204" pitchFamily="34" charset="0"/>
              </a:rPr>
              <a:t> array = </a:t>
            </a:r>
            <a:r>
              <a:rPr lang="en-US" sz="2000" b="1" dirty="0">
                <a:solidFill>
                  <a:schemeClr val="tx2"/>
                </a:solidFill>
                <a:latin typeface="Calibri" panose="020F0502020204030204" pitchFamily="34" charset="0"/>
                <a:cs typeface="Calibri" panose="020F0502020204030204" pitchFamily="34" charset="0"/>
              </a:rPr>
              <a:t>new</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int</a:t>
            </a:r>
            <a:r>
              <a:rPr lang="en-US" sz="2000" dirty="0">
                <a:solidFill>
                  <a:schemeClr val="tx2"/>
                </a:solidFill>
                <a:latin typeface="Calibri" panose="020F0502020204030204" pitchFamily="34" charset="0"/>
                <a:cs typeface="Calibri" panose="020F0502020204030204" pitchFamily="34" charset="0"/>
              </a:rPr>
              <a:t>[5</a:t>
            </a:r>
            <a:r>
              <a:rPr lang="en-US" sz="2000" dirty="0" smtClean="0">
                <a:solidFill>
                  <a:schemeClr val="tx2"/>
                </a:solidFill>
                <a:latin typeface="Calibri" panose="020F0502020204030204" pitchFamily="34" charset="0"/>
                <a:cs typeface="Calibri" panose="020F0502020204030204" pitchFamily="34" charset="0"/>
              </a:rPr>
              <a:t>];</a:t>
            </a:r>
            <a:endParaRPr lang="en-US" sz="20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1931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Data in Java:  Arrays</a:t>
            </a:r>
            <a:endParaRPr lang="en-US" dirty="0"/>
          </a:p>
        </p:txBody>
      </p:sp>
      <p:sp>
        <p:nvSpPr>
          <p:cNvPr id="3" name="Content Placeholder 2"/>
          <p:cNvSpPr>
            <a:spLocks noGrp="1"/>
          </p:cNvSpPr>
          <p:nvPr>
            <p:ph idx="1"/>
            <p:custDataLst>
              <p:tags r:id="rId2"/>
            </p:custDataLst>
          </p:nvPr>
        </p:nvSpPr>
        <p:spPr>
          <a:xfrm>
            <a:off x="396875" y="1362075"/>
            <a:ext cx="8366125" cy="2834640"/>
          </a:xfrm>
        </p:spPr>
        <p:txBody>
          <a:bodyPr/>
          <a:lstStyle/>
          <a:p>
            <a:r>
              <a:rPr lang="en-US" sz="2400" dirty="0" smtClean="0"/>
              <a:t>Every element initialized to </a:t>
            </a:r>
            <a:r>
              <a:rPr lang="en-US" sz="2400" dirty="0" smtClean="0">
                <a:latin typeface="Courier New" panose="02070309020205020404" pitchFamily="49" charset="0"/>
                <a:cs typeface="Courier New" panose="02070309020205020404" pitchFamily="49" charset="0"/>
              </a:rPr>
              <a:t>0</a:t>
            </a:r>
            <a:r>
              <a:rPr lang="en-US" sz="2400" dirty="0" smtClean="0"/>
              <a:t> or </a:t>
            </a:r>
            <a:r>
              <a:rPr lang="en-US" sz="2400" dirty="0" smtClean="0">
                <a:latin typeface="Courier New" panose="02070309020205020404" pitchFamily="49" charset="0"/>
                <a:cs typeface="Courier New" panose="02070309020205020404" pitchFamily="49" charset="0"/>
              </a:rPr>
              <a:t>null</a:t>
            </a:r>
          </a:p>
          <a:p>
            <a:r>
              <a:rPr lang="en-US" sz="2400" dirty="0" smtClean="0"/>
              <a:t>Length specified in immutable field at start of array (</a:t>
            </a:r>
            <a:r>
              <a:rPr lang="en-US" sz="2400" dirty="0" smtClean="0">
                <a:latin typeface="Courier New" panose="02070309020205020404" pitchFamily="49" charset="0"/>
                <a:cs typeface="Courier New" panose="02070309020205020404" pitchFamily="49" charset="0"/>
              </a:rPr>
              <a:t>int</a:t>
            </a:r>
            <a:r>
              <a:rPr lang="en-US" sz="2400" dirty="0" smtClean="0"/>
              <a:t> – 4 bytes)</a:t>
            </a:r>
          </a:p>
          <a:p>
            <a:pPr lvl="1"/>
            <a:r>
              <a:rPr lang="en-US" sz="2000" dirty="0" err="1" smtClean="0">
                <a:latin typeface="Courier New" panose="02070309020205020404" pitchFamily="49" charset="0"/>
                <a:cs typeface="Courier New" panose="02070309020205020404" pitchFamily="49" charset="0"/>
              </a:rPr>
              <a:t>array.length</a:t>
            </a:r>
            <a:r>
              <a:rPr lang="en-US" sz="2000" dirty="0" smtClean="0"/>
              <a:t> returns value of this field</a:t>
            </a:r>
          </a:p>
          <a:p>
            <a:r>
              <a:rPr lang="en-US" sz="2400" dirty="0" smtClean="0"/>
              <a:t>Every access triggers a </a:t>
            </a:r>
            <a:r>
              <a:rPr lang="en-US" sz="2400" u="sng" dirty="0" smtClean="0"/>
              <a:t>bounds-check</a:t>
            </a:r>
          </a:p>
          <a:p>
            <a:pPr lvl="1"/>
            <a:r>
              <a:rPr lang="en-US" sz="2000" dirty="0" smtClean="0"/>
              <a:t>Code is added to ensure the index is within bounds</a:t>
            </a:r>
          </a:p>
          <a:p>
            <a:pPr lvl="1"/>
            <a:r>
              <a:rPr lang="en-US" sz="2000" dirty="0" smtClean="0"/>
              <a:t>Exception if out-of-bounds</a:t>
            </a:r>
          </a:p>
        </p:txBody>
      </p:sp>
      <p:sp>
        <p:nvSpPr>
          <p:cNvPr id="26" name="Slide Number Placeholder 25"/>
          <p:cNvSpPr>
            <a:spLocks noGrp="1"/>
          </p:cNvSpPr>
          <p:nvPr>
            <p:ph type="sldNum" sz="quarter" idx="10"/>
            <p:custDataLst>
              <p:tags r:id="rId3"/>
            </p:custDataLst>
          </p:nvPr>
        </p:nvSpPr>
        <p:spPr/>
        <p:txBody>
          <a:bodyPr/>
          <a:lstStyle/>
          <a:p>
            <a:fld id="{7CBE8339-D2AD-46DC-A898-FD1E949067F0}" type="slidenum">
              <a:rPr lang="en-US" smtClean="0"/>
              <a:pPr/>
              <a:t>9</a:t>
            </a:fld>
            <a:endParaRPr lang="en-US"/>
          </a:p>
        </p:txBody>
      </p:sp>
      <p:sp>
        <p:nvSpPr>
          <p:cNvPr id="6" name="Rectangle 8"/>
          <p:cNvSpPr>
            <a:spLocks noChangeArrowheads="1"/>
          </p:cNvSpPr>
          <p:nvPr>
            <p:custDataLst>
              <p:tags r:id="rId4"/>
            </p:custDataLst>
          </p:nvPr>
        </p:nvSpPr>
        <p:spPr bwMode="auto">
          <a:xfrm>
            <a:off x="1828800" y="4297680"/>
            <a:ext cx="2468880" cy="397545"/>
          </a:xfrm>
          <a:prstGeom prst="rect">
            <a:avLst/>
          </a:prstGeom>
          <a:noFill/>
          <a:ln w="12700">
            <a:noFill/>
            <a:miter lim="800000"/>
            <a:headEnd/>
            <a:tailEnd/>
          </a:ln>
          <a:effectLst/>
        </p:spPr>
        <p:txBody>
          <a:bodyPr lIns="0" tIns="44450" rIns="90487" bIns="44450">
            <a:spAutoFit/>
          </a:bodyPr>
          <a:lstStyle/>
          <a:p>
            <a:pPr marL="223838" indent="-223838" defTabSz="895350">
              <a:spcBef>
                <a:spcPct val="30000"/>
              </a:spcBef>
            </a:pPr>
            <a:r>
              <a:rPr lang="en-US" sz="2000" b="1" dirty="0" smtClean="0">
                <a:solidFill>
                  <a:schemeClr val="tx2"/>
                </a:solidFill>
                <a:latin typeface="Calibri" panose="020F0502020204030204" pitchFamily="34" charset="0"/>
                <a:cs typeface="Calibri" panose="020F0502020204030204" pitchFamily="34" charset="0"/>
              </a:rPr>
              <a:t>int</a:t>
            </a:r>
            <a:r>
              <a:rPr lang="en-US" sz="2000" dirty="0" smtClean="0">
                <a:solidFill>
                  <a:schemeClr val="tx2"/>
                </a:solidFill>
                <a:latin typeface="Calibri" panose="020F0502020204030204" pitchFamily="34" charset="0"/>
                <a:cs typeface="Calibri" panose="020F0502020204030204" pitchFamily="34" charset="0"/>
              </a:rPr>
              <a:t> array[5];</a:t>
            </a:r>
          </a:p>
        </p:txBody>
      </p:sp>
      <p:sp>
        <p:nvSpPr>
          <p:cNvPr id="33" name="Rectangle 8"/>
          <p:cNvSpPr>
            <a:spLocks noChangeArrowheads="1"/>
          </p:cNvSpPr>
          <p:nvPr>
            <p:custDataLst>
              <p:tags r:id="rId5"/>
            </p:custDataLst>
          </p:nvPr>
        </p:nvSpPr>
        <p:spPr bwMode="auto">
          <a:xfrm>
            <a:off x="457200" y="5486400"/>
            <a:ext cx="1371600" cy="520655"/>
          </a:xfrm>
          <a:prstGeom prst="rect">
            <a:avLst/>
          </a:prstGeom>
          <a:noFill/>
          <a:ln w="12700">
            <a:noFill/>
            <a:miter lim="800000"/>
            <a:headEnd/>
            <a:tailEnd/>
          </a:ln>
          <a:effectLst/>
        </p:spPr>
        <p:txBody>
          <a:bodyPr lIns="90487" tIns="44450" rIns="90487" bIns="44450">
            <a:spAutoFit/>
          </a:bodyPr>
          <a:lstStyle/>
          <a:p>
            <a:pPr marL="223838" indent="-223838" defTabSz="895350">
              <a:spcBef>
                <a:spcPct val="30000"/>
              </a:spcBef>
            </a:pPr>
            <a:r>
              <a:rPr lang="en-US" sz="2800" b="1" dirty="0" smtClean="0">
                <a:solidFill>
                  <a:schemeClr val="tx2"/>
                </a:solidFill>
                <a:latin typeface="Calibri" panose="020F0502020204030204" pitchFamily="34" charset="0"/>
                <a:cs typeface="Calibri" panose="020F0502020204030204" pitchFamily="34" charset="0"/>
              </a:rPr>
              <a:t>Java:</a:t>
            </a:r>
            <a:endParaRPr lang="en-US" sz="2800" b="1" dirty="0">
              <a:solidFill>
                <a:schemeClr val="tx2"/>
              </a:solidFill>
              <a:latin typeface="Calibri" panose="020F0502020204030204" pitchFamily="34" charset="0"/>
              <a:cs typeface="Calibri" panose="020F0502020204030204" pitchFamily="34" charset="0"/>
            </a:endParaRPr>
          </a:p>
        </p:txBody>
      </p:sp>
      <p:sp>
        <p:nvSpPr>
          <p:cNvPr id="32" name="Rectangle 8"/>
          <p:cNvSpPr>
            <a:spLocks noChangeArrowheads="1"/>
          </p:cNvSpPr>
          <p:nvPr>
            <p:custDataLst>
              <p:tags r:id="rId6"/>
            </p:custDataLst>
          </p:nvPr>
        </p:nvSpPr>
        <p:spPr bwMode="auto">
          <a:xfrm>
            <a:off x="457200" y="4297680"/>
            <a:ext cx="1371600" cy="520655"/>
          </a:xfrm>
          <a:prstGeom prst="rect">
            <a:avLst/>
          </a:prstGeom>
          <a:noFill/>
          <a:ln w="12700">
            <a:noFill/>
            <a:miter lim="800000"/>
            <a:headEnd/>
            <a:tailEnd/>
          </a:ln>
          <a:effectLst/>
        </p:spPr>
        <p:txBody>
          <a:bodyPr lIns="90487" tIns="44450" rIns="90487" bIns="44450">
            <a:spAutoFit/>
          </a:bodyPr>
          <a:lstStyle/>
          <a:p>
            <a:pPr marL="223838" indent="-223838" defTabSz="895350">
              <a:spcBef>
                <a:spcPct val="30000"/>
              </a:spcBef>
            </a:pPr>
            <a:r>
              <a:rPr lang="en-US" sz="2800" b="1" dirty="0" smtClean="0">
                <a:solidFill>
                  <a:schemeClr val="tx2"/>
                </a:solidFill>
                <a:latin typeface="Calibri" panose="020F0502020204030204" pitchFamily="34" charset="0"/>
                <a:cs typeface="Calibri" panose="020F0502020204030204" pitchFamily="34" charset="0"/>
              </a:rPr>
              <a:t>C:</a:t>
            </a:r>
            <a:endParaRPr lang="en-US" sz="1800" b="1" dirty="0">
              <a:solidFill>
                <a:schemeClr val="tx2"/>
              </a:solidFill>
              <a:latin typeface="Calibri" panose="020F0502020204030204" pitchFamily="34" charset="0"/>
              <a:cs typeface="Calibri" panose="020F0502020204030204" pitchFamily="34" charset="0"/>
            </a:endParaRPr>
          </a:p>
        </p:txBody>
      </p:sp>
      <p:grpSp>
        <p:nvGrpSpPr>
          <p:cNvPr id="15" name="Group 14"/>
          <p:cNvGrpSpPr/>
          <p:nvPr/>
        </p:nvGrpSpPr>
        <p:grpSpPr>
          <a:xfrm>
            <a:off x="1645920" y="4754880"/>
            <a:ext cx="2423160" cy="763305"/>
            <a:chOff x="1645920" y="4937760"/>
            <a:chExt cx="2423160" cy="763305"/>
          </a:xfrm>
        </p:grpSpPr>
        <p:sp>
          <p:nvSpPr>
            <p:cNvPr id="9" name="Rectangle 13"/>
            <p:cNvSpPr>
              <a:spLocks noChangeArrowheads="1"/>
            </p:cNvSpPr>
            <p:nvPr>
              <p:custDataLst>
                <p:tags r:id="rId18"/>
              </p:custDataLst>
            </p:nvPr>
          </p:nvSpPr>
          <p:spPr bwMode="auto">
            <a:xfrm>
              <a:off x="1645920" y="5303520"/>
              <a:ext cx="365760" cy="397545"/>
            </a:xfrm>
            <a:prstGeom prst="rect">
              <a:avLst/>
            </a:prstGeom>
            <a:noFill/>
            <a:ln w="25400">
              <a:noFill/>
              <a:miter lim="800000"/>
              <a:headEnd/>
              <a:tailEnd/>
            </a:ln>
            <a:effectLst/>
          </p:spPr>
          <p:txBody>
            <a:bodyPr wrap="none" lIns="0" tIns="44450" rIns="0" bIns="44450">
              <a:normAutofit/>
            </a:bodyPr>
            <a:lstStyle/>
            <a:p>
              <a:pPr algn="ctr">
                <a:lnSpc>
                  <a:spcPct val="100000"/>
                </a:lnSpc>
              </a:pPr>
              <a:r>
                <a:rPr lang="en-US" sz="2000" dirty="0">
                  <a:latin typeface="Courier New" panose="02070309020205020404" pitchFamily="49" charset="0"/>
                  <a:cs typeface="Courier New" panose="02070309020205020404" pitchFamily="49" charset="0"/>
                </a:rPr>
                <a:t>0</a:t>
              </a:r>
            </a:p>
          </p:txBody>
        </p:sp>
        <p:sp>
          <p:nvSpPr>
            <p:cNvPr id="10" name="Rectangle 14"/>
            <p:cNvSpPr>
              <a:spLocks noChangeArrowheads="1"/>
            </p:cNvSpPr>
            <p:nvPr>
              <p:custDataLst>
                <p:tags r:id="rId19"/>
              </p:custDataLst>
            </p:nvPr>
          </p:nvSpPr>
          <p:spPr bwMode="auto">
            <a:xfrm>
              <a:off x="2057400" y="5303520"/>
              <a:ext cx="365760" cy="397545"/>
            </a:xfrm>
            <a:prstGeom prst="rect">
              <a:avLst/>
            </a:prstGeom>
            <a:noFill/>
            <a:ln w="25400">
              <a:noFill/>
              <a:miter lim="800000"/>
              <a:headEnd/>
              <a:tailEnd/>
            </a:ln>
            <a:effectLst/>
          </p:spPr>
          <p:txBody>
            <a:bodyPr wrap="none" lIns="0" tIns="44450" rIns="0" bIns="44450">
              <a:normAutofit/>
            </a:bodyPr>
            <a:lstStyle/>
            <a:p>
              <a:pPr algn="ctr">
                <a:lnSpc>
                  <a:spcPct val="100000"/>
                </a:lnSpc>
              </a:pPr>
              <a:r>
                <a:rPr lang="en-US" sz="2000" dirty="0" smtClean="0">
                  <a:latin typeface="Courier New" panose="02070309020205020404" pitchFamily="49" charset="0"/>
                  <a:cs typeface="Courier New" panose="02070309020205020404" pitchFamily="49" charset="0"/>
                </a:rPr>
                <a:t>4</a:t>
              </a:r>
              <a:endParaRPr lang="en-US" sz="2000" dirty="0">
                <a:latin typeface="Courier New" panose="02070309020205020404" pitchFamily="49" charset="0"/>
                <a:cs typeface="Courier New" panose="02070309020205020404" pitchFamily="49" charset="0"/>
              </a:endParaRPr>
            </a:p>
          </p:txBody>
        </p:sp>
        <p:sp>
          <p:nvSpPr>
            <p:cNvPr id="11" name="Rectangle 15"/>
            <p:cNvSpPr>
              <a:spLocks noChangeArrowheads="1"/>
            </p:cNvSpPr>
            <p:nvPr>
              <p:custDataLst>
                <p:tags r:id="rId20"/>
              </p:custDataLst>
            </p:nvPr>
          </p:nvSpPr>
          <p:spPr bwMode="auto">
            <a:xfrm>
              <a:off x="3703320" y="5303520"/>
              <a:ext cx="365760" cy="397545"/>
            </a:xfrm>
            <a:prstGeom prst="rect">
              <a:avLst/>
            </a:prstGeom>
            <a:noFill/>
            <a:ln w="25400">
              <a:noFill/>
              <a:miter lim="800000"/>
              <a:headEnd/>
              <a:tailEnd/>
            </a:ln>
            <a:effectLst/>
          </p:spPr>
          <p:txBody>
            <a:bodyPr wrap="none" lIns="0" tIns="44450" rIns="0" bIns="44450">
              <a:normAutofit/>
            </a:bodyPr>
            <a:lstStyle/>
            <a:p>
              <a:pPr algn="ctr">
                <a:lnSpc>
                  <a:spcPct val="100000"/>
                </a:lnSpc>
              </a:pPr>
              <a:r>
                <a:rPr lang="en-US" sz="2000" dirty="0" smtClean="0">
                  <a:latin typeface="Courier New" panose="02070309020205020404" pitchFamily="49" charset="0"/>
                  <a:cs typeface="Courier New" panose="02070309020205020404" pitchFamily="49" charset="0"/>
                </a:rPr>
                <a:t>20</a:t>
              </a:r>
              <a:endParaRPr lang="en-US" sz="2000" dirty="0">
                <a:latin typeface="Courier New" panose="02070309020205020404" pitchFamily="49" charset="0"/>
                <a:cs typeface="Courier New" panose="02070309020205020404" pitchFamily="49" charset="0"/>
              </a:endParaRPr>
            </a:p>
          </p:txBody>
        </p:sp>
        <p:sp>
          <p:nvSpPr>
            <p:cNvPr id="35" name="Rectangle 10"/>
            <p:cNvSpPr>
              <a:spLocks noChangeAspect="1" noChangeArrowheads="1"/>
            </p:cNvSpPr>
            <p:nvPr>
              <p:custDataLst>
                <p:tags r:id="rId21"/>
              </p:custDataLst>
            </p:nvPr>
          </p:nvSpPr>
          <p:spPr bwMode="auto">
            <a:xfrm>
              <a:off x="1828800" y="493776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p:txBody>
        </p:sp>
        <p:sp>
          <p:nvSpPr>
            <p:cNvPr id="36" name="Rectangle 10"/>
            <p:cNvSpPr>
              <a:spLocks noChangeAspect="1" noChangeArrowheads="1"/>
            </p:cNvSpPr>
            <p:nvPr>
              <p:custDataLst>
                <p:tags r:id="rId22"/>
              </p:custDataLst>
            </p:nvPr>
          </p:nvSpPr>
          <p:spPr bwMode="auto">
            <a:xfrm>
              <a:off x="2240280" y="493776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p:txBody>
        </p:sp>
        <p:sp>
          <p:nvSpPr>
            <p:cNvPr id="37" name="Rectangle 10"/>
            <p:cNvSpPr>
              <a:spLocks noChangeAspect="1" noChangeArrowheads="1"/>
            </p:cNvSpPr>
            <p:nvPr>
              <p:custDataLst>
                <p:tags r:id="rId23"/>
              </p:custDataLst>
            </p:nvPr>
          </p:nvSpPr>
          <p:spPr bwMode="auto">
            <a:xfrm>
              <a:off x="2651760" y="493776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p:txBody>
        </p:sp>
        <p:sp>
          <p:nvSpPr>
            <p:cNvPr id="38" name="Rectangle 10"/>
            <p:cNvSpPr>
              <a:spLocks noChangeAspect="1" noChangeArrowheads="1"/>
            </p:cNvSpPr>
            <p:nvPr>
              <p:custDataLst>
                <p:tags r:id="rId24"/>
              </p:custDataLst>
            </p:nvPr>
          </p:nvSpPr>
          <p:spPr bwMode="auto">
            <a:xfrm>
              <a:off x="3063240" y="493776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p:txBody>
        </p:sp>
        <p:sp>
          <p:nvSpPr>
            <p:cNvPr id="39" name="Rectangle 10"/>
            <p:cNvSpPr>
              <a:spLocks noChangeAspect="1" noChangeArrowheads="1"/>
            </p:cNvSpPr>
            <p:nvPr>
              <p:custDataLst>
                <p:tags r:id="rId25"/>
              </p:custDataLst>
            </p:nvPr>
          </p:nvSpPr>
          <p:spPr bwMode="auto">
            <a:xfrm>
              <a:off x="3474720" y="493776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p:txBody>
        </p:sp>
      </p:grpSp>
      <p:sp>
        <p:nvSpPr>
          <p:cNvPr id="4" name="TextBox 3"/>
          <p:cNvSpPr txBox="1"/>
          <p:nvPr>
            <p:custDataLst>
              <p:tags r:id="rId7"/>
            </p:custDataLst>
          </p:nvPr>
        </p:nvSpPr>
        <p:spPr>
          <a:xfrm>
            <a:off x="4846320" y="4297680"/>
            <a:ext cx="4023360" cy="1938992"/>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To speed up bounds-checking:</a:t>
            </a:r>
          </a:p>
          <a:p>
            <a:pPr marL="457200" indent="-285750">
              <a:buFont typeface="Arial" panose="020B0604020202020204" pitchFamily="34" charset="0"/>
              <a:buChar char="•"/>
            </a:pPr>
            <a:r>
              <a:rPr lang="en-US" sz="2000" b="0" dirty="0" smtClean="0">
                <a:latin typeface="Calibri" panose="020F0502020204030204" pitchFamily="34" charset="0"/>
                <a:cs typeface="Calibri" panose="020F0502020204030204" pitchFamily="34" charset="0"/>
              </a:rPr>
              <a:t>Length field is likely in cache</a:t>
            </a:r>
          </a:p>
          <a:p>
            <a:pPr marL="457200" indent="-285750">
              <a:buFont typeface="Arial" panose="020B0604020202020204" pitchFamily="34" charset="0"/>
              <a:buChar char="•"/>
            </a:pPr>
            <a:r>
              <a:rPr lang="en-US" sz="2000" b="0" dirty="0" smtClean="0">
                <a:latin typeface="Calibri" panose="020F0502020204030204" pitchFamily="34" charset="0"/>
                <a:cs typeface="Calibri" panose="020F0502020204030204" pitchFamily="34" charset="0"/>
              </a:rPr>
              <a:t>Compiler may store length field in register for loops</a:t>
            </a:r>
          </a:p>
          <a:p>
            <a:pPr marL="457200" indent="-285750">
              <a:buFont typeface="Arial" panose="020B0604020202020204" pitchFamily="34" charset="0"/>
              <a:buChar char="•"/>
            </a:pPr>
            <a:r>
              <a:rPr lang="en-US" sz="2000" b="0" dirty="0" smtClean="0">
                <a:latin typeface="Calibri" panose="020F0502020204030204" pitchFamily="34" charset="0"/>
                <a:cs typeface="Calibri" panose="020F0502020204030204" pitchFamily="34" charset="0"/>
              </a:rPr>
              <a:t>Compiler may prove that some checks are redundant</a:t>
            </a:r>
          </a:p>
        </p:txBody>
      </p:sp>
      <p:grpSp>
        <p:nvGrpSpPr>
          <p:cNvPr id="16" name="Group 15"/>
          <p:cNvGrpSpPr/>
          <p:nvPr/>
        </p:nvGrpSpPr>
        <p:grpSpPr>
          <a:xfrm>
            <a:off x="1645920" y="5943600"/>
            <a:ext cx="2834640" cy="763305"/>
            <a:chOff x="1645920" y="5943600"/>
            <a:chExt cx="2834640" cy="763305"/>
          </a:xfrm>
        </p:grpSpPr>
        <p:sp>
          <p:nvSpPr>
            <p:cNvPr id="18" name="Rectangle 12"/>
            <p:cNvSpPr>
              <a:spLocks noChangeArrowheads="1"/>
            </p:cNvSpPr>
            <p:nvPr>
              <p:custDataLst>
                <p:tags r:id="rId8"/>
              </p:custDataLst>
            </p:nvPr>
          </p:nvSpPr>
          <p:spPr bwMode="auto">
            <a:xfrm>
              <a:off x="1828800" y="5943600"/>
              <a:ext cx="411480" cy="411480"/>
            </a:xfrm>
            <a:prstGeom prst="rect">
              <a:avLst/>
            </a:prstGeom>
            <a:solidFill>
              <a:schemeClr val="accent5">
                <a:lumMod val="60000"/>
                <a:lumOff val="40000"/>
              </a:schemeClr>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5</a:t>
              </a:r>
              <a:endParaRPr lang="en-US" sz="2000" dirty="0">
                <a:latin typeface="Courier New" panose="02070309020205020404" pitchFamily="49" charset="0"/>
                <a:cs typeface="Courier New" panose="02070309020205020404" pitchFamily="49" charset="0"/>
              </a:endParaRPr>
            </a:p>
          </p:txBody>
        </p:sp>
        <p:sp>
          <p:nvSpPr>
            <p:cNvPr id="19" name="Rectangle 10"/>
            <p:cNvSpPr>
              <a:spLocks noChangeArrowheads="1"/>
            </p:cNvSpPr>
            <p:nvPr>
              <p:custDataLst>
                <p:tags r:id="rId9"/>
              </p:custDataLst>
            </p:nvPr>
          </p:nvSpPr>
          <p:spPr bwMode="auto">
            <a:xfrm>
              <a:off x="2240280" y="594360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00</a:t>
              </a:r>
              <a:endParaRPr lang="en-US" sz="2000" dirty="0">
                <a:latin typeface="Courier New" panose="02070309020205020404" pitchFamily="49" charset="0"/>
                <a:cs typeface="Courier New" panose="02070309020205020404" pitchFamily="49" charset="0"/>
              </a:endParaRPr>
            </a:p>
          </p:txBody>
        </p:sp>
        <p:sp>
          <p:nvSpPr>
            <p:cNvPr id="20" name="Rectangle 10"/>
            <p:cNvSpPr>
              <a:spLocks noChangeArrowheads="1"/>
            </p:cNvSpPr>
            <p:nvPr>
              <p:custDataLst>
                <p:tags r:id="rId10"/>
              </p:custDataLst>
            </p:nvPr>
          </p:nvSpPr>
          <p:spPr bwMode="auto">
            <a:xfrm>
              <a:off x="2651760" y="594360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00</a:t>
              </a:r>
              <a:endParaRPr lang="en-US" sz="2000" dirty="0">
                <a:latin typeface="Courier New" panose="02070309020205020404" pitchFamily="49" charset="0"/>
                <a:cs typeface="Courier New" panose="02070309020205020404" pitchFamily="49" charset="0"/>
              </a:endParaRPr>
            </a:p>
          </p:txBody>
        </p:sp>
        <p:sp>
          <p:nvSpPr>
            <p:cNvPr id="21" name="Rectangle 10"/>
            <p:cNvSpPr>
              <a:spLocks noChangeArrowheads="1"/>
            </p:cNvSpPr>
            <p:nvPr>
              <p:custDataLst>
                <p:tags r:id="rId11"/>
              </p:custDataLst>
            </p:nvPr>
          </p:nvSpPr>
          <p:spPr bwMode="auto">
            <a:xfrm>
              <a:off x="3063240" y="594360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00</a:t>
              </a:r>
              <a:endParaRPr lang="en-US" sz="2000" dirty="0">
                <a:latin typeface="Courier New" panose="02070309020205020404" pitchFamily="49" charset="0"/>
                <a:cs typeface="Courier New" panose="02070309020205020404" pitchFamily="49" charset="0"/>
              </a:endParaRPr>
            </a:p>
          </p:txBody>
        </p:sp>
        <p:sp>
          <p:nvSpPr>
            <p:cNvPr id="22" name="Rectangle 10"/>
            <p:cNvSpPr>
              <a:spLocks noChangeArrowheads="1"/>
            </p:cNvSpPr>
            <p:nvPr>
              <p:custDataLst>
                <p:tags r:id="rId12"/>
              </p:custDataLst>
            </p:nvPr>
          </p:nvSpPr>
          <p:spPr bwMode="auto">
            <a:xfrm>
              <a:off x="3474720" y="594360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00</a:t>
              </a:r>
              <a:endParaRPr lang="en-US" sz="2000" dirty="0">
                <a:latin typeface="Courier New" panose="02070309020205020404" pitchFamily="49" charset="0"/>
                <a:cs typeface="Courier New" panose="02070309020205020404" pitchFamily="49" charset="0"/>
              </a:endParaRPr>
            </a:p>
          </p:txBody>
        </p:sp>
        <p:sp>
          <p:nvSpPr>
            <p:cNvPr id="23" name="Rectangle 10"/>
            <p:cNvSpPr>
              <a:spLocks noChangeArrowheads="1"/>
            </p:cNvSpPr>
            <p:nvPr>
              <p:custDataLst>
                <p:tags r:id="rId13"/>
              </p:custDataLst>
            </p:nvPr>
          </p:nvSpPr>
          <p:spPr bwMode="auto">
            <a:xfrm>
              <a:off x="3886200" y="5943600"/>
              <a:ext cx="411480" cy="411480"/>
            </a:xfrm>
            <a:prstGeom prst="rect">
              <a:avLst/>
            </a:prstGeom>
            <a:solidFill>
              <a:schemeClr val="bg1"/>
            </a:solidFill>
            <a:ln w="25400">
              <a:solidFill>
                <a:schemeClr val="tx1"/>
              </a:solidFill>
              <a:miter lim="800000"/>
              <a:headEnd/>
              <a:tailEnd/>
            </a:ln>
            <a:effectLst/>
          </p:spPr>
          <p:txBody>
            <a:bodyPr wrap="none" lIns="90487" tIns="44450" rIns="90487" bIns="44450" anchor="ctr"/>
            <a:lstStyle/>
            <a:p>
              <a:pPr algn="ctr">
                <a:lnSpc>
                  <a:spcPct val="100000"/>
                </a:lnSpc>
              </a:pPr>
              <a:r>
                <a:rPr lang="en-US" sz="2000" dirty="0" smtClean="0">
                  <a:latin typeface="Courier New" panose="02070309020205020404" pitchFamily="49" charset="0"/>
                  <a:cs typeface="Courier New" panose="02070309020205020404" pitchFamily="49" charset="0"/>
                </a:rPr>
                <a:t>00</a:t>
              </a:r>
              <a:endParaRPr lang="en-US" sz="2000" dirty="0">
                <a:latin typeface="Courier New" panose="02070309020205020404" pitchFamily="49" charset="0"/>
                <a:cs typeface="Courier New" panose="02070309020205020404" pitchFamily="49" charset="0"/>
              </a:endParaRPr>
            </a:p>
          </p:txBody>
        </p:sp>
        <p:grpSp>
          <p:nvGrpSpPr>
            <p:cNvPr id="12" name="Group 11"/>
            <p:cNvGrpSpPr/>
            <p:nvPr/>
          </p:nvGrpSpPr>
          <p:grpSpPr>
            <a:xfrm>
              <a:off x="1645920" y="6309360"/>
              <a:ext cx="2834640" cy="397545"/>
              <a:chOff x="1798320" y="5455920"/>
              <a:chExt cx="2834640" cy="397545"/>
            </a:xfrm>
          </p:grpSpPr>
          <p:sp>
            <p:nvSpPr>
              <p:cNvPr id="27" name="Rectangle 13"/>
              <p:cNvSpPr>
                <a:spLocks noChangeArrowheads="1"/>
              </p:cNvSpPr>
              <p:nvPr>
                <p:custDataLst>
                  <p:tags r:id="rId14"/>
                </p:custDataLst>
              </p:nvPr>
            </p:nvSpPr>
            <p:spPr bwMode="auto">
              <a:xfrm>
                <a:off x="1798320" y="5455920"/>
                <a:ext cx="365760" cy="397545"/>
              </a:xfrm>
              <a:prstGeom prst="rect">
                <a:avLst/>
              </a:prstGeom>
              <a:noFill/>
              <a:ln w="25400">
                <a:noFill/>
                <a:miter lim="800000"/>
                <a:headEnd/>
                <a:tailEnd/>
              </a:ln>
              <a:effectLst/>
            </p:spPr>
            <p:txBody>
              <a:bodyPr wrap="none" lIns="0" tIns="44450" rIns="0" bIns="44450">
                <a:normAutofit/>
              </a:bodyPr>
              <a:lstStyle/>
              <a:p>
                <a:pPr algn="ctr">
                  <a:lnSpc>
                    <a:spcPct val="100000"/>
                  </a:lnSpc>
                </a:pPr>
                <a:r>
                  <a:rPr lang="en-US" sz="2000" dirty="0">
                    <a:latin typeface="Courier New" panose="02070309020205020404" pitchFamily="49" charset="0"/>
                    <a:cs typeface="Courier New" panose="02070309020205020404" pitchFamily="49" charset="0"/>
                  </a:rPr>
                  <a:t>0</a:t>
                </a:r>
              </a:p>
            </p:txBody>
          </p:sp>
          <p:sp>
            <p:nvSpPr>
              <p:cNvPr id="28" name="Rectangle 14"/>
              <p:cNvSpPr>
                <a:spLocks noChangeArrowheads="1"/>
              </p:cNvSpPr>
              <p:nvPr>
                <p:custDataLst>
                  <p:tags r:id="rId15"/>
                </p:custDataLst>
              </p:nvPr>
            </p:nvSpPr>
            <p:spPr bwMode="auto">
              <a:xfrm>
                <a:off x="2209800" y="5455920"/>
                <a:ext cx="365760" cy="397545"/>
              </a:xfrm>
              <a:prstGeom prst="rect">
                <a:avLst/>
              </a:prstGeom>
              <a:noFill/>
              <a:ln w="25400">
                <a:noFill/>
                <a:miter lim="800000"/>
                <a:headEnd/>
                <a:tailEnd/>
              </a:ln>
              <a:effectLst/>
            </p:spPr>
            <p:txBody>
              <a:bodyPr wrap="none" lIns="0" tIns="44450" rIns="0" bIns="44450">
                <a:normAutofit/>
              </a:bodyPr>
              <a:lstStyle/>
              <a:p>
                <a:pPr algn="ctr">
                  <a:lnSpc>
                    <a:spcPct val="100000"/>
                  </a:lnSpc>
                </a:pPr>
                <a:r>
                  <a:rPr lang="en-US" sz="2000" dirty="0" smtClean="0">
                    <a:latin typeface="Courier New" panose="02070309020205020404" pitchFamily="49" charset="0"/>
                    <a:cs typeface="Courier New" panose="02070309020205020404" pitchFamily="49" charset="0"/>
                  </a:rPr>
                  <a:t>4</a:t>
                </a:r>
                <a:endParaRPr lang="en-US" sz="2000" dirty="0">
                  <a:latin typeface="Courier New" panose="02070309020205020404" pitchFamily="49" charset="0"/>
                  <a:cs typeface="Courier New" panose="02070309020205020404" pitchFamily="49" charset="0"/>
                </a:endParaRPr>
              </a:p>
            </p:txBody>
          </p:sp>
          <p:sp>
            <p:nvSpPr>
              <p:cNvPr id="29" name="Rectangle 15"/>
              <p:cNvSpPr>
                <a:spLocks noChangeArrowheads="1"/>
              </p:cNvSpPr>
              <p:nvPr>
                <p:custDataLst>
                  <p:tags r:id="rId16"/>
                </p:custDataLst>
              </p:nvPr>
            </p:nvSpPr>
            <p:spPr bwMode="auto">
              <a:xfrm>
                <a:off x="3855720" y="5455920"/>
                <a:ext cx="365760" cy="397545"/>
              </a:xfrm>
              <a:prstGeom prst="rect">
                <a:avLst/>
              </a:prstGeom>
              <a:noFill/>
              <a:ln w="25400">
                <a:noFill/>
                <a:miter lim="800000"/>
                <a:headEnd/>
                <a:tailEnd/>
              </a:ln>
              <a:effectLst/>
            </p:spPr>
            <p:txBody>
              <a:bodyPr wrap="none" lIns="0" tIns="44450" rIns="0" bIns="44450">
                <a:normAutofit/>
              </a:bodyPr>
              <a:lstStyle/>
              <a:p>
                <a:pPr algn="ctr">
                  <a:lnSpc>
                    <a:spcPct val="100000"/>
                  </a:lnSpc>
                </a:pPr>
                <a:r>
                  <a:rPr lang="en-US" sz="2000" dirty="0" smtClean="0">
                    <a:latin typeface="Courier New" panose="02070309020205020404" pitchFamily="49" charset="0"/>
                    <a:cs typeface="Courier New" panose="02070309020205020404" pitchFamily="49" charset="0"/>
                  </a:rPr>
                  <a:t>20</a:t>
                </a:r>
                <a:endParaRPr lang="en-US" sz="2000" dirty="0">
                  <a:latin typeface="Courier New" panose="02070309020205020404" pitchFamily="49" charset="0"/>
                  <a:cs typeface="Courier New" panose="02070309020205020404" pitchFamily="49" charset="0"/>
                </a:endParaRPr>
              </a:p>
            </p:txBody>
          </p:sp>
          <p:sp>
            <p:nvSpPr>
              <p:cNvPr id="30" name="Rectangle 15"/>
              <p:cNvSpPr>
                <a:spLocks noChangeArrowheads="1"/>
              </p:cNvSpPr>
              <p:nvPr>
                <p:custDataLst>
                  <p:tags r:id="rId17"/>
                </p:custDataLst>
              </p:nvPr>
            </p:nvSpPr>
            <p:spPr bwMode="auto">
              <a:xfrm>
                <a:off x="4267200" y="5455920"/>
                <a:ext cx="365760" cy="397545"/>
              </a:xfrm>
              <a:prstGeom prst="rect">
                <a:avLst/>
              </a:prstGeom>
              <a:noFill/>
              <a:ln w="25400">
                <a:noFill/>
                <a:miter lim="800000"/>
                <a:headEnd/>
                <a:tailEnd/>
              </a:ln>
              <a:effectLst/>
            </p:spPr>
            <p:txBody>
              <a:bodyPr wrap="none" lIns="0" tIns="44450" rIns="0" bIns="44450">
                <a:spAutoFit/>
              </a:bodyPr>
              <a:lstStyle/>
              <a:p>
                <a:pPr algn="ctr">
                  <a:lnSpc>
                    <a:spcPct val="100000"/>
                  </a:lnSpc>
                </a:pPr>
                <a:r>
                  <a:rPr lang="en-US" sz="2000" dirty="0" smtClean="0">
                    <a:latin typeface="Courier New" panose="02070309020205020404" pitchFamily="49" charset="0"/>
                    <a:cs typeface="Courier New" panose="02070309020205020404" pitchFamily="49" charset="0"/>
                  </a:rPr>
                  <a:t>24</a:t>
                </a:r>
                <a:endParaRPr lang="en-US" sz="2000" dirty="0">
                  <a:latin typeface="Courier New" panose="02070309020205020404" pitchFamily="49" charset="0"/>
                  <a:cs typeface="Courier New" panose="02070309020205020404" pitchFamily="49" charset="0"/>
                </a:endParaRPr>
              </a:p>
            </p:txBody>
          </p:sp>
        </p:grpSp>
      </p:grpSp>
      <p:sp>
        <p:nvSpPr>
          <p:cNvPr id="14" name="TextBox 13"/>
          <p:cNvSpPr txBox="1"/>
          <p:nvPr/>
        </p:nvSpPr>
        <p:spPr>
          <a:xfrm>
            <a:off x="1828800" y="5486400"/>
            <a:ext cx="2468880" cy="461665"/>
          </a:xfrm>
          <a:prstGeom prst="rect">
            <a:avLst/>
          </a:prstGeom>
          <a:noFill/>
        </p:spPr>
        <p:txBody>
          <a:bodyPr wrap="square" lIns="0" rIns="0" rtlCol="0">
            <a:spAutoFit/>
          </a:bodyPr>
          <a:lstStyle/>
          <a:p>
            <a:r>
              <a:rPr lang="en-US" sz="2000" dirty="0" err="1">
                <a:solidFill>
                  <a:schemeClr val="tx2"/>
                </a:solidFill>
                <a:latin typeface="Calibri" panose="020F0502020204030204" pitchFamily="34" charset="0"/>
                <a:cs typeface="Calibri" panose="020F0502020204030204" pitchFamily="34" charset="0"/>
              </a:rPr>
              <a:t>int</a:t>
            </a:r>
            <a:r>
              <a:rPr lang="en-US" sz="2400" dirty="0">
                <a:solidFill>
                  <a:schemeClr val="tx2"/>
                </a:solidFill>
                <a:latin typeface="Calibri" panose="020F0502020204030204" pitchFamily="34" charset="0"/>
                <a:cs typeface="Calibri" panose="020F0502020204030204" pitchFamily="34" charset="0"/>
              </a:rPr>
              <a:t>[]</a:t>
            </a:r>
            <a:r>
              <a:rPr lang="en-US" sz="2000" dirty="0">
                <a:solidFill>
                  <a:schemeClr val="tx2"/>
                </a:solidFill>
                <a:latin typeface="Calibri" panose="020F0502020204030204" pitchFamily="34" charset="0"/>
                <a:cs typeface="Calibri" panose="020F0502020204030204" pitchFamily="34" charset="0"/>
              </a:rPr>
              <a:t> array = </a:t>
            </a:r>
            <a:r>
              <a:rPr lang="en-US" sz="2000" b="1" dirty="0">
                <a:solidFill>
                  <a:schemeClr val="tx2"/>
                </a:solidFill>
                <a:latin typeface="Calibri" panose="020F0502020204030204" pitchFamily="34" charset="0"/>
                <a:cs typeface="Calibri" panose="020F0502020204030204" pitchFamily="34" charset="0"/>
              </a:rPr>
              <a:t>new</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int</a:t>
            </a:r>
            <a:r>
              <a:rPr lang="en-US" sz="2000" dirty="0">
                <a:solidFill>
                  <a:schemeClr val="tx2"/>
                </a:solidFill>
                <a:latin typeface="Calibri" panose="020F0502020204030204" pitchFamily="34" charset="0"/>
                <a:cs typeface="Calibri" panose="020F0502020204030204" pitchFamily="34" charset="0"/>
              </a:rPr>
              <a:t>[5</a:t>
            </a:r>
            <a:r>
              <a:rPr lang="en-US" sz="2000" dirty="0" smtClean="0">
                <a:solidFill>
                  <a:schemeClr val="tx2"/>
                </a:solidFill>
                <a:latin typeface="Calibri" panose="020F0502020204030204" pitchFamily="34" charset="0"/>
                <a:cs typeface="Calibri" panose="020F0502020204030204" pitchFamily="34" charset="0"/>
              </a:rPr>
              <a:t>];</a:t>
            </a:r>
            <a:endParaRPr lang="en-US" sz="20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4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8" id="{5C6D7646-6FE6-4EA9-9440-0A3D5C463217}" vid="{2D96F9FA-743E-48FB-9478-12DCF3A4EC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UWTheme-351-Au18</Template>
  <TotalTime>3567</TotalTime>
  <Words>3629</Words>
  <Application>Microsoft Office PowerPoint</Application>
  <PresentationFormat>On-screen Show (4:3)</PresentationFormat>
  <Paragraphs>850</Paragraphs>
  <Slides>39</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Anonymous Pro</vt:lpstr>
      <vt:lpstr>Arial</vt:lpstr>
      <vt:lpstr>Arial Narrow</vt:lpstr>
      <vt:lpstr>Calibri</vt:lpstr>
      <vt:lpstr>Courier New</vt:lpstr>
      <vt:lpstr>Lato</vt:lpstr>
      <vt:lpstr>Roboto</vt:lpstr>
      <vt:lpstr>Roboto Regular</vt:lpstr>
      <vt:lpstr>Times New Roman</vt:lpstr>
      <vt:lpstr>Wingdings</vt:lpstr>
      <vt:lpstr>UWTheme-351-Au18</vt:lpstr>
      <vt:lpstr>Java and C CSE 351 Spring 2019</vt:lpstr>
      <vt:lpstr>Administrivia</vt:lpstr>
      <vt:lpstr>Roadmap</vt:lpstr>
      <vt:lpstr>Java vs. C</vt:lpstr>
      <vt:lpstr>Worlds Colliding</vt:lpstr>
      <vt:lpstr>Meta-point to this lecture</vt:lpstr>
      <vt:lpstr>Data in Java</vt:lpstr>
      <vt:lpstr>Data in Java:  Arrays</vt:lpstr>
      <vt:lpstr>Data in Java:  Arrays</vt:lpstr>
      <vt:lpstr>Data in Java:  Characters &amp; Strings</vt:lpstr>
      <vt:lpstr>Data in Java:  Objects</vt:lpstr>
      <vt:lpstr>Pointer/reference fields and variables</vt:lpstr>
      <vt:lpstr>Pointers/References</vt:lpstr>
      <vt:lpstr>Casting in C (example from Lab 5)</vt:lpstr>
      <vt:lpstr>Type-safe casting in Java</vt:lpstr>
      <vt:lpstr>Type-safe casting in Java</vt:lpstr>
      <vt:lpstr>Java Object Definitions</vt:lpstr>
      <vt:lpstr>Java Objects and Method Dispatch</vt:lpstr>
      <vt:lpstr>Java Constructors</vt:lpstr>
      <vt:lpstr>Java Methods</vt:lpstr>
      <vt:lpstr>Subclassing</vt:lpstr>
      <vt:lpstr>Subclassing</vt:lpstr>
      <vt:lpstr>Dynamic Dispatch</vt:lpstr>
      <vt:lpstr>Ta-da!</vt:lpstr>
      <vt:lpstr>Practice Question</vt:lpstr>
      <vt:lpstr>Implementing Programming Languages</vt:lpstr>
      <vt:lpstr>An Interpreter is a Program</vt:lpstr>
      <vt:lpstr>Interpreter vs. Compiler</vt:lpstr>
      <vt:lpstr>“The JVM”</vt:lpstr>
      <vt:lpstr>Compiling and Running Java</vt:lpstr>
      <vt:lpstr>Virtual Machine Model</vt:lpstr>
      <vt:lpstr>Java Bytecode</vt:lpstr>
      <vt:lpstr>JVM Operand Stack</vt:lpstr>
      <vt:lpstr>A Simple Java Method</vt:lpstr>
      <vt:lpstr>Class File Format</vt:lpstr>
      <vt:lpstr>Disassembled Java Bytecode</vt:lpstr>
      <vt:lpstr>Other languages for JVMs</vt:lpstr>
      <vt:lpstr>Microsoft’s C# and .NET Framework</vt:lpstr>
      <vt:lpstr>We made it! ☺ 😎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and C CSE 351 Spring 2019</dc:title>
  <dc:creator>Justin Hsia</dc:creator>
  <cp:lastModifiedBy>Ruth Anderson</cp:lastModifiedBy>
  <cp:revision>106</cp:revision>
  <cp:lastPrinted>2018-12-03T04:50:59Z</cp:lastPrinted>
  <dcterms:created xsi:type="dcterms:W3CDTF">2016-12-03T05:53:10Z</dcterms:created>
  <dcterms:modified xsi:type="dcterms:W3CDTF">2019-06-08T04:44:07Z</dcterms:modified>
</cp:coreProperties>
</file>