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3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5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6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7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8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9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10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1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2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13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4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5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16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17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18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notesSlides/notesSlide19.xml" ContentType="application/vnd.openxmlformats-officedocument.presentationml.notesSlide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notesSlides/notesSlide20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notesSlides/notesSlide21.xml" ContentType="application/vnd.openxmlformats-officedocument.presentationml.notesSlide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3"/>
  </p:notesMasterIdLst>
  <p:handoutMasterIdLst>
    <p:handoutMasterId r:id="rId34"/>
  </p:handoutMasterIdLst>
  <p:sldIdLst>
    <p:sldId id="299" r:id="rId2"/>
    <p:sldId id="300" r:id="rId3"/>
    <p:sldId id="301" r:id="rId4"/>
    <p:sldId id="296" r:id="rId5"/>
    <p:sldId id="297" r:id="rId6"/>
    <p:sldId id="298" r:id="rId7"/>
    <p:sldId id="294" r:id="rId8"/>
    <p:sldId id="290" r:id="rId9"/>
    <p:sldId id="291" r:id="rId10"/>
    <p:sldId id="292" r:id="rId11"/>
    <p:sldId id="288" r:id="rId12"/>
    <p:sldId id="287" r:id="rId13"/>
    <p:sldId id="289" r:id="rId14"/>
    <p:sldId id="262" r:id="rId15"/>
    <p:sldId id="263" r:id="rId16"/>
    <p:sldId id="264" r:id="rId17"/>
    <p:sldId id="265" r:id="rId18"/>
    <p:sldId id="266" r:id="rId19"/>
    <p:sldId id="267" r:id="rId20"/>
    <p:sldId id="272" r:id="rId21"/>
    <p:sldId id="303" r:id="rId22"/>
    <p:sldId id="270" r:id="rId23"/>
    <p:sldId id="269" r:id="rId24"/>
    <p:sldId id="304" r:id="rId25"/>
    <p:sldId id="276" r:id="rId26"/>
    <p:sldId id="278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2249" autoAdjust="0"/>
  </p:normalViewPr>
  <p:slideViewPr>
    <p:cSldViewPr snapToGrid="0">
      <p:cViewPr varScale="1">
        <p:scale>
          <a:sx n="68" d="100"/>
          <a:sy n="68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30T22:31:49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15007 7594 336 0,'104'-24'126'0,"-30"21"-98"0,39-5 1 0,-65 8-7 0,38 0-2 0,19 0 4 0,14 3-8 0,0 5-2 16,-3 0-8-16,-12 0-6 0,-15 0-1 15,-17-1 3-15,-19 1 3 16,-38 0 26 0,-30 3-7-16,-38-6-3 15,-40 3-12-15,-32-5-4 16,-23 2-3-16,-10-2-2 16,6-3 1-16,15 0 1 15,30 0 1-15,30 0 3 0,50 0 8 16,42 0-12-1,41-6-3-15,48 1-2 16,39-5 1-16,33-1-1 16,17-5 1-16,-2 3 6 15,-22-6 5-15,-23 1 6 16,-30-1 3-16,-35 3 2 16,-31-2 2-16,-38 5-19 15,-44-1-8 1,-55 7-23-16,-44 1-7 15,-21 6 11-15,-2 0 9 0,2 11-24 16,12 5-11-16,15 5 26 16,24 0 14-16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2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Textbook section 9.10.3 has a more detailed (but somewhat confusing) explanation of this.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86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6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No bounds checking</a:t>
            </a:r>
          </a:p>
          <a:p>
            <a:r>
              <a:rPr lang="en-US" dirty="0" err="1" smtClean="0"/>
              <a:t>Segfault</a:t>
            </a:r>
            <a:r>
              <a:rPr lang="en-US" baseline="0" dirty="0" smtClean="0"/>
              <a:t>, security flaw (buffer overflow!)</a:t>
            </a:r>
            <a:endParaRPr lang="en-US" dirty="0" smtClean="0"/>
          </a:p>
          <a:p>
            <a:r>
              <a:rPr lang="en-US" b="1" dirty="0" smtClean="0"/>
              <a:t>Fix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use </a:t>
            </a:r>
            <a:r>
              <a:rPr lang="en-US" dirty="0" err="1"/>
              <a:t>fgets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62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Referencing nonexistent variable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segfault</a:t>
            </a:r>
            <a:r>
              <a:rPr lang="en-US" baseline="0" dirty="0" smtClean="0"/>
              <a:t> (unless casting to pointer &amp; </a:t>
            </a:r>
            <a:r>
              <a:rPr lang="en-US" baseline="0" dirty="0" err="1" smtClean="0"/>
              <a:t>deref</a:t>
            </a:r>
            <a:r>
              <a:rPr lang="en-US" baseline="0" dirty="0" smtClean="0"/>
              <a:t>), no security flaw (except in very strange case)</a:t>
            </a:r>
            <a:endParaRPr lang="en-US" dirty="0" smtClean="0"/>
          </a:p>
          <a:p>
            <a:r>
              <a:rPr lang="en-US" b="1" dirty="0" smtClean="0"/>
              <a:t>Fix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allocate </a:t>
            </a:r>
            <a:r>
              <a:rPr lang="en-US" dirty="0" err="1"/>
              <a:t>val</a:t>
            </a:r>
            <a:r>
              <a:rPr lang="en-US" dirty="0"/>
              <a:t> dynamically, rather than as a local variable.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3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 smtClean="0"/>
              <a:t>Wrong allocation size</a:t>
            </a:r>
          </a:p>
          <a:p>
            <a:r>
              <a:rPr lang="en-US" b="0" dirty="0" err="1" smtClean="0"/>
              <a:t>Segfault</a:t>
            </a:r>
            <a:r>
              <a:rPr lang="en-US" b="0" dirty="0" smtClean="0"/>
              <a:t>, no security flaw</a:t>
            </a:r>
          </a:p>
          <a:p>
            <a:r>
              <a:rPr lang="en-US" b="1" dirty="0" smtClean="0"/>
              <a:t>Fix:</a:t>
            </a:r>
            <a:r>
              <a:rPr lang="en-US" dirty="0" smtClean="0"/>
              <a:t>  </a:t>
            </a:r>
            <a:r>
              <a:rPr lang="en-US" dirty="0"/>
              <a:t>p = </a:t>
            </a:r>
            <a:r>
              <a:rPr lang="en-US" dirty="0" err="1"/>
              <a:t>malloc</a:t>
            </a:r>
            <a:r>
              <a:rPr lang="en-US" dirty="0"/>
              <a:t>(N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b="1" dirty="0"/>
              <a:t> </a:t>
            </a:r>
            <a:r>
              <a:rPr lang="en-US" b="1" dirty="0" smtClean="0"/>
              <a:t>*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 smtClean="0"/>
              <a:t>Reading</a:t>
            </a:r>
            <a:r>
              <a:rPr lang="en-US" b="0" baseline="0" dirty="0" smtClean="0"/>
              <a:t> uninitialized memory</a:t>
            </a:r>
          </a:p>
          <a:p>
            <a:r>
              <a:rPr lang="en-US" b="0" baseline="0" dirty="0" smtClean="0"/>
              <a:t>No </a:t>
            </a:r>
            <a:r>
              <a:rPr lang="en-US" b="0" baseline="0" dirty="0" err="1" smtClean="0"/>
              <a:t>segfault</a:t>
            </a:r>
            <a:r>
              <a:rPr lang="en-US" b="0" baseline="0" dirty="0" smtClean="0"/>
              <a:t>, no security flaw</a:t>
            </a:r>
            <a:endParaRPr lang="en-US" b="0" dirty="0" smtClean="0"/>
          </a:p>
          <a:p>
            <a:r>
              <a:rPr lang="en-US" b="1" dirty="0" smtClean="0"/>
              <a:t>Fix:</a:t>
            </a:r>
            <a:r>
              <a:rPr lang="en-US" dirty="0" smtClean="0"/>
              <a:t>  </a:t>
            </a:r>
            <a:r>
              <a:rPr lang="en-US" dirty="0"/>
              <a:t>explicitly zero y[</a:t>
            </a:r>
            <a:r>
              <a:rPr lang="en-US" dirty="0" err="1"/>
              <a:t>i</a:t>
            </a:r>
            <a:r>
              <a:rPr lang="en-US" dirty="0"/>
              <a:t>], or</a:t>
            </a:r>
            <a:r>
              <a:rPr lang="en-US" baseline="0" dirty="0"/>
              <a:t> use </a:t>
            </a:r>
            <a:r>
              <a:rPr lang="en-US" baseline="0" dirty="0" err="1"/>
              <a:t>calloc</a:t>
            </a:r>
            <a:r>
              <a:rPr lang="en-US" baseline="0" dirty="0" smtClean="0"/>
              <a:t>()</a:t>
            </a:r>
            <a:endParaRPr lang="en-US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25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Dereference</a:t>
            </a:r>
            <a:r>
              <a:rPr lang="en-US" baseline="0" dirty="0" smtClean="0"/>
              <a:t> a non-pointer</a:t>
            </a:r>
            <a:endParaRPr lang="en-US" dirty="0" smtClean="0"/>
          </a:p>
          <a:p>
            <a:r>
              <a:rPr lang="en-US" dirty="0" err="1" smtClean="0"/>
              <a:t>Segfault</a:t>
            </a:r>
            <a:r>
              <a:rPr lang="en-US" dirty="0" smtClean="0"/>
              <a:t>, security</a:t>
            </a:r>
            <a:r>
              <a:rPr lang="en-US" baseline="0" dirty="0" smtClean="0"/>
              <a:t> flaw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Fix:</a:t>
            </a:r>
            <a:r>
              <a:rPr lang="en-US" dirty="0" smtClean="0"/>
              <a:t>  &amp;</a:t>
            </a:r>
            <a:r>
              <a:rPr lang="en-US" dirty="0" err="1" smtClean="0"/>
              <a:t>val</a:t>
            </a:r>
            <a:r>
              <a:rPr lang="en-US" dirty="0" smtClean="0"/>
              <a:t>, not </a:t>
            </a:r>
            <a:r>
              <a:rPr lang="en-US" dirty="0" err="1" smtClean="0"/>
              <a:t>val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 smtClean="0"/>
              <a:t>Freed block – free again</a:t>
            </a:r>
          </a:p>
          <a:p>
            <a:r>
              <a:rPr lang="en-US" b="0" dirty="0" smtClean="0"/>
              <a:t>Program</a:t>
            </a:r>
            <a:r>
              <a:rPr lang="en-US" b="0" baseline="0" dirty="0" smtClean="0"/>
              <a:t> aborts (but not a </a:t>
            </a:r>
            <a:r>
              <a:rPr lang="en-US" b="0" baseline="0" dirty="0" err="1" smtClean="0"/>
              <a:t>segfault</a:t>
            </a:r>
            <a:r>
              <a:rPr lang="en-US" b="0" baseline="0" dirty="0" smtClean="0"/>
              <a:t>), no security flaw</a:t>
            </a:r>
            <a:endParaRPr lang="en-US" b="0" dirty="0" smtClean="0"/>
          </a:p>
          <a:p>
            <a:r>
              <a:rPr lang="en-US" b="1" dirty="0" smtClean="0"/>
              <a:t>Fix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free(x</a:t>
            </a:r>
            <a:r>
              <a:rPr lang="en-US" dirty="0"/>
              <a:t>)</a:t>
            </a:r>
            <a:r>
              <a:rPr lang="en-US" baseline="0" dirty="0"/>
              <a:t> just </a:t>
            </a:r>
            <a:r>
              <a:rPr lang="en-US" baseline="0" dirty="0" smtClean="0"/>
              <a:t>once, fix typo to free(y)</a:t>
            </a:r>
            <a:endParaRPr lang="en-US" dirty="0"/>
          </a:p>
          <a:p>
            <a:r>
              <a:rPr lang="en-US" dirty="0"/>
              <a:t>Difficult</a:t>
            </a:r>
            <a:r>
              <a:rPr lang="en-US" baseline="0" dirty="0"/>
              <a:t> to diagnose / resolve because free() itself doesn’t (can’t) return any errors – errors are only encountered later on!</a:t>
            </a:r>
          </a:p>
          <a:p>
            <a:endParaRPr lang="en-US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5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Freed block</a:t>
            </a:r>
            <a:r>
              <a:rPr lang="en-US" baseline="0" dirty="0" smtClean="0"/>
              <a:t> – access again</a:t>
            </a:r>
          </a:p>
          <a:p>
            <a:r>
              <a:rPr lang="en-US" baseline="0" dirty="0" smtClean="0"/>
              <a:t>Aborts (x unallocated – also possible reassigned to y), no security flaw</a:t>
            </a:r>
            <a:endParaRPr lang="en-US" dirty="0" smtClean="0"/>
          </a:p>
          <a:p>
            <a:r>
              <a:rPr lang="en-US" b="1" dirty="0" smtClean="0"/>
              <a:t>Fix:</a:t>
            </a:r>
            <a:r>
              <a:rPr lang="en-US" dirty="0" smtClean="0"/>
              <a:t>  free(x</a:t>
            </a:r>
            <a:r>
              <a:rPr lang="en-US" dirty="0"/>
              <a:t>)</a:t>
            </a:r>
            <a:r>
              <a:rPr lang="en-US" baseline="0" dirty="0"/>
              <a:t> </a:t>
            </a:r>
            <a:r>
              <a:rPr lang="en-US" i="1" baseline="0" dirty="0"/>
              <a:t>after</a:t>
            </a:r>
            <a:r>
              <a:rPr lang="en-US" i="0" baseline="0" dirty="0"/>
              <a:t> the for loop</a:t>
            </a:r>
            <a:r>
              <a:rPr lang="en-US" i="0" baseline="0" dirty="0" smtClean="0"/>
              <a:t>…</a:t>
            </a:r>
            <a:endParaRPr lang="en-US" i="0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6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Memory</a:t>
            </a:r>
            <a:r>
              <a:rPr lang="en-US" baseline="0" dirty="0" smtClean="0"/>
              <a:t> leak</a:t>
            </a:r>
          </a:p>
          <a:p>
            <a:r>
              <a:rPr lang="en-US" dirty="0" smtClean="0"/>
              <a:t>No program stop,</a:t>
            </a:r>
            <a:r>
              <a:rPr lang="en-US" baseline="0" dirty="0" smtClean="0"/>
              <a:t> no security flaw</a:t>
            </a:r>
            <a:endParaRPr lang="en-US" dirty="0" smtClean="0"/>
          </a:p>
          <a:p>
            <a:r>
              <a:rPr lang="en-US" b="1" dirty="0" smtClean="0"/>
              <a:t>Fix</a:t>
            </a:r>
            <a:r>
              <a:rPr lang="en-US" b="1" dirty="0"/>
              <a:t>: </a:t>
            </a:r>
            <a:r>
              <a:rPr lang="en-US" dirty="0"/>
              <a:t>save next = head-&gt;next before free(head), then free</a:t>
            </a:r>
            <a:r>
              <a:rPr lang="en-US" baseline="0" dirty="0"/>
              <a:t> next (and all other nodes following it) too…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43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44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Deferred</a:t>
            </a:r>
            <a:r>
              <a:rPr lang="en-US" b="1" baseline="0" dirty="0" smtClean="0"/>
              <a:t> coalescing:</a:t>
            </a:r>
            <a:r>
              <a:rPr lang="en-US" baseline="0" dirty="0" smtClean="0"/>
              <a:t>  if string of frees in same area of heap, can coalesce just once later.  </a:t>
            </a:r>
            <a:r>
              <a:rPr lang="en-US" u="sng" baseline="0" dirty="0" smtClean="0"/>
              <a:t>Example</a:t>
            </a:r>
            <a:r>
              <a:rPr lang="en-US" baseline="0" dirty="0" smtClean="0"/>
              <a:t>:  freeing a entire linked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2D05B-7092-47BD-9C13-F0337E5C71A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3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this the “reachability graph.”</a:t>
            </a:r>
          </a:p>
          <a:p>
            <a:r>
              <a:rPr lang="en-US" dirty="0" smtClean="0"/>
              <a:t>Specifically: an edge p</a:t>
            </a:r>
            <a:r>
              <a:rPr lang="en-US" baseline="0" dirty="0" smtClean="0"/>
              <a:t> -&gt; q means that some location in block p points to some location in block 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2D05B-7092-47BD-9C13-F0337E5C71AF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Pretty major</a:t>
            </a:r>
            <a:r>
              <a:rPr lang="en-US" baseline="0" dirty="0" smtClean="0"/>
              <a:t> assumptions in C, but not so much in other languages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When out of space,</a:t>
            </a:r>
            <a:r>
              <a:rPr lang="en-US" baseline="0" dirty="0"/>
              <a:t> </a:t>
            </a:r>
            <a:r>
              <a:rPr lang="en-US" i="1" baseline="0" dirty="0"/>
              <a:t>or</a:t>
            </a:r>
            <a:r>
              <a:rPr lang="en-US" baseline="0" dirty="0"/>
              <a:t> when you periodically decide to run the garbage collector…</a:t>
            </a:r>
          </a:p>
          <a:p>
            <a:r>
              <a:rPr lang="en-US" dirty="0"/>
              <a:t>Note that the arrows in this example denote memory references, not free list pointers</a:t>
            </a:r>
            <a:r>
              <a:rPr lang="en-US" dirty="0" smtClean="0"/>
              <a:t>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8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GB" b="1" dirty="0" smtClean="0">
                <a:latin typeface="Anonymous Pro" panose="02060609030202000504" pitchFamily="49" charset="0"/>
              </a:rPr>
              <a:t>b</a:t>
            </a:r>
            <a:r>
              <a:rPr lang="en-US" dirty="0"/>
              <a:t> is pointer that is used by application: first word in payload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99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mark() is called once on every root</a:t>
            </a:r>
            <a:r>
              <a:rPr lang="en-US" baseline="0" dirty="0"/>
              <a:t> node; sweep() is called just once for the entire heap.</a:t>
            </a:r>
            <a:endParaRPr lang="en-US" dirty="0"/>
          </a:p>
          <a:p>
            <a:r>
              <a:rPr lang="en-US" dirty="0"/>
              <a:t>Running times of these algorithms are proportional to the size of the</a:t>
            </a:r>
            <a:r>
              <a:rPr lang="en-US" baseline="0" dirty="0"/>
              <a:t> heap.</a:t>
            </a:r>
          </a:p>
          <a:p>
            <a:endParaRPr lang="en-US" dirty="0" smtClean="0"/>
          </a:p>
          <a:p>
            <a:r>
              <a:rPr lang="en-US" dirty="0" smtClean="0"/>
              <a:t>Stop</a:t>
            </a:r>
            <a:r>
              <a:rPr lang="en-US" baseline="0" dirty="0" smtClean="0"/>
              <a:t> if marked block found because presumably all pointers in this block have already been checked.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30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mark() is called once on every root</a:t>
            </a:r>
            <a:r>
              <a:rPr lang="en-US" baseline="0"/>
              <a:t> node; sweep() is called just once for the entire heap.</a:t>
            </a:r>
            <a:endParaRPr lang="en-US"/>
          </a:p>
          <a:p>
            <a:r>
              <a:rPr lang="en-US"/>
              <a:t>Running times of these algorithms are proportional to the size of the</a:t>
            </a:r>
            <a:r>
              <a:rPr lang="en-US" baseline="0"/>
              <a:t> heap.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87183" y="-2231"/>
            <a:ext cx="15696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L26:  Memory Allocation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835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notesSlide" Target="../notesSlides/notesSlide4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82.xml"/><Relationship Id="rId21" Type="http://schemas.openxmlformats.org/officeDocument/2006/relationships/tags" Target="../tags/tag177.xml"/><Relationship Id="rId42" Type="http://schemas.openxmlformats.org/officeDocument/2006/relationships/tags" Target="../tags/tag198.xml"/><Relationship Id="rId47" Type="http://schemas.openxmlformats.org/officeDocument/2006/relationships/tags" Target="../tags/tag203.xml"/><Relationship Id="rId63" Type="http://schemas.openxmlformats.org/officeDocument/2006/relationships/tags" Target="../tags/tag219.xml"/><Relationship Id="rId68" Type="http://schemas.openxmlformats.org/officeDocument/2006/relationships/tags" Target="../tags/tag224.xml"/><Relationship Id="rId16" Type="http://schemas.openxmlformats.org/officeDocument/2006/relationships/tags" Target="../tags/tag172.xml"/><Relationship Id="rId11" Type="http://schemas.openxmlformats.org/officeDocument/2006/relationships/tags" Target="../tags/tag167.xml"/><Relationship Id="rId24" Type="http://schemas.openxmlformats.org/officeDocument/2006/relationships/tags" Target="../tags/tag180.xml"/><Relationship Id="rId32" Type="http://schemas.openxmlformats.org/officeDocument/2006/relationships/tags" Target="../tags/tag188.xml"/><Relationship Id="rId37" Type="http://schemas.openxmlformats.org/officeDocument/2006/relationships/tags" Target="../tags/tag193.xml"/><Relationship Id="rId40" Type="http://schemas.openxmlformats.org/officeDocument/2006/relationships/tags" Target="../tags/tag196.xml"/><Relationship Id="rId45" Type="http://schemas.openxmlformats.org/officeDocument/2006/relationships/tags" Target="../tags/tag201.xml"/><Relationship Id="rId53" Type="http://schemas.openxmlformats.org/officeDocument/2006/relationships/tags" Target="../tags/tag209.xml"/><Relationship Id="rId58" Type="http://schemas.openxmlformats.org/officeDocument/2006/relationships/tags" Target="../tags/tag214.xml"/><Relationship Id="rId66" Type="http://schemas.openxmlformats.org/officeDocument/2006/relationships/tags" Target="../tags/tag222.xml"/><Relationship Id="rId74" Type="http://schemas.openxmlformats.org/officeDocument/2006/relationships/tags" Target="../tags/tag230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161.xml"/><Relationship Id="rId61" Type="http://schemas.openxmlformats.org/officeDocument/2006/relationships/tags" Target="../tags/tag217.xml"/><Relationship Id="rId19" Type="http://schemas.openxmlformats.org/officeDocument/2006/relationships/tags" Target="../tags/tag175.xml"/><Relationship Id="rId14" Type="http://schemas.openxmlformats.org/officeDocument/2006/relationships/tags" Target="../tags/tag170.xml"/><Relationship Id="rId22" Type="http://schemas.openxmlformats.org/officeDocument/2006/relationships/tags" Target="../tags/tag178.xml"/><Relationship Id="rId27" Type="http://schemas.openxmlformats.org/officeDocument/2006/relationships/tags" Target="../tags/tag183.xml"/><Relationship Id="rId30" Type="http://schemas.openxmlformats.org/officeDocument/2006/relationships/tags" Target="../tags/tag186.xml"/><Relationship Id="rId35" Type="http://schemas.openxmlformats.org/officeDocument/2006/relationships/tags" Target="../tags/tag191.xml"/><Relationship Id="rId43" Type="http://schemas.openxmlformats.org/officeDocument/2006/relationships/tags" Target="../tags/tag199.xml"/><Relationship Id="rId48" Type="http://schemas.openxmlformats.org/officeDocument/2006/relationships/tags" Target="../tags/tag204.xml"/><Relationship Id="rId56" Type="http://schemas.openxmlformats.org/officeDocument/2006/relationships/tags" Target="../tags/tag212.xml"/><Relationship Id="rId64" Type="http://schemas.openxmlformats.org/officeDocument/2006/relationships/tags" Target="../tags/tag220.xml"/><Relationship Id="rId69" Type="http://schemas.openxmlformats.org/officeDocument/2006/relationships/tags" Target="../tags/tag225.xml"/><Relationship Id="rId77" Type="http://schemas.openxmlformats.org/officeDocument/2006/relationships/tags" Target="../tags/tag233.xml"/><Relationship Id="rId8" Type="http://schemas.openxmlformats.org/officeDocument/2006/relationships/tags" Target="../tags/tag164.xml"/><Relationship Id="rId51" Type="http://schemas.openxmlformats.org/officeDocument/2006/relationships/tags" Target="../tags/tag207.xml"/><Relationship Id="rId72" Type="http://schemas.openxmlformats.org/officeDocument/2006/relationships/tags" Target="../tags/tag228.xml"/><Relationship Id="rId80" Type="http://schemas.openxmlformats.org/officeDocument/2006/relationships/notesSlide" Target="../notesSlides/notesSlide6.xml"/><Relationship Id="rId3" Type="http://schemas.openxmlformats.org/officeDocument/2006/relationships/tags" Target="../tags/tag159.xml"/><Relationship Id="rId12" Type="http://schemas.openxmlformats.org/officeDocument/2006/relationships/tags" Target="../tags/tag168.xml"/><Relationship Id="rId17" Type="http://schemas.openxmlformats.org/officeDocument/2006/relationships/tags" Target="../tags/tag173.xml"/><Relationship Id="rId25" Type="http://schemas.openxmlformats.org/officeDocument/2006/relationships/tags" Target="../tags/tag181.xml"/><Relationship Id="rId33" Type="http://schemas.openxmlformats.org/officeDocument/2006/relationships/tags" Target="../tags/tag189.xml"/><Relationship Id="rId38" Type="http://schemas.openxmlformats.org/officeDocument/2006/relationships/tags" Target="../tags/tag194.xml"/><Relationship Id="rId46" Type="http://schemas.openxmlformats.org/officeDocument/2006/relationships/tags" Target="../tags/tag202.xml"/><Relationship Id="rId59" Type="http://schemas.openxmlformats.org/officeDocument/2006/relationships/tags" Target="../tags/tag215.xml"/><Relationship Id="rId67" Type="http://schemas.openxmlformats.org/officeDocument/2006/relationships/tags" Target="../tags/tag223.xml"/><Relationship Id="rId20" Type="http://schemas.openxmlformats.org/officeDocument/2006/relationships/tags" Target="../tags/tag176.xml"/><Relationship Id="rId41" Type="http://schemas.openxmlformats.org/officeDocument/2006/relationships/tags" Target="../tags/tag197.xml"/><Relationship Id="rId54" Type="http://schemas.openxmlformats.org/officeDocument/2006/relationships/tags" Target="../tags/tag210.xml"/><Relationship Id="rId62" Type="http://schemas.openxmlformats.org/officeDocument/2006/relationships/tags" Target="../tags/tag218.xml"/><Relationship Id="rId70" Type="http://schemas.openxmlformats.org/officeDocument/2006/relationships/tags" Target="../tags/tag226.xml"/><Relationship Id="rId75" Type="http://schemas.openxmlformats.org/officeDocument/2006/relationships/tags" Target="../tags/tag231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5" Type="http://schemas.openxmlformats.org/officeDocument/2006/relationships/tags" Target="../tags/tag171.xml"/><Relationship Id="rId23" Type="http://schemas.openxmlformats.org/officeDocument/2006/relationships/tags" Target="../tags/tag179.xml"/><Relationship Id="rId28" Type="http://schemas.openxmlformats.org/officeDocument/2006/relationships/tags" Target="../tags/tag184.xml"/><Relationship Id="rId36" Type="http://schemas.openxmlformats.org/officeDocument/2006/relationships/tags" Target="../tags/tag192.xml"/><Relationship Id="rId49" Type="http://schemas.openxmlformats.org/officeDocument/2006/relationships/tags" Target="../tags/tag205.xml"/><Relationship Id="rId57" Type="http://schemas.openxmlformats.org/officeDocument/2006/relationships/tags" Target="../tags/tag213.xml"/><Relationship Id="rId10" Type="http://schemas.openxmlformats.org/officeDocument/2006/relationships/tags" Target="../tags/tag166.xml"/><Relationship Id="rId31" Type="http://schemas.openxmlformats.org/officeDocument/2006/relationships/tags" Target="../tags/tag187.xml"/><Relationship Id="rId44" Type="http://schemas.openxmlformats.org/officeDocument/2006/relationships/tags" Target="../tags/tag200.xml"/><Relationship Id="rId52" Type="http://schemas.openxmlformats.org/officeDocument/2006/relationships/tags" Target="../tags/tag208.xml"/><Relationship Id="rId60" Type="http://schemas.openxmlformats.org/officeDocument/2006/relationships/tags" Target="../tags/tag216.xml"/><Relationship Id="rId65" Type="http://schemas.openxmlformats.org/officeDocument/2006/relationships/tags" Target="../tags/tag221.xml"/><Relationship Id="rId73" Type="http://schemas.openxmlformats.org/officeDocument/2006/relationships/tags" Target="../tags/tag229.xml"/><Relationship Id="rId78" Type="http://schemas.openxmlformats.org/officeDocument/2006/relationships/tags" Target="../tags/tag234.xml"/><Relationship Id="rId4" Type="http://schemas.openxmlformats.org/officeDocument/2006/relationships/tags" Target="../tags/tag160.xml"/><Relationship Id="rId9" Type="http://schemas.openxmlformats.org/officeDocument/2006/relationships/tags" Target="../tags/tag165.xml"/><Relationship Id="rId13" Type="http://schemas.openxmlformats.org/officeDocument/2006/relationships/tags" Target="../tags/tag169.xml"/><Relationship Id="rId18" Type="http://schemas.openxmlformats.org/officeDocument/2006/relationships/tags" Target="../tags/tag174.xml"/><Relationship Id="rId39" Type="http://schemas.openxmlformats.org/officeDocument/2006/relationships/tags" Target="../tags/tag195.xml"/><Relationship Id="rId34" Type="http://schemas.openxmlformats.org/officeDocument/2006/relationships/tags" Target="../tags/tag190.xml"/><Relationship Id="rId50" Type="http://schemas.openxmlformats.org/officeDocument/2006/relationships/tags" Target="../tags/tag206.xml"/><Relationship Id="rId55" Type="http://schemas.openxmlformats.org/officeDocument/2006/relationships/tags" Target="../tags/tag211.xml"/><Relationship Id="rId76" Type="http://schemas.openxmlformats.org/officeDocument/2006/relationships/tags" Target="../tags/tag232.xml"/><Relationship Id="rId7" Type="http://schemas.openxmlformats.org/officeDocument/2006/relationships/tags" Target="../tags/tag163.xml"/><Relationship Id="rId71" Type="http://schemas.openxmlformats.org/officeDocument/2006/relationships/tags" Target="../tags/tag227.xml"/><Relationship Id="rId2" Type="http://schemas.openxmlformats.org/officeDocument/2006/relationships/tags" Target="../tags/tag158.xml"/><Relationship Id="rId29" Type="http://schemas.openxmlformats.org/officeDocument/2006/relationships/tags" Target="../tags/tag18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26" Type="http://schemas.openxmlformats.org/officeDocument/2006/relationships/tags" Target="../tags/tag263.xml"/><Relationship Id="rId39" Type="http://schemas.openxmlformats.org/officeDocument/2006/relationships/tags" Target="../tags/tag276.xml"/><Relationship Id="rId21" Type="http://schemas.openxmlformats.org/officeDocument/2006/relationships/tags" Target="../tags/tag258.xml"/><Relationship Id="rId34" Type="http://schemas.openxmlformats.org/officeDocument/2006/relationships/tags" Target="../tags/tag271.xml"/><Relationship Id="rId42" Type="http://schemas.openxmlformats.org/officeDocument/2006/relationships/tags" Target="../tags/tag279.xml"/><Relationship Id="rId47" Type="http://schemas.openxmlformats.org/officeDocument/2006/relationships/tags" Target="../tags/tag284.xml"/><Relationship Id="rId50" Type="http://schemas.openxmlformats.org/officeDocument/2006/relationships/tags" Target="../tags/tag28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44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9" Type="http://schemas.openxmlformats.org/officeDocument/2006/relationships/tags" Target="../tags/tag266.xml"/><Relationship Id="rId11" Type="http://schemas.openxmlformats.org/officeDocument/2006/relationships/tags" Target="../tags/tag248.xml"/><Relationship Id="rId24" Type="http://schemas.openxmlformats.org/officeDocument/2006/relationships/tags" Target="../tags/tag261.xml"/><Relationship Id="rId32" Type="http://schemas.openxmlformats.org/officeDocument/2006/relationships/tags" Target="../tags/tag269.xml"/><Relationship Id="rId37" Type="http://schemas.openxmlformats.org/officeDocument/2006/relationships/tags" Target="../tags/tag274.xml"/><Relationship Id="rId40" Type="http://schemas.openxmlformats.org/officeDocument/2006/relationships/tags" Target="../tags/tag277.xml"/><Relationship Id="rId45" Type="http://schemas.openxmlformats.org/officeDocument/2006/relationships/tags" Target="../tags/tag282.xml"/><Relationship Id="rId53" Type="http://schemas.openxmlformats.org/officeDocument/2006/relationships/tags" Target="../tags/tag290.xml"/><Relationship Id="rId5" Type="http://schemas.openxmlformats.org/officeDocument/2006/relationships/tags" Target="../tags/tag242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31" Type="http://schemas.openxmlformats.org/officeDocument/2006/relationships/tags" Target="../tags/tag268.xml"/><Relationship Id="rId44" Type="http://schemas.openxmlformats.org/officeDocument/2006/relationships/tags" Target="../tags/tag281.xml"/><Relationship Id="rId52" Type="http://schemas.openxmlformats.org/officeDocument/2006/relationships/tags" Target="../tags/tag289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tags" Target="../tags/tag259.xml"/><Relationship Id="rId27" Type="http://schemas.openxmlformats.org/officeDocument/2006/relationships/tags" Target="../tags/tag264.xml"/><Relationship Id="rId30" Type="http://schemas.openxmlformats.org/officeDocument/2006/relationships/tags" Target="../tags/tag267.xml"/><Relationship Id="rId35" Type="http://schemas.openxmlformats.org/officeDocument/2006/relationships/tags" Target="../tags/tag272.xml"/><Relationship Id="rId43" Type="http://schemas.openxmlformats.org/officeDocument/2006/relationships/tags" Target="../tags/tag280.xml"/><Relationship Id="rId48" Type="http://schemas.openxmlformats.org/officeDocument/2006/relationships/tags" Target="../tags/tag285.xml"/><Relationship Id="rId56" Type="http://schemas.openxmlformats.org/officeDocument/2006/relationships/notesSlide" Target="../notesSlides/notesSlide8.xml"/><Relationship Id="rId8" Type="http://schemas.openxmlformats.org/officeDocument/2006/relationships/tags" Target="../tags/tag245.xml"/><Relationship Id="rId51" Type="http://schemas.openxmlformats.org/officeDocument/2006/relationships/tags" Target="../tags/tag288.xml"/><Relationship Id="rId3" Type="http://schemas.openxmlformats.org/officeDocument/2006/relationships/tags" Target="../tags/tag240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5" Type="http://schemas.openxmlformats.org/officeDocument/2006/relationships/tags" Target="../tags/tag262.xml"/><Relationship Id="rId33" Type="http://schemas.openxmlformats.org/officeDocument/2006/relationships/tags" Target="../tags/tag270.xml"/><Relationship Id="rId38" Type="http://schemas.openxmlformats.org/officeDocument/2006/relationships/tags" Target="../tags/tag275.xml"/><Relationship Id="rId46" Type="http://schemas.openxmlformats.org/officeDocument/2006/relationships/tags" Target="../tags/tag283.xml"/><Relationship Id="rId20" Type="http://schemas.openxmlformats.org/officeDocument/2006/relationships/tags" Target="../tags/tag257.xml"/><Relationship Id="rId41" Type="http://schemas.openxmlformats.org/officeDocument/2006/relationships/tags" Target="../tags/tag278.xml"/><Relationship Id="rId54" Type="http://schemas.openxmlformats.org/officeDocument/2006/relationships/tags" Target="../tags/tag291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5" Type="http://schemas.openxmlformats.org/officeDocument/2006/relationships/tags" Target="../tags/tag252.xml"/><Relationship Id="rId23" Type="http://schemas.openxmlformats.org/officeDocument/2006/relationships/tags" Target="../tags/tag260.xml"/><Relationship Id="rId28" Type="http://schemas.openxmlformats.org/officeDocument/2006/relationships/tags" Target="../tags/tag265.xml"/><Relationship Id="rId36" Type="http://schemas.openxmlformats.org/officeDocument/2006/relationships/tags" Target="../tags/tag273.xml"/><Relationship Id="rId49" Type="http://schemas.openxmlformats.org/officeDocument/2006/relationships/tags" Target="../tags/tag286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04.xml"/><Relationship Id="rId18" Type="http://schemas.openxmlformats.org/officeDocument/2006/relationships/tags" Target="../tags/tag309.xml"/><Relationship Id="rId26" Type="http://schemas.openxmlformats.org/officeDocument/2006/relationships/tags" Target="../tags/tag317.xml"/><Relationship Id="rId39" Type="http://schemas.openxmlformats.org/officeDocument/2006/relationships/tags" Target="../tags/tag330.xml"/><Relationship Id="rId21" Type="http://schemas.openxmlformats.org/officeDocument/2006/relationships/tags" Target="../tags/tag312.xml"/><Relationship Id="rId34" Type="http://schemas.openxmlformats.org/officeDocument/2006/relationships/tags" Target="../tags/tag325.xml"/><Relationship Id="rId42" Type="http://schemas.openxmlformats.org/officeDocument/2006/relationships/tags" Target="../tags/tag333.xml"/><Relationship Id="rId47" Type="http://schemas.openxmlformats.org/officeDocument/2006/relationships/tags" Target="../tags/tag338.xml"/><Relationship Id="rId50" Type="http://schemas.openxmlformats.org/officeDocument/2006/relationships/tags" Target="../tags/tag341.xml"/><Relationship Id="rId55" Type="http://schemas.openxmlformats.org/officeDocument/2006/relationships/tags" Target="../tags/tag346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6" Type="http://schemas.openxmlformats.org/officeDocument/2006/relationships/tags" Target="../tags/tag307.xml"/><Relationship Id="rId29" Type="http://schemas.openxmlformats.org/officeDocument/2006/relationships/tags" Target="../tags/tag320.xml"/><Relationship Id="rId11" Type="http://schemas.openxmlformats.org/officeDocument/2006/relationships/tags" Target="../tags/tag302.xml"/><Relationship Id="rId24" Type="http://schemas.openxmlformats.org/officeDocument/2006/relationships/tags" Target="../tags/tag315.xml"/><Relationship Id="rId32" Type="http://schemas.openxmlformats.org/officeDocument/2006/relationships/tags" Target="../tags/tag323.xml"/><Relationship Id="rId37" Type="http://schemas.openxmlformats.org/officeDocument/2006/relationships/tags" Target="../tags/tag328.xml"/><Relationship Id="rId40" Type="http://schemas.openxmlformats.org/officeDocument/2006/relationships/tags" Target="../tags/tag331.xml"/><Relationship Id="rId45" Type="http://schemas.openxmlformats.org/officeDocument/2006/relationships/tags" Target="../tags/tag336.xml"/><Relationship Id="rId53" Type="http://schemas.openxmlformats.org/officeDocument/2006/relationships/tags" Target="../tags/tag344.xml"/><Relationship Id="rId5" Type="http://schemas.openxmlformats.org/officeDocument/2006/relationships/tags" Target="../tags/tag296.xml"/><Relationship Id="rId19" Type="http://schemas.openxmlformats.org/officeDocument/2006/relationships/tags" Target="../tags/tag310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tags" Target="../tags/tag305.xml"/><Relationship Id="rId22" Type="http://schemas.openxmlformats.org/officeDocument/2006/relationships/tags" Target="../tags/tag313.xml"/><Relationship Id="rId27" Type="http://schemas.openxmlformats.org/officeDocument/2006/relationships/tags" Target="../tags/tag318.xml"/><Relationship Id="rId30" Type="http://schemas.openxmlformats.org/officeDocument/2006/relationships/tags" Target="../tags/tag321.xml"/><Relationship Id="rId35" Type="http://schemas.openxmlformats.org/officeDocument/2006/relationships/tags" Target="../tags/tag326.xml"/><Relationship Id="rId43" Type="http://schemas.openxmlformats.org/officeDocument/2006/relationships/tags" Target="../tags/tag334.xml"/><Relationship Id="rId48" Type="http://schemas.openxmlformats.org/officeDocument/2006/relationships/tags" Target="../tags/tag339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299.xml"/><Relationship Id="rId51" Type="http://schemas.openxmlformats.org/officeDocument/2006/relationships/tags" Target="../tags/tag342.xml"/><Relationship Id="rId3" Type="http://schemas.openxmlformats.org/officeDocument/2006/relationships/tags" Target="../tags/tag294.xml"/><Relationship Id="rId12" Type="http://schemas.openxmlformats.org/officeDocument/2006/relationships/tags" Target="../tags/tag303.xml"/><Relationship Id="rId17" Type="http://schemas.openxmlformats.org/officeDocument/2006/relationships/tags" Target="../tags/tag308.xml"/><Relationship Id="rId25" Type="http://schemas.openxmlformats.org/officeDocument/2006/relationships/tags" Target="../tags/tag316.xml"/><Relationship Id="rId33" Type="http://schemas.openxmlformats.org/officeDocument/2006/relationships/tags" Target="../tags/tag324.xml"/><Relationship Id="rId38" Type="http://schemas.openxmlformats.org/officeDocument/2006/relationships/tags" Target="../tags/tag329.xml"/><Relationship Id="rId46" Type="http://schemas.openxmlformats.org/officeDocument/2006/relationships/tags" Target="../tags/tag337.xml"/><Relationship Id="rId20" Type="http://schemas.openxmlformats.org/officeDocument/2006/relationships/tags" Target="../tags/tag311.xml"/><Relationship Id="rId41" Type="http://schemas.openxmlformats.org/officeDocument/2006/relationships/tags" Target="../tags/tag332.xml"/><Relationship Id="rId54" Type="http://schemas.openxmlformats.org/officeDocument/2006/relationships/tags" Target="../tags/tag345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5" Type="http://schemas.openxmlformats.org/officeDocument/2006/relationships/tags" Target="../tags/tag306.xml"/><Relationship Id="rId23" Type="http://schemas.openxmlformats.org/officeDocument/2006/relationships/tags" Target="../tags/tag314.xml"/><Relationship Id="rId28" Type="http://schemas.openxmlformats.org/officeDocument/2006/relationships/tags" Target="../tags/tag319.xml"/><Relationship Id="rId36" Type="http://schemas.openxmlformats.org/officeDocument/2006/relationships/tags" Target="../tags/tag327.xml"/><Relationship Id="rId49" Type="http://schemas.openxmlformats.org/officeDocument/2006/relationships/tags" Target="../tags/tag340.xml"/><Relationship Id="rId57" Type="http://schemas.openxmlformats.org/officeDocument/2006/relationships/notesSlide" Target="../notesSlides/notesSlide9.xml"/><Relationship Id="rId10" Type="http://schemas.openxmlformats.org/officeDocument/2006/relationships/tags" Target="../tags/tag301.xml"/><Relationship Id="rId31" Type="http://schemas.openxmlformats.org/officeDocument/2006/relationships/tags" Target="../tags/tag322.xml"/><Relationship Id="rId44" Type="http://schemas.openxmlformats.org/officeDocument/2006/relationships/tags" Target="../tags/tag335.xml"/><Relationship Id="rId52" Type="http://schemas.openxmlformats.org/officeDocument/2006/relationships/tags" Target="../tags/tag34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5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49.xml"/><Relationship Id="rId7" Type="http://schemas.openxmlformats.org/officeDocument/2006/relationships/tags" Target="../tags/tag353.xml"/><Relationship Id="rId12" Type="http://schemas.openxmlformats.org/officeDocument/2006/relationships/tags" Target="../tags/tag358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6" Type="http://schemas.openxmlformats.org/officeDocument/2006/relationships/tags" Target="../tags/tag352.xml"/><Relationship Id="rId11" Type="http://schemas.openxmlformats.org/officeDocument/2006/relationships/tags" Target="../tags/tag357.xml"/><Relationship Id="rId5" Type="http://schemas.openxmlformats.org/officeDocument/2006/relationships/tags" Target="../tags/tag351.xml"/><Relationship Id="rId10" Type="http://schemas.openxmlformats.org/officeDocument/2006/relationships/tags" Target="../tags/tag356.xml"/><Relationship Id="rId4" Type="http://schemas.openxmlformats.org/officeDocument/2006/relationships/tags" Target="../tags/tag350.xml"/><Relationship Id="rId9" Type="http://schemas.openxmlformats.org/officeDocument/2006/relationships/tags" Target="../tags/tag355.xml"/><Relationship Id="rId14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0.xml"/><Relationship Id="rId1" Type="http://schemas.openxmlformats.org/officeDocument/2006/relationships/tags" Target="../tags/tag359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66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72.xml"/><Relationship Id="rId2" Type="http://schemas.openxmlformats.org/officeDocument/2006/relationships/tags" Target="../tags/tag371.xml"/><Relationship Id="rId1" Type="http://schemas.openxmlformats.org/officeDocument/2006/relationships/tags" Target="../tags/tag370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75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82.xml"/><Relationship Id="rId2" Type="http://schemas.openxmlformats.org/officeDocument/2006/relationships/tags" Target="../tags/tag381.xml"/><Relationship Id="rId1" Type="http://schemas.openxmlformats.org/officeDocument/2006/relationships/tags" Target="../tags/tag380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85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88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91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notesSlide" Target="../notesSlides/notesSlide2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1" Type="http://schemas.openxmlformats.org/officeDocument/2006/relationships/tags" Target="../tags/tag3.xml"/><Relationship Id="rId6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94.xml"/><Relationship Id="rId2" Type="http://schemas.openxmlformats.org/officeDocument/2006/relationships/tags" Target="../tags/tag393.xml"/><Relationship Id="rId1" Type="http://schemas.openxmlformats.org/officeDocument/2006/relationships/tags" Target="../tags/tag392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407.xml"/><Relationship Id="rId18" Type="http://schemas.openxmlformats.org/officeDocument/2006/relationships/tags" Target="../tags/tag412.xml"/><Relationship Id="rId26" Type="http://schemas.openxmlformats.org/officeDocument/2006/relationships/tags" Target="../tags/tag420.xml"/><Relationship Id="rId21" Type="http://schemas.openxmlformats.org/officeDocument/2006/relationships/tags" Target="../tags/tag415.xml"/><Relationship Id="rId34" Type="http://schemas.openxmlformats.org/officeDocument/2006/relationships/tags" Target="../tags/tag428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tags" Target="../tags/tag411.xml"/><Relationship Id="rId25" Type="http://schemas.openxmlformats.org/officeDocument/2006/relationships/tags" Target="../tags/tag419.xml"/><Relationship Id="rId33" Type="http://schemas.openxmlformats.org/officeDocument/2006/relationships/tags" Target="../tags/tag427.xml"/><Relationship Id="rId2" Type="http://schemas.openxmlformats.org/officeDocument/2006/relationships/tags" Target="../tags/tag396.xml"/><Relationship Id="rId16" Type="http://schemas.openxmlformats.org/officeDocument/2006/relationships/tags" Target="../tags/tag410.xml"/><Relationship Id="rId20" Type="http://schemas.openxmlformats.org/officeDocument/2006/relationships/tags" Target="../tags/tag414.xml"/><Relationship Id="rId29" Type="http://schemas.openxmlformats.org/officeDocument/2006/relationships/tags" Target="../tags/tag423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24" Type="http://schemas.openxmlformats.org/officeDocument/2006/relationships/tags" Target="../tags/tag418.xml"/><Relationship Id="rId32" Type="http://schemas.openxmlformats.org/officeDocument/2006/relationships/tags" Target="../tags/tag42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23" Type="http://schemas.openxmlformats.org/officeDocument/2006/relationships/tags" Target="../tags/tag417.xml"/><Relationship Id="rId28" Type="http://schemas.openxmlformats.org/officeDocument/2006/relationships/tags" Target="../tags/tag422.xml"/><Relationship Id="rId36" Type="http://schemas.openxmlformats.org/officeDocument/2006/relationships/tags" Target="../tags/tag430.xml"/><Relationship Id="rId10" Type="http://schemas.openxmlformats.org/officeDocument/2006/relationships/tags" Target="../tags/tag404.xml"/><Relationship Id="rId19" Type="http://schemas.openxmlformats.org/officeDocument/2006/relationships/tags" Target="../tags/tag413.xml"/><Relationship Id="rId31" Type="http://schemas.openxmlformats.org/officeDocument/2006/relationships/tags" Target="../tags/tag425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Relationship Id="rId22" Type="http://schemas.openxmlformats.org/officeDocument/2006/relationships/tags" Target="../tags/tag416.xml"/><Relationship Id="rId27" Type="http://schemas.openxmlformats.org/officeDocument/2006/relationships/tags" Target="../tags/tag421.xml"/><Relationship Id="rId30" Type="http://schemas.openxmlformats.org/officeDocument/2006/relationships/tags" Target="../tags/tag424.xml"/><Relationship Id="rId35" Type="http://schemas.openxmlformats.org/officeDocument/2006/relationships/tags" Target="../tags/tag429.xml"/><Relationship Id="rId8" Type="http://schemas.openxmlformats.org/officeDocument/2006/relationships/tags" Target="../tags/tag402.xml"/><Relationship Id="rId3" Type="http://schemas.openxmlformats.org/officeDocument/2006/relationships/tags" Target="../tags/tag39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76.xml"/><Relationship Id="rId21" Type="http://schemas.openxmlformats.org/officeDocument/2006/relationships/tags" Target="../tags/tag71.xml"/><Relationship Id="rId34" Type="http://schemas.openxmlformats.org/officeDocument/2006/relationships/tags" Target="../tags/tag84.xml"/><Relationship Id="rId42" Type="http://schemas.openxmlformats.org/officeDocument/2006/relationships/tags" Target="../tags/tag92.xml"/><Relationship Id="rId47" Type="http://schemas.openxmlformats.org/officeDocument/2006/relationships/tags" Target="../tags/tag97.xml"/><Relationship Id="rId50" Type="http://schemas.openxmlformats.org/officeDocument/2006/relationships/tags" Target="../tags/tag100.xml"/><Relationship Id="rId55" Type="http://schemas.openxmlformats.org/officeDocument/2006/relationships/tags" Target="../tags/tag105.xml"/><Relationship Id="rId63" Type="http://schemas.openxmlformats.org/officeDocument/2006/relationships/tags" Target="../tags/tag11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9" Type="http://schemas.openxmlformats.org/officeDocument/2006/relationships/tags" Target="../tags/tag79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32" Type="http://schemas.openxmlformats.org/officeDocument/2006/relationships/tags" Target="../tags/tag82.xml"/><Relationship Id="rId37" Type="http://schemas.openxmlformats.org/officeDocument/2006/relationships/tags" Target="../tags/tag87.xml"/><Relationship Id="rId40" Type="http://schemas.openxmlformats.org/officeDocument/2006/relationships/tags" Target="../tags/tag90.xml"/><Relationship Id="rId45" Type="http://schemas.openxmlformats.org/officeDocument/2006/relationships/tags" Target="../tags/tag95.xml"/><Relationship Id="rId53" Type="http://schemas.openxmlformats.org/officeDocument/2006/relationships/tags" Target="../tags/tag103.xml"/><Relationship Id="rId58" Type="http://schemas.openxmlformats.org/officeDocument/2006/relationships/tags" Target="../tags/tag108.xml"/><Relationship Id="rId66" Type="http://schemas.openxmlformats.org/officeDocument/2006/relationships/tags" Target="../tags/tag116.xml"/><Relationship Id="rId5" Type="http://schemas.openxmlformats.org/officeDocument/2006/relationships/tags" Target="../tags/tag55.xml"/><Relationship Id="rId61" Type="http://schemas.openxmlformats.org/officeDocument/2006/relationships/tags" Target="../tags/tag111.xml"/><Relationship Id="rId19" Type="http://schemas.openxmlformats.org/officeDocument/2006/relationships/tags" Target="../tags/tag6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tags" Target="../tags/tag77.xml"/><Relationship Id="rId30" Type="http://schemas.openxmlformats.org/officeDocument/2006/relationships/tags" Target="../tags/tag80.xml"/><Relationship Id="rId35" Type="http://schemas.openxmlformats.org/officeDocument/2006/relationships/tags" Target="../tags/tag85.xml"/><Relationship Id="rId43" Type="http://schemas.openxmlformats.org/officeDocument/2006/relationships/tags" Target="../tags/tag93.xml"/><Relationship Id="rId48" Type="http://schemas.openxmlformats.org/officeDocument/2006/relationships/tags" Target="../tags/tag98.xml"/><Relationship Id="rId56" Type="http://schemas.openxmlformats.org/officeDocument/2006/relationships/tags" Target="../tags/tag106.xml"/><Relationship Id="rId64" Type="http://schemas.openxmlformats.org/officeDocument/2006/relationships/tags" Target="../tags/tag114.xml"/><Relationship Id="rId8" Type="http://schemas.openxmlformats.org/officeDocument/2006/relationships/tags" Target="../tags/tag58.xml"/><Relationship Id="rId51" Type="http://schemas.openxmlformats.org/officeDocument/2006/relationships/tags" Target="../tags/tag101.xml"/><Relationship Id="rId3" Type="http://schemas.openxmlformats.org/officeDocument/2006/relationships/tags" Target="../tags/tag53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33" Type="http://schemas.openxmlformats.org/officeDocument/2006/relationships/tags" Target="../tags/tag83.xml"/><Relationship Id="rId38" Type="http://schemas.openxmlformats.org/officeDocument/2006/relationships/tags" Target="../tags/tag88.xml"/><Relationship Id="rId46" Type="http://schemas.openxmlformats.org/officeDocument/2006/relationships/tags" Target="../tags/tag96.xml"/><Relationship Id="rId59" Type="http://schemas.openxmlformats.org/officeDocument/2006/relationships/tags" Target="../tags/tag109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70.xml"/><Relationship Id="rId41" Type="http://schemas.openxmlformats.org/officeDocument/2006/relationships/tags" Target="../tags/tag91.xml"/><Relationship Id="rId54" Type="http://schemas.openxmlformats.org/officeDocument/2006/relationships/tags" Target="../tags/tag104.xml"/><Relationship Id="rId62" Type="http://schemas.openxmlformats.org/officeDocument/2006/relationships/tags" Target="../tags/tag11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28" Type="http://schemas.openxmlformats.org/officeDocument/2006/relationships/tags" Target="../tags/tag78.xml"/><Relationship Id="rId36" Type="http://schemas.openxmlformats.org/officeDocument/2006/relationships/tags" Target="../tags/tag86.xml"/><Relationship Id="rId49" Type="http://schemas.openxmlformats.org/officeDocument/2006/relationships/tags" Target="../tags/tag99.xml"/><Relationship Id="rId57" Type="http://schemas.openxmlformats.org/officeDocument/2006/relationships/tags" Target="../tags/tag107.xml"/><Relationship Id="rId10" Type="http://schemas.openxmlformats.org/officeDocument/2006/relationships/tags" Target="../tags/tag60.xml"/><Relationship Id="rId31" Type="http://schemas.openxmlformats.org/officeDocument/2006/relationships/tags" Target="../tags/tag81.xml"/><Relationship Id="rId44" Type="http://schemas.openxmlformats.org/officeDocument/2006/relationships/tags" Target="../tags/tag94.xml"/><Relationship Id="rId52" Type="http://schemas.openxmlformats.org/officeDocument/2006/relationships/tags" Target="../tags/tag102.xml"/><Relationship Id="rId60" Type="http://schemas.openxmlformats.org/officeDocument/2006/relationships/tags" Target="../tags/tag110.xml"/><Relationship Id="rId65" Type="http://schemas.openxmlformats.org/officeDocument/2006/relationships/tags" Target="../tags/tag115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39" Type="http://schemas.openxmlformats.org/officeDocument/2006/relationships/tags" Target="../tags/tag8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Memory Allocation III</a:t>
            </a:r>
            <a:br>
              <a:rPr lang="en-US" dirty="0" smtClean="0"/>
            </a:br>
            <a:r>
              <a:rPr lang="en-US" sz="2000" b="0" dirty="0" smtClean="0"/>
              <a:t>CSE 351 Spring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Gavin </a:t>
            </a:r>
            <a:r>
              <a:rPr lang="en-US" sz="2000" dirty="0" err="1"/>
              <a:t>Cai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Jack Eggleston</a:t>
            </a:r>
            <a:br>
              <a:rPr lang="en-US" sz="2000" dirty="0"/>
            </a:br>
            <a:r>
              <a:rPr lang="en-US" sz="2000" dirty="0"/>
              <a:t>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Britt Henderson</a:t>
            </a:r>
            <a:br>
              <a:rPr lang="en-US" sz="2000" dirty="0"/>
            </a:br>
            <a:r>
              <a:rPr lang="en-US" sz="2000" dirty="0"/>
              <a:t>Richard Jiang</a:t>
            </a:r>
            <a:br>
              <a:rPr lang="en-US" sz="2000" dirty="0"/>
            </a:br>
            <a:r>
              <a:rPr lang="en-US" sz="2000" dirty="0"/>
              <a:t>Jack </a:t>
            </a:r>
            <a:r>
              <a:rPr lang="en-US" sz="2000" dirty="0" err="1"/>
              <a:t>Skalitzky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Sophie Tian</a:t>
            </a:r>
            <a:br>
              <a:rPr lang="en-US" sz="2000" dirty="0"/>
            </a:br>
            <a:r>
              <a:rPr lang="en-US" sz="2000" dirty="0"/>
              <a:t>Connie Wang</a:t>
            </a:r>
            <a:br>
              <a:rPr lang="en-US" sz="2000" dirty="0"/>
            </a:br>
            <a:r>
              <a:rPr lang="en-US" sz="2000" dirty="0"/>
              <a:t>Sam Wolfson</a:t>
            </a:r>
            <a:br>
              <a:rPr lang="en-US" sz="2000" dirty="0"/>
            </a:br>
            <a:r>
              <a:rPr lang="en-US" sz="2000" dirty="0"/>
              <a:t>Casey Xing </a:t>
            </a:r>
            <a:br>
              <a:rPr lang="en-US" sz="2000" dirty="0"/>
            </a:br>
            <a:r>
              <a:rPr lang="en-US" sz="2000" dirty="0"/>
              <a:t>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72257" y="602336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https://xkcd.com/835/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977" y="1774825"/>
            <a:ext cx="5852160" cy="42485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5402520" y="2685960"/>
              <a:ext cx="568080" cy="69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95320" y="2673000"/>
                <a:ext cx="589320" cy="9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81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memory allocator know when memory can be freed? </a:t>
            </a:r>
          </a:p>
          <a:p>
            <a:pPr lvl="1"/>
            <a:r>
              <a:rPr lang="en-US" dirty="0" smtClean="0"/>
              <a:t>In general, we cannot know </a:t>
            </a:r>
            <a:r>
              <a:rPr lang="en-GB" dirty="0"/>
              <a:t>what is going to be used in the future since it depends on </a:t>
            </a:r>
            <a:r>
              <a:rPr lang="en-GB" dirty="0" smtClean="0"/>
              <a:t>conditionals</a:t>
            </a:r>
          </a:p>
          <a:p>
            <a:pPr lvl="1"/>
            <a:r>
              <a:rPr lang="en-GB" dirty="0"/>
              <a:t>But, we can tell that certain blocks cannot be used if they are </a:t>
            </a:r>
            <a:r>
              <a:rPr lang="en-GB" i="1" dirty="0"/>
              <a:t>unreachable</a:t>
            </a:r>
            <a:r>
              <a:rPr lang="en-GB" dirty="0"/>
              <a:t> (via pointers </a:t>
            </a:r>
            <a:r>
              <a:rPr lang="en-GB" dirty="0" smtClean="0"/>
              <a:t>in </a:t>
            </a:r>
            <a:r>
              <a:rPr lang="en-GB" dirty="0"/>
              <a:t>registers/stack/</a:t>
            </a:r>
            <a:r>
              <a:rPr lang="en-GB" dirty="0" err="1"/>
              <a:t>globals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Memory allocator needs to know what is a pointer and what is not – how can it do this?</a:t>
            </a:r>
          </a:p>
          <a:p>
            <a:pPr lvl="1"/>
            <a:r>
              <a:rPr lang="en-GB" dirty="0" smtClean="0"/>
              <a:t>Sometimes with help from the compiler</a:t>
            </a:r>
            <a:endParaRPr lang="en-GB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as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011680"/>
          </a:xfrm>
        </p:spPr>
        <p:txBody>
          <a:bodyPr/>
          <a:lstStyle/>
          <a:p>
            <a:r>
              <a:rPr lang="en-US" sz="2400" dirty="0" smtClean="0"/>
              <a:t>We view memory as a directed graph</a:t>
            </a:r>
          </a:p>
          <a:p>
            <a:pPr lvl="1"/>
            <a:r>
              <a:rPr lang="en-US" sz="2000" dirty="0" smtClean="0"/>
              <a:t>Each allocated heap block is a node in the graph</a:t>
            </a:r>
          </a:p>
          <a:p>
            <a:pPr lvl="1"/>
            <a:r>
              <a:rPr lang="en-US" sz="2000" dirty="0" smtClean="0"/>
              <a:t>Each pointer is an edge in the graph</a:t>
            </a:r>
          </a:p>
          <a:p>
            <a:pPr lvl="1"/>
            <a:r>
              <a:rPr lang="en-US" sz="2000" dirty="0" smtClean="0"/>
              <a:t>Locations not in the heap that contain pointers into the heap are called </a:t>
            </a:r>
            <a:r>
              <a:rPr lang="en-US" sz="2000" b="1" i="1" dirty="0" smtClean="0">
                <a:solidFill>
                  <a:srgbClr val="C00000"/>
                </a:solidFill>
              </a:rPr>
              <a:t>root</a:t>
            </a:r>
            <a:r>
              <a:rPr lang="en-US" sz="2000" dirty="0" smtClean="0"/>
              <a:t> nodes (e.g. registers, stack locations, global variables)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11</a:t>
            </a:fld>
            <a:endParaRPr lang="en-US"/>
          </a:p>
        </p:txBody>
      </p:sp>
      <p:sp>
        <p:nvSpPr>
          <p:cNvPr id="34" name="Rectangle 3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3951" y="5943600"/>
            <a:ext cx="8205026" cy="64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84175" eaLnBrk="1" hangingPunct="1">
              <a:lnSpc>
                <a:spcPct val="95000"/>
              </a:lnSpc>
              <a:buClr>
                <a:srgbClr val="660033"/>
              </a:buClr>
              <a:buFont typeface="Wingdings" charset="2"/>
              <a:buNone/>
            </a:pP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 node (block) is </a:t>
            </a:r>
            <a:r>
              <a:rPr lang="en-GB" sz="1800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reachable</a:t>
            </a: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if there is a path from any root to that </a:t>
            </a:r>
            <a:r>
              <a:rPr lang="en-GB" sz="18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node</a:t>
            </a:r>
          </a:p>
          <a:p>
            <a:pPr marL="384175" indent="-384175" eaLnBrk="1" hangingPunct="1">
              <a:lnSpc>
                <a:spcPct val="95000"/>
              </a:lnSpc>
              <a:buClr>
                <a:srgbClr val="660033"/>
              </a:buClr>
              <a:buFont typeface="Wingdings" charset="2"/>
              <a:buNone/>
            </a:pP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Non-reachable nodes are </a:t>
            </a:r>
            <a:r>
              <a:rPr lang="en-GB" sz="1800" i="1" dirty="0">
                <a:solidFill>
                  <a:srgbClr val="C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garbage </a:t>
            </a:r>
            <a:r>
              <a:rPr lang="en-GB" sz="1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(cannot be needed by the </a:t>
            </a:r>
            <a:r>
              <a:rPr lang="en-GB" sz="1800" dirty="0" smtClean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application)</a:t>
            </a:r>
            <a:endParaRPr lang="en-GB" sz="18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932851" y="3383280"/>
            <a:ext cx="7948324" cy="2478064"/>
            <a:chOff x="932851" y="3383280"/>
            <a:chExt cx="7948324" cy="2478064"/>
          </a:xfrm>
        </p:grpSpPr>
        <p:sp>
          <p:nvSpPr>
            <p:cNvPr id="5" name="Rectangle 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932851" y="3803944"/>
              <a:ext cx="5984875" cy="2057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16075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710976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06376" y="33975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337787" y="3690938"/>
              <a:ext cx="276825" cy="64640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932851" y="3383280"/>
              <a:ext cx="114798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Root nodes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939383" y="3803944"/>
              <a:ext cx="120287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Heap nodes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863974" y="3703148"/>
              <a:ext cx="989" cy="63419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233388" y="3679824"/>
              <a:ext cx="365612" cy="676673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186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710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5397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1729775" y="4593431"/>
              <a:ext cx="498475" cy="684609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5011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2450502" y="4593431"/>
              <a:ext cx="463549" cy="68461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72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692176" y="4642144"/>
              <a:ext cx="202" cy="60017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539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90451" y="4642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90451" y="5404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742851" y="4946944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28451" y="50993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4121944" y="5321888"/>
              <a:ext cx="468506" cy="18305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111026" y="4880371"/>
              <a:ext cx="495502" cy="29358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266851" y="47945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170139" y="39309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7170139" y="4388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549551" y="4337344"/>
              <a:ext cx="1331624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not reachable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/>
              </a:r>
              <a:b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</a:b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(garbage)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560664" y="3880144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reachable</a:t>
              </a:r>
            </a:p>
          </p:txBody>
        </p:sp>
        <p:sp>
          <p:nvSpPr>
            <p:cNvPr id="35" name="Oval 2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98502" y="3933987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Oval 2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082576" y="45659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8484" y="4220879"/>
              <a:ext cx="159430" cy="34506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Line 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317526" y="4841081"/>
              <a:ext cx="281983" cy="43696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81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  <a:ln/>
        </p:spPr>
        <p:txBody>
          <a:bodyPr/>
          <a:lstStyle/>
          <a:p>
            <a:r>
              <a:rPr lang="en-GB" dirty="0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  <a:ln/>
        </p:spPr>
        <p:txBody>
          <a:bodyPr/>
          <a:lstStyle/>
          <a:p>
            <a:r>
              <a:rPr lang="en-GB" dirty="0" smtClean="0"/>
              <a:t>Dynamic memory allocator can free blocks if </a:t>
            </a:r>
            <a:r>
              <a:rPr lang="en-GB" dirty="0"/>
              <a:t>there are </a:t>
            </a:r>
            <a:r>
              <a:rPr lang="en-GB" u="sng" dirty="0"/>
              <a:t>no pointers to </a:t>
            </a:r>
            <a:r>
              <a:rPr lang="en-GB" u="sng" dirty="0" smtClean="0"/>
              <a:t>them</a:t>
            </a:r>
          </a:p>
          <a:p>
            <a:pPr lvl="2"/>
            <a:endParaRPr lang="en-GB" dirty="0"/>
          </a:p>
          <a:p>
            <a:r>
              <a:rPr lang="en-GB" dirty="0" smtClean="0"/>
              <a:t>How can it know </a:t>
            </a:r>
            <a:r>
              <a:rPr lang="en-GB" dirty="0"/>
              <a:t>what is a pointer and what is </a:t>
            </a:r>
            <a:r>
              <a:rPr lang="en-GB" dirty="0" smtClean="0"/>
              <a:t>not?</a:t>
            </a:r>
          </a:p>
          <a:p>
            <a:pPr lvl="2"/>
            <a:endParaRPr lang="en-GB" dirty="0"/>
          </a:p>
          <a:p>
            <a:r>
              <a:rPr lang="en-GB" dirty="0"/>
              <a:t>We’ll make some </a:t>
            </a:r>
            <a:r>
              <a:rPr lang="en-GB" i="1" dirty="0" smtClean="0">
                <a:solidFill>
                  <a:srgbClr val="C00000"/>
                </a:solidFill>
              </a:rPr>
              <a:t>assumptions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/>
              <a:t>about pointers:</a:t>
            </a:r>
          </a:p>
          <a:p>
            <a:pPr lvl="1">
              <a:buSzPct val="100000"/>
            </a:pPr>
            <a:r>
              <a:rPr lang="en-GB" dirty="0"/>
              <a:t>Memory allocator can distinguish pointers from non-pointers</a:t>
            </a:r>
          </a:p>
          <a:p>
            <a:pPr lvl="1">
              <a:buSzPct val="100000"/>
            </a:pPr>
            <a:r>
              <a:rPr lang="en-GB" dirty="0"/>
              <a:t>All pointers point to the start of a block</a:t>
            </a:r>
            <a:r>
              <a:rPr lang="en-GB" dirty="0" smtClean="0"/>
              <a:t> in the heap</a:t>
            </a:r>
          </a:p>
          <a:p>
            <a:pPr lvl="1">
              <a:buSzPct val="100000"/>
            </a:pPr>
            <a:r>
              <a:rPr lang="en-GB" dirty="0"/>
              <a:t>Application cannot hide pointers </a:t>
            </a:r>
            <a:br>
              <a:rPr lang="en-GB" dirty="0"/>
            </a:br>
            <a:r>
              <a:rPr lang="en-GB" dirty="0"/>
              <a:t>(</a:t>
            </a:r>
            <a:r>
              <a:rPr lang="en-GB" i="1" dirty="0"/>
              <a:t>e.g</a:t>
            </a:r>
            <a:r>
              <a:rPr lang="en-GB" i="1" dirty="0" smtClean="0"/>
              <a:t>.</a:t>
            </a:r>
            <a:r>
              <a:rPr lang="en-GB" dirty="0" smtClean="0"/>
              <a:t> </a:t>
            </a:r>
            <a:r>
              <a:rPr lang="en-GB" dirty="0"/>
              <a:t>by coercing them to </a:t>
            </a:r>
            <a:r>
              <a:rPr lang="en-GB" dirty="0" smtClean="0"/>
              <a:t>a </a:t>
            </a:r>
            <a:r>
              <a:rPr lang="en-GB" dirty="0" smtClean="0">
                <a:latin typeface="Courier New" pitchFamily="49" charset="0"/>
              </a:rPr>
              <a:t>long</a:t>
            </a:r>
            <a:r>
              <a:rPr lang="en-GB" dirty="0" smtClean="0"/>
              <a:t>, </a:t>
            </a:r>
            <a:r>
              <a:rPr lang="en-GB" dirty="0"/>
              <a:t>and then back again)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6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GC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GB" sz="2400" b="1" u="sng" dirty="0">
                <a:solidFill>
                  <a:srgbClr val="FF0000"/>
                </a:solidFill>
              </a:rPr>
              <a:t>Mark-and-sweep collection </a:t>
            </a:r>
            <a:r>
              <a:rPr lang="en-GB" sz="2400" dirty="0"/>
              <a:t>(McCarthy, 1960)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Does not move blocks (unless you also “compact”)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Reference counting (Collins, 1960)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Does not move blocks (not discussed)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Copying collection (Minsky, 1963)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Moves blocks (not discussed)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Generational Collectors (Lieberman and Hewitt, 1983)</a:t>
            </a:r>
          </a:p>
          <a:p>
            <a:pPr lvl="1">
              <a:lnSpc>
                <a:spcPct val="107000"/>
              </a:lnSpc>
            </a:pPr>
            <a:r>
              <a:rPr lang="en-GB" sz="2000" dirty="0"/>
              <a:t>Most allocations become garbage very soon, so</a:t>
            </a:r>
            <a:br>
              <a:rPr lang="en-GB" sz="2000" dirty="0"/>
            </a:br>
            <a:r>
              <a:rPr lang="en-GB" sz="2000" dirty="0"/>
              <a:t>focus reclamation work on zones of memory recently allocated.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For more information:</a:t>
            </a:r>
          </a:p>
          <a:p>
            <a:pPr lvl="1">
              <a:lnSpc>
                <a:spcPct val="95000"/>
              </a:lnSpc>
            </a:pPr>
            <a:r>
              <a:rPr lang="en-GB" sz="2000" dirty="0"/>
              <a:t>Jones, Hosking, and Moss, </a:t>
            </a:r>
            <a:r>
              <a:rPr lang="en-GB" sz="2000" i="1" dirty="0"/>
              <a:t>The Garbage Collection Handbook: The Art of Automatic Memory Management</a:t>
            </a:r>
            <a:r>
              <a:rPr lang="en-GB" sz="2000" dirty="0"/>
              <a:t>, CRC Press, 2012.</a:t>
            </a:r>
          </a:p>
          <a:p>
            <a:pPr lvl="1">
              <a:lnSpc>
                <a:spcPct val="95000"/>
              </a:lnSpc>
            </a:pPr>
            <a:r>
              <a:rPr lang="en-GB" sz="2000" dirty="0"/>
              <a:t>Jones and Lin, </a:t>
            </a:r>
            <a:r>
              <a:rPr lang="en-GB" sz="2000" i="1" dirty="0"/>
              <a:t>Garbage Collection: Algorithms for Automatic Dynamic Memory</a:t>
            </a:r>
            <a:r>
              <a:rPr lang="en-GB" sz="2000" dirty="0"/>
              <a:t>, John Wiley &amp; Sons, 1996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Mark and Sweep Collecting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743200"/>
          </a:xfrm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400" dirty="0"/>
              <a:t>Can build on top of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sz="2400" dirty="0"/>
              <a:t>/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GB" sz="2400" dirty="0"/>
              <a:t> package</a:t>
            </a:r>
          </a:p>
          <a:p>
            <a:pPr lvl="1">
              <a:lnSpc>
                <a:spcPct val="100000"/>
              </a:lnSpc>
            </a:pPr>
            <a:r>
              <a:rPr lang="en-GB" sz="2000" b="0" dirty="0"/>
              <a:t>Allocate using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sz="2000" b="0" dirty="0"/>
              <a:t> until you “run out of space”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When out of space:</a:t>
            </a:r>
          </a:p>
          <a:p>
            <a:pPr lvl="1">
              <a:lnSpc>
                <a:spcPct val="100000"/>
              </a:lnSpc>
            </a:pPr>
            <a:r>
              <a:rPr lang="en-GB" sz="2000" b="0" dirty="0"/>
              <a:t>Use extra </a:t>
            </a:r>
            <a:r>
              <a:rPr lang="en-GB" sz="2000" b="1" i="1" u="sng" dirty="0">
                <a:solidFill>
                  <a:srgbClr val="C00000"/>
                </a:solidFill>
              </a:rPr>
              <a:t>mark bit</a:t>
            </a:r>
            <a:r>
              <a:rPr lang="en-GB" sz="2000" b="1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in the </a:t>
            </a:r>
            <a:r>
              <a:rPr lang="en-GB" sz="2000" b="0" dirty="0" smtClean="0"/>
              <a:t>header </a:t>
            </a:r>
            <a:r>
              <a:rPr lang="en-GB" sz="2000" b="0" dirty="0"/>
              <a:t>of each block</a:t>
            </a:r>
          </a:p>
          <a:p>
            <a:pPr lvl="1">
              <a:lnSpc>
                <a:spcPct val="100000"/>
              </a:lnSpc>
            </a:pPr>
            <a:r>
              <a:rPr lang="en-GB" sz="2000" b="1" i="1" dirty="0">
                <a:solidFill>
                  <a:srgbClr val="C00000"/>
                </a:solidFill>
              </a:rPr>
              <a:t>Mark: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0" dirty="0" smtClean="0"/>
              <a:t>Start </a:t>
            </a:r>
            <a:r>
              <a:rPr lang="en-GB" sz="2000" b="0" dirty="0"/>
              <a:t>at roots and set </a:t>
            </a:r>
            <a:r>
              <a:rPr lang="en-GB" sz="2000" dirty="0"/>
              <a:t>mark bit</a:t>
            </a:r>
            <a:r>
              <a:rPr lang="en-GB" sz="2000" b="0" dirty="0"/>
              <a:t> on each reachable block</a:t>
            </a:r>
          </a:p>
          <a:p>
            <a:pPr lvl="1">
              <a:lnSpc>
                <a:spcPct val="100000"/>
              </a:lnSpc>
            </a:pPr>
            <a:r>
              <a:rPr lang="en-GB" sz="2000" b="1" i="1" dirty="0">
                <a:solidFill>
                  <a:srgbClr val="C00000"/>
                </a:solidFill>
              </a:rPr>
              <a:t>Sweep: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0" dirty="0" smtClean="0"/>
              <a:t>Scan </a:t>
            </a:r>
            <a:r>
              <a:rPr lang="en-GB" sz="2000" b="0" dirty="0"/>
              <a:t>all blocks and </a:t>
            </a:r>
            <a:r>
              <a:rPr lang="en-GB" sz="2000" dirty="0"/>
              <a:t>free</a:t>
            </a:r>
            <a:r>
              <a:rPr lang="en-GB" sz="2000" b="0" dirty="0"/>
              <a:t> blocks that are </a:t>
            </a:r>
            <a:r>
              <a:rPr lang="en-GB" sz="2000" dirty="0"/>
              <a:t>not marked</a:t>
            </a:r>
          </a:p>
          <a:p>
            <a:pPr>
              <a:lnSpc>
                <a:spcPct val="95000"/>
              </a:lnSpc>
            </a:pPr>
            <a:endParaRPr lang="en-GB" sz="2400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4320" y="3657600"/>
            <a:ext cx="6554787" cy="1141798"/>
            <a:chOff x="379413" y="3461952"/>
            <a:chExt cx="6554787" cy="1141798"/>
          </a:xfrm>
        </p:grpSpPr>
        <p:sp>
          <p:nvSpPr>
            <p:cNvPr id="6" name="Rectangle 5"/>
            <p:cNvSpPr/>
            <p:nvPr/>
          </p:nvSpPr>
          <p:spPr bwMode="auto">
            <a:xfrm>
              <a:off x="2057400" y="408048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2" name="Group 2"/>
            <p:cNvGrpSpPr/>
            <p:nvPr>
              <p:custDataLst>
                <p:tags r:id="rId56"/>
              </p:custDataLst>
            </p:nvPr>
          </p:nvGrpSpPr>
          <p:grpSpPr>
            <a:xfrm>
              <a:off x="379413" y="3461952"/>
              <a:ext cx="6554787" cy="1141798"/>
              <a:chOff x="379413" y="3461952"/>
              <a:chExt cx="6554787" cy="1141798"/>
            </a:xfrm>
          </p:grpSpPr>
          <p:sp>
            <p:nvSpPr>
              <p:cNvPr id="24582" name="Freeform 6"/>
              <p:cNvSpPr>
                <a:spLocks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79413" y="4035340"/>
                <a:ext cx="1512250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7" name="Text Box 11"/>
              <p:cNvSpPr txBox="1"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030807" y="3461952"/>
                <a:ext cx="63386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dirty="0">
                    <a:solidFill>
                      <a:srgbClr val="C00000"/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root</a:t>
                </a:r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274320" y="4846416"/>
            <a:ext cx="8551679" cy="939800"/>
            <a:chOff x="377825" y="4711306"/>
            <a:chExt cx="8551679" cy="939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" name="Group 3"/>
            <p:cNvGrpSpPr/>
            <p:nvPr>
              <p:custDataLst>
                <p:tags r:id="rId28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24577" name="Rectangle 1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78" name="Rectangle 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579" name="Rectangle 3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4" name="Freeform 28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5" name="Freeform 29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6" name="Freeform 30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24625" name="Rectangle 4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09" name="Rectangle 3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0" name="Rectangle 3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1" name="Rectangle 3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2" name="Rectangle 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3" name="Rectangle 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4" name="Rectangle 38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8" name="Rectangle 72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74320" y="5852160"/>
            <a:ext cx="6551612" cy="939800"/>
            <a:chOff x="382588" y="5789624"/>
            <a:chExt cx="6551612" cy="93980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2057400" y="6195384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" name="Group 5"/>
            <p:cNvGrpSpPr/>
            <p:nvPr>
              <p:custDataLst>
                <p:tags r:id="rId4"/>
              </p:custDataLst>
            </p:nvPr>
          </p:nvGrpSpPr>
          <p:grpSpPr>
            <a:xfrm>
              <a:off x="382588" y="5789624"/>
              <a:ext cx="6551612" cy="939800"/>
              <a:chOff x="382588" y="5842000"/>
              <a:chExt cx="6551612" cy="939800"/>
            </a:xfrm>
          </p:grpSpPr>
          <p:sp>
            <p:nvSpPr>
              <p:cNvPr id="24627" name="Freeform 5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6" name="Freeform 5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8" name="Freeform 52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sweep</a:t>
                </a:r>
              </a:p>
            </p:txBody>
          </p:sp>
          <p:sp>
            <p:nvSpPr>
              <p:cNvPr id="24630" name="Line 54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1" name="Rectangle 5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2" name="Rectangle 5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3" name="Rectangle 57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7" name="Rectangle 71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800600" y="6252008"/>
                <a:ext cx="12192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24634" name="Rectangle 58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5" name="Rectangle 59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50" name="Rectangle 7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24636" name="Rectangle 6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8" name="Line 62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39" name="Line 63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2" name="Line 66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4" name="Line 68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" name="Rounded Rectangle 4"/>
          <p:cNvSpPr/>
          <p:nvPr/>
        </p:nvSpPr>
        <p:spPr bwMode="auto">
          <a:xfrm>
            <a:off x="7132320" y="4023360"/>
            <a:ext cx="1828800" cy="73152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Arrows are NOT free list pointers</a:t>
            </a:r>
          </a:p>
        </p:txBody>
      </p:sp>
    </p:spTree>
    <p:extLst>
      <p:ext uri="{BB962C8B-B14F-4D97-AF65-F5344CB8AC3E}">
        <p14:creationId xmlns:p14="http://schemas.microsoft.com/office/powerpoint/2010/main" val="36839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FF0000"/>
                </a:solidFill>
              </a:rPr>
              <a:t>Assumptions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For a Simple Implementation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sz="2400" dirty="0" smtClean="0"/>
              <a:t>Application can use functions to allocate memory:</a:t>
            </a:r>
          </a:p>
          <a:p>
            <a:pPr lvl="1">
              <a:tabLst>
                <a:tab pos="2055813" algn="l"/>
              </a:tabLst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b=new(n)</a:t>
            </a:r>
            <a:r>
              <a:rPr lang="en-GB" sz="2000" dirty="0" smtClean="0">
                <a:cs typeface="Courier New" panose="02070309020205020404" pitchFamily="49" charset="0"/>
              </a:rPr>
              <a:t>	</a:t>
            </a:r>
            <a:r>
              <a:rPr lang="en-GB" sz="2000" dirty="0" smtClean="0"/>
              <a:t>returns pointer,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000" dirty="0" smtClean="0"/>
              <a:t>, to new block with all locations cleared</a:t>
            </a:r>
          </a:p>
          <a:p>
            <a:pPr lvl="1">
              <a:tabLst>
                <a:tab pos="2055813" algn="l"/>
              </a:tabLst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 smtClean="0"/>
              <a:t>	read location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of block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sz="2000" dirty="0" smtClean="0"/>
              <a:t> into register</a:t>
            </a:r>
          </a:p>
          <a:p>
            <a:pPr lvl="1">
              <a:tabLst>
                <a:tab pos="2055813" algn="l"/>
              </a:tabLst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]=v</a:t>
            </a:r>
            <a:r>
              <a:rPr lang="en-GB" sz="2000" dirty="0">
                <a:cs typeface="Courier New" panose="02070309020205020404" pitchFamily="49" charset="0"/>
              </a:rPr>
              <a:t>	</a:t>
            </a:r>
            <a:r>
              <a:rPr lang="en-GB" sz="2000" dirty="0" smtClean="0"/>
              <a:t>write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GB" sz="2000" dirty="0" smtClean="0"/>
              <a:t> into location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of block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>
              <a:tabLst>
                <a:tab pos="2055813" algn="l"/>
              </a:tabLst>
            </a:pP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/>
              <a:t>Each block will have a header word (accessed at 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b[-1]</a:t>
            </a:r>
            <a:r>
              <a:rPr lang="en-GB" sz="2400" dirty="0" smtClean="0"/>
              <a:t>)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Functions used by the garbage collector:</a:t>
            </a:r>
          </a:p>
          <a:p>
            <a:pPr lvl="1">
              <a:tabLst>
                <a:tab pos="2516188" algn="l"/>
              </a:tabLst>
            </a:pP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is_ptr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	</a:t>
            </a:r>
            <a:r>
              <a:rPr lang="en-GB" sz="2000" dirty="0" smtClean="0"/>
              <a:t>determines whether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000" dirty="0" smtClean="0"/>
              <a:t> is a pointer to a block</a:t>
            </a:r>
          </a:p>
          <a:p>
            <a:pPr lvl="1">
              <a:tabLst>
                <a:tab pos="2516188" algn="l"/>
              </a:tabLst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length(p)	</a:t>
            </a:r>
            <a:r>
              <a:rPr lang="en-GB" sz="2000" dirty="0" smtClean="0"/>
              <a:t>returns length of block pointed to by 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sz="2000" dirty="0" smtClean="0"/>
              <a:t>, not including</a:t>
            </a:r>
            <a:br>
              <a:rPr lang="en-GB" sz="2000" dirty="0" smtClean="0"/>
            </a:br>
            <a:r>
              <a:rPr lang="en-GB" sz="2000" dirty="0" smtClean="0"/>
              <a:t>	header</a:t>
            </a:r>
          </a:p>
          <a:p>
            <a:pPr lvl="1">
              <a:tabLst>
                <a:tab pos="2516188" algn="l"/>
              </a:tabLst>
            </a:pP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get_roots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2000" dirty="0">
                <a:cs typeface="Courier New" panose="02070309020205020404" pitchFamily="49" charset="0"/>
              </a:rPr>
              <a:t>	</a:t>
            </a:r>
            <a:r>
              <a:rPr lang="en-GB" sz="2000" dirty="0" smtClean="0"/>
              <a:t>returns all the roots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132320" y="109728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3406338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 smtClean="0"/>
              <a:t>Mark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48640"/>
          </a:xfrm>
        </p:spPr>
        <p:txBody>
          <a:bodyPr/>
          <a:lstStyle/>
          <a:p>
            <a:r>
              <a:rPr lang="en-US" sz="2400" dirty="0" smtClean="0"/>
              <a:t>Mark using depth-first traversal of the memory graph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602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4360" y="2011680"/>
            <a:ext cx="7955280" cy="20642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mark(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p) {     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p: some word in a heap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(!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is_ptr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markBitSet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setMarkBit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     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=0; </a:t>
            </a:r>
            <a:r>
              <a:rPr lang="en-GB" sz="16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&lt;length(p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recursively call mark on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mark(p[</a:t>
            </a:r>
            <a:r>
              <a:rPr lang="en-GB" sz="16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]);     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   all words in the block</a:t>
            </a:r>
            <a:endParaRPr lang="en-GB" sz="1600" b="1" i="1" dirty="0">
              <a:solidFill>
                <a:srgbClr val="0070C0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    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379413" y="4114800"/>
            <a:ext cx="6554787" cy="1141798"/>
            <a:chOff x="379413" y="3461952"/>
            <a:chExt cx="6554787" cy="1141798"/>
          </a:xfrm>
        </p:grpSpPr>
        <p:sp>
          <p:nvSpPr>
            <p:cNvPr id="117" name="Rectangle 116"/>
            <p:cNvSpPr/>
            <p:nvPr/>
          </p:nvSpPr>
          <p:spPr bwMode="auto">
            <a:xfrm>
              <a:off x="2057400" y="408048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18" name="Group 2"/>
            <p:cNvGrpSpPr/>
            <p:nvPr>
              <p:custDataLst>
                <p:tags r:id="rId32"/>
              </p:custDataLst>
            </p:nvPr>
          </p:nvGrpSpPr>
          <p:grpSpPr>
            <a:xfrm>
              <a:off x="379413" y="3461952"/>
              <a:ext cx="6554787" cy="1141798"/>
              <a:chOff x="379413" y="3461952"/>
              <a:chExt cx="6554787" cy="1141798"/>
            </a:xfrm>
          </p:grpSpPr>
          <p:sp>
            <p:nvSpPr>
              <p:cNvPr id="119" name="Freeform 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0" name="Freeform 7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6482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1" name="Freeform 8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Text Box 9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79413" y="4035340"/>
                <a:ext cx="1512250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Before mark</a:t>
                </a:r>
              </a:p>
            </p:txBody>
          </p:sp>
          <p:sp>
            <p:nvSpPr>
              <p:cNvPr id="123" name="Line 10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4" name="Text Box 11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030807" y="3461952"/>
                <a:ext cx="63386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dirty="0">
                    <a:solidFill>
                      <a:srgbClr val="C00000"/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root</a:t>
                </a:r>
              </a:p>
            </p:txBody>
          </p:sp>
          <p:sp>
            <p:nvSpPr>
              <p:cNvPr id="125" name="Rectangle 12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Rectangle 13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7" name="Rectangle 14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Rectangle 1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9" name="Rectangle 1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0" name="Rectangle 1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1" name="Line 18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Line 19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3" name="Line 20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4" name="Line 21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5" name="Line 22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Line 2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Line 2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Line 2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Line 26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Line 27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377825" y="5303520"/>
            <a:ext cx="8551679" cy="939800"/>
            <a:chOff x="377825" y="4711306"/>
            <a:chExt cx="8551679" cy="939800"/>
          </a:xfrm>
        </p:grpSpPr>
        <p:sp>
          <p:nvSpPr>
            <p:cNvPr id="142" name="Rectangle 141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43" name="Group 3"/>
            <p:cNvGrpSpPr/>
            <p:nvPr>
              <p:custDataLst>
                <p:tags r:id="rId4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144" name="Rectangle 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Rectangle 2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6" name="Rectangle 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7" name="Freeform 28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8" name="Freeform 29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9" name="Freeform 30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0" name="Text Box 3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151" name="Rectangle 49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2" name="Line 3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3" name="Rectangle 3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4" name="Rectangle 3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5" name="Rectangle 3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Rectangle 3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7" name="Rectangle 3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8" name="Rectangle 3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9" name="Line 39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Line 40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1" name="Line 41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Line 4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3" name="Line 43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Line 44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5" name="Line 45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6" name="Line 46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7" name="Line 47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Line 48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9" name="Rectangle 7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0" name="Text Box 73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sp>
        <p:nvSpPr>
          <p:cNvPr id="171" name="Rounded Rectangle 170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4836709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 smtClean="0"/>
              <a:t>Sweep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3244"/>
            <a:ext cx="8366125" cy="548640"/>
          </a:xfrm>
        </p:spPr>
        <p:txBody>
          <a:bodyPr/>
          <a:lstStyle/>
          <a:p>
            <a:r>
              <a:rPr lang="en-US" sz="2400" dirty="0" smtClean="0"/>
              <a:t>Sweep using sizes in headers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011680"/>
            <a:ext cx="8229600" cy="23105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sweep(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p, </a:t>
            </a:r>
            <a:r>
              <a:rPr lang="en-GB" sz="16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end)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16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ptrs to start &amp; end of heap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while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(p &lt; end)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 </a:t>
            </a:r>
            <a:r>
              <a:rPr lang="en-GB" sz="160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while not at end of heap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16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markBitSet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(p))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check if block is marked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/>
            </a:r>
            <a:b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</a:b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clearMarkBit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(p);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if so, reset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else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if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allocateBitSet(p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))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if not marked, but allocated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free(p</a:t>
            </a: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      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free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sz="16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+= length(p);             </a:t>
            </a:r>
            <a:r>
              <a:rPr lang="en-GB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adjust pointer to next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}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16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   </a:t>
            </a:r>
            <a:endParaRPr lang="en-GB" sz="16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84048" y="4297680"/>
            <a:ext cx="8551679" cy="939800"/>
            <a:chOff x="377825" y="4711306"/>
            <a:chExt cx="8551679" cy="9398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057400" y="5118665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5" name="Group 3"/>
            <p:cNvGrpSpPr/>
            <p:nvPr>
              <p:custDataLst>
                <p:tags r:id="rId28"/>
              </p:custDataLst>
            </p:nvPr>
          </p:nvGrpSpPr>
          <p:grpSpPr>
            <a:xfrm>
              <a:off x="377825" y="4711306"/>
              <a:ext cx="8551679" cy="939800"/>
              <a:chOff x="377825" y="4724400"/>
              <a:chExt cx="8551679" cy="939800"/>
            </a:xfrm>
          </p:grpSpPr>
          <p:sp>
            <p:nvSpPr>
              <p:cNvPr id="66" name="Rectangle 1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7" name="Rectangle 2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8" name="Rectangle 3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2" name="Text Box 3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77825" y="5086866"/>
                <a:ext cx="1301103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mark</a:t>
                </a:r>
              </a:p>
            </p:txBody>
          </p:sp>
          <p:sp>
            <p:nvSpPr>
              <p:cNvPr id="73" name="Rectangle 4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Line 32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Rectangle 3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Rectangle 3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Rectangle 3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Rectangle 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Rectangle 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Rectangle 38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Line 39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Line 40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Line 41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Line 42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Line 43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Line 44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Line 45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Line 46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9" name="Line 47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Line 48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Rectangle 72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2" name="Text Box 73"/>
              <p:cNvSpPr txBox="1"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Mark bit set</a:t>
                </a: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384048" y="5303520"/>
            <a:ext cx="6551612" cy="939800"/>
            <a:chOff x="382588" y="5789624"/>
            <a:chExt cx="6551612" cy="93980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057400" y="6195384"/>
              <a:ext cx="4873752" cy="301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5" name="Group 5"/>
            <p:cNvGrpSpPr/>
            <p:nvPr>
              <p:custDataLst>
                <p:tags r:id="rId4"/>
              </p:custDataLst>
            </p:nvPr>
          </p:nvGrpSpPr>
          <p:grpSpPr>
            <a:xfrm>
              <a:off x="382588" y="5789624"/>
              <a:ext cx="6551612" cy="939800"/>
              <a:chOff x="382588" y="5842000"/>
              <a:chExt cx="6551612" cy="939800"/>
            </a:xfrm>
          </p:grpSpPr>
          <p:sp>
            <p:nvSpPr>
              <p:cNvPr id="96" name="Freeform 5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648200" y="58420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7" name="Freeform 50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657600" y="58674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Freeform 52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Text Box 53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82588" y="6202395"/>
                <a:ext cx="1470572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After sweep</a:t>
                </a:r>
              </a:p>
            </p:txBody>
          </p:sp>
          <p:sp>
            <p:nvSpPr>
              <p:cNvPr id="100" name="Line 54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43400" y="59944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0574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Rectangle 56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Rectangle 57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76600" y="62484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Rectangle 71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800600" y="6252008"/>
                <a:ext cx="12192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105" name="Rectangle 58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862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Rectangle 59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800600" y="62484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Rectangle 74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667000" y="6248400"/>
                <a:ext cx="609600" cy="3048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dirty="0">
                    <a:latin typeface="Calibri" panose="020F0502020204030204" pitchFamily="34" charset="0"/>
                    <a:ea typeface="Arial Unicode MS" panose="020B0604020202020204" pitchFamily="34" charset="-128"/>
                    <a:cs typeface="Calibri" panose="020F0502020204030204" pitchFamily="34" charset="0"/>
                  </a:rPr>
                  <a:t>free</a:t>
                </a:r>
              </a:p>
            </p:txBody>
          </p:sp>
          <p:sp>
            <p:nvSpPr>
              <p:cNvPr id="108" name="Rectangle 6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019800" y="62484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9" name="Line 61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71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Line 62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62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1" name="Line 63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81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2" name="Line 64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91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Line 65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8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Line 66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105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5" name="Line 67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4102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Line 68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7150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7" name="Line 69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63246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8" name="Line 70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629400" y="62484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0005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Conservative Mark &amp; Sweep in C</a:t>
            </a:r>
            <a:endParaRPr lang="en-GB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58934"/>
            <a:ext cx="8366125" cy="4972050"/>
          </a:xfrm>
        </p:spPr>
        <p:txBody>
          <a:bodyPr/>
          <a:lstStyle/>
          <a:p>
            <a:r>
              <a:rPr lang="en-GB" sz="2400" dirty="0" smtClean="0"/>
              <a:t>Would mark &amp; sweep work in C?</a:t>
            </a:r>
          </a:p>
          <a:p>
            <a:pPr lvl="1"/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is_ptr</a:t>
            </a:r>
            <a:r>
              <a:rPr lang="en-GB" sz="2000" dirty="0" smtClean="0"/>
              <a:t> determines if a word is a pointer by checking if it points to an allocated block of memory</a:t>
            </a:r>
          </a:p>
          <a:p>
            <a:pPr lvl="1"/>
            <a:r>
              <a:rPr lang="en-GB" sz="2000" dirty="0" smtClean="0"/>
              <a:t>But in C, pointers can point into the middle of allocated blocks </a:t>
            </a:r>
            <a:br>
              <a:rPr lang="en-GB" sz="2000" dirty="0" smtClean="0"/>
            </a:br>
            <a:r>
              <a:rPr lang="en-GB" sz="2000" dirty="0" smtClean="0"/>
              <a:t>(not so in Java)</a:t>
            </a:r>
          </a:p>
          <a:p>
            <a:pPr lvl="2"/>
            <a:r>
              <a:rPr lang="en-GB" sz="1800" dirty="0" smtClean="0"/>
              <a:t>Makes it tricky to find all allocated blocks in mark phase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There are ways to solve/avoid this problem in C, but the resulting garbage collector is conservative:</a:t>
            </a:r>
          </a:p>
          <a:p>
            <a:pPr lvl="2"/>
            <a:r>
              <a:rPr lang="en-GB" sz="1800" dirty="0" smtClean="0"/>
              <a:t>Every reachable node correctly identified as reachable, but some unreachable nodes might be incorrectly marked as reachable</a:t>
            </a:r>
          </a:p>
          <a:p>
            <a:pPr lvl="1"/>
            <a:r>
              <a:rPr lang="en-GB" sz="2000" dirty="0" smtClean="0"/>
              <a:t>In Java, all pointers (</a:t>
            </a:r>
            <a:r>
              <a:rPr lang="en-GB" sz="2000" i="1" dirty="0" smtClean="0"/>
              <a:t>i.e.</a:t>
            </a:r>
            <a:r>
              <a:rPr lang="en-GB" sz="2000" dirty="0" smtClean="0"/>
              <a:t> references) point to the starting address of an object structure – the start of an allocated block</a:t>
            </a:r>
            <a:endParaRPr lang="en-GB" sz="20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1444936" y="3474720"/>
            <a:ext cx="4572000" cy="930275"/>
            <a:chOff x="1235676" y="2590800"/>
            <a:chExt cx="4572000" cy="930275"/>
          </a:xfrm>
        </p:grpSpPr>
        <p:sp>
          <p:nvSpPr>
            <p:cNvPr id="26627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07276" y="3216275"/>
              <a:ext cx="32004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072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376048" y="2886761"/>
              <a:ext cx="77166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header</a:t>
              </a:r>
            </a:p>
          </p:txBody>
        </p:sp>
        <p:sp>
          <p:nvSpPr>
            <p:cNvPr id="26630" name="Text Box 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1207" y="2590800"/>
              <a:ext cx="429325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err="1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ptr</a:t>
              </a:r>
              <a:endParaRPr lang="en-GB" sz="16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26631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055076" y="2911475"/>
              <a:ext cx="1588" cy="3048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35676" y="3216275"/>
              <a:ext cx="13716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356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969476" y="3216275"/>
              <a:ext cx="304800" cy="304800"/>
            </a:xfrm>
            <a:prstGeom prst="rect">
              <a:avLst/>
            </a:prstGeom>
            <a:solidFill>
              <a:srgbClr val="F1C7C7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921724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286" y="438912"/>
            <a:ext cx="8403336" cy="758952"/>
          </a:xfrm>
          <a:ln/>
        </p:spPr>
        <p:txBody>
          <a:bodyPr/>
          <a:lstStyle/>
          <a:p>
            <a:r>
              <a:rPr lang="en-GB" dirty="0"/>
              <a:t>Memory-Related Perils and </a:t>
            </a:r>
            <a:r>
              <a:rPr lang="en-GB" dirty="0" smtClean="0"/>
              <a:t>Pitfalls in 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91138"/>
              </p:ext>
            </p:extLst>
          </p:nvPr>
        </p:nvGraphicFramePr>
        <p:xfrm>
          <a:off x="457200" y="1005840"/>
          <a:ext cx="7988440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stop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Fixes: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Dereferencing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non-pointer</a:t>
                      </a:r>
                      <a:endParaRPr lang="en-US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access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free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Memory leak – failing to free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bounds checking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 uninitialized memory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Referencing nonexistent variable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H)</a:t>
                      </a:r>
                      <a:endParaRPr lang="en-US" sz="2000" b="1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Wrong allocation size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32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5</a:t>
            </a:r>
            <a:r>
              <a:rPr lang="en-US" dirty="0" smtClean="0"/>
              <a:t>, </a:t>
            </a:r>
            <a:r>
              <a:rPr lang="en-US" dirty="0"/>
              <a:t>due Friday (6/7)</a:t>
            </a:r>
          </a:p>
          <a:p>
            <a:pPr lvl="1"/>
            <a:r>
              <a:rPr lang="en-US" dirty="0"/>
              <a:t>Memory </a:t>
            </a:r>
            <a:r>
              <a:rPr lang="en-US" dirty="0" smtClean="0"/>
              <a:t>Allocation</a:t>
            </a:r>
          </a:p>
          <a:p>
            <a:pPr lvl="1"/>
            <a:r>
              <a:rPr lang="en-US" dirty="0"/>
              <a:t>Recommended that you watch the Lab 5 helper </a:t>
            </a:r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Sunday 6/9 is last day Lab 5 may be submitted </a:t>
            </a:r>
            <a:r>
              <a:rPr lang="en-US" dirty="0" smtClean="0"/>
              <a:t>(if one late day is used)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Final Exam:  </a:t>
            </a:r>
            <a:r>
              <a:rPr lang="en-US" dirty="0"/>
              <a:t>Wed, 6/12, 12:30-2:20 pm in KNE 130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34A2B-0BDD-42EE-B3BF-DEDD8F36CA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</a:t>
            </a:r>
            <a:r>
              <a:rPr lang="en-GB" dirty="0" smtClean="0"/>
              <a:t>Bug!  </a:t>
            </a:r>
            <a:r>
              <a:rPr lang="en-GB" dirty="0"/>
              <a:t>(Slide </a:t>
            </a:r>
            <a:fld id="{713E43D8-BF6F-4FF2-8E66-96D6B0700127}" type="slidenum">
              <a:rPr lang="en-GB" smtClean="0"/>
              <a:t>20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106730" cy="13256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char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gets(s);  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reads </a:t>
            </a:r>
            <a:r>
              <a:rPr lang="en-GB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"123456789" 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from </a:t>
            </a:r>
            <a:r>
              <a:rPr lang="en-GB" sz="2000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stdin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8090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557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63B07D7A-42A7-4D62-A0C1-29E9764CFB69}" type="slidenum">
              <a:rPr lang="en-GB" smtClean="0"/>
              <a:t>21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2490082" cy="16333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US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&amp;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3898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</a:t>
            </a:r>
            <a:r>
              <a:rPr lang="en-GB" dirty="0" smtClean="0"/>
              <a:t>Bug!  </a:t>
            </a:r>
            <a:r>
              <a:rPr lang="en-GB" dirty="0"/>
              <a:t>(Slide </a:t>
            </a:r>
            <a:fld id="{F250E430-BDD3-4E52-B424-0448193D8CBC}" type="slidenum">
              <a:rPr lang="en-GB" smtClean="0"/>
              <a:t>22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/>
              <a:t> </a:t>
            </a:r>
            <a:r>
              <a:rPr lang="en-US" dirty="0"/>
              <a:t>defined elsewhere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798954" cy="2248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 * </a:t>
            </a:r>
            <a:r>
              <a:rPr lang="en-GB" sz="20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sz="20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 {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p[i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M * </a:t>
            </a:r>
            <a:r>
              <a:rPr lang="en-GB" sz="2000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70826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232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</a:t>
            </a:r>
            <a:r>
              <a:rPr lang="en-GB" dirty="0" smtClean="0"/>
              <a:t>Bug!  </a:t>
            </a:r>
            <a:r>
              <a:rPr lang="en-GB" dirty="0"/>
              <a:t>(Slide </a:t>
            </a:r>
            <a:fld id="{190644EC-9D4D-4D2B-BB88-7D0F85800EE9}" type="slidenum">
              <a:rPr lang="en-GB" smtClean="0"/>
              <a:t>23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71600"/>
            <a:ext cx="8366125" cy="497205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/>
              <a:t> is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err="1" smtClean="0"/>
              <a:t>x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matrix,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-sized vector (so product is vector of size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defined elsewhere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109663" cy="31415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return y = </a:t>
            </a:r>
            <a:r>
              <a:rPr lang="en-GB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Ax</a:t>
            </a:r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</a:t>
            </a:r>
          </a:p>
          <a:p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matvec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A,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x) 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N*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j;</a:t>
            </a:r>
          </a:p>
          <a:p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j = 0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j &lt; 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j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y[i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+=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A[i][j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* 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[j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];</a:t>
            </a:r>
          </a:p>
          <a:p>
            <a:endParaRPr lang="en-GB" b="1" dirty="0" smtClean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return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y;</a:t>
            </a:r>
          </a:p>
          <a:p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79834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133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 smtClean="0"/>
              <a:t>Find That Bug!  (Slide </a:t>
            </a:r>
            <a:fld id="{79F778B0-A060-40DC-A0EB-D0715266F194}" type="slidenum">
              <a:rPr lang="en-GB" smtClean="0"/>
              <a:t>24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  <a:ln/>
        </p:spPr>
        <p:txBody>
          <a:bodyPr/>
          <a:lstStyle/>
          <a:p>
            <a:r>
              <a:rPr lang="en-GB" sz="2400" dirty="0"/>
              <a:t>The classic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400" dirty="0"/>
              <a:t> </a:t>
            </a:r>
            <a:r>
              <a:rPr lang="en-GB" sz="2400" dirty="0" smtClean="0"/>
              <a:t>bug</a:t>
            </a:r>
          </a:p>
          <a:p>
            <a:pPr lvl="1"/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 *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format)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286000"/>
            <a:ext cx="2797859" cy="10178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...</a:t>
            </a: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scanf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US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%d</a:t>
            </a:r>
            <a:r>
              <a:rPr lang="en-US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028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55B4FD4-3D85-41A1-90A5-496B0192B4D7}" type="slidenum">
              <a:rPr lang="en-GB" smtClean="0"/>
              <a:t>25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 * sizeof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2000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manipulate x</a:t>
            </a:r>
            <a:endParaRPr lang="en-GB" sz="2000" b="0" i="1" dirty="0">
              <a:solidFill>
                <a:srgbClr val="C00000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 smtClean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M * sizeof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manipulate 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</a:t>
            </a:r>
            <a:r>
              <a:rPr lang="en-GB" sz="200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</a:t>
            </a:r>
            <a:endParaRPr lang="en-GB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06155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609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C4EDC38-02D3-411D-9370-A3E9A6D37E53}" type="slidenum">
              <a:rPr lang="en-GB" smtClean="0"/>
              <a:t>26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 * sizeof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</a:t>
            </a:r>
            <a:r>
              <a:rPr lang="en-GB" sz="2000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// manipulate x</a:t>
            </a:r>
            <a:endParaRPr lang="en-GB" sz="2000" b="0" i="1" dirty="0">
              <a:solidFill>
                <a:srgbClr val="C00000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</a:t>
            </a:r>
            <a:endParaRPr lang="en-US" sz="2000" b="0" dirty="0" smtClean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...</a:t>
            </a:r>
            <a:endParaRPr lang="en-US" sz="2000" b="0" dirty="0" smtClean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M * sizeof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=0;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&lt;M;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y[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x[</a:t>
            </a:r>
            <a:r>
              <a:rPr lang="en-GB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20901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078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CD8E5E6F-D7CD-4D4C-9F2B-AEF07D75A604}" type="slidenum">
              <a:rPr lang="en-GB" smtClean="0"/>
              <a:t>27</a:t>
            </a:fld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350387" cy="3972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typedef</a:t>
            </a:r>
            <a:r>
              <a:rPr lang="en-GB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{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void</a:t>
            </a:r>
            <a:r>
              <a:rPr lang="en-US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head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 (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*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create </a:t>
            </a: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and manipulate the rest of the </a:t>
            </a:r>
            <a:r>
              <a:rPr lang="en-GB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endParaRPr lang="en-GB" b="0" i="1" dirty="0">
              <a:solidFill>
                <a:srgbClr val="C00000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35178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49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dirty="0"/>
              <a:t>Conventional debugger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Good for finding</a:t>
            </a:r>
            <a:r>
              <a:rPr lang="en-GB" dirty="0" smtClean="0"/>
              <a:t> bad </a:t>
            </a:r>
            <a:r>
              <a:rPr lang="en-GB" dirty="0"/>
              <a:t>pointer dereferences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Hard to detect the other memory </a:t>
            </a:r>
            <a:r>
              <a:rPr lang="en-GB" dirty="0" smtClean="0"/>
              <a:t>bugs</a:t>
            </a:r>
            <a:endParaRPr lang="en-GB" dirty="0"/>
          </a:p>
          <a:p>
            <a:pPr>
              <a:lnSpc>
                <a:spcPct val="85000"/>
              </a:lnSpc>
            </a:pPr>
            <a:r>
              <a:rPr lang="en-GB" dirty="0"/>
              <a:t>Debugging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Wrapper around conventional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Detects memory bugs at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GB" dirty="0" smtClean="0"/>
              <a:t> boundaries</a:t>
            </a:r>
            <a:endParaRPr lang="en-GB" dirty="0"/>
          </a:p>
          <a:p>
            <a:pPr lvl="2">
              <a:lnSpc>
                <a:spcPct val="97000"/>
              </a:lnSpc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Referencing freed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0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 (cont.)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implementations contain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</a:t>
            </a: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 smtClean="0"/>
              <a:t>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MALLOC_CHECK_ 2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FreeBSD</a:t>
            </a:r>
            <a:r>
              <a:rPr lang="en-GB" dirty="0" smtClean="0"/>
              <a:t>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MALLOC_OPTIONS AJR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</a:t>
            </a:r>
            <a:r>
              <a:rPr lang="en-GB" dirty="0" smtClean="0"/>
              <a:t>:  </a:t>
            </a:r>
            <a:r>
              <a:rPr lang="en-GB" dirty="0" err="1">
                <a:solidFill>
                  <a:srgbClr val="C00000"/>
                </a:solidFill>
              </a:rPr>
              <a:t>valgrind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(Linux), Purify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detect all errors as debugging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also check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outside of allocated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06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>
            <p:custDataLst>
              <p:tags r:id="rId1"/>
            </p:custDataLst>
          </p:nvPr>
        </p:nvSpPr>
        <p:spPr bwMode="auto">
          <a:xfrm>
            <a:off x="393192" y="4480560"/>
            <a:ext cx="8366760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pPr marL="288925" indent="-288925">
              <a:buSzPct val="100000"/>
              <a:buFont typeface="+mj-lt"/>
              <a:buAutoNum type="arabicParenR"/>
            </a:pP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Implicit free list </a:t>
            </a:r>
            <a:r>
              <a:rPr lang="en-US" sz="2400" dirty="0" smtClean="0"/>
              <a:t>using length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links</a:t>
            </a:r>
            <a:r>
              <a:rPr lang="en-US" sz="2400" dirty="0" smtClean="0"/>
              <a:t> </a:t>
            </a:r>
            <a:r>
              <a:rPr lang="en-US" sz="2400" u="sng" dirty="0" smtClean="0"/>
              <a:t>all</a:t>
            </a:r>
            <a:r>
              <a:rPr lang="en-US" sz="2400" dirty="0" smtClean="0"/>
              <a:t> blocks using math</a:t>
            </a:r>
            <a:endParaRPr lang="en-US" sz="1800" dirty="0" smtClean="0"/>
          </a:p>
          <a:p>
            <a:pPr lvl="1"/>
            <a:r>
              <a:rPr lang="en-US" sz="2000" dirty="0" smtClean="0"/>
              <a:t>No actual pointers, and must check each block if allocated or free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288925" indent="-288925">
              <a:buSzPct val="100000"/>
              <a:buFont typeface="+mj-lt"/>
              <a:buAutoNum type="arabicParenR" startAt="2"/>
            </a:pPr>
            <a:r>
              <a:rPr lang="en-US" sz="2400" dirty="0" smtClean="0"/>
              <a:t> </a:t>
            </a:r>
            <a:r>
              <a:rPr lang="en-GB" sz="2400" i="1" dirty="0" smtClean="0">
                <a:solidFill>
                  <a:srgbClr val="C00000"/>
                </a:solidFill>
              </a:rPr>
              <a:t>Explicit free list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among </a:t>
            </a:r>
            <a:r>
              <a:rPr lang="en-GB" sz="2400" u="sng" dirty="0" smtClean="0"/>
              <a:t>only the free blocks</a:t>
            </a:r>
            <a:r>
              <a:rPr lang="en-GB" sz="2400" dirty="0" smtClean="0"/>
              <a:t>, </a:t>
            </a:r>
            <a:r>
              <a:rPr lang="en-GB" sz="2400" dirty="0"/>
              <a:t>using pointers</a:t>
            </a:r>
            <a:endParaRPr lang="en-GB" sz="1800" dirty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marL="288925" indent="-288925">
              <a:lnSpc>
                <a:spcPct val="83000"/>
              </a:lnSpc>
              <a:buSzPct val="100000"/>
              <a:buFont typeface="+mj-lt"/>
              <a:buAutoNum type="arabicParenR" startAt="3"/>
            </a:pP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</a:pPr>
            <a:r>
              <a:rPr lang="en-GB" sz="2000" dirty="0" smtClean="0"/>
              <a:t>Different free lists for different size “classes”</a:t>
            </a:r>
            <a:endParaRPr lang="en-US" sz="2000" dirty="0" smtClean="0"/>
          </a:p>
          <a:p>
            <a:pPr lvl="1">
              <a:lnSpc>
                <a:spcPct val="88000"/>
              </a:lnSpc>
            </a:pPr>
            <a:endParaRPr lang="en-US" sz="2000" dirty="0" smtClean="0"/>
          </a:p>
          <a:p>
            <a:pPr marL="288925" indent="-288925">
              <a:lnSpc>
                <a:spcPct val="83000"/>
              </a:lnSpc>
              <a:buSzPct val="100000"/>
              <a:buFont typeface="+mj-lt"/>
              <a:buAutoNum type="arabicParenR" startAt="4"/>
            </a:pPr>
            <a:r>
              <a:rPr lang="en-US" sz="2400" dirty="0" smtClean="0"/>
              <a:t> </a:t>
            </a:r>
            <a:r>
              <a:rPr lang="en-GB" sz="2400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</a:pPr>
            <a:r>
              <a:rPr lang="en-GB" sz="2000" dirty="0" smtClean="0"/>
              <a:t>Can use a balanced binary tree (e.g. red-black tree) with pointers within each free block, and the length used as a key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600200" y="2194560"/>
            <a:ext cx="5181600" cy="541638"/>
            <a:chOff x="1600200" y="1972962"/>
            <a:chExt cx="5181600" cy="541638"/>
          </a:xfrm>
        </p:grpSpPr>
        <p:sp>
          <p:nvSpPr>
            <p:cNvPr id="4" name="Rectangle 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40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477000" y="220980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Freeform 3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1752600" y="1972962"/>
              <a:ext cx="15240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2" name="Freeform 40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3276600" y="19729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3" name="Freeform 41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4495800" y="19729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00200" y="3547530"/>
            <a:ext cx="5181600" cy="635000"/>
            <a:chOff x="1600200" y="3547530"/>
            <a:chExt cx="5181600" cy="635000"/>
          </a:xfrm>
        </p:grpSpPr>
        <p:sp>
          <p:nvSpPr>
            <p:cNvPr id="24" name="Rectangle 2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002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050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2098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146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1242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290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7338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386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482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9530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2578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5626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8674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1722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477000" y="3877730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343400" y="387773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  <a:endParaRPr lang="en-GB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Freeform 38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547530"/>
              <a:ext cx="2438400" cy="482600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912" y="16"/>
                </a:cxn>
                <a:cxn ang="0">
                  <a:pos x="1536" y="208"/>
                </a:cxn>
              </a:cxnLst>
              <a:rect l="0" t="0" r="r" b="b"/>
              <a:pathLst>
                <a:path w="1536" h="304">
                  <a:moveTo>
                    <a:pt x="0" y="304"/>
                  </a:moveTo>
                  <a:cubicBezTo>
                    <a:pt x="328" y="167"/>
                    <a:pt x="656" y="31"/>
                    <a:pt x="912" y="16"/>
                  </a:cubicBezTo>
                  <a:cubicBezTo>
                    <a:pt x="1167" y="0"/>
                    <a:pt x="1351" y="104"/>
                    <a:pt x="1536" y="208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Lato" panose="020F0502020204030203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583680" y="457200"/>
            <a:ext cx="2307400" cy="670560"/>
            <a:chOff x="6583680" y="640080"/>
            <a:chExt cx="2307400" cy="670560"/>
          </a:xfrm>
        </p:grpSpPr>
        <p:grpSp>
          <p:nvGrpSpPr>
            <p:cNvPr id="54" name="Group 53"/>
            <p:cNvGrpSpPr/>
            <p:nvPr>
              <p:custDataLst>
                <p:tags r:id="rId5"/>
              </p:custDataLst>
            </p:nvPr>
          </p:nvGrpSpPr>
          <p:grpSpPr>
            <a:xfrm>
              <a:off x="6583680" y="640080"/>
              <a:ext cx="1934990" cy="307108"/>
              <a:chOff x="6704583" y="677030"/>
              <a:chExt cx="1934990" cy="307108"/>
            </a:xfrm>
          </p:grpSpPr>
          <p:sp>
            <p:nvSpPr>
              <p:cNvPr id="58" name="Rectangle 1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6704583" y="67933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9" name="TextBox 58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09383" y="677030"/>
                <a:ext cx="1630190" cy="301752"/>
              </a:xfrm>
              <a:prstGeom prst="rect">
                <a:avLst/>
              </a:prstGeom>
              <a:noFill/>
            </p:spPr>
            <p:txBody>
              <a:bodyPr wrap="none" tIns="0" bIns="0" rtlCol="0" anchor="ctr" anchorCtr="0">
                <a:norm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8-byte word (free)</a:t>
                </a:r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6"/>
              </p:custDataLst>
            </p:nvPr>
          </p:nvGrpSpPr>
          <p:grpSpPr>
            <a:xfrm>
              <a:off x="6583680" y="1005840"/>
              <a:ext cx="2307400" cy="304800"/>
              <a:chOff x="6704583" y="1219863"/>
              <a:chExt cx="2307400" cy="304800"/>
            </a:xfrm>
          </p:grpSpPr>
          <p:sp>
            <p:nvSpPr>
              <p:cNvPr id="56" name="Rectangle 5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704583" y="1219863"/>
                <a:ext cx="304800" cy="30480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Lato" panose="020F0502020204030203" pitchFamily="34" charset="0"/>
                </a:endParaRPr>
              </a:p>
            </p:txBody>
          </p:sp>
          <p:sp>
            <p:nvSpPr>
              <p:cNvPr id="57" name="TextBox 5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7009383" y="1222911"/>
                <a:ext cx="2002600" cy="301752"/>
              </a:xfrm>
              <a:prstGeom prst="rect">
                <a:avLst/>
              </a:prstGeom>
              <a:noFill/>
            </p:spPr>
            <p:txBody>
              <a:bodyPr wrap="none" tIns="0" bIns="0" rtlCol="0" anchor="ctr" anchorCtr="0">
                <a:norm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8-byte word (allocated)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43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about Java or ML or Python or 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i="1" dirty="0" smtClean="0"/>
              <a:t>memory-safe languages</a:t>
            </a:r>
            <a:r>
              <a:rPr lang="en-US" dirty="0" smtClean="0"/>
              <a:t>, most of these bugs are impossible</a:t>
            </a:r>
          </a:p>
          <a:p>
            <a:pPr lvl="1"/>
            <a:r>
              <a:rPr lang="en-US" dirty="0" smtClean="0"/>
              <a:t>Cannot perform arbitrary pointer manipulation</a:t>
            </a:r>
          </a:p>
          <a:p>
            <a:pPr lvl="1"/>
            <a:r>
              <a:rPr lang="en-US" dirty="0" smtClean="0"/>
              <a:t>Cannot get around the type system</a:t>
            </a:r>
          </a:p>
          <a:p>
            <a:pPr lvl="1"/>
            <a:r>
              <a:rPr lang="en-US" dirty="0" smtClean="0"/>
              <a:t>Array bounds checking, null pointer checking</a:t>
            </a:r>
          </a:p>
          <a:p>
            <a:pPr lvl="1"/>
            <a:r>
              <a:rPr lang="en-US" dirty="0" smtClean="0"/>
              <a:t>Automatic memory management</a:t>
            </a:r>
          </a:p>
          <a:p>
            <a:r>
              <a:rPr lang="en-US" dirty="0" smtClean="0"/>
              <a:t>But one of the bugs we saw earlier is possible.  Which one?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Leaks with GC</a:t>
            </a:r>
            <a:endParaRPr lang="en-US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 smtClean="0"/>
              <a:t>Not </a:t>
            </a:r>
            <a:r>
              <a:rPr lang="en-US" sz="2400" dirty="0"/>
              <a:t>because of forgotten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 smtClean="0"/>
              <a:t> </a:t>
            </a:r>
            <a:r>
              <a:rPr lang="en-US" sz="2400" dirty="0"/>
              <a:t>—</a:t>
            </a:r>
            <a:r>
              <a:rPr lang="en-US" sz="2400" dirty="0" smtClean="0"/>
              <a:t> </a:t>
            </a:r>
            <a:r>
              <a:rPr lang="en-US" sz="2400" dirty="0"/>
              <a:t>we have GC!</a:t>
            </a:r>
            <a:endParaRPr lang="en-US" sz="2400" dirty="0" smtClean="0"/>
          </a:p>
          <a:p>
            <a:r>
              <a:rPr lang="en-US" sz="2400" dirty="0" smtClean="0"/>
              <a:t>Unneeded </a:t>
            </a:r>
            <a:r>
              <a:rPr lang="en-US" sz="2400" dirty="0"/>
              <a:t>“leftover” roots keep objects reachable</a:t>
            </a:r>
          </a:p>
          <a:p>
            <a:r>
              <a:rPr lang="en-US" sz="2400" i="1" dirty="0"/>
              <a:t>Sometimes</a:t>
            </a:r>
            <a:r>
              <a:rPr lang="en-US" sz="2400" dirty="0"/>
              <a:t> nullifying a variable is not needed for correctness but is for </a:t>
            </a:r>
            <a:r>
              <a:rPr lang="en-US" sz="2400" dirty="0" smtClean="0"/>
              <a:t>performance</a:t>
            </a:r>
          </a:p>
          <a:p>
            <a:r>
              <a:rPr lang="en-US" sz="2400" dirty="0" smtClean="0"/>
              <a:t>Example: Don’t leave big data structures you’re done with in a static field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22960" y="4114800"/>
            <a:ext cx="7948324" cy="2478064"/>
            <a:chOff x="932851" y="3383280"/>
            <a:chExt cx="7948324" cy="2478064"/>
          </a:xfrm>
        </p:grpSpPr>
        <p:sp>
          <p:nvSpPr>
            <p:cNvPr id="43" name="Rectangle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32851" y="3803944"/>
              <a:ext cx="5984875" cy="20574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Oval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16075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10976" y="3398349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06376" y="33975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2337787" y="3690938"/>
              <a:ext cx="276825" cy="64640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32851" y="3383280"/>
              <a:ext cx="114798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Root nodes</a:t>
              </a:r>
            </a:p>
          </p:txBody>
        </p:sp>
        <p:sp>
          <p:nvSpPr>
            <p:cNvPr id="49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939383" y="3803944"/>
              <a:ext cx="120287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Heap nodes</a:t>
              </a:r>
            </a:p>
          </p:txBody>
        </p:sp>
        <p:sp>
          <p:nvSpPr>
            <p:cNvPr id="50" name="Line 1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863974" y="3703148"/>
              <a:ext cx="989" cy="63419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Line 1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233388" y="3679824"/>
              <a:ext cx="365612" cy="676673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186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Oval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7109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Oval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539776" y="43373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H="1">
              <a:off x="1729775" y="4593431"/>
              <a:ext cx="498475" cy="684609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Oval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5011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450502" y="4593431"/>
              <a:ext cx="463549" cy="68461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Oval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72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5692176" y="4642144"/>
              <a:ext cx="202" cy="60017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Oval 2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539776" y="52517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Oval 2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90451" y="4642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Oval 2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90451" y="5404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742851" y="4946944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Oval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28451" y="50993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 flipV="1">
              <a:off x="4121944" y="5321888"/>
              <a:ext cx="468506" cy="18305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111026" y="4880371"/>
              <a:ext cx="495502" cy="29358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Oval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266851" y="47945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Oval 2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170139" y="3930944"/>
              <a:ext cx="304800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Oval 2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170139" y="43881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Text Box 3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7549551" y="4337344"/>
              <a:ext cx="1331624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not reachable</a:t>
              </a: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/>
              </a:r>
              <a:b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</a:b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(garbage)</a:t>
              </a:r>
            </a:p>
          </p:txBody>
        </p:sp>
        <p:sp>
          <p:nvSpPr>
            <p:cNvPr id="71" name="Text Box 3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560664" y="3880144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reachable</a:t>
              </a:r>
            </a:p>
          </p:txBody>
        </p:sp>
        <p:sp>
          <p:nvSpPr>
            <p:cNvPr id="72" name="Oval 2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798502" y="3933987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Oval 2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082576" y="4565944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Line 1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018484" y="4220879"/>
              <a:ext cx="159430" cy="345065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Line 1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317526" y="4841081"/>
              <a:ext cx="281983" cy="43696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328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Segregated List (</a:t>
            </a:r>
            <a:r>
              <a:rPr lang="en-US" dirty="0" err="1" smtClean="0"/>
              <a:t>SegList</a:t>
            </a:r>
            <a:r>
              <a:rPr lang="en-US" dirty="0" smtClean="0"/>
              <a:t>) 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GB" sz="2400" dirty="0"/>
              <a:t>Each </a:t>
            </a:r>
            <a:r>
              <a:rPr lang="en-GB" sz="2400" i="1" dirty="0">
                <a:solidFill>
                  <a:srgbClr val="C00000"/>
                </a:solidFill>
              </a:rPr>
              <a:t>size class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/>
              <a:t>of blocks has its own free list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Organized as an </a:t>
            </a:r>
            <a:r>
              <a:rPr lang="en-GB" sz="2400" u="sng" dirty="0"/>
              <a:t>array of free lists</a:t>
            </a: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endParaRPr lang="en-US" sz="2400" dirty="0"/>
          </a:p>
          <a:p>
            <a:pPr>
              <a:lnSpc>
                <a:spcPct val="95000"/>
              </a:lnSpc>
            </a:pPr>
            <a:r>
              <a:rPr lang="en-GB" sz="2400" dirty="0"/>
              <a:t>Often have separate classes for each small size</a:t>
            </a:r>
          </a:p>
          <a:p>
            <a:pPr>
              <a:lnSpc>
                <a:spcPct val="95000"/>
              </a:lnSpc>
            </a:pPr>
            <a:r>
              <a:rPr lang="en-GB" sz="2400" dirty="0"/>
              <a:t>For larger sizes: One class for each two-power size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1"/>
            </p:custDataLst>
          </p:nvPr>
        </p:nvGrpSpPr>
        <p:grpSpPr>
          <a:xfrm>
            <a:off x="744773" y="2926080"/>
            <a:ext cx="5865812" cy="2416009"/>
            <a:chOff x="744773" y="1893005"/>
            <a:chExt cx="5865812" cy="2416009"/>
          </a:xfrm>
        </p:grpSpPr>
        <p:sp>
          <p:nvSpPr>
            <p:cNvPr id="6" name="Rectangle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4289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7337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0385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3433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2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529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2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577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2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625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73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769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817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0865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391385" y="25966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289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7337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385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433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6481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4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529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4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577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625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1721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4769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7817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0865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3913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696185" y="32824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5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289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5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7337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5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385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5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3433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5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6481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5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9529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5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2577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5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625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6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8673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6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1721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6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4769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6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7817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64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0865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6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3913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6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6961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6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000985" y="3968279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7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032110" y="2580804"/>
              <a:ext cx="39014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32</a:t>
              </a:r>
              <a:endParaRPr lang="en-GB" sz="1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49" name="Text Box 7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784289" y="3282479"/>
              <a:ext cx="661056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48-64</a:t>
              </a:r>
              <a:endParaRPr lang="en-GB" sz="1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50" name="Text Box 7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744773" y="3968279"/>
              <a:ext cx="677599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8</a:t>
              </a:r>
              <a:r>
                <a:rPr lang="en-GB" sz="1600" b="1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0-inf</a:t>
              </a:r>
              <a:endParaRPr lang="en-GB" sz="1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51" name="Line 75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867385" y="34348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Line 8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648185" y="27490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Line 8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172185" y="27490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Line 85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6000985" y="34348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Line 86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696185" y="27490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Line 8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6305785" y="4120679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4007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7055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3151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6199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2295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343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9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41439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10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448763" y="1902412"/>
              <a:ext cx="3048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Text Box 68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033272" y="1893005"/>
              <a:ext cx="39014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16</a:t>
              </a:r>
              <a:endParaRPr lang="en-GB" sz="1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66" name="Line 73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2010363" y="2054812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Line 74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924763" y="2054812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Line 76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3839163" y="2054812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Line 8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753563" y="2054812"/>
              <a:ext cx="304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0" name="TextBox 69"/>
          <p:cNvSpPr txBox="1"/>
          <p:nvPr>
            <p:custDataLst>
              <p:tags r:id="rId2"/>
            </p:custDataLst>
          </p:nvPr>
        </p:nvSpPr>
        <p:spPr>
          <a:xfrm>
            <a:off x="548640" y="2377440"/>
            <a:ext cx="959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Size class</a:t>
            </a:r>
            <a:b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(in bytes)</a:t>
            </a:r>
          </a:p>
        </p:txBody>
      </p:sp>
    </p:spTree>
    <p:extLst>
      <p:ext uri="{BB962C8B-B14F-4D97-AF65-F5344CB8AC3E}">
        <p14:creationId xmlns:p14="http://schemas.microsoft.com/office/powerpoint/2010/main" val="38205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Policy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 of blocks on lists</a:t>
            </a:r>
          </a:p>
          <a:p>
            <a:pPr lvl="1"/>
            <a:r>
              <a:rPr lang="en-US" dirty="0" smtClean="0"/>
              <a:t>Implicit (free/allocated), explicit (free), segregated (many free lists) – others possible!</a:t>
            </a:r>
          </a:p>
          <a:p>
            <a:r>
              <a:rPr lang="en-US" dirty="0" smtClean="0"/>
              <a:t>Placement policy:  first-fit, next-fit, best-fit</a:t>
            </a:r>
          </a:p>
          <a:p>
            <a:pPr lvl="1"/>
            <a:r>
              <a:rPr lang="en-US" dirty="0" smtClean="0"/>
              <a:t>Throughput vs. amount of fragmentation</a:t>
            </a:r>
          </a:p>
          <a:p>
            <a:r>
              <a:rPr lang="en-US" dirty="0" smtClean="0"/>
              <a:t>When do we split free blocks?</a:t>
            </a:r>
          </a:p>
          <a:p>
            <a:pPr lvl="1"/>
            <a:r>
              <a:rPr lang="en-US" dirty="0" smtClean="0"/>
              <a:t>How much internal fragmentation are we willing to tolerate?</a:t>
            </a:r>
          </a:p>
          <a:p>
            <a:r>
              <a:rPr lang="en-US" dirty="0" smtClean="0"/>
              <a:t>When do we coalesce free blocks?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Immediate coalescing: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Every time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 smtClean="0"/>
              <a:t> is called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Deferred coalescing: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Defer coalescing until needed</a:t>
            </a:r>
          </a:p>
          <a:p>
            <a:pPr lvl="2"/>
            <a:r>
              <a:rPr lang="en-US" dirty="0" smtClean="0"/>
              <a:t>e.g.  when scanning free list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 smtClean="0"/>
              <a:t> or when external fragmentation reaches some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 on 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“</a:t>
            </a:r>
            <a:r>
              <a:rPr lang="en-GB" i="1" dirty="0"/>
              <a:t>The Art of Computer Programming</a:t>
            </a:r>
            <a:r>
              <a:rPr lang="en-GB" dirty="0"/>
              <a:t>”, 2</a:t>
            </a:r>
            <a:r>
              <a:rPr lang="en-GB" baseline="30000" dirty="0"/>
              <a:t>nd</a:t>
            </a:r>
            <a:r>
              <a:rPr lang="en-GB" dirty="0"/>
              <a:t> edition, Addison Wesley, 1973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/>
              <a:t>m</a:t>
            </a:r>
            <a:r>
              <a:rPr lang="en-US" dirty="0" smtClean="0"/>
              <a:t>emory allocation</a:t>
            </a:r>
          </a:p>
          <a:p>
            <a:pPr lvl="1"/>
            <a:r>
              <a:rPr lang="en-US" dirty="0" smtClean="0"/>
              <a:t>Introduction and goals</a:t>
            </a:r>
          </a:p>
          <a:p>
            <a:pPr lvl="1"/>
            <a:r>
              <a:rPr lang="en-US" dirty="0" smtClean="0"/>
              <a:t>Allocation and deallocation (free)</a:t>
            </a:r>
          </a:p>
          <a:p>
            <a:pPr lvl="1"/>
            <a:r>
              <a:rPr lang="en-US" dirty="0" smtClean="0"/>
              <a:t>Fragmentation</a:t>
            </a:r>
          </a:p>
          <a:p>
            <a:r>
              <a:rPr lang="en-US" dirty="0" smtClean="0"/>
              <a:t>Explicit allocation implementation</a:t>
            </a:r>
          </a:p>
          <a:p>
            <a:pPr lvl="1"/>
            <a:r>
              <a:rPr lang="en-US" dirty="0" smtClean="0"/>
              <a:t>Implicit free lists</a:t>
            </a:r>
          </a:p>
          <a:p>
            <a:pPr lvl="1"/>
            <a:r>
              <a:rPr lang="en-US" dirty="0" smtClean="0"/>
              <a:t>Explicit free lists (Lab 5)</a:t>
            </a:r>
          </a:p>
          <a:p>
            <a:pPr lvl="1"/>
            <a:r>
              <a:rPr lang="en-US" dirty="0" smtClean="0"/>
              <a:t>Segregated free lists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Implicit deallocation:  garbage collection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Common memory-related bugs in C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8F36-2C5D-4980-8FC5-5544ECC98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Wouldn’t it be nice…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If we never had to free memory?</a:t>
            </a:r>
          </a:p>
          <a:p>
            <a:r>
              <a:rPr lang="en-US" dirty="0" smtClean="0"/>
              <a:t>Do you free objects in Java?</a:t>
            </a:r>
          </a:p>
          <a:p>
            <a:pPr lvl="1"/>
            <a:r>
              <a:rPr lang="en-US" dirty="0" smtClean="0"/>
              <a:t>Reminder:  </a:t>
            </a:r>
            <a:r>
              <a:rPr lang="en-US" i="1" dirty="0" smtClean="0"/>
              <a:t>implicit</a:t>
            </a:r>
            <a:r>
              <a:rPr lang="en-US" dirty="0" smtClean="0"/>
              <a:t> allocator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 (GC)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54480"/>
            <a:ext cx="8366125" cy="493776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GB" sz="2400" i="1" dirty="0" smtClean="0">
                <a:solidFill>
                  <a:srgbClr val="FF0000"/>
                </a:solidFill>
              </a:rPr>
              <a:t>Garbage </a:t>
            </a:r>
            <a:r>
              <a:rPr lang="en-GB" sz="2400" i="1" dirty="0">
                <a:solidFill>
                  <a:srgbClr val="FF0000"/>
                </a:solidFill>
              </a:rPr>
              <a:t>collection: </a:t>
            </a:r>
            <a:r>
              <a:rPr lang="en-GB" sz="2400" i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automatic </a:t>
            </a:r>
            <a:r>
              <a:rPr lang="en-GB" sz="2400" dirty="0"/>
              <a:t>reclamation of heap-allocated </a:t>
            </a:r>
            <a:r>
              <a:rPr lang="en-GB" sz="2400" dirty="0" smtClean="0"/>
              <a:t>storage – application </a:t>
            </a:r>
            <a:r>
              <a:rPr lang="en-GB" sz="2400" dirty="0"/>
              <a:t>never explicitly frees memory</a:t>
            </a:r>
          </a:p>
          <a:p>
            <a:pPr lvl="1">
              <a:lnSpc>
                <a:spcPct val="95000"/>
              </a:lnSpc>
            </a:pPr>
            <a:endParaRPr lang="en-GB" sz="2000" dirty="0"/>
          </a:p>
          <a:p>
            <a:pPr lvl="1">
              <a:lnSpc>
                <a:spcPct val="95000"/>
              </a:lnSpc>
            </a:pPr>
            <a:endParaRPr lang="en-GB" sz="2000" dirty="0"/>
          </a:p>
          <a:p>
            <a:pPr>
              <a:lnSpc>
                <a:spcPct val="95000"/>
              </a:lnSpc>
            </a:pPr>
            <a:endParaRPr lang="en-GB" dirty="0" smtClean="0"/>
          </a:p>
          <a:p>
            <a:pPr>
              <a:lnSpc>
                <a:spcPct val="95000"/>
              </a:lnSpc>
            </a:pPr>
            <a:endParaRPr lang="en-GB" sz="2400" dirty="0"/>
          </a:p>
          <a:p>
            <a:pPr>
              <a:lnSpc>
                <a:spcPct val="95000"/>
              </a:lnSpc>
            </a:pPr>
            <a:r>
              <a:rPr lang="en-GB" sz="2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Common </a:t>
            </a:r>
            <a:r>
              <a:rPr lang="en-GB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in implementations of functional languages, scripting languages, and modern object oriented languages:</a:t>
            </a:r>
          </a:p>
          <a:p>
            <a:pPr lvl="1">
              <a:lnSpc>
                <a:spcPct val="95000"/>
              </a:lnSpc>
            </a:pP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Lisp, Racket, </a:t>
            </a:r>
            <a:r>
              <a:rPr lang="en-GB" sz="2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Erlang</a:t>
            </a: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ML, Haskell, Scala, Java, C#, Perl, Ruby, Python, </a:t>
            </a:r>
            <a:r>
              <a:rPr lang="en-GB" sz="2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Lua</a:t>
            </a: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JavaScript, Dart, Mathematica, MATLAB, many more</a:t>
            </a:r>
            <a:r>
              <a:rPr lang="en-GB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</a:p>
          <a:p>
            <a:pPr lvl="2">
              <a:lnSpc>
                <a:spcPct val="95000"/>
              </a:lnSpc>
            </a:pPr>
            <a:endParaRPr lang="en-GB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5000"/>
              </a:lnSpc>
            </a:pPr>
            <a:r>
              <a:rPr lang="en-GB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</a:pPr>
            <a:r>
              <a:rPr lang="en-GB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cannot necessarily collect all </a:t>
            </a:r>
            <a:r>
              <a:rPr lang="en-GB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garbage</a:t>
            </a:r>
            <a:endParaRPr lang="en-GB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B463C-2B8D-41E5-9457-1404AA9BBE8D}" type="slidenum">
              <a:rPr lang="en-US" smtClean="0"/>
              <a:t>9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377440"/>
            <a:ext cx="5833946" cy="1202510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void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p 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 (</a:t>
            </a:r>
            <a:r>
              <a:rPr lang="en-GB" b="1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</a:t>
            </a:r>
            <a:r>
              <a:rPr lang="en-GB" b="0" dirty="0" err="1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(128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</a:t>
            </a:r>
            <a:r>
              <a:rPr lang="en-GB" b="0" dirty="0" smtClean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</a:t>
            </a: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 block is now </a:t>
            </a:r>
            <a:r>
              <a:rPr lang="en-GB" b="0" i="1" dirty="0" smtClean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garbage! </a:t>
            </a: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616" y="960120"/>
            <a:ext cx="475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(Automatic Memory Management)</a:t>
            </a:r>
          </a:p>
        </p:txBody>
      </p:sp>
    </p:spTree>
    <p:extLst>
      <p:ext uri="{BB962C8B-B14F-4D97-AF65-F5344CB8AC3E}">
        <p14:creationId xmlns:p14="http://schemas.microsoft.com/office/powerpoint/2010/main" val="3393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5578</TotalTime>
  <Words>2448</Words>
  <Application>Microsoft Office PowerPoint</Application>
  <PresentationFormat>On-screen Show (4:3)</PresentationFormat>
  <Paragraphs>480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Anonymous Pro</vt:lpstr>
      <vt:lpstr>Arial</vt:lpstr>
      <vt:lpstr>Arial Narrow</vt:lpstr>
      <vt:lpstr>Arial Unicode MS</vt:lpstr>
      <vt:lpstr>Calibri</vt:lpstr>
      <vt:lpstr>Courier New</vt:lpstr>
      <vt:lpstr>Helvetica</vt:lpstr>
      <vt:lpstr>Lato</vt:lpstr>
      <vt:lpstr>Roboto</vt:lpstr>
      <vt:lpstr>Roboto Regular</vt:lpstr>
      <vt:lpstr>Times New Roman</vt:lpstr>
      <vt:lpstr>Wingdings</vt:lpstr>
      <vt:lpstr>UWTheme-351-Au18</vt:lpstr>
      <vt:lpstr>Memory Allocation III CSE 351 Spring 2019</vt:lpstr>
      <vt:lpstr>Administrivia</vt:lpstr>
      <vt:lpstr>Keeping Track of Free Blocks</vt:lpstr>
      <vt:lpstr>Segregated List (SegList) Allocators</vt:lpstr>
      <vt:lpstr>Allocation Policy Tradeoffs</vt:lpstr>
      <vt:lpstr>More Info on Allocators</vt:lpstr>
      <vt:lpstr>Memory Allocation</vt:lpstr>
      <vt:lpstr>Wouldn’t it be nice…</vt:lpstr>
      <vt:lpstr>Garbage Collection (GC)</vt:lpstr>
      <vt:lpstr>Garbage Collection</vt:lpstr>
      <vt:lpstr>Memory as a Graph</vt:lpstr>
      <vt:lpstr>Garbage Collection</vt:lpstr>
      <vt:lpstr>Classical GC Algorithms</vt:lpstr>
      <vt:lpstr>Mark and Sweep Collecting</vt:lpstr>
      <vt:lpstr>Assumptions For a Simple Implementation</vt:lpstr>
      <vt:lpstr>Mark</vt:lpstr>
      <vt:lpstr>Sweep</vt:lpstr>
      <vt:lpstr>Conservative Mark &amp; Sweep in C</vt:lpstr>
      <vt:lpstr>Memory-Related Perils and Pitfalls in C</vt:lpstr>
      <vt:lpstr>Find That Bug!  (Slide 20)</vt:lpstr>
      <vt:lpstr>Find That Bug!  (Slide 21)</vt:lpstr>
      <vt:lpstr>Find That Bug!  (Slide 22)</vt:lpstr>
      <vt:lpstr>Find That Bug!  (Slide 23)</vt:lpstr>
      <vt:lpstr>Find That Bug!  (Slide 24)</vt:lpstr>
      <vt:lpstr>Find That Bug!  (Slide 25)</vt:lpstr>
      <vt:lpstr>Find That Bug!  (Slide 26)</vt:lpstr>
      <vt:lpstr>Find That Bug!  (Slide 27)</vt:lpstr>
      <vt:lpstr>Dealing With Memory Bugs</vt:lpstr>
      <vt:lpstr>Dealing With Memory Bugs (cont.)</vt:lpstr>
      <vt:lpstr>What about Java or ML or Python or …?</vt:lpstr>
      <vt:lpstr>Memory Leaks with GC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Spring 2019</dc:title>
  <dc:creator>Justin Hsia</dc:creator>
  <cp:lastModifiedBy>Ruth Anderson</cp:lastModifiedBy>
  <cp:revision>90</cp:revision>
  <cp:lastPrinted>2018-11-30T19:19:36Z</cp:lastPrinted>
  <dcterms:created xsi:type="dcterms:W3CDTF">2016-11-27T02:39:48Z</dcterms:created>
  <dcterms:modified xsi:type="dcterms:W3CDTF">2019-05-30T05:42:10Z</dcterms:modified>
</cp:coreProperties>
</file>