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1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3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4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5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6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17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8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notesSlides/notesSlide28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9"/>
  </p:notesMasterIdLst>
  <p:handoutMasterIdLst>
    <p:handoutMasterId r:id="rId40"/>
  </p:handoutMasterIdLst>
  <p:sldIdLst>
    <p:sldId id="285" r:id="rId2"/>
    <p:sldId id="258" r:id="rId3"/>
    <p:sldId id="269" r:id="rId4"/>
    <p:sldId id="265" r:id="rId5"/>
    <p:sldId id="296" r:id="rId6"/>
    <p:sldId id="267" r:id="rId7"/>
    <p:sldId id="268" r:id="rId8"/>
    <p:sldId id="297" r:id="rId9"/>
    <p:sldId id="298" r:id="rId10"/>
    <p:sldId id="308" r:id="rId11"/>
    <p:sldId id="284" r:id="rId12"/>
    <p:sldId id="286" r:id="rId13"/>
    <p:sldId id="287" r:id="rId14"/>
    <p:sldId id="288" r:id="rId15"/>
    <p:sldId id="289" r:id="rId16"/>
    <p:sldId id="295" r:id="rId17"/>
    <p:sldId id="290" r:id="rId18"/>
    <p:sldId id="292" r:id="rId19"/>
    <p:sldId id="293" r:id="rId20"/>
    <p:sldId id="294" r:id="rId21"/>
    <p:sldId id="266" r:id="rId22"/>
    <p:sldId id="259" r:id="rId23"/>
    <p:sldId id="260" r:id="rId24"/>
    <p:sldId id="261" r:id="rId25"/>
    <p:sldId id="272" r:id="rId26"/>
    <p:sldId id="273" r:id="rId27"/>
    <p:sldId id="274" r:id="rId28"/>
    <p:sldId id="282" r:id="rId29"/>
    <p:sldId id="275" r:id="rId30"/>
    <p:sldId id="276" r:id="rId31"/>
    <p:sldId id="278" r:id="rId32"/>
    <p:sldId id="280" r:id="rId33"/>
    <p:sldId id="279" r:id="rId34"/>
    <p:sldId id="283" r:id="rId35"/>
    <p:sldId id="277" r:id="rId36"/>
    <p:sldId id="281" r:id="rId37"/>
    <p:sldId id="270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 autoAdjust="0"/>
    <p:restoredTop sz="75958"/>
  </p:normalViewPr>
  <p:slideViewPr>
    <p:cSldViewPr snapToGrid="0">
      <p:cViewPr varScale="1">
        <p:scale>
          <a:sx n="168" d="100"/>
          <a:sy n="168" d="100"/>
        </p:scale>
        <p:origin x="10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7:2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24249 9821 112 0,'-24'22'44'0,"15"-22"-24"0,9 0-13 15,0 0 15-15,0-3 15 16,0 3 10-16,0-3-3 16,0 1-2-16,0-1-23 0,0 3 0 0,0 0 1 15,0 0-11-15,6 0-2 16,0 0-5-16,12-5-2 16,0-6-2-16,6-7-1 15,11-4 2-15,-2-15 0 16,6 0 3-16,5-13 3 15,4-8-4-15,6-8-3 16,-4-3 3-16,-2-13 1 16,-3-8 0-16,-1-8 1 15,-2-5-2-15,0-3-1 16,-1-3 1-16,1-4-1 0,-3 2 2 16,-7-1 1-16,-2-1-1 15,6-6 1-15,-12 5 0 16,-4-13 1-16,7 8 0 15,-15-6 0 1,-3 6-2-16,-15 3 1 0,-3 2 4 16,-3 11 6-16,-12 0-3 15,-5 0 0-15,-7 2-4 16,9-2 1-16,-9-6-4 16,-2 1 0-16,-4 5-1 15,0 5 1-15,-11 8 0 16,-7 5 3-16,-2 3 1 15,-4 13 3-15,-14-5-3 16,-6 13-2-16,-1 11-2 16,1 11 0-16,15 7 0 15,5 5 1-15,10 1-2 16,-1-1-2-16,-3 6-2 16,1 3-1-16,-4 4 6 0,4 4 3 15,-4 10-3-15,13 3-2 16,-1 4 0-1,1 1-1-15,8-2-3 0,3-1 2 16,9-2-1-16,10-1 0 16,5-2-5-16,0 0-3 15,12 0-8-15,3 0-1 16,3-5 1-16,6-6 3 16,6-4 4-16,5-4 2 15,4-5 3-15,6-2 2 16,3-6-1-16,8 0 1 15,-5 6 3-15,3 5 2 16,-9 5 0-16,-7 3 2 0,-5 5-4 16,-6 2 0-16,-3 6 3 15,-18 8 1-15,-12 13-10 16,-14 9-5-16,-7 1 1 16,-9-2 2-16,1 6 5 15,5-9 2-15,6-2-1 16,13-5 2-16,11-1-8 15,15 1-2-15,15-4-5 16,14 4-3-16,28-6-42 16,29 3-20-16,-8-3-7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11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Soft and hard page faults.</a:t>
            </a:r>
          </a:p>
          <a:p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dirty="0">
                <a:ea typeface="굴림" charset="-127"/>
                <a:cs typeface="굴림" charset="-127"/>
              </a:rPr>
              <a:t>Are you allowed to access this page?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Nice “overview” of the entire process.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6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 space  is 2^14B. (n=14)</a:t>
            </a:r>
          </a:p>
          <a:p>
            <a:r>
              <a:rPr lang="en-US" dirty="0"/>
              <a:t>PA space is 2^12B (n=12) (how much memory we actually have)</a:t>
            </a:r>
          </a:p>
          <a:p>
            <a:r>
              <a:rPr lang="en-US" dirty="0"/>
              <a:t>Page offset width is 6 bits</a:t>
            </a:r>
          </a:p>
          <a:p>
            <a:endParaRPr lang="en-US" dirty="0"/>
          </a:p>
          <a:p>
            <a:r>
              <a:rPr lang="en-US" dirty="0"/>
              <a:t>What does that mean…? (animation)</a:t>
            </a:r>
          </a:p>
          <a:p>
            <a:r>
              <a:rPr lang="en-US" dirty="0"/>
              <a:t>N bits of VA</a:t>
            </a:r>
          </a:p>
          <a:p>
            <a:r>
              <a:rPr lang="en-US" dirty="0"/>
              <a:t>M bits of PA</a:t>
            </a:r>
          </a:p>
          <a:p>
            <a:endParaRPr lang="en-US" dirty="0"/>
          </a:p>
          <a:p>
            <a:r>
              <a:rPr lang="en-US" dirty="0"/>
              <a:t>2^(n-p) pages in virtual address space</a:t>
            </a:r>
          </a:p>
          <a:p>
            <a:r>
              <a:rPr lang="en-US" dirty="0"/>
              <a:t>2^(m-p) pages in physical mem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9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of page</a:t>
            </a:r>
            <a:r>
              <a:rPr lang="en-US" baseline="0" dirty="0"/>
              <a:t> table = 2^(n-p) entries</a:t>
            </a:r>
          </a:p>
          <a:p>
            <a:r>
              <a:rPr lang="en-US" baseline="0" dirty="0"/>
              <a:t>n = 14 (virtual address length)</a:t>
            </a:r>
          </a:p>
          <a:p>
            <a:r>
              <a:rPr lang="en-US" baseline="0" dirty="0"/>
              <a:t>p = 6 (2^6 = 64, which is page size)</a:t>
            </a:r>
          </a:p>
          <a:p>
            <a:endParaRPr lang="en-US" baseline="0" dirty="0"/>
          </a:p>
          <a:p>
            <a:r>
              <a:rPr lang="en-US" baseline="0" dirty="0"/>
              <a:t>Need an entry for every page!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many sets? 16 entries total, 4 way assoc., 4 sets </a:t>
            </a:r>
            <a:r>
              <a:rPr lang="en-US" dirty="0">
                <a:sym typeface="Wingdings" pitchFamily="2" charset="2"/>
              </a:rPr>
              <a:t> 2 set bits (same as TLB index)</a:t>
            </a:r>
          </a:p>
          <a:p>
            <a:r>
              <a:rPr lang="en-US" dirty="0">
                <a:sym typeface="Wingdings" pitchFamily="2" charset="2"/>
              </a:rPr>
              <a:t>Why ignore offset? Because there’s no need – only one entry per set (PPN).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Calculate VPN for valid</a:t>
            </a:r>
            <a:r>
              <a:rPr lang="en-US" baseline="0" dirty="0"/>
              <a:t> TLB entry using Tag &amp; Set</a:t>
            </a:r>
          </a:p>
          <a:p>
            <a:r>
              <a:rPr lang="en-US" baseline="0" dirty="0"/>
              <a:t>- Tag 3, set 1, 000 0011 | 01 =&gt;VPN 0x0D, PPN 0x2D (show that it matches memory system on </a:t>
            </a:r>
            <a:r>
              <a:rPr lang="en-US" baseline="0" dirty="0" err="1"/>
              <a:t>prev</a:t>
            </a:r>
            <a:r>
              <a:rPr lang="en-US" baseline="0" dirty="0"/>
              <a:t> slide)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Split up cache as usual into CT, CI, CO</a:t>
            </a:r>
          </a:p>
          <a:p>
            <a:r>
              <a:rPr lang="en-US" dirty="0"/>
              <a:t>In this example, assume that block size is 4 bytes, so need 2 bits</a:t>
            </a:r>
          </a:p>
          <a:p>
            <a:r>
              <a:rPr lang="en-US" dirty="0"/>
              <a:t>Coincidence that CT is same width as PPN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TLB and Cache are separate</a:t>
            </a:r>
            <a:r>
              <a:rPr lang="en-US" baseline="0" dirty="0"/>
              <a:t> pieces of hardware; page table stored in memory</a:t>
            </a:r>
          </a:p>
          <a:p>
            <a:r>
              <a:rPr lang="en-US" baseline="0" dirty="0"/>
              <a:t>Show correlation between TLB &amp; page table (VPN 0x0D and 0x0F in particular)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TLB index is 2 bits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0x0D = 0000 1101 (set 1 with tag 0x03) maps to PPN 0x2D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0x0F = 0000 1111 (set 3 with tag 0x03) maps to PPN 0x0D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</a:t>
            </a:r>
            <a:r>
              <a:rPr lang="en-US" baseline="0" dirty="0"/>
              <a:t> Hit</a:t>
            </a:r>
          </a:p>
          <a:p>
            <a:r>
              <a:rPr lang="en-US" baseline="0" dirty="0"/>
              <a:t>VPN: 0x0F, TLBT: 0x3, TLBI: 0x3, TLB Hit: yes, page fault: no, PPN: 0x0D (check valid bit, confirm that matches page table)</a:t>
            </a:r>
          </a:p>
          <a:p>
            <a:r>
              <a:rPr lang="en-US" dirty="0"/>
              <a:t>Copy offset to physical address, total should be: 0b00 1101 0101 00</a:t>
            </a:r>
          </a:p>
          <a:p>
            <a:r>
              <a:rPr lang="en-US" dirty="0"/>
              <a:t>CT: 0x0D, CI: 0x5, CO: 0x0, data: 0x36 (check valid bit!)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</a:t>
            </a:r>
            <a:r>
              <a:rPr lang="en-US" baseline="0" dirty="0"/>
              <a:t> Miss, page fault</a:t>
            </a:r>
          </a:p>
          <a:p>
            <a:r>
              <a:rPr lang="en-US" baseline="0" dirty="0"/>
              <a:t>VPN: 0x0E, TLBT: 0x03, TLBI: 0x2, TLB Hit: no,  check the page table, page fault </a:t>
            </a:r>
            <a:r>
              <a:rPr lang="en-US" baseline="0" dirty="0">
                <a:sym typeface="Wingdings" pitchFamily="2" charset="2"/>
              </a:rPr>
              <a:t>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Miss, Page Table Hit, Cache Miss</a:t>
            </a:r>
          </a:p>
          <a:p>
            <a:r>
              <a:rPr lang="en-US" dirty="0"/>
              <a:t>VPN: 0x00, TLBT: 0x0, TLBI: 0x0, TLB Hit: no, page fault: no, PPN: 0x28 (check valid bit)</a:t>
            </a:r>
          </a:p>
          <a:p>
            <a:r>
              <a:rPr lang="en-US" dirty="0"/>
              <a:t>Physical address: 0b10 1000 1000 00</a:t>
            </a:r>
          </a:p>
          <a:p>
            <a:r>
              <a:rPr lang="en-US" dirty="0"/>
              <a:t>CT: 0x28, CI: 0x8, CO: 0x2, cache hit: no (tag doesn’t match), data returned (shrug)?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 Hit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have pages, move pages in and out of memory.</a:t>
            </a:r>
          </a:p>
          <a:p>
            <a:pPr marL="171450" indent="-171450">
              <a:buFontTx/>
              <a:buChar char="-"/>
            </a:pPr>
            <a:r>
              <a:rPr lang="en-US" dirty="0"/>
              <a:t>Segment pages into smaller blocks of data</a:t>
            </a:r>
          </a:p>
          <a:p>
            <a:pPr marL="171450" indent="-171450">
              <a:buFontTx/>
              <a:buChar char="-"/>
            </a:pPr>
            <a:r>
              <a:rPr lang="en-US" dirty="0"/>
              <a:t>Move blocks in and out of caches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Cache returns data requested to the CPU (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table entries: 2^64/2^13 (8KiB)</a:t>
            </a:r>
            <a:r>
              <a:rPr lang="en-US" baseline="0" dirty="0"/>
              <a:t> = 2^(n-p) = 2^51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PPN = 20 bits (m=33, 33-p = 33-13); plus Valid, R/W/X; so ~ 3 B per PTE</a:t>
            </a:r>
          </a:p>
          <a:p>
            <a:r>
              <a:rPr lang="en-US" dirty="0"/>
              <a:t>So each page table takes up 2^52</a:t>
            </a:r>
            <a:r>
              <a:rPr lang="en-US" baseline="0" dirty="0"/>
              <a:t> + 2^51 B! (same as 2^51 * 3 = 2^51 + 2^51 + 2^51)</a:t>
            </a:r>
          </a:p>
          <a:p>
            <a:endParaRPr lang="en-US" baseline="0" dirty="0"/>
          </a:p>
          <a:p>
            <a:r>
              <a:rPr lang="en-US" baseline="0" dirty="0"/>
              <a:t>This is on the order of pebibytes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Split up virtual address into chunks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Walk down “arrays of pointers” via pieces of the VPN, starting from MSBs and going down to LSBs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Example: 	only 4 virtual pages, so 2 bits (write all combos out)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Draw out tree, 2 entries -&gt; 2 * 2 entries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 upper bit as VPN 1 field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If 0, in bottom half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If 1, in top half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 lower bit to actually discover PPN, based on which array we ended up in with higher bit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If only using the top two entries, can avoid allocating entire bottom half of table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Since most addresses are never allocated, actually much more efficient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0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6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address space = m = 20 bits</a:t>
            </a:r>
          </a:p>
          <a:p>
            <a:r>
              <a:rPr lang="en-US" dirty="0"/>
              <a:t>Virtual address space = n = 32 bits</a:t>
            </a:r>
          </a:p>
          <a:p>
            <a:r>
              <a:rPr lang="en-US" dirty="0"/>
              <a:t>Page size = p =15 bits</a:t>
            </a:r>
          </a:p>
          <a:p>
            <a:r>
              <a:rPr lang="en-US" dirty="0"/>
              <a:t>Entries in page table: 2^n-p = 32-15 = 2^17</a:t>
            </a:r>
          </a:p>
          <a:p>
            <a:endParaRPr lang="en-US" dirty="0"/>
          </a:p>
          <a:p>
            <a:r>
              <a:rPr lang="en-US" dirty="0"/>
              <a:t>Minimum bit with of PTBR: 20 bits (size of physical address space; in reality probably just 64 bits)</a:t>
            </a:r>
          </a:p>
          <a:p>
            <a:endParaRPr lang="en-US" dirty="0"/>
          </a:p>
          <a:p>
            <a:r>
              <a:rPr lang="en-US" dirty="0"/>
              <a:t>VPN width = n-p = TLBT + TLBI</a:t>
            </a:r>
          </a:p>
          <a:p>
            <a:r>
              <a:rPr lang="en-US" dirty="0"/>
              <a:t>1 TLB set since fully associative, so 0 index bits, so 17 bit tag (full size of VPN)</a:t>
            </a:r>
          </a:p>
          <a:p>
            <a:endParaRPr lang="en-US" dirty="0"/>
          </a:p>
          <a:p>
            <a:r>
              <a:rPr lang="en-US" dirty="0"/>
              <a:t>Valid entry means that page exists in PA space, total </a:t>
            </a:r>
            <a:r>
              <a:rPr lang="en-US" dirty="0" err="1"/>
              <a:t>num</a:t>
            </a:r>
            <a:r>
              <a:rPr lang="en-US" dirty="0"/>
              <a:t> of physical pages = 2^(m-p) = 2^5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2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aligned: starting address at page offset of 0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idx</a:t>
            </a:r>
            <a:r>
              <a:rPr lang="en-US" dirty="0"/>
              <a:t>=0 </a:t>
            </a:r>
          </a:p>
          <a:p>
            <a:r>
              <a:rPr lang="en-US" dirty="0" err="1"/>
              <a:t>i</a:t>
            </a:r>
            <a:r>
              <a:rPr lang="en-US" dirty="0"/>
              <a:t>=1, </a:t>
            </a:r>
            <a:r>
              <a:rPr lang="en-US" dirty="0" err="1"/>
              <a:t>idx</a:t>
            </a:r>
            <a:r>
              <a:rPr lang="en-US" dirty="0"/>
              <a:t>=2049</a:t>
            </a:r>
          </a:p>
          <a:p>
            <a:r>
              <a:rPr lang="en-US" dirty="0" err="1"/>
              <a:t>i</a:t>
            </a:r>
            <a:r>
              <a:rPr lang="en-US" dirty="0"/>
              <a:t>=2, </a:t>
            </a:r>
            <a:r>
              <a:rPr lang="en-US" dirty="0" err="1"/>
              <a:t>idx</a:t>
            </a:r>
            <a:r>
              <a:rPr lang="en-US" dirty="0"/>
              <a:t>=2*2049</a:t>
            </a:r>
          </a:p>
          <a:p>
            <a:endParaRPr lang="en-US" dirty="0"/>
          </a:p>
          <a:p>
            <a:r>
              <a:rPr lang="en-US" dirty="0"/>
              <a:t>Stride = 2049 elements = 2049*4 (</a:t>
            </a:r>
            <a:r>
              <a:rPr lang="en-US" dirty="0" err="1"/>
              <a:t>sizeof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)=8196B</a:t>
            </a:r>
          </a:p>
          <a:p>
            <a:endParaRPr lang="en-US" dirty="0"/>
          </a:p>
          <a:p>
            <a:r>
              <a:rPr lang="en-US" dirty="0"/>
              <a:t>What is it doing? Setting diagonals of matrix to </a:t>
            </a:r>
            <a:r>
              <a:rPr lang="en-US" dirty="0" err="1"/>
              <a:t>i</a:t>
            </a:r>
            <a:r>
              <a:rPr lang="en-US" dirty="0"/>
              <a:t> (draw a diagram of matrix)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7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2048=2^11</a:t>
            </a:r>
          </a:p>
          <a:p>
            <a:r>
              <a:rPr lang="en-US" dirty="0"/>
              <a:t>Recall: page size is 32 KiB = 2^15 bytes.</a:t>
            </a:r>
          </a:p>
          <a:p>
            <a:endParaRPr lang="en-US" dirty="0"/>
          </a:p>
          <a:p>
            <a:r>
              <a:rPr lang="en-US" dirty="0"/>
              <a:t>1 memory access occurring inside of loop, addresses are never revisited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row accessed once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First row will be a miss, next will be a hit if on the page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How many rows fit in a page?	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</a:t>
            </a:r>
            <a:r>
              <a:rPr lang="en-US" dirty="0" err="1"/>
              <a:t>manys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in a page? Pages hold 2^15 bytes = 2^15/2^2 = 2^13 </a:t>
            </a:r>
            <a:r>
              <a:rPr lang="en-US" dirty="0" err="1"/>
              <a:t>ints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/>
              <a:t>How many </a:t>
            </a:r>
            <a:r>
              <a:rPr lang="en-US" dirty="0" err="1"/>
              <a:t>ints</a:t>
            </a:r>
            <a:r>
              <a:rPr lang="en-US" dirty="0"/>
              <a:t> in a row? 2^11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many rows in each page? 2^13/2^11 = 2^2 = </a:t>
            </a:r>
            <a:r>
              <a:rPr lang="en-US" b="1" dirty="0"/>
              <a:t>4</a:t>
            </a:r>
          </a:p>
          <a:p>
            <a:pPr marL="171450" lvl="0" indent="-171450">
              <a:buFontTx/>
              <a:buChar char="-"/>
            </a:pPr>
            <a:r>
              <a:rPr lang="en-US" b="0" dirty="0"/>
              <a:t>each row accessed once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Miss, hit, hit, hit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Miss, hit, hit, hit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Overall: </a:t>
            </a:r>
            <a:r>
              <a:rPr lang="en-US" b="1" dirty="0"/>
              <a:t>75% TLB hit rate</a:t>
            </a:r>
          </a:p>
          <a:p>
            <a:pPr marL="171450" lvl="0" indent="-171450">
              <a:buFontTx/>
              <a:buChar char="-"/>
            </a:pPr>
            <a:r>
              <a:rPr lang="en-US" b="0" dirty="0"/>
              <a:t>Only need to check page table when mapping is not in the TLB. So </a:t>
            </a:r>
            <a:r>
              <a:rPr lang="en-US" b="1" dirty="0"/>
              <a:t>page table hit rate is 0%</a:t>
            </a:r>
            <a:r>
              <a:rPr lang="en-US" b="0" dirty="0"/>
              <a:t>, since all of the matrix starts on disk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nothing in the page table that is not also in the TLB 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Only read each address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7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First 3 steps are the same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“The architecture of the IBM System/370” R.P. Case and A. </a:t>
            </a:r>
            <a:r>
              <a:rPr lang="en-US" dirty="0" err="1"/>
              <a:t>Padegs</a:t>
            </a:r>
            <a:r>
              <a:rPr lang="en-US" dirty="0"/>
              <a:t> Communications of the ACM. 21:1, 73-96, January 1978.</a:t>
            </a:r>
          </a:p>
          <a:p>
            <a:r>
              <a:rPr lang="en-US" dirty="0"/>
              <a:t>Perhaps the first paper to use the term </a:t>
            </a:r>
            <a:r>
              <a:rPr lang="en-US" b="1" dirty="0"/>
              <a:t>translation lookaside buffer</a:t>
            </a:r>
            <a:r>
              <a:rPr lang="en-US" dirty="0"/>
              <a:t>. The name arises from the historical name for a cache, which was a lookaside buffer as called by those developing the Atlas system at the University of Manchester; a cache of address translations thus became a translation lookaside buffer. Even though the term lookaside buffer fell out of favor, TLB seems to have stuck, for whatever reason.</a:t>
            </a:r>
          </a:p>
          <a:p>
            <a:endParaRPr lang="en-US" dirty="0"/>
          </a:p>
          <a:p>
            <a:r>
              <a:rPr lang="en-US" dirty="0"/>
              <a:t>“x86info -c” on Intel Core2 Duo CPU:</a:t>
            </a:r>
          </a:p>
          <a:p>
            <a:pPr defTabSz="881440">
              <a:defRPr/>
            </a:pPr>
            <a:r>
              <a:rPr lang="en-US" dirty="0"/>
              <a:t> L1 Data TLB: 4KB pages, 4-way set associative, 16 entries</a:t>
            </a:r>
          </a:p>
          <a:p>
            <a:pPr defTabSz="881440">
              <a:defRPr/>
            </a:pPr>
            <a:r>
              <a:rPr lang="en-US" dirty="0"/>
              <a:t> Data TLB: 4K pages, 4-way associative, 256 entries.</a:t>
            </a:r>
          </a:p>
          <a:p>
            <a:pPr defTabSz="881440">
              <a:defRPr/>
            </a:pPr>
            <a:r>
              <a:rPr lang="en-US" dirty="0"/>
              <a:t> L1 Data TLB: 4MB pages, 4-way set associative, 16 entries</a:t>
            </a:r>
          </a:p>
          <a:p>
            <a:r>
              <a:rPr lang="en-US" dirty="0"/>
              <a:t> Data TLB: 4MB pages, 4-way associative, 32 entries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Check the TLB for the VPN mapping before going to memory.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Does a TLB miss require disk access?</a:t>
            </a:r>
          </a:p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TLB miss updates the TLB entry so it won’t miss in the future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98800" y="460375"/>
            <a:ext cx="3587750" cy="2690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168" y="3422395"/>
            <a:ext cx="8402117" cy="3238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r>
              <a:rPr lang="en-US" dirty="0"/>
              <a:t>Note: caches use physical addresses!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8553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L23:  Virtual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40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63" Type="http://schemas.openxmlformats.org/officeDocument/2006/relationships/tags" Target="../tags/tag177.xml"/><Relationship Id="rId68" Type="http://schemas.openxmlformats.org/officeDocument/2006/relationships/tags" Target="../tags/tag182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9" Type="http://schemas.openxmlformats.org/officeDocument/2006/relationships/tags" Target="../tags/tag143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66" Type="http://schemas.openxmlformats.org/officeDocument/2006/relationships/tags" Target="../tags/tag180.xml"/><Relationship Id="rId5" Type="http://schemas.openxmlformats.org/officeDocument/2006/relationships/tags" Target="../tags/tag119.xml"/><Relationship Id="rId61" Type="http://schemas.openxmlformats.org/officeDocument/2006/relationships/tags" Target="../tags/tag175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56" Type="http://schemas.openxmlformats.org/officeDocument/2006/relationships/tags" Target="../tags/tag170.xml"/><Relationship Id="rId64" Type="http://schemas.openxmlformats.org/officeDocument/2006/relationships/tags" Target="../tags/tag178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tags" Target="../tags/tag160.xml"/><Relationship Id="rId59" Type="http://schemas.openxmlformats.org/officeDocument/2006/relationships/tags" Target="../tags/tag173.xml"/><Relationship Id="rId67" Type="http://schemas.openxmlformats.org/officeDocument/2006/relationships/tags" Target="../tags/tag181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54" Type="http://schemas.openxmlformats.org/officeDocument/2006/relationships/tags" Target="../tags/tag168.xml"/><Relationship Id="rId62" Type="http://schemas.openxmlformats.org/officeDocument/2006/relationships/tags" Target="../tags/tag176.xml"/><Relationship Id="rId70" Type="http://schemas.openxmlformats.org/officeDocument/2006/relationships/notesSlide" Target="../notesSlides/notesSlide11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302.xml"/><Relationship Id="rId21" Type="http://schemas.openxmlformats.org/officeDocument/2006/relationships/tags" Target="../tags/tag206.xml"/><Relationship Id="rId42" Type="http://schemas.openxmlformats.org/officeDocument/2006/relationships/tags" Target="../tags/tag227.xml"/><Relationship Id="rId63" Type="http://schemas.openxmlformats.org/officeDocument/2006/relationships/tags" Target="../tags/tag248.xml"/><Relationship Id="rId84" Type="http://schemas.openxmlformats.org/officeDocument/2006/relationships/tags" Target="../tags/tag269.xml"/><Relationship Id="rId16" Type="http://schemas.openxmlformats.org/officeDocument/2006/relationships/tags" Target="../tags/tag201.xml"/><Relationship Id="rId107" Type="http://schemas.openxmlformats.org/officeDocument/2006/relationships/tags" Target="../tags/tag292.xml"/><Relationship Id="rId11" Type="http://schemas.openxmlformats.org/officeDocument/2006/relationships/tags" Target="../tags/tag196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53" Type="http://schemas.openxmlformats.org/officeDocument/2006/relationships/tags" Target="../tags/tag238.xml"/><Relationship Id="rId58" Type="http://schemas.openxmlformats.org/officeDocument/2006/relationships/tags" Target="../tags/tag243.xml"/><Relationship Id="rId74" Type="http://schemas.openxmlformats.org/officeDocument/2006/relationships/tags" Target="../tags/tag259.xml"/><Relationship Id="rId79" Type="http://schemas.openxmlformats.org/officeDocument/2006/relationships/tags" Target="../tags/tag264.xml"/><Relationship Id="rId102" Type="http://schemas.openxmlformats.org/officeDocument/2006/relationships/tags" Target="../tags/tag287.xml"/><Relationship Id="rId123" Type="http://schemas.openxmlformats.org/officeDocument/2006/relationships/tags" Target="../tags/tag308.xml"/><Relationship Id="rId128" Type="http://schemas.openxmlformats.org/officeDocument/2006/relationships/tags" Target="../tags/tag313.xml"/><Relationship Id="rId5" Type="http://schemas.openxmlformats.org/officeDocument/2006/relationships/tags" Target="../tags/tag190.xml"/><Relationship Id="rId90" Type="http://schemas.openxmlformats.org/officeDocument/2006/relationships/tags" Target="../tags/tag275.xml"/><Relationship Id="rId95" Type="http://schemas.openxmlformats.org/officeDocument/2006/relationships/tags" Target="../tags/tag280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64" Type="http://schemas.openxmlformats.org/officeDocument/2006/relationships/tags" Target="../tags/tag249.xml"/><Relationship Id="rId69" Type="http://schemas.openxmlformats.org/officeDocument/2006/relationships/tags" Target="../tags/tag254.xml"/><Relationship Id="rId113" Type="http://schemas.openxmlformats.org/officeDocument/2006/relationships/tags" Target="../tags/tag298.xml"/><Relationship Id="rId118" Type="http://schemas.openxmlformats.org/officeDocument/2006/relationships/tags" Target="../tags/tag303.xml"/><Relationship Id="rId80" Type="http://schemas.openxmlformats.org/officeDocument/2006/relationships/tags" Target="../tags/tag265.xml"/><Relationship Id="rId85" Type="http://schemas.openxmlformats.org/officeDocument/2006/relationships/tags" Target="../tags/tag270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59" Type="http://schemas.openxmlformats.org/officeDocument/2006/relationships/tags" Target="../tags/tag244.xml"/><Relationship Id="rId103" Type="http://schemas.openxmlformats.org/officeDocument/2006/relationships/tags" Target="../tags/tag288.xml"/><Relationship Id="rId108" Type="http://schemas.openxmlformats.org/officeDocument/2006/relationships/tags" Target="../tags/tag293.xml"/><Relationship Id="rId124" Type="http://schemas.openxmlformats.org/officeDocument/2006/relationships/tags" Target="../tags/tag309.xml"/><Relationship Id="rId129" Type="http://schemas.openxmlformats.org/officeDocument/2006/relationships/tags" Target="../tags/tag314.xml"/><Relationship Id="rId54" Type="http://schemas.openxmlformats.org/officeDocument/2006/relationships/tags" Target="../tags/tag239.xml"/><Relationship Id="rId70" Type="http://schemas.openxmlformats.org/officeDocument/2006/relationships/tags" Target="../tags/tag255.xml"/><Relationship Id="rId75" Type="http://schemas.openxmlformats.org/officeDocument/2006/relationships/tags" Target="../tags/tag260.xml"/><Relationship Id="rId91" Type="http://schemas.openxmlformats.org/officeDocument/2006/relationships/tags" Target="../tags/tag276.xml"/><Relationship Id="rId96" Type="http://schemas.openxmlformats.org/officeDocument/2006/relationships/tags" Target="../tags/tag281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49" Type="http://schemas.openxmlformats.org/officeDocument/2006/relationships/tags" Target="../tags/tag234.xml"/><Relationship Id="rId114" Type="http://schemas.openxmlformats.org/officeDocument/2006/relationships/tags" Target="../tags/tag299.xml"/><Relationship Id="rId119" Type="http://schemas.openxmlformats.org/officeDocument/2006/relationships/tags" Target="../tags/tag304.xml"/><Relationship Id="rId44" Type="http://schemas.openxmlformats.org/officeDocument/2006/relationships/tags" Target="../tags/tag229.xml"/><Relationship Id="rId60" Type="http://schemas.openxmlformats.org/officeDocument/2006/relationships/tags" Target="../tags/tag245.xml"/><Relationship Id="rId65" Type="http://schemas.openxmlformats.org/officeDocument/2006/relationships/tags" Target="../tags/tag250.xml"/><Relationship Id="rId81" Type="http://schemas.openxmlformats.org/officeDocument/2006/relationships/tags" Target="../tags/tag266.xml"/><Relationship Id="rId86" Type="http://schemas.openxmlformats.org/officeDocument/2006/relationships/tags" Target="../tags/tag271.xml"/><Relationship Id="rId130" Type="http://schemas.openxmlformats.org/officeDocument/2006/relationships/tags" Target="../tags/tag315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9" Type="http://schemas.openxmlformats.org/officeDocument/2006/relationships/tags" Target="../tags/tag224.xml"/><Relationship Id="rId109" Type="http://schemas.openxmlformats.org/officeDocument/2006/relationships/tags" Target="../tags/tag294.xml"/><Relationship Id="rId34" Type="http://schemas.openxmlformats.org/officeDocument/2006/relationships/tags" Target="../tags/tag219.xml"/><Relationship Id="rId50" Type="http://schemas.openxmlformats.org/officeDocument/2006/relationships/tags" Target="../tags/tag235.xml"/><Relationship Id="rId55" Type="http://schemas.openxmlformats.org/officeDocument/2006/relationships/tags" Target="../tags/tag240.xml"/><Relationship Id="rId76" Type="http://schemas.openxmlformats.org/officeDocument/2006/relationships/tags" Target="../tags/tag261.xml"/><Relationship Id="rId97" Type="http://schemas.openxmlformats.org/officeDocument/2006/relationships/tags" Target="../tags/tag282.xml"/><Relationship Id="rId104" Type="http://schemas.openxmlformats.org/officeDocument/2006/relationships/tags" Target="../tags/tag289.xml"/><Relationship Id="rId120" Type="http://schemas.openxmlformats.org/officeDocument/2006/relationships/tags" Target="../tags/tag305.xml"/><Relationship Id="rId125" Type="http://schemas.openxmlformats.org/officeDocument/2006/relationships/tags" Target="../tags/tag310.xml"/><Relationship Id="rId7" Type="http://schemas.openxmlformats.org/officeDocument/2006/relationships/tags" Target="../tags/tag192.xml"/><Relationship Id="rId71" Type="http://schemas.openxmlformats.org/officeDocument/2006/relationships/tags" Target="../tags/tag256.xml"/><Relationship Id="rId92" Type="http://schemas.openxmlformats.org/officeDocument/2006/relationships/tags" Target="../tags/tag277.xml"/><Relationship Id="rId2" Type="http://schemas.openxmlformats.org/officeDocument/2006/relationships/tags" Target="../tags/tag187.xml"/><Relationship Id="rId29" Type="http://schemas.openxmlformats.org/officeDocument/2006/relationships/tags" Target="../tags/tag214.xml"/><Relationship Id="rId24" Type="http://schemas.openxmlformats.org/officeDocument/2006/relationships/tags" Target="../tags/tag209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66" Type="http://schemas.openxmlformats.org/officeDocument/2006/relationships/tags" Target="../tags/tag251.xml"/><Relationship Id="rId87" Type="http://schemas.openxmlformats.org/officeDocument/2006/relationships/tags" Target="../tags/tag272.xml"/><Relationship Id="rId110" Type="http://schemas.openxmlformats.org/officeDocument/2006/relationships/tags" Target="../tags/tag295.xml"/><Relationship Id="rId115" Type="http://schemas.openxmlformats.org/officeDocument/2006/relationships/tags" Target="../tags/tag300.xml"/><Relationship Id="rId131" Type="http://schemas.openxmlformats.org/officeDocument/2006/relationships/tags" Target="../tags/tag316.xml"/><Relationship Id="rId61" Type="http://schemas.openxmlformats.org/officeDocument/2006/relationships/tags" Target="../tags/tag246.xml"/><Relationship Id="rId82" Type="http://schemas.openxmlformats.org/officeDocument/2006/relationships/tags" Target="../tags/tag267.xml"/><Relationship Id="rId19" Type="http://schemas.openxmlformats.org/officeDocument/2006/relationships/tags" Target="../tags/tag204.xml"/><Relationship Id="rId14" Type="http://schemas.openxmlformats.org/officeDocument/2006/relationships/tags" Target="../tags/tag199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56" Type="http://schemas.openxmlformats.org/officeDocument/2006/relationships/tags" Target="../tags/tag241.xml"/><Relationship Id="rId77" Type="http://schemas.openxmlformats.org/officeDocument/2006/relationships/tags" Target="../tags/tag262.xml"/><Relationship Id="rId100" Type="http://schemas.openxmlformats.org/officeDocument/2006/relationships/tags" Target="../tags/tag285.xml"/><Relationship Id="rId105" Type="http://schemas.openxmlformats.org/officeDocument/2006/relationships/tags" Target="../tags/tag290.xml"/><Relationship Id="rId126" Type="http://schemas.openxmlformats.org/officeDocument/2006/relationships/tags" Target="../tags/tag311.xml"/><Relationship Id="rId8" Type="http://schemas.openxmlformats.org/officeDocument/2006/relationships/tags" Target="../tags/tag193.xml"/><Relationship Id="rId51" Type="http://schemas.openxmlformats.org/officeDocument/2006/relationships/tags" Target="../tags/tag236.xml"/><Relationship Id="rId72" Type="http://schemas.openxmlformats.org/officeDocument/2006/relationships/tags" Target="../tags/tag257.xml"/><Relationship Id="rId93" Type="http://schemas.openxmlformats.org/officeDocument/2006/relationships/tags" Target="../tags/tag278.xml"/><Relationship Id="rId98" Type="http://schemas.openxmlformats.org/officeDocument/2006/relationships/tags" Target="../tags/tag283.xml"/><Relationship Id="rId121" Type="http://schemas.openxmlformats.org/officeDocument/2006/relationships/tags" Target="../tags/tag306.xml"/><Relationship Id="rId3" Type="http://schemas.openxmlformats.org/officeDocument/2006/relationships/tags" Target="../tags/tag188.xml"/><Relationship Id="rId25" Type="http://schemas.openxmlformats.org/officeDocument/2006/relationships/tags" Target="../tags/tag210.xml"/><Relationship Id="rId46" Type="http://schemas.openxmlformats.org/officeDocument/2006/relationships/tags" Target="../tags/tag231.xml"/><Relationship Id="rId67" Type="http://schemas.openxmlformats.org/officeDocument/2006/relationships/tags" Target="../tags/tag252.xml"/><Relationship Id="rId116" Type="http://schemas.openxmlformats.org/officeDocument/2006/relationships/tags" Target="../tags/tag301.xml"/><Relationship Id="rId20" Type="http://schemas.openxmlformats.org/officeDocument/2006/relationships/tags" Target="../tags/tag205.xml"/><Relationship Id="rId41" Type="http://schemas.openxmlformats.org/officeDocument/2006/relationships/tags" Target="../tags/tag226.xml"/><Relationship Id="rId62" Type="http://schemas.openxmlformats.org/officeDocument/2006/relationships/tags" Target="../tags/tag247.xml"/><Relationship Id="rId83" Type="http://schemas.openxmlformats.org/officeDocument/2006/relationships/tags" Target="../tags/tag268.xml"/><Relationship Id="rId88" Type="http://schemas.openxmlformats.org/officeDocument/2006/relationships/tags" Target="../tags/tag273.xml"/><Relationship Id="rId111" Type="http://schemas.openxmlformats.org/officeDocument/2006/relationships/tags" Target="../tags/tag296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200.xml"/><Relationship Id="rId36" Type="http://schemas.openxmlformats.org/officeDocument/2006/relationships/tags" Target="../tags/tag221.xml"/><Relationship Id="rId57" Type="http://schemas.openxmlformats.org/officeDocument/2006/relationships/tags" Target="../tags/tag242.xml"/><Relationship Id="rId106" Type="http://schemas.openxmlformats.org/officeDocument/2006/relationships/tags" Target="../tags/tag291.xml"/><Relationship Id="rId127" Type="http://schemas.openxmlformats.org/officeDocument/2006/relationships/tags" Target="../tags/tag312.xml"/><Relationship Id="rId10" Type="http://schemas.openxmlformats.org/officeDocument/2006/relationships/tags" Target="../tags/tag195.xml"/><Relationship Id="rId31" Type="http://schemas.openxmlformats.org/officeDocument/2006/relationships/tags" Target="../tags/tag216.xml"/><Relationship Id="rId52" Type="http://schemas.openxmlformats.org/officeDocument/2006/relationships/tags" Target="../tags/tag237.xml"/><Relationship Id="rId73" Type="http://schemas.openxmlformats.org/officeDocument/2006/relationships/tags" Target="../tags/tag258.xml"/><Relationship Id="rId78" Type="http://schemas.openxmlformats.org/officeDocument/2006/relationships/tags" Target="../tags/tag263.xml"/><Relationship Id="rId94" Type="http://schemas.openxmlformats.org/officeDocument/2006/relationships/tags" Target="../tags/tag279.xml"/><Relationship Id="rId99" Type="http://schemas.openxmlformats.org/officeDocument/2006/relationships/tags" Target="../tags/tag284.xml"/><Relationship Id="rId101" Type="http://schemas.openxmlformats.org/officeDocument/2006/relationships/tags" Target="../tags/tag286.xml"/><Relationship Id="rId122" Type="http://schemas.openxmlformats.org/officeDocument/2006/relationships/tags" Target="../tags/tag307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26" Type="http://schemas.openxmlformats.org/officeDocument/2006/relationships/tags" Target="../tags/tag211.xml"/><Relationship Id="rId47" Type="http://schemas.openxmlformats.org/officeDocument/2006/relationships/tags" Target="../tags/tag232.xml"/><Relationship Id="rId68" Type="http://schemas.openxmlformats.org/officeDocument/2006/relationships/tags" Target="../tags/tag253.xml"/><Relationship Id="rId89" Type="http://schemas.openxmlformats.org/officeDocument/2006/relationships/tags" Target="../tags/tag274.xml"/><Relationship Id="rId112" Type="http://schemas.openxmlformats.org/officeDocument/2006/relationships/tags" Target="../tags/tag297.xml"/><Relationship Id="rId133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9" Type="http://schemas.openxmlformats.org/officeDocument/2006/relationships/tags" Target="../tags/tag355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7" Type="http://schemas.openxmlformats.org/officeDocument/2006/relationships/tags" Target="../tags/tag323.xml"/><Relationship Id="rId205" Type="http://schemas.openxmlformats.org/officeDocument/2006/relationships/image" Target="../media/image30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818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4" Type="http://schemas.openxmlformats.org/officeDocument/2006/relationships/notesSlide" Target="../notesSlides/notesSlide14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20" Type="http://schemas.openxmlformats.org/officeDocument/2006/relationships/tags" Target="../tags/tag336.xml"/><Relationship Id="rId41" Type="http://schemas.openxmlformats.org/officeDocument/2006/relationships/tags" Target="../tags/tag3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388.xml"/><Relationship Id="rId21" Type="http://schemas.openxmlformats.org/officeDocument/2006/relationships/tags" Target="../tags/tag383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63" Type="http://schemas.openxmlformats.org/officeDocument/2006/relationships/tags" Target="../tags/tag425.xml"/><Relationship Id="rId68" Type="http://schemas.openxmlformats.org/officeDocument/2006/relationships/tags" Target="../tags/tag430.xml"/><Relationship Id="rId16" Type="http://schemas.openxmlformats.org/officeDocument/2006/relationships/tags" Target="../tags/tag37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3" Type="http://schemas.openxmlformats.org/officeDocument/2006/relationships/tags" Target="../tags/tag415.xml"/><Relationship Id="rId58" Type="http://schemas.openxmlformats.org/officeDocument/2006/relationships/tags" Target="../tags/tag420.xml"/><Relationship Id="rId66" Type="http://schemas.openxmlformats.org/officeDocument/2006/relationships/tags" Target="../tags/tag428.xml"/><Relationship Id="rId74" Type="http://schemas.openxmlformats.org/officeDocument/2006/relationships/tags" Target="../tags/tag436.xml"/><Relationship Id="rId79" Type="http://schemas.openxmlformats.org/officeDocument/2006/relationships/notesSlide" Target="../notesSlides/notesSlide16.xml"/><Relationship Id="rId5" Type="http://schemas.openxmlformats.org/officeDocument/2006/relationships/tags" Target="../tags/tag367.xml"/><Relationship Id="rId61" Type="http://schemas.openxmlformats.org/officeDocument/2006/relationships/tags" Target="../tags/tag423.xml"/><Relationship Id="rId19" Type="http://schemas.openxmlformats.org/officeDocument/2006/relationships/tags" Target="../tags/tag38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56" Type="http://schemas.openxmlformats.org/officeDocument/2006/relationships/tags" Target="../tags/tag418.xml"/><Relationship Id="rId64" Type="http://schemas.openxmlformats.org/officeDocument/2006/relationships/tags" Target="../tags/tag426.xml"/><Relationship Id="rId69" Type="http://schemas.openxmlformats.org/officeDocument/2006/relationships/tags" Target="../tags/tag431.xml"/><Relationship Id="rId77" Type="http://schemas.openxmlformats.org/officeDocument/2006/relationships/tags" Target="../tags/tag439.xml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72" Type="http://schemas.openxmlformats.org/officeDocument/2006/relationships/tags" Target="../tags/tag434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59" Type="http://schemas.openxmlformats.org/officeDocument/2006/relationships/tags" Target="../tags/tag421.xml"/><Relationship Id="rId67" Type="http://schemas.openxmlformats.org/officeDocument/2006/relationships/tags" Target="../tags/tag429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54" Type="http://schemas.openxmlformats.org/officeDocument/2006/relationships/tags" Target="../tags/tag416.xml"/><Relationship Id="rId62" Type="http://schemas.openxmlformats.org/officeDocument/2006/relationships/tags" Target="../tags/tag424.xml"/><Relationship Id="rId70" Type="http://schemas.openxmlformats.org/officeDocument/2006/relationships/tags" Target="../tags/tag432.xml"/><Relationship Id="rId75" Type="http://schemas.openxmlformats.org/officeDocument/2006/relationships/tags" Target="../tags/tag437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tags" Target="../tags/tag411.xml"/><Relationship Id="rId57" Type="http://schemas.openxmlformats.org/officeDocument/2006/relationships/tags" Target="../tags/tag419.xml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tags" Target="../tags/tag414.xml"/><Relationship Id="rId60" Type="http://schemas.openxmlformats.org/officeDocument/2006/relationships/tags" Target="../tags/tag422.xml"/><Relationship Id="rId65" Type="http://schemas.openxmlformats.org/officeDocument/2006/relationships/tags" Target="../tags/tag427.xml"/><Relationship Id="rId73" Type="http://schemas.openxmlformats.org/officeDocument/2006/relationships/tags" Target="../tags/tag435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9" Type="http://schemas.openxmlformats.org/officeDocument/2006/relationships/tags" Target="../tags/tag401.xml"/><Relationship Id="rId34" Type="http://schemas.openxmlformats.org/officeDocument/2006/relationships/tags" Target="../tags/tag396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6" Type="http://schemas.openxmlformats.org/officeDocument/2006/relationships/tags" Target="../tags/tag438.xml"/><Relationship Id="rId7" Type="http://schemas.openxmlformats.org/officeDocument/2006/relationships/tags" Target="../tags/tag369.xml"/><Relationship Id="rId71" Type="http://schemas.openxmlformats.org/officeDocument/2006/relationships/tags" Target="../tags/tag433.xml"/><Relationship Id="rId2" Type="http://schemas.openxmlformats.org/officeDocument/2006/relationships/tags" Target="../tags/tag364.xml"/><Relationship Id="rId29" Type="http://schemas.openxmlformats.org/officeDocument/2006/relationships/tags" Target="../tags/tag391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465.xml"/><Relationship Id="rId21" Type="http://schemas.openxmlformats.org/officeDocument/2006/relationships/tags" Target="../tags/tag460.xml"/><Relationship Id="rId42" Type="http://schemas.openxmlformats.org/officeDocument/2006/relationships/tags" Target="../tags/tag481.xml"/><Relationship Id="rId47" Type="http://schemas.openxmlformats.org/officeDocument/2006/relationships/tags" Target="../tags/tag486.xml"/><Relationship Id="rId63" Type="http://schemas.openxmlformats.org/officeDocument/2006/relationships/tags" Target="../tags/tag502.xml"/><Relationship Id="rId68" Type="http://schemas.openxmlformats.org/officeDocument/2006/relationships/tags" Target="../tags/tag507.xml"/><Relationship Id="rId16" Type="http://schemas.openxmlformats.org/officeDocument/2006/relationships/tags" Target="../tags/tag455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32" Type="http://schemas.openxmlformats.org/officeDocument/2006/relationships/tags" Target="../tags/tag471.xml"/><Relationship Id="rId37" Type="http://schemas.openxmlformats.org/officeDocument/2006/relationships/tags" Target="../tags/tag476.xml"/><Relationship Id="rId40" Type="http://schemas.openxmlformats.org/officeDocument/2006/relationships/tags" Target="../tags/tag479.xml"/><Relationship Id="rId45" Type="http://schemas.openxmlformats.org/officeDocument/2006/relationships/tags" Target="../tags/tag484.xml"/><Relationship Id="rId53" Type="http://schemas.openxmlformats.org/officeDocument/2006/relationships/tags" Target="../tags/tag492.xml"/><Relationship Id="rId58" Type="http://schemas.openxmlformats.org/officeDocument/2006/relationships/tags" Target="../tags/tag497.xml"/><Relationship Id="rId66" Type="http://schemas.openxmlformats.org/officeDocument/2006/relationships/tags" Target="../tags/tag505.xml"/><Relationship Id="rId74" Type="http://schemas.openxmlformats.org/officeDocument/2006/relationships/tags" Target="../tags/tag513.xml"/><Relationship Id="rId79" Type="http://schemas.openxmlformats.org/officeDocument/2006/relationships/notesSlide" Target="../notesSlides/notesSlide17.xml"/><Relationship Id="rId5" Type="http://schemas.openxmlformats.org/officeDocument/2006/relationships/tags" Target="../tags/tag444.xml"/><Relationship Id="rId61" Type="http://schemas.openxmlformats.org/officeDocument/2006/relationships/tags" Target="../tags/tag500.xml"/><Relationship Id="rId19" Type="http://schemas.openxmlformats.org/officeDocument/2006/relationships/tags" Target="../tags/tag45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Relationship Id="rId35" Type="http://schemas.openxmlformats.org/officeDocument/2006/relationships/tags" Target="../tags/tag474.xml"/><Relationship Id="rId43" Type="http://schemas.openxmlformats.org/officeDocument/2006/relationships/tags" Target="../tags/tag482.xml"/><Relationship Id="rId48" Type="http://schemas.openxmlformats.org/officeDocument/2006/relationships/tags" Target="../tags/tag487.xml"/><Relationship Id="rId56" Type="http://schemas.openxmlformats.org/officeDocument/2006/relationships/tags" Target="../tags/tag495.xml"/><Relationship Id="rId64" Type="http://schemas.openxmlformats.org/officeDocument/2006/relationships/tags" Target="../tags/tag503.xml"/><Relationship Id="rId69" Type="http://schemas.openxmlformats.org/officeDocument/2006/relationships/tags" Target="../tags/tag508.xml"/><Relationship Id="rId77" Type="http://schemas.openxmlformats.org/officeDocument/2006/relationships/tags" Target="../tags/tag516.xml"/><Relationship Id="rId8" Type="http://schemas.openxmlformats.org/officeDocument/2006/relationships/tags" Target="../tags/tag447.xml"/><Relationship Id="rId51" Type="http://schemas.openxmlformats.org/officeDocument/2006/relationships/tags" Target="../tags/tag490.xml"/><Relationship Id="rId72" Type="http://schemas.openxmlformats.org/officeDocument/2006/relationships/tags" Target="../tags/tag511.xml"/><Relationship Id="rId3" Type="http://schemas.openxmlformats.org/officeDocument/2006/relationships/tags" Target="../tags/tag442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38" Type="http://schemas.openxmlformats.org/officeDocument/2006/relationships/tags" Target="../tags/tag477.xml"/><Relationship Id="rId46" Type="http://schemas.openxmlformats.org/officeDocument/2006/relationships/tags" Target="../tags/tag485.xml"/><Relationship Id="rId59" Type="http://schemas.openxmlformats.org/officeDocument/2006/relationships/tags" Target="../tags/tag498.xml"/><Relationship Id="rId67" Type="http://schemas.openxmlformats.org/officeDocument/2006/relationships/tags" Target="../tags/tag506.xml"/><Relationship Id="rId20" Type="http://schemas.openxmlformats.org/officeDocument/2006/relationships/tags" Target="../tags/tag459.xml"/><Relationship Id="rId41" Type="http://schemas.openxmlformats.org/officeDocument/2006/relationships/tags" Target="../tags/tag480.xml"/><Relationship Id="rId54" Type="http://schemas.openxmlformats.org/officeDocument/2006/relationships/tags" Target="../tags/tag493.xml"/><Relationship Id="rId62" Type="http://schemas.openxmlformats.org/officeDocument/2006/relationships/tags" Target="../tags/tag501.xml"/><Relationship Id="rId70" Type="http://schemas.openxmlformats.org/officeDocument/2006/relationships/tags" Target="../tags/tag509.xml"/><Relationship Id="rId75" Type="http://schemas.openxmlformats.org/officeDocument/2006/relationships/tags" Target="../tags/tag514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36" Type="http://schemas.openxmlformats.org/officeDocument/2006/relationships/tags" Target="../tags/tag475.xml"/><Relationship Id="rId49" Type="http://schemas.openxmlformats.org/officeDocument/2006/relationships/tags" Target="../tags/tag488.xml"/><Relationship Id="rId57" Type="http://schemas.openxmlformats.org/officeDocument/2006/relationships/tags" Target="../tags/tag496.xml"/><Relationship Id="rId10" Type="http://schemas.openxmlformats.org/officeDocument/2006/relationships/tags" Target="../tags/tag449.xml"/><Relationship Id="rId31" Type="http://schemas.openxmlformats.org/officeDocument/2006/relationships/tags" Target="../tags/tag470.xml"/><Relationship Id="rId44" Type="http://schemas.openxmlformats.org/officeDocument/2006/relationships/tags" Target="../tags/tag483.xml"/><Relationship Id="rId52" Type="http://schemas.openxmlformats.org/officeDocument/2006/relationships/tags" Target="../tags/tag491.xml"/><Relationship Id="rId60" Type="http://schemas.openxmlformats.org/officeDocument/2006/relationships/tags" Target="../tags/tag499.xml"/><Relationship Id="rId65" Type="http://schemas.openxmlformats.org/officeDocument/2006/relationships/tags" Target="../tags/tag504.xml"/><Relationship Id="rId73" Type="http://schemas.openxmlformats.org/officeDocument/2006/relationships/tags" Target="../tags/tag512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39" Type="http://schemas.openxmlformats.org/officeDocument/2006/relationships/tags" Target="../tags/tag478.xml"/><Relationship Id="rId34" Type="http://schemas.openxmlformats.org/officeDocument/2006/relationships/tags" Target="../tags/tag473.xml"/><Relationship Id="rId50" Type="http://schemas.openxmlformats.org/officeDocument/2006/relationships/tags" Target="../tags/tag489.xml"/><Relationship Id="rId55" Type="http://schemas.openxmlformats.org/officeDocument/2006/relationships/tags" Target="../tags/tag494.xml"/><Relationship Id="rId76" Type="http://schemas.openxmlformats.org/officeDocument/2006/relationships/tags" Target="../tags/tag515.xml"/><Relationship Id="rId7" Type="http://schemas.openxmlformats.org/officeDocument/2006/relationships/tags" Target="../tags/tag446.xml"/><Relationship Id="rId71" Type="http://schemas.openxmlformats.org/officeDocument/2006/relationships/tags" Target="../tags/tag510.xml"/><Relationship Id="rId2" Type="http://schemas.openxmlformats.org/officeDocument/2006/relationships/tags" Target="../tags/tag441.xml"/><Relationship Id="rId29" Type="http://schemas.openxmlformats.org/officeDocument/2006/relationships/tags" Target="../tags/tag46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542.xml"/><Relationship Id="rId21" Type="http://schemas.openxmlformats.org/officeDocument/2006/relationships/tags" Target="../tags/tag537.xml"/><Relationship Id="rId42" Type="http://schemas.openxmlformats.org/officeDocument/2006/relationships/tags" Target="../tags/tag558.xml"/><Relationship Id="rId47" Type="http://schemas.openxmlformats.org/officeDocument/2006/relationships/tags" Target="../tags/tag563.xml"/><Relationship Id="rId63" Type="http://schemas.openxmlformats.org/officeDocument/2006/relationships/tags" Target="../tags/tag579.xml"/><Relationship Id="rId68" Type="http://schemas.openxmlformats.org/officeDocument/2006/relationships/tags" Target="../tags/tag584.xml"/><Relationship Id="rId16" Type="http://schemas.openxmlformats.org/officeDocument/2006/relationships/tags" Target="../tags/tag53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53" Type="http://schemas.openxmlformats.org/officeDocument/2006/relationships/tags" Target="../tags/tag569.xml"/><Relationship Id="rId58" Type="http://schemas.openxmlformats.org/officeDocument/2006/relationships/tags" Target="../tags/tag574.xml"/><Relationship Id="rId66" Type="http://schemas.openxmlformats.org/officeDocument/2006/relationships/tags" Target="../tags/tag582.xml"/><Relationship Id="rId74" Type="http://schemas.openxmlformats.org/officeDocument/2006/relationships/tags" Target="../tags/tag590.xml"/><Relationship Id="rId79" Type="http://schemas.openxmlformats.org/officeDocument/2006/relationships/notesSlide" Target="../notesSlides/notesSlide18.xml"/><Relationship Id="rId5" Type="http://schemas.openxmlformats.org/officeDocument/2006/relationships/tags" Target="../tags/tag521.xml"/><Relationship Id="rId61" Type="http://schemas.openxmlformats.org/officeDocument/2006/relationships/tags" Target="../tags/tag577.xml"/><Relationship Id="rId19" Type="http://schemas.openxmlformats.org/officeDocument/2006/relationships/tags" Target="../tags/tag53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tags" Target="../tags/tag559.xml"/><Relationship Id="rId48" Type="http://schemas.openxmlformats.org/officeDocument/2006/relationships/tags" Target="../tags/tag564.xml"/><Relationship Id="rId56" Type="http://schemas.openxmlformats.org/officeDocument/2006/relationships/tags" Target="../tags/tag572.xml"/><Relationship Id="rId64" Type="http://schemas.openxmlformats.org/officeDocument/2006/relationships/tags" Target="../tags/tag580.xml"/><Relationship Id="rId69" Type="http://schemas.openxmlformats.org/officeDocument/2006/relationships/tags" Target="../tags/tag585.xml"/><Relationship Id="rId77" Type="http://schemas.openxmlformats.org/officeDocument/2006/relationships/tags" Target="../tags/tag593.xml"/><Relationship Id="rId8" Type="http://schemas.openxmlformats.org/officeDocument/2006/relationships/tags" Target="../tags/tag524.xml"/><Relationship Id="rId51" Type="http://schemas.openxmlformats.org/officeDocument/2006/relationships/tags" Target="../tags/tag567.xml"/><Relationship Id="rId72" Type="http://schemas.openxmlformats.org/officeDocument/2006/relationships/tags" Target="../tags/tag588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tags" Target="../tags/tag562.xml"/><Relationship Id="rId59" Type="http://schemas.openxmlformats.org/officeDocument/2006/relationships/tags" Target="../tags/tag575.xml"/><Relationship Id="rId67" Type="http://schemas.openxmlformats.org/officeDocument/2006/relationships/tags" Target="../tags/tag583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54" Type="http://schemas.openxmlformats.org/officeDocument/2006/relationships/tags" Target="../tags/tag570.xml"/><Relationship Id="rId62" Type="http://schemas.openxmlformats.org/officeDocument/2006/relationships/tags" Target="../tags/tag578.xml"/><Relationship Id="rId70" Type="http://schemas.openxmlformats.org/officeDocument/2006/relationships/tags" Target="../tags/tag586.xml"/><Relationship Id="rId75" Type="http://schemas.openxmlformats.org/officeDocument/2006/relationships/tags" Target="../tags/tag591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tags" Target="../tags/tag565.xml"/><Relationship Id="rId57" Type="http://schemas.openxmlformats.org/officeDocument/2006/relationships/tags" Target="../tags/tag573.xml"/><Relationship Id="rId10" Type="http://schemas.openxmlformats.org/officeDocument/2006/relationships/tags" Target="../tags/tag526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52" Type="http://schemas.openxmlformats.org/officeDocument/2006/relationships/tags" Target="../tags/tag568.xml"/><Relationship Id="rId60" Type="http://schemas.openxmlformats.org/officeDocument/2006/relationships/tags" Target="../tags/tag576.xml"/><Relationship Id="rId65" Type="http://schemas.openxmlformats.org/officeDocument/2006/relationships/tags" Target="../tags/tag581.xml"/><Relationship Id="rId73" Type="http://schemas.openxmlformats.org/officeDocument/2006/relationships/tags" Target="../tags/tag589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39" Type="http://schemas.openxmlformats.org/officeDocument/2006/relationships/tags" Target="../tags/tag555.xml"/><Relationship Id="rId34" Type="http://schemas.openxmlformats.org/officeDocument/2006/relationships/tags" Target="../tags/tag550.xml"/><Relationship Id="rId50" Type="http://schemas.openxmlformats.org/officeDocument/2006/relationships/tags" Target="../tags/tag566.xml"/><Relationship Id="rId55" Type="http://schemas.openxmlformats.org/officeDocument/2006/relationships/tags" Target="../tags/tag571.xml"/><Relationship Id="rId76" Type="http://schemas.openxmlformats.org/officeDocument/2006/relationships/tags" Target="../tags/tag592.xml"/><Relationship Id="rId7" Type="http://schemas.openxmlformats.org/officeDocument/2006/relationships/tags" Target="../tags/tag523.xml"/><Relationship Id="rId71" Type="http://schemas.openxmlformats.org/officeDocument/2006/relationships/tags" Target="../tags/tag587.xml"/><Relationship Id="rId2" Type="http://schemas.openxmlformats.org/officeDocument/2006/relationships/tags" Target="../tags/tag518.xml"/><Relationship Id="rId29" Type="http://schemas.openxmlformats.org/officeDocument/2006/relationships/tags" Target="../tags/tag5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619.xml"/><Relationship Id="rId21" Type="http://schemas.openxmlformats.org/officeDocument/2006/relationships/tags" Target="../tags/tag614.xml"/><Relationship Id="rId42" Type="http://schemas.openxmlformats.org/officeDocument/2006/relationships/tags" Target="../tags/tag635.xml"/><Relationship Id="rId47" Type="http://schemas.openxmlformats.org/officeDocument/2006/relationships/tags" Target="../tags/tag640.xml"/><Relationship Id="rId63" Type="http://schemas.openxmlformats.org/officeDocument/2006/relationships/tags" Target="../tags/tag656.xml"/><Relationship Id="rId68" Type="http://schemas.openxmlformats.org/officeDocument/2006/relationships/tags" Target="../tags/tag661.xml"/><Relationship Id="rId16" Type="http://schemas.openxmlformats.org/officeDocument/2006/relationships/tags" Target="../tags/tag609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tags" Target="../tags/tag625.xml"/><Relationship Id="rId37" Type="http://schemas.openxmlformats.org/officeDocument/2006/relationships/tags" Target="../tags/tag630.xml"/><Relationship Id="rId40" Type="http://schemas.openxmlformats.org/officeDocument/2006/relationships/tags" Target="../tags/tag633.xml"/><Relationship Id="rId45" Type="http://schemas.openxmlformats.org/officeDocument/2006/relationships/tags" Target="../tags/tag638.xml"/><Relationship Id="rId53" Type="http://schemas.openxmlformats.org/officeDocument/2006/relationships/tags" Target="../tags/tag646.xml"/><Relationship Id="rId58" Type="http://schemas.openxmlformats.org/officeDocument/2006/relationships/tags" Target="../tags/tag651.xml"/><Relationship Id="rId66" Type="http://schemas.openxmlformats.org/officeDocument/2006/relationships/tags" Target="../tags/tag659.xml"/><Relationship Id="rId74" Type="http://schemas.openxmlformats.org/officeDocument/2006/relationships/tags" Target="../tags/tag667.xml"/><Relationship Id="rId79" Type="http://schemas.openxmlformats.org/officeDocument/2006/relationships/notesSlide" Target="../notesSlides/notesSlide19.xml"/><Relationship Id="rId5" Type="http://schemas.openxmlformats.org/officeDocument/2006/relationships/tags" Target="../tags/tag598.xml"/><Relationship Id="rId61" Type="http://schemas.openxmlformats.org/officeDocument/2006/relationships/tags" Target="../tags/tag654.xml"/><Relationship Id="rId19" Type="http://schemas.openxmlformats.org/officeDocument/2006/relationships/tags" Target="../tags/tag61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43" Type="http://schemas.openxmlformats.org/officeDocument/2006/relationships/tags" Target="../tags/tag636.xml"/><Relationship Id="rId48" Type="http://schemas.openxmlformats.org/officeDocument/2006/relationships/tags" Target="../tags/tag641.xml"/><Relationship Id="rId56" Type="http://schemas.openxmlformats.org/officeDocument/2006/relationships/tags" Target="../tags/tag649.xml"/><Relationship Id="rId64" Type="http://schemas.openxmlformats.org/officeDocument/2006/relationships/tags" Target="../tags/tag657.xml"/><Relationship Id="rId69" Type="http://schemas.openxmlformats.org/officeDocument/2006/relationships/tags" Target="../tags/tag662.xml"/><Relationship Id="rId77" Type="http://schemas.openxmlformats.org/officeDocument/2006/relationships/tags" Target="../tags/tag670.xml"/><Relationship Id="rId8" Type="http://schemas.openxmlformats.org/officeDocument/2006/relationships/tags" Target="../tags/tag601.xml"/><Relationship Id="rId51" Type="http://schemas.openxmlformats.org/officeDocument/2006/relationships/tags" Target="../tags/tag644.xml"/><Relationship Id="rId72" Type="http://schemas.openxmlformats.org/officeDocument/2006/relationships/tags" Target="../tags/tag665.xml"/><Relationship Id="rId3" Type="http://schemas.openxmlformats.org/officeDocument/2006/relationships/tags" Target="../tags/tag596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tags" Target="../tags/tag618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46" Type="http://schemas.openxmlformats.org/officeDocument/2006/relationships/tags" Target="../tags/tag639.xml"/><Relationship Id="rId59" Type="http://schemas.openxmlformats.org/officeDocument/2006/relationships/tags" Target="../tags/tag652.xml"/><Relationship Id="rId67" Type="http://schemas.openxmlformats.org/officeDocument/2006/relationships/tags" Target="../tags/tag660.xml"/><Relationship Id="rId20" Type="http://schemas.openxmlformats.org/officeDocument/2006/relationships/tags" Target="../tags/tag613.xml"/><Relationship Id="rId41" Type="http://schemas.openxmlformats.org/officeDocument/2006/relationships/tags" Target="../tags/tag634.xml"/><Relationship Id="rId54" Type="http://schemas.openxmlformats.org/officeDocument/2006/relationships/tags" Target="../tags/tag647.xml"/><Relationship Id="rId62" Type="http://schemas.openxmlformats.org/officeDocument/2006/relationships/tags" Target="../tags/tag655.xml"/><Relationship Id="rId70" Type="http://schemas.openxmlformats.org/officeDocument/2006/relationships/tags" Target="../tags/tag663.xml"/><Relationship Id="rId75" Type="http://schemas.openxmlformats.org/officeDocument/2006/relationships/tags" Target="../tags/tag668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36" Type="http://schemas.openxmlformats.org/officeDocument/2006/relationships/tags" Target="../tags/tag629.xml"/><Relationship Id="rId49" Type="http://schemas.openxmlformats.org/officeDocument/2006/relationships/tags" Target="../tags/tag642.xml"/><Relationship Id="rId57" Type="http://schemas.openxmlformats.org/officeDocument/2006/relationships/tags" Target="../tags/tag650.xml"/><Relationship Id="rId10" Type="http://schemas.openxmlformats.org/officeDocument/2006/relationships/tags" Target="../tags/tag603.xml"/><Relationship Id="rId31" Type="http://schemas.openxmlformats.org/officeDocument/2006/relationships/tags" Target="../tags/tag624.xml"/><Relationship Id="rId44" Type="http://schemas.openxmlformats.org/officeDocument/2006/relationships/tags" Target="../tags/tag637.xml"/><Relationship Id="rId52" Type="http://schemas.openxmlformats.org/officeDocument/2006/relationships/tags" Target="../tags/tag645.xml"/><Relationship Id="rId60" Type="http://schemas.openxmlformats.org/officeDocument/2006/relationships/tags" Target="../tags/tag653.xml"/><Relationship Id="rId65" Type="http://schemas.openxmlformats.org/officeDocument/2006/relationships/tags" Target="../tags/tag658.xml"/><Relationship Id="rId73" Type="http://schemas.openxmlformats.org/officeDocument/2006/relationships/tags" Target="../tags/tag666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39" Type="http://schemas.openxmlformats.org/officeDocument/2006/relationships/tags" Target="../tags/tag632.xml"/><Relationship Id="rId34" Type="http://schemas.openxmlformats.org/officeDocument/2006/relationships/tags" Target="../tags/tag627.xml"/><Relationship Id="rId50" Type="http://schemas.openxmlformats.org/officeDocument/2006/relationships/tags" Target="../tags/tag643.xml"/><Relationship Id="rId55" Type="http://schemas.openxmlformats.org/officeDocument/2006/relationships/tags" Target="../tags/tag648.xml"/><Relationship Id="rId76" Type="http://schemas.openxmlformats.org/officeDocument/2006/relationships/tags" Target="../tags/tag669.xml"/><Relationship Id="rId7" Type="http://schemas.openxmlformats.org/officeDocument/2006/relationships/tags" Target="../tags/tag600.xml"/><Relationship Id="rId71" Type="http://schemas.openxmlformats.org/officeDocument/2006/relationships/tags" Target="../tags/tag664.xml"/><Relationship Id="rId2" Type="http://schemas.openxmlformats.org/officeDocument/2006/relationships/tags" Target="../tags/tag595.xml"/><Relationship Id="rId29" Type="http://schemas.openxmlformats.org/officeDocument/2006/relationships/tags" Target="../tags/tag6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7" Type="http://schemas.openxmlformats.org/officeDocument/2006/relationships/image" Target="../media/image31.png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tags" Target="../tags/tag672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notesSlide" Target="../notesSlides/notesSlide4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notesSlide" Target="../notesSlides/notesSlide8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III</a:t>
            </a:r>
            <a:br>
              <a:rPr lang="en-US" dirty="0"/>
            </a:br>
            <a:r>
              <a:rPr lang="en-US" sz="2000" b="0" dirty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Cai</a:t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Yeoh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91A0B-FCA6-1049-B914-6FF1CD7E4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942" y="2467910"/>
            <a:ext cx="5785316" cy="38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Data on a Memory Read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TLB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VPN,  </a:t>
            </a:r>
            <a:r>
              <a:rPr lang="en-US" u="sng" dirty="0"/>
              <a:t>Output</a:t>
            </a:r>
            <a:r>
              <a:rPr lang="en-US" dirty="0"/>
              <a:t>: 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Hit:</a:t>
            </a:r>
            <a:r>
              <a:rPr lang="en-US" dirty="0"/>
              <a:t>  Fetch translation, return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Miss:</a:t>
            </a:r>
            <a:r>
              <a:rPr lang="en-US" dirty="0"/>
              <a:t>  Check page table (in memory)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Table Hit:</a:t>
            </a:r>
            <a:r>
              <a:rPr lang="en-US" dirty="0"/>
              <a:t>  Load page table entry into TLB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Fault:</a:t>
            </a:r>
            <a:r>
              <a:rPr lang="en-US" dirty="0"/>
              <a:t>  Fetch page from disk to memory, update </a:t>
            </a:r>
            <a:br>
              <a:rPr lang="en-US" dirty="0"/>
            </a:br>
            <a:r>
              <a:rPr lang="en-US" dirty="0"/>
              <a:t>corresponding page table entry, then load entry into TLB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cache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physical address,  </a:t>
            </a:r>
            <a:r>
              <a:rPr lang="en-US" u="sng" dirty="0"/>
              <a:t>Output</a:t>
            </a:r>
            <a:r>
              <a:rPr lang="en-US" dirty="0"/>
              <a:t>:  data</a:t>
            </a:r>
            <a:endParaRPr lang="en-US" i="1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Hit: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Return data value to processor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Miss: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Fetch data value from memory, store it in cache, return it to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2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VM is complicated, but also elegant and effective</a:t>
            </a:r>
          </a:p>
          <a:p>
            <a:pPr lvl="1"/>
            <a:r>
              <a:rPr lang="en-US" dirty="0"/>
              <a:t>Level of indirection to provide isolated memory &amp; caching</a:t>
            </a:r>
          </a:p>
          <a:p>
            <a:pPr lvl="1"/>
            <a:r>
              <a:rPr lang="en-US" dirty="0"/>
              <a:t>TLB as a cache of page tables</a:t>
            </a:r>
            <a:br>
              <a:rPr lang="en-US" dirty="0"/>
            </a:br>
            <a:r>
              <a:rPr lang="en-US" dirty="0"/>
              <a:t>avoids two trips to memory </a:t>
            </a:r>
            <a:br>
              <a:rPr lang="en-US" dirty="0"/>
            </a:br>
            <a:r>
              <a:rPr lang="en-US" dirty="0"/>
              <a:t>for every memory access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11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77440" y="2651760"/>
            <a:ext cx="6673176" cy="4005982"/>
            <a:chOff x="512979" y="1348239"/>
            <a:chExt cx="8341471" cy="5007477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781959" y="1348239"/>
              <a:ext cx="2270657" cy="384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00B0F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999129" y="2068711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 the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834640" y="4745736"/>
              <a:ext cx="146304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731520" y="4745736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6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858000" y="4745736"/>
              <a:ext cx="1463040" cy="786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913530" y="1751211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788920"/>
              <a:ext cx="1136130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1" y="2788920"/>
              <a:ext cx="963808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512979" y="4142232"/>
              <a:ext cx="1138454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98958" y="4142232"/>
              <a:ext cx="969818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19" y="4142232"/>
              <a:ext cx="1264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754880" y="4745736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66928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75488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856491"/>
              <a:ext cx="4023360" cy="545077"/>
              <a:chOff x="2560320" y="2632455"/>
              <a:chExt cx="4023360" cy="545077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913529" y="2632455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2"/>
              <a:ext cx="1029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45920" y="4197096"/>
              <a:ext cx="1920240" cy="548640"/>
              <a:chOff x="1645920" y="3973060"/>
              <a:chExt cx="1920240" cy="54864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64592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69280" y="4197096"/>
              <a:ext cx="1920240" cy="548640"/>
              <a:chOff x="5669280" y="3973060"/>
              <a:chExt cx="1920240" cy="54864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66928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459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5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45920" y="3804540"/>
              <a:ext cx="4022856" cy="2551176"/>
              <a:chOff x="1645920" y="3804540"/>
              <a:chExt cx="4022856" cy="2551176"/>
            </a:xfrm>
          </p:grpSpPr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>
                <a:off x="164592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H="1">
                <a:off x="356616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Elbow Connector 4"/>
              <p:cNvCxnSpPr/>
              <p:nvPr/>
            </p:nvCxnSpPr>
            <p:spPr>
              <a:xfrm rot="5400000" flipH="1" flipV="1">
                <a:off x="3844548" y="4531488"/>
                <a:ext cx="2551176" cy="109728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45920" y="6355080"/>
                <a:ext cx="292608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6547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Memory System Example (small)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GB" dirty="0"/>
              <a:t>Addressing</a:t>
            </a:r>
          </a:p>
          <a:p>
            <a:pPr lvl="1"/>
            <a:r>
              <a:rPr lang="en-GB" dirty="0"/>
              <a:t>14-bit virtual addresses</a:t>
            </a:r>
          </a:p>
          <a:p>
            <a:pPr lvl="1"/>
            <a:r>
              <a:rPr lang="en-GB" dirty="0"/>
              <a:t>12-bit physical address</a:t>
            </a:r>
          </a:p>
          <a:p>
            <a:pPr lvl="1"/>
            <a:r>
              <a:rPr lang="en-GB" dirty="0"/>
              <a:t>Page size = 64 bytes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1288" y="3474720"/>
            <a:ext cx="6823075" cy="1392156"/>
            <a:chOff x="960438" y="3090862"/>
            <a:chExt cx="6823075" cy="13921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43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604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780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78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3516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351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2252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4225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88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098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725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972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8461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88461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7197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37197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5933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593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4670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3467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tangle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834063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8340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21425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3214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0878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087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9615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2961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33" name="Group 83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4858228" y="3830637"/>
              <a:ext cx="2907792" cy="333375"/>
              <a:chOff x="3061" y="2242"/>
              <a:chExt cx="1842" cy="210"/>
            </a:xfrm>
          </p:grpSpPr>
          <p:sp>
            <p:nvSpPr>
              <p:cNvPr id="39" name="Line 8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061" y="2352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92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34" name="Group 92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960438" y="3830637"/>
              <a:ext cx="3916363" cy="333375"/>
              <a:chOff x="605" y="2242"/>
              <a:chExt cx="2467" cy="210"/>
            </a:xfrm>
          </p:grpSpPr>
          <p:sp>
            <p:nvSpPr>
              <p:cNvPr id="37" name="Line 9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605" y="2347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 Box 94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1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  <p:sp>
          <p:nvSpPr>
            <p:cNvPr id="35" name="Text Box 9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11814" y="4143376"/>
              <a:ext cx="219456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36" name="Text Box 9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346700" y="4149808"/>
              <a:ext cx="1930848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Offset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12264" y="5127625"/>
            <a:ext cx="5865814" cy="1330243"/>
            <a:chOff x="1935163" y="5127625"/>
            <a:chExt cx="5865814" cy="1330243"/>
          </a:xfrm>
        </p:grpSpPr>
        <p:sp>
          <p:nvSpPr>
            <p:cNvPr id="42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516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351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2252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225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6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09888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098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97250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972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0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461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461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2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7197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197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4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933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933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6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4670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4670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34063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340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21425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14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0878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087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9615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961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66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876801" y="5791200"/>
              <a:ext cx="2924176" cy="333375"/>
              <a:chOff x="3072" y="3298"/>
              <a:chExt cx="1842" cy="210"/>
            </a:xfrm>
          </p:grpSpPr>
          <p:sp>
            <p:nvSpPr>
              <p:cNvPr id="72" name="Line 87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8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67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981200" y="5791200"/>
              <a:ext cx="2924176" cy="333375"/>
              <a:chOff x="1248" y="3298"/>
              <a:chExt cx="1842" cy="210"/>
            </a:xfrm>
          </p:grpSpPr>
          <p:sp>
            <p:nvSpPr>
              <p:cNvPr id="70" name="Line 9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9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sp>
          <p:nvSpPr>
            <p:cNvPr id="68" name="Text Box 9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11419" y="6124658"/>
              <a:ext cx="228600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  <p:sp>
          <p:nvSpPr>
            <p:cNvPr id="69" name="Text Box 9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269072" y="6124658"/>
              <a:ext cx="210312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0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GB" dirty="0"/>
              <a:t>Only showing first 16 entries (out of _____)</a:t>
            </a:r>
          </a:p>
          <a:p>
            <a:pPr lvl="1"/>
            <a:r>
              <a:rPr lang="en-GB" b="1" dirty="0"/>
              <a:t>Note:  </a:t>
            </a:r>
            <a:r>
              <a:rPr lang="en-GB" dirty="0"/>
              <a:t>showing 2 hex digits for PPN even though only 6 bits</a:t>
            </a:r>
          </a:p>
          <a:p>
            <a:pPr lvl="1"/>
            <a:r>
              <a:rPr lang="en-GB" b="1" dirty="0"/>
              <a:t>Note:</a:t>
            </a:r>
            <a:r>
              <a:rPr lang="en-GB" dirty="0"/>
              <a:t>  other management bits not shown, but part of PTE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024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/>
          </p:nvPr>
        </p:nvGraphicFramePr>
        <p:xfrm>
          <a:off x="475488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22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GB" dirty="0"/>
              <a:t>16 entries total</a:t>
            </a:r>
          </a:p>
          <a:p>
            <a:r>
              <a:rPr lang="en-GB" dirty="0"/>
              <a:t>4-way set associative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7071" y="2705099"/>
            <a:ext cx="6831542" cy="1337734"/>
            <a:chOff x="1117071" y="2705099"/>
            <a:chExt cx="6831542" cy="1337734"/>
          </a:xfrm>
        </p:grpSpPr>
        <p:sp>
          <p:nvSpPr>
            <p:cNvPr id="35846" name="Rectangle 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12553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255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290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6129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100263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1002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587625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876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7498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0749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6235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2" name="Rectangle 2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623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049713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04971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537075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53707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5870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02443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50244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873" name="Rectangle 33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51180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55118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876" name="Rectangle 3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5999163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59991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879" name="Rectangle 3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486525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64865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882" name="Rectangle 4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697388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3" name="Rectangle 4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9738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746125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4612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" name="Group 47"/>
            <p:cNvGrpSpPr>
              <a:grpSpLocks/>
            </p:cNvGrpSpPr>
            <p:nvPr>
              <p:custDataLst>
                <p:tags r:id="rId120"/>
              </p:custDataLst>
            </p:nvPr>
          </p:nvGrpSpPr>
          <p:grpSpPr bwMode="auto">
            <a:xfrm>
              <a:off x="5024437" y="3709458"/>
              <a:ext cx="2924175" cy="333375"/>
              <a:chOff x="3061" y="2126"/>
              <a:chExt cx="1842" cy="210"/>
            </a:xfrm>
          </p:grpSpPr>
          <p:sp>
            <p:nvSpPr>
              <p:cNvPr id="35888" name="Line 4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061" y="2231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89" name="Text Box 49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418" y="2126"/>
                <a:ext cx="1128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offset</a:t>
                </a:r>
              </a:p>
            </p:txBody>
          </p:sp>
        </p:grpSp>
        <p:grpSp>
          <p:nvGrpSpPr>
            <p:cNvPr id="3" name="Group 50"/>
            <p:cNvGrpSpPr>
              <a:grpSpLocks/>
            </p:cNvGrpSpPr>
            <p:nvPr>
              <p:custDataLst>
                <p:tags r:id="rId121"/>
              </p:custDataLst>
            </p:nvPr>
          </p:nvGrpSpPr>
          <p:grpSpPr bwMode="auto">
            <a:xfrm>
              <a:off x="1117071" y="3703637"/>
              <a:ext cx="3916362" cy="333375"/>
              <a:chOff x="605" y="2117"/>
              <a:chExt cx="2467" cy="210"/>
            </a:xfrm>
          </p:grpSpPr>
          <p:sp>
            <p:nvSpPr>
              <p:cNvPr id="35891" name="Line 5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605" y="2226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2" name="Text Box 52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191" y="2117"/>
                <a:ext cx="1259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number</a:t>
                </a:r>
              </a:p>
            </p:txBody>
          </p:sp>
        </p:grpSp>
        <p:grpSp>
          <p:nvGrpSpPr>
            <p:cNvPr id="4" name="Group 53"/>
            <p:cNvGrpSpPr>
              <a:grpSpLocks/>
            </p:cNvGrpSpPr>
            <p:nvPr>
              <p:custDataLst>
                <p:tags r:id="rId122"/>
              </p:custDataLst>
            </p:nvPr>
          </p:nvGrpSpPr>
          <p:grpSpPr bwMode="auto">
            <a:xfrm>
              <a:off x="4040189" y="2708803"/>
              <a:ext cx="998537" cy="306388"/>
              <a:chOff x="2441" y="1501"/>
              <a:chExt cx="629" cy="193"/>
            </a:xfrm>
          </p:grpSpPr>
          <p:sp>
            <p:nvSpPr>
              <p:cNvPr id="35894" name="Line 5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445" y="1579"/>
                <a:ext cx="625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5" name="Text Box 55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441" y="1501"/>
                <a:ext cx="62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index</a:t>
                </a:r>
              </a:p>
            </p:txBody>
          </p:sp>
        </p:grpSp>
        <p:grpSp>
          <p:nvGrpSpPr>
            <p:cNvPr id="5" name="Group 56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auto">
            <a:xfrm>
              <a:off x="1125538" y="2705099"/>
              <a:ext cx="2925762" cy="306388"/>
              <a:chOff x="605" y="1488"/>
              <a:chExt cx="1843" cy="193"/>
            </a:xfrm>
          </p:grpSpPr>
          <p:sp>
            <p:nvSpPr>
              <p:cNvPr id="35897" name="Line 5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605" y="1566"/>
                <a:ext cx="184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8" name="Text Box 58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18" y="1488"/>
                <a:ext cx="503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tag</a:t>
                </a:r>
              </a:p>
            </p:txBody>
          </p:sp>
        </p:grpSp>
      </p:grpSp>
      <p:sp>
        <p:nvSpPr>
          <p:cNvPr id="3590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62912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2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72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8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307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6012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97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70300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482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6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07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4987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62912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32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072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8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307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6012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97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70300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482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16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07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60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4987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2912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32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072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8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5307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26012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97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70300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4482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6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907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60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4987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2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432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072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8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307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26012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97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70300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04482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416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907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60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4987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8062912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432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072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78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55307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926012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97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70300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04482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416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7907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160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4987" y="4724400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160462" y="5049838"/>
            <a:ext cx="7527926" cy="1588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6" name="Line 1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1162050" y="5375275"/>
            <a:ext cx="7526338" cy="1588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7" name="Line 12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160462" y="5700713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8" name="Line 12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160462" y="6026151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9" name="Line 1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7907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0" name="Line 130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4161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1" name="Line 13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6703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2" name="Line 132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9736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3" name="Line 13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5530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4" name="Line 13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17855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5" name="Line 13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4326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6" name="Line 13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6291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7" name="Line 13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160462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8" name="Line 138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044825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0" name="Line 14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492601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1" name="Line 14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807200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2" name="Line 1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1160462" y="4725988"/>
            <a:ext cx="7527926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3" name="Line 1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8688388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4" name="Line 14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1146086" y="6351589"/>
            <a:ext cx="7562850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88"/>
            </p:custDataLst>
          </p:nvPr>
        </p:nvCxnSpPr>
        <p:spPr bwMode="auto">
          <a:xfrm flipH="1">
            <a:off x="6545228" y="2558396"/>
            <a:ext cx="261972" cy="36330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Line 1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1170614" y="5380868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Line 1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1168904" y="5700623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Line 1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1167194" y="6027681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7200" y="164592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Why does the TLB ignore the page offset?</a:t>
            </a:r>
          </a:p>
        </p:txBody>
      </p:sp>
    </p:spTree>
    <p:extLst>
      <p:ext uri="{BB962C8B-B14F-4D97-AF65-F5344CB8AC3E}">
        <p14:creationId xmlns:p14="http://schemas.microsoft.com/office/powerpoint/2010/main" val="63644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1097280"/>
              </a:xfrm>
            </p:spPr>
            <p:txBody>
              <a:bodyPr/>
              <a:lstStyle/>
              <a:p>
                <a:r>
                  <a:rPr lang="en-GB" dirty="0"/>
                  <a:t>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16</a:t>
                </a:r>
              </a:p>
              <a:p>
                <a:r>
                  <a:rPr lang="en-GB" dirty="0"/>
                  <a:t>Physically addressed</a:t>
                </a: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5"/>
                </p:custDataLst>
              </p:nvPr>
            </p:nvSpPr>
            <p:spPr>
              <a:xfrm>
                <a:off x="396875" y="1362456"/>
                <a:ext cx="8366125" cy="1097280"/>
              </a:xfrm>
              <a:blipFill rotWithShape="0">
                <a:blip r:embed="rId205"/>
                <a:stretch>
                  <a:fillRect l="-291" t="-5556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7" name="Text Box 4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3" y="2156"/>
              <a:ext cx="1300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0" name="Text Box 4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86" y="2156"/>
              <a:ext cx="1427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515113" y="2486554"/>
            <a:ext cx="1098553" cy="306388"/>
            <a:chOff x="4104" y="1478"/>
            <a:chExt cx="692" cy="193"/>
          </a:xfrm>
        </p:grpSpPr>
        <p:sp>
          <p:nvSpPr>
            <p:cNvPr id="36912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3" name="Text Box 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04" y="1478"/>
              <a:ext cx="69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offset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627033" y="2487613"/>
            <a:ext cx="1927225" cy="306388"/>
            <a:chOff x="2920" y="146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6" name="Text Box 5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19" y="1468"/>
              <a:ext cx="67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index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11325" y="2486025"/>
            <a:ext cx="2894013" cy="306388"/>
            <a:chOff x="1078" y="1483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9" name="Text Box 5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60" y="1483"/>
              <a:ext cx="55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tag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p:graphicFrame>
        <p:nvGraphicFramePr>
          <p:cNvPr id="207" name="Table 20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4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Current State of Memory System</a:t>
            </a:r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182880" y="124262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>
            <p:extLst/>
          </p:nvPr>
        </p:nvGraphicFramePr>
        <p:xfrm>
          <a:off x="182880" y="1645920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>
            <p:extLst/>
          </p:nvPr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>
            <p:extLst/>
          </p:nvPr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17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>
            <p:extLst/>
          </p:nvPr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19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4, due Fri (5/24)</a:t>
            </a:r>
          </a:p>
          <a:p>
            <a:r>
              <a:rPr lang="en-US" dirty="0"/>
              <a:t>Homework 5 is out!</a:t>
            </a:r>
          </a:p>
          <a:p>
            <a:pPr lvl="1"/>
            <a:r>
              <a:rPr lang="en-US" dirty="0"/>
              <a:t>Processes and Virtual Memory</a:t>
            </a:r>
          </a:p>
          <a:p>
            <a:pPr lvl="1"/>
            <a:r>
              <a:rPr lang="en-US" dirty="0"/>
              <a:t>Due Friday, May 31</a:t>
            </a:r>
          </a:p>
          <a:p>
            <a:r>
              <a:rPr lang="en-US" dirty="0"/>
              <a:t>Error on last week’s section handout</a:t>
            </a:r>
          </a:p>
          <a:p>
            <a:pPr lvl="1"/>
            <a:r>
              <a:rPr lang="en-US" dirty="0"/>
              <a:t>Incorrect variable names for caches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20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About how long is each PTE?</a:t>
            </a:r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>
                <a:solidFill>
                  <a:srgbClr val="FF0000"/>
                </a:solidFill>
              </a:rPr>
              <a:t>virtual→physical</a:t>
            </a:r>
            <a:r>
              <a:rPr lang="en-US" dirty="0">
                <a:solidFill>
                  <a:srgbClr val="FF0000"/>
                </a:solidFill>
              </a:rPr>
              <a:t>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4525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23661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472600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system has the following properties</a:t>
            </a:r>
          </a:p>
          <a:p>
            <a:pPr lvl="1"/>
            <a:r>
              <a:rPr lang="en-US" sz="2000" dirty="0"/>
              <a:t>1 </a:t>
            </a:r>
            <a:r>
              <a:rPr lang="en-US" sz="2000" dirty="0" err="1"/>
              <a:t>MiB</a:t>
            </a:r>
            <a:r>
              <a:rPr lang="en-US" sz="2000" dirty="0"/>
              <a:t> of physical address space</a:t>
            </a:r>
          </a:p>
          <a:p>
            <a:pPr lvl="1"/>
            <a:r>
              <a:rPr lang="en-US" sz="2000" dirty="0"/>
              <a:t>4 </a:t>
            </a:r>
            <a:r>
              <a:rPr lang="en-US" sz="2000" dirty="0" err="1"/>
              <a:t>GiB</a:t>
            </a:r>
            <a:r>
              <a:rPr lang="en-US" sz="2000" dirty="0"/>
              <a:t> of virtual address space</a:t>
            </a:r>
          </a:p>
          <a:p>
            <a:pPr lvl="1"/>
            <a:r>
              <a:rPr lang="en-US" sz="2000" dirty="0"/>
              <a:t>32 KiB page size</a:t>
            </a:r>
          </a:p>
          <a:p>
            <a:pPr lvl="1"/>
            <a:r>
              <a:rPr lang="en-US" sz="2000" dirty="0"/>
              <a:t>4-entry fully associative TLB with LRU replacement</a:t>
            </a:r>
          </a:p>
          <a:p>
            <a:pPr lvl="2"/>
            <a:endParaRPr lang="en-US" sz="1800" dirty="0"/>
          </a:p>
          <a:p>
            <a:pPr marL="514350" indent="-514350">
              <a:buSzPct val="100000"/>
              <a:buFont typeface="+mj-lt"/>
              <a:buAutoNum type="alphaLcParenR"/>
            </a:pPr>
            <a:r>
              <a:rPr lang="en-US" sz="2400" dirty="0"/>
              <a:t>Fill in the following blanks: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91065"/>
              </p:ext>
            </p:extLst>
          </p:nvPr>
        </p:nvGraphicFramePr>
        <p:xfrm>
          <a:off x="1100518" y="4421393"/>
          <a:ext cx="7184498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bit-width of page table base register (PTBR)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bits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# of valid 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8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One process uses a page-aligned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2048 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2048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square</a:t>
                </a:r>
                <a:r>
                  <a:rPr lang="en-US" sz="2400" dirty="0"/>
                  <a:t> matrix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mat[]</a:t>
                </a:r>
                <a:r>
                  <a:rPr lang="en-US" sz="2400" dirty="0"/>
                  <a:t> of 32-bit integers in the code shown below: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#define MAT_SIZE = 2048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for(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MAT_SIZE;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mat[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*(MAT_SIZE+1)] 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14350" indent="-514350">
                  <a:buSzPct val="100000"/>
                  <a:buFont typeface="+mj-lt"/>
                  <a:buAutoNum type="alphaLcParenR" startAt="2"/>
                </a:pPr>
                <a:r>
                  <a:rPr lang="en-US" sz="2400" dirty="0"/>
                  <a:t>What is the largest stride (in bytes) between successive memory accesses (in the VA space)?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61" t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1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One process uses a page-aligned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2048 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2048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square</a:t>
                </a:r>
                <a:r>
                  <a:rPr lang="en-US" sz="2400" dirty="0"/>
                  <a:t> matrix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mat[]</a:t>
                </a:r>
                <a:r>
                  <a:rPr lang="en-US" sz="2400" dirty="0"/>
                  <a:t> of 32-bit integers in the code shown below: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#define MAT_SIZE = 2048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for(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MAT_SIZE;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mat[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*(MAT_SIZE+1)] 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14350" indent="-514350">
                  <a:buSzPct val="100000"/>
                  <a:buFont typeface="+mj-lt"/>
                  <a:buAutoNum type="alphaLcParenR" startAt="3"/>
                </a:pPr>
                <a:r>
                  <a:rPr lang="en-US" sz="2400" dirty="0"/>
                  <a:t>Assuming all of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mat[]</a:t>
                </a:r>
                <a:r>
                  <a:rPr lang="en-US" sz="2400" dirty="0"/>
                  <a:t> starts on disk, what are the following hit rates for the execution of the for-loop?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61" t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12515"/>
              </p:ext>
            </p:extLst>
          </p:nvPr>
        </p:nvGraphicFramePr>
        <p:xfrm>
          <a:off x="1196657" y="4201160"/>
          <a:ext cx="6766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Table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7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 Fun:  </a:t>
            </a:r>
            <a:r>
              <a:rPr lang="en-US" b="1" dirty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/>
              <a:t>Recent(</a:t>
            </a:r>
            <a:r>
              <a:rPr lang="en-US" b="1" dirty="0" err="1"/>
              <a:t>ish</a:t>
            </a:r>
            <a:r>
              <a:rPr lang="en-US" b="1" dirty="0"/>
              <a:t>):</a:t>
            </a:r>
            <a:r>
              <a:rPr lang="en-US" dirty="0"/>
              <a:t>  Announced in October 2016; Google released Android patch on November 8, 2016</a:t>
            </a:r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privileges</a:t>
            </a:r>
          </a:p>
          <a:p>
            <a:pPr lvl="2"/>
            <a:r>
              <a:rPr lang="en-US" dirty="0"/>
              <a:t>Ties together some of what we’ve learned about virtual memory and processes</a:t>
            </a:r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Vulnerability: 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(DRAM) has gotten denser over time</a:t>
            </a:r>
          </a:p>
          <a:p>
            <a:pPr lvl="1"/>
            <a:r>
              <a:rPr lang="en-US" dirty="0"/>
              <a:t>DRAM cells physically closer and </a:t>
            </a:r>
            <a:br>
              <a:rPr lang="en-US" dirty="0"/>
            </a:br>
            <a:r>
              <a:rPr lang="en-US" dirty="0"/>
              <a:t>use smaller charges</a:t>
            </a:r>
          </a:p>
          <a:p>
            <a:pPr lvl="1"/>
            <a:r>
              <a:rPr lang="en-US" dirty="0"/>
              <a:t>More susceptible to “</a:t>
            </a:r>
            <a:r>
              <a:rPr lang="en-US" i="1" dirty="0"/>
              <a:t>disturbance</a:t>
            </a:r>
            <a:br>
              <a:rPr lang="en-US" i="1" dirty="0"/>
            </a:br>
            <a:r>
              <a:rPr lang="en-US" i="1" dirty="0"/>
              <a:t>errors</a:t>
            </a:r>
            <a:r>
              <a:rPr lang="en-US" dirty="0"/>
              <a:t>” (interference)</a:t>
            </a:r>
          </a:p>
          <a:p>
            <a:r>
              <a:rPr lang="en-US" dirty="0"/>
              <a:t>DRAM capacitors need to be </a:t>
            </a:r>
            <a:br>
              <a:rPr lang="en-US" dirty="0"/>
            </a:br>
            <a:r>
              <a:rPr lang="en-US" dirty="0"/>
              <a:t>“refreshed” periodically (~64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Lose data when loss of power</a:t>
            </a:r>
          </a:p>
          <a:p>
            <a:pPr lvl="1"/>
            <a:r>
              <a:rPr lang="en-US" dirty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Rapid accesses to one row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~ 100K to 1M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(modified), 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https://commons.wikimedia.org/w/index.php?curid=38868341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/>
              <a:t>What do Page Tables map?</a:t>
            </a:r>
          </a:p>
          <a:p>
            <a:endParaRPr lang="en-US" sz="2200" dirty="0"/>
          </a:p>
          <a:p>
            <a:r>
              <a:rPr lang="en-US" sz="2000" dirty="0"/>
              <a:t>Where are Page Tables located?</a:t>
            </a:r>
          </a:p>
          <a:p>
            <a:endParaRPr lang="en-US" sz="2200" dirty="0"/>
          </a:p>
          <a:p>
            <a:r>
              <a:rPr lang="en-US" sz="2000" dirty="0"/>
              <a:t>How many Page Tables are there?</a:t>
            </a:r>
          </a:p>
          <a:p>
            <a:endParaRPr lang="en-US" sz="2200" dirty="0"/>
          </a:p>
          <a:p>
            <a:r>
              <a:rPr lang="en-US" sz="2000" dirty="0"/>
              <a:t>Can your process tell if a page fault has occurred?</a:t>
            </a:r>
          </a:p>
          <a:p>
            <a:endParaRPr lang="en-US" sz="2200" dirty="0"/>
          </a:p>
          <a:p>
            <a:r>
              <a:rPr lang="en-US" sz="2000" dirty="0"/>
              <a:t>True / False:  Virtual Addresses that are contiguous will always be contiguous in physical memory</a:t>
            </a:r>
          </a:p>
          <a:p>
            <a:endParaRPr lang="en-US" sz="2200" dirty="0"/>
          </a:p>
          <a:p>
            <a:r>
              <a:rPr lang="en-US" sz="2000" dirty="0"/>
              <a:t>TLB stands for _______________________ and stores 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Hammer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constant memory access</a:t>
            </a:r>
          </a:p>
          <a:p>
            <a:pPr lvl="1"/>
            <a:r>
              <a:rPr lang="en-US" dirty="0"/>
              <a:t>Read then flush the cache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– flush cache line</a:t>
            </a:r>
          </a:p>
          <a:p>
            <a:pPr lvl="2"/>
            <a:r>
              <a:rPr lang="en-US" dirty="0"/>
              <a:t>Invalidates cache line containing the </a:t>
            </a:r>
            <a:br>
              <a:rPr lang="en-US" dirty="0"/>
            </a:br>
            <a:r>
              <a:rPr lang="en-US" dirty="0"/>
              <a:t>specified address</a:t>
            </a:r>
          </a:p>
          <a:p>
            <a:pPr lvl="2"/>
            <a:r>
              <a:rPr lang="en-US" dirty="0"/>
              <a:t>Not available in all machines or </a:t>
            </a:r>
            <a:br>
              <a:rPr lang="en-US" dirty="0"/>
            </a:br>
            <a:r>
              <a:rPr lang="en-US" dirty="0"/>
              <a:t>environments</a:t>
            </a:r>
          </a:p>
          <a:p>
            <a:pPr lvl="1"/>
            <a:r>
              <a:rPr lang="en-US" dirty="0"/>
              <a:t>Want addresses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to fall in activation target row(s)</a:t>
            </a:r>
          </a:p>
          <a:p>
            <a:pPr lvl="2"/>
            <a:r>
              <a:rPr lang="en-US" dirty="0"/>
              <a:t>Good to understand how </a:t>
            </a:r>
            <a:r>
              <a:rPr lang="en-US" i="1" dirty="0"/>
              <a:t>banks</a:t>
            </a:r>
            <a:r>
              <a:rPr lang="en-US" dirty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414640" y="2013480"/>
              <a:ext cx="630360" cy="153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200" y="2004480"/>
                <a:ext cx="649800" cy="15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 hammering process can affect another process via memory</a:t>
            </a:r>
          </a:p>
          <a:p>
            <a:pPr lvl="1"/>
            <a:r>
              <a:rPr lang="en-US" dirty="0"/>
              <a:t>Circumvents virtual memory protection scheme</a:t>
            </a:r>
          </a:p>
          <a:p>
            <a:pPr lvl="1"/>
            <a:r>
              <a:rPr lang="en-US" dirty="0"/>
              <a:t>Memory needs to be in an adjacent row of DRAM</a:t>
            </a:r>
          </a:p>
          <a:p>
            <a:pPr lvl="2"/>
            <a:endParaRPr lang="en-US" dirty="0"/>
          </a:p>
          <a:p>
            <a:r>
              <a:rPr lang="en-US" dirty="0"/>
              <a:t>Worse:  privilege escalation</a:t>
            </a:r>
          </a:p>
          <a:p>
            <a:pPr lvl="1"/>
            <a:r>
              <a:rPr lang="en-US" dirty="0"/>
              <a:t>Page tables live in memory!</a:t>
            </a:r>
          </a:p>
          <a:p>
            <a:pPr lvl="1"/>
            <a:r>
              <a:rPr lang="en-US" dirty="0"/>
              <a:t>Hope to change PPN to access other parts of memory, or change permission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seem so bad – random bit flip in a row of physical memory</a:t>
            </a:r>
          </a:p>
          <a:p>
            <a:pPr lvl="1"/>
            <a:r>
              <a:rPr lang="en-US" dirty="0"/>
              <a:t>Vulnerability affected by system setup and physical condition of memory cells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hammering increases speed &amp; chance</a:t>
            </a:r>
          </a:p>
          <a:p>
            <a:pPr lvl="1"/>
            <a:r>
              <a:rPr lang="en-US" dirty="0"/>
              <a:t>Do system identification first  (e.g. Lab 4)</a:t>
            </a:r>
          </a:p>
          <a:p>
            <a:pPr lvl="2"/>
            <a:r>
              <a:rPr lang="en-US" dirty="0"/>
              <a:t>Use timing to infer memory row layout &amp; find “bad” rows</a:t>
            </a:r>
          </a:p>
          <a:p>
            <a:pPr lvl="2"/>
            <a:r>
              <a:rPr lang="en-US" dirty="0"/>
              <a:t>Allocate a huge chunk of memory and try many addresses, looking for a reliable/repeatable bit flip</a:t>
            </a:r>
          </a:p>
          <a:p>
            <a:pPr lvl="1"/>
            <a:r>
              <a:rPr lang="en-US" dirty="0"/>
              <a:t>Fill up memory with page tables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extra processes; hope to elevate privileges in any page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previously made a huge fuss</a:t>
            </a:r>
          </a:p>
          <a:p>
            <a:pPr lvl="1"/>
            <a:r>
              <a:rPr lang="en-US" b="1" dirty="0"/>
              <a:t>Prevention:</a:t>
            </a:r>
            <a:r>
              <a:rPr lang="en-US" dirty="0"/>
              <a:t>  error-correcting codes, target row refresh, higher DRAM refresh rates</a:t>
            </a:r>
          </a:p>
          <a:p>
            <a:pPr lvl="1"/>
            <a:r>
              <a:rPr lang="en-US" dirty="0"/>
              <a:t>Often relied on special memory management features</a:t>
            </a:r>
          </a:p>
          <a:p>
            <a:pPr lvl="1"/>
            <a:r>
              <a:rPr lang="en-US" dirty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/>
              <a:t>Research group found a </a:t>
            </a:r>
            <a:r>
              <a:rPr lang="en-US" i="1" dirty="0"/>
              <a:t>deterministic </a:t>
            </a:r>
            <a:r>
              <a:rPr lang="en-US" dirty="0"/>
              <a:t>way to induce row hammer exploit in a non-x86 system (ARM)</a:t>
            </a:r>
          </a:p>
          <a:p>
            <a:pPr lvl="1"/>
            <a:r>
              <a:rPr lang="en-US" dirty="0"/>
              <a:t>Relies on predictable reuse patterns of standard physical memory allocators</a:t>
            </a:r>
          </a:p>
          <a:p>
            <a:pPr lvl="1"/>
            <a:r>
              <a:rPr lang="en-US" dirty="0" err="1"/>
              <a:t>Universiteit</a:t>
            </a:r>
            <a:r>
              <a:rPr lang="en-US" dirty="0"/>
              <a:t> Amsterdam, Graz University of Technology, and</a:t>
            </a:r>
            <a:br>
              <a:rPr lang="en-US" dirty="0"/>
            </a:br>
            <a:r>
              <a:rPr lang="en-US" dirty="0"/>
              <a:t>University of California, Santa Barbara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DRAMMER Demo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It’s a shell, so not that sexy-looking, but still interesting</a:t>
            </a:r>
          </a:p>
          <a:p>
            <a:pPr lvl="1"/>
            <a:r>
              <a:rPr lang="en-US" sz="2000" dirty="0"/>
              <a:t>Apologies that the text is so small on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34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industry demands more and faster storage with lower power consumption</a:t>
            </a:r>
          </a:p>
          <a:p>
            <a:r>
              <a:rPr lang="en-US" dirty="0"/>
              <a:t>Ability of user to circumvent the caching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is an unprivileged instruction in x86</a:t>
            </a:r>
          </a:p>
          <a:p>
            <a:pPr lvl="1"/>
            <a:r>
              <a:rPr lang="en-US" dirty="0"/>
              <a:t>Other commands exist that skip the cache</a:t>
            </a:r>
          </a:p>
          <a:p>
            <a:r>
              <a:rPr lang="en-US" dirty="0"/>
              <a:t>Availability of virtual to physical address mapping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/>
              <a:t> on Linux </a:t>
            </a:r>
            <a:br>
              <a:rPr lang="en-US" dirty="0"/>
            </a:br>
            <a:r>
              <a:rPr lang="en-US" dirty="0"/>
              <a:t>(not human-readable)</a:t>
            </a:r>
          </a:p>
          <a:p>
            <a:endParaRPr lang="en-US" dirty="0"/>
          </a:p>
          <a:p>
            <a:r>
              <a:rPr lang="en-US" dirty="0"/>
              <a:t>Google patch for Android (Nov. 8, 2016)</a:t>
            </a:r>
          </a:p>
          <a:p>
            <a:pPr lvl="1"/>
            <a:r>
              <a:rPr lang="en-US" dirty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 for those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https://vvdveen.com/publications/drammer.pdf</a:t>
            </a:r>
            <a:endParaRPr lang="en-US" dirty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https://googleprojectzero.blogspot.com/2015/03/exploiting-dram-rowhammer-bug-to-gain.html</a:t>
            </a:r>
            <a:r>
              <a:rPr lang="en-US" dirty="0"/>
              <a:t> </a:t>
            </a:r>
          </a:p>
          <a:p>
            <a:r>
              <a:rPr lang="en-US" dirty="0"/>
              <a:t>First row hammer paper:  </a:t>
            </a:r>
            <a:r>
              <a:rPr lang="en-US" dirty="0">
                <a:hlinkClick r:id="rId4"/>
              </a:rPr>
              <a:t>https://users.ece.cmu.edu/~yoonguk/papers/kim-isca14.pdf</a:t>
            </a:r>
            <a:r>
              <a:rPr lang="en-US" dirty="0"/>
              <a:t> </a:t>
            </a:r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https://en.wikipedia.org/wiki/Row_hammer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Quick Review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/>
                  <a:t>What do Page Tables map?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/>
                  <a:t>Where are Page Tables located?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/>
                  <a:t>How many Page Tables are there?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/>
                  <a:t>Can your program tell if a page fault has occurred?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/>
                  <a:t>What is thrashing?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/>
                  <a:t>True / False:  Virtual Addresses that are contiguous will always be contiguous in physical memory</a:t>
                </a:r>
                <a:endParaRPr lang="en-US" sz="1400" dirty="0"/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TLB stands for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/>
                  <a:t> and stores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Hit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164013"/>
            <a:ext cx="8366125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>
                <a:solidFill>
                  <a:srgbClr val="4B2A85"/>
                </a:solidFill>
              </a:rPr>
              <a:t> 	</a:t>
            </a:r>
            <a:r>
              <a:rPr lang="en-GB" sz="2000" b="0" dirty="0"/>
              <a:t>Processor sends </a:t>
            </a:r>
            <a:r>
              <a:rPr lang="en-GB" sz="2000" b="0" i="1" dirty="0"/>
              <a:t>virtual </a:t>
            </a:r>
            <a:r>
              <a:rPr lang="en-GB" sz="2000" b="0" dirty="0"/>
              <a:t>address to MMU (</a:t>
            </a:r>
            <a:r>
              <a:rPr lang="en-GB" sz="2000" b="0" i="1" dirty="0"/>
              <a:t>memory management unit</a:t>
            </a:r>
            <a:r>
              <a:rPr lang="en-GB" sz="2000" b="0" dirty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  </a:t>
            </a:r>
            <a:r>
              <a:rPr lang="en-GB" sz="2000" b="0" dirty="0"/>
              <a:t>MMU fetches PTE from page table in cache/memory</a:t>
            </a:r>
            <a:br>
              <a:rPr lang="en-GB" sz="2000" b="0" dirty="0"/>
            </a:br>
            <a:r>
              <a:rPr lang="en-GB" sz="1800" b="0" dirty="0"/>
              <a:t>(Uses PTBR to find beginning of page table for current process)</a:t>
            </a:r>
            <a:endParaRPr lang="en-GB" sz="2000" b="0" dirty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	</a:t>
            </a:r>
            <a:r>
              <a:rPr lang="en-GB" sz="2000" b="0" dirty="0"/>
              <a:t>MMU sends </a:t>
            </a:r>
            <a:r>
              <a:rPr lang="en-GB" sz="2000" b="0" i="1" dirty="0"/>
              <a:t>physical </a:t>
            </a:r>
            <a:r>
              <a:rPr lang="en-GB" sz="2000" b="0" dirty="0"/>
              <a:t>address</a:t>
            </a:r>
            <a:r>
              <a:rPr lang="en-GB" sz="2000" b="0" i="1" dirty="0"/>
              <a:t> </a:t>
            </a:r>
            <a:r>
              <a:rPr lang="en-GB" sz="2000" b="0" dirty="0"/>
              <a:t>to cache/memory requesting data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	</a:t>
            </a:r>
            <a:r>
              <a:rPr lang="en-GB" sz="2000" b="0" dirty="0"/>
              <a:t>Cache/memory sends data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199" y="1362546"/>
            <a:ext cx="1547191" cy="2446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0818" y="2631411"/>
            <a:ext cx="3657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018" y="3580538"/>
            <a:ext cx="52255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53018" y="2157277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7396" y="1717011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8531" y="2021811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37487" y="173748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051560" y="6217920"/>
            <a:ext cx="7040880" cy="521208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= Virtual Address	PTEA = Page Table Entry Address	PTE= Page Table Entry </a:t>
            </a:r>
            <a:b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= Physical Address	Data = Contents of memory stored at VA originally requested by CPU </a:t>
            </a:r>
          </a:p>
        </p:txBody>
      </p:sp>
    </p:spTree>
    <p:extLst>
      <p:ext uri="{BB962C8B-B14F-4D97-AF65-F5344CB8AC3E}">
        <p14:creationId xmlns:p14="http://schemas.microsoft.com/office/powerpoint/2010/main" val="767404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Fault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389438"/>
            <a:ext cx="8366125" cy="22860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/>
              <a:t>	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</a:t>
            </a:r>
            <a:r>
              <a:rPr lang="en-GB" sz="2000" b="0" dirty="0"/>
              <a:t> 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</a:t>
            </a:r>
            <a:r>
              <a:rPr lang="en-GB" sz="2000" b="0" dirty="0"/>
              <a:t>	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</a:t>
            </a:r>
            <a:r>
              <a:rPr lang="en-GB" sz="2000" b="0" dirty="0"/>
              <a:t>	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6)</a:t>
            </a:r>
            <a:r>
              <a:rPr lang="en-GB" sz="2000" b="0" dirty="0"/>
              <a:t>	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7)</a:t>
            </a:r>
            <a:r>
              <a:rPr lang="en-GB" sz="2000" b="0" dirty="0"/>
              <a:t>	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7633" y="2829849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2011" y="2394344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3146" y="2835472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925" y="2353733"/>
            <a:ext cx="1041096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63386" y="3302001"/>
            <a:ext cx="90875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73612" y="1180238"/>
            <a:ext cx="89509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853300" y="227285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37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Hmm… Translation Sounds 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: once to get the PTE for translation, and then again for the actual memory request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cycles</a:t>
            </a:r>
          </a:p>
          <a:p>
            <a:endParaRPr lang="en-US" b="0" dirty="0"/>
          </a:p>
          <a:p>
            <a:r>
              <a:rPr lang="en-US" b="0" i="1" dirty="0"/>
              <a:t>What can we do to make this faster?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000" b="1" dirty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000" dirty="0">
                <a:cs typeface="Lato" panose="020F0502020204030203" pitchFamily="34" charset="0"/>
              </a:rPr>
              <a:t>.”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“And all of the new problems </a:t>
            </a:r>
            <a:r>
              <a:rPr lang="en-US" sz="2000" i="1" dirty="0">
                <a:cs typeface="Lato" panose="020F0502020204030203" pitchFamily="34" charset="0"/>
              </a:rPr>
              <a:t>that</a:t>
            </a:r>
            <a:r>
              <a:rPr lang="en-US" sz="2000" dirty="0">
                <a:cs typeface="Lato" panose="020F0502020204030203" pitchFamily="34" charset="0"/>
              </a:rPr>
              <a:t> creates can be solved by adding another </a:t>
            </a:r>
            <a:r>
              <a:rPr lang="en-US" sz="2000" b="1" dirty="0">
                <a:solidFill>
                  <a:srgbClr val="FF0000"/>
                </a:solidFill>
                <a:cs typeface="Lato" panose="020F0502020204030203" pitchFamily="34" charset="0"/>
              </a:rPr>
              <a:t>cache</a:t>
            </a:r>
            <a:r>
              <a:rPr lang="en-US" sz="2000" dirty="0">
                <a:cs typeface="Lato" panose="020F0502020204030203" pitchFamily="34" charset="0"/>
              </a:rPr>
              <a:t>.”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- Sam Wolfson, inventor of this quote</a:t>
            </a:r>
          </a:p>
          <a:p>
            <a:pPr lvl="1"/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4336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  <a:effectLst/>
              </a:rPr>
              <a:t>Translation Lookaside Buffer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>
                <a:effectLst/>
              </a:rPr>
              <a:t>(</a:t>
            </a:r>
            <a:r>
              <a:rPr lang="en-GB" dirty="0">
                <a:solidFill>
                  <a:srgbClr val="FF0000"/>
                </a:solidFill>
                <a:effectLst/>
              </a:rPr>
              <a:t>TLB</a:t>
            </a:r>
            <a:r>
              <a:rPr lang="en-GB" dirty="0">
                <a:effectLst/>
              </a:rPr>
              <a:t>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</a:t>
            </a:r>
            <a:r>
              <a:rPr lang="en-GB" i="1" dirty="0"/>
              <a:t>page table entries</a:t>
            </a:r>
            <a:r>
              <a:rPr lang="en-GB" dirty="0"/>
              <a:t> for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processors have 128 or 256 entries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Much faster than a page table lookup in cache/memory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74720" y="4663440"/>
            <a:ext cx="2194560" cy="1476827"/>
            <a:chOff x="3239577" y="4339063"/>
            <a:chExt cx="2194560" cy="1476827"/>
          </a:xfrm>
        </p:grpSpPr>
        <p:sp>
          <p:nvSpPr>
            <p:cNvPr id="6" name="Rectangle 5"/>
            <p:cNvSpPr/>
            <p:nvPr/>
          </p:nvSpPr>
          <p:spPr bwMode="auto">
            <a:xfrm>
              <a:off x="3239577" y="4339063"/>
              <a:ext cx="2194560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7560" y="4741200"/>
              <a:ext cx="1990930" cy="305650"/>
              <a:chOff x="170188" y="5547492"/>
              <a:chExt cx="1990930" cy="305650"/>
            </a:xfrm>
          </p:grpSpPr>
          <p:sp>
            <p:nvSpPr>
              <p:cNvPr id="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10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37560" y="5074239"/>
              <a:ext cx="1990930" cy="305650"/>
              <a:chOff x="170188" y="5547492"/>
              <a:chExt cx="1990930" cy="305650"/>
            </a:xfrm>
          </p:grpSpPr>
          <p:sp>
            <p:nvSpPr>
              <p:cNvPr id="12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3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337560" y="5407278"/>
              <a:ext cx="1990930" cy="305650"/>
              <a:chOff x="170188" y="5547492"/>
              <a:chExt cx="1990930" cy="305650"/>
            </a:xfrm>
          </p:grpSpPr>
          <p:sp>
            <p:nvSpPr>
              <p:cNvPr id="16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7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1169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A TLB hit eliminates a memory access!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  <p:sp>
          <p:nvSpPr>
            <p:cNvPr id="3" name="Trapezoid 2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3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3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3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3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4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59809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917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914400"/>
          </a:xfrm>
        </p:spPr>
        <p:txBody>
          <a:bodyPr/>
          <a:lstStyle/>
          <a:p>
            <a:r>
              <a:rPr lang="en-US" sz="2400" dirty="0"/>
              <a:t>A TLB miss incurs an additional memory access (the PTE)</a:t>
            </a:r>
          </a:p>
          <a:p>
            <a:pPr lvl="1"/>
            <a:r>
              <a:rPr lang="en-US" sz="2000" dirty="0"/>
              <a:t>Fortunately, TLB misses are rare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55380" y="38100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40628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2901" y="2361338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6760" y="41297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26760" y="2121431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9981" y="3371716"/>
              <a:ext cx="62739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PTEA</a:t>
              </a:r>
            </a:p>
          </p:txBody>
        </p:sp>
        <p:cxnSp>
          <p:nvCxnSpPr>
            <p:cNvPr id="31" name="Straight Arrow Connector 30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030787" y="3624575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6760" y="3124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4" name="Elbow Connector 33"/>
            <p:cNvCxnSpPr/>
            <p:nvPr>
              <p:custDataLst>
                <p:tags r:id="rId27"/>
              </p:custDataLst>
            </p:nvPr>
          </p:nvCxnSpPr>
          <p:spPr bwMode="auto">
            <a:xfrm rot="10800000">
              <a:off x="4648200" y="2636839"/>
              <a:ext cx="1905000" cy="482601"/>
            </a:xfrm>
            <a:prstGeom prst="bentConnector3">
              <a:avLst>
                <a:gd name="adj1" fmla="val 2155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rapezoid 61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6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0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7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6623846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49749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6387</TotalTime>
  <Words>3945</Words>
  <Application>Microsoft Macintosh PowerPoint</Application>
  <PresentationFormat>On-screen Show (4:3)</PresentationFormat>
  <Paragraphs>1433</Paragraphs>
  <Slides>37</Slides>
  <Notes>29</Notes>
  <HiddenSlides>2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 Regular</vt:lpstr>
      <vt:lpstr>Times New Roman</vt:lpstr>
      <vt:lpstr>Wingdings</vt:lpstr>
      <vt:lpstr>UWTheme-351-Au18</vt:lpstr>
      <vt:lpstr>Virtual Memory III CSE 351 Spring 2019</vt:lpstr>
      <vt:lpstr>Administrivia</vt:lpstr>
      <vt:lpstr>Quick Review</vt:lpstr>
      <vt:lpstr>Address Translation:  Page Hit</vt:lpstr>
      <vt:lpstr>Address Translation:  Page Fault</vt:lpstr>
      <vt:lpstr>Hmm… Translation Sounds Slow</vt:lpstr>
      <vt:lpstr>Speeding up Translation with a TLB</vt:lpstr>
      <vt:lpstr>TLB Hit</vt:lpstr>
      <vt:lpstr>TLB Miss</vt:lpstr>
      <vt:lpstr>Fetching Data on a Memory Read</vt:lpstr>
      <vt:lpstr>Address Translation</vt:lpstr>
      <vt:lpstr>Simple Memory System Example (small)</vt:lpstr>
      <vt:lpstr>Simple Memory System:  Page Table</vt:lpstr>
      <vt:lpstr>Simple Memory System:  TLB</vt:lpstr>
      <vt:lpstr>Simple Memory System:  Cache</vt:lpstr>
      <vt:lpstr>Current State of Memory System</vt:lpstr>
      <vt:lpstr>Memory Request Example #1</vt:lpstr>
      <vt:lpstr>Memory Request Example #2</vt:lpstr>
      <vt:lpstr>Memory Request Example #3</vt:lpstr>
      <vt:lpstr>Memory Request Example #4</vt:lpstr>
      <vt:lpstr>Memory Overview</vt:lpstr>
      <vt:lpstr>Page Table Reality</vt:lpstr>
      <vt:lpstr>A Solution:  Multi-level Page Tables</vt:lpstr>
      <vt:lpstr>Multi-level Page Tables</vt:lpstr>
      <vt:lpstr>Practice VM Question</vt:lpstr>
      <vt:lpstr>Practice VM Question</vt:lpstr>
      <vt:lpstr>Practice VM Question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III CSE 351 Spring 2019</dc:title>
  <dc:creator>Justin Hsia</dc:creator>
  <cp:lastModifiedBy>Sam S Wolfson</cp:lastModifiedBy>
  <cp:revision>178</cp:revision>
  <cp:lastPrinted>2019-05-23T22:14:22Z</cp:lastPrinted>
  <dcterms:created xsi:type="dcterms:W3CDTF">2016-11-18T09:42:13Z</dcterms:created>
  <dcterms:modified xsi:type="dcterms:W3CDTF">2019-05-24T06:57:54Z</dcterms:modified>
</cp:coreProperties>
</file>