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4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5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6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7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10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11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12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notesSlides/notesSlide13.xml" ContentType="application/vnd.openxmlformats-officedocument.presentationml.notesSlide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notesSlides/notesSlide14.xml" ContentType="application/vnd.openxmlformats-officedocument.presentationml.notesSlide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notesSlides/notesSlide15.xml" ContentType="application/vnd.openxmlformats-officedocument.presentationml.notesSlide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notesSlides/notesSlide16.xml" ContentType="application/vnd.openxmlformats-officedocument.presentationml.notesSlide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notesSlides/notesSlide17.xml" ContentType="application/vnd.openxmlformats-officedocument.presentationml.notesSlide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18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notesSlides/notesSlide22.xml" ContentType="application/vnd.openxmlformats-officedocument.presentationml.notesSlide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notesSlides/notesSlide23.xml" ContentType="application/vnd.openxmlformats-officedocument.presentationml.notesSlide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315" r:id="rId2"/>
    <p:sldId id="311" r:id="rId3"/>
    <p:sldId id="325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299" r:id="rId12"/>
    <p:sldId id="260" r:id="rId13"/>
    <p:sldId id="258" r:id="rId14"/>
    <p:sldId id="261" r:id="rId15"/>
    <p:sldId id="263" r:id="rId16"/>
    <p:sldId id="326" r:id="rId17"/>
    <p:sldId id="265" r:id="rId18"/>
    <p:sldId id="266" r:id="rId19"/>
    <p:sldId id="267" r:id="rId20"/>
    <p:sldId id="268" r:id="rId21"/>
    <p:sldId id="269" r:id="rId22"/>
    <p:sldId id="270" r:id="rId23"/>
    <p:sldId id="308" r:id="rId24"/>
    <p:sldId id="309" r:id="rId25"/>
    <p:sldId id="312" r:id="rId26"/>
    <p:sldId id="271" r:id="rId27"/>
    <p:sldId id="300" r:id="rId28"/>
    <p:sldId id="317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6F5BD"/>
    <a:srgbClr val="8064A4"/>
    <a:srgbClr val="00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1969" autoAdjust="0"/>
  </p:normalViewPr>
  <p:slideViewPr>
    <p:cSldViewPr snapToGrid="0">
      <p:cViewPr varScale="1">
        <p:scale>
          <a:sx n="115" d="100"/>
          <a:sy n="115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C0FA-B814-4F04-A046-F505405F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29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9T22:28:30.8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9128 9443 76 0,'-3'-3'30'0,"6"3"-24"0,-3-2 8 0,0 2 3 15,3 2-7-15,0 1-3 16,0 0-2-16,-3 2 1 16,0-5 6-16,6 3 2 15,0-1-5-15,0-2-3 16,3 3-3-16,0-3 0 15,0 0-2-15,2 0 2 0,1 0 0 16,6 0-1-16,0 0 1 16,3 0-2-16,0 0-1 0,0-3 1 15,-1 1-1-15,-2-1 0 16,0 0 2-16,0 1-1 16,-3-1 2-1,0 0-2-15,0 1-1 16,0-1 1-16,2 3-1 15,1-3-3-15,0 3 2 16,0-2 1-16,3-1 2 0,-3 3-1 16,3 0-1-16,-4 0 1 15,1 0-1-15,-3 0 0 16,0 0 0-16,0 0 2 16,0 3 1-16,3-3-4 0,-1 2-1 15,4-2 1-15,0 0 0 16,0 0 1-16,-3 0 2 15,0 0 8-15,0-2 3 16,-1-1-6-16,1 0-4 16,0 1-2-16,-3-1-1 15,0 1 0-15,0 2 0 16,0 0 0-16,3-3 2 16,-1 3-3-16,1 0-2 15,0 0 4 1,0 0 3-16,3 0-3 15,-3 0-3-15,0 0 3 0,2 0 3 16,-2 0-3-16,0 0-1 16,6 0-2-16,-6 3-2 15,0-3 5-15,-1 0 1 16,4 0 0-16,0 0-2 16,3 0 1-16,0-3-1 0,0 0 0 15,-1 1 0-15,4-1-3 16,0 0 0-16,0 1 6 15,0-1 5-15,-1 0-4 16,1 1-2-16,3-1-4 16,3 0 1-16,-1 1 1 15,-2-1 2-15,0 3-1 16,0-3 2 0,-4 1 0-16,1-1 1 0,0 1-2 15,0-1-2-15,-3 0 1 16,-1 1 1-16,1 2-1 15,0-3 2-15,0 0-2 16,3 3-1-16,-3 0-2 16,2 0 1-16,1 0-1 0,0-2 0 15,0 2 4-15,-4 0 1 16,-2 2-1-16,0-2-2 16,0 0-2-16,0 0 1 15,0 3 1-15,-1-3 0 16,1 0 0-16,3-3 2 15,0 3-1-15,0 0-1 16,3 0 1-16,-1-2-1 16,1 2 0-16,0 0 2 15,0 0-3-15,0-3 0 0,2 6 1 16,-5-6 0 0,-3 3 2-16,-3-3 1 15,-3-2 5-15,0 2 5 0,-4-2-7 16,-2 3-1-1,-3-1-3-15,0-2-2 16,0-1-21-16,-3 1-9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0CF67-2395-4382-A47D-4CA5BA437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340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83199" cy="2580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96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2913" y="0"/>
            <a:ext cx="3937000" cy="2952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9872" y="4980824"/>
            <a:ext cx="5452123" cy="24904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latin typeface="Lato" panose="020F0502020204030203" pitchFamily="34" charset="0"/>
              </a:rPr>
              <a:pPr>
                <a:defRPr/>
              </a:pPr>
              <a:t>11</a:t>
            </a:fld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75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4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148" tIns="45574" rIns="91148" bIns="45574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8" y="3307551"/>
            <a:ext cx="6843813" cy="313486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72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4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Why no Dirty bit?  Typically handled by OS.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0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9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“The architecture of the IBM System/370” R.P. Case and A. </a:t>
            </a:r>
            <a:r>
              <a:rPr lang="en-US" dirty="0" err="1" smtClean="0"/>
              <a:t>Padegs</a:t>
            </a:r>
            <a:r>
              <a:rPr lang="en-US" dirty="0" smtClean="0"/>
              <a:t> Communications of the ACM. 21:1, 73-96, January 1978.</a:t>
            </a:r>
          </a:p>
          <a:p>
            <a:r>
              <a:rPr lang="en-US" dirty="0" smtClean="0"/>
              <a:t>Perhaps the first paper to use the term </a:t>
            </a:r>
            <a:r>
              <a:rPr lang="en-US" b="1" dirty="0" smtClean="0"/>
              <a:t>translation lookaside buffer</a:t>
            </a:r>
            <a:r>
              <a:rPr lang="en-US" dirty="0" smtClean="0"/>
              <a:t>. The name arises from the historical name for a cache, which was a lookaside buffer as called by those developing the Atlas system at the University of Manchester; a cache of address translations thus became a translation lookaside buffer. Even though the term lookaside buffer fell out of favor, TLB seems to have stuck, for whatever reason.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x86info -c” on Intel Core2 Duo CPU:</a:t>
            </a:r>
          </a:p>
          <a:p>
            <a:pPr defTabSz="881440">
              <a:defRPr/>
            </a:pPr>
            <a:r>
              <a:rPr lang="en-US" dirty="0"/>
              <a:t> L1 Data TLB: 4KB pages, 4-way set associative, 16 entries</a:t>
            </a:r>
          </a:p>
          <a:p>
            <a:pPr defTabSz="881440">
              <a:defRPr/>
            </a:pPr>
            <a:r>
              <a:rPr lang="en-US" dirty="0"/>
              <a:t> Data TLB: 4K pages, 4-way associative, 256 entries.</a:t>
            </a:r>
          </a:p>
          <a:p>
            <a:pPr defTabSz="881440">
              <a:defRPr/>
            </a:pPr>
            <a:r>
              <a:rPr lang="en-US" dirty="0"/>
              <a:t> L1 Data TLB: 4MB pages, 4-way set associative, 16 entries</a:t>
            </a:r>
          </a:p>
          <a:p>
            <a:r>
              <a:rPr lang="en-US" dirty="0"/>
              <a:t> Data TLB: 4MB pages, 4-way associative, 32 entries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28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52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defTabSz="881440">
              <a:defRPr/>
            </a:pPr>
            <a:r>
              <a:rPr lang="en-GB" kern="0" dirty="0">
                <a:solidFill>
                  <a:srgbClr val="C00000"/>
                </a:solidFill>
                <a:latin typeface="Lato" panose="020F0502020204030203" pitchFamily="34" charset="0"/>
              </a:rPr>
              <a:t>Does a TLB miss require disk access?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54390" y="395456"/>
            <a:ext cx="8134287" cy="1951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657639" y="2480663"/>
            <a:ext cx="9125087" cy="23511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4kB</a:t>
            </a:r>
            <a:r>
              <a:rPr lang="en-US" baseline="0" dirty="0" smtClean="0"/>
              <a:t> page = 2^12</a:t>
            </a:r>
          </a:p>
          <a:p>
            <a:pPr lvl="1"/>
            <a:r>
              <a:rPr lang="en-US" baseline="0" dirty="0" smtClean="0"/>
              <a:t>3 hex digits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7D640-DE64-4154-9FAF-06B39BE433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30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8800" y="460375"/>
            <a:ext cx="3587750" cy="2690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168" y="3422395"/>
            <a:ext cx="8402117" cy="32381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8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24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19113"/>
            <a:ext cx="3414713" cy="2560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6425" y="3255509"/>
            <a:ext cx="6709171" cy="3087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54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9938" y="0"/>
            <a:ext cx="5249862" cy="3937000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85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480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721352" y="526790"/>
            <a:ext cx="5889731" cy="26021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760" tIns="47879" rIns="95760" bIns="47879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4038" y="3307066"/>
            <a:ext cx="6842196" cy="31352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54390" y="395456"/>
            <a:ext cx="8134287" cy="1951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657639" y="2480663"/>
            <a:ext cx="9125087" cy="23511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7D640-DE64-4154-9FAF-06B39BE433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7D640-DE64-4154-9FAF-06B39BE433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00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54390" y="395456"/>
            <a:ext cx="8134287" cy="1951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657639" y="2480663"/>
            <a:ext cx="9125087" cy="23511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7D640-DE64-4154-9FAF-06B39BE433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74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54390" y="395456"/>
            <a:ext cx="8134287" cy="1951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657639" y="2480663"/>
            <a:ext cx="9125087" cy="23511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dirty bit on eviction!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7D640-DE64-4154-9FAF-06B39BE433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80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54390" y="395456"/>
            <a:ext cx="8134287" cy="1951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657639" y="2480663"/>
            <a:ext cx="9125087" cy="23511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7D640-DE64-4154-9FAF-06B39BE433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4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154390" y="395456"/>
            <a:ext cx="8134287" cy="19513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657639" y="2480663"/>
            <a:ext cx="9125087" cy="235114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7D640-DE64-4154-9FAF-06B39BE433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87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5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14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6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8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AA766FD-9B40-4D74-91CA-5BA8AA111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94583" y="-2231"/>
            <a:ext cx="13548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L22:  Virtual Memory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</a:t>
            </a:r>
            <a:endParaRPr lang="en-US" sz="900" b="0" i="0" dirty="0" smtClean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2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.xml"/><Relationship Id="rId7" Type="http://schemas.openxmlformats.org/officeDocument/2006/relationships/customXml" Target="../ink/ink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1495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re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6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39.xml"/><Relationship Id="rId18" Type="http://schemas.openxmlformats.org/officeDocument/2006/relationships/tags" Target="../tags/tag344.xml"/><Relationship Id="rId26" Type="http://schemas.openxmlformats.org/officeDocument/2006/relationships/tags" Target="../tags/tag352.xml"/><Relationship Id="rId39" Type="http://schemas.openxmlformats.org/officeDocument/2006/relationships/tags" Target="../tags/tag365.xml"/><Relationship Id="rId21" Type="http://schemas.openxmlformats.org/officeDocument/2006/relationships/tags" Target="../tags/tag347.xml"/><Relationship Id="rId34" Type="http://schemas.openxmlformats.org/officeDocument/2006/relationships/tags" Target="../tags/tag360.xml"/><Relationship Id="rId42" Type="http://schemas.openxmlformats.org/officeDocument/2006/relationships/notesSlide" Target="../notesSlides/notesSlide11.xml"/><Relationship Id="rId7" Type="http://schemas.openxmlformats.org/officeDocument/2006/relationships/tags" Target="../tags/tag333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20" Type="http://schemas.openxmlformats.org/officeDocument/2006/relationships/tags" Target="../tags/tag346.xml"/><Relationship Id="rId29" Type="http://schemas.openxmlformats.org/officeDocument/2006/relationships/tags" Target="../tags/tag355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24" Type="http://schemas.openxmlformats.org/officeDocument/2006/relationships/tags" Target="../tags/tag350.xml"/><Relationship Id="rId32" Type="http://schemas.openxmlformats.org/officeDocument/2006/relationships/tags" Target="../tags/tag358.xml"/><Relationship Id="rId37" Type="http://schemas.openxmlformats.org/officeDocument/2006/relationships/tags" Target="../tags/tag363.xml"/><Relationship Id="rId40" Type="http://schemas.openxmlformats.org/officeDocument/2006/relationships/tags" Target="../tags/tag366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23" Type="http://schemas.openxmlformats.org/officeDocument/2006/relationships/tags" Target="../tags/tag349.xml"/><Relationship Id="rId28" Type="http://schemas.openxmlformats.org/officeDocument/2006/relationships/tags" Target="../tags/tag354.xml"/><Relationship Id="rId36" Type="http://schemas.openxmlformats.org/officeDocument/2006/relationships/tags" Target="../tags/tag362.xml"/><Relationship Id="rId10" Type="http://schemas.openxmlformats.org/officeDocument/2006/relationships/tags" Target="../tags/tag336.xml"/><Relationship Id="rId19" Type="http://schemas.openxmlformats.org/officeDocument/2006/relationships/tags" Target="../tags/tag345.xml"/><Relationship Id="rId31" Type="http://schemas.openxmlformats.org/officeDocument/2006/relationships/tags" Target="../tags/tag357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Relationship Id="rId22" Type="http://schemas.openxmlformats.org/officeDocument/2006/relationships/tags" Target="../tags/tag348.xml"/><Relationship Id="rId27" Type="http://schemas.openxmlformats.org/officeDocument/2006/relationships/tags" Target="../tags/tag353.xml"/><Relationship Id="rId30" Type="http://schemas.openxmlformats.org/officeDocument/2006/relationships/tags" Target="../tags/tag356.xml"/><Relationship Id="rId35" Type="http://schemas.openxmlformats.org/officeDocument/2006/relationships/tags" Target="../tags/tag361.xml"/><Relationship Id="rId8" Type="http://schemas.openxmlformats.org/officeDocument/2006/relationships/tags" Target="../tags/tag334.xml"/><Relationship Id="rId3" Type="http://schemas.openxmlformats.org/officeDocument/2006/relationships/tags" Target="../tags/tag329.xml"/><Relationship Id="rId12" Type="http://schemas.openxmlformats.org/officeDocument/2006/relationships/tags" Target="../tags/tag338.xml"/><Relationship Id="rId17" Type="http://schemas.openxmlformats.org/officeDocument/2006/relationships/tags" Target="../tags/tag343.xml"/><Relationship Id="rId25" Type="http://schemas.openxmlformats.org/officeDocument/2006/relationships/tags" Target="../tags/tag351.xml"/><Relationship Id="rId33" Type="http://schemas.openxmlformats.org/officeDocument/2006/relationships/tags" Target="../tags/tag359.xml"/><Relationship Id="rId38" Type="http://schemas.openxmlformats.org/officeDocument/2006/relationships/tags" Target="../tags/tag36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74.xml"/><Relationship Id="rId13" Type="http://schemas.openxmlformats.org/officeDocument/2006/relationships/tags" Target="../tags/tag379.xml"/><Relationship Id="rId18" Type="http://schemas.openxmlformats.org/officeDocument/2006/relationships/tags" Target="../tags/tag38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69.xml"/><Relationship Id="rId21" Type="http://schemas.openxmlformats.org/officeDocument/2006/relationships/tags" Target="../tags/tag387.xml"/><Relationship Id="rId7" Type="http://schemas.openxmlformats.org/officeDocument/2006/relationships/tags" Target="../tags/tag373.xml"/><Relationship Id="rId12" Type="http://schemas.openxmlformats.org/officeDocument/2006/relationships/tags" Target="../tags/tag378.xml"/><Relationship Id="rId17" Type="http://schemas.openxmlformats.org/officeDocument/2006/relationships/tags" Target="../tags/tag383.xml"/><Relationship Id="rId25" Type="http://schemas.openxmlformats.org/officeDocument/2006/relationships/tags" Target="../tags/tag391.xml"/><Relationship Id="rId2" Type="http://schemas.openxmlformats.org/officeDocument/2006/relationships/tags" Target="../tags/tag368.xml"/><Relationship Id="rId16" Type="http://schemas.openxmlformats.org/officeDocument/2006/relationships/tags" Target="../tags/tag382.xml"/><Relationship Id="rId20" Type="http://schemas.openxmlformats.org/officeDocument/2006/relationships/tags" Target="../tags/tag386.xml"/><Relationship Id="rId1" Type="http://schemas.openxmlformats.org/officeDocument/2006/relationships/tags" Target="../tags/tag367.xml"/><Relationship Id="rId6" Type="http://schemas.openxmlformats.org/officeDocument/2006/relationships/tags" Target="../tags/tag372.xml"/><Relationship Id="rId11" Type="http://schemas.openxmlformats.org/officeDocument/2006/relationships/tags" Target="../tags/tag377.xml"/><Relationship Id="rId24" Type="http://schemas.openxmlformats.org/officeDocument/2006/relationships/tags" Target="../tags/tag390.xml"/><Relationship Id="rId5" Type="http://schemas.openxmlformats.org/officeDocument/2006/relationships/tags" Target="../tags/tag371.xml"/><Relationship Id="rId15" Type="http://schemas.openxmlformats.org/officeDocument/2006/relationships/tags" Target="../tags/tag381.xml"/><Relationship Id="rId23" Type="http://schemas.openxmlformats.org/officeDocument/2006/relationships/tags" Target="../tags/tag389.xml"/><Relationship Id="rId10" Type="http://schemas.openxmlformats.org/officeDocument/2006/relationships/tags" Target="../tags/tag376.xml"/><Relationship Id="rId19" Type="http://schemas.openxmlformats.org/officeDocument/2006/relationships/tags" Target="../tags/tag385.xml"/><Relationship Id="rId4" Type="http://schemas.openxmlformats.org/officeDocument/2006/relationships/tags" Target="../tags/tag370.xml"/><Relationship Id="rId9" Type="http://schemas.openxmlformats.org/officeDocument/2006/relationships/tags" Target="../tags/tag375.xml"/><Relationship Id="rId14" Type="http://schemas.openxmlformats.org/officeDocument/2006/relationships/tags" Target="../tags/tag380.xml"/><Relationship Id="rId22" Type="http://schemas.openxmlformats.org/officeDocument/2006/relationships/tags" Target="../tags/tag388.xml"/><Relationship Id="rId27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404.xml"/><Relationship Id="rId18" Type="http://schemas.openxmlformats.org/officeDocument/2006/relationships/tags" Target="../tags/tag409.xml"/><Relationship Id="rId26" Type="http://schemas.openxmlformats.org/officeDocument/2006/relationships/tags" Target="../tags/tag417.xml"/><Relationship Id="rId39" Type="http://schemas.openxmlformats.org/officeDocument/2006/relationships/tags" Target="../tags/tag430.xml"/><Relationship Id="rId21" Type="http://schemas.openxmlformats.org/officeDocument/2006/relationships/tags" Target="../tags/tag412.xml"/><Relationship Id="rId34" Type="http://schemas.openxmlformats.org/officeDocument/2006/relationships/tags" Target="../tags/tag425.xml"/><Relationship Id="rId42" Type="http://schemas.openxmlformats.org/officeDocument/2006/relationships/notesSlide" Target="../notesSlides/notesSlide13.xml"/><Relationship Id="rId7" Type="http://schemas.openxmlformats.org/officeDocument/2006/relationships/tags" Target="../tags/tag398.xml"/><Relationship Id="rId2" Type="http://schemas.openxmlformats.org/officeDocument/2006/relationships/tags" Target="../tags/tag393.xml"/><Relationship Id="rId16" Type="http://schemas.openxmlformats.org/officeDocument/2006/relationships/tags" Target="../tags/tag407.xml"/><Relationship Id="rId20" Type="http://schemas.openxmlformats.org/officeDocument/2006/relationships/tags" Target="../tags/tag411.xml"/><Relationship Id="rId29" Type="http://schemas.openxmlformats.org/officeDocument/2006/relationships/tags" Target="../tags/tag420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92.xml"/><Relationship Id="rId6" Type="http://schemas.openxmlformats.org/officeDocument/2006/relationships/tags" Target="../tags/tag397.xml"/><Relationship Id="rId11" Type="http://schemas.openxmlformats.org/officeDocument/2006/relationships/tags" Target="../tags/tag402.xml"/><Relationship Id="rId24" Type="http://schemas.openxmlformats.org/officeDocument/2006/relationships/tags" Target="../tags/tag415.xml"/><Relationship Id="rId32" Type="http://schemas.openxmlformats.org/officeDocument/2006/relationships/tags" Target="../tags/tag423.xml"/><Relationship Id="rId37" Type="http://schemas.openxmlformats.org/officeDocument/2006/relationships/tags" Target="../tags/tag428.xml"/><Relationship Id="rId40" Type="http://schemas.openxmlformats.org/officeDocument/2006/relationships/tags" Target="../tags/tag431.xml"/><Relationship Id="rId5" Type="http://schemas.openxmlformats.org/officeDocument/2006/relationships/tags" Target="../tags/tag396.xml"/><Relationship Id="rId15" Type="http://schemas.openxmlformats.org/officeDocument/2006/relationships/tags" Target="../tags/tag406.xml"/><Relationship Id="rId23" Type="http://schemas.openxmlformats.org/officeDocument/2006/relationships/tags" Target="../tags/tag414.xml"/><Relationship Id="rId28" Type="http://schemas.openxmlformats.org/officeDocument/2006/relationships/tags" Target="../tags/tag419.xml"/><Relationship Id="rId36" Type="http://schemas.openxmlformats.org/officeDocument/2006/relationships/tags" Target="../tags/tag427.xml"/><Relationship Id="rId10" Type="http://schemas.openxmlformats.org/officeDocument/2006/relationships/tags" Target="../tags/tag401.xml"/><Relationship Id="rId19" Type="http://schemas.openxmlformats.org/officeDocument/2006/relationships/tags" Target="../tags/tag410.xml"/><Relationship Id="rId31" Type="http://schemas.openxmlformats.org/officeDocument/2006/relationships/tags" Target="../tags/tag422.xml"/><Relationship Id="rId4" Type="http://schemas.openxmlformats.org/officeDocument/2006/relationships/tags" Target="../tags/tag395.xml"/><Relationship Id="rId9" Type="http://schemas.openxmlformats.org/officeDocument/2006/relationships/tags" Target="../tags/tag400.xml"/><Relationship Id="rId14" Type="http://schemas.openxmlformats.org/officeDocument/2006/relationships/tags" Target="../tags/tag405.xml"/><Relationship Id="rId22" Type="http://schemas.openxmlformats.org/officeDocument/2006/relationships/tags" Target="../tags/tag413.xml"/><Relationship Id="rId27" Type="http://schemas.openxmlformats.org/officeDocument/2006/relationships/tags" Target="../tags/tag418.xml"/><Relationship Id="rId30" Type="http://schemas.openxmlformats.org/officeDocument/2006/relationships/tags" Target="../tags/tag421.xml"/><Relationship Id="rId35" Type="http://schemas.openxmlformats.org/officeDocument/2006/relationships/tags" Target="../tags/tag426.xml"/><Relationship Id="rId8" Type="http://schemas.openxmlformats.org/officeDocument/2006/relationships/tags" Target="../tags/tag399.xml"/><Relationship Id="rId3" Type="http://schemas.openxmlformats.org/officeDocument/2006/relationships/tags" Target="../tags/tag394.xml"/><Relationship Id="rId12" Type="http://schemas.openxmlformats.org/officeDocument/2006/relationships/tags" Target="../tags/tag403.xml"/><Relationship Id="rId17" Type="http://schemas.openxmlformats.org/officeDocument/2006/relationships/tags" Target="../tags/tag408.xml"/><Relationship Id="rId25" Type="http://schemas.openxmlformats.org/officeDocument/2006/relationships/tags" Target="../tags/tag416.xml"/><Relationship Id="rId33" Type="http://schemas.openxmlformats.org/officeDocument/2006/relationships/tags" Target="../tags/tag424.xml"/><Relationship Id="rId38" Type="http://schemas.openxmlformats.org/officeDocument/2006/relationships/tags" Target="../tags/tag429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457.xml"/><Relationship Id="rId21" Type="http://schemas.openxmlformats.org/officeDocument/2006/relationships/tags" Target="../tags/tag452.xml"/><Relationship Id="rId42" Type="http://schemas.openxmlformats.org/officeDocument/2006/relationships/tags" Target="../tags/tag473.xml"/><Relationship Id="rId47" Type="http://schemas.openxmlformats.org/officeDocument/2006/relationships/tags" Target="../tags/tag478.xml"/><Relationship Id="rId63" Type="http://schemas.openxmlformats.org/officeDocument/2006/relationships/tags" Target="../tags/tag494.xml"/><Relationship Id="rId68" Type="http://schemas.openxmlformats.org/officeDocument/2006/relationships/tags" Target="../tags/tag499.xml"/><Relationship Id="rId2" Type="http://schemas.openxmlformats.org/officeDocument/2006/relationships/tags" Target="../tags/tag433.xml"/><Relationship Id="rId16" Type="http://schemas.openxmlformats.org/officeDocument/2006/relationships/tags" Target="../tags/tag447.xml"/><Relationship Id="rId29" Type="http://schemas.openxmlformats.org/officeDocument/2006/relationships/tags" Target="../tags/tag460.xml"/><Relationship Id="rId11" Type="http://schemas.openxmlformats.org/officeDocument/2006/relationships/tags" Target="../tags/tag442.xml"/><Relationship Id="rId24" Type="http://schemas.openxmlformats.org/officeDocument/2006/relationships/tags" Target="../tags/tag455.xml"/><Relationship Id="rId32" Type="http://schemas.openxmlformats.org/officeDocument/2006/relationships/tags" Target="../tags/tag463.xml"/><Relationship Id="rId37" Type="http://schemas.openxmlformats.org/officeDocument/2006/relationships/tags" Target="../tags/tag468.xml"/><Relationship Id="rId40" Type="http://schemas.openxmlformats.org/officeDocument/2006/relationships/tags" Target="../tags/tag471.xml"/><Relationship Id="rId45" Type="http://schemas.openxmlformats.org/officeDocument/2006/relationships/tags" Target="../tags/tag476.xml"/><Relationship Id="rId53" Type="http://schemas.openxmlformats.org/officeDocument/2006/relationships/tags" Target="../tags/tag484.xml"/><Relationship Id="rId58" Type="http://schemas.openxmlformats.org/officeDocument/2006/relationships/tags" Target="../tags/tag489.xml"/><Relationship Id="rId66" Type="http://schemas.openxmlformats.org/officeDocument/2006/relationships/tags" Target="../tags/tag497.xml"/><Relationship Id="rId5" Type="http://schemas.openxmlformats.org/officeDocument/2006/relationships/tags" Target="../tags/tag436.xml"/><Relationship Id="rId61" Type="http://schemas.openxmlformats.org/officeDocument/2006/relationships/tags" Target="../tags/tag492.xml"/><Relationship Id="rId19" Type="http://schemas.openxmlformats.org/officeDocument/2006/relationships/tags" Target="../tags/tag450.xml"/><Relationship Id="rId14" Type="http://schemas.openxmlformats.org/officeDocument/2006/relationships/tags" Target="../tags/tag445.xml"/><Relationship Id="rId22" Type="http://schemas.openxmlformats.org/officeDocument/2006/relationships/tags" Target="../tags/tag453.xml"/><Relationship Id="rId27" Type="http://schemas.openxmlformats.org/officeDocument/2006/relationships/tags" Target="../tags/tag458.xml"/><Relationship Id="rId30" Type="http://schemas.openxmlformats.org/officeDocument/2006/relationships/tags" Target="../tags/tag461.xml"/><Relationship Id="rId35" Type="http://schemas.openxmlformats.org/officeDocument/2006/relationships/tags" Target="../tags/tag466.xml"/><Relationship Id="rId43" Type="http://schemas.openxmlformats.org/officeDocument/2006/relationships/tags" Target="../tags/tag474.xml"/><Relationship Id="rId48" Type="http://schemas.openxmlformats.org/officeDocument/2006/relationships/tags" Target="../tags/tag479.xml"/><Relationship Id="rId56" Type="http://schemas.openxmlformats.org/officeDocument/2006/relationships/tags" Target="../tags/tag487.xml"/><Relationship Id="rId64" Type="http://schemas.openxmlformats.org/officeDocument/2006/relationships/tags" Target="../tags/tag495.xml"/><Relationship Id="rId69" Type="http://schemas.openxmlformats.org/officeDocument/2006/relationships/tags" Target="../tags/tag500.xml"/><Relationship Id="rId8" Type="http://schemas.openxmlformats.org/officeDocument/2006/relationships/tags" Target="../tags/tag439.xml"/><Relationship Id="rId51" Type="http://schemas.openxmlformats.org/officeDocument/2006/relationships/tags" Target="../tags/tag482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434.xml"/><Relationship Id="rId12" Type="http://schemas.openxmlformats.org/officeDocument/2006/relationships/tags" Target="../tags/tag443.xml"/><Relationship Id="rId17" Type="http://schemas.openxmlformats.org/officeDocument/2006/relationships/tags" Target="../tags/tag448.xml"/><Relationship Id="rId25" Type="http://schemas.openxmlformats.org/officeDocument/2006/relationships/tags" Target="../tags/tag456.xml"/><Relationship Id="rId33" Type="http://schemas.openxmlformats.org/officeDocument/2006/relationships/tags" Target="../tags/tag464.xml"/><Relationship Id="rId38" Type="http://schemas.openxmlformats.org/officeDocument/2006/relationships/tags" Target="../tags/tag469.xml"/><Relationship Id="rId46" Type="http://schemas.openxmlformats.org/officeDocument/2006/relationships/tags" Target="../tags/tag477.xml"/><Relationship Id="rId59" Type="http://schemas.openxmlformats.org/officeDocument/2006/relationships/tags" Target="../tags/tag490.xml"/><Relationship Id="rId67" Type="http://schemas.openxmlformats.org/officeDocument/2006/relationships/tags" Target="../tags/tag498.xml"/><Relationship Id="rId20" Type="http://schemas.openxmlformats.org/officeDocument/2006/relationships/tags" Target="../tags/tag451.xml"/><Relationship Id="rId41" Type="http://schemas.openxmlformats.org/officeDocument/2006/relationships/tags" Target="../tags/tag472.xml"/><Relationship Id="rId54" Type="http://schemas.openxmlformats.org/officeDocument/2006/relationships/tags" Target="../tags/tag485.xml"/><Relationship Id="rId62" Type="http://schemas.openxmlformats.org/officeDocument/2006/relationships/tags" Target="../tags/tag493.xml"/><Relationship Id="rId70" Type="http://schemas.openxmlformats.org/officeDocument/2006/relationships/tags" Target="../tags/tag501.xml"/><Relationship Id="rId1" Type="http://schemas.openxmlformats.org/officeDocument/2006/relationships/tags" Target="../tags/tag432.xml"/><Relationship Id="rId6" Type="http://schemas.openxmlformats.org/officeDocument/2006/relationships/tags" Target="../tags/tag437.xml"/><Relationship Id="rId15" Type="http://schemas.openxmlformats.org/officeDocument/2006/relationships/tags" Target="../tags/tag446.xml"/><Relationship Id="rId23" Type="http://schemas.openxmlformats.org/officeDocument/2006/relationships/tags" Target="../tags/tag454.xml"/><Relationship Id="rId28" Type="http://schemas.openxmlformats.org/officeDocument/2006/relationships/tags" Target="../tags/tag459.xml"/><Relationship Id="rId36" Type="http://schemas.openxmlformats.org/officeDocument/2006/relationships/tags" Target="../tags/tag467.xml"/><Relationship Id="rId49" Type="http://schemas.openxmlformats.org/officeDocument/2006/relationships/tags" Target="../tags/tag480.xml"/><Relationship Id="rId57" Type="http://schemas.openxmlformats.org/officeDocument/2006/relationships/tags" Target="../tags/tag488.xml"/><Relationship Id="rId10" Type="http://schemas.openxmlformats.org/officeDocument/2006/relationships/tags" Target="../tags/tag441.xml"/><Relationship Id="rId31" Type="http://schemas.openxmlformats.org/officeDocument/2006/relationships/tags" Target="../tags/tag462.xml"/><Relationship Id="rId44" Type="http://schemas.openxmlformats.org/officeDocument/2006/relationships/tags" Target="../tags/tag475.xml"/><Relationship Id="rId52" Type="http://schemas.openxmlformats.org/officeDocument/2006/relationships/tags" Target="../tags/tag483.xml"/><Relationship Id="rId60" Type="http://schemas.openxmlformats.org/officeDocument/2006/relationships/tags" Target="../tags/tag491.xml"/><Relationship Id="rId65" Type="http://schemas.openxmlformats.org/officeDocument/2006/relationships/tags" Target="../tags/tag496.xml"/><Relationship Id="rId73" Type="http://schemas.openxmlformats.org/officeDocument/2006/relationships/notesSlide" Target="../notesSlides/notesSlide14.xml"/><Relationship Id="rId4" Type="http://schemas.openxmlformats.org/officeDocument/2006/relationships/tags" Target="../tags/tag435.xml"/><Relationship Id="rId9" Type="http://schemas.openxmlformats.org/officeDocument/2006/relationships/tags" Target="../tags/tag440.xml"/><Relationship Id="rId13" Type="http://schemas.openxmlformats.org/officeDocument/2006/relationships/tags" Target="../tags/tag444.xml"/><Relationship Id="rId18" Type="http://schemas.openxmlformats.org/officeDocument/2006/relationships/tags" Target="../tags/tag449.xml"/><Relationship Id="rId39" Type="http://schemas.openxmlformats.org/officeDocument/2006/relationships/tags" Target="../tags/tag470.xml"/><Relationship Id="rId34" Type="http://schemas.openxmlformats.org/officeDocument/2006/relationships/tags" Target="../tags/tag465.xml"/><Relationship Id="rId50" Type="http://schemas.openxmlformats.org/officeDocument/2006/relationships/tags" Target="../tags/tag481.xml"/><Relationship Id="rId55" Type="http://schemas.openxmlformats.org/officeDocument/2006/relationships/tags" Target="../tags/tag486.xml"/><Relationship Id="rId7" Type="http://schemas.openxmlformats.org/officeDocument/2006/relationships/tags" Target="../tags/tag438.xml"/><Relationship Id="rId71" Type="http://schemas.openxmlformats.org/officeDocument/2006/relationships/tags" Target="../tags/tag50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510.xml"/><Relationship Id="rId13" Type="http://schemas.openxmlformats.org/officeDocument/2006/relationships/tags" Target="../tags/tag515.xml"/><Relationship Id="rId18" Type="http://schemas.openxmlformats.org/officeDocument/2006/relationships/tags" Target="../tags/tag520.xml"/><Relationship Id="rId3" Type="http://schemas.openxmlformats.org/officeDocument/2006/relationships/tags" Target="../tags/tag505.xml"/><Relationship Id="rId21" Type="http://schemas.openxmlformats.org/officeDocument/2006/relationships/tags" Target="../tags/tag523.xml"/><Relationship Id="rId7" Type="http://schemas.openxmlformats.org/officeDocument/2006/relationships/tags" Target="../tags/tag509.xml"/><Relationship Id="rId12" Type="http://schemas.openxmlformats.org/officeDocument/2006/relationships/tags" Target="../tags/tag514.xml"/><Relationship Id="rId17" Type="http://schemas.openxmlformats.org/officeDocument/2006/relationships/tags" Target="../tags/tag519.xml"/><Relationship Id="rId25" Type="http://schemas.openxmlformats.org/officeDocument/2006/relationships/notesSlide" Target="../notesSlides/notesSlide15.xml"/><Relationship Id="rId2" Type="http://schemas.openxmlformats.org/officeDocument/2006/relationships/tags" Target="../tags/tag504.xml"/><Relationship Id="rId16" Type="http://schemas.openxmlformats.org/officeDocument/2006/relationships/tags" Target="../tags/tag518.xml"/><Relationship Id="rId20" Type="http://schemas.openxmlformats.org/officeDocument/2006/relationships/tags" Target="../tags/tag522.xml"/><Relationship Id="rId1" Type="http://schemas.openxmlformats.org/officeDocument/2006/relationships/tags" Target="../tags/tag503.xml"/><Relationship Id="rId6" Type="http://schemas.openxmlformats.org/officeDocument/2006/relationships/tags" Target="../tags/tag508.xml"/><Relationship Id="rId11" Type="http://schemas.openxmlformats.org/officeDocument/2006/relationships/tags" Target="../tags/tag513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507.xml"/><Relationship Id="rId15" Type="http://schemas.openxmlformats.org/officeDocument/2006/relationships/tags" Target="../tags/tag517.xml"/><Relationship Id="rId23" Type="http://schemas.openxmlformats.org/officeDocument/2006/relationships/tags" Target="../tags/tag525.xml"/><Relationship Id="rId10" Type="http://schemas.openxmlformats.org/officeDocument/2006/relationships/tags" Target="../tags/tag512.xml"/><Relationship Id="rId19" Type="http://schemas.openxmlformats.org/officeDocument/2006/relationships/tags" Target="../tags/tag521.xml"/><Relationship Id="rId4" Type="http://schemas.openxmlformats.org/officeDocument/2006/relationships/tags" Target="../tags/tag506.xml"/><Relationship Id="rId9" Type="http://schemas.openxmlformats.org/officeDocument/2006/relationships/tags" Target="../tags/tag511.xml"/><Relationship Id="rId14" Type="http://schemas.openxmlformats.org/officeDocument/2006/relationships/tags" Target="../tags/tag516.xml"/><Relationship Id="rId22" Type="http://schemas.openxmlformats.org/officeDocument/2006/relationships/tags" Target="../tags/tag52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33.xml"/><Relationship Id="rId13" Type="http://schemas.openxmlformats.org/officeDocument/2006/relationships/tags" Target="../tags/tag538.xml"/><Relationship Id="rId18" Type="http://schemas.openxmlformats.org/officeDocument/2006/relationships/tags" Target="../tags/tag543.xml"/><Relationship Id="rId26" Type="http://schemas.openxmlformats.org/officeDocument/2006/relationships/tags" Target="../tags/tag551.xml"/><Relationship Id="rId3" Type="http://schemas.openxmlformats.org/officeDocument/2006/relationships/tags" Target="../tags/tag528.xml"/><Relationship Id="rId21" Type="http://schemas.openxmlformats.org/officeDocument/2006/relationships/tags" Target="../tags/tag546.xml"/><Relationship Id="rId7" Type="http://schemas.openxmlformats.org/officeDocument/2006/relationships/tags" Target="../tags/tag532.xml"/><Relationship Id="rId12" Type="http://schemas.openxmlformats.org/officeDocument/2006/relationships/tags" Target="../tags/tag537.xml"/><Relationship Id="rId17" Type="http://schemas.openxmlformats.org/officeDocument/2006/relationships/tags" Target="../tags/tag542.xml"/><Relationship Id="rId25" Type="http://schemas.openxmlformats.org/officeDocument/2006/relationships/tags" Target="../tags/tag550.xml"/><Relationship Id="rId2" Type="http://schemas.openxmlformats.org/officeDocument/2006/relationships/tags" Target="../tags/tag527.xml"/><Relationship Id="rId16" Type="http://schemas.openxmlformats.org/officeDocument/2006/relationships/tags" Target="../tags/tag541.xml"/><Relationship Id="rId20" Type="http://schemas.openxmlformats.org/officeDocument/2006/relationships/tags" Target="../tags/tag545.xml"/><Relationship Id="rId29" Type="http://schemas.openxmlformats.org/officeDocument/2006/relationships/tags" Target="../tags/tag554.xml"/><Relationship Id="rId1" Type="http://schemas.openxmlformats.org/officeDocument/2006/relationships/tags" Target="../tags/tag526.xml"/><Relationship Id="rId6" Type="http://schemas.openxmlformats.org/officeDocument/2006/relationships/tags" Target="../tags/tag531.xml"/><Relationship Id="rId11" Type="http://schemas.openxmlformats.org/officeDocument/2006/relationships/tags" Target="../tags/tag536.xml"/><Relationship Id="rId24" Type="http://schemas.openxmlformats.org/officeDocument/2006/relationships/tags" Target="../tags/tag549.xml"/><Relationship Id="rId32" Type="http://schemas.openxmlformats.org/officeDocument/2006/relationships/notesSlide" Target="../notesSlides/notesSlide16.xml"/><Relationship Id="rId5" Type="http://schemas.openxmlformats.org/officeDocument/2006/relationships/tags" Target="../tags/tag530.xml"/><Relationship Id="rId15" Type="http://schemas.openxmlformats.org/officeDocument/2006/relationships/tags" Target="../tags/tag540.xml"/><Relationship Id="rId23" Type="http://schemas.openxmlformats.org/officeDocument/2006/relationships/tags" Target="../tags/tag548.xml"/><Relationship Id="rId28" Type="http://schemas.openxmlformats.org/officeDocument/2006/relationships/tags" Target="../tags/tag553.xml"/><Relationship Id="rId10" Type="http://schemas.openxmlformats.org/officeDocument/2006/relationships/tags" Target="../tags/tag535.xml"/><Relationship Id="rId19" Type="http://schemas.openxmlformats.org/officeDocument/2006/relationships/tags" Target="../tags/tag544.xml"/><Relationship Id="rId31" Type="http://schemas.openxmlformats.org/officeDocument/2006/relationships/slideLayout" Target="../slideLayouts/slideLayout4.xml"/><Relationship Id="rId4" Type="http://schemas.openxmlformats.org/officeDocument/2006/relationships/tags" Target="../tags/tag529.xml"/><Relationship Id="rId9" Type="http://schemas.openxmlformats.org/officeDocument/2006/relationships/tags" Target="../tags/tag534.xml"/><Relationship Id="rId14" Type="http://schemas.openxmlformats.org/officeDocument/2006/relationships/tags" Target="../tags/tag539.xml"/><Relationship Id="rId22" Type="http://schemas.openxmlformats.org/officeDocument/2006/relationships/tags" Target="../tags/tag547.xml"/><Relationship Id="rId27" Type="http://schemas.openxmlformats.org/officeDocument/2006/relationships/tags" Target="../tags/tag552.xml"/><Relationship Id="rId30" Type="http://schemas.openxmlformats.org/officeDocument/2006/relationships/tags" Target="../tags/tag55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58.xml"/><Relationship Id="rId2" Type="http://schemas.openxmlformats.org/officeDocument/2006/relationships/tags" Target="../tags/tag557.xml"/><Relationship Id="rId1" Type="http://schemas.openxmlformats.org/officeDocument/2006/relationships/tags" Target="../tags/tag55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61.xml"/><Relationship Id="rId2" Type="http://schemas.openxmlformats.org/officeDocument/2006/relationships/tags" Target="../tags/tag560.xml"/><Relationship Id="rId1" Type="http://schemas.openxmlformats.org/officeDocument/2006/relationships/tags" Target="../tags/tag55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69.xml"/><Relationship Id="rId13" Type="http://schemas.openxmlformats.org/officeDocument/2006/relationships/tags" Target="../tags/tag574.xml"/><Relationship Id="rId18" Type="http://schemas.openxmlformats.org/officeDocument/2006/relationships/tags" Target="../tags/tag579.xml"/><Relationship Id="rId3" Type="http://schemas.openxmlformats.org/officeDocument/2006/relationships/tags" Target="../tags/tag564.xml"/><Relationship Id="rId21" Type="http://schemas.openxmlformats.org/officeDocument/2006/relationships/tags" Target="../tags/tag582.xml"/><Relationship Id="rId7" Type="http://schemas.openxmlformats.org/officeDocument/2006/relationships/tags" Target="../tags/tag568.xml"/><Relationship Id="rId12" Type="http://schemas.openxmlformats.org/officeDocument/2006/relationships/tags" Target="../tags/tag573.xml"/><Relationship Id="rId17" Type="http://schemas.openxmlformats.org/officeDocument/2006/relationships/tags" Target="../tags/tag578.xml"/><Relationship Id="rId25" Type="http://schemas.openxmlformats.org/officeDocument/2006/relationships/notesSlide" Target="../notesSlides/notesSlide18.xml"/><Relationship Id="rId2" Type="http://schemas.openxmlformats.org/officeDocument/2006/relationships/tags" Target="../tags/tag563.xml"/><Relationship Id="rId16" Type="http://schemas.openxmlformats.org/officeDocument/2006/relationships/tags" Target="../tags/tag577.xml"/><Relationship Id="rId20" Type="http://schemas.openxmlformats.org/officeDocument/2006/relationships/tags" Target="../tags/tag581.xml"/><Relationship Id="rId1" Type="http://schemas.openxmlformats.org/officeDocument/2006/relationships/tags" Target="../tags/tag562.xml"/><Relationship Id="rId6" Type="http://schemas.openxmlformats.org/officeDocument/2006/relationships/tags" Target="../tags/tag567.xml"/><Relationship Id="rId11" Type="http://schemas.openxmlformats.org/officeDocument/2006/relationships/tags" Target="../tags/tag57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66.xml"/><Relationship Id="rId15" Type="http://schemas.openxmlformats.org/officeDocument/2006/relationships/tags" Target="../tags/tag576.xml"/><Relationship Id="rId23" Type="http://schemas.openxmlformats.org/officeDocument/2006/relationships/tags" Target="../tags/tag584.xml"/><Relationship Id="rId10" Type="http://schemas.openxmlformats.org/officeDocument/2006/relationships/tags" Target="../tags/tag571.xml"/><Relationship Id="rId19" Type="http://schemas.openxmlformats.org/officeDocument/2006/relationships/tags" Target="../tags/tag580.xml"/><Relationship Id="rId4" Type="http://schemas.openxmlformats.org/officeDocument/2006/relationships/tags" Target="../tags/tag565.xml"/><Relationship Id="rId9" Type="http://schemas.openxmlformats.org/officeDocument/2006/relationships/tags" Target="../tags/tag570.xml"/><Relationship Id="rId14" Type="http://schemas.openxmlformats.org/officeDocument/2006/relationships/tags" Target="../tags/tag575.xml"/><Relationship Id="rId22" Type="http://schemas.openxmlformats.org/officeDocument/2006/relationships/tags" Target="../tags/tag58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92.xml"/><Relationship Id="rId13" Type="http://schemas.openxmlformats.org/officeDocument/2006/relationships/tags" Target="../tags/tag597.xml"/><Relationship Id="rId18" Type="http://schemas.openxmlformats.org/officeDocument/2006/relationships/tags" Target="../tags/tag602.xml"/><Relationship Id="rId26" Type="http://schemas.openxmlformats.org/officeDocument/2006/relationships/tags" Target="../tags/tag610.xml"/><Relationship Id="rId3" Type="http://schemas.openxmlformats.org/officeDocument/2006/relationships/tags" Target="../tags/tag587.xml"/><Relationship Id="rId21" Type="http://schemas.openxmlformats.org/officeDocument/2006/relationships/tags" Target="../tags/tag605.xml"/><Relationship Id="rId7" Type="http://schemas.openxmlformats.org/officeDocument/2006/relationships/tags" Target="../tags/tag591.xml"/><Relationship Id="rId12" Type="http://schemas.openxmlformats.org/officeDocument/2006/relationships/tags" Target="../tags/tag596.xml"/><Relationship Id="rId17" Type="http://schemas.openxmlformats.org/officeDocument/2006/relationships/tags" Target="../tags/tag601.xml"/><Relationship Id="rId25" Type="http://schemas.openxmlformats.org/officeDocument/2006/relationships/tags" Target="../tags/tag609.xml"/><Relationship Id="rId2" Type="http://schemas.openxmlformats.org/officeDocument/2006/relationships/tags" Target="../tags/tag586.xml"/><Relationship Id="rId16" Type="http://schemas.openxmlformats.org/officeDocument/2006/relationships/tags" Target="../tags/tag600.xml"/><Relationship Id="rId20" Type="http://schemas.openxmlformats.org/officeDocument/2006/relationships/tags" Target="../tags/tag604.xml"/><Relationship Id="rId29" Type="http://schemas.openxmlformats.org/officeDocument/2006/relationships/notesSlide" Target="../notesSlides/notesSlide19.xml"/><Relationship Id="rId1" Type="http://schemas.openxmlformats.org/officeDocument/2006/relationships/tags" Target="../tags/tag585.xml"/><Relationship Id="rId6" Type="http://schemas.openxmlformats.org/officeDocument/2006/relationships/tags" Target="../tags/tag590.xml"/><Relationship Id="rId11" Type="http://schemas.openxmlformats.org/officeDocument/2006/relationships/tags" Target="../tags/tag595.xml"/><Relationship Id="rId24" Type="http://schemas.openxmlformats.org/officeDocument/2006/relationships/tags" Target="../tags/tag608.xml"/><Relationship Id="rId5" Type="http://schemas.openxmlformats.org/officeDocument/2006/relationships/tags" Target="../tags/tag589.xml"/><Relationship Id="rId15" Type="http://schemas.openxmlformats.org/officeDocument/2006/relationships/tags" Target="../tags/tag599.xml"/><Relationship Id="rId23" Type="http://schemas.openxmlformats.org/officeDocument/2006/relationships/tags" Target="../tags/tag60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594.xml"/><Relationship Id="rId19" Type="http://schemas.openxmlformats.org/officeDocument/2006/relationships/tags" Target="../tags/tag603.xml"/><Relationship Id="rId4" Type="http://schemas.openxmlformats.org/officeDocument/2006/relationships/tags" Target="../tags/tag588.xml"/><Relationship Id="rId9" Type="http://schemas.openxmlformats.org/officeDocument/2006/relationships/tags" Target="../tags/tag593.xml"/><Relationship Id="rId14" Type="http://schemas.openxmlformats.org/officeDocument/2006/relationships/tags" Target="../tags/tag598.xml"/><Relationship Id="rId22" Type="http://schemas.openxmlformats.org/officeDocument/2006/relationships/tags" Target="../tags/tag606.xml"/><Relationship Id="rId27" Type="http://schemas.openxmlformats.org/officeDocument/2006/relationships/tags" Target="../tags/tag6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14.xml"/><Relationship Id="rId7" Type="http://schemas.openxmlformats.org/officeDocument/2006/relationships/image" Target="../media/image40.png"/><Relationship Id="rId2" Type="http://schemas.openxmlformats.org/officeDocument/2006/relationships/tags" Target="../tags/tag613.xml"/><Relationship Id="rId1" Type="http://schemas.openxmlformats.org/officeDocument/2006/relationships/tags" Target="../tags/tag612.xml"/><Relationship Id="rId6" Type="http://schemas.openxmlformats.org/officeDocument/2006/relationships/tags" Target="../tags/tag613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617.xml"/><Relationship Id="rId2" Type="http://schemas.openxmlformats.org/officeDocument/2006/relationships/tags" Target="../tags/tag616.xml"/><Relationship Id="rId1" Type="http://schemas.openxmlformats.org/officeDocument/2006/relationships/tags" Target="../tags/tag615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620.xml"/><Relationship Id="rId2" Type="http://schemas.openxmlformats.org/officeDocument/2006/relationships/tags" Target="../tags/tag619.xml"/><Relationship Id="rId1" Type="http://schemas.openxmlformats.org/officeDocument/2006/relationships/tags" Target="../tags/tag618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9" Type="http://schemas.openxmlformats.org/officeDocument/2006/relationships/tags" Target="../tags/tag31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notesSlide" Target="../notesSlides/notesSlide2.xml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54" Type="http://schemas.openxmlformats.org/officeDocument/2006/relationships/tags" Target="../tags/tag56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26" Type="http://schemas.openxmlformats.org/officeDocument/2006/relationships/tags" Target="../tags/tag82.xml"/><Relationship Id="rId39" Type="http://schemas.openxmlformats.org/officeDocument/2006/relationships/tags" Target="../tags/tag95.xml"/><Relationship Id="rId21" Type="http://schemas.openxmlformats.org/officeDocument/2006/relationships/tags" Target="../tags/tag77.xml"/><Relationship Id="rId34" Type="http://schemas.openxmlformats.org/officeDocument/2006/relationships/tags" Target="../tags/tag90.xml"/><Relationship Id="rId42" Type="http://schemas.openxmlformats.org/officeDocument/2006/relationships/tags" Target="../tags/tag98.xml"/><Relationship Id="rId47" Type="http://schemas.openxmlformats.org/officeDocument/2006/relationships/tags" Target="../tags/tag103.xml"/><Relationship Id="rId50" Type="http://schemas.openxmlformats.org/officeDocument/2006/relationships/tags" Target="../tags/tag106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9" Type="http://schemas.openxmlformats.org/officeDocument/2006/relationships/tags" Target="../tags/tag85.xml"/><Relationship Id="rId11" Type="http://schemas.openxmlformats.org/officeDocument/2006/relationships/tags" Target="../tags/tag67.xml"/><Relationship Id="rId24" Type="http://schemas.openxmlformats.org/officeDocument/2006/relationships/tags" Target="../tags/tag80.xml"/><Relationship Id="rId32" Type="http://schemas.openxmlformats.org/officeDocument/2006/relationships/tags" Target="../tags/tag88.xml"/><Relationship Id="rId37" Type="http://schemas.openxmlformats.org/officeDocument/2006/relationships/tags" Target="../tags/tag93.xml"/><Relationship Id="rId40" Type="http://schemas.openxmlformats.org/officeDocument/2006/relationships/tags" Target="../tags/tag96.xml"/><Relationship Id="rId45" Type="http://schemas.openxmlformats.org/officeDocument/2006/relationships/tags" Target="../tags/tag101.xml"/><Relationship Id="rId53" Type="http://schemas.openxmlformats.org/officeDocument/2006/relationships/notesSlide" Target="../notesSlides/notesSlide3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31" Type="http://schemas.openxmlformats.org/officeDocument/2006/relationships/tags" Target="../tags/tag87.xml"/><Relationship Id="rId44" Type="http://schemas.openxmlformats.org/officeDocument/2006/relationships/tags" Target="../tags/tag100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tags" Target="../tags/tag78.xml"/><Relationship Id="rId27" Type="http://schemas.openxmlformats.org/officeDocument/2006/relationships/tags" Target="../tags/tag83.xml"/><Relationship Id="rId30" Type="http://schemas.openxmlformats.org/officeDocument/2006/relationships/tags" Target="../tags/tag86.xml"/><Relationship Id="rId35" Type="http://schemas.openxmlformats.org/officeDocument/2006/relationships/tags" Target="../tags/tag91.xml"/><Relationship Id="rId43" Type="http://schemas.openxmlformats.org/officeDocument/2006/relationships/tags" Target="../tags/tag99.xml"/><Relationship Id="rId48" Type="http://schemas.openxmlformats.org/officeDocument/2006/relationships/tags" Target="../tags/tag104.xml"/><Relationship Id="rId8" Type="http://schemas.openxmlformats.org/officeDocument/2006/relationships/tags" Target="../tags/tag64.xml"/><Relationship Id="rId51" Type="http://schemas.openxmlformats.org/officeDocument/2006/relationships/tags" Target="../tags/tag107.xml"/><Relationship Id="rId3" Type="http://schemas.openxmlformats.org/officeDocument/2006/relationships/tags" Target="../tags/tag59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5" Type="http://schemas.openxmlformats.org/officeDocument/2006/relationships/tags" Target="../tags/tag81.xml"/><Relationship Id="rId33" Type="http://schemas.openxmlformats.org/officeDocument/2006/relationships/tags" Target="../tags/tag89.xml"/><Relationship Id="rId38" Type="http://schemas.openxmlformats.org/officeDocument/2006/relationships/tags" Target="../tags/tag94.xml"/><Relationship Id="rId46" Type="http://schemas.openxmlformats.org/officeDocument/2006/relationships/tags" Target="../tags/tag102.xml"/><Relationship Id="rId20" Type="http://schemas.openxmlformats.org/officeDocument/2006/relationships/tags" Target="../tags/tag76.xml"/><Relationship Id="rId41" Type="http://schemas.openxmlformats.org/officeDocument/2006/relationships/tags" Target="../tags/tag97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5" Type="http://schemas.openxmlformats.org/officeDocument/2006/relationships/tags" Target="../tags/tag71.xml"/><Relationship Id="rId23" Type="http://schemas.openxmlformats.org/officeDocument/2006/relationships/tags" Target="../tags/tag79.xml"/><Relationship Id="rId28" Type="http://schemas.openxmlformats.org/officeDocument/2006/relationships/tags" Target="../tags/tag84.xml"/><Relationship Id="rId36" Type="http://schemas.openxmlformats.org/officeDocument/2006/relationships/tags" Target="../tags/tag92.xml"/><Relationship Id="rId49" Type="http://schemas.openxmlformats.org/officeDocument/2006/relationships/tags" Target="../tags/tag10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notesSlide" Target="../notesSlides/notesSlide4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9" Type="http://schemas.openxmlformats.org/officeDocument/2006/relationships/tags" Target="../tags/tag162.xml"/><Relationship Id="rId21" Type="http://schemas.openxmlformats.org/officeDocument/2006/relationships/tags" Target="../tags/tag144.xml"/><Relationship Id="rId34" Type="http://schemas.openxmlformats.org/officeDocument/2006/relationships/tags" Target="../tags/tag157.xml"/><Relationship Id="rId42" Type="http://schemas.openxmlformats.org/officeDocument/2006/relationships/tags" Target="../tags/tag165.xml"/><Relationship Id="rId47" Type="http://schemas.openxmlformats.org/officeDocument/2006/relationships/tags" Target="../tags/tag170.xml"/><Relationship Id="rId50" Type="http://schemas.openxmlformats.org/officeDocument/2006/relationships/tags" Target="../tags/tag173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9" Type="http://schemas.openxmlformats.org/officeDocument/2006/relationships/tags" Target="../tags/tag152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32" Type="http://schemas.openxmlformats.org/officeDocument/2006/relationships/tags" Target="../tags/tag155.xml"/><Relationship Id="rId37" Type="http://schemas.openxmlformats.org/officeDocument/2006/relationships/tags" Target="../tags/tag160.xml"/><Relationship Id="rId40" Type="http://schemas.openxmlformats.org/officeDocument/2006/relationships/tags" Target="../tags/tag163.xml"/><Relationship Id="rId45" Type="http://schemas.openxmlformats.org/officeDocument/2006/relationships/tags" Target="../tags/tag168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36" Type="http://schemas.openxmlformats.org/officeDocument/2006/relationships/tags" Target="../tags/tag159.xml"/><Relationship Id="rId49" Type="http://schemas.openxmlformats.org/officeDocument/2006/relationships/tags" Target="../tags/tag172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tags" Target="../tags/tag154.xml"/><Relationship Id="rId44" Type="http://schemas.openxmlformats.org/officeDocument/2006/relationships/tags" Target="../tags/tag167.xml"/><Relationship Id="rId52" Type="http://schemas.openxmlformats.org/officeDocument/2006/relationships/notesSlide" Target="../notesSlides/notesSlide5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Relationship Id="rId35" Type="http://schemas.openxmlformats.org/officeDocument/2006/relationships/tags" Target="../tags/tag158.xml"/><Relationship Id="rId43" Type="http://schemas.openxmlformats.org/officeDocument/2006/relationships/tags" Target="../tags/tag166.xml"/><Relationship Id="rId48" Type="http://schemas.openxmlformats.org/officeDocument/2006/relationships/tags" Target="../tags/tag171.xml"/><Relationship Id="rId8" Type="http://schemas.openxmlformats.org/officeDocument/2006/relationships/tags" Target="../tags/tag13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26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33" Type="http://schemas.openxmlformats.org/officeDocument/2006/relationships/tags" Target="../tags/tag156.xml"/><Relationship Id="rId38" Type="http://schemas.openxmlformats.org/officeDocument/2006/relationships/tags" Target="../tags/tag161.xml"/><Relationship Id="rId46" Type="http://schemas.openxmlformats.org/officeDocument/2006/relationships/tags" Target="../tags/tag169.xml"/><Relationship Id="rId20" Type="http://schemas.openxmlformats.org/officeDocument/2006/relationships/tags" Target="../tags/tag143.xml"/><Relationship Id="rId41" Type="http://schemas.openxmlformats.org/officeDocument/2006/relationships/tags" Target="../tags/tag164.xml"/><Relationship Id="rId1" Type="http://schemas.openxmlformats.org/officeDocument/2006/relationships/tags" Target="../tags/tag124.xml"/><Relationship Id="rId6" Type="http://schemas.openxmlformats.org/officeDocument/2006/relationships/tags" Target="../tags/tag12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26" Type="http://schemas.openxmlformats.org/officeDocument/2006/relationships/tags" Target="../tags/tag199.xml"/><Relationship Id="rId39" Type="http://schemas.openxmlformats.org/officeDocument/2006/relationships/tags" Target="../tags/tag212.xml"/><Relationship Id="rId21" Type="http://schemas.openxmlformats.org/officeDocument/2006/relationships/tags" Target="../tags/tag194.xml"/><Relationship Id="rId34" Type="http://schemas.openxmlformats.org/officeDocument/2006/relationships/tags" Target="../tags/tag207.xml"/><Relationship Id="rId42" Type="http://schemas.openxmlformats.org/officeDocument/2006/relationships/tags" Target="../tags/tag215.xml"/><Relationship Id="rId47" Type="http://schemas.openxmlformats.org/officeDocument/2006/relationships/tags" Target="../tags/tag220.xml"/><Relationship Id="rId50" Type="http://schemas.openxmlformats.org/officeDocument/2006/relationships/tags" Target="../tags/tag223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9" Type="http://schemas.openxmlformats.org/officeDocument/2006/relationships/tags" Target="../tags/tag202.xml"/><Relationship Id="rId11" Type="http://schemas.openxmlformats.org/officeDocument/2006/relationships/tags" Target="../tags/tag184.xml"/><Relationship Id="rId24" Type="http://schemas.openxmlformats.org/officeDocument/2006/relationships/tags" Target="../tags/tag197.xml"/><Relationship Id="rId32" Type="http://schemas.openxmlformats.org/officeDocument/2006/relationships/tags" Target="../tags/tag205.xml"/><Relationship Id="rId37" Type="http://schemas.openxmlformats.org/officeDocument/2006/relationships/tags" Target="../tags/tag210.xml"/><Relationship Id="rId40" Type="http://schemas.openxmlformats.org/officeDocument/2006/relationships/tags" Target="../tags/tag213.xml"/><Relationship Id="rId45" Type="http://schemas.openxmlformats.org/officeDocument/2006/relationships/tags" Target="../tags/tag218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36" Type="http://schemas.openxmlformats.org/officeDocument/2006/relationships/tags" Target="../tags/tag209.xml"/><Relationship Id="rId49" Type="http://schemas.openxmlformats.org/officeDocument/2006/relationships/tags" Target="../tags/tag222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31" Type="http://schemas.openxmlformats.org/officeDocument/2006/relationships/tags" Target="../tags/tag204.xml"/><Relationship Id="rId44" Type="http://schemas.openxmlformats.org/officeDocument/2006/relationships/tags" Target="../tags/tag217.xml"/><Relationship Id="rId52" Type="http://schemas.openxmlformats.org/officeDocument/2006/relationships/notesSlide" Target="../notesSlides/notesSlide6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tags" Target="../tags/tag195.xml"/><Relationship Id="rId27" Type="http://schemas.openxmlformats.org/officeDocument/2006/relationships/tags" Target="../tags/tag200.xml"/><Relationship Id="rId30" Type="http://schemas.openxmlformats.org/officeDocument/2006/relationships/tags" Target="../tags/tag203.xml"/><Relationship Id="rId35" Type="http://schemas.openxmlformats.org/officeDocument/2006/relationships/tags" Target="../tags/tag208.xml"/><Relationship Id="rId43" Type="http://schemas.openxmlformats.org/officeDocument/2006/relationships/tags" Target="../tags/tag216.xml"/><Relationship Id="rId48" Type="http://schemas.openxmlformats.org/officeDocument/2006/relationships/tags" Target="../tags/tag221.xml"/><Relationship Id="rId8" Type="http://schemas.openxmlformats.org/officeDocument/2006/relationships/tags" Target="../tags/tag18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76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5" Type="http://schemas.openxmlformats.org/officeDocument/2006/relationships/tags" Target="../tags/tag198.xml"/><Relationship Id="rId33" Type="http://schemas.openxmlformats.org/officeDocument/2006/relationships/tags" Target="../tags/tag206.xml"/><Relationship Id="rId38" Type="http://schemas.openxmlformats.org/officeDocument/2006/relationships/tags" Target="../tags/tag211.xml"/><Relationship Id="rId46" Type="http://schemas.openxmlformats.org/officeDocument/2006/relationships/tags" Target="../tags/tag219.xml"/><Relationship Id="rId20" Type="http://schemas.openxmlformats.org/officeDocument/2006/relationships/tags" Target="../tags/tag193.xml"/><Relationship Id="rId41" Type="http://schemas.openxmlformats.org/officeDocument/2006/relationships/tags" Target="../tags/tag214.xml"/><Relationship Id="rId1" Type="http://schemas.openxmlformats.org/officeDocument/2006/relationships/tags" Target="../tags/tag174.xml"/><Relationship Id="rId6" Type="http://schemas.openxmlformats.org/officeDocument/2006/relationships/tags" Target="../tags/tag179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tags" Target="../tags/tag249.xml"/><Relationship Id="rId39" Type="http://schemas.openxmlformats.org/officeDocument/2006/relationships/tags" Target="../tags/tag262.xml"/><Relationship Id="rId21" Type="http://schemas.openxmlformats.org/officeDocument/2006/relationships/tags" Target="../tags/tag244.xml"/><Relationship Id="rId34" Type="http://schemas.openxmlformats.org/officeDocument/2006/relationships/tags" Target="../tags/tag257.xml"/><Relationship Id="rId42" Type="http://schemas.openxmlformats.org/officeDocument/2006/relationships/tags" Target="../tags/tag265.xml"/><Relationship Id="rId47" Type="http://schemas.openxmlformats.org/officeDocument/2006/relationships/tags" Target="../tags/tag270.xml"/><Relationship Id="rId50" Type="http://schemas.openxmlformats.org/officeDocument/2006/relationships/tags" Target="../tags/tag273.xml"/><Relationship Id="rId7" Type="http://schemas.openxmlformats.org/officeDocument/2006/relationships/tags" Target="../tags/tag230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9" Type="http://schemas.openxmlformats.org/officeDocument/2006/relationships/tags" Target="../tags/tag252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32" Type="http://schemas.openxmlformats.org/officeDocument/2006/relationships/tags" Target="../tags/tag255.xml"/><Relationship Id="rId37" Type="http://schemas.openxmlformats.org/officeDocument/2006/relationships/tags" Target="../tags/tag260.xml"/><Relationship Id="rId40" Type="http://schemas.openxmlformats.org/officeDocument/2006/relationships/tags" Target="../tags/tag263.xml"/><Relationship Id="rId45" Type="http://schemas.openxmlformats.org/officeDocument/2006/relationships/tags" Target="../tags/tag268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28" Type="http://schemas.openxmlformats.org/officeDocument/2006/relationships/tags" Target="../tags/tag251.xml"/><Relationship Id="rId36" Type="http://schemas.openxmlformats.org/officeDocument/2006/relationships/tags" Target="../tags/tag259.xml"/><Relationship Id="rId49" Type="http://schemas.openxmlformats.org/officeDocument/2006/relationships/tags" Target="../tags/tag272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31" Type="http://schemas.openxmlformats.org/officeDocument/2006/relationships/tags" Target="../tags/tag254.xml"/><Relationship Id="rId44" Type="http://schemas.openxmlformats.org/officeDocument/2006/relationships/tags" Target="../tags/tag267.xml"/><Relationship Id="rId52" Type="http://schemas.openxmlformats.org/officeDocument/2006/relationships/notesSlide" Target="../notesSlides/notesSlide7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Relationship Id="rId27" Type="http://schemas.openxmlformats.org/officeDocument/2006/relationships/tags" Target="../tags/tag250.xml"/><Relationship Id="rId30" Type="http://schemas.openxmlformats.org/officeDocument/2006/relationships/tags" Target="../tags/tag253.xml"/><Relationship Id="rId35" Type="http://schemas.openxmlformats.org/officeDocument/2006/relationships/tags" Target="../tags/tag258.xml"/><Relationship Id="rId43" Type="http://schemas.openxmlformats.org/officeDocument/2006/relationships/tags" Target="../tags/tag266.xml"/><Relationship Id="rId48" Type="http://schemas.openxmlformats.org/officeDocument/2006/relationships/tags" Target="../tags/tag271.xml"/><Relationship Id="rId8" Type="http://schemas.openxmlformats.org/officeDocument/2006/relationships/tags" Target="../tags/tag23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226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tags" Target="../tags/tag248.xml"/><Relationship Id="rId33" Type="http://schemas.openxmlformats.org/officeDocument/2006/relationships/tags" Target="../tags/tag256.xml"/><Relationship Id="rId38" Type="http://schemas.openxmlformats.org/officeDocument/2006/relationships/tags" Target="../tags/tag261.xml"/><Relationship Id="rId46" Type="http://schemas.openxmlformats.org/officeDocument/2006/relationships/tags" Target="../tags/tag269.xml"/><Relationship Id="rId20" Type="http://schemas.openxmlformats.org/officeDocument/2006/relationships/tags" Target="../tags/tag243.xml"/><Relationship Id="rId41" Type="http://schemas.openxmlformats.org/officeDocument/2006/relationships/tags" Target="../tags/tag264.xml"/><Relationship Id="rId1" Type="http://schemas.openxmlformats.org/officeDocument/2006/relationships/tags" Target="../tags/tag224.xml"/><Relationship Id="rId6" Type="http://schemas.openxmlformats.org/officeDocument/2006/relationships/tags" Target="../tags/tag22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26" Type="http://schemas.openxmlformats.org/officeDocument/2006/relationships/tags" Target="../tags/tag299.xml"/><Relationship Id="rId39" Type="http://schemas.openxmlformats.org/officeDocument/2006/relationships/tags" Target="../tags/tag312.xml"/><Relationship Id="rId21" Type="http://schemas.openxmlformats.org/officeDocument/2006/relationships/tags" Target="../tags/tag294.xml"/><Relationship Id="rId34" Type="http://schemas.openxmlformats.org/officeDocument/2006/relationships/tags" Target="../tags/tag307.xml"/><Relationship Id="rId42" Type="http://schemas.openxmlformats.org/officeDocument/2006/relationships/tags" Target="../tags/tag315.xml"/><Relationship Id="rId47" Type="http://schemas.openxmlformats.org/officeDocument/2006/relationships/tags" Target="../tags/tag320.xml"/><Relationship Id="rId50" Type="http://schemas.openxmlformats.org/officeDocument/2006/relationships/tags" Target="../tags/tag323.xml"/><Relationship Id="rId7" Type="http://schemas.openxmlformats.org/officeDocument/2006/relationships/tags" Target="../tags/tag280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9" Type="http://schemas.openxmlformats.org/officeDocument/2006/relationships/tags" Target="../tags/tag302.xml"/><Relationship Id="rId11" Type="http://schemas.openxmlformats.org/officeDocument/2006/relationships/tags" Target="../tags/tag284.xml"/><Relationship Id="rId24" Type="http://schemas.openxmlformats.org/officeDocument/2006/relationships/tags" Target="../tags/tag297.xml"/><Relationship Id="rId32" Type="http://schemas.openxmlformats.org/officeDocument/2006/relationships/tags" Target="../tags/tag305.xml"/><Relationship Id="rId37" Type="http://schemas.openxmlformats.org/officeDocument/2006/relationships/tags" Target="../tags/tag310.xml"/><Relationship Id="rId40" Type="http://schemas.openxmlformats.org/officeDocument/2006/relationships/tags" Target="../tags/tag313.xml"/><Relationship Id="rId45" Type="http://schemas.openxmlformats.org/officeDocument/2006/relationships/tags" Target="../tags/tag318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28" Type="http://schemas.openxmlformats.org/officeDocument/2006/relationships/tags" Target="../tags/tag301.xml"/><Relationship Id="rId36" Type="http://schemas.openxmlformats.org/officeDocument/2006/relationships/tags" Target="../tags/tag309.xml"/><Relationship Id="rId49" Type="http://schemas.openxmlformats.org/officeDocument/2006/relationships/tags" Target="../tags/tag322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31" Type="http://schemas.openxmlformats.org/officeDocument/2006/relationships/tags" Target="../tags/tag304.xml"/><Relationship Id="rId44" Type="http://schemas.openxmlformats.org/officeDocument/2006/relationships/tags" Target="../tags/tag317.xml"/><Relationship Id="rId52" Type="http://schemas.openxmlformats.org/officeDocument/2006/relationships/notesSlide" Target="../notesSlides/notesSlide8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Relationship Id="rId27" Type="http://schemas.openxmlformats.org/officeDocument/2006/relationships/tags" Target="../tags/tag300.xml"/><Relationship Id="rId30" Type="http://schemas.openxmlformats.org/officeDocument/2006/relationships/tags" Target="../tags/tag303.xml"/><Relationship Id="rId35" Type="http://schemas.openxmlformats.org/officeDocument/2006/relationships/tags" Target="../tags/tag308.xml"/><Relationship Id="rId43" Type="http://schemas.openxmlformats.org/officeDocument/2006/relationships/tags" Target="../tags/tag316.xml"/><Relationship Id="rId48" Type="http://schemas.openxmlformats.org/officeDocument/2006/relationships/tags" Target="../tags/tag321.xml"/><Relationship Id="rId8" Type="http://schemas.openxmlformats.org/officeDocument/2006/relationships/tags" Target="../tags/tag28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276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5" Type="http://schemas.openxmlformats.org/officeDocument/2006/relationships/tags" Target="../tags/tag298.xml"/><Relationship Id="rId33" Type="http://schemas.openxmlformats.org/officeDocument/2006/relationships/tags" Target="../tags/tag306.xml"/><Relationship Id="rId38" Type="http://schemas.openxmlformats.org/officeDocument/2006/relationships/tags" Target="../tags/tag311.xml"/><Relationship Id="rId46" Type="http://schemas.openxmlformats.org/officeDocument/2006/relationships/tags" Target="../tags/tag319.xml"/><Relationship Id="rId20" Type="http://schemas.openxmlformats.org/officeDocument/2006/relationships/tags" Target="../tags/tag293.xml"/><Relationship Id="rId41" Type="http://schemas.openxmlformats.org/officeDocument/2006/relationships/tags" Target="../tags/tag314.xml"/><Relationship Id="rId1" Type="http://schemas.openxmlformats.org/officeDocument/2006/relationships/tags" Target="../tags/tag274.xml"/><Relationship Id="rId6" Type="http://schemas.openxmlformats.org/officeDocument/2006/relationships/tags" Target="../tags/tag2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Virtual Memory II</a:t>
            </a:r>
            <a:br>
              <a:rPr lang="en-US" dirty="0" smtClean="0"/>
            </a:br>
            <a:r>
              <a:rPr lang="en-US" sz="2000" b="0" dirty="0" smtClean="0"/>
              <a:t>CSE 351 Spring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Ruth Anderson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Gavin </a:t>
            </a:r>
            <a:r>
              <a:rPr lang="en-US" sz="2000" dirty="0" err="1"/>
              <a:t>Cai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Jack Eggleston</a:t>
            </a:r>
            <a:br>
              <a:rPr lang="en-US" sz="2000" dirty="0"/>
            </a:br>
            <a:r>
              <a:rPr lang="en-US" sz="2000" dirty="0"/>
              <a:t>John </a:t>
            </a:r>
            <a:r>
              <a:rPr lang="en-US" sz="2000" dirty="0" err="1"/>
              <a:t>Feltrup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Britt Henderson</a:t>
            </a:r>
            <a:br>
              <a:rPr lang="en-US" sz="2000" dirty="0"/>
            </a:br>
            <a:r>
              <a:rPr lang="en-US" sz="2000" dirty="0"/>
              <a:t>Richard Jiang</a:t>
            </a:r>
            <a:br>
              <a:rPr lang="en-US" sz="2000" dirty="0"/>
            </a:br>
            <a:r>
              <a:rPr lang="en-US" sz="2000" dirty="0"/>
              <a:t>Jack </a:t>
            </a:r>
            <a:r>
              <a:rPr lang="en-US" sz="2000" dirty="0" err="1"/>
              <a:t>Skalitzky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Sophie Tian</a:t>
            </a:r>
            <a:br>
              <a:rPr lang="en-US" sz="2000" dirty="0"/>
            </a:br>
            <a:r>
              <a:rPr lang="en-US" sz="2000" dirty="0"/>
              <a:t>Connie Wang</a:t>
            </a:r>
            <a:br>
              <a:rPr lang="en-US" sz="2000" dirty="0"/>
            </a:br>
            <a:r>
              <a:rPr lang="en-US" sz="2000" dirty="0"/>
              <a:t>Sam Wolfson</a:t>
            </a:r>
            <a:br>
              <a:rPr lang="en-US" sz="2000" dirty="0"/>
            </a:br>
            <a:r>
              <a:rPr lang="en-US" sz="2000" dirty="0"/>
              <a:t>Casey Xing </a:t>
            </a:r>
            <a:br>
              <a:rPr lang="en-US" sz="2000" dirty="0"/>
            </a:br>
            <a:r>
              <a:rPr lang="en-US" sz="2000" dirty="0"/>
              <a:t>Chin </a:t>
            </a:r>
            <a:r>
              <a:rPr lang="en-US" sz="2000" dirty="0" err="1"/>
              <a:t>Yeoh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72257" y="557882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</a:t>
            </a:r>
            <a:r>
              <a:rPr lang="en-US" sz="1400" b="0" dirty="0" smtClean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://xkcd.com/1495/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57" y="2467897"/>
            <a:ext cx="6400800" cy="311092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3285000" y="3353760"/>
              <a:ext cx="905760" cy="51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81040" y="3347280"/>
                <a:ext cx="916200" cy="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01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bits wide are the following fields?</a:t>
            </a:r>
          </a:p>
          <a:p>
            <a:pPr lvl="1"/>
            <a:r>
              <a:rPr lang="en-US" dirty="0" smtClean="0"/>
              <a:t>16 KiB pages</a:t>
            </a:r>
          </a:p>
          <a:p>
            <a:pPr lvl="1"/>
            <a:r>
              <a:rPr lang="en-US" dirty="0" smtClean="0"/>
              <a:t>48-bit virtual addresses</a:t>
            </a:r>
          </a:p>
          <a:p>
            <a:pPr lvl="1"/>
            <a:r>
              <a:rPr lang="en-US" dirty="0" smtClean="0"/>
              <a:t>16 </a:t>
            </a:r>
            <a:r>
              <a:rPr lang="en-US" dirty="0" err="1" smtClean="0"/>
              <a:t>GiB</a:t>
            </a:r>
            <a:r>
              <a:rPr lang="en-US" dirty="0" smtClean="0"/>
              <a:t> physical memory</a:t>
            </a:r>
          </a:p>
          <a:p>
            <a:pPr lvl="1"/>
            <a:r>
              <a:rPr lang="en-US" dirty="0" smtClean="0"/>
              <a:t>Vote at:  </a:t>
            </a:r>
            <a:r>
              <a:rPr lang="en-US" dirty="0" smtClean="0">
                <a:hlinkClick r:id="rId3"/>
              </a:rPr>
              <a:t>http://pollev.com/rea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6C87C-275B-431F-8AD9-A32AD45F5009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19"/>
          <p:cNvGrpSpPr/>
          <p:nvPr/>
        </p:nvGrpSpPr>
        <p:grpSpPr>
          <a:xfrm>
            <a:off x="914399" y="4297680"/>
            <a:ext cx="2468881" cy="2011680"/>
            <a:chOff x="1273628" y="4197096"/>
            <a:chExt cx="2468881" cy="2011680"/>
          </a:xfrm>
        </p:grpSpPr>
        <p:grpSp>
          <p:nvGrpSpPr>
            <p:cNvPr id="6" name="Group 17"/>
            <p:cNvGrpSpPr/>
            <p:nvPr/>
          </p:nvGrpSpPr>
          <p:grpSpPr>
            <a:xfrm>
              <a:off x="1273628" y="4197096"/>
              <a:ext cx="2468881" cy="2011680"/>
              <a:chOff x="7955279" y="3293581"/>
              <a:chExt cx="2468881" cy="2011680"/>
            </a:xfrm>
          </p:grpSpPr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7955280" y="3657600"/>
                <a:ext cx="2383971" cy="523220"/>
                <a:chOff x="869214" y="1743728"/>
                <a:chExt cx="2383897" cy="392422"/>
              </a:xfrm>
            </p:grpSpPr>
            <p:sp>
              <p:nvSpPr>
                <p:cNvPr id="1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1737306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34	 24</a:t>
                  </a:r>
                  <a:endParaRPr lang="en-US" sz="2800" b="1" dirty="0">
                    <a:solidFill>
                      <a:srgbClr val="FF8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" name="Rectangle 6"/>
                <p:cNvSpPr>
                  <a:spLocks noChangeArrowheads="1"/>
                </p:cNvSpPr>
                <p:nvPr/>
              </p:nvSpPr>
              <p:spPr bwMode="auto">
                <a:xfrm>
                  <a:off x="869214" y="1763081"/>
                  <a:ext cx="562958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8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(A)</a:t>
                  </a:r>
                </a:p>
              </p:txBody>
            </p:sp>
          </p:grpSp>
          <p:grpSp>
            <p:nvGrpSpPr>
              <p:cNvPr id="9" name="Group 2"/>
              <p:cNvGrpSpPr/>
              <p:nvPr/>
            </p:nvGrpSpPr>
            <p:grpSpPr>
              <a:xfrm>
                <a:off x="7955279" y="4023360"/>
                <a:ext cx="2383972" cy="523220"/>
                <a:chOff x="868997" y="3240088"/>
                <a:chExt cx="2383972" cy="523220"/>
              </a:xfrm>
            </p:grpSpPr>
            <p:sp>
              <p:nvSpPr>
                <p:cNvPr id="1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32	 18</a:t>
                  </a:r>
                  <a:endParaRPr lang="en-US" sz="2800" b="1" dirty="0">
                    <a:solidFill>
                      <a:srgbClr val="408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" name="Rectangle 7"/>
                <p:cNvSpPr>
                  <a:spLocks noChangeArrowheads="1"/>
                </p:cNvSpPr>
                <p:nvPr/>
              </p:nvSpPr>
              <p:spPr bwMode="auto">
                <a:xfrm>
                  <a:off x="868997" y="3265893"/>
                  <a:ext cx="56692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408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(B)</a:t>
                  </a:r>
                </a:p>
              </p:txBody>
            </p:sp>
          </p:grpSp>
          <p:grpSp>
            <p:nvGrpSpPr>
              <p:cNvPr id="10" name="Group 3"/>
              <p:cNvGrpSpPr/>
              <p:nvPr/>
            </p:nvGrpSpPr>
            <p:grpSpPr>
              <a:xfrm>
                <a:off x="7968476" y="4389120"/>
                <a:ext cx="2370775" cy="523220"/>
                <a:chOff x="882194" y="4154488"/>
                <a:chExt cx="2370775" cy="523220"/>
              </a:xfrm>
            </p:grpSpPr>
            <p:sp>
              <p:nvSpPr>
                <p:cNvPr id="15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30	 20</a:t>
                  </a:r>
                  <a:endParaRPr lang="en-US" sz="2800" b="1" dirty="0">
                    <a:solidFill>
                      <a:srgbClr val="FF66A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" name="Rectangle 8"/>
                <p:cNvSpPr>
                  <a:spLocks noChangeArrowheads="1"/>
                </p:cNvSpPr>
                <p:nvPr/>
              </p:nvSpPr>
              <p:spPr bwMode="auto">
                <a:xfrm>
                  <a:off x="882194" y="4180293"/>
                  <a:ext cx="54053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66A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(C)</a:t>
                  </a:r>
                </a:p>
              </p:txBody>
            </p:sp>
          </p:grpSp>
          <p:grpSp>
            <p:nvGrpSpPr>
              <p:cNvPr id="11" name="Group 4"/>
              <p:cNvGrpSpPr/>
              <p:nvPr/>
            </p:nvGrpSpPr>
            <p:grpSpPr>
              <a:xfrm>
                <a:off x="7955280" y="4757158"/>
                <a:ext cx="2383971" cy="523220"/>
                <a:chOff x="856298" y="5068888"/>
                <a:chExt cx="2383971" cy="523220"/>
              </a:xfrm>
            </p:grpSpPr>
            <p:sp>
              <p:nvSpPr>
                <p:cNvPr id="13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173736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>
                      <a:solidFill>
                        <a:srgbClr val="ADADEB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34	 </a:t>
                  </a:r>
                  <a:r>
                    <a:rPr lang="en-US" sz="2800" b="1" dirty="0" smtClean="0">
                      <a:solidFill>
                        <a:srgbClr val="ADADEB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20</a:t>
                  </a:r>
                  <a:endParaRPr lang="en-US" sz="2800" b="1" dirty="0">
                    <a:solidFill>
                      <a:srgbClr val="ADADEB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Rectangle 9"/>
                <p:cNvSpPr>
                  <a:spLocks noChangeArrowheads="1"/>
                </p:cNvSpPr>
                <p:nvPr/>
              </p:nvSpPr>
              <p:spPr bwMode="auto">
                <a:xfrm>
                  <a:off x="856298" y="5080383"/>
                  <a:ext cx="57099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ADADEB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(D)</a:t>
                  </a:r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7955280" y="3293581"/>
                <a:ext cx="246888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17373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VPN	PPN</a:t>
              </a:r>
              <a:endParaRPr lang="en-US"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 Memory (VM)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Overview and motivation</a:t>
            </a:r>
          </a:p>
          <a:p>
            <a:r>
              <a:rPr lang="en-US" dirty="0" smtClean="0"/>
              <a:t>VM as a tool for caching</a:t>
            </a:r>
          </a:p>
          <a:p>
            <a:r>
              <a:rPr lang="en-US" dirty="0"/>
              <a:t>Address translation</a:t>
            </a:r>
            <a:endParaRPr lang="en-US" dirty="0" smtClean="0"/>
          </a:p>
          <a:p>
            <a:r>
              <a:rPr lang="en-US" b="1" dirty="0" smtClean="0">
                <a:solidFill>
                  <a:srgbClr val="4B2A85"/>
                </a:solidFill>
              </a:rPr>
              <a:t>VM as a tool for memory management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VM as a tool for memory protection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GB" dirty="0" smtClean="0"/>
              <a:t>VM for Managing Multiple Processes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 smtClean="0"/>
              <a:t>Key abstraction: each process has its own virtual address space</a:t>
            </a:r>
          </a:p>
          <a:p>
            <a:pPr lvl="1"/>
            <a:r>
              <a:rPr lang="en-GB" sz="2000" dirty="0" smtClean="0"/>
              <a:t>It can view memory as </a:t>
            </a:r>
            <a:r>
              <a:rPr lang="en-GB" sz="2000" i="1" dirty="0" smtClean="0"/>
              <a:t>a simple linear array</a:t>
            </a:r>
          </a:p>
          <a:p>
            <a:r>
              <a:rPr lang="en-GB" sz="2400" dirty="0" smtClean="0"/>
              <a:t>With virtual memory, this simple linear virtual address space </a:t>
            </a:r>
            <a:r>
              <a:rPr lang="en-GB" sz="2400" dirty="0" smtClean="0">
                <a:solidFill>
                  <a:srgbClr val="FF0000"/>
                </a:solidFill>
              </a:rPr>
              <a:t>need not be contiguous in physical memory</a:t>
            </a:r>
          </a:p>
          <a:p>
            <a:pPr lvl="1"/>
            <a:r>
              <a:rPr lang="en-GB" sz="2000" dirty="0" smtClean="0"/>
              <a:t>Process needs to store data in another VP? Just map it to </a:t>
            </a:r>
            <a:r>
              <a:rPr lang="en-GB" sz="2000" i="1" dirty="0" smtClean="0"/>
              <a:t>any</a:t>
            </a:r>
            <a:r>
              <a:rPr lang="en-GB" sz="2000" dirty="0" smtClean="0"/>
              <a:t> PP!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05840" y="3520440"/>
            <a:ext cx="7118668" cy="3272373"/>
            <a:chOff x="1005840" y="3337560"/>
            <a:chExt cx="7118668" cy="3272373"/>
          </a:xfrm>
        </p:grpSpPr>
        <p:sp>
          <p:nvSpPr>
            <p:cNvPr id="21507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05840" y="34747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1:</a:t>
              </a:r>
            </a:p>
          </p:txBody>
        </p:sp>
        <p:sp>
          <p:nvSpPr>
            <p:cNvPr id="21508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58000" y="3474720"/>
              <a:ext cx="1066800" cy="1175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Space (DRAM)</a:t>
              </a:r>
            </a:p>
          </p:txBody>
        </p:sp>
        <p:sp>
          <p:nvSpPr>
            <p:cNvPr id="21528" name="Rectangle 2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59919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530" name="Rectangle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92338" y="44805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21541" name="Rectangle 3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75120" y="4709160"/>
              <a:ext cx="1449388" cy="512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(e.g., read-only </a:t>
              </a:r>
              <a:endPara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library </a:t>
              </a: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code)</a:t>
              </a:r>
            </a:p>
          </p:txBody>
        </p:sp>
        <p:sp>
          <p:nvSpPr>
            <p:cNvPr id="21544" name="Rectangle 4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005840" y="53035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2:</a:t>
              </a:r>
            </a:p>
          </p:txBody>
        </p:sp>
        <p:sp>
          <p:nvSpPr>
            <p:cNvPr id="45" name="Rectangle 44"/>
            <p:cNvSpPr/>
            <p:nvPr>
              <p:custDataLst>
                <p:tags r:id="rId10"/>
              </p:custDataLst>
            </p:nvPr>
          </p:nvSpPr>
          <p:spPr bwMode="auto">
            <a:xfrm>
              <a:off x="265176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5"/>
            <p:cNvSpPr/>
            <p:nvPr>
              <p:custDataLst>
                <p:tags r:id="rId11"/>
              </p:custDataLst>
            </p:nvPr>
          </p:nvSpPr>
          <p:spPr bwMode="auto">
            <a:xfrm>
              <a:off x="2651760" y="3703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47" name="Rectangle 46"/>
            <p:cNvSpPr/>
            <p:nvPr>
              <p:custDataLst>
                <p:tags r:id="rId12"/>
              </p:custDataLst>
            </p:nvPr>
          </p:nvSpPr>
          <p:spPr bwMode="auto">
            <a:xfrm>
              <a:off x="265176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48" name="Rectangle 47"/>
            <p:cNvSpPr/>
            <p:nvPr>
              <p:custDataLst>
                <p:tags r:id="rId13"/>
              </p:custDataLst>
            </p:nvPr>
          </p:nvSpPr>
          <p:spPr bwMode="auto">
            <a:xfrm>
              <a:off x="265176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Text Box 3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51759" y="41605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50" name="Rectangle 2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359919" y="51663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92338" y="63093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52" name="Rectangle 51"/>
            <p:cNvSpPr/>
            <p:nvPr>
              <p:custDataLst>
                <p:tags r:id="rId17"/>
              </p:custDataLst>
            </p:nvPr>
          </p:nvSpPr>
          <p:spPr bwMode="auto">
            <a:xfrm>
              <a:off x="2651760" y="5303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52"/>
            <p:cNvSpPr/>
            <p:nvPr>
              <p:custDataLst>
                <p:tags r:id="rId18"/>
              </p:custDataLst>
            </p:nvPr>
          </p:nvSpPr>
          <p:spPr bwMode="auto">
            <a:xfrm>
              <a:off x="2651760" y="55321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54" name="Rectangle 53"/>
            <p:cNvSpPr/>
            <p:nvPr>
              <p:custDataLst>
                <p:tags r:id="rId19"/>
              </p:custDataLst>
            </p:nvPr>
          </p:nvSpPr>
          <p:spPr bwMode="auto">
            <a:xfrm>
              <a:off x="2651760" y="57607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55" name="Rectangle 54"/>
            <p:cNvSpPr/>
            <p:nvPr>
              <p:custDataLst>
                <p:tags r:id="rId20"/>
              </p:custDataLst>
            </p:nvPr>
          </p:nvSpPr>
          <p:spPr bwMode="auto">
            <a:xfrm>
              <a:off x="265176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Text Box 3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51760" y="59893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57" name="Rectangle 56"/>
            <p:cNvSpPr/>
            <p:nvPr>
              <p:custDataLst>
                <p:tags r:id="rId22"/>
              </p:custDataLst>
            </p:nvPr>
          </p:nvSpPr>
          <p:spPr bwMode="auto">
            <a:xfrm>
              <a:off x="576072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/>
            <p:cNvSpPr/>
            <p:nvPr>
              <p:custDataLst>
                <p:tags r:id="rId23"/>
              </p:custDataLst>
            </p:nvPr>
          </p:nvSpPr>
          <p:spPr bwMode="auto">
            <a:xfrm>
              <a:off x="5760720" y="37033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8"/>
            <p:cNvSpPr/>
            <p:nvPr>
              <p:custDataLst>
                <p:tags r:id="rId24"/>
              </p:custDataLst>
            </p:nvPr>
          </p:nvSpPr>
          <p:spPr bwMode="auto">
            <a:xfrm>
              <a:off x="576072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60" name="Rectangle 59"/>
            <p:cNvSpPr/>
            <p:nvPr>
              <p:custDataLst>
                <p:tags r:id="rId25"/>
              </p:custDataLst>
            </p:nvPr>
          </p:nvSpPr>
          <p:spPr bwMode="auto">
            <a:xfrm>
              <a:off x="5760720" y="4160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6"/>
              </p:custDataLst>
            </p:nvPr>
          </p:nvSpPr>
          <p:spPr bwMode="auto">
            <a:xfrm>
              <a:off x="576072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27"/>
              </p:custDataLst>
            </p:nvPr>
          </p:nvSpPr>
          <p:spPr bwMode="auto">
            <a:xfrm>
              <a:off x="5760720" y="4617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62"/>
            <p:cNvSpPr/>
            <p:nvPr>
              <p:custDataLst>
                <p:tags r:id="rId28"/>
              </p:custDataLst>
            </p:nvPr>
          </p:nvSpPr>
          <p:spPr bwMode="auto">
            <a:xfrm>
              <a:off x="5760720" y="4846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64" name="Rectangle 63"/>
            <p:cNvSpPr/>
            <p:nvPr>
              <p:custDataLst>
                <p:tags r:id="rId29"/>
              </p:custDataLst>
            </p:nvPr>
          </p:nvSpPr>
          <p:spPr bwMode="auto">
            <a:xfrm>
              <a:off x="5760720" y="5074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64"/>
            <p:cNvSpPr/>
            <p:nvPr>
              <p:custDataLst>
                <p:tags r:id="rId30"/>
              </p:custDataLst>
            </p:nvPr>
          </p:nvSpPr>
          <p:spPr bwMode="auto">
            <a:xfrm>
              <a:off x="5760720" y="53035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66" name="Rectangle 65"/>
            <p:cNvSpPr/>
            <p:nvPr>
              <p:custDataLst>
                <p:tags r:id="rId31"/>
              </p:custDataLst>
            </p:nvPr>
          </p:nvSpPr>
          <p:spPr bwMode="auto">
            <a:xfrm>
              <a:off x="5760720" y="5532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66"/>
            <p:cNvSpPr/>
            <p:nvPr>
              <p:custDataLst>
                <p:tags r:id="rId32"/>
              </p:custDataLst>
            </p:nvPr>
          </p:nvSpPr>
          <p:spPr bwMode="auto">
            <a:xfrm>
              <a:off x="576072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Text Box 3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60720" y="5760720"/>
              <a:ext cx="9144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474234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Rectangle 2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261580" y="6309360"/>
              <a:ext cx="48224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M-1</a:t>
              </a:r>
              <a:endParaRPr lang="en-GB" sz="1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74" name="Straight Arrow Connector 73"/>
            <p:cNvCxnSpPr>
              <a:stCxn id="46" idx="3"/>
              <a:endCxn id="59" idx="1"/>
            </p:cNvCxnSpPr>
            <p:nvPr>
              <p:custDataLst>
                <p:tags r:id="rId36"/>
              </p:custDataLst>
            </p:nvPr>
          </p:nvCxnSpPr>
          <p:spPr bwMode="auto">
            <a:xfrm>
              <a:off x="3566160" y="38176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47" idx="3"/>
              <a:endCxn id="63" idx="1"/>
            </p:cNvCxnSpPr>
            <p:nvPr>
              <p:custDataLst>
                <p:tags r:id="rId37"/>
              </p:custDataLst>
            </p:nvPr>
          </p:nvCxnSpPr>
          <p:spPr bwMode="auto">
            <a:xfrm>
              <a:off x="3566160" y="40462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>
              <a:stCxn id="54" idx="3"/>
              <a:endCxn id="63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3566160" y="49606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53" idx="3"/>
              <a:endCxn id="65" idx="1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66160" y="54178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1" name="Rectangle 80"/>
            <p:cNvSpPr/>
            <p:nvPr>
              <p:custDataLst>
                <p:tags r:id="rId40"/>
              </p:custDataLst>
            </p:nvPr>
          </p:nvSpPr>
          <p:spPr>
            <a:xfrm>
              <a:off x="3925957" y="4617720"/>
              <a:ext cx="13211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i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i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translation</a:t>
              </a:r>
              <a:endParaRPr lang="en-US" sz="20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906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Simplifying Linking and Loading</a:t>
            </a:r>
            <a:endParaRPr lang="en-GB" dirty="0"/>
          </a:p>
        </p:txBody>
      </p:sp>
      <p:sp>
        <p:nvSpPr>
          <p:cNvPr id="23578" name="Rectangle 2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297680" cy="4974336"/>
          </a:xfrm>
        </p:spPr>
        <p:txBody>
          <a:bodyPr/>
          <a:lstStyle/>
          <a:p>
            <a:r>
              <a:rPr lang="en-GB" sz="2400" dirty="0" smtClean="0"/>
              <a:t>Linking </a:t>
            </a:r>
          </a:p>
          <a:p>
            <a:pPr lvl="1"/>
            <a:r>
              <a:rPr lang="en-GB" sz="2000" dirty="0" smtClean="0"/>
              <a:t>Each program has similar virtual address space</a:t>
            </a:r>
          </a:p>
          <a:p>
            <a:pPr lvl="1"/>
            <a:r>
              <a:rPr lang="en-GB" sz="2000" dirty="0" smtClean="0"/>
              <a:t>Code, Data, and Heap always start at the same addresses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Loading </a:t>
            </a:r>
          </a:p>
          <a:p>
            <a:pPr lvl="1"/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GB" sz="2000" dirty="0" smtClean="0"/>
              <a:t> allocates virtual pages for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GB" sz="2000" dirty="0" smtClean="0"/>
              <a:t> and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GB" sz="2000" dirty="0" smtClean="0"/>
              <a:t> sections &amp; creates PTEs marked as invalid</a:t>
            </a:r>
          </a:p>
          <a:p>
            <a:pPr lvl="1"/>
            <a:r>
              <a:rPr lang="en-GB" sz="2000" dirty="0" smtClean="0"/>
              <a:t>The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GB" sz="2000" dirty="0" smtClean="0"/>
              <a:t> and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  <a:r>
              <a:rPr lang="en-GB" sz="2000" dirty="0" smtClean="0"/>
              <a:t> sections are copied, page by page, on demand by the virtual memory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829453" y="1170432"/>
            <a:ext cx="5196780" cy="5593080"/>
            <a:chOff x="3829453" y="990600"/>
            <a:chExt cx="5196780" cy="5593080"/>
          </a:xfrm>
        </p:grpSpPr>
        <p:sp>
          <p:nvSpPr>
            <p:cNvPr id="28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998661" y="1188720"/>
              <a:ext cx="2789237" cy="457200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Kernel virtual memory</a:t>
              </a:r>
            </a:p>
          </p:txBody>
        </p:sp>
        <p:sp>
          <p:nvSpPr>
            <p:cNvPr id="53" name="Rectangle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998661" y="30175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98661" y="3566160"/>
              <a:ext cx="2789237" cy="8229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98662" y="43891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(created by </a:t>
              </a:r>
              <a:r>
                <a:rPr lang="en-GB" sz="1600" dirty="0" err="1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malloc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56" name="Rectangle 1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98661" y="2194560"/>
              <a:ext cx="2789237" cy="8229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388782" y="3957638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58" name="Rectangle 2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998661" y="1645920"/>
              <a:ext cx="2789237" cy="54864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(created at runtime)</a:t>
              </a:r>
            </a:p>
          </p:txBody>
        </p:sp>
        <p:sp>
          <p:nvSpPr>
            <p:cNvPr id="59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88782" y="2738438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0" name="Line 2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6388782" y="2282825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1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998661" y="6035040"/>
              <a:ext cx="2789238" cy="3657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93471" y="6217920"/>
              <a:ext cx="305190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0" rIns="90000" bIns="0" anchor="ctr" anchorCtr="0">
              <a:norm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146053" y="2029968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%</a:t>
              </a:r>
              <a:r>
                <a:rPr lang="en-GB" sz="1600" dirty="0" err="1" smtClean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rsp</a:t>
              </a:r>
              <a:r>
                <a:rPr lang="en-GB" sz="1600" dirty="0" smtClean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 </a:t>
              </a:r>
              <a:endParaRPr lang="en-GB" sz="16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endParaRP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pointer)</a:t>
              </a:r>
            </a:p>
          </p:txBody>
        </p:sp>
        <p:sp>
          <p:nvSpPr>
            <p:cNvPr id="64" name="Line 2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7839666" y="2194560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5" name="Text Box 2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73568" y="990600"/>
              <a:ext cx="1051560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user code</a:t>
              </a:r>
            </a:p>
          </p:txBody>
        </p:sp>
        <p:sp>
          <p:nvSpPr>
            <p:cNvPr id="66" name="Line 2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7855632" y="1188720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7" name="Text Box 2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200120" y="4215384"/>
              <a:ext cx="552052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brk</a:t>
              </a:r>
              <a:endParaRPr lang="en-GB" sz="16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endParaRPr>
            </a:p>
          </p:txBody>
        </p:sp>
        <p:sp>
          <p:nvSpPr>
            <p:cNvPr id="68" name="Line 3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7815945" y="4389120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9" name="Text Box 3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29453" y="5852160"/>
              <a:ext cx="1169208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 anchorCtr="0">
              <a:normAutofit/>
            </a:bodyPr>
            <a:lstStyle/>
            <a:p>
              <a:pPr algn="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0x400000</a:t>
              </a:r>
              <a:endPara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endParaRPr>
            </a:p>
          </p:txBody>
        </p:sp>
        <p:sp>
          <p:nvSpPr>
            <p:cNvPr id="70" name="Rectangle 3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98661" y="4937760"/>
              <a:ext cx="2789238" cy="5486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.data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bss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98661" y="5486400"/>
              <a:ext cx="2789238" cy="548640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.init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.text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, </a:t>
              </a:r>
              <a:r>
                <a:rPr lang="en-GB" sz="1600" dirty="0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.</a:t>
              </a:r>
              <a:r>
                <a:rPr lang="en-GB" sz="1600" dirty="0" err="1">
                  <a:latin typeface="Courier New" panose="02070309020205020404" pitchFamily="49" charset="0"/>
                  <a:ea typeface="Arial Unicode MS" panose="020B0604020202020204" pitchFamily="34" charset="-128"/>
                  <a:cs typeface="Courier New" panose="02070309020205020404" pitchFamily="49" charset="0"/>
                </a:rPr>
                <a:t>rodata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72" name="AutoShape 36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7836582" y="4937760"/>
              <a:ext cx="76200" cy="109728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73" name="Text Box 3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974673" y="4937760"/>
              <a:ext cx="1051560" cy="10972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 anchorCtr="0">
              <a:norm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from </a:t>
              </a:r>
              <a:r>
                <a:rPr lang="en-GB" sz="1600" dirty="0" smtClean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the </a:t>
              </a:r>
              <a:endParaRPr lang="en-GB" sz="16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file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442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GB" dirty="0" smtClean="0"/>
              <a:t>VM for Protection and Sharing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760" cy="2743200"/>
          </a:xfrm>
        </p:spPr>
        <p:txBody>
          <a:bodyPr/>
          <a:lstStyle/>
          <a:p>
            <a:r>
              <a:rPr lang="en-GB" sz="2400" dirty="0" smtClean="0"/>
              <a:t>The mapping of VPs to PPs provides a simple mechanism to </a:t>
            </a:r>
            <a:r>
              <a:rPr lang="en-GB" sz="2400" i="1" dirty="0" smtClean="0"/>
              <a:t>protect</a:t>
            </a:r>
            <a:r>
              <a:rPr lang="en-GB" sz="2400" dirty="0" smtClean="0"/>
              <a:t> memory and to </a:t>
            </a:r>
            <a:r>
              <a:rPr lang="en-GB" sz="2400" i="1" dirty="0" smtClean="0"/>
              <a:t>share</a:t>
            </a:r>
            <a:r>
              <a:rPr lang="en-GB" sz="2400" dirty="0" smtClean="0"/>
              <a:t> memory between processes</a:t>
            </a:r>
          </a:p>
          <a:p>
            <a:pPr lvl="1"/>
            <a:r>
              <a:rPr lang="en-GB" sz="2000" b="1" dirty="0" smtClean="0">
                <a:solidFill>
                  <a:srgbClr val="FF0000"/>
                </a:solidFill>
              </a:rPr>
              <a:t>Sharing:</a:t>
            </a:r>
            <a:r>
              <a:rPr lang="en-GB" sz="2000" dirty="0" smtClean="0">
                <a:solidFill>
                  <a:srgbClr val="FF0000"/>
                </a:solidFill>
              </a:rPr>
              <a:t>  </a:t>
            </a:r>
            <a:r>
              <a:rPr lang="en-GB" sz="2000" dirty="0" smtClean="0"/>
              <a:t>map virtual pages in separate address spaces to the same physical page (here: PP 6)</a:t>
            </a:r>
          </a:p>
          <a:p>
            <a:pPr lvl="1"/>
            <a:r>
              <a:rPr lang="en-GB" sz="2000" b="1" dirty="0">
                <a:solidFill>
                  <a:srgbClr val="FF0000"/>
                </a:solidFill>
              </a:rPr>
              <a:t>Protection: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process can’t </a:t>
            </a:r>
            <a:r>
              <a:rPr lang="en-GB" sz="2000" dirty="0"/>
              <a:t>access physical pages </a:t>
            </a:r>
            <a:r>
              <a:rPr lang="en-GB" sz="2000" dirty="0" smtClean="0"/>
              <a:t>to which none of its virtual pages are mapped </a:t>
            </a:r>
            <a:r>
              <a:rPr lang="en-GB" sz="2000" dirty="0"/>
              <a:t>(here: </a:t>
            </a:r>
            <a:r>
              <a:rPr lang="en-GB" sz="2000" dirty="0" smtClean="0"/>
              <a:t> Process </a:t>
            </a:r>
            <a:r>
              <a:rPr lang="en-GB" sz="2000" dirty="0"/>
              <a:t>2 can’t access PP 2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005840" y="3520440"/>
            <a:ext cx="7118668" cy="3272373"/>
            <a:chOff x="1005840" y="3337560"/>
            <a:chExt cx="7118668" cy="3272373"/>
          </a:xfrm>
        </p:grpSpPr>
        <p:sp>
          <p:nvSpPr>
            <p:cNvPr id="44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05840" y="34747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1:</a:t>
              </a:r>
            </a:p>
          </p:txBody>
        </p:sp>
        <p:sp>
          <p:nvSpPr>
            <p:cNvPr id="69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58000" y="3474720"/>
              <a:ext cx="1066800" cy="1175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Space (DRAM)</a:t>
              </a:r>
            </a:p>
          </p:txBody>
        </p:sp>
        <p:sp>
          <p:nvSpPr>
            <p:cNvPr id="70" name="Rectangle 2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59919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Rectangle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92338" y="44805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75120" y="4709160"/>
              <a:ext cx="1449388" cy="512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(e.g., read-only </a:t>
              </a:r>
              <a:endPara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library </a:t>
              </a: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code)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005840" y="5303520"/>
              <a:ext cx="1188720" cy="11699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 Space for </a:t>
              </a: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Process 2:</a:t>
              </a:r>
            </a:p>
          </p:txBody>
        </p:sp>
        <p:sp>
          <p:nvSpPr>
            <p:cNvPr id="79" name="Rectangle 78"/>
            <p:cNvSpPr/>
            <p:nvPr>
              <p:custDataLst>
                <p:tags r:id="rId10"/>
              </p:custDataLst>
            </p:nvPr>
          </p:nvSpPr>
          <p:spPr bwMode="auto">
            <a:xfrm>
              <a:off x="265176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81"/>
            <p:cNvSpPr/>
            <p:nvPr>
              <p:custDataLst>
                <p:tags r:id="rId11"/>
              </p:custDataLst>
            </p:nvPr>
          </p:nvSpPr>
          <p:spPr bwMode="auto">
            <a:xfrm>
              <a:off x="2651760" y="3703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83" name="Rectangle 82"/>
            <p:cNvSpPr/>
            <p:nvPr>
              <p:custDataLst>
                <p:tags r:id="rId12"/>
              </p:custDataLst>
            </p:nvPr>
          </p:nvSpPr>
          <p:spPr bwMode="auto">
            <a:xfrm>
              <a:off x="265176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84" name="Rectangle 83"/>
            <p:cNvSpPr/>
            <p:nvPr>
              <p:custDataLst>
                <p:tags r:id="rId13"/>
              </p:custDataLst>
            </p:nvPr>
          </p:nvSpPr>
          <p:spPr bwMode="auto">
            <a:xfrm>
              <a:off x="265176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Text Box 3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51759" y="41605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86" name="Rectangle 2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359919" y="51663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92338" y="6309360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N-1</a:t>
              </a:r>
            </a:p>
          </p:txBody>
        </p:sp>
        <p:sp>
          <p:nvSpPr>
            <p:cNvPr id="88" name="Rectangle 87"/>
            <p:cNvSpPr/>
            <p:nvPr>
              <p:custDataLst>
                <p:tags r:id="rId17"/>
              </p:custDataLst>
            </p:nvPr>
          </p:nvSpPr>
          <p:spPr bwMode="auto">
            <a:xfrm>
              <a:off x="2651760" y="5303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18"/>
              </p:custDataLst>
            </p:nvPr>
          </p:nvSpPr>
          <p:spPr bwMode="auto">
            <a:xfrm>
              <a:off x="2651760" y="55321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90" name="Rectangle 89"/>
            <p:cNvSpPr/>
            <p:nvPr>
              <p:custDataLst>
                <p:tags r:id="rId19"/>
              </p:custDataLst>
            </p:nvPr>
          </p:nvSpPr>
          <p:spPr bwMode="auto">
            <a:xfrm>
              <a:off x="2651760" y="57607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91" name="Rectangle 90"/>
            <p:cNvSpPr/>
            <p:nvPr>
              <p:custDataLst>
                <p:tags r:id="rId20"/>
              </p:custDataLst>
            </p:nvPr>
          </p:nvSpPr>
          <p:spPr bwMode="auto">
            <a:xfrm>
              <a:off x="265176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Text Box 3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51760" y="598932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>
              <a:normAutofit lnSpcReduction="10000"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93" name="Rectangle 92"/>
            <p:cNvSpPr/>
            <p:nvPr>
              <p:custDataLst>
                <p:tags r:id="rId22"/>
              </p:custDataLst>
            </p:nvPr>
          </p:nvSpPr>
          <p:spPr bwMode="auto">
            <a:xfrm>
              <a:off x="5760720" y="3474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Rectangle 93"/>
            <p:cNvSpPr/>
            <p:nvPr>
              <p:custDataLst>
                <p:tags r:id="rId23"/>
              </p:custDataLst>
            </p:nvPr>
          </p:nvSpPr>
          <p:spPr bwMode="auto">
            <a:xfrm>
              <a:off x="5760720" y="37033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24"/>
              </p:custDataLst>
            </p:nvPr>
          </p:nvSpPr>
          <p:spPr bwMode="auto">
            <a:xfrm>
              <a:off x="5760720" y="39319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96" name="Rectangle 95"/>
            <p:cNvSpPr/>
            <p:nvPr>
              <p:custDataLst>
                <p:tags r:id="rId25"/>
              </p:custDataLst>
            </p:nvPr>
          </p:nvSpPr>
          <p:spPr bwMode="auto">
            <a:xfrm>
              <a:off x="5760720" y="41605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26"/>
              </p:custDataLst>
            </p:nvPr>
          </p:nvSpPr>
          <p:spPr bwMode="auto">
            <a:xfrm>
              <a:off x="5760720" y="4389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97"/>
            <p:cNvSpPr/>
            <p:nvPr>
              <p:custDataLst>
                <p:tags r:id="rId27"/>
              </p:custDataLst>
            </p:nvPr>
          </p:nvSpPr>
          <p:spPr bwMode="auto">
            <a:xfrm>
              <a:off x="5760720" y="46177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98"/>
            <p:cNvSpPr/>
            <p:nvPr>
              <p:custDataLst>
                <p:tags r:id="rId28"/>
              </p:custDataLst>
            </p:nvPr>
          </p:nvSpPr>
          <p:spPr bwMode="auto">
            <a:xfrm>
              <a:off x="5760720" y="48463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100" name="Rectangle 99"/>
            <p:cNvSpPr/>
            <p:nvPr>
              <p:custDataLst>
                <p:tags r:id="rId29"/>
              </p:custDataLst>
            </p:nvPr>
          </p:nvSpPr>
          <p:spPr bwMode="auto">
            <a:xfrm>
              <a:off x="5760720" y="5074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100"/>
            <p:cNvSpPr/>
            <p:nvPr>
              <p:custDataLst>
                <p:tags r:id="rId30"/>
              </p:custDataLst>
            </p:nvPr>
          </p:nvSpPr>
          <p:spPr bwMode="auto">
            <a:xfrm>
              <a:off x="5760720" y="530352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102" name="Rectangle 101"/>
            <p:cNvSpPr/>
            <p:nvPr>
              <p:custDataLst>
                <p:tags r:id="rId31"/>
              </p:custDataLst>
            </p:nvPr>
          </p:nvSpPr>
          <p:spPr bwMode="auto">
            <a:xfrm>
              <a:off x="5760720" y="55321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>
              <p:custDataLst>
                <p:tags r:id="rId32"/>
              </p:custDataLst>
            </p:nvPr>
          </p:nvSpPr>
          <p:spPr bwMode="auto">
            <a:xfrm>
              <a:off x="5760720" y="621792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 anchorCtr="0">
              <a:normAutofit lnSpcReduction="10000"/>
            </a:bodyPr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60720" y="5760720"/>
              <a:ext cx="9144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474234" y="3337560"/>
              <a:ext cx="27385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 anchorCtr="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06" name="Rectangle 2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261580" y="6309360"/>
              <a:ext cx="482247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M-1</a:t>
              </a:r>
              <a:endParaRPr lang="en-GB" sz="1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07" name="Straight Arrow Connector 106"/>
            <p:cNvCxnSpPr>
              <a:stCxn id="82" idx="3"/>
              <a:endCxn id="95" idx="1"/>
            </p:cNvCxnSpPr>
            <p:nvPr>
              <p:custDataLst>
                <p:tags r:id="rId36"/>
              </p:custDataLst>
            </p:nvPr>
          </p:nvCxnSpPr>
          <p:spPr bwMode="auto">
            <a:xfrm>
              <a:off x="3566160" y="38176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8" name="Straight Arrow Connector 107"/>
            <p:cNvCxnSpPr>
              <a:stCxn id="83" idx="3"/>
              <a:endCxn id="99" idx="1"/>
            </p:cNvCxnSpPr>
            <p:nvPr>
              <p:custDataLst>
                <p:tags r:id="rId37"/>
              </p:custDataLst>
            </p:nvPr>
          </p:nvCxnSpPr>
          <p:spPr bwMode="auto">
            <a:xfrm>
              <a:off x="3566160" y="40462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9" name="Straight Arrow Connector 108"/>
            <p:cNvCxnSpPr>
              <a:stCxn id="90" idx="3"/>
              <a:endCxn id="99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3566160" y="4960620"/>
              <a:ext cx="219456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0" name="Straight Arrow Connector 109"/>
            <p:cNvCxnSpPr>
              <a:stCxn id="89" idx="3"/>
              <a:endCxn id="101" idx="1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66160" y="5417820"/>
              <a:ext cx="2194560" cy="228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1" name="Rectangle 110"/>
            <p:cNvSpPr/>
            <p:nvPr>
              <p:custDataLst>
                <p:tags r:id="rId40"/>
              </p:custDataLst>
            </p:nvPr>
          </p:nvSpPr>
          <p:spPr>
            <a:xfrm>
              <a:off x="3925957" y="4617720"/>
              <a:ext cx="13211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000" i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</a:p>
            <a:p>
              <a:pPr algn="ctr">
                <a:lnSpc>
                  <a:spcPct val="90000"/>
                </a:lnSpc>
              </a:pPr>
              <a:r>
                <a:rPr lang="en-GB" sz="2000" i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translation</a:t>
              </a:r>
              <a:endParaRPr lang="en-US" sz="20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9090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Memory Protection Within Process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57698"/>
            <a:ext cx="8366125" cy="2743200"/>
          </a:xfrm>
        </p:spPr>
        <p:txBody>
          <a:bodyPr/>
          <a:lstStyle/>
          <a:p>
            <a:r>
              <a:rPr lang="en-GB" dirty="0" smtClean="0"/>
              <a:t>VM implements read/write/execute permissions</a:t>
            </a:r>
          </a:p>
          <a:p>
            <a:pPr lvl="1"/>
            <a:r>
              <a:rPr lang="en-GB" dirty="0" smtClean="0"/>
              <a:t>Extend page table entries with permission bits</a:t>
            </a:r>
          </a:p>
          <a:p>
            <a:pPr lvl="1"/>
            <a:r>
              <a:rPr lang="en-GB" dirty="0" smtClean="0"/>
              <a:t>MMU checks these permission bits on every memory access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If violated, raises exception and OS sends SIGSEGV signal to process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(segmentation fault)</a:t>
            </a: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91840" y="4754880"/>
            <a:ext cx="640080" cy="731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>
            <a:norm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95160" y="3246120"/>
            <a:ext cx="1371600" cy="3337560"/>
            <a:chOff x="6995160" y="2606040"/>
            <a:chExt cx="1371600" cy="3337560"/>
          </a:xfrm>
        </p:grpSpPr>
        <p:sp>
          <p:nvSpPr>
            <p:cNvPr id="93" name="Rectangle 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6995160" y="2606040"/>
              <a:ext cx="1371600" cy="6400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0" tIns="0" rIns="0" bIns="4428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Address </a:t>
              </a:r>
              <a:r>
                <a:rPr lang="en-GB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Space</a:t>
              </a:r>
              <a:endPara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60"/>
              </p:custDataLst>
            </p:nvPr>
          </p:nvSpPr>
          <p:spPr bwMode="auto">
            <a:xfrm>
              <a:off x="7223760" y="3200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61"/>
              </p:custDataLst>
            </p:nvPr>
          </p:nvSpPr>
          <p:spPr bwMode="auto">
            <a:xfrm>
              <a:off x="7223760" y="34290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62"/>
              </p:custDataLst>
            </p:nvPr>
          </p:nvSpPr>
          <p:spPr bwMode="auto">
            <a:xfrm>
              <a:off x="7223760" y="36576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98" name="Rectangle 97"/>
            <p:cNvSpPr/>
            <p:nvPr>
              <p:custDataLst>
                <p:tags r:id="rId63"/>
              </p:custDataLst>
            </p:nvPr>
          </p:nvSpPr>
          <p:spPr bwMode="auto">
            <a:xfrm>
              <a:off x="7223760" y="38862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Rectangle 98"/>
            <p:cNvSpPr/>
            <p:nvPr>
              <p:custDataLst>
                <p:tags r:id="rId64"/>
              </p:custDataLst>
            </p:nvPr>
          </p:nvSpPr>
          <p:spPr bwMode="auto">
            <a:xfrm>
              <a:off x="7223760" y="41148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4</a:t>
              </a:r>
            </a:p>
          </p:txBody>
        </p:sp>
        <p:sp>
          <p:nvSpPr>
            <p:cNvPr id="100" name="Rectangle 99"/>
            <p:cNvSpPr/>
            <p:nvPr>
              <p:custDataLst>
                <p:tags r:id="rId65"/>
              </p:custDataLst>
            </p:nvPr>
          </p:nvSpPr>
          <p:spPr bwMode="auto">
            <a:xfrm>
              <a:off x="7223760" y="4343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Rectangle 100"/>
            <p:cNvSpPr/>
            <p:nvPr>
              <p:custDataLst>
                <p:tags r:id="rId66"/>
              </p:custDataLst>
            </p:nvPr>
          </p:nvSpPr>
          <p:spPr bwMode="auto">
            <a:xfrm>
              <a:off x="7223760" y="45720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102" name="Rectangle 101"/>
            <p:cNvSpPr/>
            <p:nvPr>
              <p:custDataLst>
                <p:tags r:id="rId67"/>
              </p:custDataLst>
            </p:nvPr>
          </p:nvSpPr>
          <p:spPr bwMode="auto">
            <a:xfrm>
              <a:off x="7223760" y="48006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>
              <p:custDataLst>
                <p:tags r:id="rId68"/>
              </p:custDataLst>
            </p:nvPr>
          </p:nvSpPr>
          <p:spPr bwMode="auto">
            <a:xfrm>
              <a:off x="7223760" y="50292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8</a:t>
              </a:r>
            </a:p>
          </p:txBody>
        </p:sp>
        <p:sp>
          <p:nvSpPr>
            <p:cNvPr id="104" name="Rectangle 103"/>
            <p:cNvSpPr/>
            <p:nvPr>
              <p:custDataLst>
                <p:tags r:id="rId69"/>
              </p:custDataLst>
            </p:nvPr>
          </p:nvSpPr>
          <p:spPr bwMode="auto">
            <a:xfrm>
              <a:off x="7223760" y="52578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9</a:t>
              </a:r>
            </a:p>
          </p:txBody>
        </p:sp>
        <p:sp>
          <p:nvSpPr>
            <p:cNvPr id="111" name="Rectangle 110"/>
            <p:cNvSpPr/>
            <p:nvPr>
              <p:custDataLst>
                <p:tags r:id="rId70"/>
              </p:custDataLst>
            </p:nvPr>
          </p:nvSpPr>
          <p:spPr bwMode="auto">
            <a:xfrm>
              <a:off x="7223760" y="5486400"/>
              <a:ext cx="9144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111"/>
            <p:cNvSpPr/>
            <p:nvPr>
              <p:custDataLst>
                <p:tags r:id="rId71"/>
              </p:custDataLst>
            </p:nvPr>
          </p:nvSpPr>
          <p:spPr bwMode="auto">
            <a:xfrm>
              <a:off x="7223760" y="571500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 11</a:t>
              </a:r>
            </a:p>
          </p:txBody>
        </p:sp>
      </p:grpSp>
      <p:cxnSp>
        <p:nvCxnSpPr>
          <p:cNvPr id="114" name="Straight Arrow Connector 113"/>
          <p:cNvCxnSpPr>
            <a:stCxn id="24584" idx="3"/>
            <a:endCxn id="101" idx="1"/>
          </p:cNvCxnSpPr>
          <p:nvPr>
            <p:custDataLst>
              <p:tags r:id="rId5"/>
            </p:custDataLst>
          </p:nvPr>
        </p:nvCxnSpPr>
        <p:spPr bwMode="auto">
          <a:xfrm>
            <a:off x="5669280" y="3977640"/>
            <a:ext cx="1554480" cy="134874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>
            <p:custDataLst>
              <p:tags r:id="rId6"/>
            </p:custDataLst>
          </p:nvPr>
        </p:nvCxnSpPr>
        <p:spPr bwMode="auto">
          <a:xfrm>
            <a:off x="5669280" y="4251960"/>
            <a:ext cx="1554480" cy="6172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>
            <p:custDataLst>
              <p:tags r:id="rId7"/>
            </p:custDataLst>
          </p:nvPr>
        </p:nvCxnSpPr>
        <p:spPr bwMode="auto">
          <a:xfrm flipV="1">
            <a:off x="5669280" y="4411980"/>
            <a:ext cx="1554480" cy="1143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>
            <p:custDataLst>
              <p:tags r:id="rId8"/>
            </p:custDataLst>
          </p:nvPr>
        </p:nvCxnSpPr>
        <p:spPr bwMode="auto">
          <a:xfrm>
            <a:off x="5669280" y="5897880"/>
            <a:ext cx="1554480" cy="1143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>
            <p:custDataLst>
              <p:tags r:id="rId9"/>
            </p:custDataLst>
          </p:nvPr>
        </p:nvCxnSpPr>
        <p:spPr bwMode="auto">
          <a:xfrm flipV="1">
            <a:off x="5669280" y="5326380"/>
            <a:ext cx="1554480" cy="8458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>
            <p:custDataLst>
              <p:tags r:id="rId10"/>
            </p:custDataLst>
          </p:nvPr>
        </p:nvCxnSpPr>
        <p:spPr bwMode="auto">
          <a:xfrm>
            <a:off x="5669280" y="6446520"/>
            <a:ext cx="1554480" cy="228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457200" y="3566160"/>
            <a:ext cx="5212080" cy="1097280"/>
            <a:chOff x="274320" y="3566160"/>
            <a:chExt cx="5212080" cy="1097280"/>
          </a:xfrm>
        </p:grpSpPr>
        <p:sp>
          <p:nvSpPr>
            <p:cNvPr id="24580" name="Text Box 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" y="3566160"/>
              <a:ext cx="1092991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Process </a:t>
              </a:r>
              <a:r>
                <a:rPr lang="en-GB" sz="18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114800" y="3566160"/>
              <a:ext cx="13716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PPN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7432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WRITE</a:t>
              </a:r>
            </a:p>
          </p:txBody>
        </p:sp>
        <p:sp>
          <p:nvSpPr>
            <p:cNvPr id="24583" name="Text Box 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4290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EXEC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114800" y="384048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43200" y="384048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429000" y="384048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114800" y="411480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4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743200" y="411480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429000" y="411480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114800" y="438912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2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7432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11" name="Rectangle 3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429000" y="438912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18" name="Text Box 4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574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READ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9" name="Rectangle 43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057400" y="384048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0" name="Rectangle 4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7400" y="411480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21" name="Rectangle 4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574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592" name="Text Box 1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731520" y="384048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0: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731520" y="411480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1: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731520" y="438912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2:</a:t>
              </a:r>
            </a:p>
          </p:txBody>
        </p:sp>
        <p:sp>
          <p:nvSpPr>
            <p:cNvPr id="68" name="Rectangle 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371600" y="384048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371600" y="411480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0" name="Rectangle 1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371600" y="43891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6" name="Text Box 4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71600" y="356616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Valid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5486400"/>
            <a:ext cx="5212080" cy="1097280"/>
            <a:chOff x="274320" y="5486400"/>
            <a:chExt cx="5212080" cy="1097280"/>
          </a:xfrm>
        </p:grpSpPr>
        <p:sp>
          <p:nvSpPr>
            <p:cNvPr id="24596" name="Text Box 2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4320" y="5486400"/>
              <a:ext cx="10972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Process 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</a:t>
              </a:r>
              <a:r>
                <a:rPr lang="en-GB" sz="18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24623" name="Text Box 4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WRITE</a:t>
              </a:r>
            </a:p>
          </p:txBody>
        </p:sp>
        <p:sp>
          <p:nvSpPr>
            <p:cNvPr id="24624" name="Text Box 4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4290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EXEC</a:t>
              </a:r>
            </a:p>
          </p:txBody>
        </p:sp>
        <p:sp>
          <p:nvSpPr>
            <p:cNvPr id="24625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576072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9</a:t>
              </a:r>
            </a:p>
          </p:txBody>
        </p:sp>
        <p:sp>
          <p:nvSpPr>
            <p:cNvPr id="24626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57607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27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29000" y="576072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28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603504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6</a:t>
              </a:r>
            </a:p>
          </p:txBody>
        </p:sp>
        <p:sp>
          <p:nvSpPr>
            <p:cNvPr id="24629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603504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0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603504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1" name="Rectangle 5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114800" y="6309360"/>
              <a:ext cx="1371600" cy="2743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PP 11</a:t>
              </a:r>
            </a:p>
          </p:txBody>
        </p:sp>
        <p:sp>
          <p:nvSpPr>
            <p:cNvPr id="24632" name="Rectangle 5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630936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3" name="Rectangle 5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29000" y="6309360"/>
              <a:ext cx="685800" cy="27432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No</a:t>
              </a:r>
            </a:p>
          </p:txBody>
        </p:sp>
        <p:sp>
          <p:nvSpPr>
            <p:cNvPr id="24634" name="Text Box 5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574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READ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35" name="Rectangle 5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057400" y="576072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36" name="Rectangle 6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57400" y="603504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24637" name="Rectangle 6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57400" y="6309360"/>
              <a:ext cx="685800" cy="274320"/>
            </a:xfrm>
            <a:prstGeom prst="rect">
              <a:avLst/>
            </a:prstGeom>
            <a:solidFill>
              <a:srgbClr val="CDF1C5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38" name="Text Box 62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31520" y="576072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0:</a:t>
              </a:r>
            </a:p>
          </p:txBody>
        </p:sp>
        <p:sp>
          <p:nvSpPr>
            <p:cNvPr id="24639" name="Text Box 63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31520" y="603504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1:</a:t>
              </a:r>
            </a:p>
          </p:txBody>
        </p:sp>
        <p:sp>
          <p:nvSpPr>
            <p:cNvPr id="24640" name="Text Box 6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" y="6309360"/>
              <a:ext cx="64008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VP 2:</a:t>
              </a:r>
            </a:p>
          </p:txBody>
        </p:sp>
        <p:sp>
          <p:nvSpPr>
            <p:cNvPr id="71" name="Rectangle 5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576072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2" name="Rectangle 5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371600" y="603504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3" name="Rectangle 5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371600" y="6309360"/>
              <a:ext cx="685800" cy="27432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Yes</a:t>
              </a:r>
            </a:p>
          </p:txBody>
        </p:sp>
        <p:sp>
          <p:nvSpPr>
            <p:cNvPr id="77" name="Text Box 4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371600" y="5486400"/>
              <a:ext cx="6858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Valid</a:t>
              </a:r>
            </a:p>
          </p:txBody>
        </p:sp>
        <p:sp>
          <p:nvSpPr>
            <p:cNvPr id="7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114800" y="5486400"/>
              <a:ext cx="1371600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PPN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80701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the permission bits be for pages from the following sections of virtual memory?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81355"/>
              </p:ext>
            </p:extLst>
          </p:nvPr>
        </p:nvGraphicFramePr>
        <p:xfrm>
          <a:off x="914400" y="2743200"/>
          <a:ext cx="73152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Section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Write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Execute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Stack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Heap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Static Data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Literals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0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 Page Hit</a:t>
            </a:r>
            <a:endParaRPr lang="en-GB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164013"/>
            <a:ext cx="8366125" cy="2057400"/>
          </a:xfrm>
          <a:ln/>
        </p:spPr>
        <p:txBody>
          <a:bodyPr/>
          <a:lstStyle/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1)</a:t>
            </a:r>
            <a:r>
              <a:rPr lang="en-GB" sz="2000" b="0" dirty="0" smtClean="0">
                <a:solidFill>
                  <a:srgbClr val="4B2A85"/>
                </a:solidFill>
              </a:rPr>
              <a:t> 	</a:t>
            </a:r>
            <a:r>
              <a:rPr lang="en-GB" sz="2000" b="0" dirty="0" smtClean="0"/>
              <a:t>Processor sends </a:t>
            </a:r>
            <a:r>
              <a:rPr lang="en-GB" sz="2000" b="0" i="1" dirty="0" smtClean="0"/>
              <a:t>virtual </a:t>
            </a:r>
            <a:r>
              <a:rPr lang="en-GB" sz="2000" b="0" dirty="0" smtClean="0"/>
              <a:t>address to MMU (</a:t>
            </a:r>
            <a:r>
              <a:rPr lang="en-GB" sz="2000" b="0" i="1" dirty="0" smtClean="0"/>
              <a:t>memory management unit</a:t>
            </a:r>
            <a:r>
              <a:rPr lang="en-GB" sz="2000" b="0" dirty="0" smtClean="0"/>
              <a:t>)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2-3)  </a:t>
            </a:r>
            <a:r>
              <a:rPr lang="en-GB" sz="2000" b="0" dirty="0" smtClean="0"/>
              <a:t>MMU fetches PTE from page table in cache/memory</a:t>
            </a:r>
            <a:br>
              <a:rPr lang="en-GB" sz="2000" b="0" dirty="0" smtClean="0"/>
            </a:br>
            <a:r>
              <a:rPr lang="en-GB" sz="1800" b="0" dirty="0" smtClean="0"/>
              <a:t>(Uses PTBR to find beginning of page table for current process)</a:t>
            </a:r>
            <a:endParaRPr lang="en-GB" sz="2000" b="0" dirty="0" smtClean="0"/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4)	</a:t>
            </a:r>
            <a:r>
              <a:rPr lang="en-GB" sz="2000" b="0" dirty="0" smtClean="0"/>
              <a:t>MMU sends </a:t>
            </a:r>
            <a:r>
              <a:rPr lang="en-GB" sz="2000" b="0" i="1" dirty="0" smtClean="0"/>
              <a:t>physical </a:t>
            </a:r>
            <a:r>
              <a:rPr lang="en-GB" sz="2000" b="0" dirty="0" smtClean="0"/>
              <a:t>address</a:t>
            </a:r>
            <a:r>
              <a:rPr lang="en-GB" sz="2000" b="0" i="1" dirty="0" smtClean="0"/>
              <a:t> </a:t>
            </a:r>
            <a:r>
              <a:rPr lang="en-GB" sz="2000" b="0" dirty="0" smtClean="0"/>
              <a:t>to cache/memory requesting data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5)	</a:t>
            </a:r>
            <a:r>
              <a:rPr lang="en-GB" sz="2000" b="0" dirty="0" smtClean="0"/>
              <a:t>Cache/memory sends data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3199" y="1362546"/>
            <a:ext cx="1547191" cy="24465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10818" y="2631411"/>
            <a:ext cx="3657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2018" y="3580538"/>
            <a:ext cx="52255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0" name="Straight Arrow Connector 39"/>
          <p:cNvCxnSpPr/>
          <p:nvPr>
            <p:custDataLst>
              <p:tags r:id="rId9"/>
            </p:custDataLst>
          </p:nvPr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11"/>
            </p:custDataLst>
          </p:nvPr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3018" y="2157277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>
            <p:custDataLst>
              <p:tags r:id="rId13"/>
            </p:custDataLst>
          </p:nvPr>
        </p:nvSpPr>
        <p:spPr>
          <a:xfrm>
            <a:off x="1390151" y="157714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517396" y="1717011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6" name="Straight Arrow Connector 45"/>
          <p:cNvCxnSpPr/>
          <p:nvPr>
            <p:custDataLst>
              <p:tags r:id="rId15"/>
            </p:custDataLst>
          </p:nvPr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8531" y="2021811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/>
          <p:cNvCxnSpPr/>
          <p:nvPr>
            <p:custDataLst>
              <p:tags r:id="rId17"/>
            </p:custDataLst>
          </p:nvPr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>
            <p:custDataLst>
              <p:tags r:id="rId18"/>
            </p:custDataLst>
          </p:nvPr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64859"/>
              </p:ext>
            </p:extLst>
          </p:nvPr>
        </p:nvGraphicFramePr>
        <p:xfrm>
          <a:off x="6637487" y="173748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1051560" y="6217920"/>
            <a:ext cx="7040880" cy="521208"/>
          </a:xfrm>
          <a:prstGeom prst="roundRect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= Virtual Address	PTEA = Page Table Entry Address	PTE= Page Table Entry </a:t>
            </a:r>
            <a:b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 = Physical Address	Data = Contents of memory stored at VA originally requested by CPU </a:t>
            </a:r>
          </a:p>
        </p:txBody>
      </p:sp>
    </p:spTree>
    <p:extLst>
      <p:ext uri="{BB962C8B-B14F-4D97-AF65-F5344CB8AC3E}">
        <p14:creationId xmlns:p14="http://schemas.microsoft.com/office/powerpoint/2010/main" val="3024519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 Page Fault</a:t>
            </a:r>
            <a:endParaRPr lang="en-GB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389438"/>
            <a:ext cx="8366125" cy="22860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1)</a:t>
            </a:r>
            <a:r>
              <a:rPr lang="en-GB" sz="2000" b="0" dirty="0" smtClean="0"/>
              <a:t>	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2-3)</a:t>
            </a:r>
            <a:r>
              <a:rPr lang="en-GB" sz="2000" b="0" dirty="0" smtClean="0"/>
              <a:t>  MMU fetches PTE from page table in cache/memory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4)</a:t>
            </a:r>
            <a:r>
              <a:rPr lang="en-GB" sz="2000" b="0" dirty="0" smtClean="0"/>
              <a:t>	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5)</a:t>
            </a:r>
            <a:r>
              <a:rPr lang="en-GB" sz="2000" b="0" dirty="0" smtClean="0"/>
              <a:t>	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6)</a:t>
            </a:r>
            <a:r>
              <a:rPr lang="en-GB" sz="2000" b="0" dirty="0" smtClean="0"/>
              <a:t>	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solidFill>
                  <a:srgbClr val="4B2A85"/>
                </a:solidFill>
              </a:rPr>
              <a:t>7)</a:t>
            </a:r>
            <a:r>
              <a:rPr lang="en-GB" sz="2000" b="0" dirty="0" smtClean="0"/>
              <a:t>	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8"/>
            </p:custDataLst>
          </p:nvPr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7633" y="2829849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>
            <p:custDataLst>
              <p:tags r:id="rId10"/>
            </p:custDataLst>
          </p:nvPr>
        </p:nvSpPr>
        <p:spPr>
          <a:xfrm>
            <a:off x="614766" y="224124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42011" y="2394344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6" name="Straight Arrow Connector 45"/>
          <p:cNvCxnSpPr/>
          <p:nvPr>
            <p:custDataLst>
              <p:tags r:id="rId12"/>
            </p:custDataLst>
          </p:nvPr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93146" y="2835472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/>
          <p:cNvCxnSpPr/>
          <p:nvPr>
            <p:custDataLst>
              <p:tags r:id="rId14"/>
            </p:custDataLst>
          </p:nvPr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Page fault handler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>
            <p:custDataLst>
              <p:tags r:id="rId22"/>
            </p:custDataLst>
          </p:nvPr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>
            <p:custDataLst>
              <p:tags r:id="rId23"/>
            </p:custDataLst>
          </p:nvPr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>
            <p:custDataLst>
              <p:tags r:id="rId24"/>
            </p:custDataLst>
          </p:nvPr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>
            <p:custDataLst>
              <p:tags r:id="rId25"/>
            </p:custDataLst>
          </p:nvPr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925" y="2353733"/>
            <a:ext cx="1041096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Victim page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863386" y="3302001"/>
            <a:ext cx="908752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New page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273612" y="1180238"/>
            <a:ext cx="89509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Exception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241843"/>
              </p:ext>
            </p:extLst>
          </p:nvPr>
        </p:nvGraphicFramePr>
        <p:xfrm>
          <a:off x="5853300" y="227285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02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Hmm… Translation Sounds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MMU accesses memory </a:t>
            </a:r>
            <a:r>
              <a:rPr lang="en-GB" i="1" dirty="0"/>
              <a:t>twice</a:t>
            </a:r>
            <a:r>
              <a:rPr lang="en-GB" dirty="0"/>
              <a:t>: once to </a:t>
            </a:r>
            <a:r>
              <a:rPr lang="en-GB" dirty="0" smtClean="0"/>
              <a:t>get </a:t>
            </a:r>
            <a:r>
              <a:rPr lang="en-GB" dirty="0"/>
              <a:t>the PTE for translation, and then again for the actual memory </a:t>
            </a:r>
            <a:r>
              <a:rPr lang="en-GB" dirty="0" smtClean="0"/>
              <a:t>request</a:t>
            </a:r>
            <a:endParaRPr lang="en-GB" dirty="0"/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PTEs </a:t>
            </a:r>
            <a:r>
              <a:rPr lang="en-GB" i="1" dirty="0"/>
              <a:t>may</a:t>
            </a:r>
            <a:r>
              <a:rPr lang="en-GB" dirty="0"/>
              <a:t> be cached in L1 like any other memory word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they may be evicted by other data references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And a hit in the L1 cache still requires 1-3 </a:t>
            </a:r>
            <a:r>
              <a:rPr lang="en-GB" dirty="0" smtClean="0"/>
              <a:t>cycles</a:t>
            </a:r>
            <a:endParaRPr lang="en-GB" dirty="0"/>
          </a:p>
          <a:p>
            <a:endParaRPr lang="en-US" b="0" dirty="0" smtClean="0"/>
          </a:p>
          <a:p>
            <a:r>
              <a:rPr lang="en-US" b="0" i="1" dirty="0" smtClean="0"/>
              <a:t>What can we do to make this faster?</a:t>
            </a:r>
          </a:p>
          <a:p>
            <a:pPr lvl="1"/>
            <a:r>
              <a:rPr lang="en-GB" b="1" dirty="0"/>
              <a:t>Solution:  </a:t>
            </a:r>
            <a:r>
              <a:rPr lang="en-GB" dirty="0"/>
              <a:t>add another cache!  🎉</a:t>
            </a:r>
          </a:p>
          <a:p>
            <a:pPr lvl="1"/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4 , due </a:t>
            </a:r>
            <a:r>
              <a:rPr lang="en-US" dirty="0" smtClean="0"/>
              <a:t>TONIGHT Wed </a:t>
            </a:r>
            <a:r>
              <a:rPr lang="en-US" dirty="0"/>
              <a:t>(5/22) </a:t>
            </a:r>
            <a:r>
              <a:rPr lang="en-US" dirty="0"/>
              <a:t>– NO LATES</a:t>
            </a:r>
            <a:endParaRPr lang="en-US" dirty="0" smtClean="0"/>
          </a:p>
          <a:p>
            <a:pPr lvl="1"/>
            <a:r>
              <a:rPr lang="en-US" dirty="0" err="1" smtClean="0"/>
              <a:t>Structs</a:t>
            </a:r>
            <a:r>
              <a:rPr lang="en-US" dirty="0"/>
              <a:t>, </a:t>
            </a:r>
            <a:r>
              <a:rPr lang="en-US" dirty="0" smtClean="0"/>
              <a:t>Caches</a:t>
            </a:r>
            <a:endParaRPr lang="en-US" dirty="0"/>
          </a:p>
          <a:p>
            <a:r>
              <a:rPr lang="en-US" dirty="0"/>
              <a:t>Lab 4, due Fri (5/24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Lab 4 Pre-Lab quiz is due Fri 5/24 – NO LATES</a:t>
            </a:r>
            <a:endParaRPr lang="en-US" dirty="0"/>
          </a:p>
          <a:p>
            <a:r>
              <a:rPr lang="en-US" dirty="0" smtClean="0"/>
              <a:t>Homework 5, coming soon!</a:t>
            </a:r>
          </a:p>
          <a:p>
            <a:pPr lvl="1"/>
            <a:r>
              <a:rPr lang="en-US" dirty="0" smtClean="0"/>
              <a:t>Processes and Virtual Memory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4974336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FF0000"/>
                </a:solidFill>
                <a:effectLst/>
              </a:rPr>
              <a:t>Translation </a:t>
            </a:r>
            <a:r>
              <a:rPr lang="en-GB" i="1" dirty="0">
                <a:solidFill>
                  <a:srgbClr val="FF0000"/>
                </a:solidFill>
                <a:effectLst/>
              </a:rPr>
              <a:t>Lookaside Buffer</a:t>
            </a:r>
            <a:r>
              <a:rPr lang="en-GB" dirty="0">
                <a:solidFill>
                  <a:srgbClr val="FF0000"/>
                </a:solidFill>
                <a:effectLst/>
              </a:rPr>
              <a:t> </a:t>
            </a:r>
            <a:r>
              <a:rPr lang="en-GB" dirty="0">
                <a:effectLst/>
              </a:rPr>
              <a:t>(</a:t>
            </a:r>
            <a:r>
              <a:rPr lang="en-GB" dirty="0">
                <a:solidFill>
                  <a:srgbClr val="FF0000"/>
                </a:solidFill>
                <a:effectLst/>
              </a:rPr>
              <a:t>TLB</a:t>
            </a:r>
            <a:r>
              <a:rPr lang="en-GB" dirty="0">
                <a:effectLst/>
              </a:rPr>
              <a:t>):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</a:t>
            </a:r>
            <a:r>
              <a:rPr lang="en-GB" dirty="0" smtClean="0"/>
              <a:t>physical </a:t>
            </a:r>
            <a:r>
              <a:rPr lang="en-GB" dirty="0"/>
              <a:t>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</a:t>
            </a:r>
            <a:r>
              <a:rPr lang="en-GB" i="1" dirty="0"/>
              <a:t>page table entries</a:t>
            </a:r>
            <a:r>
              <a:rPr lang="en-GB" dirty="0"/>
              <a:t> for small number of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Modern Intel </a:t>
            </a:r>
            <a:r>
              <a:rPr lang="en-GB" dirty="0" smtClean="0"/>
              <a:t>processors have </a:t>
            </a:r>
            <a:r>
              <a:rPr lang="en-GB" dirty="0"/>
              <a:t>128 or 256 entries in </a:t>
            </a:r>
            <a:r>
              <a:rPr lang="en-GB" dirty="0" smtClean="0"/>
              <a:t>TLB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Much faster than a page table lookup in cache/memory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474720" y="4663440"/>
            <a:ext cx="2194560" cy="1476827"/>
            <a:chOff x="3239577" y="4339063"/>
            <a:chExt cx="2194560" cy="1476827"/>
          </a:xfrm>
        </p:grpSpPr>
        <p:sp>
          <p:nvSpPr>
            <p:cNvPr id="6" name="Rectangle 5"/>
            <p:cNvSpPr/>
            <p:nvPr/>
          </p:nvSpPr>
          <p:spPr bwMode="auto">
            <a:xfrm>
              <a:off x="3239577" y="4339063"/>
              <a:ext cx="2194560" cy="1476827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TLB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337560" y="4741200"/>
              <a:ext cx="1990930" cy="305650"/>
              <a:chOff x="170188" y="5547492"/>
              <a:chExt cx="1990930" cy="305650"/>
            </a:xfrm>
          </p:grpSpPr>
          <p:sp>
            <p:nvSpPr>
              <p:cNvPr id="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337560" y="5074239"/>
              <a:ext cx="1990930" cy="305650"/>
              <a:chOff x="170188" y="5547492"/>
              <a:chExt cx="1990930" cy="305650"/>
            </a:xfrm>
          </p:grpSpPr>
          <p:sp>
            <p:nvSpPr>
              <p:cNvPr id="12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337560" y="5407278"/>
              <a:ext cx="1990930" cy="305650"/>
              <a:chOff x="170188" y="5547492"/>
              <a:chExt cx="1990930" cy="305650"/>
            </a:xfrm>
          </p:grpSpPr>
          <p:sp>
            <p:nvSpPr>
              <p:cNvPr id="16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140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548640"/>
          </a:xfrm>
        </p:spPr>
        <p:txBody>
          <a:bodyPr/>
          <a:lstStyle/>
          <a:p>
            <a:r>
              <a:rPr lang="en-GB" sz="2400" dirty="0">
                <a:cs typeface="Calibri" panose="020F0502020204030204" pitchFamily="34" charset="0"/>
              </a:rPr>
              <a:t>A TLB hit eliminates a memory </a:t>
            </a:r>
            <a:r>
              <a:rPr lang="en-GB" sz="2400" dirty="0" smtClean="0">
                <a:cs typeface="Calibri" panose="020F0502020204030204" pitchFamily="34" charset="0"/>
              </a:rPr>
              <a:t>access!</a:t>
            </a:r>
            <a:endParaRPr lang="en-GB" sz="2400" dirty="0">
              <a:cs typeface="Calibri" panose="020F0502020204030204" pitchFamily="34" charset="0"/>
            </a:endParaRPr>
          </a:p>
          <a:p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Lato" panose="020F0502020204030203" pitchFamily="34" charset="0"/>
                </a:rPr>
                <a:t>MMU</a:t>
              </a:r>
              <a:endParaRPr lang="en-GB" sz="1600" dirty="0">
                <a:latin typeface="Lato" panose="020F0502020204030203" pitchFamily="34" charset="0"/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 smtClean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 smtClean="0">
                  <a:latin typeface="Lato" panose="020F0502020204030203" pitchFamily="34" charset="0"/>
                </a:rPr>
                <a:t>Memory</a:t>
              </a:r>
              <a:endParaRPr lang="en-US" sz="1600" dirty="0">
                <a:latin typeface="Lato" panose="020F0502020204030203" pitchFamily="34" charset="0"/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84978" y="33528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PA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Data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VA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23899" y="2311401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PTE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Lato" panose="020F0502020204030203" pitchFamily="34" charset="0"/>
                </a:rPr>
                <a:t>TLB</a:t>
              </a:r>
              <a:endParaRPr lang="en-GB" sz="1600" dirty="0">
                <a:latin typeface="Lato" panose="020F0502020204030203" pitchFamily="34" charset="0"/>
              </a:endParaRP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VPN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3" name="Trapezoid 2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 smtClean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3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PTE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3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3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3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PTE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42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43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4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PTE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4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5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4965"/>
              </p:ext>
            </p:extLst>
          </p:nvPr>
        </p:nvGraphicFramePr>
        <p:xfrm>
          <a:off x="6659809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619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914400"/>
          </a:xfrm>
        </p:spPr>
        <p:txBody>
          <a:bodyPr/>
          <a:lstStyle/>
          <a:p>
            <a:r>
              <a:rPr lang="en-US" sz="2400" dirty="0" smtClean="0"/>
              <a:t>A TLB miss incurs an additional memory access (the PTE)</a:t>
            </a:r>
          </a:p>
          <a:p>
            <a:pPr lvl="1"/>
            <a:r>
              <a:rPr lang="en-US" sz="2000" dirty="0" smtClean="0"/>
              <a:t>Fortunately, TLB misses are rare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Lato" panose="020F0502020204030203" pitchFamily="34" charset="0"/>
                </a:rPr>
                <a:t>MMU</a:t>
              </a:r>
              <a:endParaRPr lang="en-GB" sz="1600" dirty="0">
                <a:latin typeface="Lato" panose="020F0502020204030203" pitchFamily="34" charset="0"/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 smtClean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 smtClean="0">
                  <a:latin typeface="Lato" panose="020F0502020204030203" pitchFamily="34" charset="0"/>
                </a:rPr>
                <a:t>Memory</a:t>
              </a:r>
              <a:endParaRPr lang="en-US" sz="1600" dirty="0">
                <a:latin typeface="Lato" panose="020F0502020204030203" pitchFamily="34" charset="0"/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55380" y="38100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PA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Data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40628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VA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12901" y="2361338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PTE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26760" y="41297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Lato" panose="020F0502020204030203" pitchFamily="34" charset="0"/>
                </a:rPr>
                <a:t>TLB</a:t>
              </a:r>
              <a:endParaRPr lang="en-GB" sz="1600" dirty="0">
                <a:latin typeface="Lato" panose="020F0502020204030203" pitchFamily="34" charset="0"/>
              </a:endParaRP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VPN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626760" y="2121431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479981" y="3371716"/>
              <a:ext cx="62739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Lato" panose="020F0502020204030203" pitchFamily="34" charset="0"/>
                </a:rPr>
                <a:t>PTEA</a:t>
              </a:r>
              <a:endParaRPr lang="en-GB" sz="1400" dirty="0">
                <a:latin typeface="Lato" panose="020F0502020204030203" pitchFamily="34" charset="0"/>
              </a:endParaRPr>
            </a:p>
          </p:txBody>
        </p:sp>
        <p:cxnSp>
          <p:nvCxnSpPr>
            <p:cNvPr id="31" name="Straight Arrow Connector 30"/>
            <p:cNvCxnSpPr/>
            <p:nvPr>
              <p:custDataLst>
                <p:tags r:id="rId25"/>
              </p:custDataLst>
            </p:nvPr>
          </p:nvCxnSpPr>
          <p:spPr bwMode="auto">
            <a:xfrm flipV="1">
              <a:off x="5030787" y="3624575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Oval 1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626760" y="3124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cxnSp>
          <p:nvCxnSpPr>
            <p:cNvPr id="34" name="Elbow Connector 33"/>
            <p:cNvCxnSpPr/>
            <p:nvPr>
              <p:custDataLst>
                <p:tags r:id="rId27"/>
              </p:custDataLst>
            </p:nvPr>
          </p:nvCxnSpPr>
          <p:spPr bwMode="auto">
            <a:xfrm rot="10800000">
              <a:off x="4648200" y="2636839"/>
              <a:ext cx="1905000" cy="482601"/>
            </a:xfrm>
            <a:prstGeom prst="bentConnector3">
              <a:avLst>
                <a:gd name="adj1" fmla="val 215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Trapezoid 61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 smtClean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PTE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66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67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6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PTE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0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1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7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Lato" panose="020F0502020204030203" pitchFamily="34" charset="0"/>
                  </a:rPr>
                  <a:t>PTE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r>
                  <a:rPr lang="en-US" sz="1400" smtClean="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72484"/>
              </p:ext>
            </p:extLst>
          </p:nvPr>
        </p:nvGraphicFramePr>
        <p:xfrm>
          <a:off x="6623846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734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Data on a Memory Read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 smtClean="0"/>
              <a:t>Check TLB</a:t>
            </a:r>
          </a:p>
          <a:p>
            <a:pPr lvl="1"/>
            <a:r>
              <a:rPr lang="en-US" u="sng" dirty="0" smtClean="0"/>
              <a:t>Input</a:t>
            </a:r>
            <a:r>
              <a:rPr lang="en-US" dirty="0" smtClean="0"/>
              <a:t>:  VPN,  </a:t>
            </a:r>
            <a:r>
              <a:rPr lang="en-US" u="sng" dirty="0" smtClean="0"/>
              <a:t>Output</a:t>
            </a:r>
            <a:r>
              <a:rPr lang="en-US" dirty="0" smtClean="0"/>
              <a:t>:  PPN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Hit:</a:t>
            </a:r>
            <a:r>
              <a:rPr lang="en-US" dirty="0" smtClean="0"/>
              <a:t>  Fetch translation, return PPN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TLB Miss:</a:t>
            </a:r>
            <a:r>
              <a:rPr lang="en-US" dirty="0" smtClean="0"/>
              <a:t>  Check page table (in memory)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Page Table Hit:</a:t>
            </a:r>
            <a:r>
              <a:rPr lang="en-US" dirty="0" smtClean="0"/>
              <a:t>  Load page table entry into TLB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Page Fault:</a:t>
            </a:r>
            <a:r>
              <a:rPr lang="en-US" dirty="0" smtClean="0"/>
              <a:t>  Fetch page from disk to memory, update </a:t>
            </a:r>
            <a:br>
              <a:rPr lang="en-US" dirty="0" smtClean="0"/>
            </a:br>
            <a:r>
              <a:rPr lang="en-US" dirty="0" smtClean="0"/>
              <a:t>corresponding page table entry, then load entry into TLB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 smtClean="0"/>
              <a:t>Check cache</a:t>
            </a:r>
          </a:p>
          <a:p>
            <a:pPr lvl="1"/>
            <a:r>
              <a:rPr lang="en-US" u="sng" dirty="0" smtClean="0"/>
              <a:t>Input</a:t>
            </a:r>
            <a:r>
              <a:rPr lang="en-US" dirty="0"/>
              <a:t>: </a:t>
            </a:r>
            <a:r>
              <a:rPr lang="en-US" dirty="0" smtClean="0"/>
              <a:t> physical </a:t>
            </a:r>
            <a:r>
              <a:rPr lang="en-US" dirty="0"/>
              <a:t>address, </a:t>
            </a:r>
            <a:r>
              <a:rPr lang="en-US" dirty="0" smtClean="0"/>
              <a:t> </a:t>
            </a:r>
            <a:r>
              <a:rPr lang="en-US" u="sng" dirty="0" smtClean="0"/>
              <a:t>Output</a:t>
            </a:r>
            <a:r>
              <a:rPr lang="en-US" dirty="0"/>
              <a:t>: </a:t>
            </a:r>
            <a:r>
              <a:rPr lang="en-US" dirty="0" smtClean="0"/>
              <a:t> data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Cache Hit: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Return data value to processor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Cache Miss: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Fetch data value from memory, store it in cache, return it to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7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</a:t>
            </a:r>
            <a:r>
              <a:rPr lang="en-US" altLang="ko-KR" dirty="0" smtClean="0">
                <a:ea typeface="굴림" charset="-127"/>
                <a:cs typeface="Calibri" panose="020F0502020204030204" pitchFamily="34" charset="0"/>
              </a:rPr>
              <a:t>Translation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24</a:t>
            </a:fld>
            <a:endParaRPr lang="en-US"/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336798" y="1348239"/>
            <a:ext cx="2469395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0" rIns="90488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b="1" dirty="0">
                <a:solidFill>
                  <a:srgbClr val="00B0F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57600" y="2068711"/>
            <a:ext cx="1828800" cy="78778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45920" y="3410712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 smtClean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 the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 smtClean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Table</a:t>
            </a:r>
            <a:endParaRPr lang="en-US" altLang="ko-KR" sz="2400" dirty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2834640" y="4745736"/>
            <a:ext cx="146304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Update </a:t>
            </a:r>
            <a:endParaRPr lang="en-US" altLang="ko-KR" sz="2800" dirty="0" smtClean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 smtClean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  <a:endParaRPr lang="en-US" altLang="ko-KR" sz="2800" dirty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731520" y="4745736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Fault</a:t>
            </a:r>
            <a:endParaRPr lang="en-US" altLang="ko-KR" sz="2000" dirty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669280" y="3410712"/>
            <a:ext cx="1828800" cy="78638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6858000" y="4745736"/>
            <a:ext cx="1463040" cy="7863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Physical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Address</a:t>
            </a:r>
            <a:endParaRPr lang="en-US" altLang="ko-KR" sz="2800" b="1" dirty="0">
              <a:solidFill>
                <a:srgbClr val="C00000"/>
              </a:solidFill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572000" y="1751211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450118" y="2788920"/>
            <a:ext cx="109324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Miss</a:t>
            </a:r>
            <a:endParaRPr lang="en-US" altLang="ko-KR" sz="2000" dirty="0">
              <a:solidFill>
                <a:srgbClr val="FF0000"/>
              </a:solidFill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779391" y="2788920"/>
            <a:ext cx="91852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Hit</a:t>
            </a:r>
            <a:endParaRPr lang="en-US" altLang="ko-KR" sz="2000" dirty="0">
              <a:solidFill>
                <a:srgbClr val="FF0000"/>
              </a:solidFill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557799" y="4142232"/>
            <a:ext cx="1093634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not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  <a:endParaRPr lang="en-US" altLang="ko-KR" sz="2000" dirty="0">
              <a:solidFill>
                <a:srgbClr val="FF0000"/>
              </a:solidFill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731018" y="4142232"/>
            <a:ext cx="937758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Denied</a:t>
            </a:r>
            <a:endParaRPr lang="en-US" altLang="ko-KR" sz="2000" dirty="0">
              <a:solidFill>
                <a:srgbClr val="FF0000"/>
              </a:solidFill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589520" y="4142232"/>
            <a:ext cx="1222772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Permitted</a:t>
            </a:r>
            <a:endParaRPr lang="en-US" altLang="ko-KR" sz="2000" dirty="0">
              <a:solidFill>
                <a:srgbClr val="FF0000"/>
              </a:solidFill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4754880" y="4745736"/>
            <a:ext cx="1828800" cy="78778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Fault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566928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754880" y="5715000"/>
            <a:ext cx="1828800" cy="4663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b="1" dirty="0" smtClean="0">
                <a:latin typeface="Courier New" panose="02070309020205020404" pitchFamily="49" charset="0"/>
                <a:ea typeface="굴림" charset="-127"/>
                <a:cs typeface="Courier New" panose="02070309020205020404" pitchFamily="49" charset="0"/>
              </a:rPr>
              <a:t>SIGSEGV</a:t>
            </a:r>
            <a:endParaRPr lang="en-US" altLang="ko-KR" sz="2400" b="1" dirty="0">
              <a:latin typeface="Courier New" panose="02070309020205020404" pitchFamily="49" charset="0"/>
              <a:ea typeface="굴림" charset="-127"/>
              <a:cs typeface="Courier New" panose="020703090202050204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60320" y="2856491"/>
            <a:ext cx="4023360" cy="545077"/>
            <a:chOff x="2560320" y="2632455"/>
            <a:chExt cx="4023360" cy="545077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4572000" y="2632455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" name="Elbow Connector 3"/>
            <p:cNvCxnSpPr/>
            <p:nvPr/>
          </p:nvCxnSpPr>
          <p:spPr>
            <a:xfrm>
              <a:off x="4572000" y="2903212"/>
              <a:ext cx="201168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flipH="1">
              <a:off x="2560320" y="2903212"/>
              <a:ext cx="201168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565150" y="4142232"/>
            <a:ext cx="987451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 smtClean="0">
                <a:solidFill>
                  <a:srgbClr val="FF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  <a:endParaRPr lang="en-US" altLang="ko-KR" sz="2000" dirty="0">
              <a:solidFill>
                <a:srgbClr val="FF0000"/>
              </a:solidFill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45920" y="4197096"/>
            <a:ext cx="1920240" cy="548640"/>
            <a:chOff x="1645920" y="3973060"/>
            <a:chExt cx="1920240" cy="548640"/>
          </a:xfrm>
        </p:grpSpPr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2560320" y="39730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3" name="Elbow Connector 42"/>
            <p:cNvCxnSpPr/>
            <p:nvPr/>
          </p:nvCxnSpPr>
          <p:spPr>
            <a:xfrm flipH="1">
              <a:off x="1645920" y="4247380"/>
              <a:ext cx="91440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>
              <a:off x="2560320" y="4247380"/>
              <a:ext cx="100584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669280" y="4197096"/>
            <a:ext cx="1920240" cy="548640"/>
            <a:chOff x="5669280" y="3973060"/>
            <a:chExt cx="1920240" cy="548640"/>
          </a:xfrm>
        </p:grpSpPr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6584689" y="39730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4" name="Elbow Connector 43"/>
            <p:cNvCxnSpPr/>
            <p:nvPr/>
          </p:nvCxnSpPr>
          <p:spPr>
            <a:xfrm flipH="1">
              <a:off x="5669280" y="4247380"/>
              <a:ext cx="91440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6583680" y="4247380"/>
              <a:ext cx="1005840" cy="274320"/>
            </a:xfrm>
            <a:prstGeom prst="bentConnector3">
              <a:avLst>
                <a:gd name="adj1" fmla="val 99975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6751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cache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>
            <a:off x="758952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H="1">
            <a:off x="164592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566160" y="5532120"/>
            <a:ext cx="0" cy="274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5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Find in Disk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47244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Find in Mem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45920" y="3804540"/>
            <a:ext cx="4022856" cy="2551176"/>
            <a:chOff x="1645920" y="3804540"/>
            <a:chExt cx="4022856" cy="2551176"/>
          </a:xfrm>
        </p:grpSpPr>
        <p:sp>
          <p:nvSpPr>
            <p:cNvPr id="47" name="Line 29"/>
            <p:cNvSpPr>
              <a:spLocks noChangeShapeType="1"/>
            </p:cNvSpPr>
            <p:nvPr/>
          </p:nvSpPr>
          <p:spPr bwMode="auto">
            <a:xfrm flipH="1">
              <a:off x="1645920" y="60807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Line 29"/>
            <p:cNvSpPr>
              <a:spLocks noChangeShapeType="1"/>
            </p:cNvSpPr>
            <p:nvPr/>
          </p:nvSpPr>
          <p:spPr bwMode="auto">
            <a:xfrm flipH="1">
              <a:off x="3566160" y="6080760"/>
              <a:ext cx="0" cy="274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 flipH="1" flipV="1">
              <a:off x="3844548" y="4531488"/>
              <a:ext cx="2551176" cy="109728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645920" y="6355080"/>
              <a:ext cx="292608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9701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Switching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happen when the CPU switches processes?</a:t>
            </a:r>
          </a:p>
          <a:p>
            <a:pPr lvl="1"/>
            <a:r>
              <a:rPr lang="en-US" dirty="0" smtClean="0"/>
              <a:t>Registers:</a:t>
            </a:r>
          </a:p>
          <a:p>
            <a:pPr lvl="2"/>
            <a:r>
              <a:rPr lang="en-US" dirty="0" smtClean="0"/>
              <a:t>Save state of old process, load state of new process</a:t>
            </a:r>
          </a:p>
          <a:p>
            <a:pPr lvl="2"/>
            <a:r>
              <a:rPr lang="en-US" dirty="0" smtClean="0"/>
              <a:t>Including the Page Table Base Register (PTBR)</a:t>
            </a:r>
          </a:p>
          <a:p>
            <a:pPr lvl="1"/>
            <a:r>
              <a:rPr lang="en-US" dirty="0" smtClean="0"/>
              <a:t>Memory:</a:t>
            </a:r>
            <a:endParaRPr lang="en-US" dirty="0"/>
          </a:p>
          <a:p>
            <a:pPr lvl="2"/>
            <a:r>
              <a:rPr lang="en-US" dirty="0" smtClean="0"/>
              <a:t>Nothing to do!  Pages for processes already exist in memory/disk and protected from each other</a:t>
            </a:r>
            <a:endParaRPr lang="en-US" dirty="0"/>
          </a:p>
          <a:p>
            <a:pPr lvl="1"/>
            <a:r>
              <a:rPr lang="en-US" dirty="0" smtClean="0"/>
              <a:t>TLB: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Invalidate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all entries in TLB – mapping is for old process’ VAs </a:t>
            </a:r>
          </a:p>
          <a:p>
            <a:pPr lvl="1"/>
            <a:r>
              <a:rPr lang="en-US" dirty="0" smtClean="0"/>
              <a:t>Cache:</a:t>
            </a:r>
          </a:p>
          <a:p>
            <a:pPr lvl="2"/>
            <a:r>
              <a:rPr lang="en-US" dirty="0" smtClean="0"/>
              <a:t>Can leave alone because storing based on PAs – good for shared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5678"/>
            <a:ext cx="8403336" cy="762000"/>
          </a:xfrm>
        </p:spPr>
        <p:txBody>
          <a:bodyPr/>
          <a:lstStyle/>
          <a:p>
            <a:r>
              <a:rPr lang="en-US" dirty="0" smtClean="0"/>
              <a:t>Summary of Address Translation Symbols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074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Basic Parameters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	Number of addresses in virtual address space</a:t>
                </a:r>
                <a:endParaRPr lang="en-US" baseline="30000" dirty="0" smtClean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 smtClean="0"/>
                  <a:t>	Number of addresses in physical address space</a:t>
                </a:r>
                <a:endParaRPr lang="en-US" baseline="30000" dirty="0" smtClean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 smtClean="0"/>
                  <a:t>	Page size (bytes)</a:t>
                </a:r>
                <a:endParaRPr lang="en-US" baseline="30000" dirty="0" smtClean="0"/>
              </a:p>
              <a:p>
                <a:r>
                  <a:rPr lang="en-US" dirty="0" smtClean="0"/>
                  <a:t>Components of the virtual address (VA)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 smtClean="0"/>
                  <a:t>VPO</a:t>
                </a:r>
                <a:r>
                  <a:rPr lang="en-US" dirty="0" smtClean="0"/>
                  <a:t>	Virtual </a:t>
                </a:r>
                <a:r>
                  <a:rPr lang="en-US" dirty="0"/>
                  <a:t>page offset 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 smtClean="0"/>
                  <a:t>VPN</a:t>
                </a:r>
                <a:r>
                  <a:rPr lang="en-US" dirty="0" smtClean="0"/>
                  <a:t>	Virtual </a:t>
                </a:r>
                <a:r>
                  <a:rPr lang="en-US" dirty="0"/>
                  <a:t>page number</a:t>
                </a:r>
                <a:endParaRPr lang="en-US" b="1" dirty="0" smtClean="0"/>
              </a:p>
              <a:p>
                <a:pPr lvl="1">
                  <a:spcBef>
                    <a:spcPts val="0"/>
                  </a:spcBef>
                </a:pPr>
                <a:r>
                  <a:rPr lang="en-US" b="1" dirty="0" smtClean="0"/>
                  <a:t>TLBI</a:t>
                </a:r>
                <a:r>
                  <a:rPr lang="en-US" dirty="0" smtClean="0"/>
                  <a:t>	TLB index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 smtClean="0"/>
                  <a:t>TLBT</a:t>
                </a:r>
                <a:r>
                  <a:rPr lang="en-US" dirty="0"/>
                  <a:t>	</a:t>
                </a:r>
                <a:r>
                  <a:rPr lang="en-US" dirty="0" smtClean="0"/>
                  <a:t>TLB tag</a:t>
                </a:r>
              </a:p>
              <a:p>
                <a:r>
                  <a:rPr lang="en-US" dirty="0" smtClean="0"/>
                  <a:t>Components of the physical address (PA)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 smtClean="0"/>
                  <a:t>PPO</a:t>
                </a:r>
                <a:r>
                  <a:rPr lang="en-US" dirty="0"/>
                  <a:t>	</a:t>
                </a:r>
                <a:r>
                  <a:rPr lang="en-US" dirty="0" smtClean="0"/>
                  <a:t>Physical page offset (same as VPO)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 smtClean="0"/>
                  <a:t>PPN	</a:t>
                </a:r>
                <a:r>
                  <a:rPr lang="en-US" dirty="0" smtClean="0"/>
                  <a:t>Physical page number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93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4" y="1362074"/>
                <a:ext cx="8366760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Virtual Memory Summary</a:t>
            </a:r>
            <a:endParaRPr lang="en-GB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Programmer’s view of virtual memory</a:t>
            </a:r>
          </a:p>
          <a:p>
            <a:pPr lvl="1"/>
            <a:r>
              <a:rPr lang="en-GB" dirty="0" smtClean="0"/>
              <a:t>Each process has its own private linear address space</a:t>
            </a:r>
          </a:p>
          <a:p>
            <a:pPr lvl="1"/>
            <a:r>
              <a:rPr lang="en-GB" dirty="0" smtClean="0"/>
              <a:t>Cannot be corrupted by other processes</a:t>
            </a:r>
          </a:p>
          <a:p>
            <a:endParaRPr lang="en-GB" dirty="0" smtClean="0"/>
          </a:p>
          <a:p>
            <a:r>
              <a:rPr lang="en-GB" dirty="0" smtClean="0"/>
              <a:t>System view of virtual memory</a:t>
            </a:r>
          </a:p>
          <a:p>
            <a:pPr lvl="1"/>
            <a:r>
              <a:rPr lang="en-GB" dirty="0" smtClean="0"/>
              <a:t>Uses memory efficiently by caching virtual memory pages</a:t>
            </a:r>
          </a:p>
          <a:p>
            <a:pPr lvl="2"/>
            <a:r>
              <a:rPr lang="en-GB" dirty="0" smtClean="0"/>
              <a:t>Efficient only because of locality</a:t>
            </a:r>
          </a:p>
          <a:p>
            <a:pPr lvl="1"/>
            <a:r>
              <a:rPr lang="en-GB" dirty="0" smtClean="0"/>
              <a:t>Simplifies memory management and sharing</a:t>
            </a:r>
          </a:p>
          <a:p>
            <a:pPr lvl="1"/>
            <a:r>
              <a:rPr lang="en-GB" dirty="0" smtClean="0"/>
              <a:t>Simplifies protection by providing permissions checking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6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Memory System Summary</a:t>
            </a:r>
            <a:endParaRPr lang="en-GB"/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 smtClean="0"/>
              <a:t>Memory Caches (L1/L2/L3)</a:t>
            </a:r>
          </a:p>
          <a:p>
            <a:pPr lvl="1"/>
            <a:r>
              <a:rPr lang="en-GB" sz="2000" dirty="0" smtClean="0"/>
              <a:t>Purely a speed-up technique</a:t>
            </a:r>
          </a:p>
          <a:p>
            <a:pPr lvl="1"/>
            <a:r>
              <a:rPr lang="en-GB" sz="2000" dirty="0" smtClean="0"/>
              <a:t>Behavior invisible to application programmer and (mostly) OS</a:t>
            </a:r>
          </a:p>
          <a:p>
            <a:pPr lvl="1"/>
            <a:r>
              <a:rPr lang="en-GB" sz="2000" dirty="0" smtClean="0"/>
              <a:t>Implemented totally in hardware</a:t>
            </a:r>
          </a:p>
          <a:p>
            <a:r>
              <a:rPr lang="en-GB" sz="2400" dirty="0" smtClean="0"/>
              <a:t>Virtual Memory</a:t>
            </a:r>
          </a:p>
          <a:p>
            <a:pPr lvl="1"/>
            <a:r>
              <a:rPr lang="en-GB" sz="2000" dirty="0" smtClean="0"/>
              <a:t>Supports many OS-related functions</a:t>
            </a:r>
          </a:p>
          <a:p>
            <a:pPr lvl="2"/>
            <a:r>
              <a:rPr lang="en-GB" sz="1800" dirty="0" smtClean="0"/>
              <a:t>Process creation, task switching, protection</a:t>
            </a:r>
          </a:p>
          <a:p>
            <a:pPr lvl="1"/>
            <a:r>
              <a:rPr lang="en-GB" sz="2000" dirty="0" smtClean="0"/>
              <a:t>Operating System (software)</a:t>
            </a:r>
          </a:p>
          <a:p>
            <a:pPr lvl="2"/>
            <a:r>
              <a:rPr lang="en-GB" sz="1800" dirty="0" smtClean="0"/>
              <a:t>Allocates/shares physical memory among processes</a:t>
            </a:r>
          </a:p>
          <a:p>
            <a:pPr lvl="2"/>
            <a:r>
              <a:rPr lang="en-GB" sz="1800" dirty="0" smtClean="0"/>
              <a:t>Maintains high-level tables tracking memory type, source, sharing</a:t>
            </a:r>
          </a:p>
          <a:p>
            <a:pPr lvl="2"/>
            <a:r>
              <a:rPr lang="en-GB" sz="1800" dirty="0" smtClean="0"/>
              <a:t>Handles exceptions, fills in hardware-defined mapping tables</a:t>
            </a:r>
          </a:p>
          <a:p>
            <a:pPr lvl="1"/>
            <a:r>
              <a:rPr lang="en-GB" sz="2000" dirty="0" smtClean="0"/>
              <a:t>Hardware</a:t>
            </a:r>
          </a:p>
          <a:p>
            <a:pPr lvl="2"/>
            <a:r>
              <a:rPr lang="en-GB" sz="1800" dirty="0" smtClean="0"/>
              <a:t>Translates virtual addresses via mapping tables, enforcing permissions</a:t>
            </a:r>
          </a:p>
          <a:p>
            <a:pPr lvl="2"/>
            <a:r>
              <a:rPr lang="en-GB" sz="1800" dirty="0" smtClean="0"/>
              <a:t>Accelerates mapping via translation cache (TLB)</a:t>
            </a:r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58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</a:rPr>
              <a:t>Page hit:</a:t>
            </a:r>
            <a:r>
              <a:rPr lang="en-GB" dirty="0" smtClean="0"/>
              <a:t>  VM reference is in physical memory</a:t>
            </a:r>
            <a:endParaRPr lang="en-GB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2743200" y="1828800"/>
            <a:ext cx="2498706" cy="2688245"/>
            <a:chOff x="1458695" y="1649970"/>
            <a:chExt cx="2498706" cy="2688245"/>
          </a:xfrm>
        </p:grpSpPr>
        <p:sp>
          <p:nvSpPr>
            <p:cNvPr id="84" name="Text Box 11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06005" y="1649970"/>
              <a:ext cx="1901952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Page Table (DRAM</a:t>
              </a: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1458695" y="2009175"/>
              <a:ext cx="2498706" cy="2329040"/>
              <a:chOff x="1458695" y="2009175"/>
              <a:chExt cx="2498706" cy="2329040"/>
            </a:xfrm>
          </p:grpSpPr>
          <p:sp>
            <p:nvSpPr>
              <p:cNvPr id="86" name="Rectangle 3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311481" y="3658905"/>
                <a:ext cx="164592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87" name="Rectangle 4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2311481" y="38875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88" name="Rectangle 5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311481" y="3430305"/>
                <a:ext cx="1645920" cy="228600"/>
              </a:xfrm>
              <a:prstGeom prst="rect">
                <a:avLst/>
              </a:prstGeom>
              <a:solidFill>
                <a:srgbClr val="FFFFFF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rgbClr val="000066"/>
                    </a:solidFill>
                    <a:latin typeface="Lato" panose="020F0502020204030203" pitchFamily="34" charset="0"/>
                  </a:rPr>
                  <a:t>null</a:t>
                </a:r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311481" y="2287305"/>
                <a:ext cx="1645920" cy="228600"/>
              </a:xfrm>
              <a:prstGeom prst="rect">
                <a:avLst/>
              </a:prstGeom>
              <a:solidFill>
                <a:srgbClr val="FFFFFF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rgbClr val="000066"/>
                    </a:solidFill>
                    <a:latin typeface="Lato" panose="020F0502020204030203" pitchFamily="34" charset="0"/>
                  </a:rPr>
                  <a:t>null</a:t>
                </a:r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311481" y="25159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1" name="Rectangle 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311481" y="27445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2" name="Rectangle 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311481" y="2973105"/>
                <a:ext cx="164592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311481" y="32017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4" name="Rectangle 20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006681" y="36589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Rectangle 21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06681" y="38875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6" name="Rectangle 22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006681" y="34303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7" name="Rectangle 2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006681" y="22873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8" name="Rectangle 2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006681" y="25159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9" name="Rectangle 2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006681" y="27445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0" name="Rectangle 2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006681" y="29731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1" name="Rectangle 2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006681" y="32017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Text Box 28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008581" y="2009175"/>
                <a:ext cx="301752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Valid</a:t>
                </a:r>
              </a:p>
            </p:txBody>
          </p:sp>
          <p:sp>
            <p:nvSpPr>
              <p:cNvPr id="103" name="Text Box 37"/>
              <p:cNvSpPr txBox="1"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309456" y="2011680"/>
                <a:ext cx="1600200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0" rIns="9000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PPN/Disk </a:t>
                </a:r>
                <a:r>
                  <a:rPr lang="en-GB" sz="1600" i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GB" sz="1600" i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ddr</a:t>
                </a:r>
                <a:endPara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Text Box 38"/>
              <p:cNvSpPr txBox="1"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458695" y="2286000"/>
                <a:ext cx="548640" cy="2286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90000" bIns="0" anchor="ctr">
                <a:noAutofit/>
              </a:bodyPr>
              <a:lstStyle/>
              <a:p>
                <a:pPr algn="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PTE 0</a:t>
                </a:r>
                <a:endPara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5" name="Text Box 39"/>
              <p:cNvSpPr txBox="1"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458695" y="3886200"/>
                <a:ext cx="548640" cy="2286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90000" bIns="0" anchor="ctr">
                <a:noAutofit/>
              </a:bodyPr>
              <a:lstStyle/>
              <a:p>
                <a:pPr algn="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PTE </a:t>
                </a:r>
                <a:r>
                  <a:rPr lang="en-GB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endPara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Oval 4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099816" y="39684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07" name="Oval 44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3099816" y="37398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08" name="Oval 45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3098668" y="28254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09" name="Oval 46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3098668" y="2596690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10" name="Oval 53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101529" y="3054068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11" name="Oval 55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098414" y="32826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18" name="Rectangle 4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311481" y="4109615"/>
                <a:ext cx="1645920" cy="228600"/>
              </a:xfrm>
              <a:prstGeom prst="rect">
                <a:avLst/>
              </a:prstGeom>
              <a:solidFill>
                <a:schemeClr val="bg1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82296" anchor="ctr"/>
              <a:lstStyle/>
              <a:p>
                <a:pPr algn="ctr"/>
                <a:r>
                  <a:rPr lang="en-US" sz="160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9" name="Rectangle 21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006681" y="410961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82296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cxnSp>
        <p:nvCxnSpPr>
          <p:cNvPr id="61" name="Shape 60"/>
          <p:cNvCxnSpPr>
            <a:stCxn id="69" idx="2"/>
          </p:cNvCxnSpPr>
          <p:nvPr>
            <p:custDataLst>
              <p:tags r:id="rId4"/>
            </p:custDataLst>
          </p:nvPr>
        </p:nvCxnSpPr>
        <p:spPr bwMode="auto">
          <a:xfrm rot="5400000">
            <a:off x="1308315" y="2757488"/>
            <a:ext cx="640080" cy="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Rectangle 68"/>
          <p:cNvSpPr/>
          <p:nvPr>
            <p:custDataLst>
              <p:tags r:id="rId5"/>
            </p:custDataLst>
          </p:nvPr>
        </p:nvSpPr>
        <p:spPr bwMode="auto">
          <a:xfrm>
            <a:off x="828255" y="219456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1440" y="5120640"/>
            <a:ext cx="5723029" cy="1600200"/>
            <a:chOff x="91440" y="5120640"/>
            <a:chExt cx="5723029" cy="1600200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190909" y="5120640"/>
              <a:ext cx="5623560" cy="1600200"/>
            </a:xfrm>
            <a:prstGeom prst="roundRect">
              <a:avLst>
                <a:gd name="adj" fmla="val 5136"/>
              </a:avLst>
            </a:prstGeom>
            <a:solidFill>
              <a:schemeClr val="bg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Example</a:t>
              </a:r>
              <a:r>
                <a:rPr lang="en-US" sz="18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:</a:t>
              </a:r>
              <a:r>
                <a:rPr lang="en-US" sz="1800" dirty="0" smtClean="0">
                  <a:solidFill>
                    <a:srgbClr val="C00000"/>
                  </a:solidFill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  </a:t>
              </a:r>
              <a:r>
                <a:rPr lang="en-US" b="0" dirty="0" smtClean="0"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Page size = </a:t>
              </a:r>
              <a:r>
                <a:rPr lang="en-US" dirty="0" smtClean="0"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4 KiB</a:t>
              </a:r>
              <a:endParaRPr kumimoji="0" lang="en-US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67"/>
            <p:cNvSpPr/>
            <p:nvPr>
              <p:custDataLst>
                <p:tags r:id="rId22"/>
              </p:custDataLst>
            </p:nvPr>
          </p:nvSpPr>
          <p:spPr bwMode="auto">
            <a:xfrm>
              <a:off x="1554480" y="5577840"/>
              <a:ext cx="1305165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r>
                <a:rPr lang="en-US" sz="2000" b="0" dirty="0" smtClean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rPr>
                <a:t>0x00740b</a:t>
              </a:r>
              <a:endPara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1440" y="5577840"/>
              <a:ext cx="1371600" cy="457200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Virtual </a:t>
              </a:r>
              <a:r>
                <a:rPr lang="en-US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b="0" i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ddr</a:t>
              </a:r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  <a:endParaRPr lang="en-US" b="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72"/>
            <p:cNvSpPr/>
            <p:nvPr>
              <p:custDataLst>
                <p:tags r:id="rId23"/>
              </p:custDataLst>
            </p:nvPr>
          </p:nvSpPr>
          <p:spPr bwMode="auto">
            <a:xfrm>
              <a:off x="1554480" y="6126480"/>
              <a:ext cx="1305165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800" b="0" dirty="0">
                <a:latin typeface="Calibri" panose="020F0502020204030204" pitchFamily="34" charset="0"/>
                <a:ea typeface="Anonymous Pro" charset="0"/>
                <a:cs typeface="Calibri" panose="020F0502020204030204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1440" y="6126480"/>
              <a:ext cx="1371600" cy="457200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r"/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VPN:</a:t>
              </a:r>
              <a:endParaRPr lang="en-US" b="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Rectangle 76"/>
            <p:cNvSpPr/>
            <p:nvPr>
              <p:custDataLst>
                <p:tags r:id="rId24"/>
              </p:custDataLst>
            </p:nvPr>
          </p:nvSpPr>
          <p:spPr bwMode="auto">
            <a:xfrm>
              <a:off x="4389120" y="6126480"/>
              <a:ext cx="1305165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1800" b="0" dirty="0">
                <a:latin typeface="Calibri" panose="020F0502020204030204" pitchFamily="34" charset="0"/>
                <a:ea typeface="Anonymous Pro" charset="0"/>
                <a:cs typeface="Calibri" panose="020F050202020403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26080" y="6126480"/>
              <a:ext cx="1371600" cy="457200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r"/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PPN:</a:t>
              </a:r>
              <a:endParaRPr lang="en-US" b="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Rectangle 78"/>
            <p:cNvSpPr/>
            <p:nvPr>
              <p:custDataLst>
                <p:tags r:id="rId25"/>
              </p:custDataLst>
            </p:nvPr>
          </p:nvSpPr>
          <p:spPr bwMode="auto">
            <a:xfrm>
              <a:off x="4389120" y="5577840"/>
              <a:ext cx="1292146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2000" b="0" dirty="0">
                <a:latin typeface="Calibri" panose="020F0502020204030204" pitchFamily="34" charset="0"/>
                <a:ea typeface="Anonymous Pro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926080" y="5577840"/>
              <a:ext cx="1371600" cy="457200"/>
            </a:xfrm>
            <a:prstGeom prst="rect">
              <a:avLst/>
            </a:prstGeom>
          </p:spPr>
          <p:txBody>
            <a:bodyPr wrap="square" lIns="0" tIns="0" rIns="0" bIns="0" anchor="ctr" anchorCtr="0">
              <a:normAutofit/>
            </a:bodyPr>
            <a:lstStyle/>
            <a:p>
              <a:pPr algn="r"/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  <a:r>
                <a:rPr lang="en-US" b="0" i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Addr</a:t>
              </a:r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  <a:endParaRPr lang="en-US" b="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949440" y="1920240"/>
            <a:ext cx="1913913" cy="1600200"/>
            <a:chOff x="5669280" y="1097280"/>
            <a:chExt cx="1913913" cy="1600200"/>
          </a:xfrm>
        </p:grpSpPr>
        <p:sp>
          <p:nvSpPr>
            <p:cNvPr id="121" name="Text Box 1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669280" y="1097280"/>
              <a:ext cx="13716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(DRAM)</a:t>
              </a:r>
              <a:endParaRPr lang="en-GB" sz="16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2" name="Text Box 4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039157" y="1596248"/>
              <a:ext cx="544036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0</a:t>
              </a:r>
            </a:p>
          </p:txBody>
        </p:sp>
        <p:sp>
          <p:nvSpPr>
            <p:cNvPr id="123" name="Text Box 4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39157" y="2423160"/>
              <a:ext cx="544036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3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669280" y="160020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1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669280" y="187452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2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669280" y="214884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7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69280" y="242316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4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949440" y="3840480"/>
            <a:ext cx="1371600" cy="2377440"/>
            <a:chOff x="7498080" y="3154680"/>
            <a:chExt cx="1371600" cy="2377440"/>
          </a:xfrm>
        </p:grpSpPr>
        <p:sp>
          <p:nvSpPr>
            <p:cNvPr id="132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498080" y="3154680"/>
              <a:ext cx="13716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0" tIns="0" rIns="0" bIns="0" anchor="ctr" anchorCtr="0">
              <a:normAutofit lnSpcReduction="10000"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</a:t>
              </a: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memory</a:t>
              </a:r>
              <a:b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(DRAM/disk)</a:t>
              </a:r>
              <a:endParaRPr lang="en-GB" sz="16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498080" y="365760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134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98080" y="397764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135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98080" y="461772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4</a:t>
              </a:r>
            </a:p>
          </p:txBody>
        </p:sp>
        <p:sp>
          <p:nvSpPr>
            <p:cNvPr id="136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98080" y="493776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6</a:t>
              </a:r>
            </a:p>
          </p:txBody>
        </p:sp>
        <p:sp>
          <p:nvSpPr>
            <p:cNvPr id="137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498080" y="525780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7</a:t>
              </a:r>
            </a:p>
          </p:txBody>
        </p:sp>
        <p:sp>
          <p:nvSpPr>
            <p:cNvPr id="138" name="Rectangle 5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98080" y="429768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3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416552" y="3273552"/>
            <a:ext cx="2532887" cy="2487168"/>
            <a:chOff x="3136392" y="3273552"/>
            <a:chExt cx="2532887" cy="2487168"/>
          </a:xfrm>
        </p:grpSpPr>
        <p:sp>
          <p:nvSpPr>
            <p:cNvPr id="140" name="Line 1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136392" y="3959352"/>
              <a:ext cx="2532887" cy="1801368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41" name="Line 5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136392" y="3273552"/>
              <a:ext cx="2532887" cy="1847088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416553" y="2560320"/>
            <a:ext cx="2532886" cy="1627632"/>
            <a:chOff x="3136392" y="2560320"/>
            <a:chExt cx="2532886" cy="1627632"/>
          </a:xfrm>
        </p:grpSpPr>
        <p:sp>
          <p:nvSpPr>
            <p:cNvPr id="143" name="Line 1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3136392" y="3108960"/>
              <a:ext cx="2532886" cy="107899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44" name="Line 1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3136392" y="2834639"/>
              <a:ext cx="2532886" cy="21031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45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136392" y="2560320"/>
              <a:ext cx="2532886" cy="25603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46" name="Line 5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3136392" y="3383280"/>
              <a:ext cx="2532886" cy="11887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0144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54864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FF0000"/>
                </a:solidFill>
              </a:rPr>
              <a:t>Page fault:</a:t>
            </a:r>
            <a:r>
              <a:rPr lang="en-GB" i="1" dirty="0" smtClean="0">
                <a:solidFill>
                  <a:srgbClr val="C00000"/>
                </a:solidFill>
              </a:rPr>
              <a:t>  </a:t>
            </a:r>
            <a:r>
              <a:rPr lang="en-GB" dirty="0" smtClean="0"/>
              <a:t>VM reference is NOT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in physical memory </a:t>
            </a:r>
            <a:endParaRPr lang="en-GB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2743200" y="1828800"/>
            <a:ext cx="2498706" cy="2688245"/>
            <a:chOff x="1458695" y="1649970"/>
            <a:chExt cx="2498706" cy="2688245"/>
          </a:xfrm>
        </p:grpSpPr>
        <p:sp>
          <p:nvSpPr>
            <p:cNvPr id="127" name="Text Box 1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06005" y="1649970"/>
              <a:ext cx="1901952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Page Table (DRAM</a:t>
              </a: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1458695" y="2009175"/>
              <a:ext cx="2498706" cy="2329040"/>
              <a:chOff x="1458695" y="2009175"/>
              <a:chExt cx="2498706" cy="2329040"/>
            </a:xfrm>
          </p:grpSpPr>
          <p:sp>
            <p:nvSpPr>
              <p:cNvPr id="129" name="Rectangle 3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311481" y="3658905"/>
                <a:ext cx="164592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30" name="Rectangle 4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311481" y="38875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31" name="Rectangle 5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311481" y="3430305"/>
                <a:ext cx="1645920" cy="228600"/>
              </a:xfrm>
              <a:prstGeom prst="rect">
                <a:avLst/>
              </a:prstGeom>
              <a:solidFill>
                <a:srgbClr val="FFFFFF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rgbClr val="000066"/>
                    </a:solidFill>
                    <a:latin typeface="Lato" panose="020F0502020204030203" pitchFamily="34" charset="0"/>
                  </a:rPr>
                  <a:t>null</a:t>
                </a:r>
              </a:p>
            </p:txBody>
          </p:sp>
          <p:sp>
            <p:nvSpPr>
              <p:cNvPr id="132" name="Rectangle 6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311481" y="2287305"/>
                <a:ext cx="1645920" cy="228600"/>
              </a:xfrm>
              <a:prstGeom prst="rect">
                <a:avLst/>
              </a:prstGeom>
              <a:solidFill>
                <a:srgbClr val="FFFFFF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rgbClr val="000066"/>
                    </a:solidFill>
                    <a:latin typeface="Lato" panose="020F0502020204030203" pitchFamily="34" charset="0"/>
                  </a:rPr>
                  <a:t>null</a:t>
                </a:r>
              </a:p>
            </p:txBody>
          </p:sp>
          <p:sp>
            <p:nvSpPr>
              <p:cNvPr id="133" name="Rectangle 7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2311481" y="25159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34" name="Rectangle 8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311481" y="27445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35" name="Rectangle 9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311481" y="2973105"/>
                <a:ext cx="164592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36" name="Rectangle 10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311481" y="32017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006681" y="36589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8" name="Rectangle 21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006681" y="38875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9" name="Rectangle 22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006681" y="34303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0" name="Rectangle 23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006681" y="22873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1" name="Rectangle 24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06681" y="25159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2" name="Rectangle 25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006681" y="27445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3" name="Rectangle 26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006681" y="29731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4" name="Rectangle 27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006681" y="32017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5" name="Text Box 28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008581" y="2009175"/>
                <a:ext cx="301752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Valid</a:t>
                </a:r>
              </a:p>
            </p:txBody>
          </p:sp>
          <p:sp>
            <p:nvSpPr>
              <p:cNvPr id="146" name="Text Box 37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309456" y="2011680"/>
                <a:ext cx="1600200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0" rIns="9000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PPN/Disk </a:t>
                </a:r>
                <a:r>
                  <a:rPr lang="en-GB" sz="1600" i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GB" sz="1600" i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ddr</a:t>
                </a:r>
                <a:endPara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7" name="Text Box 38"/>
              <p:cNvSpPr txBox="1"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58695" y="2286000"/>
                <a:ext cx="548640" cy="2286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90000" bIns="0" anchor="ctr">
                <a:noAutofit/>
              </a:bodyPr>
              <a:lstStyle/>
              <a:p>
                <a:pPr algn="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PTE 0</a:t>
                </a:r>
                <a:endPara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8" name="Text Box 39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58695" y="3886200"/>
                <a:ext cx="548640" cy="2286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90000" bIns="0" anchor="ctr">
                <a:noAutofit/>
              </a:bodyPr>
              <a:lstStyle/>
              <a:p>
                <a:pPr algn="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PTE </a:t>
                </a:r>
                <a:r>
                  <a:rPr lang="en-GB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endPara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9" name="Oval 43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099816" y="39684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50" name="Oval 44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099816" y="37398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51" name="Oval 4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098668" y="28254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52" name="Oval 4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098668" y="2596690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53" name="Oval 53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3101529" y="3054068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54" name="Oval 55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3098414" y="32826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55" name="Rectangle 4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311481" y="4109615"/>
                <a:ext cx="1645920" cy="228600"/>
              </a:xfrm>
              <a:prstGeom prst="rect">
                <a:avLst/>
              </a:prstGeom>
              <a:solidFill>
                <a:schemeClr val="bg1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82296" anchor="ctr"/>
              <a:lstStyle/>
              <a:p>
                <a:pPr algn="ctr"/>
                <a:r>
                  <a:rPr lang="en-US" sz="160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6" name="Rectangle 21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006681" y="410961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82296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>
            <a:off x="6949440" y="1920240"/>
            <a:ext cx="1913913" cy="1600200"/>
            <a:chOff x="5669280" y="1097280"/>
            <a:chExt cx="1913913" cy="1600200"/>
          </a:xfrm>
        </p:grpSpPr>
        <p:sp>
          <p:nvSpPr>
            <p:cNvPr id="158" name="Text Box 12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669280" y="1097280"/>
              <a:ext cx="13716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(DRAM)</a:t>
              </a:r>
              <a:endParaRPr lang="en-GB" sz="16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Text Box 4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39157" y="1596248"/>
              <a:ext cx="544036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0</a:t>
              </a:r>
            </a:p>
          </p:txBody>
        </p:sp>
        <p:sp>
          <p:nvSpPr>
            <p:cNvPr id="160" name="Text Box 4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039157" y="2423160"/>
              <a:ext cx="544036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3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669280" y="160020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669280" y="187452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2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669280" y="214884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7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669280" y="242316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4</a:t>
              </a: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949440" y="3840480"/>
            <a:ext cx="1371600" cy="2377440"/>
            <a:chOff x="7498080" y="3154680"/>
            <a:chExt cx="1371600" cy="2377440"/>
          </a:xfrm>
        </p:grpSpPr>
        <p:sp>
          <p:nvSpPr>
            <p:cNvPr id="166" name="Text Box 1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498080" y="3154680"/>
              <a:ext cx="13716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0" tIns="0" rIns="0" bIns="0" anchor="ctr" anchorCtr="0">
              <a:normAutofit lnSpcReduction="10000"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</a:t>
              </a: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memory</a:t>
              </a:r>
              <a:b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(DRAM/disk)</a:t>
              </a:r>
              <a:endParaRPr lang="en-GB" sz="16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7" name="Rectangle 4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98080" y="365760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168" name="Rectangle 4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98080" y="397764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169" name="Rectangle 5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98080" y="461772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4</a:t>
              </a:r>
            </a:p>
          </p:txBody>
        </p:sp>
        <p:sp>
          <p:nvSpPr>
            <p:cNvPr id="170" name="Rectangle 5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498080" y="493776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6</a:t>
              </a:r>
            </a:p>
          </p:txBody>
        </p:sp>
        <p:sp>
          <p:nvSpPr>
            <p:cNvPr id="171" name="Rectangle 5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98080" y="525780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7</a:t>
              </a:r>
            </a:p>
          </p:txBody>
        </p:sp>
        <p:sp>
          <p:nvSpPr>
            <p:cNvPr id="172" name="Rectangle 5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498080" y="429768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3</a:t>
              </a: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416552" y="3273552"/>
            <a:ext cx="2532887" cy="2487168"/>
            <a:chOff x="3136392" y="3273552"/>
            <a:chExt cx="2532887" cy="2487168"/>
          </a:xfrm>
        </p:grpSpPr>
        <p:sp>
          <p:nvSpPr>
            <p:cNvPr id="174" name="Line 1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136392" y="3959352"/>
              <a:ext cx="2532887" cy="1801368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75" name="Line 5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136392" y="3273552"/>
              <a:ext cx="2532887" cy="1847088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416553" y="2560320"/>
            <a:ext cx="2532886" cy="1627632"/>
            <a:chOff x="3136392" y="2560320"/>
            <a:chExt cx="2532886" cy="1627632"/>
          </a:xfrm>
        </p:grpSpPr>
        <p:sp>
          <p:nvSpPr>
            <p:cNvPr id="177" name="Line 1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3136392" y="3108960"/>
              <a:ext cx="2532886" cy="107899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78" name="Line 1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136392" y="2834639"/>
              <a:ext cx="2532886" cy="21031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79" name="Line 1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3136392" y="2560320"/>
              <a:ext cx="2532886" cy="25603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80" name="Line 5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3136392" y="3383280"/>
              <a:ext cx="2532886" cy="11887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  <p:cxnSp>
        <p:nvCxnSpPr>
          <p:cNvPr id="181" name="Shape 60"/>
          <p:cNvCxnSpPr>
            <a:stCxn id="182" idx="2"/>
            <a:endCxn id="143" idx="1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045377" y="2020425"/>
            <a:ext cx="828787" cy="1662831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2" name="Rectangle 181"/>
          <p:cNvSpPr/>
          <p:nvPr>
            <p:custDataLst>
              <p:tags r:id="rId5"/>
            </p:custDataLst>
          </p:nvPr>
        </p:nvSpPr>
        <p:spPr bwMode="auto">
          <a:xfrm>
            <a:off x="828255" y="219456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91440" y="5120640"/>
            <a:ext cx="4671469" cy="1600200"/>
            <a:chOff x="91440" y="5120640"/>
            <a:chExt cx="4671469" cy="1600200"/>
          </a:xfrm>
        </p:grpSpPr>
        <p:sp>
          <p:nvSpPr>
            <p:cNvPr id="184" name="Rounded Rectangle 183"/>
            <p:cNvSpPr/>
            <p:nvPr/>
          </p:nvSpPr>
          <p:spPr bwMode="auto">
            <a:xfrm>
              <a:off x="190909" y="5120640"/>
              <a:ext cx="4572000" cy="1600200"/>
            </a:xfrm>
            <a:prstGeom prst="roundRect">
              <a:avLst>
                <a:gd name="adj" fmla="val 5136"/>
              </a:avLst>
            </a:prstGeom>
            <a:solidFill>
              <a:schemeClr val="bg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Example</a:t>
              </a:r>
              <a:r>
                <a:rPr lang="en-US" sz="18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:</a:t>
              </a:r>
              <a:r>
                <a:rPr lang="en-US" sz="1800" dirty="0" smtClean="0">
                  <a:solidFill>
                    <a:srgbClr val="C00000"/>
                  </a:solidFill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  </a:t>
              </a:r>
              <a:r>
                <a:rPr lang="en-US" b="0" dirty="0" smtClean="0"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Page size = </a:t>
              </a:r>
              <a:r>
                <a:rPr lang="en-US" dirty="0" smtClean="0"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4 KiB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Provide a virtual address request (in hex) that results in</a:t>
              </a:r>
              <a:r>
                <a:rPr kumimoji="0" lang="en-US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 this particular page fault: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endParaRPr>
            </a:p>
          </p:txBody>
        </p:sp>
        <p:sp>
          <p:nvSpPr>
            <p:cNvPr id="185" name="Rectangle 184"/>
            <p:cNvSpPr/>
            <p:nvPr>
              <p:custDataLst>
                <p:tags r:id="rId6"/>
              </p:custDataLst>
            </p:nvPr>
          </p:nvSpPr>
          <p:spPr bwMode="auto">
            <a:xfrm>
              <a:off x="1554479" y="6126480"/>
              <a:ext cx="1828800" cy="457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lIns="0" tIns="0" rIns="0" bIns="0" rtlCol="0" anchor="ctr"/>
            <a:lstStyle/>
            <a:p>
              <a:pPr algn="ctr"/>
              <a:endPara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91440" y="6126480"/>
              <a:ext cx="1371600" cy="457200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Virtual </a:t>
              </a:r>
              <a:r>
                <a:rPr lang="en-US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b="0" i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ddr</a:t>
              </a:r>
              <a:r>
                <a:rPr lang="en-US" b="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  <a:endParaRPr lang="en-US" b="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13616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>
            <p:custDataLst>
              <p:tags r:id="rId1"/>
            </p:custDataLst>
          </p:nvPr>
        </p:nvSpPr>
        <p:spPr bwMode="auto">
          <a:xfrm>
            <a:off x="914400" y="30480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Page Fault Exception</a:t>
            </a:r>
            <a:endParaRPr lang="en-US" dirty="0"/>
          </a:p>
        </p:txBody>
      </p:sp>
      <p:sp>
        <p:nvSpPr>
          <p:cNvPr id="481297" name="Rectangle 17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95400"/>
            <a:ext cx="8153400" cy="31242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Page fault handler </a:t>
            </a:r>
            <a:r>
              <a:rPr lang="en-US" sz="2000" b="0" dirty="0"/>
              <a:t>must load page into physical memory</a:t>
            </a:r>
          </a:p>
          <a:p>
            <a:r>
              <a:rPr lang="en-US" sz="2000" b="0" dirty="0"/>
              <a:t>Returns to faulting instruction</a:t>
            </a:r>
            <a:r>
              <a:rPr lang="en-US" sz="2000" b="0" dirty="0" smtClean="0"/>
              <a:t>:  </a:t>
            </a:r>
            <a:r>
              <a:rPr lang="en-US" sz="2000" dirty="0">
                <a:latin typeface="Courier New"/>
                <a:cs typeface="Courier New"/>
              </a:rPr>
              <a:t>mov</a:t>
            </a:r>
            <a:r>
              <a:rPr lang="en-US" sz="2000" b="0" dirty="0"/>
              <a:t> is executed again!</a:t>
            </a:r>
          </a:p>
          <a:p>
            <a:pPr lvl="1"/>
            <a:r>
              <a:rPr lang="en-US" sz="1800" b="0" dirty="0"/>
              <a:t>Successful on second 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6C87C-275B-431F-8AD9-A32AD45F5009}" type="slidenum">
              <a:rPr lang="en-US" smtClean="0"/>
              <a:t>5</a:t>
            </a:fld>
            <a:endParaRPr lang="en-US"/>
          </a:p>
        </p:txBody>
      </p:sp>
      <p:sp>
        <p:nvSpPr>
          <p:cNvPr id="481298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main </a:t>
            </a:r>
            <a:r>
              <a:rPr lang="en-US" sz="1600" dirty="0">
                <a:latin typeface="Courier New" pitchFamily="49" charset="0"/>
              </a:rPr>
              <a:t>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2488982"/>
            <a:ext cx="7393371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80483b7:	c7 05 10 9d 04 08 0d 	</a:t>
            </a:r>
            <a:r>
              <a:rPr lang="en-US" sz="1600" b="1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3100551"/>
            <a:ext cx="1431785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95775" y="3100551"/>
            <a:ext cx="2076320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 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04988" y="36228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811338" y="42276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624388" y="42340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1798637" y="42340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798638" y="43245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77364" y="3862551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54550" y="42067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Create page and </a:t>
            </a:r>
          </a:p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load into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548351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88720" y="4062249"/>
            <a:ext cx="61427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endParaRPr lang="en-US" sz="1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32292" y="3877583"/>
            <a:ext cx="19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Lato" panose="020F0502020204030203" pitchFamily="34" charset="0"/>
              </a:rPr>
              <a:t>handle_page_fault</a:t>
            </a:r>
            <a:r>
              <a:rPr lang="en-US" sz="1800" dirty="0">
                <a:latin typeface="Lato" panose="020F0502020204030203" pitchFamily="34" charset="0"/>
              </a:rPr>
              <a:t>:</a:t>
            </a:r>
            <a:endParaRPr lang="en-US" sz="1800" dirty="0" smtClean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8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a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18872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>
                <a:solidFill>
                  <a:srgbClr val="FF0000"/>
                </a:solidFill>
              </a:rPr>
              <a:t>Page miss causes page fault (an exception)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828255" y="2560320"/>
            <a:ext cx="8035098" cy="4206240"/>
            <a:chOff x="828255" y="2560320"/>
            <a:chExt cx="8035098" cy="4206240"/>
          </a:xfrm>
        </p:grpSpPr>
        <p:grpSp>
          <p:nvGrpSpPr>
            <p:cNvPr id="69" name="Group 68"/>
            <p:cNvGrpSpPr/>
            <p:nvPr/>
          </p:nvGrpSpPr>
          <p:grpSpPr>
            <a:xfrm>
              <a:off x="2743200" y="2560320"/>
              <a:ext cx="2498706" cy="2688245"/>
              <a:chOff x="1458695" y="1649970"/>
              <a:chExt cx="2498706" cy="2688245"/>
            </a:xfrm>
          </p:grpSpPr>
          <p:sp>
            <p:nvSpPr>
              <p:cNvPr id="70" name="Text Box 11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006005" y="1649970"/>
                <a:ext cx="1901952" cy="36576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Page Table (DRAM</a:t>
                </a: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1458695" y="2009175"/>
                <a:ext cx="2498706" cy="2329040"/>
                <a:chOff x="1458695" y="2009175"/>
                <a:chExt cx="2498706" cy="2329040"/>
              </a:xfrm>
            </p:grpSpPr>
            <p:sp>
              <p:nvSpPr>
                <p:cNvPr id="72" name="Rectangle 3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311481" y="3658905"/>
                  <a:ext cx="1645920" cy="228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3" name="Rectangle 4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2311481" y="38875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4" name="Rectangle 5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311481" y="3430305"/>
                  <a:ext cx="1645920" cy="228600"/>
                </a:xfrm>
                <a:prstGeom prst="rect">
                  <a:avLst/>
                </a:prstGeom>
                <a:solidFill>
                  <a:srgbClr val="FFFFFF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rgbClr val="000066"/>
                      </a:solidFill>
                      <a:latin typeface="Lato" panose="020F0502020204030203" pitchFamily="34" charset="0"/>
                    </a:rPr>
                    <a:t>null</a:t>
                  </a:r>
                </a:p>
              </p:txBody>
            </p:sp>
            <p:sp>
              <p:nvSpPr>
                <p:cNvPr id="75" name="Rectangle 6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311481" y="2287305"/>
                  <a:ext cx="1645920" cy="228600"/>
                </a:xfrm>
                <a:prstGeom prst="rect">
                  <a:avLst/>
                </a:prstGeom>
                <a:solidFill>
                  <a:srgbClr val="FFFFFF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rgbClr val="000066"/>
                      </a:solidFill>
                      <a:latin typeface="Lato" panose="020F0502020204030203" pitchFamily="34" charset="0"/>
                    </a:rPr>
                    <a:t>null</a:t>
                  </a:r>
                </a:p>
              </p:txBody>
            </p:sp>
            <p:sp>
              <p:nvSpPr>
                <p:cNvPr id="76" name="Rectangle 7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311481" y="25159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7" name="Rectangle 8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2311481" y="27445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8" name="Rectangle 9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2311481" y="2973105"/>
                  <a:ext cx="1645920" cy="228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9" name="Rectangle 10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311481" y="3201705"/>
                  <a:ext cx="1645920" cy="228600"/>
                </a:xfrm>
                <a:prstGeom prst="rect">
                  <a:avLst/>
                </a:prstGeom>
                <a:solidFill>
                  <a:srgbClr val="ADADEB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80" name="Rectangle 20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006681" y="36589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1" name="Rectangle 21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006681" y="38875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" name="Rectangle 22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006681" y="34303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3" name="Rectangle 23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2006681" y="22873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4" name="Rectangle 24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006681" y="25159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5" name="Rectangle 25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006681" y="27445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6" name="Rectangle 26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2006681" y="29731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7" name="Rectangle 27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006681" y="32017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8" name="Text Box 28"/>
                <p:cNvSpPr txBox="1"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2008581" y="2009175"/>
                  <a:ext cx="301752" cy="27432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Valid</a:t>
                  </a:r>
                </a:p>
              </p:txBody>
            </p:sp>
            <p:sp>
              <p:nvSpPr>
                <p:cNvPr id="89" name="Text Box 37"/>
                <p:cNvSpPr txBox="1"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2309456" y="2011680"/>
                  <a:ext cx="1600200" cy="27432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0000" tIns="0" rIns="90000" bIns="0" anchor="ctr">
                  <a:normAutofit/>
                </a:bodyPr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PPN/Disk </a:t>
                  </a:r>
                  <a:r>
                    <a:rPr lang="en-GB" sz="1600" i="1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r>
                    <a:rPr lang="en-GB" sz="1600" i="1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ddr</a:t>
                  </a:r>
                  <a:endParaRPr lang="en-GB" sz="16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0" name="Text Box 38"/>
                <p:cNvSpPr txBox="1"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1458695" y="2286000"/>
                  <a:ext cx="548640" cy="22860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0" tIns="0" rIns="90000" bIns="0" anchor="ctr">
                  <a:noAutofit/>
                </a:bodyPr>
                <a:lstStyle/>
                <a:p>
                  <a:pPr algn="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PTE 0</a:t>
                  </a:r>
                  <a:endPara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1" name="Text Box 39"/>
                <p:cNvSpPr txBox="1"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458695" y="3886200"/>
                  <a:ext cx="548640" cy="22860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0" tIns="0" rIns="90000" bIns="0" anchor="ctr">
                  <a:noAutofit/>
                </a:bodyPr>
                <a:lstStyle/>
                <a:p>
                  <a:pPr algn="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PTE </a:t>
                  </a:r>
                  <a:r>
                    <a:rPr lang="en-GB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7</a:t>
                  </a:r>
                  <a:endPara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" name="Oval 43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3099816" y="39684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3" name="Oval 44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3099816" y="37398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4" name="Oval 45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3098668" y="28254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5" name="Oval 46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3098668" y="2596690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6" name="Oval 53"/>
                <p:cNvSpPr>
                  <a:spLocks noChangeArrowheads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3101529" y="3054068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7" name="Oval 55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3098414" y="32826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8" name="Rectangle 4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2311481" y="4109615"/>
                  <a:ext cx="1645920" cy="228600"/>
                </a:xfrm>
                <a:prstGeom prst="rect">
                  <a:avLst/>
                </a:prstGeom>
                <a:solidFill>
                  <a:schemeClr val="bg1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82296" anchor="ctr"/>
                <a:lstStyle/>
                <a:p>
                  <a:pPr algn="ctr"/>
                  <a:r>
                    <a:rPr lang="en-US" sz="160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...</a:t>
                  </a:r>
                  <a:endParaRPr lang="en-US" sz="1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9" name="Rectangle 21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2006681" y="410961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82296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...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00" name="Group 99"/>
            <p:cNvGrpSpPr/>
            <p:nvPr/>
          </p:nvGrpSpPr>
          <p:grpSpPr>
            <a:xfrm>
              <a:off x="6949440" y="2651760"/>
              <a:ext cx="1913913" cy="1600200"/>
              <a:chOff x="5669280" y="1097280"/>
              <a:chExt cx="1913913" cy="1600200"/>
            </a:xfrm>
          </p:grpSpPr>
          <p:sp>
            <p:nvSpPr>
              <p:cNvPr id="101" name="Text Box 12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69280" y="1097280"/>
                <a:ext cx="1371600" cy="45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Physical </a:t>
                </a: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memory</a:t>
                </a:r>
              </a:p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(DRAM)</a:t>
                </a:r>
                <a:endPara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Text Box 40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7039157" y="1596248"/>
                <a:ext cx="544036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 0</a:t>
                </a:r>
              </a:p>
            </p:txBody>
          </p:sp>
          <p:sp>
            <p:nvSpPr>
              <p:cNvPr id="103" name="Text Box 47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7039157" y="2423160"/>
                <a:ext cx="544036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 3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5669280" y="160020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1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5669280" y="187452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2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669280" y="214884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7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669280" y="242316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4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6949440" y="4389120"/>
              <a:ext cx="1371600" cy="2377440"/>
              <a:chOff x="7498080" y="3154680"/>
              <a:chExt cx="1371600" cy="2377440"/>
            </a:xfrm>
          </p:grpSpPr>
          <p:sp>
            <p:nvSpPr>
              <p:cNvPr id="109" name="Text Box 19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498080" y="3154680"/>
                <a:ext cx="1371600" cy="45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0" bIns="0" anchor="ctr" anchorCtr="0">
                <a:normAutofit lnSpcReduction="10000"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Virtual </a:t>
                </a: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memory</a:t>
                </a:r>
                <a:b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(DRAM/disk)</a:t>
                </a:r>
                <a:endPara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0" name="Rectangle 48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7498080" y="365760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1</a:t>
                </a:r>
              </a:p>
            </p:txBody>
          </p:sp>
          <p:sp>
            <p:nvSpPr>
              <p:cNvPr id="111" name="Rectangle 49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498080" y="397764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2</a:t>
                </a:r>
              </a:p>
            </p:txBody>
          </p:sp>
          <p:sp>
            <p:nvSpPr>
              <p:cNvPr id="112" name="Rectangle 50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7498080" y="461772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4</a:t>
                </a:r>
              </a:p>
            </p:txBody>
          </p:sp>
          <p:sp>
            <p:nvSpPr>
              <p:cNvPr id="113" name="Rectangle 5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7498080" y="493776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6</a:t>
                </a:r>
              </a:p>
            </p:txBody>
          </p:sp>
          <p:sp>
            <p:nvSpPr>
              <p:cNvPr id="114" name="Rectangle 52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498080" y="525780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7</a:t>
                </a:r>
              </a:p>
            </p:txBody>
          </p:sp>
          <p:sp>
            <p:nvSpPr>
              <p:cNvPr id="115" name="Rectangle 5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498080" y="429768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3</a:t>
                </a: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416552" y="4005072"/>
              <a:ext cx="2532887" cy="2304288"/>
              <a:chOff x="3136392" y="3273552"/>
              <a:chExt cx="2532887" cy="2304288"/>
            </a:xfrm>
          </p:grpSpPr>
          <p:sp>
            <p:nvSpPr>
              <p:cNvPr id="117" name="Line 15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136392" y="3959352"/>
                <a:ext cx="2532887" cy="1618488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prstDash val="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18" name="Line 54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136392" y="3273552"/>
                <a:ext cx="2532887" cy="1664208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prstDash val="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4416553" y="3291840"/>
              <a:ext cx="2532886" cy="1627632"/>
              <a:chOff x="3136392" y="2560320"/>
              <a:chExt cx="2532886" cy="1627632"/>
            </a:xfrm>
          </p:grpSpPr>
          <p:sp>
            <p:nvSpPr>
              <p:cNvPr id="120" name="Line 16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 flipV="1">
                <a:off x="3136392" y="3108960"/>
                <a:ext cx="2532886" cy="107899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21" name="Line 1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3136392" y="2834639"/>
                <a:ext cx="2532886" cy="21031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22" name="Line 1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3136392" y="2560320"/>
                <a:ext cx="2532886" cy="25603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23" name="Line 5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V="1">
                <a:off x="3136392" y="3383280"/>
                <a:ext cx="2532886" cy="11887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</p:grpSp>
        <p:cxnSp>
          <p:nvCxnSpPr>
            <p:cNvPr id="124" name="Shape 60"/>
            <p:cNvCxnSpPr>
              <a:stCxn id="125" idx="2"/>
              <a:endCxn id="86" idx="1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2045377" y="2751945"/>
              <a:ext cx="828787" cy="1662831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5" name="Rectangle 124"/>
            <p:cNvSpPr/>
            <p:nvPr>
              <p:custDataLst>
                <p:tags r:id="rId5"/>
              </p:custDataLst>
            </p:nvPr>
          </p:nvSpPr>
          <p:spPr bwMode="auto">
            <a:xfrm>
              <a:off x="828255" y="2926080"/>
              <a:ext cx="1600200" cy="242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414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a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18872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>
                <a:solidFill>
                  <a:srgbClr val="FF0000"/>
                </a:solidFill>
              </a:rPr>
              <a:t>Page fault handler selects a </a:t>
            </a:r>
            <a:r>
              <a:rPr lang="en-GB" sz="2000" b="0" i="1" dirty="0" smtClean="0">
                <a:solidFill>
                  <a:srgbClr val="FF0000"/>
                </a:solidFill>
              </a:rPr>
              <a:t>victim</a:t>
            </a:r>
            <a:r>
              <a:rPr lang="en-GB" sz="2000" b="0" dirty="0" smtClean="0">
                <a:solidFill>
                  <a:srgbClr val="FF0000"/>
                </a:solidFill>
              </a:rPr>
              <a:t> to be evicted (here VP 4)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28255" y="2560320"/>
            <a:ext cx="8035098" cy="4206240"/>
            <a:chOff x="828255" y="2560320"/>
            <a:chExt cx="8035098" cy="4206240"/>
          </a:xfrm>
        </p:grpSpPr>
        <p:grpSp>
          <p:nvGrpSpPr>
            <p:cNvPr id="68" name="Group 67"/>
            <p:cNvGrpSpPr/>
            <p:nvPr/>
          </p:nvGrpSpPr>
          <p:grpSpPr>
            <a:xfrm>
              <a:off x="2743200" y="2560320"/>
              <a:ext cx="2498706" cy="2688245"/>
              <a:chOff x="1458695" y="1649970"/>
              <a:chExt cx="2498706" cy="2688245"/>
            </a:xfrm>
          </p:grpSpPr>
          <p:sp>
            <p:nvSpPr>
              <p:cNvPr id="69" name="Text Box 11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006005" y="1649970"/>
                <a:ext cx="1901952" cy="36576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Page Table (DRAM</a:t>
                </a: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1458695" y="2009175"/>
                <a:ext cx="2498706" cy="2329040"/>
                <a:chOff x="1458695" y="2009175"/>
                <a:chExt cx="2498706" cy="2329040"/>
              </a:xfrm>
            </p:grpSpPr>
            <p:sp>
              <p:nvSpPr>
                <p:cNvPr id="71" name="Rectangle 3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311481" y="3658905"/>
                  <a:ext cx="1645920" cy="228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2" name="Rectangle 4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2311481" y="38875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3" name="Rectangle 5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311481" y="3430305"/>
                  <a:ext cx="1645920" cy="228600"/>
                </a:xfrm>
                <a:prstGeom prst="rect">
                  <a:avLst/>
                </a:prstGeom>
                <a:solidFill>
                  <a:srgbClr val="FFFFFF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rgbClr val="000066"/>
                      </a:solidFill>
                      <a:latin typeface="Lato" panose="020F0502020204030203" pitchFamily="34" charset="0"/>
                    </a:rPr>
                    <a:t>null</a:t>
                  </a:r>
                </a:p>
              </p:txBody>
            </p:sp>
            <p:sp>
              <p:nvSpPr>
                <p:cNvPr id="74" name="Rectangle 6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311481" y="2287305"/>
                  <a:ext cx="1645920" cy="228600"/>
                </a:xfrm>
                <a:prstGeom prst="rect">
                  <a:avLst/>
                </a:prstGeom>
                <a:solidFill>
                  <a:srgbClr val="FFFFFF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rgbClr val="000066"/>
                      </a:solidFill>
                      <a:latin typeface="Lato" panose="020F0502020204030203" pitchFamily="34" charset="0"/>
                    </a:rPr>
                    <a:t>null</a:t>
                  </a:r>
                </a:p>
              </p:txBody>
            </p:sp>
            <p:sp>
              <p:nvSpPr>
                <p:cNvPr id="75" name="Rectangle 7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311481" y="25159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6" name="Rectangle 8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2311481" y="27445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7" name="Rectangle 9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2311481" y="2973105"/>
                  <a:ext cx="1645920" cy="228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8" name="Rectangle 10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311481" y="3201705"/>
                  <a:ext cx="1645920" cy="228600"/>
                </a:xfrm>
                <a:prstGeom prst="rect">
                  <a:avLst/>
                </a:prstGeom>
                <a:solidFill>
                  <a:srgbClr val="ADADEB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79" name="Rectangle 20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006681" y="36589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0" name="Rectangle 21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006681" y="38875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1" name="Rectangle 22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006681" y="34303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" name="Rectangle 23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2006681" y="22873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3" name="Rectangle 24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006681" y="25159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4" name="Rectangle 25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006681" y="27445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5" name="Rectangle 26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2006681" y="29731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86" name="Rectangle 27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006681" y="32017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7" name="Text Box 28"/>
                <p:cNvSpPr txBox="1"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2008581" y="2009175"/>
                  <a:ext cx="301752" cy="27432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Valid</a:t>
                  </a:r>
                </a:p>
              </p:txBody>
            </p:sp>
            <p:sp>
              <p:nvSpPr>
                <p:cNvPr id="88" name="Text Box 37"/>
                <p:cNvSpPr txBox="1"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2309456" y="2011680"/>
                  <a:ext cx="1600200" cy="27432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0000" tIns="0" rIns="90000" bIns="0" anchor="ctr">
                  <a:normAutofit/>
                </a:bodyPr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PPN/Disk </a:t>
                  </a:r>
                  <a:r>
                    <a:rPr lang="en-GB" sz="1600" i="1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r>
                    <a:rPr lang="en-GB" sz="1600" i="1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ddr</a:t>
                  </a:r>
                  <a:endParaRPr lang="en-GB" sz="16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9" name="Text Box 38"/>
                <p:cNvSpPr txBox="1"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1458695" y="2286000"/>
                  <a:ext cx="548640" cy="22860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0" tIns="0" rIns="90000" bIns="0" anchor="ctr">
                  <a:noAutofit/>
                </a:bodyPr>
                <a:lstStyle/>
                <a:p>
                  <a:pPr algn="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PTE 0</a:t>
                  </a:r>
                  <a:endPara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0" name="Text Box 39"/>
                <p:cNvSpPr txBox="1"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458695" y="3886200"/>
                  <a:ext cx="548640" cy="22860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0" tIns="0" rIns="90000" bIns="0" anchor="ctr">
                  <a:noAutofit/>
                </a:bodyPr>
                <a:lstStyle/>
                <a:p>
                  <a:pPr algn="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PTE </a:t>
                  </a:r>
                  <a:r>
                    <a:rPr lang="en-GB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7</a:t>
                  </a:r>
                  <a:endPara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1" name="Oval 43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3099816" y="39684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2" name="Oval 44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3099816" y="37398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3" name="Oval 45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3098668" y="28254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4" name="Oval 46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3098668" y="2596690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5" name="Oval 53"/>
                <p:cNvSpPr>
                  <a:spLocks noChangeArrowheads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3101529" y="3054068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6" name="Oval 55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3098414" y="3282696"/>
                  <a:ext cx="76200" cy="76200"/>
                </a:xfrm>
                <a:prstGeom prst="ellipse">
                  <a:avLst/>
                </a:prstGeom>
                <a:solidFill>
                  <a:srgbClr val="C00000"/>
                </a:solidFill>
                <a:ln w="12600">
                  <a:solidFill>
                    <a:srgbClr val="C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97" name="Rectangle 4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2311481" y="4109615"/>
                  <a:ext cx="1645920" cy="228600"/>
                </a:xfrm>
                <a:prstGeom prst="rect">
                  <a:avLst/>
                </a:prstGeom>
                <a:solidFill>
                  <a:schemeClr val="bg1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82296" anchor="ctr"/>
                <a:lstStyle/>
                <a:p>
                  <a:pPr algn="ctr"/>
                  <a:r>
                    <a:rPr lang="en-US" sz="160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...</a:t>
                  </a:r>
                  <a:endParaRPr lang="en-US" sz="1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8" name="Rectangle 21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2006681" y="410961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82296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...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99" name="Group 98"/>
            <p:cNvGrpSpPr/>
            <p:nvPr/>
          </p:nvGrpSpPr>
          <p:grpSpPr>
            <a:xfrm>
              <a:off x="6949440" y="2651760"/>
              <a:ext cx="1913913" cy="1600200"/>
              <a:chOff x="5669280" y="1097280"/>
              <a:chExt cx="1913913" cy="1600200"/>
            </a:xfrm>
          </p:grpSpPr>
          <p:sp>
            <p:nvSpPr>
              <p:cNvPr id="100" name="Text Box 12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69280" y="1097280"/>
                <a:ext cx="1371600" cy="45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Physical </a:t>
                </a: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memory</a:t>
                </a:r>
              </a:p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(DRAM)</a:t>
                </a:r>
                <a:endPara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1" name="Text Box 40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7039157" y="1596248"/>
                <a:ext cx="544036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 0</a:t>
                </a:r>
              </a:p>
            </p:txBody>
          </p:sp>
          <p:sp>
            <p:nvSpPr>
              <p:cNvPr id="102" name="Text Box 47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7039157" y="2423160"/>
                <a:ext cx="544036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 3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669280" y="160020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1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5669280" y="187452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2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5669280" y="214884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7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669280" y="2423160"/>
                <a:ext cx="1371600" cy="274320"/>
              </a:xfrm>
              <a:prstGeom prst="rect">
                <a:avLst/>
              </a:prstGeom>
              <a:solidFill>
                <a:srgbClr val="F1C7C7"/>
              </a:solidFill>
              <a:ln w="19050">
                <a:solidFill>
                  <a:srgbClr val="C00000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4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6949440" y="4389120"/>
              <a:ext cx="1371600" cy="2377440"/>
              <a:chOff x="7498080" y="3154680"/>
              <a:chExt cx="1371600" cy="2377440"/>
            </a:xfrm>
          </p:grpSpPr>
          <p:sp>
            <p:nvSpPr>
              <p:cNvPr id="108" name="Text Box 19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498080" y="3154680"/>
                <a:ext cx="1371600" cy="45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0" bIns="0" anchor="ctr" anchorCtr="0">
                <a:normAutofit lnSpcReduction="10000"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Virtual </a:t>
                </a: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memory</a:t>
                </a:r>
                <a:b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(DRAM/disk)</a:t>
                </a:r>
                <a:endPara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9" name="Rectangle 48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7498080" y="365760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1</a:t>
                </a:r>
              </a:p>
            </p:txBody>
          </p:sp>
          <p:sp>
            <p:nvSpPr>
              <p:cNvPr id="110" name="Rectangle 49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498080" y="397764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2</a:t>
                </a:r>
              </a:p>
            </p:txBody>
          </p:sp>
          <p:sp>
            <p:nvSpPr>
              <p:cNvPr id="111" name="Rectangle 50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7498080" y="461772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4</a:t>
                </a:r>
              </a:p>
            </p:txBody>
          </p:sp>
          <p:sp>
            <p:nvSpPr>
              <p:cNvPr id="112" name="Rectangle 5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7498080" y="493776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6</a:t>
                </a:r>
              </a:p>
            </p:txBody>
          </p:sp>
          <p:sp>
            <p:nvSpPr>
              <p:cNvPr id="113" name="Rectangle 52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498080" y="525780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7</a:t>
                </a:r>
              </a:p>
            </p:txBody>
          </p:sp>
          <p:sp>
            <p:nvSpPr>
              <p:cNvPr id="114" name="Rectangle 5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498080" y="429768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3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416552" y="4005072"/>
              <a:ext cx="2532887" cy="2304288"/>
              <a:chOff x="3136392" y="3273552"/>
              <a:chExt cx="2532887" cy="2304288"/>
            </a:xfrm>
          </p:grpSpPr>
          <p:sp>
            <p:nvSpPr>
              <p:cNvPr id="116" name="Line 15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136392" y="3959352"/>
                <a:ext cx="2532887" cy="1618488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prstDash val="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17" name="Line 54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136392" y="3273552"/>
                <a:ext cx="2532887" cy="1664208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prstDash val="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416553" y="3291840"/>
              <a:ext cx="2532886" cy="1627632"/>
              <a:chOff x="3136392" y="2560320"/>
              <a:chExt cx="2532886" cy="1627632"/>
            </a:xfrm>
          </p:grpSpPr>
          <p:sp>
            <p:nvSpPr>
              <p:cNvPr id="119" name="Line 16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 flipV="1">
                <a:off x="3136392" y="3108960"/>
                <a:ext cx="2532886" cy="107899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20" name="Line 1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3136392" y="2834639"/>
                <a:ext cx="2532886" cy="21031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21" name="Line 1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3136392" y="2560320"/>
                <a:ext cx="2532886" cy="25603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22" name="Line 5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V="1">
                <a:off x="3136392" y="3383280"/>
                <a:ext cx="2532886" cy="118872"/>
              </a:xfrm>
              <a:prstGeom prst="line">
                <a:avLst/>
              </a:prstGeom>
              <a:noFill/>
              <a:ln w="1908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</p:grpSp>
        <p:cxnSp>
          <p:nvCxnSpPr>
            <p:cNvPr id="123" name="Shape 60"/>
            <p:cNvCxnSpPr>
              <a:stCxn id="124" idx="2"/>
              <a:endCxn id="85" idx="1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2045377" y="2751945"/>
              <a:ext cx="828787" cy="1662831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4" name="Rectangle 123"/>
            <p:cNvSpPr/>
            <p:nvPr>
              <p:custDataLst>
                <p:tags r:id="rId5"/>
              </p:custDataLst>
            </p:nvPr>
          </p:nvSpPr>
          <p:spPr bwMode="auto">
            <a:xfrm>
              <a:off x="828255" y="2926080"/>
              <a:ext cx="1600200" cy="242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2924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a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18872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>
                <a:solidFill>
                  <a:srgbClr val="FF0000"/>
                </a:solidFill>
              </a:rPr>
              <a:t>Page fault handler selects a </a:t>
            </a:r>
            <a:r>
              <a:rPr lang="en-GB" sz="2000" b="0" i="1" dirty="0" smtClean="0">
                <a:solidFill>
                  <a:srgbClr val="FF0000"/>
                </a:solidFill>
              </a:rPr>
              <a:t>victim</a:t>
            </a:r>
            <a:r>
              <a:rPr lang="en-GB" sz="2000" b="0" dirty="0" smtClean="0">
                <a:solidFill>
                  <a:srgbClr val="FF0000"/>
                </a:solidFill>
              </a:rPr>
              <a:t> to be evicted (here VP 4)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828255" y="2560320"/>
            <a:ext cx="8035098" cy="4206240"/>
            <a:chOff x="828255" y="2560320"/>
            <a:chExt cx="8035098" cy="4206240"/>
          </a:xfrm>
        </p:grpSpPr>
        <p:grpSp>
          <p:nvGrpSpPr>
            <p:cNvPr id="127" name="Group 126"/>
            <p:cNvGrpSpPr/>
            <p:nvPr/>
          </p:nvGrpSpPr>
          <p:grpSpPr>
            <a:xfrm>
              <a:off x="2743200" y="2560320"/>
              <a:ext cx="2498706" cy="2688245"/>
              <a:chOff x="1458695" y="1649970"/>
              <a:chExt cx="2498706" cy="2688245"/>
            </a:xfrm>
          </p:grpSpPr>
          <p:sp>
            <p:nvSpPr>
              <p:cNvPr id="128" name="Text Box 11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006005" y="1649970"/>
                <a:ext cx="1901952" cy="36576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Page Table (DRAM</a:t>
                </a: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>
                <a:off x="1458695" y="2009175"/>
                <a:ext cx="2498706" cy="2329040"/>
                <a:chOff x="1458695" y="2009175"/>
                <a:chExt cx="2498706" cy="2329040"/>
              </a:xfrm>
            </p:grpSpPr>
            <p:sp>
              <p:nvSpPr>
                <p:cNvPr id="130" name="Rectangle 3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311481" y="3658905"/>
                  <a:ext cx="1645920" cy="228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31" name="Rectangle 4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2311481" y="38875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32" name="Rectangle 5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311481" y="3430305"/>
                  <a:ext cx="1645920" cy="228600"/>
                </a:xfrm>
                <a:prstGeom prst="rect">
                  <a:avLst/>
                </a:prstGeom>
                <a:solidFill>
                  <a:srgbClr val="FFFFFF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rgbClr val="000066"/>
                      </a:solidFill>
                      <a:latin typeface="Lato" panose="020F0502020204030203" pitchFamily="34" charset="0"/>
                    </a:rPr>
                    <a:t>null</a:t>
                  </a:r>
                </a:p>
              </p:txBody>
            </p:sp>
            <p:sp>
              <p:nvSpPr>
                <p:cNvPr id="133" name="Rectangle 6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311481" y="2287305"/>
                  <a:ext cx="1645920" cy="228600"/>
                </a:xfrm>
                <a:prstGeom prst="rect">
                  <a:avLst/>
                </a:prstGeom>
                <a:solidFill>
                  <a:srgbClr val="FFFFFF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rgbClr val="000066"/>
                      </a:solidFill>
                      <a:latin typeface="Lato" panose="020F0502020204030203" pitchFamily="34" charset="0"/>
                    </a:rPr>
                    <a:t>null</a:t>
                  </a:r>
                </a:p>
              </p:txBody>
            </p:sp>
            <p:sp>
              <p:nvSpPr>
                <p:cNvPr id="134" name="Rectangle 7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311481" y="25159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35" name="Rectangle 8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2311481" y="2744505"/>
                  <a:ext cx="1645920" cy="2286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36" name="Rectangle 9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2311481" y="2973105"/>
                  <a:ext cx="1645920" cy="228600"/>
                </a:xfrm>
                <a:prstGeom prst="rect">
                  <a:avLst/>
                </a:prstGeom>
                <a:solidFill>
                  <a:srgbClr val="60C99C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37" name="Rectangle 10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311481" y="3201705"/>
                  <a:ext cx="1645920" cy="2286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38" name="Rectangle 20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006681" y="36589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9" name="Rectangle 21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006681" y="38875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0" name="Rectangle 22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006681" y="34303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1" name="Rectangle 23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2006681" y="22873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2" name="Rectangle 24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006681" y="25159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3" name="Rectangle 25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006681" y="27445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4" name="Rectangle 26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2006681" y="29731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5" name="Rectangle 27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006681" y="320170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US" sz="1600" dirty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146" name="Text Box 28"/>
                <p:cNvSpPr txBox="1"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2008581" y="2009175"/>
                  <a:ext cx="301752" cy="27432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Valid</a:t>
                  </a:r>
                </a:p>
              </p:txBody>
            </p:sp>
            <p:sp>
              <p:nvSpPr>
                <p:cNvPr id="147" name="Text Box 37"/>
                <p:cNvSpPr txBox="1"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2309456" y="2011680"/>
                  <a:ext cx="1600200" cy="27432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0000" tIns="0" rIns="90000" bIns="0" anchor="ctr">
                  <a:normAutofit/>
                </a:bodyPr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PPN/Disk </a:t>
                  </a:r>
                  <a:r>
                    <a:rPr lang="en-GB" sz="1600" i="1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r>
                    <a:rPr lang="en-GB" sz="1600" i="1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ddr</a:t>
                  </a:r>
                  <a:endParaRPr lang="en-GB" sz="16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8" name="Text Box 38"/>
                <p:cNvSpPr txBox="1"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1458695" y="2286000"/>
                  <a:ext cx="548640" cy="22860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0" tIns="0" rIns="90000" bIns="0" anchor="ctr">
                  <a:noAutofit/>
                </a:bodyPr>
                <a:lstStyle/>
                <a:p>
                  <a:pPr algn="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PTE 0</a:t>
                  </a:r>
                  <a:endPara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9" name="Text Box 39"/>
                <p:cNvSpPr txBox="1"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458695" y="3886200"/>
                  <a:ext cx="548640" cy="22860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0" tIns="0" rIns="90000" bIns="0" anchor="ctr">
                  <a:noAutofit/>
                </a:bodyPr>
                <a:lstStyle/>
                <a:p>
                  <a:pPr algn="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PTE </a:t>
                  </a:r>
                  <a:r>
                    <a:rPr lang="en-GB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7</a:t>
                  </a:r>
                  <a:endPara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0" name="Oval 43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3099816" y="39684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51" name="Oval 44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3099816" y="37398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52" name="Oval 45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3098668" y="2825496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53" name="Oval 46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3098668" y="2596690"/>
                  <a:ext cx="76200" cy="76200"/>
                </a:xfrm>
                <a:prstGeom prst="ellipse">
                  <a:avLst/>
                </a:prstGeom>
                <a:solidFill>
                  <a:srgbClr val="000066"/>
                </a:solidFill>
                <a:ln w="1260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54" name="Oval 53"/>
                <p:cNvSpPr>
                  <a:spLocks noChangeArrowheads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3101529" y="3054068"/>
                  <a:ext cx="76200" cy="76200"/>
                </a:xfrm>
                <a:prstGeom prst="ellipse">
                  <a:avLst/>
                </a:prstGeom>
                <a:solidFill>
                  <a:srgbClr val="00664D"/>
                </a:solidFill>
                <a:ln w="12600">
                  <a:solidFill>
                    <a:srgbClr val="0066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55" name="Oval 55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3098414" y="3282696"/>
                  <a:ext cx="76200" cy="76200"/>
                </a:xfrm>
                <a:prstGeom prst="ellipse">
                  <a:avLst/>
                </a:prstGeom>
                <a:solidFill>
                  <a:srgbClr val="C00000"/>
                </a:solidFill>
                <a:ln w="12600">
                  <a:solidFill>
                    <a:srgbClr val="C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Lato" panose="020F0502020204030203" pitchFamily="34" charset="0"/>
                  </a:endParaRPr>
                </a:p>
              </p:txBody>
            </p:sp>
            <p:sp>
              <p:nvSpPr>
                <p:cNvPr id="156" name="Rectangle 4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2311481" y="4109615"/>
                  <a:ext cx="1645920" cy="228600"/>
                </a:xfrm>
                <a:prstGeom prst="rect">
                  <a:avLst/>
                </a:prstGeom>
                <a:solidFill>
                  <a:schemeClr val="bg1"/>
                </a:solidFill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82296" anchor="ctr"/>
                <a:lstStyle/>
                <a:p>
                  <a:pPr algn="ctr"/>
                  <a:r>
                    <a:rPr lang="en-US" sz="160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...</a:t>
                  </a:r>
                  <a:endParaRPr lang="en-US" sz="1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7" name="Rectangle 21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2006681" y="4109615"/>
                  <a:ext cx="304800" cy="228600"/>
                </a:xfrm>
                <a:prstGeom prst="rect">
                  <a:avLst/>
                </a:prstGeom>
                <a:noFill/>
                <a:ln w="19080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82296" anchor="ctr"/>
                <a:lstStyle/>
                <a:p>
                  <a:pPr algn="ctr"/>
                  <a:r>
                    <a:rPr lang="en-US" sz="1600" dirty="0" smtClean="0">
                      <a:solidFill>
                        <a:srgbClr val="0000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...</a:t>
                  </a:r>
                  <a:endPara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58" name="Group 157"/>
            <p:cNvGrpSpPr/>
            <p:nvPr/>
          </p:nvGrpSpPr>
          <p:grpSpPr>
            <a:xfrm>
              <a:off x="6949440" y="2651760"/>
              <a:ext cx="1913913" cy="1600200"/>
              <a:chOff x="5669280" y="1097280"/>
              <a:chExt cx="1913913" cy="1600200"/>
            </a:xfrm>
          </p:grpSpPr>
          <p:sp>
            <p:nvSpPr>
              <p:cNvPr id="159" name="Text Box 12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669280" y="1097280"/>
                <a:ext cx="1371600" cy="45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Physical </a:t>
                </a: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memory</a:t>
                </a:r>
              </a:p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(DRAM)</a:t>
                </a:r>
                <a:endPara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40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7039157" y="1596248"/>
                <a:ext cx="544036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 0</a:t>
                </a:r>
              </a:p>
            </p:txBody>
          </p:sp>
          <p:sp>
            <p:nvSpPr>
              <p:cNvPr id="161" name="Text Box 47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7039157" y="2423160"/>
                <a:ext cx="544036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 3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5669280" y="160020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1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5669280" y="187452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2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5669280" y="2148840"/>
                <a:ext cx="1371600" cy="274320"/>
              </a:xfrm>
              <a:prstGeom prst="rect">
                <a:avLst/>
              </a:prstGeom>
              <a:solidFill>
                <a:srgbClr val="ADADEB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7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5669280" y="2423160"/>
                <a:ext cx="1371600" cy="274320"/>
              </a:xfrm>
              <a:prstGeom prst="rect">
                <a:avLst/>
              </a:prstGeom>
              <a:solidFill>
                <a:srgbClr val="60C99C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</a:rPr>
                  <a:t>VP 3</a:t>
                </a: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6949440" y="4389120"/>
              <a:ext cx="1371600" cy="2377440"/>
              <a:chOff x="7498080" y="3154680"/>
              <a:chExt cx="1371600" cy="2377440"/>
            </a:xfrm>
          </p:grpSpPr>
          <p:sp>
            <p:nvSpPr>
              <p:cNvPr id="167" name="Text Box 19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498080" y="3154680"/>
                <a:ext cx="1371600" cy="4572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0" bIns="0" anchor="ctr" anchorCtr="0">
                <a:normAutofit lnSpcReduction="10000"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Virtual </a:t>
                </a: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memory</a:t>
                </a:r>
                <a:b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GB" sz="1600" b="1" dirty="0" smtClean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(DRAM/disk)</a:t>
                </a:r>
                <a:endPara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8" name="Rectangle 48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7498080" y="365760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1</a:t>
                </a:r>
              </a:p>
            </p:txBody>
          </p:sp>
          <p:sp>
            <p:nvSpPr>
              <p:cNvPr id="169" name="Rectangle 49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498080" y="397764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2</a:t>
                </a:r>
              </a:p>
            </p:txBody>
          </p:sp>
          <p:sp>
            <p:nvSpPr>
              <p:cNvPr id="170" name="Rectangle 50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7498080" y="4617720"/>
                <a:ext cx="1371600" cy="274320"/>
              </a:xfrm>
              <a:prstGeom prst="rect">
                <a:avLst/>
              </a:prstGeom>
              <a:solidFill>
                <a:srgbClr val="F1C7C7"/>
              </a:solidFill>
              <a:ln w="19080">
                <a:solidFill>
                  <a:srgbClr val="C00000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4</a:t>
                </a:r>
              </a:p>
            </p:txBody>
          </p:sp>
          <p:sp>
            <p:nvSpPr>
              <p:cNvPr id="171" name="Rectangle 5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7498080" y="493776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6</a:t>
                </a:r>
              </a:p>
            </p:txBody>
          </p:sp>
          <p:sp>
            <p:nvSpPr>
              <p:cNvPr id="172" name="Rectangle 52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498080" y="525780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7</a:t>
                </a:r>
              </a:p>
            </p:txBody>
          </p:sp>
          <p:sp>
            <p:nvSpPr>
              <p:cNvPr id="173" name="Rectangle 5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498080" y="4297680"/>
                <a:ext cx="1371600" cy="274320"/>
              </a:xfrm>
              <a:prstGeom prst="rect">
                <a:avLst/>
              </a:prstGeom>
              <a:noFill/>
              <a:ln w="19080">
                <a:solidFill>
                  <a:srgbClr val="000066">
                    <a:alpha val="3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solidFill>
                      <a:srgbClr val="000066">
                        <a:alpha val="3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VP 3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4416552" y="4233672"/>
              <a:ext cx="2532887" cy="2075688"/>
              <a:chOff x="3136392" y="3502152"/>
              <a:chExt cx="2532887" cy="2075688"/>
            </a:xfrm>
          </p:grpSpPr>
          <p:sp>
            <p:nvSpPr>
              <p:cNvPr id="175" name="Line 15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136392" y="3959352"/>
                <a:ext cx="2532887" cy="1618488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prstDash val="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76" name="Line 54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136392" y="3502152"/>
                <a:ext cx="2532887" cy="1755648"/>
              </a:xfrm>
              <a:prstGeom prst="line">
                <a:avLst/>
              </a:prstGeom>
              <a:noFill/>
              <a:ln w="19080">
                <a:solidFill>
                  <a:srgbClr val="C00000"/>
                </a:solidFill>
                <a:prstDash val="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4416553" y="3291840"/>
              <a:ext cx="2532886" cy="1627632"/>
              <a:chOff x="3136392" y="2560320"/>
              <a:chExt cx="2532886" cy="1627632"/>
            </a:xfrm>
          </p:grpSpPr>
          <p:sp>
            <p:nvSpPr>
              <p:cNvPr id="178" name="Line 16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 flipV="1">
                <a:off x="3136392" y="3108960"/>
                <a:ext cx="2532886" cy="107899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79" name="Line 1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3136392" y="2834639"/>
                <a:ext cx="2532886" cy="21031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80" name="Line 1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V="1">
                <a:off x="3136392" y="2560320"/>
                <a:ext cx="2532886" cy="256032"/>
              </a:xfrm>
              <a:prstGeom prst="line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181" name="Line 5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136392" y="3273552"/>
                <a:ext cx="2532886" cy="109728"/>
              </a:xfrm>
              <a:prstGeom prst="line">
                <a:avLst/>
              </a:prstGeom>
              <a:noFill/>
              <a:ln w="19080">
                <a:solidFill>
                  <a:srgbClr val="00664D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</p:grpSp>
        <p:cxnSp>
          <p:nvCxnSpPr>
            <p:cNvPr id="182" name="Shape 60"/>
            <p:cNvCxnSpPr>
              <a:stCxn id="183" idx="2"/>
              <a:endCxn id="144" idx="1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2045377" y="2751945"/>
              <a:ext cx="828787" cy="1662831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3" name="Rectangle 182"/>
            <p:cNvSpPr/>
            <p:nvPr>
              <p:custDataLst>
                <p:tags r:id="rId5"/>
              </p:custDataLst>
            </p:nvPr>
          </p:nvSpPr>
          <p:spPr bwMode="auto">
            <a:xfrm>
              <a:off x="828255" y="2926080"/>
              <a:ext cx="1600200" cy="242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1539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a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18872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</a:t>
            </a:r>
            <a:r>
              <a:rPr lang="en-GB" sz="2000" b="0" i="1" dirty="0" smtClean="0"/>
              <a:t>victim</a:t>
            </a:r>
            <a:r>
              <a:rPr lang="en-GB" sz="2000" b="0" dirty="0" smtClean="0"/>
              <a:t>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>
                <a:solidFill>
                  <a:srgbClr val="FF0000"/>
                </a:solidFill>
              </a:rPr>
              <a:t>Offending instruction is restarted:  page hit!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2743200" y="2560320"/>
            <a:ext cx="2498706" cy="2688245"/>
            <a:chOff x="1458695" y="1649970"/>
            <a:chExt cx="2498706" cy="2688245"/>
          </a:xfrm>
        </p:grpSpPr>
        <p:sp>
          <p:nvSpPr>
            <p:cNvPr id="70" name="Text Box 1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006005" y="1649970"/>
              <a:ext cx="1901952" cy="3657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Page Table (DRAM</a:t>
              </a: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458695" y="2009175"/>
              <a:ext cx="2498706" cy="2329040"/>
              <a:chOff x="1458695" y="2009175"/>
              <a:chExt cx="2498706" cy="2329040"/>
            </a:xfrm>
          </p:grpSpPr>
          <p:sp>
            <p:nvSpPr>
              <p:cNvPr id="72" name="Rectangle 3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2311481" y="3658905"/>
                <a:ext cx="164592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3" name="Rectangle 4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311481" y="38875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4" name="Rectangle 5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311481" y="3430305"/>
                <a:ext cx="1645920" cy="228600"/>
              </a:xfrm>
              <a:prstGeom prst="rect">
                <a:avLst/>
              </a:prstGeom>
              <a:solidFill>
                <a:srgbClr val="FFFFFF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rgbClr val="000066"/>
                    </a:solidFill>
                    <a:latin typeface="Lato" panose="020F0502020204030203" pitchFamily="34" charset="0"/>
                  </a:rPr>
                  <a:t>null</a:t>
                </a:r>
              </a:p>
            </p:txBody>
          </p:sp>
          <p:sp>
            <p:nvSpPr>
              <p:cNvPr id="75" name="Rectangle 6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311481" y="2287305"/>
                <a:ext cx="1645920" cy="228600"/>
              </a:xfrm>
              <a:prstGeom prst="rect">
                <a:avLst/>
              </a:prstGeom>
              <a:solidFill>
                <a:srgbClr val="FFFFFF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rgbClr val="000066"/>
                    </a:solidFill>
                    <a:latin typeface="Lato" panose="020F0502020204030203" pitchFamily="34" charset="0"/>
                  </a:rPr>
                  <a:t>null</a:t>
                </a:r>
              </a:p>
            </p:txBody>
          </p:sp>
          <p:sp>
            <p:nvSpPr>
              <p:cNvPr id="76" name="Rectangle 7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311481" y="25159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7" name="Rectangle 8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2311481" y="2744505"/>
                <a:ext cx="1645920" cy="228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8" name="Rectangle 9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311481" y="2973105"/>
                <a:ext cx="1645920" cy="228600"/>
              </a:xfrm>
              <a:prstGeom prst="rect">
                <a:avLst/>
              </a:prstGeom>
              <a:solidFill>
                <a:srgbClr val="ADADEB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9" name="Rectangle 10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311481" y="3201705"/>
                <a:ext cx="1645920" cy="2286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80" name="Rectangle 20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06681" y="36589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Rectangle 2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006681" y="38875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Rectangle 2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006681" y="34303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3" name="Rectangle 2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006681" y="22873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Rectangle 2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006681" y="25159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Rectangle 2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06681" y="27445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Rectangle 2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006681" y="29731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Rectangle 2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006681" y="320170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16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88" name="Text Box 2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008581" y="2009175"/>
                <a:ext cx="301752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Valid</a:t>
                </a:r>
              </a:p>
            </p:txBody>
          </p:sp>
          <p:sp>
            <p:nvSpPr>
              <p:cNvPr id="89" name="Text Box 37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309456" y="2011680"/>
                <a:ext cx="1600200" cy="274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0" rIns="90000" bIns="0" anchor="ctr">
                <a:normAutofit/>
              </a:bodyPr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PPN/Disk </a:t>
                </a:r>
                <a:r>
                  <a:rPr lang="en-GB" sz="1600" i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GB" sz="1600" i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ddr</a:t>
                </a:r>
                <a:endPara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0" name="Text Box 38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458695" y="2286000"/>
                <a:ext cx="548640" cy="2286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90000" bIns="0" anchor="ctr">
                <a:noAutofit/>
              </a:bodyPr>
              <a:lstStyle/>
              <a:p>
                <a:pPr algn="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PTE 0</a:t>
                </a:r>
                <a:endPara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Text Box 39"/>
              <p:cNvSpPr txBox="1"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58695" y="3886200"/>
                <a:ext cx="548640" cy="2286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0" tIns="0" rIns="90000" bIns="0" anchor="ctr">
                <a:noAutofit/>
              </a:bodyPr>
              <a:lstStyle/>
              <a:p>
                <a:pPr algn="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PTE </a:t>
                </a:r>
                <a:r>
                  <a:rPr lang="en-GB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endPara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2" name="Oval 43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099816" y="39684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3" name="Oval 44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099816" y="37398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4" name="Oval 45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098668" y="28254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5" name="Oval 4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098668" y="2596690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6" name="Oval 5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101529" y="3054068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7" name="Oval 55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3098414" y="3282696"/>
                <a:ext cx="76200" cy="76200"/>
              </a:xfrm>
              <a:prstGeom prst="ellipse">
                <a:avLst/>
              </a:prstGeom>
              <a:solidFill>
                <a:srgbClr val="000066"/>
              </a:solidFill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98" name="Rectangle 4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311481" y="4109615"/>
                <a:ext cx="1645920" cy="228600"/>
              </a:xfrm>
              <a:prstGeom prst="rect">
                <a:avLst/>
              </a:prstGeom>
              <a:solidFill>
                <a:schemeClr val="bg1"/>
              </a:solidFill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82296" anchor="ctr"/>
              <a:lstStyle/>
              <a:p>
                <a:pPr algn="ctr"/>
                <a:r>
                  <a:rPr lang="en-US" sz="160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9" name="Rectangle 21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006681" y="4109615"/>
                <a:ext cx="304800" cy="228600"/>
              </a:xfrm>
              <a:prstGeom prst="rect">
                <a:avLst/>
              </a:prstGeom>
              <a:noFill/>
              <a:ln w="1908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82296" anchor="ctr"/>
              <a:lstStyle/>
              <a:p>
                <a:pPr algn="ctr"/>
                <a:r>
                  <a:rPr lang="en-US" sz="1600" dirty="0" smtClean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...</a:t>
                </a:r>
                <a:endParaRPr lang="en-US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6949440" y="2651760"/>
            <a:ext cx="1913913" cy="1600200"/>
            <a:chOff x="5669280" y="1097280"/>
            <a:chExt cx="1913913" cy="1600200"/>
          </a:xfrm>
        </p:grpSpPr>
        <p:sp>
          <p:nvSpPr>
            <p:cNvPr id="101" name="Text Box 1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669280" y="1097280"/>
              <a:ext cx="13716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</a:t>
              </a: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(DRAM)</a:t>
              </a:r>
              <a:endParaRPr lang="en-GB" sz="16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Text Box 4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039157" y="1596248"/>
              <a:ext cx="544036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0</a:t>
              </a:r>
            </a:p>
          </p:txBody>
        </p:sp>
        <p:sp>
          <p:nvSpPr>
            <p:cNvPr id="103" name="Text Box 4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39157" y="2423160"/>
              <a:ext cx="544036" cy="27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3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669280" y="160020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669280" y="187452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2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669280" y="214884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7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69280" y="2423160"/>
              <a:ext cx="1371600" cy="274320"/>
            </a:xfrm>
            <a:prstGeom prst="rect">
              <a:avLst/>
            </a:prstGeom>
            <a:solidFill>
              <a:srgbClr val="ADADEB"/>
            </a:solidFill>
            <a:ln w="1905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VP 3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949440" y="4389120"/>
            <a:ext cx="1371600" cy="2377440"/>
            <a:chOff x="7498080" y="3154680"/>
            <a:chExt cx="1371600" cy="2377440"/>
          </a:xfrm>
        </p:grpSpPr>
        <p:sp>
          <p:nvSpPr>
            <p:cNvPr id="109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498080" y="3154680"/>
              <a:ext cx="1371600" cy="457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0" tIns="0" rIns="0" bIns="0" anchor="ctr" anchorCtr="0">
              <a:normAutofit lnSpcReduction="10000"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</a:t>
              </a: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memory</a:t>
              </a:r>
              <a:b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600" b="1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(DRAM/disk)</a:t>
              </a:r>
              <a:endParaRPr lang="en-GB" sz="16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498080" y="365760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1</a:t>
              </a:r>
            </a:p>
          </p:txBody>
        </p:sp>
        <p:sp>
          <p:nvSpPr>
            <p:cNvPr id="111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98080" y="397764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2</a:t>
              </a:r>
            </a:p>
          </p:txBody>
        </p:sp>
        <p:sp>
          <p:nvSpPr>
            <p:cNvPr id="112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98080" y="461772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4</a:t>
              </a:r>
            </a:p>
          </p:txBody>
        </p:sp>
        <p:sp>
          <p:nvSpPr>
            <p:cNvPr id="113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98080" y="493776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6</a:t>
              </a:r>
            </a:p>
          </p:txBody>
        </p:sp>
        <p:sp>
          <p:nvSpPr>
            <p:cNvPr id="114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498080" y="525780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7</a:t>
              </a:r>
            </a:p>
          </p:txBody>
        </p:sp>
        <p:sp>
          <p:nvSpPr>
            <p:cNvPr id="115" name="Rectangle 5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98080" y="4297680"/>
              <a:ext cx="1371600" cy="274320"/>
            </a:xfrm>
            <a:prstGeom prst="rect">
              <a:avLst/>
            </a:prstGeom>
            <a:noFill/>
            <a:ln w="19080">
              <a:solidFill>
                <a:srgbClr val="000066">
                  <a:alpha val="30000"/>
                </a:srgbClr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0066">
                      <a:alpha val="3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3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416552" y="4233672"/>
            <a:ext cx="2532887" cy="2075688"/>
            <a:chOff x="3136392" y="3502152"/>
            <a:chExt cx="2532887" cy="2075688"/>
          </a:xfrm>
        </p:grpSpPr>
        <p:sp>
          <p:nvSpPr>
            <p:cNvPr id="117" name="Line 1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136392" y="3959352"/>
              <a:ext cx="2532887" cy="1618488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18" name="Line 5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136392" y="3502152"/>
              <a:ext cx="2532887" cy="1755648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416553" y="3291840"/>
            <a:ext cx="2532886" cy="1627632"/>
            <a:chOff x="3136392" y="2560320"/>
            <a:chExt cx="2532886" cy="1627632"/>
          </a:xfrm>
        </p:grpSpPr>
        <p:sp>
          <p:nvSpPr>
            <p:cNvPr id="120" name="Line 1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3136392" y="3108960"/>
              <a:ext cx="2532886" cy="107899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21" name="Line 1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3136392" y="2834639"/>
              <a:ext cx="2532886" cy="21031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22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136392" y="2560320"/>
              <a:ext cx="2532886" cy="256032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23" name="Line 5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136392" y="3273551"/>
              <a:ext cx="2532886" cy="109728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  <p:cxnSp>
        <p:nvCxnSpPr>
          <p:cNvPr id="124" name="Shape 60"/>
          <p:cNvCxnSpPr>
            <a:stCxn id="125" idx="2"/>
            <a:endCxn id="86" idx="1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045377" y="2751945"/>
            <a:ext cx="828787" cy="1662831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5" name="Rectangle 124"/>
          <p:cNvSpPr/>
          <p:nvPr>
            <p:custDataLst>
              <p:tags r:id="rId5"/>
            </p:custDataLst>
          </p:nvPr>
        </p:nvSpPr>
        <p:spPr bwMode="auto">
          <a:xfrm>
            <a:off x="828255" y="292608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</p:spTree>
    <p:extLst>
      <p:ext uri="{BB962C8B-B14F-4D97-AF65-F5344CB8AC3E}">
        <p14:creationId xmlns:p14="http://schemas.microsoft.com/office/powerpoint/2010/main" val="2693491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5364</TotalTime>
  <Words>2094</Words>
  <Application>Microsoft Office PowerPoint</Application>
  <PresentationFormat>On-screen Show (4:3)</PresentationFormat>
  <Paragraphs>741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Anonymous Pro</vt:lpstr>
      <vt:lpstr>Arial</vt:lpstr>
      <vt:lpstr>Arial Narrow</vt:lpstr>
      <vt:lpstr>Arial Unicode MS</vt:lpstr>
      <vt:lpstr>Calibri</vt:lpstr>
      <vt:lpstr>Cambria Math</vt:lpstr>
      <vt:lpstr>Courier New</vt:lpstr>
      <vt:lpstr>굴림</vt:lpstr>
      <vt:lpstr>Lato</vt:lpstr>
      <vt:lpstr>Roboto</vt:lpstr>
      <vt:lpstr>Roboto Regular</vt:lpstr>
      <vt:lpstr>Times New Roman</vt:lpstr>
      <vt:lpstr>Wingdings</vt:lpstr>
      <vt:lpstr>UWTheme-351-Au18</vt:lpstr>
      <vt:lpstr>Virtual Memory II CSE 351 Spring 2019</vt:lpstr>
      <vt:lpstr>Administrivia</vt:lpstr>
      <vt:lpstr>Page Hit</vt:lpstr>
      <vt:lpstr>Page Fault</vt:lpstr>
      <vt:lpstr>Page Fault Exception</vt:lpstr>
      <vt:lpstr>Handling a Page Fault</vt:lpstr>
      <vt:lpstr>Handling a Page Fault</vt:lpstr>
      <vt:lpstr>Handling a Page Fault</vt:lpstr>
      <vt:lpstr>Handling a Page Fault</vt:lpstr>
      <vt:lpstr>Peer Instruction Question</vt:lpstr>
      <vt:lpstr>Virtual Memory (VM)</vt:lpstr>
      <vt:lpstr>VM for Managing Multiple Processes</vt:lpstr>
      <vt:lpstr>Simplifying Linking and Loading</vt:lpstr>
      <vt:lpstr>VM for Protection and Sharing</vt:lpstr>
      <vt:lpstr>Memory Protection Within Process</vt:lpstr>
      <vt:lpstr>Review Question</vt:lpstr>
      <vt:lpstr>Address Translation:  Page Hit</vt:lpstr>
      <vt:lpstr>Address Translation:  Page Fault</vt:lpstr>
      <vt:lpstr>Hmm… Translation Sounds Slow</vt:lpstr>
      <vt:lpstr>Speeding up Translation with a TLB</vt:lpstr>
      <vt:lpstr>TLB Hit</vt:lpstr>
      <vt:lpstr>TLB Miss</vt:lpstr>
      <vt:lpstr>Fetching Data on a Memory Read</vt:lpstr>
      <vt:lpstr>Address Translation</vt:lpstr>
      <vt:lpstr>Context Switching Revisited</vt:lpstr>
      <vt:lpstr>Summary of Address Translation Symbols</vt:lpstr>
      <vt:lpstr>Virtual Memory Summary</vt:lpstr>
      <vt:lpstr>Memory System 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II CSE 351 Spring 2019</dc:title>
  <dc:creator>Justin Hsia</dc:creator>
  <cp:lastModifiedBy>Ruth Anderson</cp:lastModifiedBy>
  <cp:revision>129</cp:revision>
  <cp:lastPrinted>2018-11-19T19:02:37Z</cp:lastPrinted>
  <dcterms:created xsi:type="dcterms:W3CDTF">2016-11-16T22:11:45Z</dcterms:created>
  <dcterms:modified xsi:type="dcterms:W3CDTF">2019-05-20T22:54:43Z</dcterms:modified>
</cp:coreProperties>
</file>