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ink/ink1.xml" ContentType="application/inkml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2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3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4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5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notesSlides/notesSlide6.xml" ContentType="application/vnd.openxmlformats-officedocument.presentationml.notesSlide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7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8.xml" ContentType="application/vnd.openxmlformats-officedocument.presentationml.notesSlide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notesSlides/notesSlide13.xml" ContentType="application/vnd.openxmlformats-officedocument.presentationml.notesSlide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notesSlides/notesSlide14.xml" ContentType="application/vnd.openxmlformats-officedocument.presentationml.notesSlide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notesSlides/notesSlide15.xml" ContentType="application/vnd.openxmlformats-officedocument.presentationml.notesSlide+xml"/>
  <Override PartName="/ppt/ink/ink2.xml" ContentType="application/inkml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notesSlides/notesSlide16.xml" ContentType="application/vnd.openxmlformats-officedocument.presentationml.notesSlide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549.xml" ContentType="application/vnd.openxmlformats-officedocument.presentationml.tags+xml"/>
  <Override PartName="/ppt/tags/tag554.xml" ContentType="application/vnd.openxmlformats-officedocument.presentationml.tags+xml"/>
  <Override PartName="/ppt/tags/tag556.xml" ContentType="application/vnd.openxmlformats-officedocument.presentationml.tags+xml"/>
  <Override PartName="/ppt/tags/tag5620.xml" ContentType="application/vnd.openxmlformats-officedocument.presentationml.tags+xml"/>
  <Override PartName="/ppt/tags/tag5640.xml" ContentType="application/vnd.openxmlformats-officedocument.presentationml.tags+xml"/>
  <Override PartName="/ppt/tags/tag581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820.xml" ContentType="application/vnd.openxmlformats-officedocument.presentationml.tags+xml"/>
  <Override PartName="/ppt/tags/tag583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9"/>
  </p:notesMasterIdLst>
  <p:handoutMasterIdLst>
    <p:handoutMasterId r:id="rId30"/>
  </p:handoutMasterIdLst>
  <p:sldIdLst>
    <p:sldId id="324" r:id="rId2"/>
    <p:sldId id="280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00" r:id="rId12"/>
    <p:sldId id="301" r:id="rId13"/>
    <p:sldId id="302" r:id="rId14"/>
    <p:sldId id="303" r:id="rId15"/>
    <p:sldId id="304" r:id="rId16"/>
    <p:sldId id="305" r:id="rId17"/>
    <p:sldId id="328" r:id="rId18"/>
    <p:sldId id="306" r:id="rId19"/>
    <p:sldId id="307" r:id="rId20"/>
    <p:sldId id="308" r:id="rId21"/>
    <p:sldId id="309" r:id="rId22"/>
    <p:sldId id="310" r:id="rId23"/>
    <p:sldId id="329" r:id="rId24"/>
    <p:sldId id="311" r:id="rId25"/>
    <p:sldId id="312" r:id="rId26"/>
    <p:sldId id="313" r:id="rId27"/>
    <p:sldId id="314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999999"/>
    <a:srgbClr val="F6F5BD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1058" autoAdjust="0"/>
  </p:normalViewPr>
  <p:slideViewPr>
    <p:cSldViewPr snapToGrid="0">
      <p:cViewPr varScale="1">
        <p:scale>
          <a:sx n="114" d="100"/>
          <a:sy n="114" d="100"/>
        </p:scale>
        <p:origin x="17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A-45F7-9623-87E815AFC0AD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FA-45F7-9623-87E815AFC0AD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FA-45F7-9623-87E815AFC0AD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FA-45F7-9623-87E815AFC0AD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FA-45F7-9623-87E815AFC0AD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FA-45F7-9623-87E815AFC0AD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FA-45F7-9623-87E815AFC0AD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5FA-45F7-9623-87E815AFC0AD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FA-45F7-9623-87E815AFC0AD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5FA-45F7-9623-87E815AFC0AD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FA-45F7-9623-87E815AFC0AD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5FA-45F7-9623-87E815AFC0AD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5FA-45F7-9623-87E815AFC0AD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5FA-45F7-9623-87E815AFC0AD}"/>
            </c:ext>
          </c:extLst>
        </c:ser>
        <c:bandFmts/>
        <c:axId val="948254288"/>
        <c:axId val="948230896"/>
        <c:axId val="535139184"/>
      </c:surface3DChart>
      <c:catAx>
        <c:axId val="9482542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 dirty="0">
                    <a:latin typeface="Calibri" panose="020F0502020204030204" pitchFamily="34" charset="0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948230896"/>
        <c:crosses val="autoZero"/>
        <c:auto val="1"/>
        <c:lblAlgn val="ctr"/>
        <c:lblOffset val="100"/>
        <c:noMultiLvlLbl val="0"/>
      </c:catAx>
      <c:valAx>
        <c:axId val="948230896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 dirty="0">
                    <a:latin typeface="Calibri" panose="020F0502020204030204" pitchFamily="34" charset="0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 dirty="0">
                  <a:latin typeface="Calibri" panose="020F0502020204030204" pitchFamily="34" charset="0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948254288"/>
        <c:crosses val="autoZero"/>
        <c:crossBetween val="midCat"/>
        <c:majorUnit val="2000"/>
        <c:minorUnit val="500"/>
      </c:valAx>
      <c:serAx>
        <c:axId val="535139184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 dirty="0">
                    <a:latin typeface="Calibri" panose="020F0502020204030204" pitchFamily="34" charset="0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948230896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2B99EC7F-C3B0-4589-A9A9-33C6A67E884D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DDC35E4D-CF2F-4B19-A340-3D52CF394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358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1-10T00:03:03.8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11872 13451 88 0,'0'0'35'0,"0"-5"-27"0,-6 2 2 15,6 3 4 1,-6 0-5-16,-2 0 5 16,2 3 1-16,0-3 3 15,3 0 1-15,0 0 3 16,3 0 1-16,0 0-1 15,9-3-13-15,0 1-2 16,-1-1-3-16,4 1-2 16,-15 9 1-16,6-1-2 0,0-1 2 15,0 0 4-15,3 1 4 16,-3-1-6-16,3 0-1 16,3-2 2-16,0 0 1 15,0 2-1-15,3-3-1 16,0 1 1-16,9 0 3 15,-1-3 0-15,4 0 2 16,0 0-2-16,-3 0 0 16,0 0-5-16,0 0-3 15,-1 0 0-15,-2 0-1 16,0-3 0-16,3 0 0 16,0 3-3-16,0-2 2 15,3-1 1-15,2 1 0 0,1 2-3 16,9 0 2-16,2 0-1 15,-2 0-2 1,3 0 3-16,-3 0 2 0,2 0-2 16,-5 0-2-16,-3-3-1 15,0 0 3 1,-4 1-2-16,1 2 1 16,3 0 0-16,-3 0 0 0,2 0 2 15,1 2 0-15,0 1-3 16,3 0 2-16,0-3 5 15,-1 0 5-15,-2 0-3 16,0-3 2-16,-3 0-7 16,-1-2-1-16,1 0 0 15,-3 2 0-15,0 0-3 0,-3 1 0 16,-1-1 2-16,1 0 0 16,-3 1-2-16,0-1 2 15,0 0 1-15,-3 3 0 16,0 0 0-16,0 0 2 15,-4 3-8-15,4-3-3 16,0 3 9-16,-3-3 6 16,-3 0-4-16,0 0-1 15,-3 0-14-15,-3 0-5 16,0-3-28-16,-3-2-10 16,0-3-35-1</inkml:trace>
  <inkml:trace contextRef="#ctx0" brushRef="#br0" timeOffset="10625.9329">11884 12277 92 0,'6'-8'35'0,"0"2"-27"0,3-1 18 0,-3 7 5 16,0-3-8-16,0 0 0 15,0 1-3-15,0-1 0 16,0 0-11-16,-6 1 1 0,0-4 1 16,-6 1-6-16,0 0-3 15,6 5 18 17,-21-6-11-32,-3 1-3 0,0 3-2 15,1-1-1-15,-4 3-4 16,-3 0 1-1,0 0 0-15,-8 3 0 0,-4-1 0 0,-3 1-3 16,1 2 2-16,2 3 1 16,3 0 0-16,4 3 0 15,2-1 2-15,0 1-3 16,3 7-2-16,1 6-1 16,-4 3 3-16,3-1 2 15,-3 0 4-15,-2 4-4 16,2-1-3-16,0-3-2 15,3 1 3-15,30-27-2 32,-35 52 1-32,5-4 2 15,6 2 0 1,3 6 0-16,6-6-3 0,3 0 2 16,6-5 1-1,4 0 2-15,2-2 3 0,2-1-4 16,7 0-1-16,3 3-2 15,3 3 0-15,6 5 4 0,6-5 1 16,3 2-1-16,2-8-2 16,-2-2 1-16,3 0 1 15,0-1-1-15,2 1 2 16,7 0-2-16,3-1-1 16,11 6 5-16,4-5 1 0,-4 0-2 15,-2-3-1-15,-1-8 1 16,1-3 2-1,9-2-1-15,5-3 2 16,3-2-4-16,1-3 0 0,-7-6 3 16,1-2 1-16,8-3-3 15,16 1-3-15,-4-6 2 16,-3-3 0-16,-2-2-4 16,11 2 1-1,9-2 0-15,-9 2 0 0,-2-2 0 16,-4 0 0-16,-3 2 2 15,10 0 3-15,-7 1-2 16,-9-4 0-16,-2-9 1 16,-10-7 2-16,-2-7-3 15,2-5-2-15,4-6-3 16,-4-5 1-16,-2 3 3 0,-10-3 3 16,-5-3-2-16,-10-5 0 15</inkml:trace>
  <inkml:trace contextRef="#ctx0" brushRef="#br0" timeOffset="15625.5883">11994 12150 132 0,'12'2'49'0,"-6"-12"-38"0,3 15 4 16,-3-5-2-16,3 5-6 15,0 1-2-15,6-4 2 16,6 4 0-16,9-1-3 15,5 0-3-15,10 0 0 0,3 3 1 0,-4 0 1 16,-2 3-4-16,-3 2-1 16,-1 0 1-16,16-7 2 15,2 2 2-15,-5 0 3 16,0-1 3-16,-1 4 2 16,13 2-5-16,-1-2-2 15,-2 2 0-15,-4 0 2 16,-5 8-1-1,-4-2 0-15,-2-3-3 0,0 2 1 16,2 1-4-16,1-1 0 16,3 1-1-16,-1-1 0 15,-5-2 2-15,0 0 2 16,-7 0 1-16,-2 0 1 0,-36-16 13 31,48 29-7-15,-7 0-2-16,-2 0-3 15,-3-2 1-15,-7-1-1 16,-2 3 2-16,0 0-4 16,-6 8 0-16,0-2 1 0,-3-6-2 15,-4 3-2-15,1-6 3 16,-3 1 2-16,-3-1 0 16,0 1 2-16,-3-1 0 15,0 0 1-15,0 6-2 16,0 0-1-16,-3 5 5 15,-3 0 4-15,-3 0-5 16,-3 5-3-16,-3-7 3 16,-3-1 2-16,0-2-6 15,-6-3-1-15,0-2-20 16,4-4-7-16,14-23-232 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1-09T23:55:03.4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12000 17214 160 0,'0'-5'60'0,"3"2"-47"0,0-8 26 0,-3 11 9 0,6 0-9 16,0 0-2-16,-3 8-10 15,6 3-5-15,0 5-12 16,0 2 2-16,0 6 4 0,0-3-4 16,0 6 1-16,0-9-6 15,-3 3-2-15,0-2 0 16,0-9-1-16,0-2-2 16,-1-2-2-16,1-6 3 0,-3-6 0 15,0-2 1-15,0-7 0 16,-3-1-5-1,3-8 1-15,0 3 0 0,0 2 2 16,-3 3-3-16,3 0 0 16,0 8-4-16,0-5 1 15,3 8-11-15,3 0-3 16,3-3-44-16,0 0-19 16,3 3-40-1</inkml:trace>
  <inkml:trace contextRef="#ctx0" brushRef="#br0" timeOffset="1">12393 17156 260 0,'-12'0'99'0,"3"0"-77"0,-5 5 7 0,5-2-1 0,-3 7-6 16,-3-2-1-16,0 5-5 15,0-2 0-15,0-1-9 16,3 4-6-16,3-4-2 0,6 3-1 15,6 1 0-15,9 4 0 16,3-5-2-16,3 1 0 16,0-1 3-16,0-5 2 15,-6 5 2-15,-3-2 1 0,-6-3 2 16,-6 0-1 0,-6-3 0-16,-3-5-14 15,0 5-7-15,0-5-24 16,3 0-12-16,3 0-33 15,3-5-55-15,9 5 33 16</inkml:trace>
  <inkml:trace contextRef="#ctx0" brushRef="#br0" timeOffset="2">12494 17391 312 0,'-2'8'115'0,"-7"-3"-89"0,-9 9-6 0,12-9-8 15,-3-3-35-15,3 1-9 16,0-3-94-16,0 3-42 15</inkml:trace>
  <inkml:trace contextRef="#ctx0" brushRef="#br0" timeOffset="3">13509 16949 176 0,'0'3'66'0,"3"0"-52"0,0-3 23 0,-3 0 9 16,0 0-2-16,-3-3 4 16,0 0-14-16,-2 3-3 15,-4-2-18-15,-6-4-1 0,-3 6-1 16,-3 0-4-16,-3 0-2 15,0 8-5-15,1 3 0 16,2 7-5-16,3 3 1 16,6 3 0-16,3 0 2 15,6-5 1-15,6-1 3 16,6 1-1-16,3-11-1 16,3 0 1-16,6-11 1 15,-1-5-3-15,1-8-2 0,0-5-5 16,-3 2 0-1,-3 1 6-15,-3-3 3 0,0 5 1 16,-3 3-2-16,-3 2 3 16,-3 11 2-1,-3 5 2-15,-3 14 3 16,0 15 4-16,0 11 1 16,3 3-4-16,0-3 1 0,3 0-5 15,3-6 1-15,-1 1-7 16,4-3-1-16,0-8-9 15,0-10-4-15,3-6-42 16,0-5-18-16,0-8-73 16</inkml:trace>
  <inkml:trace contextRef="#ctx0" brushRef="#br0" timeOffset="4">13682 17232 144 0,'-3'3'55'0,"3"2"-43"0,-3 1 16 15,3-6 5-15,0 0 4 16,0 0 4-16,0 0-13 16,3-6-7-16,3 1-12 15,0 0-4-15,3-6-1 0,0-2 0 0,3 2 0 16,0 3-5-16,0 3-1 15,0 10-2-15,-4 3 3 16,1 11 2-16,-6 2 4 16,0 5 9-16,-3-2 3 15,-3-3-6-15,0 6-2 16,0-9-3-16,0-4 1 16,0-1-2-16,1-8 2 15,-1-5-4-15,3-5 0 16,3-8-12-16,2-14-7 0,7 1-2 15,3-1-2-15,3 3 11 16,-3 3 7 0,0 8 0-16,0 5-1 0,-3 5 6 15,-3 9 5 1,0 4 7-16,-4 6 3 0,1 8-5 16,-3-3 0-16,3 6-6 15,0-4 1-15,3 4-7 16,3-9-1-16,0-2-11 15,3-8-3-15,3-5-39 16,0-6-18-16,2-5-47 16</inkml:trace>
  <inkml:trace contextRef="#ctx0" brushRef="#br0" timeOffset="5">14054 16941 92 0,'-6'-2'35'0,"3"2"-27"0,0-3 16 0,3 3 6 0,0-3 1 15,-3-2 4-15,3 5-4 16,-3 0 1-16,3-3-18 15,0 1 1-15,0-1 1 0,0-2-2 16,3 2 2-16,3-2-3 16,3 0 0-16,3 2-7 15,0 3-2-15,3 0-2 16,-3 3 1-16,-3 5 0 16,-3-3 3-16,-3 8 1 15,-6 0 1-15,-3 1-2 16,0-1 1-16,0-3-4 0,0-2 0 15,3-2-8-15,3-6-2 16,6 5-1-16,3-3 2 16,3 6 2-16,0-2 2 15,0 4 3-15,-4-2 2 16,-2 0 3-16,-6 5 1 16,-6-2 5-16,-5-3 3 15,-4 3-6-15,0-9-3 16,-3 3-12-16,0-5-4 15,3-5-15-15,6 5-4 16,6-2-34-16,3-4-11 16,9 1-28-1</inkml:trace>
  <inkml:trace contextRef="#ctx0" brushRef="#br0" timeOffset="6">14510 16817 192 0,'3'-5'71'0,"-3"10"-55"0,0 3 20 0,-3-3 4 16,0 8 0-16,-6 14 3 0,-6 13-2 15,-6 10-1 1,-3 16-21-16,-3 0-5 0,-2-2 0 0,-1-4-6 16,3-1-2-16,3-6-3 15,3-8 0-15,4-6-22 16,5-15-7-16,3-3-49 15,3-8-19-15,9-7-33 16</inkml:trace>
  <inkml:trace contextRef="#ctx0" brushRef="#br0" timeOffset="7">14804 17058 180 0,'9'-14'68'0,"-6"4"-52"0,3-3 10 0,-6 5 1 16,3 5 2-16,-3-2 2 16,-3-1-1-16,-3 1 1 15,-6-3-17-15,-6 8 10 0,-5 0 3 0,-4 8-3 16,0-3-2-16,3 9-15 15,3-1-4-15,4 0-2 16,5 0 1-16,6 6-3 16,12 2 0-16,6-2-1 15,8 7-2-15,7 1 3 16,-3-1 0-16,0 0 1 16,-6-2 0-16,-6 3 2 15,-4-6 3-15,-8-3 2 16,-8-4 1-16,-10-1 4 0,-6-3 5 15,-6-7 2-15,0-3 1 16,4-3 4 0,5-7 5-16,12-3-14 15,12-9-6-15,12-4-10 0,14-11-2 16,7 3 1-16,0-3 1 16,0 2-13-16,-4 1-5 15,-5 5-43-15,-9 7-20 16,-6 9-87-1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91B7FE7A-5538-4F6C-81B9-1A00DC38E06E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B1329652-A150-43C2-826B-9DA39960E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954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066349" y="4"/>
            <a:ext cx="6935923" cy="19657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75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the += leads to an additional read of matrix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7FDFF-7B9F-7D4D-BFC0-AAD1F3D3D3C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43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4F305-E6A0-494F-A556-0C7356E06F7B}" type="slidenum">
              <a:rPr lang="he-IL"/>
              <a:pPr/>
              <a:t>19</a:t>
            </a:fld>
            <a:endParaRPr lang="he-IL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44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891386-AD18-A047-92D2-9C49A28809A1}" type="slidenum">
              <a:rPr lang="he-IL"/>
              <a:pPr/>
              <a:t>20</a:t>
            </a:fld>
            <a:endParaRPr lang="he-IL"/>
          </a:p>
        </p:txBody>
      </p:sp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94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3B</a:t>
            </a:r>
            <a:r>
              <a:rPr lang="en-US" baseline="30000" dirty="0"/>
              <a:t>2</a:t>
            </a:r>
            <a:r>
              <a:rPr lang="en-US" baseline="0" dirty="0"/>
              <a:t> &lt; C: need to be able to fit three full blocks in the cache (one for c, one for a, one for b) while executing the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634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3r</a:t>
            </a:r>
            <a:r>
              <a:rPr lang="en-US" baseline="30000" dirty="0" smtClean="0"/>
              <a:t>2</a:t>
            </a:r>
            <a:r>
              <a:rPr lang="en-US" baseline="0" dirty="0" smtClean="0"/>
              <a:t> </a:t>
            </a:r>
            <a:r>
              <a:rPr lang="en-US" baseline="0" dirty="0"/>
              <a:t>&lt; C: need to be able to fit three full blocks in the cache (one for c, one for a, one for b) while executing the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3r</a:t>
            </a:r>
            <a:r>
              <a:rPr lang="en-US" baseline="30000" dirty="0" smtClean="0"/>
              <a:t>2</a:t>
            </a:r>
            <a:r>
              <a:rPr lang="en-US" baseline="0" dirty="0" smtClean="0"/>
              <a:t> </a:t>
            </a:r>
            <a:r>
              <a:rPr lang="en-US" baseline="0" dirty="0"/>
              <a:t>&lt; C: need to be able to fit three full blocks in the cache (one for c, one for a, one for b) while executing the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707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863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Increase</a:t>
            </a:r>
            <a:r>
              <a:rPr lang="en-US" baseline="0" dirty="0" smtClean="0"/>
              <a:t> stride size = less spatial locality = drop in throughput</a:t>
            </a:r>
          </a:p>
          <a:p>
            <a:r>
              <a:rPr lang="en-US" baseline="0" dirty="0" smtClean="0"/>
              <a:t>Increase working set size = less temporal locality = fall out of respective caches</a:t>
            </a:r>
          </a:p>
          <a:p>
            <a:r>
              <a:rPr lang="en-US" baseline="0" dirty="0" smtClean="0"/>
              <a:t>All caches on-chip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594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Linux</a:t>
            </a:r>
            <a:r>
              <a:rPr lang="en-US" baseline="0" dirty="0" smtClean="0"/>
              <a:t> Demo:  type, level, size, </a:t>
            </a:r>
            <a:r>
              <a:rPr lang="en-US" baseline="0" dirty="0" err="1" smtClean="0"/>
              <a:t>ways_of_associativity</a:t>
            </a:r>
            <a:endParaRPr lang="en-US" baseline="0" dirty="0" smtClean="0"/>
          </a:p>
          <a:p>
            <a:r>
              <a:rPr lang="en-US" baseline="0" dirty="0" smtClean="0"/>
              <a:t>Windows Demo:  Purpose, </a:t>
            </a:r>
            <a:r>
              <a:rPr lang="en-US" baseline="0" dirty="0" err="1" smtClean="0"/>
              <a:t>MaxCacheSize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BlockSize</a:t>
            </a:r>
            <a:r>
              <a:rPr lang="en-US" baseline="0" dirty="0" smtClean="0"/>
              <a:t>, Associativity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37ACB-247F-49B5-B960-EEFFB132BD27}" type="slidenum">
              <a:rPr lang="en-US" smtClean="0"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8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4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41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941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16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93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87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5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Subscript indices given</a:t>
            </a:r>
            <a:r>
              <a:rPr lang="en-US" baseline="0" dirty="0" smtClean="0"/>
              <a:t> in (</a:t>
            </a:r>
            <a:r>
              <a:rPr lang="en-US" baseline="0" dirty="0" err="1" smtClean="0"/>
              <a:t>row,col</a:t>
            </a:r>
            <a:r>
              <a:rPr lang="en-US" baseline="0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97FDFF-7B9F-7D4D-BFC0-AAD1F3D3D3C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26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0BD23-2BC3-401F-8648-2802B6F0A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9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ED50BD23-2BC3-401F-8648-2802B6F0A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2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ED50BD23-2BC3-401F-8648-2802B6F0A13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0BD23-2BC3-401F-8648-2802B6F0A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9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0BD23-2BC3-401F-8648-2802B6F0A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4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ED50BD23-2BC3-401F-8648-2802B6F0A1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43643" y="-2231"/>
            <a:ext cx="13003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CSE351</a:t>
            </a:r>
            <a:r>
              <a:rPr lang="en-US" sz="900" b="0" i="0" baseline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, </a:t>
            </a:r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Spring 2019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78929" y="-2231"/>
            <a:ext cx="9861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L19:  Caches IV</a:t>
            </a:r>
          </a:p>
        </p:txBody>
      </p:sp>
    </p:spTree>
    <p:extLst>
      <p:ext uri="{BB962C8B-B14F-4D97-AF65-F5344CB8AC3E}">
        <p14:creationId xmlns:p14="http://schemas.microsoft.com/office/powerpoint/2010/main" val="295859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1.xml"/><Relationship Id="rId7" Type="http://schemas.openxmlformats.org/officeDocument/2006/relationships/customXml" Target="../ink/ink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hyperlink" Target="http://xkcd.com/908/" TargetMode="Externa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re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51.xml"/><Relationship Id="rId13" Type="http://schemas.openxmlformats.org/officeDocument/2006/relationships/image" Target="../media/image18.png"/><Relationship Id="rId3" Type="http://schemas.openxmlformats.org/officeDocument/2006/relationships/tags" Target="../tags/tag146.xml"/><Relationship Id="rId7" Type="http://schemas.openxmlformats.org/officeDocument/2006/relationships/tags" Target="../tags/tag150.xml"/><Relationship Id="rId12" Type="http://schemas.openxmlformats.org/officeDocument/2006/relationships/tags" Target="../tags/tag549.xml"/><Relationship Id="rId2" Type="http://schemas.openxmlformats.org/officeDocument/2006/relationships/tags" Target="../tags/tag145.xml"/><Relationship Id="rId29" Type="http://schemas.openxmlformats.org/officeDocument/2006/relationships/tags" Target="../tags/tag554.xml"/><Relationship Id="rId1" Type="http://schemas.openxmlformats.org/officeDocument/2006/relationships/tags" Target="../tags/tag144.xml"/><Relationship Id="rId6" Type="http://schemas.openxmlformats.org/officeDocument/2006/relationships/tags" Target="../tags/tag149.xml"/><Relationship Id="rId11" Type="http://schemas.openxmlformats.org/officeDocument/2006/relationships/slideLayout" Target="../slideLayouts/slideLayout2.xml"/><Relationship Id="rId32" Type="http://schemas.openxmlformats.org/officeDocument/2006/relationships/image" Target="../media/image110.png"/><Relationship Id="rId5" Type="http://schemas.openxmlformats.org/officeDocument/2006/relationships/tags" Target="../tags/tag148.xml"/><Relationship Id="rId10" Type="http://schemas.openxmlformats.org/officeDocument/2006/relationships/tags" Target="../tags/tag153.xml"/><Relationship Id="rId31" Type="http://schemas.openxmlformats.org/officeDocument/2006/relationships/tags" Target="../tags/tag556.xml"/><Relationship Id="rId4" Type="http://schemas.openxmlformats.org/officeDocument/2006/relationships/tags" Target="../tags/tag147.xml"/><Relationship Id="rId9" Type="http://schemas.openxmlformats.org/officeDocument/2006/relationships/tags" Target="../tags/tag152.xml"/><Relationship Id="rId30" Type="http://schemas.openxmlformats.org/officeDocument/2006/relationships/image" Target="../media/image10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13" Type="http://schemas.openxmlformats.org/officeDocument/2006/relationships/tags" Target="../tags/tag166.xml"/><Relationship Id="rId18" Type="http://schemas.openxmlformats.org/officeDocument/2006/relationships/tags" Target="../tags/tag171.xml"/><Relationship Id="rId3" Type="http://schemas.openxmlformats.org/officeDocument/2006/relationships/tags" Target="../tags/tag156.xml"/><Relationship Id="rId21" Type="http://schemas.openxmlformats.org/officeDocument/2006/relationships/tags" Target="../tags/tag174.xml"/><Relationship Id="rId34" Type="http://schemas.openxmlformats.org/officeDocument/2006/relationships/image" Target="../media/image120.png"/><Relationship Id="rId7" Type="http://schemas.openxmlformats.org/officeDocument/2006/relationships/tags" Target="../tags/tag160.xml"/><Relationship Id="rId12" Type="http://schemas.openxmlformats.org/officeDocument/2006/relationships/tags" Target="../tags/tag165.xml"/><Relationship Id="rId17" Type="http://schemas.openxmlformats.org/officeDocument/2006/relationships/tags" Target="../tags/tag170.xml"/><Relationship Id="rId33" Type="http://schemas.openxmlformats.org/officeDocument/2006/relationships/tags" Target="../tags/tag5620.xml"/><Relationship Id="rId2" Type="http://schemas.openxmlformats.org/officeDocument/2006/relationships/tags" Target="../tags/tag155.xml"/><Relationship Id="rId16" Type="http://schemas.openxmlformats.org/officeDocument/2006/relationships/tags" Target="../tags/tag169.xml"/><Relationship Id="rId20" Type="http://schemas.openxmlformats.org/officeDocument/2006/relationships/tags" Target="../tags/tag173.xml"/><Relationship Id="rId29" Type="http://schemas.openxmlformats.org/officeDocument/2006/relationships/tags" Target="../tags/tag554.xml"/><Relationship Id="rId1" Type="http://schemas.openxmlformats.org/officeDocument/2006/relationships/tags" Target="../tags/tag154.xml"/><Relationship Id="rId6" Type="http://schemas.openxmlformats.org/officeDocument/2006/relationships/tags" Target="../tags/tag159.xml"/><Relationship Id="rId11" Type="http://schemas.openxmlformats.org/officeDocument/2006/relationships/tags" Target="../tags/tag164.xml"/><Relationship Id="rId24" Type="http://schemas.openxmlformats.org/officeDocument/2006/relationships/image" Target="../media/image180.png"/><Relationship Id="rId32" Type="http://schemas.openxmlformats.org/officeDocument/2006/relationships/image" Target="../media/image110.png"/><Relationship Id="rId5" Type="http://schemas.openxmlformats.org/officeDocument/2006/relationships/tags" Target="../tags/tag158.xml"/><Relationship Id="rId15" Type="http://schemas.openxmlformats.org/officeDocument/2006/relationships/tags" Target="../tags/tag168.xml"/><Relationship Id="rId23" Type="http://schemas.openxmlformats.org/officeDocument/2006/relationships/tags" Target="../tags/tag549.xml"/><Relationship Id="rId36" Type="http://schemas.openxmlformats.org/officeDocument/2006/relationships/image" Target="../media/image130.png"/><Relationship Id="rId10" Type="http://schemas.openxmlformats.org/officeDocument/2006/relationships/tags" Target="../tags/tag163.xml"/><Relationship Id="rId19" Type="http://schemas.openxmlformats.org/officeDocument/2006/relationships/tags" Target="../tags/tag172.xml"/><Relationship Id="rId31" Type="http://schemas.openxmlformats.org/officeDocument/2006/relationships/tags" Target="../tags/tag556.xml"/><Relationship Id="rId4" Type="http://schemas.openxmlformats.org/officeDocument/2006/relationships/tags" Target="../tags/tag157.xml"/><Relationship Id="rId9" Type="http://schemas.openxmlformats.org/officeDocument/2006/relationships/tags" Target="../tags/tag162.xml"/><Relationship Id="rId14" Type="http://schemas.openxmlformats.org/officeDocument/2006/relationships/tags" Target="../tags/tag167.xml"/><Relationship Id="rId22" Type="http://schemas.openxmlformats.org/officeDocument/2006/relationships/slideLayout" Target="../slideLayouts/slideLayout2.xml"/><Relationship Id="rId30" Type="http://schemas.openxmlformats.org/officeDocument/2006/relationships/image" Target="../media/image100.png"/><Relationship Id="rId35" Type="http://schemas.openxmlformats.org/officeDocument/2006/relationships/tags" Target="../tags/tag564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82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77.xml"/><Relationship Id="rId7" Type="http://schemas.openxmlformats.org/officeDocument/2006/relationships/tags" Target="../tags/tag181.xml"/><Relationship Id="rId12" Type="http://schemas.openxmlformats.org/officeDocument/2006/relationships/tags" Target="../tags/tag186.xml"/><Relationship Id="rId2" Type="http://schemas.openxmlformats.org/officeDocument/2006/relationships/tags" Target="../tags/tag176.xml"/><Relationship Id="rId29" Type="http://schemas.openxmlformats.org/officeDocument/2006/relationships/tags" Target="../tags/tag554.xml"/><Relationship Id="rId1" Type="http://schemas.openxmlformats.org/officeDocument/2006/relationships/tags" Target="../tags/tag175.xml"/><Relationship Id="rId6" Type="http://schemas.openxmlformats.org/officeDocument/2006/relationships/tags" Target="../tags/tag180.xml"/><Relationship Id="rId11" Type="http://schemas.openxmlformats.org/officeDocument/2006/relationships/tags" Target="../tags/tag185.xml"/><Relationship Id="rId32" Type="http://schemas.openxmlformats.org/officeDocument/2006/relationships/image" Target="../media/image110.png"/><Relationship Id="rId5" Type="http://schemas.openxmlformats.org/officeDocument/2006/relationships/tags" Target="../tags/tag179.xml"/><Relationship Id="rId15" Type="http://schemas.openxmlformats.org/officeDocument/2006/relationships/image" Target="../media/image4.png"/><Relationship Id="rId10" Type="http://schemas.openxmlformats.org/officeDocument/2006/relationships/tags" Target="../tags/tag184.xml"/><Relationship Id="rId31" Type="http://schemas.openxmlformats.org/officeDocument/2006/relationships/tags" Target="../tags/tag556.xml"/><Relationship Id="rId4" Type="http://schemas.openxmlformats.org/officeDocument/2006/relationships/tags" Target="../tags/tag178.xml"/><Relationship Id="rId9" Type="http://schemas.openxmlformats.org/officeDocument/2006/relationships/tags" Target="../tags/tag183.xml"/><Relationship Id="rId14" Type="http://schemas.openxmlformats.org/officeDocument/2006/relationships/tags" Target="../tags/tag176.xml"/><Relationship Id="rId30" Type="http://schemas.openxmlformats.org/officeDocument/2006/relationships/image" Target="../media/image10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tags" Target="../tags/tag199.xml"/><Relationship Id="rId18" Type="http://schemas.openxmlformats.org/officeDocument/2006/relationships/tags" Target="../tags/tag204.xml"/><Relationship Id="rId26" Type="http://schemas.openxmlformats.org/officeDocument/2006/relationships/tags" Target="../tags/tag212.xml"/><Relationship Id="rId21" Type="http://schemas.openxmlformats.org/officeDocument/2006/relationships/tags" Target="../tags/tag207.xml"/><Relationship Id="rId50" Type="http://schemas.openxmlformats.org/officeDocument/2006/relationships/tags" Target="../tags/tag584.xml"/><Relationship Id="rId55" Type="http://schemas.openxmlformats.org/officeDocument/2006/relationships/image" Target="../media/image250.png"/><Relationship Id="rId7" Type="http://schemas.openxmlformats.org/officeDocument/2006/relationships/tags" Target="../tags/tag193.xml"/><Relationship Id="rId12" Type="http://schemas.openxmlformats.org/officeDocument/2006/relationships/tags" Target="../tags/tag198.xml"/><Relationship Id="rId17" Type="http://schemas.openxmlformats.org/officeDocument/2006/relationships/tags" Target="../tags/tag203.xml"/><Relationship Id="rId25" Type="http://schemas.openxmlformats.org/officeDocument/2006/relationships/tags" Target="../tags/tag211.xml"/><Relationship Id="rId59" Type="http://schemas.openxmlformats.org/officeDocument/2006/relationships/image" Target="../media/image260.png"/><Relationship Id="rId2" Type="http://schemas.openxmlformats.org/officeDocument/2006/relationships/tags" Target="../tags/tag188.xml"/><Relationship Id="rId16" Type="http://schemas.openxmlformats.org/officeDocument/2006/relationships/tags" Target="../tags/tag202.xml"/><Relationship Id="rId20" Type="http://schemas.openxmlformats.org/officeDocument/2006/relationships/tags" Target="../tags/tag206.xml"/><Relationship Id="rId29" Type="http://schemas.openxmlformats.org/officeDocument/2006/relationships/tags" Target="../tags/tag581.xml"/><Relationship Id="rId54" Type="http://schemas.openxmlformats.org/officeDocument/2006/relationships/tags" Target="../tags/tag586.xml"/><Relationship Id="rId1" Type="http://schemas.openxmlformats.org/officeDocument/2006/relationships/tags" Target="../tags/tag187.xml"/><Relationship Id="rId6" Type="http://schemas.openxmlformats.org/officeDocument/2006/relationships/tags" Target="../tags/tag192.xml"/><Relationship Id="rId11" Type="http://schemas.openxmlformats.org/officeDocument/2006/relationships/tags" Target="../tags/tag197.xml"/><Relationship Id="rId24" Type="http://schemas.openxmlformats.org/officeDocument/2006/relationships/tags" Target="../tags/tag210.xml"/><Relationship Id="rId53" Type="http://schemas.openxmlformats.org/officeDocument/2006/relationships/image" Target="../media/image240.png"/><Relationship Id="rId58" Type="http://schemas.openxmlformats.org/officeDocument/2006/relationships/tags" Target="../tags/tag589.xml"/><Relationship Id="rId5" Type="http://schemas.openxmlformats.org/officeDocument/2006/relationships/tags" Target="../tags/tag191.xml"/><Relationship Id="rId15" Type="http://schemas.openxmlformats.org/officeDocument/2006/relationships/tags" Target="../tags/tag201.xml"/><Relationship Id="rId23" Type="http://schemas.openxmlformats.org/officeDocument/2006/relationships/tags" Target="../tags/tag209.xml"/><Relationship Id="rId28" Type="http://schemas.openxmlformats.org/officeDocument/2006/relationships/notesSlide" Target="../notesSlides/notesSlide13.xml"/><Relationship Id="rId57" Type="http://schemas.openxmlformats.org/officeDocument/2006/relationships/image" Target="../media/image100.png"/><Relationship Id="rId10" Type="http://schemas.openxmlformats.org/officeDocument/2006/relationships/tags" Target="../tags/tag196.xml"/><Relationship Id="rId19" Type="http://schemas.openxmlformats.org/officeDocument/2006/relationships/tags" Target="../tags/tag205.xml"/><Relationship Id="rId52" Type="http://schemas.openxmlformats.org/officeDocument/2006/relationships/tags" Target="../tags/tag585.xml"/><Relationship Id="rId4" Type="http://schemas.openxmlformats.org/officeDocument/2006/relationships/tags" Target="../tags/tag190.xml"/><Relationship Id="rId9" Type="http://schemas.openxmlformats.org/officeDocument/2006/relationships/tags" Target="../tags/tag195.xml"/><Relationship Id="rId14" Type="http://schemas.openxmlformats.org/officeDocument/2006/relationships/tags" Target="../tags/tag200.xml"/><Relationship Id="rId22" Type="http://schemas.openxmlformats.org/officeDocument/2006/relationships/tags" Target="../tags/tag208.xml"/><Relationship Id="rId27" Type="http://schemas.openxmlformats.org/officeDocument/2006/relationships/slideLayout" Target="../slideLayouts/slideLayout2.xml"/><Relationship Id="rId30" Type="http://schemas.openxmlformats.org/officeDocument/2006/relationships/image" Target="../media/image232.png"/><Relationship Id="rId56" Type="http://schemas.openxmlformats.org/officeDocument/2006/relationships/tags" Target="../tags/tag588.xml"/><Relationship Id="rId8" Type="http://schemas.openxmlformats.org/officeDocument/2006/relationships/tags" Target="../tags/tag194.xml"/><Relationship Id="rId51" Type="http://schemas.openxmlformats.org/officeDocument/2006/relationships/image" Target="../media/image230.png"/><Relationship Id="rId3" Type="http://schemas.openxmlformats.org/officeDocument/2006/relationships/tags" Target="../tags/tag189.xml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tags" Target="../tags/tag225.xml"/><Relationship Id="rId18" Type="http://schemas.openxmlformats.org/officeDocument/2006/relationships/tags" Target="../tags/tag230.xml"/><Relationship Id="rId26" Type="http://schemas.openxmlformats.org/officeDocument/2006/relationships/tags" Target="../tags/tag238.xml"/><Relationship Id="rId39" Type="http://schemas.openxmlformats.org/officeDocument/2006/relationships/tags" Target="../tags/tag251.xml"/><Relationship Id="rId21" Type="http://schemas.openxmlformats.org/officeDocument/2006/relationships/tags" Target="../tags/tag233.xml"/><Relationship Id="rId34" Type="http://schemas.openxmlformats.org/officeDocument/2006/relationships/tags" Target="../tags/tag246.xml"/><Relationship Id="rId42" Type="http://schemas.openxmlformats.org/officeDocument/2006/relationships/tags" Target="../tags/tag254.xml"/><Relationship Id="rId47" Type="http://schemas.openxmlformats.org/officeDocument/2006/relationships/notesSlide" Target="../notesSlides/notesSlide14.xml"/><Relationship Id="rId50" Type="http://schemas.openxmlformats.org/officeDocument/2006/relationships/tags" Target="../tags/tag584.xml"/><Relationship Id="rId55" Type="http://schemas.openxmlformats.org/officeDocument/2006/relationships/image" Target="../media/image250.png"/><Relationship Id="rId7" Type="http://schemas.openxmlformats.org/officeDocument/2006/relationships/tags" Target="../tags/tag219.xml"/><Relationship Id="rId2" Type="http://schemas.openxmlformats.org/officeDocument/2006/relationships/tags" Target="../tags/tag214.xml"/><Relationship Id="rId16" Type="http://schemas.openxmlformats.org/officeDocument/2006/relationships/tags" Target="../tags/tag228.xml"/><Relationship Id="rId29" Type="http://schemas.openxmlformats.org/officeDocument/2006/relationships/tags" Target="../tags/tag241.xml"/><Relationship Id="rId11" Type="http://schemas.openxmlformats.org/officeDocument/2006/relationships/tags" Target="../tags/tag223.xml"/><Relationship Id="rId24" Type="http://schemas.openxmlformats.org/officeDocument/2006/relationships/tags" Target="../tags/tag236.xml"/><Relationship Id="rId32" Type="http://schemas.openxmlformats.org/officeDocument/2006/relationships/tags" Target="../tags/tag244.xml"/><Relationship Id="rId37" Type="http://schemas.openxmlformats.org/officeDocument/2006/relationships/tags" Target="../tags/tag249.xml"/><Relationship Id="rId40" Type="http://schemas.openxmlformats.org/officeDocument/2006/relationships/tags" Target="../tags/tag252.xml"/><Relationship Id="rId45" Type="http://schemas.openxmlformats.org/officeDocument/2006/relationships/tags" Target="../tags/tag257.xml"/><Relationship Id="rId53" Type="http://schemas.openxmlformats.org/officeDocument/2006/relationships/image" Target="../media/image240.png"/><Relationship Id="rId58" Type="http://schemas.openxmlformats.org/officeDocument/2006/relationships/tags" Target="../tags/tag589.xml"/><Relationship Id="rId5" Type="http://schemas.openxmlformats.org/officeDocument/2006/relationships/tags" Target="../tags/tag217.xml"/><Relationship Id="rId61" Type="http://schemas.openxmlformats.org/officeDocument/2006/relationships/image" Target="../media/image27.png"/><Relationship Id="rId19" Type="http://schemas.openxmlformats.org/officeDocument/2006/relationships/tags" Target="../tags/tag231.xml"/><Relationship Id="rId14" Type="http://schemas.openxmlformats.org/officeDocument/2006/relationships/tags" Target="../tags/tag226.xml"/><Relationship Id="rId22" Type="http://schemas.openxmlformats.org/officeDocument/2006/relationships/tags" Target="../tags/tag234.xml"/><Relationship Id="rId27" Type="http://schemas.openxmlformats.org/officeDocument/2006/relationships/tags" Target="../tags/tag239.xml"/><Relationship Id="rId30" Type="http://schemas.openxmlformats.org/officeDocument/2006/relationships/tags" Target="../tags/tag242.xml"/><Relationship Id="rId35" Type="http://schemas.openxmlformats.org/officeDocument/2006/relationships/tags" Target="../tags/tag247.xml"/><Relationship Id="rId43" Type="http://schemas.openxmlformats.org/officeDocument/2006/relationships/tags" Target="../tags/tag255.xml"/><Relationship Id="rId48" Type="http://schemas.openxmlformats.org/officeDocument/2006/relationships/tags" Target="../tags/tag581.xml"/><Relationship Id="rId56" Type="http://schemas.openxmlformats.org/officeDocument/2006/relationships/tags" Target="../tags/tag588.xml"/><Relationship Id="rId8" Type="http://schemas.openxmlformats.org/officeDocument/2006/relationships/tags" Target="../tags/tag220.xml"/><Relationship Id="rId51" Type="http://schemas.openxmlformats.org/officeDocument/2006/relationships/image" Target="../media/image230.png"/><Relationship Id="rId3" Type="http://schemas.openxmlformats.org/officeDocument/2006/relationships/tags" Target="../tags/tag215.xml"/><Relationship Id="rId12" Type="http://schemas.openxmlformats.org/officeDocument/2006/relationships/tags" Target="../tags/tag224.xml"/><Relationship Id="rId17" Type="http://schemas.openxmlformats.org/officeDocument/2006/relationships/tags" Target="../tags/tag229.xml"/><Relationship Id="rId25" Type="http://schemas.openxmlformats.org/officeDocument/2006/relationships/tags" Target="../tags/tag237.xml"/><Relationship Id="rId33" Type="http://schemas.openxmlformats.org/officeDocument/2006/relationships/tags" Target="../tags/tag245.xml"/><Relationship Id="rId38" Type="http://schemas.openxmlformats.org/officeDocument/2006/relationships/tags" Target="../tags/tag250.xml"/><Relationship Id="rId46" Type="http://schemas.openxmlformats.org/officeDocument/2006/relationships/slideLayout" Target="../slideLayouts/slideLayout2.xml"/><Relationship Id="rId59" Type="http://schemas.openxmlformats.org/officeDocument/2006/relationships/image" Target="../media/image260.png"/><Relationship Id="rId20" Type="http://schemas.openxmlformats.org/officeDocument/2006/relationships/tags" Target="../tags/tag232.xml"/><Relationship Id="rId41" Type="http://schemas.openxmlformats.org/officeDocument/2006/relationships/tags" Target="../tags/tag253.xml"/><Relationship Id="rId54" Type="http://schemas.openxmlformats.org/officeDocument/2006/relationships/tags" Target="../tags/tag586.xml"/><Relationship Id="rId62" Type="http://schemas.openxmlformats.org/officeDocument/2006/relationships/tags" Target="../tags/tag5830.xml"/><Relationship Id="rId1" Type="http://schemas.openxmlformats.org/officeDocument/2006/relationships/tags" Target="../tags/tag213.xml"/><Relationship Id="rId6" Type="http://schemas.openxmlformats.org/officeDocument/2006/relationships/tags" Target="../tags/tag218.xml"/><Relationship Id="rId15" Type="http://schemas.openxmlformats.org/officeDocument/2006/relationships/tags" Target="../tags/tag227.xml"/><Relationship Id="rId23" Type="http://schemas.openxmlformats.org/officeDocument/2006/relationships/tags" Target="../tags/tag235.xml"/><Relationship Id="rId28" Type="http://schemas.openxmlformats.org/officeDocument/2006/relationships/tags" Target="../tags/tag240.xml"/><Relationship Id="rId36" Type="http://schemas.openxmlformats.org/officeDocument/2006/relationships/tags" Target="../tags/tag248.xml"/><Relationship Id="rId49" Type="http://schemas.openxmlformats.org/officeDocument/2006/relationships/image" Target="../media/image231.png"/><Relationship Id="rId57" Type="http://schemas.openxmlformats.org/officeDocument/2006/relationships/image" Target="../media/image100.png"/><Relationship Id="rId10" Type="http://schemas.openxmlformats.org/officeDocument/2006/relationships/tags" Target="../tags/tag222.xml"/><Relationship Id="rId31" Type="http://schemas.openxmlformats.org/officeDocument/2006/relationships/tags" Target="../tags/tag243.xml"/><Relationship Id="rId44" Type="http://schemas.openxmlformats.org/officeDocument/2006/relationships/tags" Target="../tags/tag256.xml"/><Relationship Id="rId52" Type="http://schemas.openxmlformats.org/officeDocument/2006/relationships/tags" Target="../tags/tag585.xml"/><Relationship Id="rId60" Type="http://schemas.openxmlformats.org/officeDocument/2006/relationships/tags" Target="../tags/tag5820.xml"/><Relationship Id="rId4" Type="http://schemas.openxmlformats.org/officeDocument/2006/relationships/tags" Target="../tags/tag216.xml"/><Relationship Id="rId9" Type="http://schemas.openxmlformats.org/officeDocument/2006/relationships/tags" Target="../tags/tag221.xml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tags" Target="../tags/tag270.xml"/><Relationship Id="rId18" Type="http://schemas.openxmlformats.org/officeDocument/2006/relationships/tags" Target="../tags/tag275.xml"/><Relationship Id="rId26" Type="http://schemas.openxmlformats.org/officeDocument/2006/relationships/tags" Target="../tags/tag283.xml"/><Relationship Id="rId21" Type="http://schemas.openxmlformats.org/officeDocument/2006/relationships/tags" Target="../tags/tag278.xml"/><Relationship Id="rId50" Type="http://schemas.openxmlformats.org/officeDocument/2006/relationships/tags" Target="../tags/tag584.xml"/><Relationship Id="rId55" Type="http://schemas.openxmlformats.org/officeDocument/2006/relationships/image" Target="../media/image250.png"/><Relationship Id="rId7" Type="http://schemas.openxmlformats.org/officeDocument/2006/relationships/tags" Target="../tags/tag264.xml"/><Relationship Id="rId2" Type="http://schemas.openxmlformats.org/officeDocument/2006/relationships/tags" Target="../tags/tag259.xml"/><Relationship Id="rId16" Type="http://schemas.openxmlformats.org/officeDocument/2006/relationships/tags" Target="../tags/tag273.xml"/><Relationship Id="rId20" Type="http://schemas.openxmlformats.org/officeDocument/2006/relationships/tags" Target="../tags/tag277.xml"/><Relationship Id="rId29" Type="http://schemas.openxmlformats.org/officeDocument/2006/relationships/tags" Target="../tags/tag260.xml"/><Relationship Id="rId54" Type="http://schemas.openxmlformats.org/officeDocument/2006/relationships/tags" Target="../tags/tag586.xml"/><Relationship Id="rId1" Type="http://schemas.openxmlformats.org/officeDocument/2006/relationships/tags" Target="../tags/tag258.xml"/><Relationship Id="rId6" Type="http://schemas.openxmlformats.org/officeDocument/2006/relationships/tags" Target="../tags/tag263.xml"/><Relationship Id="rId11" Type="http://schemas.openxmlformats.org/officeDocument/2006/relationships/tags" Target="../tags/tag268.xml"/><Relationship Id="rId24" Type="http://schemas.openxmlformats.org/officeDocument/2006/relationships/tags" Target="../tags/tag281.xml"/><Relationship Id="rId53" Type="http://schemas.openxmlformats.org/officeDocument/2006/relationships/image" Target="../media/image240.png"/><Relationship Id="rId58" Type="http://schemas.openxmlformats.org/officeDocument/2006/relationships/tags" Target="../tags/tag589.xml"/><Relationship Id="rId5" Type="http://schemas.openxmlformats.org/officeDocument/2006/relationships/tags" Target="../tags/tag262.xml"/><Relationship Id="rId15" Type="http://schemas.openxmlformats.org/officeDocument/2006/relationships/tags" Target="../tags/tag272.xml"/><Relationship Id="rId23" Type="http://schemas.openxmlformats.org/officeDocument/2006/relationships/tags" Target="../tags/tag280.xml"/><Relationship Id="rId28" Type="http://schemas.openxmlformats.org/officeDocument/2006/relationships/notesSlide" Target="../notesSlides/notesSlide15.xml"/><Relationship Id="rId57" Type="http://schemas.openxmlformats.org/officeDocument/2006/relationships/image" Target="../media/image100.png"/><Relationship Id="rId61" Type="http://schemas.openxmlformats.org/officeDocument/2006/relationships/image" Target="../media/image58.emf"/><Relationship Id="rId10" Type="http://schemas.openxmlformats.org/officeDocument/2006/relationships/tags" Target="../tags/tag267.xml"/><Relationship Id="rId19" Type="http://schemas.openxmlformats.org/officeDocument/2006/relationships/tags" Target="../tags/tag276.xml"/><Relationship Id="rId52" Type="http://schemas.openxmlformats.org/officeDocument/2006/relationships/tags" Target="../tags/tag585.xml"/><Relationship Id="rId60" Type="http://schemas.openxmlformats.org/officeDocument/2006/relationships/customXml" Target="../ink/ink2.xml"/><Relationship Id="rId4" Type="http://schemas.openxmlformats.org/officeDocument/2006/relationships/tags" Target="../tags/tag261.xml"/><Relationship Id="rId9" Type="http://schemas.openxmlformats.org/officeDocument/2006/relationships/tags" Target="../tags/tag266.xml"/><Relationship Id="rId14" Type="http://schemas.openxmlformats.org/officeDocument/2006/relationships/tags" Target="../tags/tag271.xml"/><Relationship Id="rId22" Type="http://schemas.openxmlformats.org/officeDocument/2006/relationships/tags" Target="../tags/tag279.xml"/><Relationship Id="rId27" Type="http://schemas.openxmlformats.org/officeDocument/2006/relationships/slideLayout" Target="../slideLayouts/slideLayout2.xml"/><Relationship Id="rId30" Type="http://schemas.openxmlformats.org/officeDocument/2006/relationships/image" Target="../media/image8.png"/><Relationship Id="rId56" Type="http://schemas.openxmlformats.org/officeDocument/2006/relationships/tags" Target="../tags/tag588.xml"/><Relationship Id="rId8" Type="http://schemas.openxmlformats.org/officeDocument/2006/relationships/tags" Target="../tags/tag265.xml"/><Relationship Id="rId51" Type="http://schemas.openxmlformats.org/officeDocument/2006/relationships/image" Target="../media/image230.png"/><Relationship Id="rId3" Type="http://schemas.openxmlformats.org/officeDocument/2006/relationships/tags" Target="../tags/tag260.xml"/><Relationship Id="rId12" Type="http://schemas.openxmlformats.org/officeDocument/2006/relationships/tags" Target="../tags/tag269.xml"/><Relationship Id="rId17" Type="http://schemas.openxmlformats.org/officeDocument/2006/relationships/tags" Target="../tags/tag274.xml"/><Relationship Id="rId25" Type="http://schemas.openxmlformats.org/officeDocument/2006/relationships/tags" Target="../tags/tag282.xml"/><Relationship Id="rId59" Type="http://schemas.openxmlformats.org/officeDocument/2006/relationships/image" Target="../media/image26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tgpmXX3xOrk" TargetMode="External"/><Relationship Id="rId1" Type="http://schemas.openxmlformats.org/officeDocument/2006/relationships/video" Target="https://www.youtube.com/embed/f3-z6t_xIyw" TargetMode="Externa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0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286.xml"/><Relationship Id="rId2" Type="http://schemas.openxmlformats.org/officeDocument/2006/relationships/tags" Target="../tags/tag285.xml"/><Relationship Id="rId1" Type="http://schemas.openxmlformats.org/officeDocument/2006/relationships/tags" Target="../tags/tag284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94.xml"/><Relationship Id="rId13" Type="http://schemas.openxmlformats.org/officeDocument/2006/relationships/tags" Target="../tags/tag299.xml"/><Relationship Id="rId18" Type="http://schemas.openxmlformats.org/officeDocument/2006/relationships/tags" Target="../tags/tag304.xml"/><Relationship Id="rId3" Type="http://schemas.openxmlformats.org/officeDocument/2006/relationships/tags" Target="../tags/tag289.xml"/><Relationship Id="rId21" Type="http://schemas.openxmlformats.org/officeDocument/2006/relationships/tags" Target="../tags/tag307.xml"/><Relationship Id="rId7" Type="http://schemas.openxmlformats.org/officeDocument/2006/relationships/tags" Target="../tags/tag293.xml"/><Relationship Id="rId12" Type="http://schemas.openxmlformats.org/officeDocument/2006/relationships/tags" Target="../tags/tag298.xml"/><Relationship Id="rId17" Type="http://schemas.openxmlformats.org/officeDocument/2006/relationships/tags" Target="../tags/tag303.xml"/><Relationship Id="rId25" Type="http://schemas.openxmlformats.org/officeDocument/2006/relationships/chart" Target="../charts/chart1.xml"/><Relationship Id="rId2" Type="http://schemas.openxmlformats.org/officeDocument/2006/relationships/tags" Target="../tags/tag288.xml"/><Relationship Id="rId16" Type="http://schemas.openxmlformats.org/officeDocument/2006/relationships/tags" Target="../tags/tag302.xml"/><Relationship Id="rId20" Type="http://schemas.openxmlformats.org/officeDocument/2006/relationships/tags" Target="../tags/tag306.xml"/><Relationship Id="rId1" Type="http://schemas.openxmlformats.org/officeDocument/2006/relationships/tags" Target="../tags/tag287.xml"/><Relationship Id="rId6" Type="http://schemas.openxmlformats.org/officeDocument/2006/relationships/tags" Target="../tags/tag292.xml"/><Relationship Id="rId11" Type="http://schemas.openxmlformats.org/officeDocument/2006/relationships/tags" Target="../tags/tag297.xml"/><Relationship Id="rId24" Type="http://schemas.openxmlformats.org/officeDocument/2006/relationships/notesSlide" Target="../notesSlides/notesSlide17.xml"/><Relationship Id="rId5" Type="http://schemas.openxmlformats.org/officeDocument/2006/relationships/tags" Target="../tags/tag291.xml"/><Relationship Id="rId15" Type="http://schemas.openxmlformats.org/officeDocument/2006/relationships/tags" Target="../tags/tag301.xml"/><Relationship Id="rId23" Type="http://schemas.openxmlformats.org/officeDocument/2006/relationships/slideLayout" Target="../slideLayouts/slideLayout2.xml"/><Relationship Id="rId10" Type="http://schemas.openxmlformats.org/officeDocument/2006/relationships/tags" Target="../tags/tag296.xml"/><Relationship Id="rId19" Type="http://schemas.openxmlformats.org/officeDocument/2006/relationships/tags" Target="../tags/tag305.xml"/><Relationship Id="rId4" Type="http://schemas.openxmlformats.org/officeDocument/2006/relationships/tags" Target="../tags/tag290.xml"/><Relationship Id="rId9" Type="http://schemas.openxmlformats.org/officeDocument/2006/relationships/tags" Target="../tags/tag295.xml"/><Relationship Id="rId14" Type="http://schemas.openxmlformats.org/officeDocument/2006/relationships/tags" Target="../tags/tag300.xml"/><Relationship Id="rId22" Type="http://schemas.openxmlformats.org/officeDocument/2006/relationships/tags" Target="../tags/tag30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7-cpu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3" Type="http://schemas.openxmlformats.org/officeDocument/2006/relationships/tags" Target="../tags/tag5.xml"/><Relationship Id="rId21" Type="http://schemas.openxmlformats.org/officeDocument/2006/relationships/notesSlide" Target="../notesSlides/notesSlide2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13" Type="http://schemas.openxmlformats.org/officeDocument/2006/relationships/tags" Target="../tags/tag34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12" Type="http://schemas.openxmlformats.org/officeDocument/2006/relationships/tags" Target="../tags/tag33.xml"/><Relationship Id="rId17" Type="http://schemas.openxmlformats.org/officeDocument/2006/relationships/notesSlide" Target="../notesSlides/notesSlide3.xml"/><Relationship Id="rId2" Type="http://schemas.openxmlformats.org/officeDocument/2006/relationships/tags" Target="../tags/tag23.xml"/><Relationship Id="rId16" Type="http://schemas.openxmlformats.org/officeDocument/2006/relationships/slideLayout" Target="../slideLayouts/slideLayout4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11" Type="http://schemas.openxmlformats.org/officeDocument/2006/relationships/tags" Target="../tags/tag32.xml"/><Relationship Id="rId5" Type="http://schemas.openxmlformats.org/officeDocument/2006/relationships/tags" Target="../tags/tag26.xml"/><Relationship Id="rId15" Type="http://schemas.openxmlformats.org/officeDocument/2006/relationships/tags" Target="../tags/tag36.xml"/><Relationship Id="rId10" Type="http://schemas.openxmlformats.org/officeDocument/2006/relationships/tags" Target="../tags/tag31.xml"/><Relationship Id="rId4" Type="http://schemas.openxmlformats.org/officeDocument/2006/relationships/tags" Target="../tags/tag25.xml"/><Relationship Id="rId9" Type="http://schemas.openxmlformats.org/officeDocument/2006/relationships/tags" Target="../tags/tag30.xml"/><Relationship Id="rId14" Type="http://schemas.openxmlformats.org/officeDocument/2006/relationships/tags" Target="../tags/tag3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13" Type="http://schemas.openxmlformats.org/officeDocument/2006/relationships/tags" Target="../tags/tag49.xml"/><Relationship Id="rId18" Type="http://schemas.openxmlformats.org/officeDocument/2006/relationships/tags" Target="../tags/tag54.xml"/><Relationship Id="rId3" Type="http://schemas.openxmlformats.org/officeDocument/2006/relationships/tags" Target="../tags/tag39.xml"/><Relationship Id="rId21" Type="http://schemas.openxmlformats.org/officeDocument/2006/relationships/tags" Target="../tags/tag57.xml"/><Relationship Id="rId7" Type="http://schemas.openxmlformats.org/officeDocument/2006/relationships/tags" Target="../tags/tag43.xml"/><Relationship Id="rId12" Type="http://schemas.openxmlformats.org/officeDocument/2006/relationships/tags" Target="../tags/tag48.xml"/><Relationship Id="rId17" Type="http://schemas.openxmlformats.org/officeDocument/2006/relationships/tags" Target="../tags/tag53.xml"/><Relationship Id="rId2" Type="http://schemas.openxmlformats.org/officeDocument/2006/relationships/tags" Target="../tags/tag38.xml"/><Relationship Id="rId16" Type="http://schemas.openxmlformats.org/officeDocument/2006/relationships/tags" Target="../tags/tag52.xml"/><Relationship Id="rId20" Type="http://schemas.openxmlformats.org/officeDocument/2006/relationships/tags" Target="../tags/tag56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11" Type="http://schemas.openxmlformats.org/officeDocument/2006/relationships/tags" Target="../tags/tag47.xml"/><Relationship Id="rId5" Type="http://schemas.openxmlformats.org/officeDocument/2006/relationships/tags" Target="../tags/tag41.xml"/><Relationship Id="rId15" Type="http://schemas.openxmlformats.org/officeDocument/2006/relationships/tags" Target="../tags/tag51.xml"/><Relationship Id="rId23" Type="http://schemas.openxmlformats.org/officeDocument/2006/relationships/notesSlide" Target="../notesSlides/notesSlide4.xml"/><Relationship Id="rId10" Type="http://schemas.openxmlformats.org/officeDocument/2006/relationships/tags" Target="../tags/tag46.xml"/><Relationship Id="rId19" Type="http://schemas.openxmlformats.org/officeDocument/2006/relationships/tags" Target="../tags/tag55.xml"/><Relationship Id="rId4" Type="http://schemas.openxmlformats.org/officeDocument/2006/relationships/tags" Target="../tags/tag40.xml"/><Relationship Id="rId9" Type="http://schemas.openxmlformats.org/officeDocument/2006/relationships/tags" Target="../tags/tag45.xml"/><Relationship Id="rId14" Type="http://schemas.openxmlformats.org/officeDocument/2006/relationships/tags" Target="../tags/tag50.xml"/><Relationship Id="rId22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18" Type="http://schemas.openxmlformats.org/officeDocument/2006/relationships/tags" Target="../tags/tag75.xml"/><Relationship Id="rId3" Type="http://schemas.openxmlformats.org/officeDocument/2006/relationships/tags" Target="../tags/tag60.xml"/><Relationship Id="rId21" Type="http://schemas.openxmlformats.org/officeDocument/2006/relationships/tags" Target="../tags/tag78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tags" Target="../tags/tag74.xml"/><Relationship Id="rId2" Type="http://schemas.openxmlformats.org/officeDocument/2006/relationships/tags" Target="../tags/tag59.xml"/><Relationship Id="rId16" Type="http://schemas.openxmlformats.org/officeDocument/2006/relationships/tags" Target="../tags/tag73.xml"/><Relationship Id="rId20" Type="http://schemas.openxmlformats.org/officeDocument/2006/relationships/tags" Target="../tags/tag77.xml"/><Relationship Id="rId1" Type="http://schemas.openxmlformats.org/officeDocument/2006/relationships/tags" Target="../tags/tag58.x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23" Type="http://schemas.openxmlformats.org/officeDocument/2006/relationships/notesSlide" Target="../notesSlides/notesSlide5.xml"/><Relationship Id="rId10" Type="http://schemas.openxmlformats.org/officeDocument/2006/relationships/tags" Target="../tags/tag67.xml"/><Relationship Id="rId19" Type="http://schemas.openxmlformats.org/officeDocument/2006/relationships/tags" Target="../tags/tag76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Relationship Id="rId2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6.xml"/><Relationship Id="rId13" Type="http://schemas.openxmlformats.org/officeDocument/2006/relationships/tags" Target="../tags/tag91.xml"/><Relationship Id="rId18" Type="http://schemas.openxmlformats.org/officeDocument/2006/relationships/tags" Target="../tags/tag96.xml"/><Relationship Id="rId3" Type="http://schemas.openxmlformats.org/officeDocument/2006/relationships/tags" Target="../tags/tag81.xml"/><Relationship Id="rId21" Type="http://schemas.openxmlformats.org/officeDocument/2006/relationships/tags" Target="../tags/tag99.xml"/><Relationship Id="rId7" Type="http://schemas.openxmlformats.org/officeDocument/2006/relationships/tags" Target="../tags/tag85.xml"/><Relationship Id="rId12" Type="http://schemas.openxmlformats.org/officeDocument/2006/relationships/tags" Target="../tags/tag90.xml"/><Relationship Id="rId17" Type="http://schemas.openxmlformats.org/officeDocument/2006/relationships/tags" Target="../tags/tag95.xml"/><Relationship Id="rId2" Type="http://schemas.openxmlformats.org/officeDocument/2006/relationships/tags" Target="../tags/tag80.xml"/><Relationship Id="rId16" Type="http://schemas.openxmlformats.org/officeDocument/2006/relationships/tags" Target="../tags/tag94.xml"/><Relationship Id="rId20" Type="http://schemas.openxmlformats.org/officeDocument/2006/relationships/tags" Target="../tags/tag98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11" Type="http://schemas.openxmlformats.org/officeDocument/2006/relationships/tags" Target="../tags/tag89.xml"/><Relationship Id="rId24" Type="http://schemas.openxmlformats.org/officeDocument/2006/relationships/notesSlide" Target="../notesSlides/notesSlide6.xml"/><Relationship Id="rId5" Type="http://schemas.openxmlformats.org/officeDocument/2006/relationships/tags" Target="../tags/tag83.xml"/><Relationship Id="rId15" Type="http://schemas.openxmlformats.org/officeDocument/2006/relationships/tags" Target="../tags/tag93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88.xml"/><Relationship Id="rId19" Type="http://schemas.openxmlformats.org/officeDocument/2006/relationships/tags" Target="../tags/tag97.xml"/><Relationship Id="rId4" Type="http://schemas.openxmlformats.org/officeDocument/2006/relationships/tags" Target="../tags/tag82.xml"/><Relationship Id="rId9" Type="http://schemas.openxmlformats.org/officeDocument/2006/relationships/tags" Target="../tags/tag87.xml"/><Relationship Id="rId14" Type="http://schemas.openxmlformats.org/officeDocument/2006/relationships/tags" Target="../tags/tag92.xml"/><Relationship Id="rId22" Type="http://schemas.openxmlformats.org/officeDocument/2006/relationships/tags" Target="../tags/tag10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13" Type="http://schemas.openxmlformats.org/officeDocument/2006/relationships/tags" Target="../tags/tag113.xml"/><Relationship Id="rId18" Type="http://schemas.openxmlformats.org/officeDocument/2006/relationships/tags" Target="../tags/tag118.xml"/><Relationship Id="rId3" Type="http://schemas.openxmlformats.org/officeDocument/2006/relationships/tags" Target="../tags/tag103.xml"/><Relationship Id="rId21" Type="http://schemas.openxmlformats.org/officeDocument/2006/relationships/tags" Target="../tags/tag121.xml"/><Relationship Id="rId7" Type="http://schemas.openxmlformats.org/officeDocument/2006/relationships/tags" Target="../tags/tag107.xml"/><Relationship Id="rId12" Type="http://schemas.openxmlformats.org/officeDocument/2006/relationships/tags" Target="../tags/tag112.xml"/><Relationship Id="rId17" Type="http://schemas.openxmlformats.org/officeDocument/2006/relationships/tags" Target="../tags/tag117.xml"/><Relationship Id="rId2" Type="http://schemas.openxmlformats.org/officeDocument/2006/relationships/tags" Target="../tags/tag102.xml"/><Relationship Id="rId16" Type="http://schemas.openxmlformats.org/officeDocument/2006/relationships/tags" Target="../tags/tag116.xml"/><Relationship Id="rId20" Type="http://schemas.openxmlformats.org/officeDocument/2006/relationships/tags" Target="../tags/tag120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11" Type="http://schemas.openxmlformats.org/officeDocument/2006/relationships/tags" Target="../tags/tag111.xml"/><Relationship Id="rId24" Type="http://schemas.openxmlformats.org/officeDocument/2006/relationships/notesSlide" Target="../notesSlides/notesSlide7.xml"/><Relationship Id="rId5" Type="http://schemas.openxmlformats.org/officeDocument/2006/relationships/tags" Target="../tags/tag105.xml"/><Relationship Id="rId15" Type="http://schemas.openxmlformats.org/officeDocument/2006/relationships/tags" Target="../tags/tag115.xml"/><Relationship Id="rId23" Type="http://schemas.openxmlformats.org/officeDocument/2006/relationships/slideLayout" Target="../slideLayouts/slideLayout4.xml"/><Relationship Id="rId10" Type="http://schemas.openxmlformats.org/officeDocument/2006/relationships/tags" Target="../tags/tag110.xml"/><Relationship Id="rId19" Type="http://schemas.openxmlformats.org/officeDocument/2006/relationships/tags" Target="../tags/tag119.xml"/><Relationship Id="rId4" Type="http://schemas.openxmlformats.org/officeDocument/2006/relationships/tags" Target="../tags/tag104.xml"/><Relationship Id="rId9" Type="http://schemas.openxmlformats.org/officeDocument/2006/relationships/tags" Target="../tags/tag109.xml"/><Relationship Id="rId14" Type="http://schemas.openxmlformats.org/officeDocument/2006/relationships/tags" Target="../tags/tag114.xml"/><Relationship Id="rId22" Type="http://schemas.openxmlformats.org/officeDocument/2006/relationships/tags" Target="../tags/tag12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13" Type="http://schemas.openxmlformats.org/officeDocument/2006/relationships/tags" Target="../tags/tag135.xml"/><Relationship Id="rId18" Type="http://schemas.openxmlformats.org/officeDocument/2006/relationships/tags" Target="../tags/tag140.xml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tags" Target="../tags/tag134.xml"/><Relationship Id="rId17" Type="http://schemas.openxmlformats.org/officeDocument/2006/relationships/tags" Target="../tags/tag139.xml"/><Relationship Id="rId2" Type="http://schemas.openxmlformats.org/officeDocument/2006/relationships/tags" Target="../tags/tag124.xml"/><Relationship Id="rId16" Type="http://schemas.openxmlformats.org/officeDocument/2006/relationships/tags" Target="../tags/tag138.xml"/><Relationship Id="rId20" Type="http://schemas.openxmlformats.org/officeDocument/2006/relationships/notesSlide" Target="../notesSlides/notesSlide8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5" Type="http://schemas.openxmlformats.org/officeDocument/2006/relationships/tags" Target="../tags/tag137.xml"/><Relationship Id="rId10" Type="http://schemas.openxmlformats.org/officeDocument/2006/relationships/tags" Target="../tags/tag132.xml"/><Relationship Id="rId19" Type="http://schemas.openxmlformats.org/officeDocument/2006/relationships/slideLayout" Target="../slideLayouts/slideLayout4.xml"/><Relationship Id="rId4" Type="http://schemas.openxmlformats.org/officeDocument/2006/relationships/tags" Target="../tags/tag126.xml"/><Relationship Id="rId9" Type="http://schemas.openxmlformats.org/officeDocument/2006/relationships/tags" Target="../tags/tag131.xml"/><Relationship Id="rId14" Type="http://schemas.openxmlformats.org/officeDocument/2006/relationships/tags" Target="../tags/tag1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Caches IV</a:t>
            </a:r>
            <a:br>
              <a:rPr lang="en-US" dirty="0" smtClean="0"/>
            </a:br>
            <a:r>
              <a:rPr lang="en-US" sz="2000" b="0" dirty="0" smtClean="0"/>
              <a:t>CSE 351 Spring 2019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04799" y="1737360"/>
            <a:ext cx="8540496" cy="4572000"/>
          </a:xfrm>
        </p:spPr>
        <p:txBody>
          <a:bodyPr/>
          <a:lstStyle/>
          <a:p>
            <a:pPr algn="l"/>
            <a:r>
              <a:rPr lang="en-US" sz="2000" b="1" dirty="0"/>
              <a:t>Instructor:</a:t>
            </a:r>
            <a:r>
              <a:rPr lang="en-US" sz="2000" dirty="0"/>
              <a:t> 	</a:t>
            </a:r>
            <a:r>
              <a:rPr lang="en-US" sz="2000" b="1" dirty="0"/>
              <a:t>Teaching Assistants:</a:t>
            </a:r>
            <a:endParaRPr lang="en-US" sz="2000" dirty="0"/>
          </a:p>
          <a:p>
            <a:pPr algn="l">
              <a:tabLst>
                <a:tab pos="1828800" algn="l"/>
                <a:tab pos="4117975" algn="l"/>
                <a:tab pos="6400800" algn="l"/>
              </a:tabLst>
            </a:pPr>
            <a:r>
              <a:rPr lang="en-US" sz="2000" dirty="0"/>
              <a:t>Ruth Anderson	Gavin </a:t>
            </a:r>
            <a:r>
              <a:rPr lang="en-US" sz="2000" dirty="0" err="1"/>
              <a:t>Cai</a:t>
            </a:r>
            <a:r>
              <a:rPr lang="en-US" sz="2000" dirty="0"/>
              <a:t> 	Jack Eggleston	 John </a:t>
            </a:r>
            <a:r>
              <a:rPr lang="en-US" sz="2000" dirty="0" err="1"/>
              <a:t>Feltrup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	Britt Henderson	Richard Jiang	 Jack </a:t>
            </a:r>
            <a:r>
              <a:rPr lang="en-US" sz="2000" dirty="0" err="1"/>
              <a:t>Skalitzky</a:t>
            </a:r>
            <a:endParaRPr lang="en-US" sz="2000" dirty="0"/>
          </a:p>
          <a:p>
            <a:pPr algn="l">
              <a:spcBef>
                <a:spcPts val="0"/>
              </a:spcBef>
              <a:tabLst>
                <a:tab pos="1828800" algn="l"/>
                <a:tab pos="4117975" algn="l"/>
                <a:tab pos="6400800" algn="l"/>
              </a:tabLst>
            </a:pPr>
            <a:r>
              <a:rPr lang="en-US" sz="2000" dirty="0"/>
              <a:t>	Sophie Tian	Connie Wang	 Sam Wolfson</a:t>
            </a:r>
          </a:p>
          <a:p>
            <a:pPr algn="l">
              <a:spcBef>
                <a:spcPts val="0"/>
              </a:spcBef>
              <a:tabLst>
                <a:tab pos="1828800" algn="l"/>
                <a:tab pos="4117975" algn="l"/>
                <a:tab pos="6400800" algn="l"/>
              </a:tabLst>
            </a:pPr>
            <a:r>
              <a:rPr lang="en-US" sz="2000" dirty="0"/>
              <a:t>	Casey Xing 	Chin </a:t>
            </a:r>
            <a:r>
              <a:rPr lang="en-US" sz="2000" dirty="0" err="1"/>
              <a:t>Yeoh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3657600"/>
            <a:ext cx="8595360" cy="274122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43200" y="6398823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rgbClr val="4B2A85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  <a:hlinkClick r:id="rId6"/>
              </a:rPr>
              <a:t>http://</a:t>
            </a:r>
            <a:r>
              <a:rPr lang="en-US" sz="1400" b="0" dirty="0" smtClean="0">
                <a:solidFill>
                  <a:srgbClr val="4B2A85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  <a:hlinkClick r:id="rId6"/>
              </a:rPr>
              <a:t>xkcd.com/908/</a:t>
            </a:r>
            <a:endParaRPr lang="en-US" sz="1400" b="0" dirty="0">
              <a:solidFill>
                <a:srgbClr val="4B2A85"/>
              </a:solidFill>
              <a:latin typeface="Calibri" panose="020F0502020204030204" pitchFamily="34" charset="0"/>
              <a:ea typeface="Roboto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3948480" y="4371120"/>
              <a:ext cx="1052280" cy="6242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41280" y="4366080"/>
                <a:ext cx="1068120" cy="63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21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Instruction Question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cache statements is FALSE?</a:t>
            </a:r>
          </a:p>
          <a:p>
            <a:pPr lvl="1"/>
            <a:r>
              <a:rPr lang="en-US" dirty="0" smtClean="0"/>
              <a:t>Vote at </a:t>
            </a:r>
            <a:r>
              <a:rPr lang="en-US" dirty="0" smtClean="0">
                <a:hlinkClick r:id="rId2"/>
              </a:rPr>
              <a:t>http://pollev.com/rea</a:t>
            </a:r>
            <a:endParaRPr lang="en-US" dirty="0" smtClean="0"/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 smtClean="0">
                <a:solidFill>
                  <a:srgbClr val="FF9900"/>
                </a:solidFill>
              </a:rPr>
              <a:t>We can reduce compulsory misses by decreasing our block size</a:t>
            </a:r>
            <a:endParaRPr lang="en-US" b="1" baseline="-25000" dirty="0">
              <a:solidFill>
                <a:srgbClr val="FF9900"/>
              </a:solidFill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 smtClean="0">
                <a:solidFill>
                  <a:srgbClr val="00B050"/>
                </a:solidFill>
              </a:rPr>
              <a:t>We can reduce conflict misses by increasing associativity</a:t>
            </a:r>
            <a:endParaRPr lang="en-US" b="1" baseline="-25000" dirty="0">
              <a:solidFill>
                <a:srgbClr val="00B050"/>
              </a:solidFill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 smtClean="0">
                <a:solidFill>
                  <a:srgbClr val="FF3399"/>
                </a:solidFill>
              </a:rPr>
              <a:t>A write-back cache will save time for code with good temporal locality on writes</a:t>
            </a:r>
            <a:endParaRPr lang="en-US" b="1" baseline="-25000" dirty="0">
              <a:solidFill>
                <a:srgbClr val="FF33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 smtClean="0">
                <a:solidFill>
                  <a:srgbClr val="00B0F0"/>
                </a:solidFill>
              </a:rPr>
              <a:t>A write-through cache will always match data with the memory hierarchy level below it</a:t>
            </a:r>
            <a:endParaRPr lang="en-US" b="1" baseline="-250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8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57018" y="435678"/>
            <a:ext cx="8403336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Optimizations for the Memory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Write code that has locality!</a:t>
            </a:r>
          </a:p>
          <a:p>
            <a:pPr lvl="1"/>
            <a:r>
              <a:rPr lang="en-US" u="sng" dirty="0" smtClean="0"/>
              <a:t>Spatial</a:t>
            </a:r>
            <a:r>
              <a:rPr lang="en-US" dirty="0" smtClean="0"/>
              <a:t>:  access data contiguously</a:t>
            </a:r>
          </a:p>
          <a:p>
            <a:pPr lvl="1"/>
            <a:r>
              <a:rPr lang="en-US" u="sng" dirty="0" smtClean="0"/>
              <a:t>Temporal</a:t>
            </a:r>
            <a:r>
              <a:rPr lang="en-US" dirty="0" smtClean="0"/>
              <a:t>:  make sure access to the same data is not too far apart in time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How can you achieve locality?</a:t>
            </a:r>
          </a:p>
          <a:p>
            <a:pPr lvl="1"/>
            <a:r>
              <a:rPr lang="en-US" dirty="0" smtClean="0"/>
              <a:t>Adjust memory accesses in </a:t>
            </a:r>
            <a:r>
              <a:rPr lang="en-US" i="1" dirty="0" smtClean="0"/>
              <a:t>code</a:t>
            </a:r>
            <a:r>
              <a:rPr lang="en-US" dirty="0" smtClean="0"/>
              <a:t> (software) to improve miss rate (MR)</a:t>
            </a:r>
          </a:p>
          <a:p>
            <a:pPr lvl="2"/>
            <a:r>
              <a:rPr lang="en-US" dirty="0" smtClean="0"/>
              <a:t>Requires knowledge of </a:t>
            </a:r>
            <a:r>
              <a:rPr lang="en-US" i="1" dirty="0" smtClean="0"/>
              <a:t>both</a:t>
            </a:r>
            <a:r>
              <a:rPr lang="en-US" dirty="0" smtClean="0"/>
              <a:t> how caches work as well as your system’s parameters</a:t>
            </a:r>
          </a:p>
          <a:p>
            <a:pPr lvl="1"/>
            <a:r>
              <a:rPr lang="en-US" dirty="0" smtClean="0"/>
              <a:t>Proper choice of algorithm</a:t>
            </a:r>
          </a:p>
          <a:p>
            <a:pPr lvl="1"/>
            <a:r>
              <a:rPr lang="en-US" dirty="0" smtClean="0"/>
              <a:t>Loop transformations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5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Example</a:t>
            </a:r>
            <a:r>
              <a:rPr lang="en-US" dirty="0" smtClean="0"/>
              <a:t>:  Matrix </a:t>
            </a:r>
            <a:r>
              <a:rPr lang="en-US" dirty="0"/>
              <a:t>Multiplication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33856" y="1645920"/>
            <a:ext cx="1901952" cy="649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6080302" y="2241230"/>
            <a:ext cx="1928636" cy="1934594"/>
            <a:chOff x="1680" y="816"/>
            <a:chExt cx="2129" cy="1743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1680" y="816"/>
              <a:ext cx="2129" cy="218"/>
              <a:chOff x="833" y="15932"/>
              <a:chExt cx="2129" cy="218"/>
            </a:xfrm>
          </p:grpSpPr>
          <p:sp>
            <p:nvSpPr>
              <p:cNvPr id="73" name="Rectangle 7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8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9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10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11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12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13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14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1680" y="1034"/>
              <a:ext cx="2129" cy="218"/>
              <a:chOff x="833" y="15932"/>
              <a:chExt cx="2129" cy="218"/>
            </a:xfrm>
          </p:grpSpPr>
          <p:sp>
            <p:nvSpPr>
              <p:cNvPr id="65" name="Rectangle 16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Rectangle 17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Rectangle 18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Rectangle 19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Rectangle 20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Rectangle 21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22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23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24"/>
            <p:cNvGrpSpPr>
              <a:grpSpLocks/>
            </p:cNvGrpSpPr>
            <p:nvPr/>
          </p:nvGrpSpPr>
          <p:grpSpPr bwMode="auto">
            <a:xfrm>
              <a:off x="1680" y="1252"/>
              <a:ext cx="2129" cy="218"/>
              <a:chOff x="833" y="15932"/>
              <a:chExt cx="2129" cy="218"/>
            </a:xfrm>
          </p:grpSpPr>
          <p:sp>
            <p:nvSpPr>
              <p:cNvPr id="57" name="Rectangle 25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Rectangle 26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27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28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29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30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Rectangle 31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Rectangle 32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1680" y="1470"/>
              <a:ext cx="2129" cy="218"/>
              <a:chOff x="833" y="15932"/>
              <a:chExt cx="2129" cy="218"/>
            </a:xfrm>
          </p:grpSpPr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Rectangle 37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Rectangle 38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Rectangle 39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Rectangle 40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Rectangle 41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42"/>
            <p:cNvGrpSpPr>
              <a:grpSpLocks/>
            </p:cNvGrpSpPr>
            <p:nvPr/>
          </p:nvGrpSpPr>
          <p:grpSpPr bwMode="auto">
            <a:xfrm>
              <a:off x="1680" y="1688"/>
              <a:ext cx="2129" cy="218"/>
              <a:chOff x="833" y="15932"/>
              <a:chExt cx="2129" cy="218"/>
            </a:xfrm>
          </p:grpSpPr>
          <p:sp>
            <p:nvSpPr>
              <p:cNvPr id="41" name="Rectangle 43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44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45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Rectangle 46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Rectangle 47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48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Rectangle 49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Rectangle 50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51"/>
            <p:cNvGrpSpPr>
              <a:grpSpLocks/>
            </p:cNvGrpSpPr>
            <p:nvPr/>
          </p:nvGrpSpPr>
          <p:grpSpPr bwMode="auto">
            <a:xfrm>
              <a:off x="1680" y="1905"/>
              <a:ext cx="2129" cy="218"/>
              <a:chOff x="833" y="15932"/>
              <a:chExt cx="2129" cy="218"/>
            </a:xfrm>
          </p:grpSpPr>
          <p:sp>
            <p:nvSpPr>
              <p:cNvPr id="33" name="Rectangle 52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53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54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55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56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57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Rectangle 58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59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60"/>
            <p:cNvGrpSpPr>
              <a:grpSpLocks/>
            </p:cNvGrpSpPr>
            <p:nvPr/>
          </p:nvGrpSpPr>
          <p:grpSpPr bwMode="auto">
            <a:xfrm>
              <a:off x="1680" y="2123"/>
              <a:ext cx="2129" cy="218"/>
              <a:chOff x="833" y="15932"/>
              <a:chExt cx="2129" cy="218"/>
            </a:xfrm>
          </p:grpSpPr>
          <p:sp>
            <p:nvSpPr>
              <p:cNvPr id="25" name="Rectangle 61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62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63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Rectangle 64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Rectangle 65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Rectangle 66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Rectangle 67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Rectangle 68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69"/>
            <p:cNvGrpSpPr>
              <a:grpSpLocks/>
            </p:cNvGrpSpPr>
            <p:nvPr/>
          </p:nvGrpSpPr>
          <p:grpSpPr bwMode="auto">
            <a:xfrm>
              <a:off x="1680" y="2341"/>
              <a:ext cx="2129" cy="218"/>
              <a:chOff x="833" y="15932"/>
              <a:chExt cx="2129" cy="218"/>
            </a:xfrm>
          </p:grpSpPr>
          <p:sp>
            <p:nvSpPr>
              <p:cNvPr id="17" name="Rectangle 70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Rectangle 71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72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Rectangle 73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Rectangle 74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75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Rectangle 76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77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1" name="Group 78"/>
          <p:cNvGrpSpPr>
            <a:grpSpLocks/>
          </p:cNvGrpSpPr>
          <p:nvPr/>
        </p:nvGrpSpPr>
        <p:grpSpPr bwMode="auto">
          <a:xfrm>
            <a:off x="3613150" y="2241230"/>
            <a:ext cx="1931767" cy="1934594"/>
            <a:chOff x="1680" y="816"/>
            <a:chExt cx="2129" cy="1743"/>
          </a:xfrm>
        </p:grpSpPr>
        <p:grpSp>
          <p:nvGrpSpPr>
            <p:cNvPr id="82" name="Group 79"/>
            <p:cNvGrpSpPr>
              <a:grpSpLocks/>
            </p:cNvGrpSpPr>
            <p:nvPr/>
          </p:nvGrpSpPr>
          <p:grpSpPr bwMode="auto">
            <a:xfrm>
              <a:off x="1680" y="816"/>
              <a:ext cx="2129" cy="218"/>
              <a:chOff x="833" y="15932"/>
              <a:chExt cx="2129" cy="218"/>
            </a:xfrm>
          </p:grpSpPr>
          <p:sp>
            <p:nvSpPr>
              <p:cNvPr id="146" name="Rectangle 80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Rectangle 81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Rectangle 82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Rectangle 83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Rectangle 84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Rectangle 85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Rectangle 86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Rectangle 87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3" name="Group 88"/>
            <p:cNvGrpSpPr>
              <a:grpSpLocks/>
            </p:cNvGrpSpPr>
            <p:nvPr/>
          </p:nvGrpSpPr>
          <p:grpSpPr bwMode="auto">
            <a:xfrm>
              <a:off x="1680" y="1034"/>
              <a:ext cx="2129" cy="218"/>
              <a:chOff x="833" y="15932"/>
              <a:chExt cx="2129" cy="218"/>
            </a:xfrm>
          </p:grpSpPr>
          <p:sp>
            <p:nvSpPr>
              <p:cNvPr id="138" name="Rectangle 89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90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91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Rectangle 92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Rectangle 93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Rectangle 94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Rectangle 95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Rectangle 96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4" name="Group 97"/>
            <p:cNvGrpSpPr>
              <a:grpSpLocks/>
            </p:cNvGrpSpPr>
            <p:nvPr/>
          </p:nvGrpSpPr>
          <p:grpSpPr bwMode="auto">
            <a:xfrm>
              <a:off x="1680" y="1252"/>
              <a:ext cx="2129" cy="218"/>
              <a:chOff x="833" y="15932"/>
              <a:chExt cx="2129" cy="218"/>
            </a:xfrm>
          </p:grpSpPr>
          <p:sp>
            <p:nvSpPr>
              <p:cNvPr id="130" name="Rectangle 98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Rectangle 99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Rectangle 100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Rectangle 101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102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103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104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105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5" name="Group 106"/>
            <p:cNvGrpSpPr>
              <a:grpSpLocks/>
            </p:cNvGrpSpPr>
            <p:nvPr/>
          </p:nvGrpSpPr>
          <p:grpSpPr bwMode="auto">
            <a:xfrm>
              <a:off x="1680" y="1470"/>
              <a:ext cx="2129" cy="218"/>
              <a:chOff x="833" y="15932"/>
              <a:chExt cx="2129" cy="218"/>
            </a:xfrm>
          </p:grpSpPr>
          <p:sp>
            <p:nvSpPr>
              <p:cNvPr id="122" name="Rectangle 107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Rectangle 108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Rectangle 109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Rectangle 110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Rectangle 111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Rectangle 112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113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Rectangle 114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6" name="Group 115"/>
            <p:cNvGrpSpPr>
              <a:grpSpLocks/>
            </p:cNvGrpSpPr>
            <p:nvPr/>
          </p:nvGrpSpPr>
          <p:grpSpPr bwMode="auto">
            <a:xfrm>
              <a:off x="1680" y="1688"/>
              <a:ext cx="2129" cy="218"/>
              <a:chOff x="833" y="15932"/>
              <a:chExt cx="2129" cy="218"/>
            </a:xfrm>
          </p:grpSpPr>
          <p:sp>
            <p:nvSpPr>
              <p:cNvPr id="114" name="Rectangle 116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Rectangle 117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Rectangle 118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Rectangle 119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Rectangle 120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Rectangle 121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Rectangle 122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Rectangle 123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7" name="Group 124"/>
            <p:cNvGrpSpPr>
              <a:grpSpLocks/>
            </p:cNvGrpSpPr>
            <p:nvPr/>
          </p:nvGrpSpPr>
          <p:grpSpPr bwMode="auto">
            <a:xfrm>
              <a:off x="1680" y="1905"/>
              <a:ext cx="2129" cy="218"/>
              <a:chOff x="833" y="15932"/>
              <a:chExt cx="2129" cy="218"/>
            </a:xfrm>
          </p:grpSpPr>
          <p:sp>
            <p:nvSpPr>
              <p:cNvPr id="106" name="Rectangle 125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Rectangle 126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Rectangle 127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128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129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Rectangle 130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Rectangle 131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Rectangle 132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8" name="Group 133"/>
            <p:cNvGrpSpPr>
              <a:grpSpLocks/>
            </p:cNvGrpSpPr>
            <p:nvPr/>
          </p:nvGrpSpPr>
          <p:grpSpPr bwMode="auto">
            <a:xfrm>
              <a:off x="1680" y="2123"/>
              <a:ext cx="2129" cy="218"/>
              <a:chOff x="833" y="15932"/>
              <a:chExt cx="2129" cy="218"/>
            </a:xfrm>
          </p:grpSpPr>
          <p:sp>
            <p:nvSpPr>
              <p:cNvPr id="98" name="Rectangle 134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135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136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Rectangle 137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Rectangle 138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Rectangle 139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140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141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9" name="Group 142"/>
            <p:cNvGrpSpPr>
              <a:grpSpLocks/>
            </p:cNvGrpSpPr>
            <p:nvPr/>
          </p:nvGrpSpPr>
          <p:grpSpPr bwMode="auto">
            <a:xfrm>
              <a:off x="1680" y="2341"/>
              <a:ext cx="2129" cy="218"/>
              <a:chOff x="833" y="15932"/>
              <a:chExt cx="2129" cy="218"/>
            </a:xfrm>
          </p:grpSpPr>
          <p:sp>
            <p:nvSpPr>
              <p:cNvPr id="90" name="Rectangle 143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144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145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146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147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148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Rectangle 149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150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54" name="Group 151"/>
          <p:cNvGrpSpPr>
            <a:grpSpLocks/>
          </p:cNvGrpSpPr>
          <p:nvPr/>
        </p:nvGrpSpPr>
        <p:grpSpPr bwMode="auto">
          <a:xfrm>
            <a:off x="1133475" y="2231136"/>
            <a:ext cx="1928636" cy="1934594"/>
            <a:chOff x="1680" y="816"/>
            <a:chExt cx="2129" cy="1743"/>
          </a:xfrm>
        </p:grpSpPr>
        <p:grpSp>
          <p:nvGrpSpPr>
            <p:cNvPr id="155" name="Group 152"/>
            <p:cNvGrpSpPr>
              <a:grpSpLocks/>
            </p:cNvGrpSpPr>
            <p:nvPr/>
          </p:nvGrpSpPr>
          <p:grpSpPr bwMode="auto">
            <a:xfrm>
              <a:off x="1680" y="816"/>
              <a:ext cx="2129" cy="218"/>
              <a:chOff x="833" y="15932"/>
              <a:chExt cx="2129" cy="218"/>
            </a:xfrm>
          </p:grpSpPr>
          <p:sp>
            <p:nvSpPr>
              <p:cNvPr id="219" name="Rectangle 153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Rectangle 154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Rectangle 155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Rectangle 156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Rectangle 157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Rectangle 158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Rectangle 159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Rectangle 160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6" name="Group 161"/>
            <p:cNvGrpSpPr>
              <a:grpSpLocks/>
            </p:cNvGrpSpPr>
            <p:nvPr/>
          </p:nvGrpSpPr>
          <p:grpSpPr bwMode="auto">
            <a:xfrm>
              <a:off x="1680" y="1034"/>
              <a:ext cx="2129" cy="218"/>
              <a:chOff x="833" y="15932"/>
              <a:chExt cx="2129" cy="218"/>
            </a:xfrm>
          </p:grpSpPr>
          <p:sp>
            <p:nvSpPr>
              <p:cNvPr id="211" name="Rectangle 162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Rectangle 163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Rectangle 164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Rectangle 165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Rectangle 166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Rectangle 167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Rectangle 168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Rectangle 169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7" name="Group 170"/>
            <p:cNvGrpSpPr>
              <a:grpSpLocks/>
            </p:cNvGrpSpPr>
            <p:nvPr/>
          </p:nvGrpSpPr>
          <p:grpSpPr bwMode="auto">
            <a:xfrm>
              <a:off x="1680" y="1252"/>
              <a:ext cx="2129" cy="218"/>
              <a:chOff x="833" y="15932"/>
              <a:chExt cx="2129" cy="218"/>
            </a:xfrm>
          </p:grpSpPr>
          <p:sp>
            <p:nvSpPr>
              <p:cNvPr id="203" name="Rectangle 171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Rectangle 172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Rectangle 173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Rectangle 174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Rectangle 175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Rectangle 176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Rectangle 177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Rectangle 178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8" name="Group 179"/>
            <p:cNvGrpSpPr>
              <a:grpSpLocks/>
            </p:cNvGrpSpPr>
            <p:nvPr/>
          </p:nvGrpSpPr>
          <p:grpSpPr bwMode="auto">
            <a:xfrm>
              <a:off x="1680" y="1470"/>
              <a:ext cx="2129" cy="218"/>
              <a:chOff x="833" y="15932"/>
              <a:chExt cx="2129" cy="218"/>
            </a:xfrm>
          </p:grpSpPr>
          <p:sp>
            <p:nvSpPr>
              <p:cNvPr id="195" name="Rectangle 180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Rectangle 181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Rectangle 182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Rectangle 183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Rectangle 184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Rectangle 185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Rectangle 186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Rectangle 187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9" name="Group 188"/>
            <p:cNvGrpSpPr>
              <a:grpSpLocks/>
            </p:cNvGrpSpPr>
            <p:nvPr/>
          </p:nvGrpSpPr>
          <p:grpSpPr bwMode="auto">
            <a:xfrm>
              <a:off x="1680" y="1688"/>
              <a:ext cx="2129" cy="218"/>
              <a:chOff x="833" y="15932"/>
              <a:chExt cx="2129" cy="218"/>
            </a:xfrm>
          </p:grpSpPr>
          <p:sp>
            <p:nvSpPr>
              <p:cNvPr id="187" name="Rectangle 189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Rectangle 190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Rectangle 191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Rectangle 192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Rectangle 193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Rectangle 194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Rectangle 195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Rectangle 196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" name="Group 197"/>
            <p:cNvGrpSpPr>
              <a:grpSpLocks/>
            </p:cNvGrpSpPr>
            <p:nvPr/>
          </p:nvGrpSpPr>
          <p:grpSpPr bwMode="auto">
            <a:xfrm>
              <a:off x="1680" y="1905"/>
              <a:ext cx="2129" cy="218"/>
              <a:chOff x="833" y="15932"/>
              <a:chExt cx="2129" cy="218"/>
            </a:xfrm>
          </p:grpSpPr>
          <p:sp>
            <p:nvSpPr>
              <p:cNvPr id="179" name="Rectangle 198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Rectangle 199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Rectangle 200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Rectangle 201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Rectangle 202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Rectangle 203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Rectangle 204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Rectangle 205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1" name="Group 206"/>
            <p:cNvGrpSpPr>
              <a:grpSpLocks/>
            </p:cNvGrpSpPr>
            <p:nvPr/>
          </p:nvGrpSpPr>
          <p:grpSpPr bwMode="auto">
            <a:xfrm>
              <a:off x="1680" y="2123"/>
              <a:ext cx="2129" cy="218"/>
              <a:chOff x="833" y="15932"/>
              <a:chExt cx="2129" cy="218"/>
            </a:xfrm>
          </p:grpSpPr>
          <p:sp>
            <p:nvSpPr>
              <p:cNvPr id="171" name="Rectangle 207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Rectangle 208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Rectangle 209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Rectangle 210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Rectangle 211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Rectangle 212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Rectangle 213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Rectangle 214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2" name="Group 215"/>
            <p:cNvGrpSpPr>
              <a:grpSpLocks/>
            </p:cNvGrpSpPr>
            <p:nvPr/>
          </p:nvGrpSpPr>
          <p:grpSpPr bwMode="auto">
            <a:xfrm>
              <a:off x="1680" y="2341"/>
              <a:ext cx="2129" cy="218"/>
              <a:chOff x="833" y="15932"/>
              <a:chExt cx="2129" cy="218"/>
            </a:xfrm>
          </p:grpSpPr>
          <p:sp>
            <p:nvSpPr>
              <p:cNvPr id="163" name="Rectangle 216"/>
              <p:cNvSpPr>
                <a:spLocks noChangeArrowheads="1"/>
              </p:cNvSpPr>
              <p:nvPr/>
            </p:nvSpPr>
            <p:spPr bwMode="auto">
              <a:xfrm>
                <a:off x="83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Rectangle 217"/>
              <p:cNvSpPr>
                <a:spLocks noChangeArrowheads="1"/>
              </p:cNvSpPr>
              <p:nvPr/>
            </p:nvSpPr>
            <p:spPr bwMode="auto">
              <a:xfrm>
                <a:off x="109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Rectangle 218"/>
              <p:cNvSpPr>
                <a:spLocks noChangeArrowheads="1"/>
              </p:cNvSpPr>
              <p:nvPr/>
            </p:nvSpPr>
            <p:spPr bwMode="auto">
              <a:xfrm>
                <a:off x="1365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Rectangle 219"/>
              <p:cNvSpPr>
                <a:spLocks noChangeArrowheads="1"/>
              </p:cNvSpPr>
              <p:nvPr/>
            </p:nvSpPr>
            <p:spPr bwMode="auto">
              <a:xfrm>
                <a:off x="1631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Rectangle 220"/>
              <p:cNvSpPr>
                <a:spLocks noChangeArrowheads="1"/>
              </p:cNvSpPr>
              <p:nvPr/>
            </p:nvSpPr>
            <p:spPr bwMode="auto">
              <a:xfrm>
                <a:off x="1897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Rectangle 221"/>
              <p:cNvSpPr>
                <a:spLocks noChangeArrowheads="1"/>
              </p:cNvSpPr>
              <p:nvPr/>
            </p:nvSpPr>
            <p:spPr bwMode="auto">
              <a:xfrm>
                <a:off x="2163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Rectangle 222"/>
              <p:cNvSpPr>
                <a:spLocks noChangeArrowheads="1"/>
              </p:cNvSpPr>
              <p:nvPr/>
            </p:nvSpPr>
            <p:spPr bwMode="auto">
              <a:xfrm>
                <a:off x="2429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Rectangle 223"/>
              <p:cNvSpPr>
                <a:spLocks noChangeArrowheads="1"/>
              </p:cNvSpPr>
              <p:nvPr/>
            </p:nvSpPr>
            <p:spPr bwMode="auto">
              <a:xfrm>
                <a:off x="2696" y="15932"/>
                <a:ext cx="266" cy="218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27" name="Group 226"/>
          <p:cNvGrpSpPr/>
          <p:nvPr/>
        </p:nvGrpSpPr>
        <p:grpSpPr>
          <a:xfrm>
            <a:off x="1374555" y="2241230"/>
            <a:ext cx="5187906" cy="1934594"/>
            <a:chOff x="1374555" y="2241230"/>
            <a:chExt cx="5187906" cy="1934594"/>
          </a:xfrm>
        </p:grpSpPr>
        <p:sp>
          <p:nvSpPr>
            <p:cNvPr id="228" name="Rectangle 224"/>
            <p:cNvSpPr>
              <a:spLocks noChangeArrowheads="1"/>
            </p:cNvSpPr>
            <p:nvPr/>
          </p:nvSpPr>
          <p:spPr bwMode="auto">
            <a:xfrm>
              <a:off x="3613150" y="2483474"/>
              <a:ext cx="1931767" cy="242245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17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225"/>
            <p:cNvSpPr>
              <a:spLocks noChangeArrowheads="1"/>
            </p:cNvSpPr>
            <p:nvPr/>
          </p:nvSpPr>
          <p:spPr bwMode="auto">
            <a:xfrm>
              <a:off x="6321381" y="2241230"/>
              <a:ext cx="241080" cy="1934594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17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Rectangle 226"/>
            <p:cNvSpPr>
              <a:spLocks noChangeArrowheads="1"/>
            </p:cNvSpPr>
            <p:nvPr/>
          </p:nvSpPr>
          <p:spPr bwMode="auto">
            <a:xfrm>
              <a:off x="1374555" y="2483474"/>
              <a:ext cx="241080" cy="228787"/>
            </a:xfrm>
            <a:prstGeom prst="rect">
              <a:avLst/>
            </a:prstGeom>
            <a:solidFill>
              <a:srgbClr val="FFFF00">
                <a:alpha val="25000"/>
              </a:srgbClr>
            </a:solidFill>
            <a:ln w="317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1" name="Text Box 227"/>
          <p:cNvSpPr txBox="1">
            <a:spLocks noChangeArrowheads="1"/>
          </p:cNvSpPr>
          <p:nvPr/>
        </p:nvSpPr>
        <p:spPr bwMode="auto">
          <a:xfrm>
            <a:off x="3156038" y="2860300"/>
            <a:ext cx="391363" cy="58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>
                <a:latin typeface="+mj-lt"/>
                <a:ea typeface="Arial" charset="0"/>
                <a:cs typeface="Arial" charset="0"/>
              </a:rPr>
              <a:t>=</a:t>
            </a:r>
          </a:p>
        </p:txBody>
      </p:sp>
      <p:sp>
        <p:nvSpPr>
          <p:cNvPr id="232" name="Text Box 228"/>
          <p:cNvSpPr txBox="1">
            <a:spLocks noChangeArrowheads="1"/>
          </p:cNvSpPr>
          <p:nvPr/>
        </p:nvSpPr>
        <p:spPr bwMode="auto">
          <a:xfrm>
            <a:off x="5606314" y="2860300"/>
            <a:ext cx="4251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 smtClean="0">
                <a:latin typeface="+mj-lt"/>
                <a:ea typeface="Arial" charset="0"/>
                <a:cs typeface="Arial" charset="0"/>
              </a:rPr>
              <a:t>×</a:t>
            </a:r>
            <a:endParaRPr lang="en-US" sz="3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233" name="Rectangle 229"/>
          <p:cNvSpPr>
            <a:spLocks noChangeArrowheads="1"/>
          </p:cNvSpPr>
          <p:nvPr/>
        </p:nvSpPr>
        <p:spPr bwMode="auto">
          <a:xfrm>
            <a:off x="3611880" y="1645920"/>
            <a:ext cx="190195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4" name="Rectangle 230"/>
          <p:cNvSpPr>
            <a:spLocks noChangeArrowheads="1"/>
          </p:cNvSpPr>
          <p:nvPr/>
        </p:nvSpPr>
        <p:spPr bwMode="auto">
          <a:xfrm>
            <a:off x="6080760" y="1645920"/>
            <a:ext cx="190195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35" name="Picture 2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2104" y="4297680"/>
            <a:ext cx="2520950" cy="1006475"/>
          </a:xfrm>
          <a:prstGeom prst="rect">
            <a:avLst/>
          </a:prstGeom>
          <a:noFill/>
        </p:spPr>
      </p:pic>
      <p:grpSp>
        <p:nvGrpSpPr>
          <p:cNvPr id="252" name="Group 248"/>
          <p:cNvGrpSpPr>
            <a:grpSpLocks/>
          </p:cNvGrpSpPr>
          <p:nvPr/>
        </p:nvGrpSpPr>
        <p:grpSpPr bwMode="auto">
          <a:xfrm>
            <a:off x="3730626" y="2359025"/>
            <a:ext cx="2706688" cy="1663700"/>
            <a:chOff x="2230" y="1829"/>
            <a:chExt cx="1705" cy="1048"/>
          </a:xfrm>
        </p:grpSpPr>
        <p:sp>
          <p:nvSpPr>
            <p:cNvPr id="253" name="Line 249"/>
            <p:cNvSpPr>
              <a:spLocks noChangeShapeType="1"/>
            </p:cNvSpPr>
            <p:nvPr/>
          </p:nvSpPr>
          <p:spPr bwMode="auto">
            <a:xfrm>
              <a:off x="2230" y="1979"/>
              <a:ext cx="1048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Line 250"/>
            <p:cNvSpPr>
              <a:spLocks noChangeShapeType="1"/>
            </p:cNvSpPr>
            <p:nvPr/>
          </p:nvSpPr>
          <p:spPr bwMode="auto">
            <a:xfrm>
              <a:off x="3935" y="1829"/>
              <a:ext cx="0" cy="1048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225425" y="2157984"/>
            <a:ext cx="6559550" cy="3116997"/>
            <a:chOff x="225425" y="2157984"/>
            <a:chExt cx="6559550" cy="3116997"/>
          </a:xfrm>
        </p:grpSpPr>
        <p:sp>
          <p:nvSpPr>
            <p:cNvPr id="256" name="Line 235"/>
            <p:cNvSpPr>
              <a:spLocks noChangeShapeType="1"/>
            </p:cNvSpPr>
            <p:nvPr/>
          </p:nvSpPr>
          <p:spPr bwMode="auto">
            <a:xfrm flipH="1" flipV="1">
              <a:off x="4572000" y="2596896"/>
              <a:ext cx="0" cy="208756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Line 240"/>
            <p:cNvSpPr>
              <a:spLocks noChangeShapeType="1"/>
            </p:cNvSpPr>
            <p:nvPr/>
          </p:nvSpPr>
          <p:spPr bwMode="auto">
            <a:xfrm>
              <a:off x="827088" y="2596896"/>
              <a:ext cx="720725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8" name="Text Box 245"/>
            <p:cNvSpPr txBox="1">
              <a:spLocks noChangeArrowheads="1"/>
            </p:cNvSpPr>
            <p:nvPr/>
          </p:nvSpPr>
          <p:spPr bwMode="auto">
            <a:xfrm>
              <a:off x="4148138" y="4443984"/>
              <a:ext cx="779381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800" dirty="0" err="1">
                  <a:solidFill>
                    <a:srgbClr val="0000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sz="4800" baseline="-25000" dirty="0" err="1">
                  <a:solidFill>
                    <a:srgbClr val="0000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</a:t>
              </a:r>
              <a:r>
                <a:rPr lang="en-US" sz="4800" baseline="-25000" dirty="0">
                  <a:solidFill>
                    <a:srgbClr val="0000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</a:t>
              </a:r>
            </a:p>
          </p:txBody>
        </p:sp>
        <p:sp>
          <p:nvSpPr>
            <p:cNvPr id="259" name="Text Box 247"/>
            <p:cNvSpPr txBox="1">
              <a:spLocks noChangeArrowheads="1"/>
            </p:cNvSpPr>
            <p:nvPr/>
          </p:nvSpPr>
          <p:spPr bwMode="auto">
            <a:xfrm>
              <a:off x="5980113" y="4443984"/>
              <a:ext cx="804862" cy="82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800">
                  <a:solidFill>
                    <a:srgbClr val="0000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</a:t>
              </a:r>
              <a:r>
                <a:rPr lang="en-US" sz="4800" baseline="-25000">
                  <a:solidFill>
                    <a:srgbClr val="0000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*j</a:t>
              </a:r>
            </a:p>
          </p:txBody>
        </p:sp>
        <p:sp>
          <p:nvSpPr>
            <p:cNvPr id="260" name="Text Box 248"/>
            <p:cNvSpPr txBox="1">
              <a:spLocks noChangeArrowheads="1"/>
            </p:cNvSpPr>
            <p:nvPr/>
          </p:nvSpPr>
          <p:spPr bwMode="auto">
            <a:xfrm>
              <a:off x="225425" y="2157984"/>
              <a:ext cx="63731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4800" dirty="0" err="1" smtClean="0">
                  <a:solidFill>
                    <a:srgbClr val="0000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</a:t>
              </a:r>
              <a:r>
                <a:rPr lang="en-US" sz="4800" baseline="-25000" dirty="0" err="1" smtClean="0">
                  <a:solidFill>
                    <a:srgbClr val="0000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ij</a:t>
              </a:r>
              <a:endParaRPr lang="en-US" sz="4800" baseline="-25000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1" name="Line 232"/>
            <p:cNvSpPr>
              <a:spLocks noChangeShapeType="1"/>
            </p:cNvSpPr>
            <p:nvPr/>
          </p:nvSpPr>
          <p:spPr bwMode="auto">
            <a:xfrm flipH="1" flipV="1">
              <a:off x="6443663" y="3813048"/>
              <a:ext cx="0" cy="935038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005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oup 119"/>
          <p:cNvGrpSpPr/>
          <p:nvPr/>
        </p:nvGrpSpPr>
        <p:grpSpPr>
          <a:xfrm rot="5400000">
            <a:off x="4754880" y="1828800"/>
            <a:ext cx="3200400" cy="4467318"/>
            <a:chOff x="2971800" y="2194559"/>
            <a:chExt cx="3200400" cy="4467318"/>
          </a:xfrm>
        </p:grpSpPr>
        <p:grpSp>
          <p:nvGrpSpPr>
            <p:cNvPr id="43" name="Group 650"/>
            <p:cNvGrpSpPr>
              <a:grpSpLocks/>
            </p:cNvGrpSpPr>
            <p:nvPr/>
          </p:nvGrpSpPr>
          <p:grpSpPr bwMode="auto">
            <a:xfrm>
              <a:off x="3138443" y="5392826"/>
              <a:ext cx="893036" cy="1269051"/>
              <a:chOff x="1718" y="1257"/>
              <a:chExt cx="384" cy="912"/>
            </a:xfrm>
          </p:grpSpPr>
          <p:sp>
            <p:nvSpPr>
              <p:cNvPr id="75" name="Line 651"/>
              <p:cNvSpPr>
                <a:spLocks noChangeShapeType="1"/>
              </p:cNvSpPr>
              <p:nvPr/>
            </p:nvSpPr>
            <p:spPr bwMode="auto">
              <a:xfrm>
                <a:off x="1718" y="125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6" name="Line 652"/>
              <p:cNvSpPr>
                <a:spLocks noChangeShapeType="1"/>
              </p:cNvSpPr>
              <p:nvPr/>
            </p:nvSpPr>
            <p:spPr bwMode="auto">
              <a:xfrm>
                <a:off x="1814" y="135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7" name="Line 653"/>
              <p:cNvSpPr>
                <a:spLocks noChangeShapeType="1"/>
              </p:cNvSpPr>
              <p:nvPr/>
            </p:nvSpPr>
            <p:spPr bwMode="auto">
              <a:xfrm>
                <a:off x="1910" y="1449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" name="Line 654"/>
              <p:cNvSpPr>
                <a:spLocks noChangeShapeType="1"/>
              </p:cNvSpPr>
              <p:nvPr/>
            </p:nvSpPr>
            <p:spPr bwMode="auto">
              <a:xfrm>
                <a:off x="2006" y="1545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9" name="Line 655"/>
              <p:cNvSpPr>
                <a:spLocks noChangeShapeType="1"/>
              </p:cNvSpPr>
              <p:nvPr/>
            </p:nvSpPr>
            <p:spPr bwMode="auto">
              <a:xfrm>
                <a:off x="2102" y="1641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6" name="Group 677"/>
            <p:cNvGrpSpPr>
              <a:grpSpLocks/>
            </p:cNvGrpSpPr>
            <p:nvPr/>
          </p:nvGrpSpPr>
          <p:grpSpPr bwMode="auto">
            <a:xfrm>
              <a:off x="4253669" y="5239001"/>
              <a:ext cx="1117363" cy="1403648"/>
              <a:chOff x="1718" y="1257"/>
              <a:chExt cx="480" cy="1008"/>
            </a:xfrm>
          </p:grpSpPr>
          <p:sp>
            <p:nvSpPr>
              <p:cNvPr id="51" name="Line 678"/>
              <p:cNvSpPr>
                <a:spLocks noChangeShapeType="1"/>
              </p:cNvSpPr>
              <p:nvPr/>
            </p:nvSpPr>
            <p:spPr bwMode="auto">
              <a:xfrm>
                <a:off x="1718" y="125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Line 679"/>
              <p:cNvSpPr>
                <a:spLocks noChangeShapeType="1"/>
              </p:cNvSpPr>
              <p:nvPr/>
            </p:nvSpPr>
            <p:spPr bwMode="auto">
              <a:xfrm>
                <a:off x="1814" y="135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Line 680"/>
              <p:cNvSpPr>
                <a:spLocks noChangeShapeType="1"/>
              </p:cNvSpPr>
              <p:nvPr/>
            </p:nvSpPr>
            <p:spPr bwMode="auto">
              <a:xfrm>
                <a:off x="1910" y="1449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Line 681"/>
              <p:cNvSpPr>
                <a:spLocks noChangeShapeType="1"/>
              </p:cNvSpPr>
              <p:nvPr/>
            </p:nvSpPr>
            <p:spPr bwMode="auto">
              <a:xfrm>
                <a:off x="2006" y="1545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Line 682"/>
              <p:cNvSpPr>
                <a:spLocks noChangeShapeType="1"/>
              </p:cNvSpPr>
              <p:nvPr/>
            </p:nvSpPr>
            <p:spPr bwMode="auto">
              <a:xfrm>
                <a:off x="2102" y="1641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6" name="Line 683"/>
              <p:cNvSpPr>
                <a:spLocks noChangeShapeType="1"/>
              </p:cNvSpPr>
              <p:nvPr/>
            </p:nvSpPr>
            <p:spPr bwMode="auto">
              <a:xfrm>
                <a:off x="2198" y="173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8" name="Rectangle 599"/>
            <p:cNvSpPr>
              <a:spLocks noChangeArrowheads="1"/>
            </p:cNvSpPr>
            <p:nvPr/>
          </p:nvSpPr>
          <p:spPr bwMode="auto">
            <a:xfrm>
              <a:off x="2971800" y="2829086"/>
              <a:ext cx="3200400" cy="320040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9" name="Line 600"/>
            <p:cNvSpPr>
              <a:spLocks noChangeShapeType="1"/>
            </p:cNvSpPr>
            <p:nvPr/>
          </p:nvSpPr>
          <p:spPr bwMode="auto">
            <a:xfrm>
              <a:off x="3155535" y="2884633"/>
              <a:ext cx="0" cy="7370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0" name="Line 601"/>
            <p:cNvSpPr>
              <a:spLocks noChangeShapeType="1"/>
            </p:cNvSpPr>
            <p:nvPr/>
          </p:nvSpPr>
          <p:spPr bwMode="auto">
            <a:xfrm>
              <a:off x="3377725" y="3019230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1" name="Line 602"/>
            <p:cNvSpPr>
              <a:spLocks noChangeShapeType="1"/>
            </p:cNvSpPr>
            <p:nvPr/>
          </p:nvSpPr>
          <p:spPr bwMode="auto">
            <a:xfrm>
              <a:off x="3602052" y="3153826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2" name="Line 603"/>
            <p:cNvSpPr>
              <a:spLocks noChangeShapeType="1"/>
            </p:cNvSpPr>
            <p:nvPr/>
          </p:nvSpPr>
          <p:spPr bwMode="auto">
            <a:xfrm>
              <a:off x="3824243" y="3286286"/>
              <a:ext cx="0" cy="7370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3" name="Line 604"/>
            <p:cNvSpPr>
              <a:spLocks noChangeShapeType="1"/>
            </p:cNvSpPr>
            <p:nvPr/>
          </p:nvSpPr>
          <p:spPr bwMode="auto">
            <a:xfrm>
              <a:off x="4048570" y="3420882"/>
              <a:ext cx="0" cy="73493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4" name="Line 605"/>
            <p:cNvSpPr>
              <a:spLocks noChangeShapeType="1"/>
            </p:cNvSpPr>
            <p:nvPr/>
          </p:nvSpPr>
          <p:spPr bwMode="auto">
            <a:xfrm>
              <a:off x="4270761" y="3553342"/>
              <a:ext cx="0" cy="7370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5" name="Line 606"/>
            <p:cNvSpPr>
              <a:spLocks noChangeShapeType="1"/>
            </p:cNvSpPr>
            <p:nvPr/>
          </p:nvSpPr>
          <p:spPr bwMode="auto">
            <a:xfrm>
              <a:off x="4495088" y="3687939"/>
              <a:ext cx="0" cy="7370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6" name="Line 607"/>
            <p:cNvSpPr>
              <a:spLocks noChangeShapeType="1"/>
            </p:cNvSpPr>
            <p:nvPr/>
          </p:nvSpPr>
          <p:spPr bwMode="auto">
            <a:xfrm>
              <a:off x="4717279" y="3822535"/>
              <a:ext cx="0" cy="73493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7" name="Line 608"/>
            <p:cNvSpPr>
              <a:spLocks noChangeShapeType="1"/>
            </p:cNvSpPr>
            <p:nvPr/>
          </p:nvSpPr>
          <p:spPr bwMode="auto">
            <a:xfrm>
              <a:off x="3097850" y="3743486"/>
              <a:ext cx="0" cy="7370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8" name="Line 609"/>
            <p:cNvSpPr>
              <a:spLocks noChangeShapeType="1"/>
            </p:cNvSpPr>
            <p:nvPr/>
          </p:nvSpPr>
          <p:spPr bwMode="auto">
            <a:xfrm>
              <a:off x="3326450" y="3878083"/>
              <a:ext cx="0" cy="73493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19" name="Line 610"/>
            <p:cNvSpPr>
              <a:spLocks noChangeShapeType="1"/>
            </p:cNvSpPr>
            <p:nvPr/>
          </p:nvSpPr>
          <p:spPr bwMode="auto">
            <a:xfrm>
              <a:off x="3555050" y="4010543"/>
              <a:ext cx="0" cy="7370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0" name="Line 611"/>
            <p:cNvSpPr>
              <a:spLocks noChangeShapeType="1"/>
            </p:cNvSpPr>
            <p:nvPr/>
          </p:nvSpPr>
          <p:spPr bwMode="auto">
            <a:xfrm>
              <a:off x="3783650" y="4145139"/>
              <a:ext cx="0" cy="7370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1" name="Line 612"/>
            <p:cNvSpPr>
              <a:spLocks noChangeShapeType="1"/>
            </p:cNvSpPr>
            <p:nvPr/>
          </p:nvSpPr>
          <p:spPr bwMode="auto">
            <a:xfrm>
              <a:off x="4012250" y="4279735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" name="Line 613"/>
            <p:cNvSpPr>
              <a:spLocks noChangeShapeType="1"/>
            </p:cNvSpPr>
            <p:nvPr/>
          </p:nvSpPr>
          <p:spPr bwMode="auto">
            <a:xfrm>
              <a:off x="4242987" y="4412195"/>
              <a:ext cx="0" cy="7370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3" name="Line 614"/>
            <p:cNvSpPr>
              <a:spLocks noChangeShapeType="1"/>
            </p:cNvSpPr>
            <p:nvPr/>
          </p:nvSpPr>
          <p:spPr bwMode="auto">
            <a:xfrm>
              <a:off x="4469450" y="4546792"/>
              <a:ext cx="0" cy="7370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4" name="Line 615"/>
            <p:cNvSpPr>
              <a:spLocks noChangeShapeType="1"/>
            </p:cNvSpPr>
            <p:nvPr/>
          </p:nvSpPr>
          <p:spPr bwMode="auto">
            <a:xfrm>
              <a:off x="4698050" y="4681388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5" name="Line 616"/>
            <p:cNvSpPr>
              <a:spLocks noChangeShapeType="1"/>
            </p:cNvSpPr>
            <p:nvPr/>
          </p:nvSpPr>
          <p:spPr bwMode="auto">
            <a:xfrm>
              <a:off x="4495088" y="2884633"/>
              <a:ext cx="0" cy="7370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6" name="Line 617"/>
            <p:cNvSpPr>
              <a:spLocks noChangeShapeType="1"/>
            </p:cNvSpPr>
            <p:nvPr/>
          </p:nvSpPr>
          <p:spPr bwMode="auto">
            <a:xfrm>
              <a:off x="4717279" y="3019230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" name="Line 618"/>
            <p:cNvSpPr>
              <a:spLocks noChangeShapeType="1"/>
            </p:cNvSpPr>
            <p:nvPr/>
          </p:nvSpPr>
          <p:spPr bwMode="auto">
            <a:xfrm>
              <a:off x="4941606" y="3153826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8" name="Line 619"/>
            <p:cNvSpPr>
              <a:spLocks noChangeShapeType="1"/>
            </p:cNvSpPr>
            <p:nvPr/>
          </p:nvSpPr>
          <p:spPr bwMode="auto">
            <a:xfrm>
              <a:off x="5163796" y="3286286"/>
              <a:ext cx="0" cy="7370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" name="Line 620"/>
            <p:cNvSpPr>
              <a:spLocks noChangeShapeType="1"/>
            </p:cNvSpPr>
            <p:nvPr/>
          </p:nvSpPr>
          <p:spPr bwMode="auto">
            <a:xfrm>
              <a:off x="5385987" y="3420882"/>
              <a:ext cx="0" cy="73493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0" name="Line 621"/>
            <p:cNvSpPr>
              <a:spLocks noChangeShapeType="1"/>
            </p:cNvSpPr>
            <p:nvPr/>
          </p:nvSpPr>
          <p:spPr bwMode="auto">
            <a:xfrm>
              <a:off x="5610314" y="3553342"/>
              <a:ext cx="0" cy="7370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" name="Line 622"/>
            <p:cNvSpPr>
              <a:spLocks noChangeShapeType="1"/>
            </p:cNvSpPr>
            <p:nvPr/>
          </p:nvSpPr>
          <p:spPr bwMode="auto">
            <a:xfrm>
              <a:off x="5832505" y="3687939"/>
              <a:ext cx="0" cy="7370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2" name="Line 623"/>
            <p:cNvSpPr>
              <a:spLocks noChangeShapeType="1"/>
            </p:cNvSpPr>
            <p:nvPr/>
          </p:nvSpPr>
          <p:spPr bwMode="auto">
            <a:xfrm>
              <a:off x="6056832" y="3822535"/>
              <a:ext cx="0" cy="73493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3" name="Line 624"/>
            <p:cNvSpPr>
              <a:spLocks noChangeShapeType="1"/>
            </p:cNvSpPr>
            <p:nvPr/>
          </p:nvSpPr>
          <p:spPr bwMode="auto">
            <a:xfrm>
              <a:off x="4941606" y="3967814"/>
              <a:ext cx="0" cy="734939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" name="Line 625"/>
            <p:cNvSpPr>
              <a:spLocks noChangeShapeType="1"/>
            </p:cNvSpPr>
            <p:nvPr/>
          </p:nvSpPr>
          <p:spPr bwMode="auto">
            <a:xfrm>
              <a:off x="5163796" y="4100274"/>
              <a:ext cx="0" cy="73707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5" name="Line 626"/>
            <p:cNvSpPr>
              <a:spLocks noChangeShapeType="1"/>
            </p:cNvSpPr>
            <p:nvPr/>
          </p:nvSpPr>
          <p:spPr bwMode="auto">
            <a:xfrm>
              <a:off x="5388123" y="4234870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6" name="Line 627"/>
            <p:cNvSpPr>
              <a:spLocks noChangeShapeType="1"/>
            </p:cNvSpPr>
            <p:nvPr/>
          </p:nvSpPr>
          <p:spPr bwMode="auto">
            <a:xfrm>
              <a:off x="5610314" y="4369466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" name="Line 628"/>
            <p:cNvSpPr>
              <a:spLocks noChangeShapeType="1"/>
            </p:cNvSpPr>
            <p:nvPr/>
          </p:nvSpPr>
          <p:spPr bwMode="auto">
            <a:xfrm>
              <a:off x="5832505" y="4501926"/>
              <a:ext cx="0" cy="7370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8" name="Line 629"/>
            <p:cNvSpPr>
              <a:spLocks noChangeShapeType="1"/>
            </p:cNvSpPr>
            <p:nvPr/>
          </p:nvSpPr>
          <p:spPr bwMode="auto">
            <a:xfrm>
              <a:off x="6056832" y="4636522"/>
              <a:ext cx="0" cy="734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grpSp>
          <p:nvGrpSpPr>
            <p:cNvPr id="41" name="Group 632"/>
            <p:cNvGrpSpPr>
              <a:grpSpLocks/>
            </p:cNvGrpSpPr>
            <p:nvPr/>
          </p:nvGrpSpPr>
          <p:grpSpPr bwMode="auto">
            <a:xfrm>
              <a:off x="4948015" y="4813848"/>
              <a:ext cx="1117363" cy="1403648"/>
              <a:chOff x="1718" y="1257"/>
              <a:chExt cx="480" cy="1008"/>
            </a:xfrm>
          </p:grpSpPr>
          <p:sp>
            <p:nvSpPr>
              <p:cNvPr id="91" name="Line 633"/>
              <p:cNvSpPr>
                <a:spLocks noChangeShapeType="1"/>
              </p:cNvSpPr>
              <p:nvPr/>
            </p:nvSpPr>
            <p:spPr bwMode="auto">
              <a:xfrm>
                <a:off x="1718" y="125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" name="Line 634"/>
              <p:cNvSpPr>
                <a:spLocks noChangeShapeType="1"/>
              </p:cNvSpPr>
              <p:nvPr/>
            </p:nvSpPr>
            <p:spPr bwMode="auto">
              <a:xfrm>
                <a:off x="1814" y="135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3" name="Line 635"/>
              <p:cNvSpPr>
                <a:spLocks noChangeShapeType="1"/>
              </p:cNvSpPr>
              <p:nvPr/>
            </p:nvSpPr>
            <p:spPr bwMode="auto">
              <a:xfrm>
                <a:off x="1910" y="1449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4" name="Line 636"/>
              <p:cNvSpPr>
                <a:spLocks noChangeShapeType="1"/>
              </p:cNvSpPr>
              <p:nvPr/>
            </p:nvSpPr>
            <p:spPr bwMode="auto">
              <a:xfrm>
                <a:off x="2006" y="1545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5" name="Line 637"/>
              <p:cNvSpPr>
                <a:spLocks noChangeShapeType="1"/>
              </p:cNvSpPr>
              <p:nvPr/>
            </p:nvSpPr>
            <p:spPr bwMode="auto">
              <a:xfrm>
                <a:off x="2102" y="1641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6" name="Line 638"/>
              <p:cNvSpPr>
                <a:spLocks noChangeShapeType="1"/>
              </p:cNvSpPr>
              <p:nvPr/>
            </p:nvSpPr>
            <p:spPr bwMode="auto">
              <a:xfrm>
                <a:off x="2198" y="173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2" name="Group 641"/>
            <p:cNvGrpSpPr>
              <a:grpSpLocks/>
            </p:cNvGrpSpPr>
            <p:nvPr/>
          </p:nvGrpSpPr>
          <p:grpSpPr bwMode="auto">
            <a:xfrm>
              <a:off x="4732234" y="2194560"/>
              <a:ext cx="1339553" cy="1538244"/>
              <a:chOff x="1718" y="1257"/>
              <a:chExt cx="576" cy="1104"/>
            </a:xfrm>
          </p:grpSpPr>
          <p:sp>
            <p:nvSpPr>
              <p:cNvPr id="83" name="Line 642"/>
              <p:cNvSpPr>
                <a:spLocks noChangeShapeType="1"/>
              </p:cNvSpPr>
              <p:nvPr/>
            </p:nvSpPr>
            <p:spPr bwMode="auto">
              <a:xfrm>
                <a:off x="1718" y="125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4" name="Line 643"/>
              <p:cNvSpPr>
                <a:spLocks noChangeShapeType="1"/>
              </p:cNvSpPr>
              <p:nvPr/>
            </p:nvSpPr>
            <p:spPr bwMode="auto">
              <a:xfrm>
                <a:off x="1814" y="135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5" name="Line 644"/>
              <p:cNvSpPr>
                <a:spLocks noChangeShapeType="1"/>
              </p:cNvSpPr>
              <p:nvPr/>
            </p:nvSpPr>
            <p:spPr bwMode="auto">
              <a:xfrm>
                <a:off x="1910" y="1449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6" name="Line 645"/>
              <p:cNvSpPr>
                <a:spLocks noChangeShapeType="1"/>
              </p:cNvSpPr>
              <p:nvPr/>
            </p:nvSpPr>
            <p:spPr bwMode="auto">
              <a:xfrm>
                <a:off x="2006" y="1545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7" name="Line 646"/>
              <p:cNvSpPr>
                <a:spLocks noChangeShapeType="1"/>
              </p:cNvSpPr>
              <p:nvPr/>
            </p:nvSpPr>
            <p:spPr bwMode="auto">
              <a:xfrm>
                <a:off x="2102" y="1641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8" name="Line 647"/>
              <p:cNvSpPr>
                <a:spLocks noChangeShapeType="1"/>
              </p:cNvSpPr>
              <p:nvPr/>
            </p:nvSpPr>
            <p:spPr bwMode="auto">
              <a:xfrm>
                <a:off x="2198" y="173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9" name="Line 648"/>
              <p:cNvSpPr>
                <a:spLocks noChangeShapeType="1"/>
              </p:cNvSpPr>
              <p:nvPr/>
            </p:nvSpPr>
            <p:spPr bwMode="auto">
              <a:xfrm>
                <a:off x="2294" y="183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4" name="Group 659"/>
            <p:cNvGrpSpPr>
              <a:grpSpLocks/>
            </p:cNvGrpSpPr>
            <p:nvPr/>
          </p:nvGrpSpPr>
          <p:grpSpPr bwMode="auto">
            <a:xfrm>
              <a:off x="3377725" y="2205242"/>
              <a:ext cx="1563880" cy="1672840"/>
              <a:chOff x="1718" y="1257"/>
              <a:chExt cx="672" cy="1200"/>
            </a:xfrm>
          </p:grpSpPr>
          <p:sp>
            <p:nvSpPr>
              <p:cNvPr id="67" name="Line 660"/>
              <p:cNvSpPr>
                <a:spLocks noChangeShapeType="1"/>
              </p:cNvSpPr>
              <p:nvPr/>
            </p:nvSpPr>
            <p:spPr bwMode="auto">
              <a:xfrm>
                <a:off x="1718" y="125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8" name="Line 661"/>
              <p:cNvSpPr>
                <a:spLocks noChangeShapeType="1"/>
              </p:cNvSpPr>
              <p:nvPr/>
            </p:nvSpPr>
            <p:spPr bwMode="auto">
              <a:xfrm>
                <a:off x="1814" y="135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9" name="Line 662"/>
              <p:cNvSpPr>
                <a:spLocks noChangeShapeType="1"/>
              </p:cNvSpPr>
              <p:nvPr/>
            </p:nvSpPr>
            <p:spPr bwMode="auto">
              <a:xfrm>
                <a:off x="1910" y="1449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0" name="Line 663"/>
              <p:cNvSpPr>
                <a:spLocks noChangeShapeType="1"/>
              </p:cNvSpPr>
              <p:nvPr/>
            </p:nvSpPr>
            <p:spPr bwMode="auto">
              <a:xfrm>
                <a:off x="2006" y="1545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" name="Line 664"/>
              <p:cNvSpPr>
                <a:spLocks noChangeShapeType="1"/>
              </p:cNvSpPr>
              <p:nvPr/>
            </p:nvSpPr>
            <p:spPr bwMode="auto">
              <a:xfrm>
                <a:off x="2102" y="1641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2" name="Line 665"/>
              <p:cNvSpPr>
                <a:spLocks noChangeShapeType="1"/>
              </p:cNvSpPr>
              <p:nvPr/>
            </p:nvSpPr>
            <p:spPr bwMode="auto">
              <a:xfrm>
                <a:off x="2198" y="173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3" name="Line 666"/>
              <p:cNvSpPr>
                <a:spLocks noChangeShapeType="1"/>
              </p:cNvSpPr>
              <p:nvPr/>
            </p:nvSpPr>
            <p:spPr bwMode="auto">
              <a:xfrm>
                <a:off x="2294" y="183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4" name="Line 667"/>
              <p:cNvSpPr>
                <a:spLocks noChangeShapeType="1"/>
              </p:cNvSpPr>
              <p:nvPr/>
            </p:nvSpPr>
            <p:spPr bwMode="auto">
              <a:xfrm>
                <a:off x="2390" y="1929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5" name="Group 668"/>
            <p:cNvGrpSpPr>
              <a:grpSpLocks/>
            </p:cNvGrpSpPr>
            <p:nvPr/>
          </p:nvGrpSpPr>
          <p:grpSpPr bwMode="auto">
            <a:xfrm>
              <a:off x="3136307" y="4580975"/>
              <a:ext cx="1561744" cy="1672840"/>
              <a:chOff x="1718" y="1257"/>
              <a:chExt cx="672" cy="1200"/>
            </a:xfrm>
          </p:grpSpPr>
          <p:sp>
            <p:nvSpPr>
              <p:cNvPr id="59" name="Line 669"/>
              <p:cNvSpPr>
                <a:spLocks noChangeShapeType="1"/>
              </p:cNvSpPr>
              <p:nvPr/>
            </p:nvSpPr>
            <p:spPr bwMode="auto">
              <a:xfrm>
                <a:off x="1718" y="125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" name="Line 670"/>
              <p:cNvSpPr>
                <a:spLocks noChangeShapeType="1"/>
              </p:cNvSpPr>
              <p:nvPr/>
            </p:nvSpPr>
            <p:spPr bwMode="auto">
              <a:xfrm>
                <a:off x="1814" y="135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1" name="Line 671"/>
              <p:cNvSpPr>
                <a:spLocks noChangeShapeType="1"/>
              </p:cNvSpPr>
              <p:nvPr/>
            </p:nvSpPr>
            <p:spPr bwMode="auto">
              <a:xfrm>
                <a:off x="1910" y="1449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2" name="Line 672"/>
              <p:cNvSpPr>
                <a:spLocks noChangeShapeType="1"/>
              </p:cNvSpPr>
              <p:nvPr/>
            </p:nvSpPr>
            <p:spPr bwMode="auto">
              <a:xfrm>
                <a:off x="2006" y="1545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3" name="Line 673"/>
              <p:cNvSpPr>
                <a:spLocks noChangeShapeType="1"/>
              </p:cNvSpPr>
              <p:nvPr/>
            </p:nvSpPr>
            <p:spPr bwMode="auto">
              <a:xfrm>
                <a:off x="2102" y="1641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Line 674"/>
              <p:cNvSpPr>
                <a:spLocks noChangeShapeType="1"/>
              </p:cNvSpPr>
              <p:nvPr/>
            </p:nvSpPr>
            <p:spPr bwMode="auto">
              <a:xfrm>
                <a:off x="2198" y="1737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Line 675"/>
              <p:cNvSpPr>
                <a:spLocks noChangeShapeType="1"/>
              </p:cNvSpPr>
              <p:nvPr/>
            </p:nvSpPr>
            <p:spPr bwMode="auto">
              <a:xfrm>
                <a:off x="2294" y="1833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6" name="Line 676"/>
              <p:cNvSpPr>
                <a:spLocks noChangeShapeType="1"/>
              </p:cNvSpPr>
              <p:nvPr/>
            </p:nvSpPr>
            <p:spPr bwMode="auto">
              <a:xfrm>
                <a:off x="2390" y="1929"/>
                <a:ext cx="0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7" name="Rectangle 686"/>
            <p:cNvSpPr>
              <a:spLocks noChangeArrowheads="1"/>
            </p:cNvSpPr>
            <p:nvPr/>
          </p:nvSpPr>
          <p:spPr bwMode="auto">
            <a:xfrm>
              <a:off x="2971800" y="2194559"/>
              <a:ext cx="3200400" cy="621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8" name="Rectangle 687"/>
            <p:cNvSpPr>
              <a:spLocks noChangeArrowheads="1"/>
            </p:cNvSpPr>
            <p:nvPr/>
          </p:nvSpPr>
          <p:spPr bwMode="auto">
            <a:xfrm>
              <a:off x="2971800" y="6044184"/>
              <a:ext cx="3200400" cy="6152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Matrices in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 smtClean="0"/>
              <a:t>How do cache blocks fit into this scheme?</a:t>
            </a:r>
          </a:p>
          <a:p>
            <a:pPr lvl="1"/>
            <a:r>
              <a:rPr lang="en-US" dirty="0" smtClean="0"/>
              <a:t>Row major matrix in memory: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13</a:t>
            </a:fld>
            <a:endParaRPr lang="en-US"/>
          </a:p>
        </p:txBody>
      </p:sp>
      <p:grpSp>
        <p:nvGrpSpPr>
          <p:cNvPr id="114" name="Group 113"/>
          <p:cNvGrpSpPr/>
          <p:nvPr/>
        </p:nvGrpSpPr>
        <p:grpSpPr>
          <a:xfrm>
            <a:off x="2835599" y="2845420"/>
            <a:ext cx="1918211" cy="1308799"/>
            <a:chOff x="1101017" y="4321456"/>
            <a:chExt cx="1918211" cy="1308799"/>
          </a:xfrm>
        </p:grpSpPr>
        <p:sp>
          <p:nvSpPr>
            <p:cNvPr id="99" name="Rectangle 337"/>
            <p:cNvSpPr>
              <a:spLocks noChangeArrowheads="1"/>
            </p:cNvSpPr>
            <p:nvPr/>
          </p:nvSpPr>
          <p:spPr bwMode="auto">
            <a:xfrm>
              <a:off x="1101017" y="4527696"/>
              <a:ext cx="1097280" cy="6906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kumimoji="1" lang="en-US" sz="2400" b="0" dirty="0" smtClean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Cache blocks</a:t>
              </a:r>
              <a:endParaRPr kumimoji="1" lang="en-US" sz="24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2064725" y="4843633"/>
              <a:ext cx="954503" cy="135112"/>
            </a:xfrm>
            <a:prstGeom prst="straightConnector1">
              <a:avLst/>
            </a:prstGeom>
            <a:ln w="25400">
              <a:solidFill>
                <a:srgbClr val="4B2A85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2091409" y="4978745"/>
              <a:ext cx="902970" cy="651510"/>
            </a:xfrm>
            <a:prstGeom prst="straightConnector1">
              <a:avLst/>
            </a:prstGeom>
            <a:ln w="25400">
              <a:solidFill>
                <a:srgbClr val="4B2A85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 flipV="1">
              <a:off x="2091409" y="4321456"/>
              <a:ext cx="896699" cy="384344"/>
            </a:xfrm>
            <a:prstGeom prst="straightConnector1">
              <a:avLst/>
            </a:prstGeom>
            <a:ln w="25400">
              <a:solidFill>
                <a:srgbClr val="4B2A85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Line 688"/>
          <p:cNvSpPr>
            <a:spLocks noChangeShapeType="1"/>
          </p:cNvSpPr>
          <p:nvPr/>
        </p:nvSpPr>
        <p:spPr bwMode="auto">
          <a:xfrm rot="5400000" flipV="1">
            <a:off x="5037960" y="4050150"/>
            <a:ext cx="3200400" cy="0"/>
          </a:xfrm>
          <a:prstGeom prst="line">
            <a:avLst/>
          </a:prstGeom>
          <a:noFill/>
          <a:ln w="1143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" name="Text Box 338"/>
          <p:cNvSpPr txBox="1">
            <a:spLocks noChangeArrowheads="1"/>
          </p:cNvSpPr>
          <p:nvPr/>
        </p:nvSpPr>
        <p:spPr bwMode="auto">
          <a:xfrm>
            <a:off x="1090198" y="5793838"/>
            <a:ext cx="49377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kumimoji="1" lang="en-US" sz="24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COLUMN</a:t>
            </a:r>
            <a:r>
              <a:rPr kumimoji="1" lang="en-US" sz="2400" b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sz="24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kumimoji="1" lang="en-US" sz="2400" b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matrix (blue) is spread among cache blocks shown in red </a:t>
            </a:r>
            <a:endParaRPr kumimoji="1" lang="en-US" sz="2400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7" name="Straight Arrow Connector 116"/>
          <p:cNvCxnSpPr/>
          <p:nvPr/>
        </p:nvCxnSpPr>
        <p:spPr>
          <a:xfrm flipV="1">
            <a:off x="5601828" y="5745893"/>
            <a:ext cx="895481" cy="253979"/>
          </a:xfrm>
          <a:prstGeom prst="straightConnector1">
            <a:avLst/>
          </a:prstGeom>
          <a:ln w="25400">
            <a:solidFill>
              <a:srgbClr val="4B2A8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78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Matrix </a:t>
            </a:r>
            <a:r>
              <a:rPr lang="en-US" dirty="0" smtClean="0"/>
              <a:t>Multiply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63040"/>
            <a:ext cx="8229600" cy="3046988"/>
          </a:xfr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 along rows </a:t>
            </a: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of A</a:t>
            </a:r>
            <a:endParaRPr lang="en-US" sz="240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400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 move along columns of B</a:t>
            </a:r>
            <a:endParaRPr lang="en-US" sz="24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(j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 0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 j &lt; n;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4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 EACH k loop reads row of A, col of B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# Also read &amp; write c(</a:t>
            </a:r>
            <a:r>
              <a:rPr lang="en-US" sz="2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n times</a:t>
            </a:r>
            <a:endParaRPr lang="en-US" sz="24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(k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0; k &lt; n; k++)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   c[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n+j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a[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n+k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* b[k*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n+j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14</a:t>
            </a:fld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161288" y="5021580"/>
            <a:ext cx="6821424" cy="1295400"/>
            <a:chOff x="1353312" y="5021580"/>
            <a:chExt cx="6821424" cy="12954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51760" y="5394960"/>
                  <a:ext cx="548640" cy="58477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rIns="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=</m:t>
                        </m:r>
                      </m:oMath>
                    </m:oMathPara>
                  </a14:m>
                  <a:endParaRPr lang="en-US" sz="3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0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51760" y="5394960"/>
                  <a:ext cx="548640" cy="58477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498848" y="5394960"/>
                  <a:ext cx="548640" cy="58477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rIns="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+</m:t>
                        </m:r>
                      </m:oMath>
                    </m:oMathPara>
                  </a14:m>
                  <a:endParaRPr lang="en-US" sz="3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1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498848" y="5394960"/>
                  <a:ext cx="548640" cy="58477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327648" y="5394960"/>
                  <a:ext cx="548640" cy="58477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rIns="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×</m:t>
                        </m:r>
                      </m:oMath>
                    </m:oMathPara>
                  </a14:m>
                  <a:endParaRPr lang="en-US" sz="3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327648" y="5394960"/>
                  <a:ext cx="548640" cy="58477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4" name="Group 23"/>
            <p:cNvGrpSpPr/>
            <p:nvPr/>
          </p:nvGrpSpPr>
          <p:grpSpPr>
            <a:xfrm>
              <a:off x="3200400" y="5021580"/>
              <a:ext cx="1298448" cy="1295400"/>
              <a:chOff x="3454400" y="5021580"/>
              <a:chExt cx="1298448" cy="1295400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3454400" y="5021580"/>
                <a:ext cx="1298448" cy="1295400"/>
              </a:xfrm>
              <a:prstGeom prst="rect">
                <a:avLst/>
              </a:prstGeom>
              <a:solidFill>
                <a:srgbClr val="F6F5BD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3792538" y="5554980"/>
                <a:ext cx="136525" cy="152400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5" name="Text Box 11"/>
              <p:cNvSpPr txBox="1">
                <a:spLocks noChangeArrowheads="1"/>
              </p:cNvSpPr>
              <p:nvPr/>
            </p:nvSpPr>
            <p:spPr bwMode="auto">
              <a:xfrm>
                <a:off x="3522662" y="5166360"/>
                <a:ext cx="731520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C(</a:t>
                </a:r>
                <a:r>
                  <a:rPr lang="en-US" sz="2000" b="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i,j</a:t>
                </a:r>
                <a:r>
                  <a:rPr lang="en-US" sz="2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5047488" y="5021580"/>
              <a:ext cx="1298448" cy="1295400"/>
              <a:chOff x="5080000" y="5021580"/>
              <a:chExt cx="1298448" cy="1295400"/>
            </a:xfrm>
          </p:grpSpPr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5080000" y="5021580"/>
                <a:ext cx="1298448" cy="1295400"/>
              </a:xfrm>
              <a:prstGeom prst="rect">
                <a:avLst/>
              </a:prstGeom>
              <a:solidFill>
                <a:srgbClr val="F6F5BD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080000" y="5554980"/>
                <a:ext cx="1298448" cy="152400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5148262" y="5166360"/>
                <a:ext cx="731520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A(</a:t>
                </a:r>
                <a:r>
                  <a:rPr lang="en-US" sz="2000" b="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sz="2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,:)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876288" y="5021580"/>
              <a:ext cx="1298448" cy="1295400"/>
              <a:chOff x="6629399" y="5021580"/>
              <a:chExt cx="1298448" cy="1295400"/>
            </a:xfrm>
          </p:grpSpPr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6629399" y="5021580"/>
                <a:ext cx="1298448" cy="1295400"/>
              </a:xfrm>
              <a:prstGeom prst="rect">
                <a:avLst/>
              </a:prstGeom>
              <a:solidFill>
                <a:srgbClr val="F6F5BD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6858000" y="5021580"/>
                <a:ext cx="134938" cy="1295400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Text Box 15"/>
              <p:cNvSpPr txBox="1">
                <a:spLocks noChangeArrowheads="1"/>
              </p:cNvSpPr>
              <p:nvPr/>
            </p:nvSpPr>
            <p:spPr bwMode="auto">
              <a:xfrm>
                <a:off x="6963728" y="5478780"/>
                <a:ext cx="731520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B(:,j)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353312" y="5021580"/>
              <a:ext cx="1298448" cy="1295400"/>
              <a:chOff x="1371600" y="5021580"/>
              <a:chExt cx="1298448" cy="1295400"/>
            </a:xfrm>
          </p:grpSpPr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371600" y="5021580"/>
                <a:ext cx="1298448" cy="1295400"/>
              </a:xfrm>
              <a:prstGeom prst="rect">
                <a:avLst/>
              </a:prstGeom>
              <a:solidFill>
                <a:srgbClr val="F6F5BD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828800" y="5554980"/>
                <a:ext cx="134938" cy="152400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" name="Text Box 18"/>
              <p:cNvSpPr txBox="1">
                <a:spLocks noChangeArrowheads="1"/>
              </p:cNvSpPr>
              <p:nvPr/>
            </p:nvSpPr>
            <p:spPr bwMode="auto">
              <a:xfrm>
                <a:off x="1557338" y="5166360"/>
                <a:ext cx="731520" cy="4001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C(</a:t>
                </a:r>
                <a:r>
                  <a:rPr lang="en-US" sz="2000" b="0" dirty="0" err="1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i,j</a:t>
                </a:r>
                <a:r>
                  <a:rPr lang="en-US" sz="20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642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Cache Miss </a:t>
            </a:r>
            <a:r>
              <a:rPr lang="en-US" dirty="0"/>
              <a:t>Analysis (Naïve)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396874" y="1362456"/>
                <a:ext cx="8366760" cy="4974336"/>
              </a:xfrm>
            </p:spPr>
            <p:txBody>
              <a:bodyPr/>
              <a:lstStyle/>
              <a:p>
                <a:r>
                  <a:rPr lang="en-US" dirty="0" smtClean="0"/>
                  <a:t>Scenario Parameters:</a:t>
                </a:r>
              </a:p>
              <a:p>
                <a:pPr lvl="1"/>
                <a:r>
                  <a:rPr lang="en-US" dirty="0" smtClean="0"/>
                  <a:t>Square matrix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), elements are 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 smtClean="0"/>
                  <a:t>s</a:t>
                </a:r>
              </a:p>
              <a:p>
                <a:pPr lvl="1"/>
                <a:r>
                  <a:rPr lang="en-US" dirty="0" smtClean="0"/>
                  <a:t>Cache block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= 64 </a:t>
                </a:r>
                <a:r>
                  <a:rPr lang="en-US" dirty="0"/>
                  <a:t>B</a:t>
                </a:r>
                <a:r>
                  <a:rPr lang="en-US" dirty="0" smtClean="0"/>
                  <a:t> = 8 doubles</a:t>
                </a:r>
              </a:p>
              <a:p>
                <a:pPr lvl="1"/>
                <a:r>
                  <a:rPr lang="en-US" dirty="0" smtClean="0"/>
                  <a:t>Cache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(much smaller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Each iteration: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 smtClean="0"/>
                  <a:t> misses</a:t>
                </a:r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12"/>
                </p:custDataLst>
              </p:nvPr>
            </p:nvSpPr>
            <p:spPr>
              <a:xfrm>
                <a:off x="396874" y="1362456"/>
                <a:ext cx="8366760" cy="4974336"/>
              </a:xfrm>
              <a:blipFill rotWithShape="0">
                <a:blip r:embed="rId13"/>
                <a:stretch>
                  <a:fillRect l="-291" t="-1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15</a:t>
            </a:fld>
            <a:endParaRPr lang="en-US"/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5710367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>
            <p:custDataLst>
              <p:tags r:id="rId4"/>
            </p:custDataLst>
          </p:nvPr>
        </p:nvSpPr>
        <p:spPr bwMode="auto">
          <a:xfrm>
            <a:off x="7310567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>
            <p:custDataLst>
              <p:tags r:id="rId5"/>
            </p:custDataLst>
          </p:nvPr>
        </p:nvCxnSpPr>
        <p:spPr bwMode="auto">
          <a:xfrm>
            <a:off x="5710367" y="3749040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>
            <p:custDataLst>
              <p:tags r:id="rId6"/>
            </p:custDataLst>
          </p:nvPr>
        </p:nvCxnSpPr>
        <p:spPr bwMode="auto">
          <a:xfrm rot="5400000">
            <a:off x="6741196" y="4315968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6839712" y="4023360"/>
                <a:ext cx="570989" cy="584775"/>
              </a:xfrm>
              <a:prstGeom prst="rect">
                <a:avLst/>
              </a:prstGeom>
              <a:noFill/>
            </p:spPr>
            <p:txBody>
              <a:bodyPr wrap="none" lIns="91440" rIns="91440" rtlCol="0" anchor="ctr" anchorCtr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9"/>
                </p:custDataLst>
              </p:nvPr>
            </p:nvSpPr>
            <p:spPr>
              <a:xfrm>
                <a:off x="6839712" y="4023360"/>
                <a:ext cx="570989" cy="584775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>
            <p:custDataLst>
              <p:tags r:id="rId8"/>
            </p:custDataLst>
          </p:nvPr>
        </p:nvSpPr>
        <p:spPr bwMode="auto">
          <a:xfrm>
            <a:off x="3925234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5166360" y="4023360"/>
                <a:ext cx="5838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1"/>
                </p:custDataLst>
              </p:nvPr>
            </p:nvSpPr>
            <p:spPr>
              <a:xfrm>
                <a:off x="5166360" y="4023360"/>
                <a:ext cx="583814" cy="584775"/>
              </a:xfrm>
              <a:prstGeom prst="rect">
                <a:avLst/>
              </a:prstGeom>
              <a:blipFill rotWithShape="0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>
            <p:custDataLst>
              <p:tags r:id="rId10"/>
            </p:custDataLst>
          </p:nvPr>
        </p:nvSpPr>
        <p:spPr bwMode="auto">
          <a:xfrm>
            <a:off x="3925234" y="374904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7315200" y="457200"/>
            <a:ext cx="1554480" cy="82296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Ignoring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matrix </a:t>
            </a:r>
            <a:r>
              <a:rPr lang="en-US" sz="2800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6501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Cache Miss </a:t>
            </a:r>
            <a:r>
              <a:rPr lang="en-US" dirty="0"/>
              <a:t>Analysis (Naïve)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396874" y="1362456"/>
                <a:ext cx="8366760" cy="4974336"/>
              </a:xfrm>
            </p:spPr>
            <p:txBody>
              <a:bodyPr/>
              <a:lstStyle/>
              <a:p>
                <a:r>
                  <a:rPr lang="en-US" dirty="0" smtClean="0"/>
                  <a:t>Scenario Parameters:</a:t>
                </a:r>
              </a:p>
              <a:p>
                <a:pPr lvl="1"/>
                <a:r>
                  <a:rPr lang="en-US" dirty="0" smtClean="0"/>
                  <a:t>Square matrix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), elements are 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 smtClean="0"/>
                  <a:t>s</a:t>
                </a:r>
              </a:p>
              <a:p>
                <a:pPr lvl="1"/>
                <a:r>
                  <a:rPr lang="en-US" dirty="0" smtClean="0"/>
                  <a:t>Cache block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= 64 </a:t>
                </a:r>
                <a:r>
                  <a:rPr lang="en-US" dirty="0"/>
                  <a:t>B</a:t>
                </a:r>
                <a:r>
                  <a:rPr lang="en-US" dirty="0" smtClean="0"/>
                  <a:t> = 8 doubles</a:t>
                </a:r>
              </a:p>
              <a:p>
                <a:pPr lvl="1"/>
                <a:r>
                  <a:rPr lang="en-US" dirty="0" smtClean="0"/>
                  <a:t>Cache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(much smaller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Each iteration: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 smtClean="0"/>
                  <a:t> misses</a:t>
                </a:r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Afterwards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in cache: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(schematic)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23"/>
                </p:custDataLst>
              </p:nvPr>
            </p:nvSpPr>
            <p:spPr>
              <a:xfrm>
                <a:off x="396874" y="1362456"/>
                <a:ext cx="8366760" cy="4974336"/>
              </a:xfrm>
              <a:blipFill rotWithShape="0">
                <a:blip r:embed="rId24"/>
                <a:stretch>
                  <a:fillRect l="-291" t="-1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16</a:t>
            </a:fld>
            <a:endParaRPr lang="en-US"/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5710367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>
            <p:custDataLst>
              <p:tags r:id="rId4"/>
            </p:custDataLst>
          </p:nvPr>
        </p:nvSpPr>
        <p:spPr bwMode="auto">
          <a:xfrm>
            <a:off x="7310567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>
            <p:custDataLst>
              <p:tags r:id="rId5"/>
            </p:custDataLst>
          </p:nvPr>
        </p:nvCxnSpPr>
        <p:spPr bwMode="auto">
          <a:xfrm>
            <a:off x="5710367" y="3749040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>
            <p:custDataLst>
              <p:tags r:id="rId6"/>
            </p:custDataLst>
          </p:nvPr>
        </p:nvCxnSpPr>
        <p:spPr bwMode="auto">
          <a:xfrm rot="5400000">
            <a:off x="6741196" y="4315968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6839712" y="4023360"/>
                <a:ext cx="570989" cy="584775"/>
              </a:xfrm>
              <a:prstGeom prst="rect">
                <a:avLst/>
              </a:prstGeom>
              <a:noFill/>
            </p:spPr>
            <p:txBody>
              <a:bodyPr wrap="none" lIns="91440" rIns="91440" rtlCol="0" anchor="ctr" anchorCtr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9"/>
                </p:custDataLst>
              </p:nvPr>
            </p:nvSpPr>
            <p:spPr>
              <a:xfrm>
                <a:off x="6839712" y="4023360"/>
                <a:ext cx="570989" cy="584775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>
            <p:custDataLst>
              <p:tags r:id="rId8"/>
            </p:custDataLst>
          </p:nvPr>
        </p:nvSpPr>
        <p:spPr bwMode="auto">
          <a:xfrm>
            <a:off x="3925234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5166360" y="4023360"/>
                <a:ext cx="5838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1"/>
                </p:custDataLst>
              </p:nvPr>
            </p:nvSpPr>
            <p:spPr>
              <a:xfrm>
                <a:off x="5166360" y="4023360"/>
                <a:ext cx="583814" cy="584775"/>
              </a:xfrm>
              <a:prstGeom prst="rect">
                <a:avLst/>
              </a:prstGeom>
              <a:blipFill rotWithShape="0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>
            <p:custDataLst>
              <p:tags r:id="rId10"/>
            </p:custDataLst>
          </p:nvPr>
        </p:nvSpPr>
        <p:spPr bwMode="auto">
          <a:xfrm>
            <a:off x="3925234" y="374904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929867" y="5257800"/>
            <a:ext cx="4528333" cy="1450777"/>
            <a:chOff x="3929867" y="5257800"/>
            <a:chExt cx="4528333" cy="1450777"/>
          </a:xfrm>
        </p:grpSpPr>
        <p:sp>
          <p:nvSpPr>
            <p:cNvPr id="16" name="Rectangle 15"/>
            <p:cNvSpPr/>
            <p:nvPr>
              <p:custDataLst>
                <p:tags r:id="rId11"/>
              </p:custDataLst>
            </p:nvPr>
          </p:nvSpPr>
          <p:spPr bwMode="auto">
            <a:xfrm>
              <a:off x="5715000" y="5257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ectangle 16"/>
            <p:cNvSpPr/>
            <p:nvPr>
              <p:custDataLst>
                <p:tags r:id="rId12"/>
              </p:custDataLst>
            </p:nvPr>
          </p:nvSpPr>
          <p:spPr bwMode="auto">
            <a:xfrm>
              <a:off x="7315200" y="5257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8" name="Straight Connector 17"/>
            <p:cNvCxnSpPr/>
            <p:nvPr>
              <p:custDataLst>
                <p:tags r:id="rId13"/>
              </p:custDataLst>
            </p:nvPr>
          </p:nvCxnSpPr>
          <p:spPr bwMode="auto">
            <a:xfrm>
              <a:off x="5715000" y="5257801"/>
              <a:ext cx="1143000" cy="1588"/>
            </a:xfrm>
            <a:prstGeom prst="line">
              <a:avLst/>
            </a:prstGeom>
            <a:noFill/>
            <a:ln w="571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>
              <p:custDataLst>
                <p:tags r:id="rId14"/>
              </p:custDataLst>
            </p:nvPr>
          </p:nvCxnSpPr>
          <p:spPr bwMode="auto">
            <a:xfrm rot="5400000">
              <a:off x="6745829" y="5828506"/>
              <a:ext cx="1143000" cy="1588"/>
            </a:xfrm>
            <a:prstGeom prst="line">
              <a:avLst/>
            </a:prstGeom>
            <a:noFill/>
            <a:ln w="571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>
                  <p:custDataLst>
                    <p:tags r:id="rId15"/>
                  </p:custDataLst>
                </p:nvPr>
              </p:nvSpPr>
              <p:spPr>
                <a:xfrm>
                  <a:off x="6839712" y="5532120"/>
                  <a:ext cx="570989" cy="584775"/>
                </a:xfrm>
                <a:prstGeom prst="rect">
                  <a:avLst/>
                </a:prstGeom>
                <a:noFill/>
              </p:spPr>
              <p:txBody>
                <a:bodyPr wrap="none" rtlCol="0" anchor="ctr" anchorCtr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n-US" sz="3200" dirty="0" smtClean="0">
                    <a:latin typeface="Calibri" pitchFamily="34" charset="0"/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33"/>
                  </p:custDataLst>
                </p:nvPr>
              </p:nvSpPr>
              <p:spPr>
                <a:xfrm>
                  <a:off x="6839712" y="5532120"/>
                  <a:ext cx="570989" cy="584775"/>
                </a:xfrm>
                <a:prstGeom prst="rect">
                  <a:avLst/>
                </a:prstGeom>
                <a:blipFill rotWithShape="0"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Rectangle 20"/>
            <p:cNvSpPr/>
            <p:nvPr>
              <p:custDataLst>
                <p:tags r:id="rId16"/>
              </p:custDataLst>
            </p:nvPr>
          </p:nvSpPr>
          <p:spPr bwMode="auto">
            <a:xfrm>
              <a:off x="3929867" y="5257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>
                  <p:custDataLst>
                    <p:tags r:id="rId17"/>
                  </p:custDataLst>
                </p:nvPr>
              </p:nvSpPr>
              <p:spPr>
                <a:xfrm>
                  <a:off x="5166360" y="5532120"/>
                  <a:ext cx="58381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3200" dirty="0" smtClean="0">
                    <a:latin typeface="Calibri" pitchFamily="34" charset="0"/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35"/>
                  </p:custDataLst>
                </p:nvPr>
              </p:nvSpPr>
              <p:spPr>
                <a:xfrm>
                  <a:off x="5166360" y="5532120"/>
                  <a:ext cx="583814" cy="584775"/>
                </a:xfrm>
                <a:prstGeom prst="rect">
                  <a:avLst/>
                </a:prstGeom>
                <a:blipFill rotWithShape="0">
                  <a:blip r:embed="rId3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ectangle 22"/>
            <p:cNvSpPr/>
            <p:nvPr>
              <p:custDataLst>
                <p:tags r:id="rId18"/>
              </p:custDataLst>
            </p:nvPr>
          </p:nvSpPr>
          <p:spPr bwMode="auto">
            <a:xfrm>
              <a:off x="3929867" y="5257801"/>
              <a:ext cx="76200" cy="762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24" name="Straight Connector 23"/>
            <p:cNvCxnSpPr/>
            <p:nvPr>
              <p:custDataLst>
                <p:tags r:id="rId19"/>
              </p:custDataLst>
            </p:nvPr>
          </p:nvCxnSpPr>
          <p:spPr bwMode="auto">
            <a:xfrm>
              <a:off x="6477000" y="5257800"/>
              <a:ext cx="381000" cy="529"/>
            </a:xfrm>
            <a:prstGeom prst="line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Rectangle 25"/>
            <p:cNvSpPr/>
            <p:nvPr>
              <p:custDataLst>
                <p:tags r:id="rId20"/>
              </p:custDataLst>
            </p:nvPr>
          </p:nvSpPr>
          <p:spPr bwMode="auto">
            <a:xfrm>
              <a:off x="7298266" y="6155842"/>
              <a:ext cx="245534" cy="253425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27" name="TextBox 26"/>
            <p:cNvSpPr txBox="1"/>
            <p:nvPr>
              <p:custDataLst>
                <p:tags r:id="rId21"/>
              </p:custDataLst>
            </p:nvPr>
          </p:nvSpPr>
          <p:spPr>
            <a:xfrm>
              <a:off x="7095064" y="6400800"/>
              <a:ext cx="1311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  <a:latin typeface="Calibri" pitchFamily="34" charset="0"/>
                </a:rPr>
                <a:t>8 doubles wide</a:t>
              </a:r>
            </a:p>
          </p:txBody>
        </p:sp>
      </p:grpSp>
      <p:sp>
        <p:nvSpPr>
          <p:cNvPr id="43" name="Rounded Rectangle 42"/>
          <p:cNvSpPr/>
          <p:nvPr/>
        </p:nvSpPr>
        <p:spPr bwMode="auto">
          <a:xfrm>
            <a:off x="7315200" y="457200"/>
            <a:ext cx="1554480" cy="82296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Ignoring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matrix </a:t>
            </a:r>
            <a:r>
              <a:rPr lang="en-US" sz="2800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4285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Cache Miss </a:t>
            </a:r>
            <a:r>
              <a:rPr lang="en-US" dirty="0"/>
              <a:t>Analysis (Naïve)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396874" y="1362456"/>
                <a:ext cx="8366760" cy="4974336"/>
              </a:xfrm>
            </p:spPr>
            <p:txBody>
              <a:bodyPr/>
              <a:lstStyle/>
              <a:p>
                <a:r>
                  <a:rPr lang="en-US" dirty="0" smtClean="0"/>
                  <a:t>Scenario Parameters:</a:t>
                </a:r>
              </a:p>
              <a:p>
                <a:pPr lvl="1"/>
                <a:r>
                  <a:rPr lang="en-US" dirty="0" smtClean="0"/>
                  <a:t>Square matrix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), elements are 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double</a:t>
                </a:r>
                <a:r>
                  <a:rPr lang="en-US" dirty="0" smtClean="0"/>
                  <a:t>s</a:t>
                </a:r>
              </a:p>
              <a:p>
                <a:pPr lvl="1"/>
                <a:r>
                  <a:rPr lang="en-US" dirty="0" smtClean="0"/>
                  <a:t>Cache block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= 64 </a:t>
                </a:r>
                <a:r>
                  <a:rPr lang="en-US" dirty="0"/>
                  <a:t>B</a:t>
                </a:r>
                <a:r>
                  <a:rPr lang="en-US" dirty="0" smtClean="0"/>
                  <a:t> = 8 doubles</a:t>
                </a:r>
              </a:p>
              <a:p>
                <a:pPr lvl="1"/>
                <a:r>
                  <a:rPr lang="en-US" dirty="0" smtClean="0"/>
                  <a:t>Cache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(much smaller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Each iteration: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 smtClean="0"/>
                  <a:t> misses</a:t>
                </a:r>
              </a:p>
              <a:p>
                <a:pPr lvl="1"/>
                <a:endParaRPr lang="en-US" dirty="0" smtClean="0"/>
              </a:p>
              <a:p>
                <a:pPr>
                  <a:spcBef>
                    <a:spcPts val="1200"/>
                  </a:spcBef>
                </a:pPr>
                <a:r>
                  <a:rPr lang="en-US" dirty="0"/>
                  <a:t>Total misses: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baseline="30000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baseline="30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14"/>
                </p:custDataLst>
              </p:nvPr>
            </p:nvSpPr>
            <p:spPr>
              <a:xfrm>
                <a:off x="396874" y="1362456"/>
                <a:ext cx="8366760" cy="4974336"/>
              </a:xfrm>
              <a:blipFill rotWithShape="0">
                <a:blip r:embed="rId15"/>
                <a:stretch>
                  <a:fillRect l="-291" t="-1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17</a:t>
            </a:fld>
            <a:endParaRPr lang="en-US"/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5710367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>
            <p:custDataLst>
              <p:tags r:id="rId4"/>
            </p:custDataLst>
          </p:nvPr>
        </p:nvSpPr>
        <p:spPr bwMode="auto">
          <a:xfrm>
            <a:off x="7310567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>
            <p:custDataLst>
              <p:tags r:id="rId5"/>
            </p:custDataLst>
          </p:nvPr>
        </p:nvCxnSpPr>
        <p:spPr bwMode="auto">
          <a:xfrm>
            <a:off x="5710367" y="3749040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>
            <p:custDataLst>
              <p:tags r:id="rId6"/>
            </p:custDataLst>
          </p:nvPr>
        </p:nvCxnSpPr>
        <p:spPr bwMode="auto">
          <a:xfrm rot="5400000">
            <a:off x="6741196" y="4315968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6839712" y="4023360"/>
                <a:ext cx="570989" cy="584775"/>
              </a:xfrm>
              <a:prstGeom prst="rect">
                <a:avLst/>
              </a:prstGeom>
              <a:noFill/>
            </p:spPr>
            <p:txBody>
              <a:bodyPr wrap="none" lIns="91440" rIns="91440" rtlCol="0" anchor="ctr" anchorCtr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9"/>
                </p:custDataLst>
              </p:nvPr>
            </p:nvSpPr>
            <p:spPr>
              <a:xfrm>
                <a:off x="6839712" y="4023360"/>
                <a:ext cx="570989" cy="584775"/>
              </a:xfrm>
              <a:prstGeom prst="rect">
                <a:avLst/>
              </a:prstGeom>
              <a:blipFill rotWithShape="0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>
            <p:custDataLst>
              <p:tags r:id="rId8"/>
            </p:custDataLst>
          </p:nvPr>
        </p:nvSpPr>
        <p:spPr bwMode="auto">
          <a:xfrm>
            <a:off x="3925234" y="3749040"/>
            <a:ext cx="1143000" cy="1143000"/>
          </a:xfrm>
          <a:prstGeom prst="rect">
            <a:avLst/>
          </a:prstGeom>
          <a:solidFill>
            <a:srgbClr val="F6F5BD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5166360" y="4023360"/>
                <a:ext cx="5838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1"/>
                </p:custDataLst>
              </p:nvPr>
            </p:nvSpPr>
            <p:spPr>
              <a:xfrm>
                <a:off x="5166360" y="4023360"/>
                <a:ext cx="583814" cy="584775"/>
              </a:xfrm>
              <a:prstGeom prst="rect">
                <a:avLst/>
              </a:prstGeom>
              <a:blipFill rotWithShape="0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>
            <p:custDataLst>
              <p:tags r:id="rId10"/>
            </p:custDataLst>
          </p:nvPr>
        </p:nvSpPr>
        <p:spPr bwMode="auto">
          <a:xfrm>
            <a:off x="3925234" y="374904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7315200" y="457200"/>
            <a:ext cx="1554480" cy="82296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Ignoring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matrix </a:t>
            </a:r>
            <a:r>
              <a:rPr lang="en-US" sz="2800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28" name="TextBox 27"/>
          <p:cNvSpPr txBox="1"/>
          <p:nvPr>
            <p:custDataLst>
              <p:tags r:id="rId11"/>
            </p:custDataLst>
          </p:nvPr>
        </p:nvSpPr>
        <p:spPr>
          <a:xfrm>
            <a:off x="4231905" y="6189964"/>
            <a:ext cx="186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once per element</a:t>
            </a:r>
          </a:p>
        </p:txBody>
      </p:sp>
      <p:cxnSp>
        <p:nvCxnSpPr>
          <p:cNvPr id="29" name="Straight Arrow Connector 28"/>
          <p:cNvCxnSpPr/>
          <p:nvPr>
            <p:custDataLst>
              <p:tags r:id="rId12"/>
            </p:custDataLst>
          </p:nvPr>
        </p:nvCxnSpPr>
        <p:spPr bwMode="auto">
          <a:xfrm flipH="1" flipV="1">
            <a:off x="3893259" y="5812972"/>
            <a:ext cx="348150" cy="523820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007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Algebra to the Rescue (</a:t>
            </a:r>
            <a:r>
              <a:rPr lang="en-US" dirty="0" smtClean="0"/>
              <a:t>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get the same result of a matrix multiplication by splitting the matrices into smaller submatrices </a:t>
            </a:r>
            <a:br>
              <a:rPr lang="en-US" dirty="0" smtClean="0"/>
            </a:br>
            <a:r>
              <a:rPr lang="en-US" dirty="0" smtClean="0"/>
              <a:t>(matrix “blocks”)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For example, multiply two 4×4 matrices: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18</a:t>
            </a:fld>
            <a:endParaRPr lang="en-US"/>
          </a:p>
        </p:txBody>
      </p:sp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41832" y="3657600"/>
            <a:ext cx="7264645" cy="1927860"/>
            <a:chOff x="941832" y="4023360"/>
            <a:chExt cx="7264645" cy="1927860"/>
          </a:xfrm>
        </p:grpSpPr>
        <p:pic>
          <p:nvPicPr>
            <p:cNvPr id="175105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975104" y="5303520"/>
              <a:ext cx="5181600" cy="647700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</p:pic>
        <p:grpSp>
          <p:nvGrpSpPr>
            <p:cNvPr id="14" name="Group 13"/>
            <p:cNvGrpSpPr/>
            <p:nvPr/>
          </p:nvGrpSpPr>
          <p:grpSpPr>
            <a:xfrm>
              <a:off x="941832" y="4023360"/>
              <a:ext cx="7264645" cy="1104900"/>
              <a:chOff x="668215" y="3997569"/>
              <a:chExt cx="7264645" cy="1104900"/>
            </a:xfrm>
          </p:grpSpPr>
          <p:pic>
            <p:nvPicPr>
              <p:cNvPr id="175108" name="Picture 4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68215" y="3997569"/>
                <a:ext cx="4524375" cy="1104900"/>
              </a:xfrm>
              <a:prstGeom prst="rect">
                <a:avLst/>
              </a:prstGeom>
              <a:noFill/>
            </p:spPr>
          </p:pic>
          <p:pic>
            <p:nvPicPr>
              <p:cNvPr id="175110" name="Picture 6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275385" y="4360985"/>
                <a:ext cx="2657475" cy="342900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3" name="Rounded Rectangle 12"/>
          <p:cNvSpPr/>
          <p:nvPr/>
        </p:nvSpPr>
        <p:spPr bwMode="auto">
          <a:xfrm>
            <a:off x="7315200" y="36576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This is extra (non-testable) material</a:t>
            </a:r>
          </a:p>
        </p:txBody>
      </p:sp>
    </p:spTree>
    <p:extLst>
      <p:ext uri="{BB962C8B-B14F-4D97-AF65-F5344CB8AC3E}">
        <p14:creationId xmlns:p14="http://schemas.microsoft.com/office/powerpoint/2010/main" val="406336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438912"/>
            <a:ext cx="8403336" cy="758952"/>
          </a:xfrm>
        </p:spPr>
        <p:txBody>
          <a:bodyPr>
            <a:normAutofit/>
          </a:bodyPr>
          <a:lstStyle/>
          <a:p>
            <a:r>
              <a:rPr lang="en-US" dirty="0"/>
              <a:t>Linear Algebra to the Rescue (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0325" name="Text Box 5"/>
              <p:cNvSpPr txBox="1">
                <a:spLocks noChangeArrowheads="1"/>
              </p:cNvSpPr>
              <p:nvPr/>
            </p:nvSpPr>
            <p:spPr bwMode="auto">
              <a:xfrm>
                <a:off x="393192" y="3840480"/>
                <a:ext cx="8366760" cy="2743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normAutofit/>
              </a:bodyPr>
              <a:lstStyle/>
              <a:p>
                <a:pPr algn="l" eaLnBrk="0" hangingPunct="0"/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Matrices of size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, split into 4 blocks of size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𝑟</m:t>
                    </m:r>
                  </m:oMath>
                </a14:m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4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𝑟</m:t>
                    </m:r>
                  </m:oMath>
                </a14:m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algn="l" eaLnBrk="0" hangingPunct="0">
                  <a:spcBef>
                    <a:spcPts val="1800"/>
                  </a:spcBef>
                </a:pPr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lang="en-US" sz="2800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22</a:t>
                </a:r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A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21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12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+ A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22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22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+ A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23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32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+ A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24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42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=  </a:t>
                </a:r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  <a:sym typeface="Symbol" charset="2"/>
                  </a:rPr>
                  <a:t></a:t>
                </a:r>
                <a:r>
                  <a:rPr lang="en-US" sz="2800" baseline="-25000" dirty="0">
                    <a:latin typeface="Calibri" panose="020F0502020204030204" pitchFamily="34" charset="0"/>
                    <a:cs typeface="Calibri" panose="020F0502020204030204" pitchFamily="34" charset="0"/>
                    <a:sym typeface="Symbol" charset="2"/>
                  </a:rPr>
                  <a:t>k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  <a:sym typeface="Symbol" charset="2"/>
                  </a:rPr>
                  <a:t> </a:t>
                </a:r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  <a:sym typeface="Symbol" charset="2"/>
                  </a:rPr>
                  <a:t>A</a:t>
                </a:r>
                <a:r>
                  <a:rPr lang="en-US" sz="2800" baseline="-25000" dirty="0" smtClean="0">
                    <a:latin typeface="Calibri" panose="020F0502020204030204" pitchFamily="34" charset="0"/>
                    <a:cs typeface="Calibri" panose="020F0502020204030204" pitchFamily="34" charset="0"/>
                    <a:sym typeface="Symbol" charset="2"/>
                  </a:rPr>
                  <a:t>2k</a:t>
                </a:r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  <a:sym typeface="Symbol" charset="2"/>
                  </a:rPr>
                  <a:t>*B</a:t>
                </a:r>
                <a:r>
                  <a:rPr lang="en-US" sz="2800" baseline="-25000" dirty="0" smtClean="0">
                    <a:latin typeface="Calibri" panose="020F0502020204030204" pitchFamily="34" charset="0"/>
                    <a:cs typeface="Calibri" panose="020F0502020204030204" pitchFamily="34" charset="0"/>
                    <a:sym typeface="Symbol" charset="2"/>
                  </a:rPr>
                  <a:t>k2</a:t>
                </a:r>
                <a:endParaRPr lang="en-US" sz="2800" baseline="-25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 eaLnBrk="0" hangingPunct="0">
                  <a:lnSpc>
                    <a:spcPct val="30000"/>
                  </a:lnSpc>
                </a:pPr>
                <a:endParaRPr lang="en-US" sz="3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l" eaLnBrk="0" hangingPunct="0">
                  <a:lnSpc>
                    <a:spcPct val="1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  <a:p>
                <a:pPr marL="457200" indent="-457200" algn="l" eaLnBrk="0" hangingPunct="0">
                  <a:spcBef>
                    <a:spcPts val="1200"/>
                  </a:spcBef>
                  <a:buClr>
                    <a:srgbClr val="4B2A85"/>
                  </a:buClr>
                  <a:buSzPct val="60000"/>
                  <a:buFont typeface="Wingdings" panose="05000000000000000000" pitchFamily="2" charset="2"/>
                  <a:buChar char="v"/>
                </a:pPr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Multiplication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operates on small “block” </a:t>
                </a:r>
                <a:r>
                  <a:rPr lang="en-US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matrices</a:t>
                </a:r>
              </a:p>
              <a:p>
                <a:pPr marL="914400" lvl="1" indent="-457200" eaLnBrk="0" hangingPunct="0">
                  <a:buClr>
                    <a:srgbClr val="4B2A85"/>
                  </a:buClr>
                  <a:buFont typeface="Wingdings" panose="05000000000000000000" pitchFamily="2" charset="2"/>
                  <a:buChar char="§"/>
                </a:pPr>
                <a:r>
                  <a:rPr lang="en-US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Choose size so </a:t>
                </a:r>
                <a:r>
                  <a:rPr 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that they fit in the </a:t>
                </a:r>
                <a:r>
                  <a:rPr lang="en-US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cache!</a:t>
                </a:r>
                <a:endParaRPr 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914400" lvl="1" indent="-457200" eaLnBrk="0" hangingPunct="0">
                  <a:buClr>
                    <a:srgbClr val="4B2A85"/>
                  </a:buClr>
                  <a:buFont typeface="Wingdings" panose="05000000000000000000" pitchFamily="2" charset="2"/>
                  <a:buChar char="§"/>
                </a:pPr>
                <a:r>
                  <a:rPr lang="en-US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This technique called “</a:t>
                </a:r>
                <a:r>
                  <a:rPr lang="en-US" sz="2400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cache blocking</a:t>
                </a:r>
                <a:r>
                  <a:rPr lang="en-US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”</a:t>
                </a:r>
              </a:p>
            </p:txBody>
          </p:sp>
        </mc:Choice>
        <mc:Fallback xmlns="">
          <p:sp>
            <p:nvSpPr>
              <p:cNvPr id="44032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192" y="3840480"/>
                <a:ext cx="8366760" cy="2743200"/>
              </a:xfrm>
              <a:prstGeom prst="rect">
                <a:avLst/>
              </a:prstGeom>
              <a:blipFill rotWithShape="0">
                <a:blip r:embed="rId3"/>
                <a:stretch>
                  <a:fillRect l="-1531" t="-2000" r="-1020" b="-2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58"/>
          <p:cNvGrpSpPr/>
          <p:nvPr/>
        </p:nvGrpSpPr>
        <p:grpSpPr>
          <a:xfrm>
            <a:off x="484632" y="1600200"/>
            <a:ext cx="2438400" cy="2133600"/>
            <a:chOff x="533400" y="1676400"/>
            <a:chExt cx="2438400" cy="2133600"/>
          </a:xfrm>
        </p:grpSpPr>
        <p:sp>
          <p:nvSpPr>
            <p:cNvPr id="440323" name="Rectangle 3"/>
            <p:cNvSpPr>
              <a:spLocks noChangeArrowheads="1"/>
            </p:cNvSpPr>
            <p:nvPr/>
          </p:nvSpPr>
          <p:spPr bwMode="auto">
            <a:xfrm>
              <a:off x="533400" y="1676400"/>
              <a:ext cx="2438400" cy="2133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0324" name="Rectangle 4"/>
            <p:cNvSpPr>
              <a:spLocks noChangeArrowheads="1"/>
            </p:cNvSpPr>
            <p:nvPr/>
          </p:nvSpPr>
          <p:spPr bwMode="auto">
            <a:xfrm>
              <a:off x="5334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11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26" name="Rectangle 6"/>
            <p:cNvSpPr>
              <a:spLocks noChangeArrowheads="1"/>
            </p:cNvSpPr>
            <p:nvPr/>
          </p:nvSpPr>
          <p:spPr bwMode="auto">
            <a:xfrm>
              <a:off x="11430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12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27" name="Rectangle 7"/>
            <p:cNvSpPr>
              <a:spLocks noChangeArrowheads="1"/>
            </p:cNvSpPr>
            <p:nvPr/>
          </p:nvSpPr>
          <p:spPr bwMode="auto">
            <a:xfrm>
              <a:off x="17526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13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28" name="Rectangle 8"/>
            <p:cNvSpPr>
              <a:spLocks noChangeArrowheads="1"/>
            </p:cNvSpPr>
            <p:nvPr/>
          </p:nvSpPr>
          <p:spPr bwMode="auto">
            <a:xfrm>
              <a:off x="23622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Arial" charset="0"/>
                </a:rPr>
                <a:t>C</a:t>
              </a:r>
              <a:r>
                <a:rPr lang="en-US" sz="2000" baseline="-25000" dirty="0">
                  <a:latin typeface="Arial" charset="0"/>
                </a:rPr>
                <a:t>14</a:t>
              </a:r>
              <a:endParaRPr lang="en-US" sz="2000" dirty="0">
                <a:latin typeface="Arial" charset="0"/>
              </a:endParaRPr>
            </a:p>
          </p:txBody>
        </p:sp>
        <p:sp>
          <p:nvSpPr>
            <p:cNvPr id="440329" name="Rectangle 9"/>
            <p:cNvSpPr>
              <a:spLocks noChangeArrowheads="1"/>
            </p:cNvSpPr>
            <p:nvPr/>
          </p:nvSpPr>
          <p:spPr bwMode="auto">
            <a:xfrm>
              <a:off x="533400" y="22098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21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0" name="Rectangle 10"/>
            <p:cNvSpPr>
              <a:spLocks noChangeArrowheads="1"/>
            </p:cNvSpPr>
            <p:nvPr/>
          </p:nvSpPr>
          <p:spPr bwMode="auto">
            <a:xfrm>
              <a:off x="1143000" y="22098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Arial" charset="0"/>
                </a:rPr>
                <a:t>C</a:t>
              </a:r>
              <a:r>
                <a:rPr lang="en-US" sz="2000" baseline="-25000" dirty="0">
                  <a:latin typeface="Arial" charset="0"/>
                </a:rPr>
                <a:t>22</a:t>
              </a:r>
              <a:endParaRPr lang="en-US" sz="2000" dirty="0">
                <a:latin typeface="Arial" charset="0"/>
              </a:endParaRPr>
            </a:p>
          </p:txBody>
        </p:sp>
        <p:sp>
          <p:nvSpPr>
            <p:cNvPr id="440331" name="Rectangle 11"/>
            <p:cNvSpPr>
              <a:spLocks noChangeArrowheads="1"/>
            </p:cNvSpPr>
            <p:nvPr/>
          </p:nvSpPr>
          <p:spPr bwMode="auto">
            <a:xfrm>
              <a:off x="1752600" y="22098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23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2" name="Rectangle 12"/>
            <p:cNvSpPr>
              <a:spLocks noChangeArrowheads="1"/>
            </p:cNvSpPr>
            <p:nvPr/>
          </p:nvSpPr>
          <p:spPr bwMode="auto">
            <a:xfrm>
              <a:off x="2362200" y="22098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24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3" name="Rectangle 13"/>
            <p:cNvSpPr>
              <a:spLocks noChangeArrowheads="1"/>
            </p:cNvSpPr>
            <p:nvPr/>
          </p:nvSpPr>
          <p:spPr bwMode="auto">
            <a:xfrm>
              <a:off x="5334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31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4" name="Rectangle 14"/>
            <p:cNvSpPr>
              <a:spLocks noChangeArrowheads="1"/>
            </p:cNvSpPr>
            <p:nvPr/>
          </p:nvSpPr>
          <p:spPr bwMode="auto">
            <a:xfrm>
              <a:off x="11430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32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5" name="Rectangle 15"/>
            <p:cNvSpPr>
              <a:spLocks noChangeArrowheads="1"/>
            </p:cNvSpPr>
            <p:nvPr/>
          </p:nvSpPr>
          <p:spPr bwMode="auto">
            <a:xfrm>
              <a:off x="17526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43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6" name="Rectangle 16"/>
            <p:cNvSpPr>
              <a:spLocks noChangeArrowheads="1"/>
            </p:cNvSpPr>
            <p:nvPr/>
          </p:nvSpPr>
          <p:spPr bwMode="auto">
            <a:xfrm>
              <a:off x="23622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34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7" name="Rectangle 17"/>
            <p:cNvSpPr>
              <a:spLocks noChangeArrowheads="1"/>
            </p:cNvSpPr>
            <p:nvPr/>
          </p:nvSpPr>
          <p:spPr bwMode="auto">
            <a:xfrm>
              <a:off x="5334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41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8" name="Rectangle 18"/>
            <p:cNvSpPr>
              <a:spLocks noChangeArrowheads="1"/>
            </p:cNvSpPr>
            <p:nvPr/>
          </p:nvSpPr>
          <p:spPr bwMode="auto">
            <a:xfrm>
              <a:off x="11430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42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39" name="Rectangle 19"/>
            <p:cNvSpPr>
              <a:spLocks noChangeArrowheads="1"/>
            </p:cNvSpPr>
            <p:nvPr/>
          </p:nvSpPr>
          <p:spPr bwMode="auto">
            <a:xfrm>
              <a:off x="17526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43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40" name="Rectangle 20"/>
            <p:cNvSpPr>
              <a:spLocks noChangeArrowheads="1"/>
            </p:cNvSpPr>
            <p:nvPr/>
          </p:nvSpPr>
          <p:spPr bwMode="auto">
            <a:xfrm>
              <a:off x="23622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C</a:t>
              </a:r>
              <a:r>
                <a:rPr lang="en-US" sz="2000" baseline="-25000">
                  <a:latin typeface="Arial" charset="0"/>
                </a:rPr>
                <a:t>44</a:t>
              </a:r>
              <a:endParaRPr lang="en-US" sz="2000">
                <a:latin typeface="Arial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346704" y="1600200"/>
            <a:ext cx="2441448" cy="2133600"/>
            <a:chOff x="3502152" y="1676400"/>
            <a:chExt cx="2441448" cy="2133600"/>
          </a:xfrm>
        </p:grpSpPr>
        <p:sp>
          <p:nvSpPr>
            <p:cNvPr id="440342" name="Rectangle 22"/>
            <p:cNvSpPr>
              <a:spLocks noChangeArrowheads="1"/>
            </p:cNvSpPr>
            <p:nvPr/>
          </p:nvSpPr>
          <p:spPr bwMode="auto">
            <a:xfrm>
              <a:off x="35052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11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43" name="Rectangle 23"/>
            <p:cNvSpPr>
              <a:spLocks noChangeArrowheads="1"/>
            </p:cNvSpPr>
            <p:nvPr/>
          </p:nvSpPr>
          <p:spPr bwMode="auto">
            <a:xfrm>
              <a:off x="41148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12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44" name="Rectangle 24"/>
            <p:cNvSpPr>
              <a:spLocks noChangeArrowheads="1"/>
            </p:cNvSpPr>
            <p:nvPr/>
          </p:nvSpPr>
          <p:spPr bwMode="auto">
            <a:xfrm>
              <a:off x="47244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13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45" name="Rectangle 25"/>
            <p:cNvSpPr>
              <a:spLocks noChangeArrowheads="1"/>
            </p:cNvSpPr>
            <p:nvPr/>
          </p:nvSpPr>
          <p:spPr bwMode="auto">
            <a:xfrm>
              <a:off x="53340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14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46" name="Rectangle 26"/>
            <p:cNvSpPr>
              <a:spLocks noChangeArrowheads="1"/>
            </p:cNvSpPr>
            <p:nvPr/>
          </p:nvSpPr>
          <p:spPr bwMode="auto">
            <a:xfrm>
              <a:off x="3505200" y="22098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Arial" charset="0"/>
                </a:rPr>
                <a:t>A</a:t>
              </a:r>
              <a:r>
                <a:rPr lang="en-US" sz="2000" baseline="-25000" dirty="0">
                  <a:latin typeface="Arial" charset="0"/>
                </a:rPr>
                <a:t>21</a:t>
              </a:r>
              <a:endParaRPr lang="en-US" sz="2000" dirty="0">
                <a:latin typeface="Arial" charset="0"/>
              </a:endParaRPr>
            </a:p>
          </p:txBody>
        </p:sp>
        <p:sp>
          <p:nvSpPr>
            <p:cNvPr id="440347" name="Rectangle 27"/>
            <p:cNvSpPr>
              <a:spLocks noChangeArrowheads="1"/>
            </p:cNvSpPr>
            <p:nvPr/>
          </p:nvSpPr>
          <p:spPr bwMode="auto">
            <a:xfrm>
              <a:off x="4114800" y="22098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22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48" name="Rectangle 28"/>
            <p:cNvSpPr>
              <a:spLocks noChangeArrowheads="1"/>
            </p:cNvSpPr>
            <p:nvPr/>
          </p:nvSpPr>
          <p:spPr bwMode="auto">
            <a:xfrm>
              <a:off x="4724400" y="22098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23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49" name="Rectangle 29"/>
            <p:cNvSpPr>
              <a:spLocks noChangeArrowheads="1"/>
            </p:cNvSpPr>
            <p:nvPr/>
          </p:nvSpPr>
          <p:spPr bwMode="auto">
            <a:xfrm>
              <a:off x="5334000" y="22098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24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0" name="Rectangle 30"/>
            <p:cNvSpPr>
              <a:spLocks noChangeArrowheads="1"/>
            </p:cNvSpPr>
            <p:nvPr/>
          </p:nvSpPr>
          <p:spPr bwMode="auto">
            <a:xfrm>
              <a:off x="3502152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31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1" name="Rectangle 31"/>
            <p:cNvSpPr>
              <a:spLocks noChangeArrowheads="1"/>
            </p:cNvSpPr>
            <p:nvPr/>
          </p:nvSpPr>
          <p:spPr bwMode="auto">
            <a:xfrm>
              <a:off x="41148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32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2" name="Rectangle 32"/>
            <p:cNvSpPr>
              <a:spLocks noChangeArrowheads="1"/>
            </p:cNvSpPr>
            <p:nvPr/>
          </p:nvSpPr>
          <p:spPr bwMode="auto">
            <a:xfrm>
              <a:off x="47244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33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3" name="Rectangle 33"/>
            <p:cNvSpPr>
              <a:spLocks noChangeArrowheads="1"/>
            </p:cNvSpPr>
            <p:nvPr/>
          </p:nvSpPr>
          <p:spPr bwMode="auto">
            <a:xfrm>
              <a:off x="53340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34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4" name="Rectangle 34"/>
            <p:cNvSpPr>
              <a:spLocks noChangeArrowheads="1"/>
            </p:cNvSpPr>
            <p:nvPr/>
          </p:nvSpPr>
          <p:spPr bwMode="auto">
            <a:xfrm>
              <a:off x="35052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41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5" name="Rectangle 35"/>
            <p:cNvSpPr>
              <a:spLocks noChangeArrowheads="1"/>
            </p:cNvSpPr>
            <p:nvPr/>
          </p:nvSpPr>
          <p:spPr bwMode="auto">
            <a:xfrm>
              <a:off x="41148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42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6" name="Rectangle 36"/>
            <p:cNvSpPr>
              <a:spLocks noChangeArrowheads="1"/>
            </p:cNvSpPr>
            <p:nvPr/>
          </p:nvSpPr>
          <p:spPr bwMode="auto">
            <a:xfrm>
              <a:off x="47244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43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7" name="Rectangle 37"/>
            <p:cNvSpPr>
              <a:spLocks noChangeArrowheads="1"/>
            </p:cNvSpPr>
            <p:nvPr/>
          </p:nvSpPr>
          <p:spPr bwMode="auto">
            <a:xfrm>
              <a:off x="53340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A</a:t>
              </a:r>
              <a:r>
                <a:rPr lang="en-US" sz="2000" baseline="-25000">
                  <a:latin typeface="Arial" charset="0"/>
                </a:rPr>
                <a:t>144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41" name="Rectangle 21"/>
            <p:cNvSpPr>
              <a:spLocks noChangeArrowheads="1"/>
            </p:cNvSpPr>
            <p:nvPr/>
          </p:nvSpPr>
          <p:spPr bwMode="auto">
            <a:xfrm>
              <a:off x="3505200" y="1676400"/>
              <a:ext cx="2438400" cy="2133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217920" y="1600200"/>
            <a:ext cx="2438400" cy="2133600"/>
            <a:chOff x="6400800" y="1676400"/>
            <a:chExt cx="2438400" cy="2133600"/>
          </a:xfrm>
        </p:grpSpPr>
        <p:sp>
          <p:nvSpPr>
            <p:cNvPr id="440359" name="Rectangle 39"/>
            <p:cNvSpPr>
              <a:spLocks noChangeArrowheads="1"/>
            </p:cNvSpPr>
            <p:nvPr/>
          </p:nvSpPr>
          <p:spPr bwMode="auto">
            <a:xfrm>
              <a:off x="64008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11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0" name="Rectangle 40"/>
            <p:cNvSpPr>
              <a:spLocks noChangeArrowheads="1"/>
            </p:cNvSpPr>
            <p:nvPr/>
          </p:nvSpPr>
          <p:spPr bwMode="auto">
            <a:xfrm>
              <a:off x="7010400" y="16764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Arial" charset="0"/>
                </a:rPr>
                <a:t>B</a:t>
              </a:r>
              <a:r>
                <a:rPr lang="en-US" sz="2000" baseline="-25000" dirty="0">
                  <a:latin typeface="Arial" charset="0"/>
                </a:rPr>
                <a:t>12</a:t>
              </a:r>
              <a:endParaRPr lang="en-US" sz="2000" dirty="0">
                <a:latin typeface="Arial" charset="0"/>
              </a:endParaRPr>
            </a:p>
          </p:txBody>
        </p:sp>
        <p:sp>
          <p:nvSpPr>
            <p:cNvPr id="440361" name="Rectangle 41"/>
            <p:cNvSpPr>
              <a:spLocks noChangeArrowheads="1"/>
            </p:cNvSpPr>
            <p:nvPr/>
          </p:nvSpPr>
          <p:spPr bwMode="auto">
            <a:xfrm>
              <a:off x="76200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13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2" name="Rectangle 42"/>
            <p:cNvSpPr>
              <a:spLocks noChangeArrowheads="1"/>
            </p:cNvSpPr>
            <p:nvPr/>
          </p:nvSpPr>
          <p:spPr bwMode="auto">
            <a:xfrm>
              <a:off x="8229600" y="16764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14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3" name="Rectangle 43"/>
            <p:cNvSpPr>
              <a:spLocks noChangeArrowheads="1"/>
            </p:cNvSpPr>
            <p:nvPr/>
          </p:nvSpPr>
          <p:spPr bwMode="auto">
            <a:xfrm>
              <a:off x="6400800" y="22098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21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4" name="Rectangle 44"/>
            <p:cNvSpPr>
              <a:spLocks noChangeArrowheads="1"/>
            </p:cNvSpPr>
            <p:nvPr/>
          </p:nvSpPr>
          <p:spPr bwMode="auto">
            <a:xfrm>
              <a:off x="7010400" y="22098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22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5" name="Rectangle 45"/>
            <p:cNvSpPr>
              <a:spLocks noChangeArrowheads="1"/>
            </p:cNvSpPr>
            <p:nvPr/>
          </p:nvSpPr>
          <p:spPr bwMode="auto">
            <a:xfrm>
              <a:off x="7620000" y="22098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23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6" name="Rectangle 46"/>
            <p:cNvSpPr>
              <a:spLocks noChangeArrowheads="1"/>
            </p:cNvSpPr>
            <p:nvPr/>
          </p:nvSpPr>
          <p:spPr bwMode="auto">
            <a:xfrm>
              <a:off x="8229600" y="22098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24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7" name="Rectangle 47"/>
            <p:cNvSpPr>
              <a:spLocks noChangeArrowheads="1"/>
            </p:cNvSpPr>
            <p:nvPr/>
          </p:nvSpPr>
          <p:spPr bwMode="auto">
            <a:xfrm>
              <a:off x="64008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32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8" name="Rectangle 48"/>
            <p:cNvSpPr>
              <a:spLocks noChangeArrowheads="1"/>
            </p:cNvSpPr>
            <p:nvPr/>
          </p:nvSpPr>
          <p:spPr bwMode="auto">
            <a:xfrm>
              <a:off x="7010400" y="27432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32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69" name="Rectangle 49"/>
            <p:cNvSpPr>
              <a:spLocks noChangeArrowheads="1"/>
            </p:cNvSpPr>
            <p:nvPr/>
          </p:nvSpPr>
          <p:spPr bwMode="auto">
            <a:xfrm>
              <a:off x="76200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33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70" name="Rectangle 50"/>
            <p:cNvSpPr>
              <a:spLocks noChangeArrowheads="1"/>
            </p:cNvSpPr>
            <p:nvPr/>
          </p:nvSpPr>
          <p:spPr bwMode="auto">
            <a:xfrm>
              <a:off x="8229600" y="27432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34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71" name="Rectangle 51"/>
            <p:cNvSpPr>
              <a:spLocks noChangeArrowheads="1"/>
            </p:cNvSpPr>
            <p:nvPr/>
          </p:nvSpPr>
          <p:spPr bwMode="auto">
            <a:xfrm>
              <a:off x="64008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41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72" name="Rectangle 52"/>
            <p:cNvSpPr>
              <a:spLocks noChangeArrowheads="1"/>
            </p:cNvSpPr>
            <p:nvPr/>
          </p:nvSpPr>
          <p:spPr bwMode="auto">
            <a:xfrm>
              <a:off x="7010400" y="3276600"/>
              <a:ext cx="609600" cy="533400"/>
            </a:xfrm>
            <a:prstGeom prst="rect">
              <a:avLst/>
            </a:prstGeom>
            <a:solidFill>
              <a:srgbClr val="F6F5BD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42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73" name="Rectangle 53"/>
            <p:cNvSpPr>
              <a:spLocks noChangeArrowheads="1"/>
            </p:cNvSpPr>
            <p:nvPr/>
          </p:nvSpPr>
          <p:spPr bwMode="auto">
            <a:xfrm>
              <a:off x="76200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43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74" name="Rectangle 54"/>
            <p:cNvSpPr>
              <a:spLocks noChangeArrowheads="1"/>
            </p:cNvSpPr>
            <p:nvPr/>
          </p:nvSpPr>
          <p:spPr bwMode="auto">
            <a:xfrm>
              <a:off x="8229600" y="3276600"/>
              <a:ext cx="609600" cy="533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>
                  <a:latin typeface="Arial" charset="0"/>
                </a:rPr>
                <a:t>B</a:t>
              </a:r>
              <a:r>
                <a:rPr lang="en-US" sz="2000" baseline="-25000">
                  <a:latin typeface="Arial" charset="0"/>
                </a:rPr>
                <a:t>44</a:t>
              </a:r>
              <a:endParaRPr lang="en-US" sz="2000">
                <a:latin typeface="Arial" charset="0"/>
              </a:endParaRPr>
            </a:p>
          </p:txBody>
        </p:sp>
        <p:sp>
          <p:nvSpPr>
            <p:cNvPr id="440358" name="Rectangle 38"/>
            <p:cNvSpPr>
              <a:spLocks noChangeArrowheads="1"/>
            </p:cNvSpPr>
            <p:nvPr/>
          </p:nvSpPr>
          <p:spPr bwMode="auto">
            <a:xfrm>
              <a:off x="6400800" y="1676400"/>
              <a:ext cx="2438400" cy="21336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" name="Rounded Rectangle 61"/>
          <p:cNvSpPr/>
          <p:nvPr/>
        </p:nvSpPr>
        <p:spPr bwMode="auto">
          <a:xfrm>
            <a:off x="7315200" y="36576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This is extra (non-testable) material</a:t>
            </a:r>
          </a:p>
        </p:txBody>
      </p:sp>
    </p:spTree>
    <p:extLst>
      <p:ext uri="{BB962C8B-B14F-4D97-AF65-F5344CB8AC3E}">
        <p14:creationId xmlns:p14="http://schemas.microsoft.com/office/powerpoint/2010/main" val="397152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3, due </a:t>
            </a:r>
            <a:r>
              <a:rPr lang="en-US" dirty="0" smtClean="0"/>
              <a:t>TONIGHT, Wednesday </a:t>
            </a:r>
            <a:r>
              <a:rPr lang="en-US" dirty="0"/>
              <a:t>(5/15)</a:t>
            </a:r>
          </a:p>
          <a:p>
            <a:r>
              <a:rPr lang="en-US" dirty="0"/>
              <a:t>Homework 4 , due Wed (5/22) (</a:t>
            </a:r>
            <a:r>
              <a:rPr lang="en-US" dirty="0" err="1"/>
              <a:t>Structs</a:t>
            </a:r>
            <a:r>
              <a:rPr lang="en-US" dirty="0"/>
              <a:t>, Caches)</a:t>
            </a:r>
          </a:p>
          <a:p>
            <a:r>
              <a:rPr lang="en-US" dirty="0" smtClean="0"/>
              <a:t>Lab 4, Coming soon!</a:t>
            </a:r>
          </a:p>
          <a:p>
            <a:pPr lvl="1"/>
            <a:r>
              <a:rPr lang="en-US" dirty="0" smtClean="0"/>
              <a:t>Cache parameter puzzles and code optimizations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9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1347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393192" y="1362456"/>
                <a:ext cx="8366760" cy="4974336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dirty="0" smtClean="0"/>
                  <a:t>Blocked </a:t>
                </a:r>
                <a:r>
                  <a:rPr lang="en-US" dirty="0"/>
                  <a:t>version of the </a:t>
                </a:r>
                <a:r>
                  <a:rPr lang="en-US" dirty="0" smtClean="0"/>
                  <a:t>naïve algorithm:</a:t>
                </a:r>
                <a:br>
                  <a:rPr lang="en-US" dirty="0" smtClean="0"/>
                </a:br>
                <a:r>
                  <a:rPr lang="en-US" sz="2800" b="1" dirty="0">
                    <a:latin typeface="Courier New" charset="0"/>
                  </a:rPr>
                  <a:t/>
                </a:r>
                <a:br>
                  <a:rPr lang="en-US" sz="2800" b="1" dirty="0">
                    <a:latin typeface="Courier New" charset="0"/>
                  </a:rPr>
                </a:br>
                <a:endParaRPr lang="en-US" sz="2800" b="1" dirty="0">
                  <a:latin typeface="Courier New" charset="0"/>
                </a:endParaRPr>
              </a:p>
              <a:p>
                <a:pPr>
                  <a:lnSpc>
                    <a:spcPct val="90000"/>
                  </a:lnSpc>
                  <a:buFontTx/>
                  <a:buNone/>
                </a:pPr>
                <a:endParaRPr lang="en-US" sz="2800" b="1" dirty="0" smtClean="0">
                  <a:latin typeface="Courier New" charset="0"/>
                </a:endParaRPr>
              </a:p>
              <a:p>
                <a:pPr>
                  <a:lnSpc>
                    <a:spcPct val="90000"/>
                  </a:lnSpc>
                  <a:buFontTx/>
                  <a:buNone/>
                </a:pPr>
                <a:endParaRPr lang="en-US" sz="2800" b="1" dirty="0" smtClean="0">
                  <a:latin typeface="Courier New" charset="0"/>
                </a:endParaRPr>
              </a:p>
              <a:p>
                <a:pPr>
                  <a:lnSpc>
                    <a:spcPct val="90000"/>
                  </a:lnSpc>
                  <a:buFontTx/>
                  <a:buNone/>
                </a:pPr>
                <a:endParaRPr lang="en-US" sz="2800" b="1" dirty="0">
                  <a:latin typeface="Courier New" charset="0"/>
                </a:endParaRPr>
              </a:p>
              <a:p>
                <a:pPr lvl="1">
                  <a:lnSpc>
                    <a:spcPct val="90000"/>
                  </a:lnSpc>
                </a:pPr>
                <a:endParaRPr lang="en-US" dirty="0" smtClean="0">
                  <a:solidFill>
                    <a:srgbClr val="CC0000"/>
                  </a:solidFill>
                </a:endParaRPr>
              </a:p>
              <a:p>
                <a:pPr lvl="1">
                  <a:lnSpc>
                    <a:spcPct val="90000"/>
                  </a:lnSpc>
                </a:pPr>
                <a:endParaRPr lang="en-US" sz="2600" dirty="0" smtClean="0">
                  <a:latin typeface="Courier New" pitchFamily="49" charset="0"/>
                  <a:cs typeface="Courier New" pitchFamily="49" charset="0"/>
                </a:endParaRPr>
              </a:p>
              <a:p>
                <a:pPr lvl="1">
                  <a:lnSpc>
                    <a:spcPct val="90000"/>
                  </a:lnSpc>
                </a:pPr>
                <a:endParaRPr lang="en-US" sz="2600" dirty="0">
                  <a:latin typeface="Courier New" pitchFamily="49" charset="0"/>
                  <a:cs typeface="Courier New" pitchFamily="49" charset="0"/>
                </a:endParaRPr>
              </a:p>
              <a:p>
                <a:pPr lvl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cs typeface="Courier New" pitchFamily="49" charset="0"/>
                      </a:rPr>
                      <m:t>𝑟</m:t>
                    </m:r>
                  </m:oMath>
                </a14:m>
                <a:r>
                  <a:rPr lang="en-US" dirty="0" smtClean="0"/>
                  <a:t> = block matrix size (assume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divides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evenly)</a:t>
                </a:r>
                <a:endParaRPr lang="en-US" dirty="0"/>
              </a:p>
            </p:txBody>
          </p:sp>
        </mc:Choice>
        <mc:Fallback xmlns="">
          <p:sp>
            <p:nvSpPr>
              <p:cNvPr id="4413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3192" y="1362456"/>
                <a:ext cx="8366760" cy="4974336"/>
              </a:xfrm>
              <a:blipFill rotWithShape="0">
                <a:blip r:embed="rId3"/>
                <a:stretch>
                  <a:fillRect l="-364"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20</a:t>
            </a:fld>
            <a:endParaRPr 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457200" y="2011680"/>
            <a:ext cx="8229600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60000"/>
              <a:buFont typeface="Wingdings" panose="05000000000000000000" pitchFamily="2" charset="2"/>
              <a:buChar char="v"/>
              <a:defRPr sz="2800" b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649224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14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17043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144475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B2A85"/>
              </a:buClr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buFontTx/>
              <a:buNone/>
            </a:pPr>
            <a:r>
              <a:rPr lang="en-US" sz="200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 move by </a:t>
            </a:r>
            <a:r>
              <a:rPr lang="en-US" sz="2000" kern="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rxr</a:t>
            </a:r>
            <a:r>
              <a:rPr lang="en-US" sz="200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BLOCKS now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000" b="1" kern="0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kern="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kern="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kern="0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kern="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kern="0" dirty="0" smtClean="0"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sz="2000" kern="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kern="0" dirty="0" smtClean="0">
                <a:latin typeface="Courier New" pitchFamily="49" charset="0"/>
                <a:cs typeface="Courier New" pitchFamily="49" charset="0"/>
              </a:rPr>
              <a:t> += r)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000" b="1" kern="0" dirty="0" smtClean="0">
                <a:latin typeface="Courier New" pitchFamily="49" charset="0"/>
                <a:cs typeface="Courier New" pitchFamily="49" charset="0"/>
              </a:rPr>
              <a:t>  for</a:t>
            </a:r>
            <a:r>
              <a:rPr lang="en-US" sz="2000" kern="0" dirty="0" smtClean="0">
                <a:latin typeface="Courier New" pitchFamily="49" charset="0"/>
                <a:cs typeface="Courier New" pitchFamily="49" charset="0"/>
              </a:rPr>
              <a:t> (j = 0; j &lt; n; j += r)</a:t>
            </a:r>
            <a:endParaRPr lang="en-US" sz="2000" kern="0" dirty="0" smtClean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000" b="1" kern="0" dirty="0" smtClean="0">
                <a:latin typeface="Courier New" pitchFamily="49" charset="0"/>
                <a:cs typeface="Courier New" pitchFamily="49" charset="0"/>
              </a:rPr>
              <a:t>    for</a:t>
            </a:r>
            <a:r>
              <a:rPr lang="en-US" sz="2000" kern="0" dirty="0" smtClean="0">
                <a:latin typeface="Courier New" pitchFamily="49" charset="0"/>
                <a:cs typeface="Courier New" pitchFamily="49" charset="0"/>
              </a:rPr>
              <a:t> (k = 0; k &lt; n; k += r)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000" kern="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# block matrix multiplication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</a:rPr>
              <a:t>      for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ib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=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</a:rPr>
              <a:t>ib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&lt; </a:t>
            </a:r>
            <a:r>
              <a:rPr lang="en-US" sz="2000" dirty="0" err="1" smtClean="0">
                <a:latin typeface="Courier New" pitchFamily="49" charset="0"/>
              </a:rPr>
              <a:t>i+r</a:t>
            </a:r>
            <a:r>
              <a:rPr lang="en-US" sz="2000" dirty="0" smtClean="0">
                <a:latin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</a:rPr>
              <a:t>ib</a:t>
            </a:r>
            <a:r>
              <a:rPr lang="en-US" sz="2000" dirty="0" smtClean="0">
                <a:latin typeface="Courier New" pitchFamily="49" charset="0"/>
              </a:rPr>
              <a:t>++)</a:t>
            </a:r>
            <a:endParaRPr lang="en-US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</a:rPr>
              <a:t>        for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jb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= j; </a:t>
            </a:r>
            <a:r>
              <a:rPr lang="en-US" sz="2000" dirty="0" err="1" smtClean="0">
                <a:latin typeface="Courier New" pitchFamily="49" charset="0"/>
              </a:rPr>
              <a:t>jb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&lt; </a:t>
            </a:r>
            <a:r>
              <a:rPr lang="en-US" sz="2000" dirty="0" err="1" smtClean="0">
                <a:latin typeface="Courier New" pitchFamily="49" charset="0"/>
              </a:rPr>
              <a:t>j+r</a:t>
            </a:r>
            <a:r>
              <a:rPr lang="en-US" sz="2000" dirty="0" smtClean="0">
                <a:latin typeface="Courier New" pitchFamily="49" charset="0"/>
              </a:rPr>
              <a:t>; </a:t>
            </a:r>
            <a:r>
              <a:rPr lang="en-US" sz="2000" dirty="0" err="1" smtClean="0">
                <a:latin typeface="Courier New" pitchFamily="49" charset="0"/>
              </a:rPr>
              <a:t>jb</a:t>
            </a:r>
            <a:r>
              <a:rPr lang="en-US" sz="2000" dirty="0" smtClean="0">
                <a:latin typeface="Courier New" pitchFamily="49" charset="0"/>
              </a:rPr>
              <a:t>++)</a:t>
            </a:r>
            <a:endParaRPr lang="en-US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</a:rPr>
              <a:t>          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smtClean="0">
                <a:latin typeface="Courier New" pitchFamily="49" charset="0"/>
              </a:rPr>
              <a:t>kb </a:t>
            </a:r>
            <a:r>
              <a:rPr lang="en-US" sz="2000" dirty="0">
                <a:latin typeface="Courier New" pitchFamily="49" charset="0"/>
              </a:rPr>
              <a:t>= k; </a:t>
            </a:r>
            <a:r>
              <a:rPr lang="en-US" sz="2000" dirty="0" smtClean="0">
                <a:latin typeface="Courier New" pitchFamily="49" charset="0"/>
              </a:rPr>
              <a:t>kb </a:t>
            </a:r>
            <a:r>
              <a:rPr lang="en-US" sz="2000" dirty="0">
                <a:latin typeface="Courier New" pitchFamily="49" charset="0"/>
              </a:rPr>
              <a:t>&lt; </a:t>
            </a:r>
            <a:r>
              <a:rPr lang="en-US" sz="2000" dirty="0" err="1" smtClean="0">
                <a:latin typeface="Courier New" pitchFamily="49" charset="0"/>
              </a:rPr>
              <a:t>k+r</a:t>
            </a:r>
            <a:r>
              <a:rPr lang="en-US" sz="2000" dirty="0" smtClean="0">
                <a:latin typeface="Courier New" pitchFamily="49" charset="0"/>
              </a:rPr>
              <a:t>; kb++)</a:t>
            </a:r>
            <a:endParaRPr lang="en-US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</a:rPr>
              <a:t>            c[</a:t>
            </a:r>
            <a:r>
              <a:rPr lang="en-US" sz="2000" dirty="0" err="1" smtClean="0">
                <a:latin typeface="Courier New" pitchFamily="49" charset="0"/>
              </a:rPr>
              <a:t>ib</a:t>
            </a:r>
            <a:r>
              <a:rPr lang="en-US" sz="2000" dirty="0" smtClean="0">
                <a:latin typeface="Courier New" pitchFamily="49" charset="0"/>
              </a:rPr>
              <a:t>*</a:t>
            </a:r>
            <a:r>
              <a:rPr lang="en-US" sz="2000" dirty="0" err="1" smtClean="0">
                <a:latin typeface="Courier New" pitchFamily="49" charset="0"/>
              </a:rPr>
              <a:t>n+jb</a:t>
            </a:r>
            <a:r>
              <a:rPr lang="en-US" sz="2000" dirty="0" smtClean="0">
                <a:latin typeface="Courier New" pitchFamily="49" charset="0"/>
              </a:rPr>
              <a:t>] += a[</a:t>
            </a:r>
            <a:r>
              <a:rPr lang="en-US" sz="2000" dirty="0" err="1" smtClean="0">
                <a:latin typeface="Courier New" pitchFamily="49" charset="0"/>
              </a:rPr>
              <a:t>ib</a:t>
            </a:r>
            <a:r>
              <a:rPr lang="en-US" sz="2000" dirty="0" smtClean="0">
                <a:latin typeface="Courier New" pitchFamily="49" charset="0"/>
              </a:rPr>
              <a:t>*</a:t>
            </a:r>
            <a:r>
              <a:rPr lang="en-US" sz="2000" dirty="0" err="1" smtClean="0">
                <a:latin typeface="Courier New" pitchFamily="49" charset="0"/>
              </a:rPr>
              <a:t>n+kb</a:t>
            </a:r>
            <a:r>
              <a:rPr lang="en-US" sz="2000" dirty="0" smtClean="0">
                <a:latin typeface="Courier New" pitchFamily="49" charset="0"/>
              </a:rPr>
              <a:t>]*b[kb*</a:t>
            </a:r>
            <a:r>
              <a:rPr lang="en-US" sz="2000" dirty="0" err="1" smtClean="0">
                <a:latin typeface="Courier New" pitchFamily="49" charset="0"/>
              </a:rPr>
              <a:t>n+jb</a:t>
            </a:r>
            <a:r>
              <a:rPr lang="en-US" sz="2000" dirty="0" smtClean="0">
                <a:latin typeface="Courier New" pitchFamily="49" charset="0"/>
              </a:rPr>
              <a:t>];</a:t>
            </a:r>
            <a:endParaRPr lang="en-US" sz="20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69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/>
          <p:nvPr>
            <p:custDataLst>
              <p:tags r:id="rId1"/>
            </p:custDataLst>
          </p:nvPr>
        </p:nvCxnSpPr>
        <p:spPr bwMode="auto">
          <a:xfrm flipH="1">
            <a:off x="1404837" y="3559496"/>
            <a:ext cx="470000" cy="566384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Cache Miss Analysis (Blocked)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3"/>
                </p:custDataLst>
              </p:nvPr>
            </p:nvSpPr>
            <p:spPr>
              <a:xfrm>
                <a:off x="396874" y="1362456"/>
                <a:ext cx="8366760" cy="4974336"/>
              </a:xfrm>
            </p:spPr>
            <p:txBody>
              <a:bodyPr/>
              <a:lstStyle/>
              <a:p>
                <a:r>
                  <a:rPr lang="en-US" dirty="0" smtClean="0"/>
                  <a:t>Scenario Parameters:</a:t>
                </a:r>
              </a:p>
              <a:p>
                <a:pPr lvl="1"/>
                <a:r>
                  <a:rPr lang="en-US" dirty="0" smtClean="0"/>
                  <a:t>Cache block </a:t>
                </a:r>
                <a:r>
                  <a:rPr lang="en-US" dirty="0"/>
                  <a:t>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= 64 B = 8 doubles</a:t>
                </a:r>
              </a:p>
              <a:p>
                <a:pPr lvl="1"/>
                <a:r>
                  <a:rPr lang="en-US" dirty="0"/>
                  <a:t>Cache 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(much smaller than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 smtClean="0"/>
                  <a:t>Three blocks     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) fit into cache: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 smtClean="0"/>
              </a:p>
              <a:p>
                <a:r>
                  <a:rPr lang="en-US" dirty="0" smtClean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Each block iteration: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/8</m:t>
                    </m:r>
                  </m:oMath>
                </a14:m>
                <a:r>
                  <a:rPr lang="en-US" dirty="0" smtClean="0"/>
                  <a:t> misses per block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/8=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𝑛𝑟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/4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29"/>
                </p:custDataLst>
              </p:nvPr>
            </p:nvSpPr>
            <p:spPr>
              <a:xfrm>
                <a:off x="396874" y="1362456"/>
                <a:ext cx="8366760" cy="4974336"/>
              </a:xfrm>
              <a:blipFill rotWithShape="0">
                <a:blip r:embed="rId30"/>
                <a:stretch>
                  <a:fillRect l="-728" t="-1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21</a:t>
            </a:fld>
            <a:endParaRPr lang="en-US"/>
          </a:p>
        </p:txBody>
      </p:sp>
      <p:sp>
        <p:nvSpPr>
          <p:cNvPr id="50" name="Rectangle 49"/>
          <p:cNvSpPr/>
          <p:nvPr>
            <p:custDataLst>
              <p:tags r:id="rId4"/>
            </p:custDataLst>
          </p:nvPr>
        </p:nvSpPr>
        <p:spPr bwMode="auto">
          <a:xfrm>
            <a:off x="2834905" y="288416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114800" y="3733800"/>
            <a:ext cx="1143000" cy="1143000"/>
            <a:chOff x="4114800" y="3733800"/>
            <a:chExt cx="1143000" cy="1143000"/>
          </a:xfrm>
        </p:grpSpPr>
        <p:sp>
          <p:nvSpPr>
            <p:cNvPr id="58" name="Rectangle 57"/>
            <p:cNvSpPr/>
            <p:nvPr>
              <p:custDataLst>
                <p:tags r:id="rId25"/>
              </p:custDataLst>
            </p:nvPr>
          </p:nvSpPr>
          <p:spPr bwMode="auto">
            <a:xfrm>
              <a:off x="4114800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0" name="Rectangle 59"/>
            <p:cNvSpPr/>
            <p:nvPr>
              <p:custDataLst>
                <p:tags r:id="rId26"/>
              </p:custDataLst>
            </p:nvPr>
          </p:nvSpPr>
          <p:spPr bwMode="auto">
            <a:xfrm>
              <a:off x="4114800" y="3733800"/>
              <a:ext cx="186268" cy="18626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99933" y="3723467"/>
            <a:ext cx="1143000" cy="1153333"/>
            <a:chOff x="5899933" y="3723467"/>
            <a:chExt cx="1143000" cy="1153333"/>
          </a:xfrm>
        </p:grpSpPr>
        <p:sp>
          <p:nvSpPr>
            <p:cNvPr id="55" name="Rectangle 54"/>
            <p:cNvSpPr/>
            <p:nvPr>
              <p:custDataLst>
                <p:tags r:id="rId19"/>
              </p:custDataLst>
            </p:nvPr>
          </p:nvSpPr>
          <p:spPr bwMode="auto">
            <a:xfrm>
              <a:off x="5899933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Rectangle 60"/>
            <p:cNvSpPr/>
            <p:nvPr>
              <p:custDataLst>
                <p:tags r:id="rId20"/>
              </p:custDataLst>
            </p:nvPr>
          </p:nvSpPr>
          <p:spPr bwMode="auto">
            <a:xfrm>
              <a:off x="5899933" y="3731934"/>
              <a:ext cx="1143000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63" name="Straight Connector 62"/>
            <p:cNvCxnSpPr/>
            <p:nvPr>
              <p:custDataLst>
                <p:tags r:id="rId21"/>
              </p:custDataLst>
            </p:nvPr>
          </p:nvCxnSpPr>
          <p:spPr bwMode="auto">
            <a:xfrm rot="5400000">
              <a:off x="6463510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>
              <p:custDataLst>
                <p:tags r:id="rId22"/>
              </p:custDataLst>
            </p:nvPr>
          </p:nvCxnSpPr>
          <p:spPr bwMode="auto">
            <a:xfrm rot="5400000">
              <a:off x="6700577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>
              <p:custDataLst>
                <p:tags r:id="rId23"/>
              </p:custDataLst>
            </p:nvPr>
          </p:nvCxnSpPr>
          <p:spPr bwMode="auto">
            <a:xfrm rot="5400000">
              <a:off x="5999431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>
              <p:custDataLst>
                <p:tags r:id="rId24"/>
              </p:custDataLst>
            </p:nvPr>
          </p:nvCxnSpPr>
          <p:spPr bwMode="auto">
            <a:xfrm rot="5400000">
              <a:off x="6228031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7500133" y="3733800"/>
            <a:ext cx="1143000" cy="1143000"/>
            <a:chOff x="7500133" y="3733800"/>
            <a:chExt cx="1143000" cy="1143000"/>
          </a:xfrm>
        </p:grpSpPr>
        <p:sp>
          <p:nvSpPr>
            <p:cNvPr id="56" name="Rectangle 55"/>
            <p:cNvSpPr/>
            <p:nvPr>
              <p:custDataLst>
                <p:tags r:id="rId12"/>
              </p:custDataLst>
            </p:nvPr>
          </p:nvSpPr>
          <p:spPr bwMode="auto">
            <a:xfrm>
              <a:off x="7500133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Rectangle 61"/>
            <p:cNvSpPr/>
            <p:nvPr>
              <p:custDataLst>
                <p:tags r:id="rId13"/>
              </p:custDataLst>
            </p:nvPr>
          </p:nvSpPr>
          <p:spPr bwMode="auto">
            <a:xfrm rot="5400000">
              <a:off x="7049343" y="4191000"/>
              <a:ext cx="1143000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grpSp>
          <p:nvGrpSpPr>
            <p:cNvPr id="5" name="Group 30"/>
            <p:cNvGrpSpPr/>
            <p:nvPr>
              <p:custDataLst>
                <p:tags r:id="rId14"/>
              </p:custDataLst>
            </p:nvPr>
          </p:nvGrpSpPr>
          <p:grpSpPr>
            <a:xfrm rot="5400000">
              <a:off x="7269635" y="4199467"/>
              <a:ext cx="702734" cy="228600"/>
              <a:chOff x="2650069" y="6316133"/>
              <a:chExt cx="702734" cy="228600"/>
            </a:xfrm>
          </p:grpSpPr>
          <p:cxnSp>
            <p:nvCxnSpPr>
              <p:cNvPr id="68" name="Straight Connector 67"/>
              <p:cNvCxnSpPr/>
              <p:nvPr>
                <p:custDataLst>
                  <p:tags r:id="rId15"/>
                </p:custDataLst>
              </p:nvPr>
            </p:nvCxnSpPr>
            <p:spPr bwMode="auto">
              <a:xfrm rot="5400000">
                <a:off x="3000642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>
                <p:custDataLst>
                  <p:tags r:id="rId16"/>
                </p:custDataLst>
              </p:nvPr>
            </p:nvCxnSpPr>
            <p:spPr bwMode="auto">
              <a:xfrm rot="5400000">
                <a:off x="3237709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/>
              <p:nvPr>
                <p:custDataLst>
                  <p:tags r:id="rId17"/>
                </p:custDataLst>
              </p:nvPr>
            </p:nvCxnSpPr>
            <p:spPr bwMode="auto">
              <a:xfrm rot="5400000">
                <a:off x="2536563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>
                <p:custDataLst>
                  <p:tags r:id="rId18"/>
                </p:custDataLst>
              </p:nvPr>
            </p:nvCxnSpPr>
            <p:spPr bwMode="auto">
              <a:xfrm rot="5400000">
                <a:off x="2765163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74" name="AutoShape 16"/>
          <p:cNvSpPr>
            <a:spLocks/>
          </p:cNvSpPr>
          <p:nvPr>
            <p:custDataLst>
              <p:tags r:id="rId5"/>
            </p:custDataLst>
          </p:nvPr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7498080" y="3108960"/>
                <a:ext cx="1164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/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blocks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0"/>
                </p:custDataLst>
              </p:nvPr>
            </p:nvSpPr>
            <p:spPr>
              <a:xfrm>
                <a:off x="7498080" y="3108960"/>
                <a:ext cx="1164614" cy="369332"/>
              </a:xfrm>
              <a:prstGeom prst="rect">
                <a:avLst/>
              </a:prstGeom>
              <a:blipFill rotWithShape="0">
                <a:blip r:embed="rId51"/>
                <a:stretch>
                  <a:fillRect t="-8197" r="-418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811996" y="3244381"/>
                <a:ext cx="395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baseline="30000" dirty="0" smtClean="0">
                    <a:latin typeface="Calibri" pitchFamily="34" charset="0"/>
                  </a:rPr>
                  <a:t> </a:t>
                </a:r>
                <a:r>
                  <a:rPr lang="en-US" sz="1800" dirty="0" smtClean="0">
                    <a:latin typeface="Calibri" pitchFamily="34" charset="0"/>
                  </a:rPr>
                  <a:t>elements per block, 8 per cache </a:t>
                </a:r>
                <a:r>
                  <a:rPr lang="en-US" dirty="0" smtClean="0">
                    <a:latin typeface="Calibri" pitchFamily="34" charset="0"/>
                  </a:rPr>
                  <a:t>block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2"/>
                </p:custDataLst>
              </p:nvPr>
            </p:nvSpPr>
            <p:spPr>
              <a:xfrm>
                <a:off x="1811996" y="3244381"/>
                <a:ext cx="3958904" cy="369332"/>
              </a:xfrm>
              <a:prstGeom prst="rect">
                <a:avLst/>
              </a:prstGeom>
              <a:blipFill rotWithShape="0">
                <a:blip r:embed="rId53"/>
                <a:stretch>
                  <a:fillRect t="-8197" r="-30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2558455" y="4980488"/>
                <a:ext cx="3017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/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blocks in row</a:t>
                </a:r>
                <a:r>
                  <a:rPr lang="en-US" dirty="0">
                    <a:latin typeface="Calibri" pitchFamily="34" charset="0"/>
                  </a:rPr>
                  <a:t> </a:t>
                </a:r>
                <a:r>
                  <a:rPr lang="en-US" dirty="0" smtClean="0">
                    <a:latin typeface="Calibri" pitchFamily="34" charset="0"/>
                  </a:rPr>
                  <a:t>and column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4"/>
                </p:custDataLst>
              </p:nvPr>
            </p:nvSpPr>
            <p:spPr>
              <a:xfrm>
                <a:off x="2558455" y="4980488"/>
                <a:ext cx="3017520" cy="369332"/>
              </a:xfrm>
              <a:prstGeom prst="rect">
                <a:avLst/>
              </a:prstGeom>
              <a:blipFill rotWithShape="0">
                <a:blip r:embed="rId5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>
            <p:custDataLst>
              <p:tags r:id="rId9"/>
            </p:custDataLst>
          </p:nvPr>
        </p:nvCxnSpPr>
        <p:spPr bwMode="auto">
          <a:xfrm flipH="1" flipV="1">
            <a:off x="1714302" y="4876801"/>
            <a:ext cx="869872" cy="251790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Rounded Rectangle 66"/>
          <p:cNvSpPr/>
          <p:nvPr/>
        </p:nvSpPr>
        <p:spPr bwMode="auto">
          <a:xfrm>
            <a:off x="7315200" y="457200"/>
            <a:ext cx="1554480" cy="82296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Ignoring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matrix </a:t>
            </a:r>
            <a:r>
              <a:rPr lang="en-US" sz="2800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7040880" y="4023360"/>
                <a:ext cx="570989" cy="584775"/>
              </a:xfrm>
              <a:prstGeom prst="rect">
                <a:avLst/>
              </a:prstGeom>
              <a:noFill/>
            </p:spPr>
            <p:txBody>
              <a:bodyPr wrap="none" lIns="91440" rIns="91440" rtlCol="0" anchor="ctr" anchorCtr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6"/>
                </p:custDataLst>
              </p:nvPr>
            </p:nvSpPr>
            <p:spPr>
              <a:xfrm>
                <a:off x="7040880" y="4023360"/>
                <a:ext cx="570989" cy="584775"/>
              </a:xfrm>
              <a:prstGeom prst="rect">
                <a:avLst/>
              </a:prstGeom>
              <a:blipFill rotWithShape="0">
                <a:blip r:embed="rId5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5321808" y="4023360"/>
                <a:ext cx="5838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8"/>
                </p:custDataLst>
              </p:nvPr>
            </p:nvSpPr>
            <p:spPr>
              <a:xfrm>
                <a:off x="5321808" y="4023360"/>
                <a:ext cx="583814" cy="584775"/>
              </a:xfrm>
              <a:prstGeom prst="rect">
                <a:avLst/>
              </a:prstGeom>
              <a:blipFill rotWithShape="0">
                <a:blip r:embed="rId5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8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/>
          <p:nvPr>
            <p:custDataLst>
              <p:tags r:id="rId1"/>
            </p:custDataLst>
          </p:nvPr>
        </p:nvCxnSpPr>
        <p:spPr bwMode="auto">
          <a:xfrm flipH="1">
            <a:off x="1404837" y="3559496"/>
            <a:ext cx="470000" cy="566384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Cache Miss Analysis (Blocked)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3"/>
                </p:custDataLst>
              </p:nvPr>
            </p:nvSpPr>
            <p:spPr>
              <a:xfrm>
                <a:off x="396874" y="1362456"/>
                <a:ext cx="8366760" cy="4974336"/>
              </a:xfrm>
            </p:spPr>
            <p:txBody>
              <a:bodyPr/>
              <a:lstStyle/>
              <a:p>
                <a:r>
                  <a:rPr lang="en-US" dirty="0" smtClean="0"/>
                  <a:t>Scenario Parameters:</a:t>
                </a:r>
              </a:p>
              <a:p>
                <a:pPr lvl="1"/>
                <a:r>
                  <a:rPr lang="en-US" dirty="0" smtClean="0"/>
                  <a:t>Cache block </a:t>
                </a:r>
                <a:r>
                  <a:rPr lang="en-US" dirty="0"/>
                  <a:t>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= 64 B = 8 doubles</a:t>
                </a:r>
              </a:p>
              <a:p>
                <a:pPr lvl="1"/>
                <a:r>
                  <a:rPr lang="en-US" dirty="0"/>
                  <a:t>Cache 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(much smaller than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 smtClean="0"/>
                  <a:t>Three blocks     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) fit into cache: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 smtClean="0"/>
              </a:p>
              <a:p>
                <a:r>
                  <a:rPr lang="en-US" dirty="0" smtClean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Each block iteration: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/8</m:t>
                    </m:r>
                  </m:oMath>
                </a14:m>
                <a:r>
                  <a:rPr lang="en-US" dirty="0" smtClean="0"/>
                  <a:t> misses per block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/8=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𝑛𝑟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/4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lvl="1"/>
                <a:r>
                  <a:rPr lang="en-US" dirty="0" smtClean="0"/>
                  <a:t>Afterwards in cache</a:t>
                </a:r>
                <a:br>
                  <a:rPr lang="en-US" dirty="0" smtClean="0"/>
                </a:br>
                <a:r>
                  <a:rPr lang="en-US" dirty="0" smtClean="0"/>
                  <a:t>(schematic)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48"/>
                </p:custDataLst>
              </p:nvPr>
            </p:nvSpPr>
            <p:spPr>
              <a:xfrm>
                <a:off x="396874" y="1362456"/>
                <a:ext cx="8366760" cy="4974336"/>
              </a:xfrm>
              <a:blipFill rotWithShape="0">
                <a:blip r:embed="rId49"/>
                <a:stretch>
                  <a:fillRect l="-728" t="-1225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22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4114800" y="5562600"/>
            <a:ext cx="1143000" cy="1143000"/>
            <a:chOff x="4114800" y="5562600"/>
            <a:chExt cx="1143000" cy="1143000"/>
          </a:xfrm>
        </p:grpSpPr>
        <p:sp>
          <p:nvSpPr>
            <p:cNvPr id="32" name="Rectangle 31"/>
            <p:cNvSpPr/>
            <p:nvPr>
              <p:custDataLst>
                <p:tags r:id="rId44"/>
              </p:custDataLst>
            </p:nvPr>
          </p:nvSpPr>
          <p:spPr bwMode="auto">
            <a:xfrm>
              <a:off x="4114800" y="55626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Rectangle 33"/>
            <p:cNvSpPr/>
            <p:nvPr>
              <p:custDataLst>
                <p:tags r:id="rId45"/>
              </p:custDataLst>
            </p:nvPr>
          </p:nvSpPr>
          <p:spPr bwMode="auto">
            <a:xfrm>
              <a:off x="4114800" y="5562600"/>
              <a:ext cx="186268" cy="18626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50" name="Rectangle 49"/>
          <p:cNvSpPr/>
          <p:nvPr>
            <p:custDataLst>
              <p:tags r:id="rId4"/>
            </p:custDataLst>
          </p:nvPr>
        </p:nvSpPr>
        <p:spPr bwMode="auto">
          <a:xfrm>
            <a:off x="2834905" y="288416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899933" y="5552267"/>
            <a:ext cx="1143000" cy="1153333"/>
            <a:chOff x="5899933" y="5552267"/>
            <a:chExt cx="1143000" cy="1153333"/>
          </a:xfrm>
        </p:grpSpPr>
        <p:sp>
          <p:nvSpPr>
            <p:cNvPr id="25" name="Rectangle 24"/>
            <p:cNvSpPr/>
            <p:nvPr>
              <p:custDataLst>
                <p:tags r:id="rId37"/>
              </p:custDataLst>
            </p:nvPr>
          </p:nvSpPr>
          <p:spPr bwMode="auto">
            <a:xfrm>
              <a:off x="5899933" y="55626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7" name="Rectangle 36"/>
            <p:cNvSpPr/>
            <p:nvPr>
              <p:custDataLst>
                <p:tags r:id="rId38"/>
              </p:custDataLst>
            </p:nvPr>
          </p:nvSpPr>
          <p:spPr bwMode="auto">
            <a:xfrm>
              <a:off x="5899933" y="5560734"/>
              <a:ext cx="1143000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9" name="Straight Connector 38"/>
            <p:cNvCxnSpPr/>
            <p:nvPr>
              <p:custDataLst>
                <p:tags r:id="rId39"/>
              </p:custDataLst>
            </p:nvPr>
          </p:nvCxnSpPr>
          <p:spPr bwMode="auto">
            <a:xfrm rot="5400000">
              <a:off x="6463510" y="56657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>
              <p:custDataLst>
                <p:tags r:id="rId40"/>
              </p:custDataLst>
            </p:nvPr>
          </p:nvCxnSpPr>
          <p:spPr bwMode="auto">
            <a:xfrm rot="5400000">
              <a:off x="6700577" y="56657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>
              <p:custDataLst>
                <p:tags r:id="rId41"/>
              </p:custDataLst>
            </p:nvPr>
          </p:nvCxnSpPr>
          <p:spPr bwMode="auto">
            <a:xfrm rot="5400000">
              <a:off x="5999431" y="56657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>
              <p:custDataLst>
                <p:tags r:id="rId42"/>
              </p:custDataLst>
            </p:nvPr>
          </p:nvCxnSpPr>
          <p:spPr bwMode="auto">
            <a:xfrm rot="5400000">
              <a:off x="6228031" y="56657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Rectangle 52"/>
            <p:cNvSpPr/>
            <p:nvPr>
              <p:custDataLst>
                <p:tags r:id="rId43"/>
              </p:custDataLst>
            </p:nvPr>
          </p:nvSpPr>
          <p:spPr bwMode="auto">
            <a:xfrm>
              <a:off x="6813861" y="5562441"/>
              <a:ext cx="228600" cy="226893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478351" y="5562600"/>
            <a:ext cx="1164782" cy="1165004"/>
            <a:chOff x="7478351" y="5562600"/>
            <a:chExt cx="1164782" cy="1165004"/>
          </a:xfrm>
        </p:grpSpPr>
        <p:sp>
          <p:nvSpPr>
            <p:cNvPr id="28" name="Rectangle 27"/>
            <p:cNvSpPr/>
            <p:nvPr>
              <p:custDataLst>
                <p:tags r:id="rId29"/>
              </p:custDataLst>
            </p:nvPr>
          </p:nvSpPr>
          <p:spPr bwMode="auto">
            <a:xfrm>
              <a:off x="7500133" y="55626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8" name="Rectangle 37"/>
            <p:cNvSpPr/>
            <p:nvPr>
              <p:custDataLst>
                <p:tags r:id="rId30"/>
              </p:custDataLst>
            </p:nvPr>
          </p:nvSpPr>
          <p:spPr bwMode="auto">
            <a:xfrm rot="5400000">
              <a:off x="7029618" y="6019800"/>
              <a:ext cx="1143000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grpSp>
          <p:nvGrpSpPr>
            <p:cNvPr id="4" name="Group 30"/>
            <p:cNvGrpSpPr/>
            <p:nvPr>
              <p:custDataLst>
                <p:tags r:id="rId31"/>
              </p:custDataLst>
            </p:nvPr>
          </p:nvGrpSpPr>
          <p:grpSpPr>
            <a:xfrm rot="5400000">
              <a:off x="7241284" y="6028267"/>
              <a:ext cx="702734" cy="228600"/>
              <a:chOff x="2650069" y="6316133"/>
              <a:chExt cx="702734" cy="228600"/>
            </a:xfrm>
          </p:grpSpPr>
          <p:cxnSp>
            <p:nvCxnSpPr>
              <p:cNvPr id="44" name="Straight Connector 43"/>
              <p:cNvCxnSpPr/>
              <p:nvPr>
                <p:custDataLst>
                  <p:tags r:id="rId33"/>
                </p:custDataLst>
              </p:nvPr>
            </p:nvCxnSpPr>
            <p:spPr bwMode="auto">
              <a:xfrm rot="5400000">
                <a:off x="3000642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Connector 44"/>
              <p:cNvCxnSpPr/>
              <p:nvPr>
                <p:custDataLst>
                  <p:tags r:id="rId34"/>
                </p:custDataLst>
              </p:nvPr>
            </p:nvCxnSpPr>
            <p:spPr bwMode="auto">
              <a:xfrm rot="5400000">
                <a:off x="3237709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Straight Connector 45"/>
              <p:cNvCxnSpPr/>
              <p:nvPr>
                <p:custDataLst>
                  <p:tags r:id="rId35"/>
                </p:custDataLst>
              </p:nvPr>
            </p:nvCxnSpPr>
            <p:spPr bwMode="auto">
              <a:xfrm rot="5400000">
                <a:off x="2536563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>
                <p:custDataLst>
                  <p:tags r:id="rId36"/>
                </p:custDataLst>
              </p:nvPr>
            </p:nvCxnSpPr>
            <p:spPr bwMode="auto">
              <a:xfrm rot="5400000">
                <a:off x="2765163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4" name="Rectangle 53"/>
            <p:cNvSpPr/>
            <p:nvPr>
              <p:custDataLst>
                <p:tags r:id="rId32"/>
              </p:custDataLst>
            </p:nvPr>
          </p:nvSpPr>
          <p:spPr bwMode="auto">
            <a:xfrm rot="5400000">
              <a:off x="7485964" y="6499857"/>
              <a:ext cx="228600" cy="226893"/>
            </a:xfrm>
            <a:prstGeom prst="rect">
              <a:avLst/>
            </a:prstGeom>
            <a:solidFill>
              <a:srgbClr val="C00000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114800" y="3733800"/>
            <a:ext cx="1143000" cy="1143000"/>
            <a:chOff x="4114800" y="3733800"/>
            <a:chExt cx="1143000" cy="1143000"/>
          </a:xfrm>
        </p:grpSpPr>
        <p:sp>
          <p:nvSpPr>
            <p:cNvPr id="58" name="Rectangle 57"/>
            <p:cNvSpPr/>
            <p:nvPr>
              <p:custDataLst>
                <p:tags r:id="rId27"/>
              </p:custDataLst>
            </p:nvPr>
          </p:nvSpPr>
          <p:spPr bwMode="auto">
            <a:xfrm>
              <a:off x="4114800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0" name="Rectangle 59"/>
            <p:cNvSpPr/>
            <p:nvPr>
              <p:custDataLst>
                <p:tags r:id="rId28"/>
              </p:custDataLst>
            </p:nvPr>
          </p:nvSpPr>
          <p:spPr bwMode="auto">
            <a:xfrm>
              <a:off x="4114800" y="3733800"/>
              <a:ext cx="186268" cy="18626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99933" y="3723467"/>
            <a:ext cx="1143000" cy="1153333"/>
            <a:chOff x="5899933" y="3723467"/>
            <a:chExt cx="1143000" cy="1153333"/>
          </a:xfrm>
        </p:grpSpPr>
        <p:sp>
          <p:nvSpPr>
            <p:cNvPr id="55" name="Rectangle 54"/>
            <p:cNvSpPr/>
            <p:nvPr>
              <p:custDataLst>
                <p:tags r:id="rId21"/>
              </p:custDataLst>
            </p:nvPr>
          </p:nvSpPr>
          <p:spPr bwMode="auto">
            <a:xfrm>
              <a:off x="5899933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Rectangle 60"/>
            <p:cNvSpPr/>
            <p:nvPr>
              <p:custDataLst>
                <p:tags r:id="rId22"/>
              </p:custDataLst>
            </p:nvPr>
          </p:nvSpPr>
          <p:spPr bwMode="auto">
            <a:xfrm>
              <a:off x="5899933" y="3731934"/>
              <a:ext cx="1143000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63" name="Straight Connector 62"/>
            <p:cNvCxnSpPr/>
            <p:nvPr>
              <p:custDataLst>
                <p:tags r:id="rId23"/>
              </p:custDataLst>
            </p:nvPr>
          </p:nvCxnSpPr>
          <p:spPr bwMode="auto">
            <a:xfrm rot="5400000">
              <a:off x="6463510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>
              <p:custDataLst>
                <p:tags r:id="rId24"/>
              </p:custDataLst>
            </p:nvPr>
          </p:nvCxnSpPr>
          <p:spPr bwMode="auto">
            <a:xfrm rot="5400000">
              <a:off x="6700577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>
              <p:custDataLst>
                <p:tags r:id="rId25"/>
              </p:custDataLst>
            </p:nvPr>
          </p:nvCxnSpPr>
          <p:spPr bwMode="auto">
            <a:xfrm rot="5400000">
              <a:off x="5999431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>
              <p:custDataLst>
                <p:tags r:id="rId26"/>
              </p:custDataLst>
            </p:nvPr>
          </p:nvCxnSpPr>
          <p:spPr bwMode="auto">
            <a:xfrm rot="5400000">
              <a:off x="6228031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7500133" y="3733800"/>
            <a:ext cx="1143000" cy="1143000"/>
            <a:chOff x="7500133" y="3733800"/>
            <a:chExt cx="1143000" cy="1143000"/>
          </a:xfrm>
        </p:grpSpPr>
        <p:sp>
          <p:nvSpPr>
            <p:cNvPr id="56" name="Rectangle 55"/>
            <p:cNvSpPr/>
            <p:nvPr>
              <p:custDataLst>
                <p:tags r:id="rId14"/>
              </p:custDataLst>
            </p:nvPr>
          </p:nvSpPr>
          <p:spPr bwMode="auto">
            <a:xfrm>
              <a:off x="7500133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Rectangle 61"/>
            <p:cNvSpPr/>
            <p:nvPr>
              <p:custDataLst>
                <p:tags r:id="rId15"/>
              </p:custDataLst>
            </p:nvPr>
          </p:nvSpPr>
          <p:spPr bwMode="auto">
            <a:xfrm rot="5400000">
              <a:off x="7049343" y="4191000"/>
              <a:ext cx="1143000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grpSp>
          <p:nvGrpSpPr>
            <p:cNvPr id="5" name="Group 30"/>
            <p:cNvGrpSpPr/>
            <p:nvPr>
              <p:custDataLst>
                <p:tags r:id="rId16"/>
              </p:custDataLst>
            </p:nvPr>
          </p:nvGrpSpPr>
          <p:grpSpPr>
            <a:xfrm rot="5400000">
              <a:off x="7269635" y="4199467"/>
              <a:ext cx="702734" cy="228600"/>
              <a:chOff x="2650069" y="6316133"/>
              <a:chExt cx="702734" cy="228600"/>
            </a:xfrm>
          </p:grpSpPr>
          <p:cxnSp>
            <p:nvCxnSpPr>
              <p:cNvPr id="68" name="Straight Connector 67"/>
              <p:cNvCxnSpPr/>
              <p:nvPr>
                <p:custDataLst>
                  <p:tags r:id="rId17"/>
                </p:custDataLst>
              </p:nvPr>
            </p:nvCxnSpPr>
            <p:spPr bwMode="auto">
              <a:xfrm rot="5400000">
                <a:off x="3000642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>
                <p:custDataLst>
                  <p:tags r:id="rId18"/>
                </p:custDataLst>
              </p:nvPr>
            </p:nvCxnSpPr>
            <p:spPr bwMode="auto">
              <a:xfrm rot="5400000">
                <a:off x="3237709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/>
              <p:nvPr>
                <p:custDataLst>
                  <p:tags r:id="rId19"/>
                </p:custDataLst>
              </p:nvPr>
            </p:nvCxnSpPr>
            <p:spPr bwMode="auto">
              <a:xfrm rot="5400000">
                <a:off x="2536563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>
                <p:custDataLst>
                  <p:tags r:id="rId20"/>
                </p:custDataLst>
              </p:nvPr>
            </p:nvCxnSpPr>
            <p:spPr bwMode="auto">
              <a:xfrm rot="5400000">
                <a:off x="2765163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74" name="AutoShape 16"/>
          <p:cNvSpPr>
            <a:spLocks/>
          </p:cNvSpPr>
          <p:nvPr>
            <p:custDataLst>
              <p:tags r:id="rId5"/>
            </p:custDataLst>
          </p:nvPr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7498080" y="3108960"/>
                <a:ext cx="1164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/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blocks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0"/>
                </p:custDataLst>
              </p:nvPr>
            </p:nvSpPr>
            <p:spPr>
              <a:xfrm>
                <a:off x="7498080" y="3108960"/>
                <a:ext cx="1164614" cy="369332"/>
              </a:xfrm>
              <a:prstGeom prst="rect">
                <a:avLst/>
              </a:prstGeom>
              <a:blipFill rotWithShape="0">
                <a:blip r:embed="rId51"/>
                <a:stretch>
                  <a:fillRect t="-8197" r="-418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811996" y="3244381"/>
                <a:ext cx="395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baseline="30000" dirty="0" smtClean="0">
                    <a:latin typeface="Calibri" pitchFamily="34" charset="0"/>
                  </a:rPr>
                  <a:t> </a:t>
                </a:r>
                <a:r>
                  <a:rPr lang="en-US" sz="1800" dirty="0" smtClean="0">
                    <a:latin typeface="Calibri" pitchFamily="34" charset="0"/>
                  </a:rPr>
                  <a:t>elements per block, 8 per cache </a:t>
                </a:r>
                <a:r>
                  <a:rPr lang="en-US" dirty="0" smtClean="0">
                    <a:latin typeface="Calibri" pitchFamily="34" charset="0"/>
                  </a:rPr>
                  <a:t>block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2"/>
                </p:custDataLst>
              </p:nvPr>
            </p:nvSpPr>
            <p:spPr>
              <a:xfrm>
                <a:off x="1811996" y="3244381"/>
                <a:ext cx="3958904" cy="369332"/>
              </a:xfrm>
              <a:prstGeom prst="rect">
                <a:avLst/>
              </a:prstGeom>
              <a:blipFill rotWithShape="0">
                <a:blip r:embed="rId53"/>
                <a:stretch>
                  <a:fillRect t="-8197" r="-30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2558455" y="4980488"/>
                <a:ext cx="3017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/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blocks in row</a:t>
                </a:r>
                <a:r>
                  <a:rPr lang="en-US" dirty="0">
                    <a:latin typeface="Calibri" pitchFamily="34" charset="0"/>
                  </a:rPr>
                  <a:t> </a:t>
                </a:r>
                <a:r>
                  <a:rPr lang="en-US" dirty="0" smtClean="0">
                    <a:latin typeface="Calibri" pitchFamily="34" charset="0"/>
                  </a:rPr>
                  <a:t>and column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4"/>
                </p:custDataLst>
              </p:nvPr>
            </p:nvSpPr>
            <p:spPr>
              <a:xfrm>
                <a:off x="2558455" y="4980488"/>
                <a:ext cx="3017520" cy="369332"/>
              </a:xfrm>
              <a:prstGeom prst="rect">
                <a:avLst/>
              </a:prstGeom>
              <a:blipFill rotWithShape="0">
                <a:blip r:embed="rId5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>
            <p:custDataLst>
              <p:tags r:id="rId9"/>
            </p:custDataLst>
          </p:nvPr>
        </p:nvCxnSpPr>
        <p:spPr bwMode="auto">
          <a:xfrm flipH="1" flipV="1">
            <a:off x="1714302" y="4876801"/>
            <a:ext cx="869872" cy="251790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Rounded Rectangle 66"/>
          <p:cNvSpPr/>
          <p:nvPr/>
        </p:nvSpPr>
        <p:spPr bwMode="auto">
          <a:xfrm>
            <a:off x="7315200" y="457200"/>
            <a:ext cx="1554480" cy="82296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Ignoring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matrix </a:t>
            </a:r>
            <a:r>
              <a:rPr lang="en-US" sz="2800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7040880" y="4023360"/>
                <a:ext cx="570989" cy="584775"/>
              </a:xfrm>
              <a:prstGeom prst="rect">
                <a:avLst/>
              </a:prstGeom>
              <a:noFill/>
            </p:spPr>
            <p:txBody>
              <a:bodyPr wrap="none" lIns="91440" rIns="91440" rtlCol="0" anchor="ctr" anchorCtr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6"/>
                </p:custDataLst>
              </p:nvPr>
            </p:nvSpPr>
            <p:spPr>
              <a:xfrm>
                <a:off x="7040880" y="4023360"/>
                <a:ext cx="570989" cy="584775"/>
              </a:xfrm>
              <a:prstGeom prst="rect">
                <a:avLst/>
              </a:prstGeom>
              <a:blipFill rotWithShape="0">
                <a:blip r:embed="rId5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5321808" y="4023360"/>
                <a:ext cx="5838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8"/>
                </p:custDataLst>
              </p:nvPr>
            </p:nvSpPr>
            <p:spPr>
              <a:xfrm>
                <a:off x="5321808" y="4023360"/>
                <a:ext cx="583814" cy="584775"/>
              </a:xfrm>
              <a:prstGeom prst="rect">
                <a:avLst/>
              </a:prstGeom>
              <a:blipFill rotWithShape="0">
                <a:blip r:embed="rId5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7040880" y="5852160"/>
                <a:ext cx="570989" cy="584775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0"/>
                </p:custDataLst>
              </p:nvPr>
            </p:nvSpPr>
            <p:spPr>
              <a:xfrm>
                <a:off x="7040880" y="5852160"/>
                <a:ext cx="570989" cy="584775"/>
              </a:xfrm>
              <a:prstGeom prst="rect">
                <a:avLst/>
              </a:prstGeom>
              <a:blipFill rotWithShape="0">
                <a:blip r:embed="rId6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5321808" y="5852160"/>
                <a:ext cx="5838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2"/>
                </p:custDataLst>
              </p:nvPr>
            </p:nvSpPr>
            <p:spPr>
              <a:xfrm>
                <a:off x="5321808" y="5852160"/>
                <a:ext cx="583814" cy="584775"/>
              </a:xfrm>
              <a:prstGeom prst="rect">
                <a:avLst/>
              </a:prstGeom>
              <a:blipFill rotWithShape="0">
                <a:blip r:embed="rId5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88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/>
          <p:nvPr>
            <p:custDataLst>
              <p:tags r:id="rId1"/>
            </p:custDataLst>
          </p:nvPr>
        </p:nvCxnSpPr>
        <p:spPr bwMode="auto">
          <a:xfrm flipH="1">
            <a:off x="1404837" y="3559496"/>
            <a:ext cx="470000" cy="566384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Cache Miss Analysis (Blocked)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3"/>
                </p:custDataLst>
              </p:nvPr>
            </p:nvSpPr>
            <p:spPr>
              <a:xfrm>
                <a:off x="396874" y="1362456"/>
                <a:ext cx="8366760" cy="4974336"/>
              </a:xfrm>
            </p:spPr>
            <p:txBody>
              <a:bodyPr/>
              <a:lstStyle/>
              <a:p>
                <a:r>
                  <a:rPr lang="en-US" dirty="0" smtClean="0"/>
                  <a:t>Scenario Parameters:</a:t>
                </a:r>
              </a:p>
              <a:p>
                <a:pPr lvl="1"/>
                <a:r>
                  <a:rPr lang="en-US" dirty="0" smtClean="0"/>
                  <a:t>Cache block </a:t>
                </a:r>
                <a:r>
                  <a:rPr lang="en-US" dirty="0"/>
                  <a:t>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= 64 B = 8 doubles</a:t>
                </a:r>
              </a:p>
              <a:p>
                <a:pPr lvl="1"/>
                <a:r>
                  <a:rPr lang="en-US" dirty="0"/>
                  <a:t>Cache size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(much smaller than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 smtClean="0"/>
                  <a:t>Three blocks     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) fit into cache: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 smtClean="0"/>
              </a:p>
              <a:p>
                <a:pPr lvl="2"/>
                <a:endParaRPr lang="en-US" dirty="0" smtClean="0"/>
              </a:p>
              <a:p>
                <a:r>
                  <a:rPr lang="en-US" dirty="0" smtClean="0">
                    <a:effectLst>
                      <a:glow rad="63500">
                        <a:schemeClr val="accent3">
                          <a:satMod val="175000"/>
                        </a:schemeClr>
                      </a:glow>
                    </a:effectLst>
                  </a:rPr>
                  <a:t>Each block iteration: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/8</m:t>
                    </m:r>
                  </m:oMath>
                </a14:m>
                <a:r>
                  <a:rPr lang="en-US" dirty="0" smtClean="0"/>
                  <a:t> misses per block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baseline="300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/8=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𝑛𝑟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/4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>
                  <a:spcBef>
                    <a:spcPts val="1200"/>
                  </a:spcBef>
                </a:pPr>
                <a:r>
                  <a:rPr lang="en-US" dirty="0"/>
                  <a:t>Total misses: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𝑛𝑟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/4×(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)2=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baseline="300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/(4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29"/>
                </p:custDataLst>
              </p:nvPr>
            </p:nvSpPr>
            <p:spPr>
              <a:xfrm>
                <a:off x="396874" y="1362456"/>
                <a:ext cx="8366760" cy="4974336"/>
              </a:xfrm>
              <a:blipFill>
                <a:blip r:embed="rId30"/>
                <a:stretch>
                  <a:fillRect l="-728" t="-1225" b="-5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23</a:t>
            </a:fld>
            <a:endParaRPr lang="en-US"/>
          </a:p>
        </p:txBody>
      </p:sp>
      <p:sp>
        <p:nvSpPr>
          <p:cNvPr id="50" name="Rectangle 49"/>
          <p:cNvSpPr/>
          <p:nvPr>
            <p:custDataLst>
              <p:tags r:id="rId4"/>
            </p:custDataLst>
          </p:nvPr>
        </p:nvSpPr>
        <p:spPr bwMode="auto">
          <a:xfrm>
            <a:off x="2834905" y="288416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114800" y="3733800"/>
            <a:ext cx="1143000" cy="1143000"/>
            <a:chOff x="4114800" y="3733800"/>
            <a:chExt cx="1143000" cy="1143000"/>
          </a:xfrm>
        </p:grpSpPr>
        <p:sp>
          <p:nvSpPr>
            <p:cNvPr id="58" name="Rectangle 57"/>
            <p:cNvSpPr/>
            <p:nvPr>
              <p:custDataLst>
                <p:tags r:id="rId25"/>
              </p:custDataLst>
            </p:nvPr>
          </p:nvSpPr>
          <p:spPr bwMode="auto">
            <a:xfrm>
              <a:off x="4114800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0" name="Rectangle 59"/>
            <p:cNvSpPr/>
            <p:nvPr>
              <p:custDataLst>
                <p:tags r:id="rId26"/>
              </p:custDataLst>
            </p:nvPr>
          </p:nvSpPr>
          <p:spPr bwMode="auto">
            <a:xfrm>
              <a:off x="4114800" y="3733800"/>
              <a:ext cx="186268" cy="18626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899933" y="3723467"/>
            <a:ext cx="1143000" cy="1153333"/>
            <a:chOff x="5899933" y="3723467"/>
            <a:chExt cx="1143000" cy="1153333"/>
          </a:xfrm>
        </p:grpSpPr>
        <p:sp>
          <p:nvSpPr>
            <p:cNvPr id="55" name="Rectangle 54"/>
            <p:cNvSpPr/>
            <p:nvPr>
              <p:custDataLst>
                <p:tags r:id="rId19"/>
              </p:custDataLst>
            </p:nvPr>
          </p:nvSpPr>
          <p:spPr bwMode="auto">
            <a:xfrm>
              <a:off x="5899933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1" name="Rectangle 60"/>
            <p:cNvSpPr/>
            <p:nvPr>
              <p:custDataLst>
                <p:tags r:id="rId20"/>
              </p:custDataLst>
            </p:nvPr>
          </p:nvSpPr>
          <p:spPr bwMode="auto">
            <a:xfrm>
              <a:off x="5899933" y="3731934"/>
              <a:ext cx="1143000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63" name="Straight Connector 62"/>
            <p:cNvCxnSpPr/>
            <p:nvPr>
              <p:custDataLst>
                <p:tags r:id="rId21"/>
              </p:custDataLst>
            </p:nvPr>
          </p:nvCxnSpPr>
          <p:spPr bwMode="auto">
            <a:xfrm rot="5400000">
              <a:off x="6463510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>
              <p:custDataLst>
                <p:tags r:id="rId22"/>
              </p:custDataLst>
            </p:nvPr>
          </p:nvCxnSpPr>
          <p:spPr bwMode="auto">
            <a:xfrm rot="5400000">
              <a:off x="6700577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>
              <p:custDataLst>
                <p:tags r:id="rId23"/>
              </p:custDataLst>
            </p:nvPr>
          </p:nvCxnSpPr>
          <p:spPr bwMode="auto">
            <a:xfrm rot="5400000">
              <a:off x="5999431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>
              <p:custDataLst>
                <p:tags r:id="rId24"/>
              </p:custDataLst>
            </p:nvPr>
          </p:nvCxnSpPr>
          <p:spPr bwMode="auto">
            <a:xfrm rot="5400000">
              <a:off x="6228031" y="3836973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7500133" y="3733800"/>
            <a:ext cx="1143000" cy="1143000"/>
            <a:chOff x="7500133" y="3733800"/>
            <a:chExt cx="1143000" cy="1143000"/>
          </a:xfrm>
        </p:grpSpPr>
        <p:sp>
          <p:nvSpPr>
            <p:cNvPr id="56" name="Rectangle 55"/>
            <p:cNvSpPr/>
            <p:nvPr>
              <p:custDataLst>
                <p:tags r:id="rId12"/>
              </p:custDataLst>
            </p:nvPr>
          </p:nvSpPr>
          <p:spPr bwMode="auto">
            <a:xfrm>
              <a:off x="7500133" y="3733800"/>
              <a:ext cx="1143000" cy="1143000"/>
            </a:xfrm>
            <a:prstGeom prst="rect">
              <a:avLst/>
            </a:prstGeom>
            <a:solidFill>
              <a:srgbClr val="F6F5BD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2" name="Rectangle 61"/>
            <p:cNvSpPr/>
            <p:nvPr>
              <p:custDataLst>
                <p:tags r:id="rId13"/>
              </p:custDataLst>
            </p:nvPr>
          </p:nvSpPr>
          <p:spPr bwMode="auto">
            <a:xfrm rot="5400000">
              <a:off x="7049343" y="4191000"/>
              <a:ext cx="1143000" cy="2286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grpSp>
          <p:nvGrpSpPr>
            <p:cNvPr id="5" name="Group 30"/>
            <p:cNvGrpSpPr/>
            <p:nvPr>
              <p:custDataLst>
                <p:tags r:id="rId14"/>
              </p:custDataLst>
            </p:nvPr>
          </p:nvGrpSpPr>
          <p:grpSpPr>
            <a:xfrm rot="5400000">
              <a:off x="7269635" y="4199467"/>
              <a:ext cx="702734" cy="228600"/>
              <a:chOff x="2650069" y="6316133"/>
              <a:chExt cx="702734" cy="228600"/>
            </a:xfrm>
          </p:grpSpPr>
          <p:cxnSp>
            <p:nvCxnSpPr>
              <p:cNvPr id="68" name="Straight Connector 67"/>
              <p:cNvCxnSpPr/>
              <p:nvPr>
                <p:custDataLst>
                  <p:tags r:id="rId15"/>
                </p:custDataLst>
              </p:nvPr>
            </p:nvCxnSpPr>
            <p:spPr bwMode="auto">
              <a:xfrm rot="5400000">
                <a:off x="3000642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Straight Connector 68"/>
              <p:cNvCxnSpPr/>
              <p:nvPr>
                <p:custDataLst>
                  <p:tags r:id="rId16"/>
                </p:custDataLst>
              </p:nvPr>
            </p:nvCxnSpPr>
            <p:spPr bwMode="auto">
              <a:xfrm rot="5400000">
                <a:off x="3237709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Connector 69"/>
              <p:cNvCxnSpPr/>
              <p:nvPr>
                <p:custDataLst>
                  <p:tags r:id="rId17"/>
                </p:custDataLst>
              </p:nvPr>
            </p:nvCxnSpPr>
            <p:spPr bwMode="auto">
              <a:xfrm rot="5400000">
                <a:off x="2536563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Connector 70"/>
              <p:cNvCxnSpPr/>
              <p:nvPr>
                <p:custDataLst>
                  <p:tags r:id="rId18"/>
                </p:custDataLst>
              </p:nvPr>
            </p:nvCxnSpPr>
            <p:spPr bwMode="auto">
              <a:xfrm rot="5400000">
                <a:off x="2765163" y="6429639"/>
                <a:ext cx="228600" cy="1588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74" name="AutoShape 16"/>
          <p:cNvSpPr>
            <a:spLocks/>
          </p:cNvSpPr>
          <p:nvPr>
            <p:custDataLst>
              <p:tags r:id="rId5"/>
            </p:custDataLst>
          </p:nvPr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>
                <p:custDataLst>
                  <p:tags r:id="rId6"/>
                </p:custDataLst>
              </p:nvPr>
            </p:nvSpPr>
            <p:spPr>
              <a:xfrm>
                <a:off x="7498080" y="3108960"/>
                <a:ext cx="1164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/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blocks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0"/>
                </p:custDataLst>
              </p:nvPr>
            </p:nvSpPr>
            <p:spPr>
              <a:xfrm>
                <a:off x="7498080" y="3108960"/>
                <a:ext cx="1164614" cy="369332"/>
              </a:xfrm>
              <a:prstGeom prst="rect">
                <a:avLst/>
              </a:prstGeom>
              <a:blipFill rotWithShape="0">
                <a:blip r:embed="rId51"/>
                <a:stretch>
                  <a:fillRect t="-8197" r="-418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811996" y="3244381"/>
                <a:ext cx="395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800" i="1" baseline="30000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baseline="30000" dirty="0" smtClean="0">
                    <a:latin typeface="Calibri" pitchFamily="34" charset="0"/>
                  </a:rPr>
                  <a:t> </a:t>
                </a:r>
                <a:r>
                  <a:rPr lang="en-US" sz="1800" dirty="0" smtClean="0">
                    <a:latin typeface="Calibri" pitchFamily="34" charset="0"/>
                  </a:rPr>
                  <a:t>elements per block, 8 per cache </a:t>
                </a:r>
                <a:r>
                  <a:rPr lang="en-US" dirty="0" smtClean="0">
                    <a:latin typeface="Calibri" pitchFamily="34" charset="0"/>
                  </a:rPr>
                  <a:t>block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2"/>
                </p:custDataLst>
              </p:nvPr>
            </p:nvSpPr>
            <p:spPr>
              <a:xfrm>
                <a:off x="1811996" y="3244381"/>
                <a:ext cx="3958904" cy="369332"/>
              </a:xfrm>
              <a:prstGeom prst="rect">
                <a:avLst/>
              </a:prstGeom>
              <a:blipFill rotWithShape="0">
                <a:blip r:embed="rId53"/>
                <a:stretch>
                  <a:fillRect t="-8197" r="-30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2558455" y="4980488"/>
                <a:ext cx="3017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/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blocks in row</a:t>
                </a:r>
                <a:r>
                  <a:rPr lang="en-US" dirty="0">
                    <a:latin typeface="Calibri" pitchFamily="34" charset="0"/>
                  </a:rPr>
                  <a:t> </a:t>
                </a:r>
                <a:r>
                  <a:rPr lang="en-US" dirty="0" smtClean="0">
                    <a:latin typeface="Calibri" pitchFamily="34" charset="0"/>
                  </a:rPr>
                  <a:t>and column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4"/>
                </p:custDataLst>
              </p:nvPr>
            </p:nvSpPr>
            <p:spPr>
              <a:xfrm>
                <a:off x="2558455" y="4980488"/>
                <a:ext cx="3017520" cy="369332"/>
              </a:xfrm>
              <a:prstGeom prst="rect">
                <a:avLst/>
              </a:prstGeom>
              <a:blipFill rotWithShape="0">
                <a:blip r:embed="rId5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/>
          <p:cNvCxnSpPr/>
          <p:nvPr>
            <p:custDataLst>
              <p:tags r:id="rId9"/>
            </p:custDataLst>
          </p:nvPr>
        </p:nvCxnSpPr>
        <p:spPr bwMode="auto">
          <a:xfrm flipH="1" flipV="1">
            <a:off x="1714302" y="4876801"/>
            <a:ext cx="869872" cy="251790"/>
          </a:xfrm>
          <a:prstGeom prst="straightConnector1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Rounded Rectangle 66"/>
          <p:cNvSpPr/>
          <p:nvPr/>
        </p:nvSpPr>
        <p:spPr bwMode="auto">
          <a:xfrm>
            <a:off x="7315200" y="457200"/>
            <a:ext cx="1554480" cy="82296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Ignoring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matrix </a:t>
            </a:r>
            <a:r>
              <a:rPr lang="en-US" sz="2800" dirty="0" smtClean="0">
                <a:solidFill>
                  <a:srgbClr val="C00000"/>
                </a:solidFill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7040880" y="4023360"/>
                <a:ext cx="570989" cy="584775"/>
              </a:xfrm>
              <a:prstGeom prst="rect">
                <a:avLst/>
              </a:prstGeom>
              <a:noFill/>
            </p:spPr>
            <p:txBody>
              <a:bodyPr wrap="none" lIns="91440" rIns="91440" rtlCol="0" anchor="ctr" anchorCtr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6"/>
                </p:custDataLst>
              </p:nvPr>
            </p:nvSpPr>
            <p:spPr>
              <a:xfrm>
                <a:off x="7040880" y="4023360"/>
                <a:ext cx="570989" cy="584775"/>
              </a:xfrm>
              <a:prstGeom prst="rect">
                <a:avLst/>
              </a:prstGeom>
              <a:blipFill rotWithShape="0">
                <a:blip r:embed="rId5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5321808" y="4023360"/>
                <a:ext cx="5838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2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8"/>
                </p:custDataLst>
              </p:nvPr>
            </p:nvSpPr>
            <p:spPr>
              <a:xfrm>
                <a:off x="5321808" y="4023360"/>
                <a:ext cx="583814" cy="584775"/>
              </a:xfrm>
              <a:prstGeom prst="rect">
                <a:avLst/>
              </a:prstGeom>
              <a:blipFill rotWithShape="0">
                <a:blip r:embed="rId5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33" name="Ink 32"/>
              <p14:cNvContentPartPr/>
              <p14:nvPr/>
            </p14:nvContentPartPr>
            <p14:xfrm>
              <a:off x="4640040" y="6123875"/>
              <a:ext cx="1029240" cy="23940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634640" y="6117755"/>
                <a:ext cx="1042200" cy="251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793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Multiply Visualization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6875" y="1362075"/>
                <a:ext cx="8366125" cy="640080"/>
              </a:xfrm>
            </p:spPr>
            <p:txBody>
              <a:bodyPr/>
              <a:lstStyle/>
              <a:p>
                <a:r>
                  <a:rPr lang="en-US" dirty="0" smtClean="0"/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= 100,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 smtClean="0"/>
                  <a:t> = 32 KiB,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 smtClean="0"/>
                  <a:t> = 30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6875" y="1362075"/>
                <a:ext cx="8366125" cy="640080"/>
              </a:xfrm>
              <a:blipFill rotWithShape="0">
                <a:blip r:embed="rId4"/>
                <a:stretch>
                  <a:fillRect l="-291" t="-8571"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24</a:t>
            </a:fld>
            <a:endParaRPr lang="en-US"/>
          </a:p>
        </p:txBody>
      </p:sp>
      <p:pic>
        <p:nvPicPr>
          <p:cNvPr id="4" name="f3-z6t_xIyw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0" y="2377440"/>
            <a:ext cx="4572000" cy="2571750"/>
          </a:xfrm>
          <a:prstGeom prst="rect">
            <a:avLst/>
          </a:prstGeom>
        </p:spPr>
      </p:pic>
      <p:pic>
        <p:nvPicPr>
          <p:cNvPr id="5" name="tgpmXX3xOrk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4572000" y="3108960"/>
            <a:ext cx="4572000" cy="25717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68760" y="1828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Naïve: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43600" y="256032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Blocked: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8760" y="493776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≈ 1,020,000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566928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≈ 90,000</a:t>
            </a:r>
          </a:p>
          <a:p>
            <a:pPr algn="ctr"/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cache misses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38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Cache-Friendly Code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Programmer can optimize for cache performance</a:t>
            </a:r>
          </a:p>
          <a:p>
            <a:pPr lvl="1"/>
            <a:r>
              <a:rPr lang="en-US" dirty="0"/>
              <a:t>How data structures are organized</a:t>
            </a:r>
          </a:p>
          <a:p>
            <a:pPr lvl="1"/>
            <a:r>
              <a:rPr lang="en-US" dirty="0"/>
              <a:t>How data are accessed</a:t>
            </a:r>
          </a:p>
          <a:p>
            <a:pPr lvl="2"/>
            <a:r>
              <a:rPr lang="en-US" dirty="0"/>
              <a:t>Nested loop structure</a:t>
            </a:r>
          </a:p>
          <a:p>
            <a:pPr lvl="2"/>
            <a:r>
              <a:rPr lang="en-US" dirty="0" smtClean="0"/>
              <a:t>Blocking is </a:t>
            </a:r>
            <a:r>
              <a:rPr lang="en-US" dirty="0"/>
              <a:t>a general technique</a:t>
            </a:r>
          </a:p>
          <a:p>
            <a:r>
              <a:rPr lang="en-US" dirty="0"/>
              <a:t>All systems favor “cache-friendly code”</a:t>
            </a:r>
          </a:p>
          <a:p>
            <a:pPr lvl="1"/>
            <a:r>
              <a:rPr lang="en-US" dirty="0"/>
              <a:t>Getting absolute optimum performance is very platform specific</a:t>
            </a:r>
          </a:p>
          <a:p>
            <a:pPr lvl="2"/>
            <a:r>
              <a:rPr lang="en-US" dirty="0"/>
              <a:t>Cache </a:t>
            </a:r>
            <a:r>
              <a:rPr lang="en-US" dirty="0" smtClean="0"/>
              <a:t>size, cache block size, associativity, </a:t>
            </a:r>
            <a:r>
              <a:rPr lang="en-US" dirty="0"/>
              <a:t>etc.</a:t>
            </a:r>
          </a:p>
          <a:p>
            <a:pPr lvl="1"/>
            <a:r>
              <a:rPr lang="en-US" dirty="0"/>
              <a:t>Can get most of the advantage with generic code</a:t>
            </a:r>
          </a:p>
          <a:p>
            <a:pPr lvl="2"/>
            <a:r>
              <a:rPr lang="en-US" dirty="0"/>
              <a:t>Keep working set reasonably small (temporal locality)</a:t>
            </a:r>
          </a:p>
          <a:p>
            <a:pPr lvl="2"/>
            <a:r>
              <a:rPr lang="en-US" dirty="0"/>
              <a:t>Use small strides (spatial locality)</a:t>
            </a:r>
          </a:p>
          <a:p>
            <a:pPr lvl="2"/>
            <a:r>
              <a:rPr lang="en-US" dirty="0"/>
              <a:t>Focus on inner loop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57019" y="435678"/>
            <a:ext cx="4824581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The Memory Mountain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custDataLst>
              <p:tags r:id="rId3"/>
            </p:custDataLst>
            <p:extLst/>
          </p:nvPr>
        </p:nvGraphicFramePr>
        <p:xfrm>
          <a:off x="285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5"/>
          </a:graphicData>
        </a:graphic>
      </p:graphicFrame>
      <p:sp>
        <p:nvSpPr>
          <p:cNvPr id="53" name="TextBox 52"/>
          <p:cNvSpPr txBox="1"/>
          <p:nvPr>
            <p:custDataLst>
              <p:tags r:id="rId4"/>
            </p:custDataLst>
          </p:nvPr>
        </p:nvSpPr>
        <p:spPr>
          <a:xfrm>
            <a:off x="7086600" y="304800"/>
            <a:ext cx="17863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latin typeface="Calibri" panose="020F0502020204030204" pitchFamily="34" charset="0"/>
              </a:rPr>
              <a:t>Core i7 </a:t>
            </a:r>
            <a:r>
              <a:rPr lang="en-US" sz="1800" dirty="0" err="1" smtClean="0">
                <a:latin typeface="Calibri" panose="020F0502020204030204" pitchFamily="34" charset="0"/>
              </a:rPr>
              <a:t>Haswell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algn="l"/>
            <a:r>
              <a:rPr lang="en-US" sz="1800" dirty="0" smtClean="0">
                <a:latin typeface="Calibri" panose="020F0502020204030204" pitchFamily="34" charset="0"/>
              </a:rPr>
              <a:t>2.1 GHz</a:t>
            </a:r>
          </a:p>
          <a:p>
            <a:pPr algn="l"/>
            <a:r>
              <a:rPr lang="en-US" sz="1800" dirty="0" smtClean="0">
                <a:latin typeface="Calibri" panose="020F0502020204030204" pitchFamily="34" charset="0"/>
              </a:rPr>
              <a:t>32 KB L1 d-cache</a:t>
            </a:r>
          </a:p>
          <a:p>
            <a:pPr algn="l"/>
            <a:r>
              <a:rPr lang="en-US" sz="1800" dirty="0" smtClean="0">
                <a:latin typeface="Calibri" panose="020F0502020204030204" pitchFamily="34" charset="0"/>
              </a:rPr>
              <a:t>256 KB L2 cache</a:t>
            </a:r>
          </a:p>
          <a:p>
            <a:pPr algn="l"/>
            <a:r>
              <a:rPr lang="en-US" sz="1800" dirty="0" smtClean="0">
                <a:latin typeface="Calibri" panose="020F0502020204030204" pitchFamily="34" charset="0"/>
              </a:rPr>
              <a:t>8 MB L3 cache</a:t>
            </a:r>
          </a:p>
          <a:p>
            <a:pPr algn="l"/>
            <a:r>
              <a:rPr lang="en-US" sz="1800" dirty="0" smtClean="0">
                <a:latin typeface="Calibri" panose="020F0502020204030204" pitchFamily="34" charset="0"/>
              </a:rPr>
              <a:t>64 B block size</a:t>
            </a:r>
          </a:p>
        </p:txBody>
      </p:sp>
      <p:grpSp>
        <p:nvGrpSpPr>
          <p:cNvPr id="13" name="Group 12"/>
          <p:cNvGrpSpPr/>
          <p:nvPr>
            <p:custDataLst>
              <p:tags r:id="rId5"/>
            </p:custDataLst>
          </p:nvPr>
        </p:nvGrpSpPr>
        <p:grpSpPr>
          <a:xfrm>
            <a:off x="152400" y="2876551"/>
            <a:ext cx="4495800" cy="2691560"/>
            <a:chOff x="152400" y="2876551"/>
            <a:chExt cx="4495800" cy="2691560"/>
          </a:xfrm>
        </p:grpSpPr>
        <p:sp>
          <p:nvSpPr>
            <p:cNvPr id="62" name="TextBox 61"/>
            <p:cNvSpPr txBox="1"/>
            <p:nvPr>
              <p:custDataLst>
                <p:tags r:id="rId19"/>
              </p:custDataLst>
            </p:nvPr>
          </p:nvSpPr>
          <p:spPr>
            <a:xfrm>
              <a:off x="152400" y="4737114"/>
              <a:ext cx="990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Slopes </a:t>
              </a:r>
            </a:p>
            <a:p>
              <a:pPr algn="l"/>
              <a:r>
                <a:rPr lang="en-US" sz="1600" i="1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>
              <p:custDataLst>
                <p:tags r:id="rId20"/>
              </p:custDataLst>
            </p:nvPr>
          </p:nvCxnSpPr>
          <p:spPr bwMode="auto">
            <a:xfrm flipV="1">
              <a:off x="1143000" y="2876551"/>
              <a:ext cx="3505200" cy="227606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>
              <p:custDataLst>
                <p:tags r:id="rId21"/>
              </p:custDataLst>
            </p:nvPr>
          </p:nvCxnSpPr>
          <p:spPr bwMode="auto">
            <a:xfrm flipV="1">
              <a:off x="1143000" y="4523783"/>
              <a:ext cx="1390650" cy="62883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>
              <p:custDataLst>
                <p:tags r:id="rId22"/>
              </p:custDataLst>
            </p:nvPr>
          </p:nvCxnSpPr>
          <p:spPr bwMode="auto">
            <a:xfrm flipV="1">
              <a:off x="1143000" y="3591017"/>
              <a:ext cx="2590800" cy="1561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>
            <p:custDataLst>
              <p:tags r:id="rId6"/>
            </p:custDataLst>
          </p:nvPr>
        </p:nvGrpSpPr>
        <p:grpSpPr>
          <a:xfrm>
            <a:off x="3770150" y="2180051"/>
            <a:ext cx="4764250" cy="3594569"/>
            <a:chOff x="3770150" y="2180051"/>
            <a:chExt cx="4764250" cy="3594569"/>
          </a:xfrm>
        </p:grpSpPr>
        <p:sp>
          <p:nvSpPr>
            <p:cNvPr id="54" name="TextBox 53"/>
            <p:cNvSpPr txBox="1"/>
            <p:nvPr>
              <p:custDataLst>
                <p:tags r:id="rId10"/>
              </p:custDataLst>
            </p:nvPr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Ridges </a:t>
              </a:r>
            </a:p>
            <a:p>
              <a:pPr algn="l"/>
              <a:r>
                <a:rPr lang="en-US" sz="1600" i="1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>
              <p:custDataLst>
                <p:tags r:id="rId11"/>
              </p:custDataLst>
            </p:nvPr>
          </p:nvSpPr>
          <p:spPr bwMode="auto">
            <a:xfrm>
              <a:off x="5928733" y="2180051"/>
              <a:ext cx="470001" cy="4616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</a:rPr>
                <a:t>L1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</a:endParaRPr>
            </a:p>
          </p:txBody>
        </p:sp>
        <p:sp>
          <p:nvSpPr>
            <p:cNvPr id="56" name="Rectangle 55"/>
            <p:cNvSpPr/>
            <p:nvPr>
              <p:custDataLst>
                <p:tags r:id="rId12"/>
              </p:custDataLst>
            </p:nvPr>
          </p:nvSpPr>
          <p:spPr bwMode="auto">
            <a:xfrm>
              <a:off x="3770150" y="5312955"/>
              <a:ext cx="846707" cy="4616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>
              <p:custDataLst>
                <p:tags r:id="rId13"/>
              </p:custDataLst>
            </p:nvPr>
          </p:nvSpPr>
          <p:spPr bwMode="auto">
            <a:xfrm>
              <a:off x="5424651" y="3653195"/>
              <a:ext cx="470000" cy="4616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</a:rPr>
                <a:t>L2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</a:endParaRPr>
            </a:p>
          </p:txBody>
        </p:sp>
        <p:sp>
          <p:nvSpPr>
            <p:cNvPr id="58" name="Rectangle 57"/>
            <p:cNvSpPr/>
            <p:nvPr>
              <p:custDataLst>
                <p:tags r:id="rId14"/>
              </p:custDataLst>
            </p:nvPr>
          </p:nvSpPr>
          <p:spPr bwMode="auto">
            <a:xfrm>
              <a:off x="4619646" y="4460740"/>
              <a:ext cx="470001" cy="4616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</a:rPr>
                <a:t>L3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</a:endParaRP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>
              <p:custDataLst>
                <p:tags r:id="rId15"/>
              </p:custDataLst>
            </p:nvPr>
          </p:nvCxnSpPr>
          <p:spPr bwMode="auto">
            <a:xfrm flipH="1" flipV="1">
              <a:off x="6398734" y="2410884"/>
              <a:ext cx="764834" cy="1411588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>
              <p:custDataLst>
                <p:tags r:id="rId16"/>
              </p:custDataLst>
            </p:nvPr>
          </p:nvCxnSpPr>
          <p:spPr bwMode="auto">
            <a:xfrm flipH="1">
              <a:off x="5894651" y="3822472"/>
              <a:ext cx="1268917" cy="6155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>
              <p:custDataLst>
                <p:tags r:id="rId17"/>
              </p:custDataLst>
            </p:nvPr>
          </p:nvCxnSpPr>
          <p:spPr bwMode="auto">
            <a:xfrm flipH="1">
              <a:off x="5089647" y="3822472"/>
              <a:ext cx="2073921" cy="869101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>
              <p:custDataLst>
                <p:tags r:id="rId18"/>
              </p:custDataLst>
            </p:nvPr>
          </p:nvCxnSpPr>
          <p:spPr bwMode="auto">
            <a:xfrm flipH="1">
              <a:off x="4616857" y="3822472"/>
              <a:ext cx="2546711" cy="172131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>
            <p:custDataLst>
              <p:tags r:id="rId7"/>
            </p:custDataLst>
          </p:nvPr>
        </p:nvGrpSpPr>
        <p:grpSpPr>
          <a:xfrm>
            <a:off x="57498" y="1371600"/>
            <a:ext cx="3447702" cy="932541"/>
            <a:chOff x="57498" y="1371600"/>
            <a:chExt cx="3447702" cy="932541"/>
          </a:xfrm>
        </p:grpSpPr>
        <p:sp>
          <p:nvSpPr>
            <p:cNvPr id="67" name="TextBox 66"/>
            <p:cNvSpPr txBox="1"/>
            <p:nvPr>
              <p:custDataLst>
                <p:tags r:id="rId8"/>
              </p:custDataLst>
            </p:nvPr>
          </p:nvSpPr>
          <p:spPr>
            <a:xfrm>
              <a:off x="57498" y="1371600"/>
              <a:ext cx="123790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 smtClean="0">
                  <a:solidFill>
                    <a:srgbClr val="C00000"/>
                  </a:solidFill>
                  <a:latin typeface="Calibri" panose="020F0502020204030204" pitchFamily="34" charset="0"/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>
              <p:custDataLst>
                <p:tags r:id="rId9"/>
              </p:custDataLst>
            </p:nvPr>
          </p:nvCxnSpPr>
          <p:spPr bwMode="auto">
            <a:xfrm>
              <a:off x="1295400" y="1663988"/>
              <a:ext cx="220980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226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About Your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Linux: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lscpu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ls /sys/devices/system/</a:t>
            </a:r>
            <a:r>
              <a:rPr lang="en-US" dirty="0" err="1"/>
              <a:t>cpu</a:t>
            </a:r>
            <a:r>
              <a:rPr lang="en-US" dirty="0"/>
              <a:t>/cpu0/cache/index0/</a:t>
            </a:r>
          </a:p>
          <a:p>
            <a:pPr lvl="2"/>
            <a:r>
              <a:rPr lang="en-US" u="sng" dirty="0" smtClean="0"/>
              <a:t>Ex</a:t>
            </a:r>
            <a:r>
              <a:rPr lang="en-US" dirty="0" smtClean="0"/>
              <a:t>:  cat /sys/devices/system/</a:t>
            </a:r>
            <a:r>
              <a:rPr lang="en-US" dirty="0" err="1" smtClean="0"/>
              <a:t>cpu</a:t>
            </a:r>
            <a:r>
              <a:rPr lang="en-US" dirty="0" smtClean="0"/>
              <a:t>/cpu0/cache/index*/size</a:t>
            </a:r>
          </a:p>
          <a:p>
            <a:r>
              <a:rPr lang="en-US" b="1" dirty="0" smtClean="0"/>
              <a:t>Windows: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wmic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memcache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get &lt;query&gt;  </a:t>
            </a:r>
            <a:r>
              <a:rPr lang="en-US" dirty="0" smtClean="0"/>
              <a:t>(all </a:t>
            </a:r>
            <a:r>
              <a:rPr lang="en-US" dirty="0"/>
              <a:t>values in </a:t>
            </a:r>
            <a:r>
              <a:rPr lang="en-US" dirty="0" smtClean="0"/>
              <a:t>KB</a:t>
            </a:r>
            <a:r>
              <a:rPr lang="en-US" dirty="0"/>
              <a:t>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u="sng" dirty="0"/>
              <a:t>Ex</a:t>
            </a:r>
            <a:r>
              <a:rPr lang="en-US" dirty="0"/>
              <a:t>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wmic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memcache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get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MaxCacheSize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Modern </a:t>
            </a:r>
            <a:r>
              <a:rPr lang="en-US" dirty="0"/>
              <a:t>processor specs:  </a:t>
            </a:r>
            <a:r>
              <a:rPr lang="en-US" dirty="0">
                <a:hlinkClick r:id="rId3"/>
              </a:rPr>
              <a:t>http://www.7-cpu.com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Write-back, write-allocate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3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4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30" name="TextBox 29"/>
          <p:cNvSpPr txBox="1"/>
          <p:nvPr>
            <p:custDataLst>
              <p:tags r:id="rId5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6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7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8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9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0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>
            <p:custDataLst>
              <p:tags r:id="rId11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2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6" name="TextBox 45"/>
          <p:cNvSpPr txBox="1"/>
          <p:nvPr>
            <p:custDataLst>
              <p:tags r:id="rId13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4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36" idx="2"/>
          </p:cNvCxnSpPr>
          <p:nvPr>
            <p:custDataLst>
              <p:tags r:id="rId15"/>
            </p:custDataLst>
          </p:nvPr>
        </p:nvCxnSpPr>
        <p:spPr bwMode="auto">
          <a:xfrm flipH="1">
            <a:off x="1405719" y="2732616"/>
            <a:ext cx="900397" cy="65202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triangle" w="med" len="med"/>
            <a:tailEnd type="none"/>
          </a:ln>
          <a:effectLst/>
        </p:spPr>
      </p:cxnSp>
      <p:sp>
        <p:nvSpPr>
          <p:cNvPr id="10" name="TextBox 9"/>
          <p:cNvSpPr txBox="1"/>
          <p:nvPr>
            <p:custDataLst>
              <p:tags r:id="rId16"/>
            </p:custDataLst>
          </p:nvPr>
        </p:nvSpPr>
        <p:spPr>
          <a:xfrm>
            <a:off x="1078682" y="3426767"/>
            <a:ext cx="7809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dirty="0" smtClean="0">
                <a:latin typeface="Calibri" pitchFamily="34" charset="0"/>
              </a:rPr>
              <a:t>ag (there is only one set in this tiny cache, so the tag is the entire block address!)</a:t>
            </a:r>
          </a:p>
        </p:txBody>
      </p:sp>
      <p:sp>
        <p:nvSpPr>
          <p:cNvPr id="11" name="TextBox 10"/>
          <p:cNvSpPr txBox="1"/>
          <p:nvPr>
            <p:custDataLst>
              <p:tags r:id="rId17"/>
            </p:custDataLst>
          </p:nvPr>
        </p:nvSpPr>
        <p:spPr>
          <a:xfrm>
            <a:off x="5725325" y="4247864"/>
            <a:ext cx="35285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In this example </a:t>
            </a:r>
            <a:r>
              <a:rPr lang="en-US" sz="1600" dirty="0">
                <a:latin typeface="Calibri" pitchFamily="34" charset="0"/>
              </a:rPr>
              <a:t>w</a:t>
            </a:r>
            <a:r>
              <a:rPr lang="en-US" sz="1600" dirty="0" smtClean="0">
                <a:latin typeface="Calibri" pitchFamily="34" charset="0"/>
              </a:rPr>
              <a:t>e are sort of </a:t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ignoring block offsets. Here a block</a:t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holds 2 bytes (16 bits, 4 hex digits). 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Normally a block would be much </a:t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bigger and thus there would be </a:t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multiple items per block.  While only </a:t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one item in that block would be </a:t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written at a time, the entire line would </a:t>
            </a:r>
            <a:br>
              <a:rPr lang="en-US" sz="1600" dirty="0" smtClean="0">
                <a:latin typeface="Calibri" pitchFamily="34" charset="0"/>
              </a:rPr>
            </a:br>
            <a:r>
              <a:rPr lang="en-US" sz="1600" dirty="0" smtClean="0">
                <a:latin typeface="Calibri" pitchFamily="34" charset="0"/>
              </a:rPr>
              <a:t>be brought into cache.</a:t>
            </a:r>
          </a:p>
        </p:txBody>
      </p:sp>
      <p:sp>
        <p:nvSpPr>
          <p:cNvPr id="12" name="TextBox 11"/>
          <p:cNvSpPr txBox="1"/>
          <p:nvPr>
            <p:custDataLst>
              <p:tags r:id="rId18"/>
            </p:custDataLst>
          </p:nvPr>
        </p:nvSpPr>
        <p:spPr>
          <a:xfrm>
            <a:off x="3075632" y="1574990"/>
            <a:ext cx="3982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Contents of memory stored at address G</a:t>
            </a:r>
          </a:p>
        </p:txBody>
      </p:sp>
      <p:cxnSp>
        <p:nvCxnSpPr>
          <p:cNvPr id="16" name="Straight Arrow Connector 15"/>
          <p:cNvCxnSpPr>
            <a:endCxn id="26" idx="0"/>
          </p:cNvCxnSpPr>
          <p:nvPr>
            <p:custDataLst>
              <p:tags r:id="rId19"/>
            </p:custDataLst>
          </p:nvPr>
        </p:nvCxnSpPr>
        <p:spPr bwMode="auto">
          <a:xfrm>
            <a:off x="3825884" y="1893212"/>
            <a:ext cx="0" cy="534604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4535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Write-back, write-allocate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4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30" name="TextBox 29"/>
          <p:cNvSpPr txBox="1"/>
          <p:nvPr>
            <p:custDataLst>
              <p:tags r:id="rId5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6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7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8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9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0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>
            <p:custDataLst>
              <p:tags r:id="rId11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</a:t>
            </a:r>
          </a:p>
        </p:txBody>
      </p:sp>
      <p:sp>
        <p:nvSpPr>
          <p:cNvPr id="42" name="TextBox 41"/>
          <p:cNvSpPr txBox="1"/>
          <p:nvPr>
            <p:custDataLst>
              <p:tags r:id="rId12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5" name="TextBox 24"/>
          <p:cNvSpPr txBox="1"/>
          <p:nvPr>
            <p:custDataLst>
              <p:tags r:id="rId13"/>
            </p:custDataLst>
          </p:nvPr>
        </p:nvSpPr>
        <p:spPr>
          <a:xfrm>
            <a:off x="603250" y="1280583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0xFACE,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  <p:sp>
        <p:nvSpPr>
          <p:cNvPr id="46" name="TextBox 45"/>
          <p:cNvSpPr txBox="1"/>
          <p:nvPr>
            <p:custDataLst>
              <p:tags r:id="rId14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5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7963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2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0xBEEF</a:t>
            </a:r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 bwMode="auto">
          <a:xfrm>
            <a:off x="2067995" y="2432054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U</a:t>
            </a:r>
          </a:p>
        </p:txBody>
      </p:sp>
      <p:sp>
        <p:nvSpPr>
          <p:cNvPr id="58" name="Rectangle 57"/>
          <p:cNvSpPr/>
          <p:nvPr>
            <p:custDataLst>
              <p:tags r:id="rId4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Write-back, write-allocate example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6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0xCAFE</a:t>
            </a:r>
          </a:p>
        </p:txBody>
      </p:sp>
      <p:sp>
        <p:nvSpPr>
          <p:cNvPr id="30" name="TextBox 29"/>
          <p:cNvSpPr txBox="1"/>
          <p:nvPr>
            <p:custDataLst>
              <p:tags r:id="rId8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9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10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11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12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3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</a:t>
            </a:r>
          </a:p>
        </p:txBody>
      </p:sp>
      <p:sp>
        <p:nvSpPr>
          <p:cNvPr id="42" name="TextBox 41"/>
          <p:cNvSpPr txBox="1"/>
          <p:nvPr>
            <p:custDataLst>
              <p:tags r:id="rId15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</a:t>
            </a:r>
          </a:p>
        </p:txBody>
      </p:sp>
      <p:sp>
        <p:nvSpPr>
          <p:cNvPr id="46" name="TextBox 45"/>
          <p:cNvSpPr txBox="1"/>
          <p:nvPr>
            <p:custDataLst>
              <p:tags r:id="rId16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7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>
            <p:custDataLst>
              <p:tags r:id="rId18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54" name="Rectangle 53"/>
          <p:cNvSpPr/>
          <p:nvPr>
            <p:custDataLst>
              <p:tags r:id="rId19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20"/>
            </p:custDataLst>
          </p:nvPr>
        </p:nvSpPr>
        <p:spPr>
          <a:xfrm>
            <a:off x="6059600" y="3578781"/>
            <a:ext cx="2551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Step 1: Bring </a:t>
            </a:r>
            <a:r>
              <a:rPr lang="en-US" sz="1800" b="1" dirty="0" smtClean="0">
                <a:latin typeface="Calibri" pitchFamily="34" charset="0"/>
              </a:rPr>
              <a:t>F</a:t>
            </a:r>
            <a:r>
              <a:rPr lang="en-US" sz="1800" dirty="0" smtClean="0">
                <a:latin typeface="Calibri" pitchFamily="34" charset="0"/>
              </a:rPr>
              <a:t> into cache</a:t>
            </a:r>
          </a:p>
        </p:txBody>
      </p:sp>
      <p:sp>
        <p:nvSpPr>
          <p:cNvPr id="27" name="TextBox 26"/>
          <p:cNvSpPr txBox="1"/>
          <p:nvPr>
            <p:custDataLst>
              <p:tags r:id="rId21"/>
            </p:custDataLst>
          </p:nvPr>
        </p:nvSpPr>
        <p:spPr>
          <a:xfrm>
            <a:off x="603250" y="1280583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0xFACE,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39259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2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0xBEEF</a:t>
            </a:r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 bwMode="auto">
          <a:xfrm>
            <a:off x="2067995" y="2432054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U</a:t>
            </a:r>
          </a:p>
        </p:txBody>
      </p:sp>
      <p:sp>
        <p:nvSpPr>
          <p:cNvPr id="58" name="Rectangle 57"/>
          <p:cNvSpPr/>
          <p:nvPr>
            <p:custDataLst>
              <p:tags r:id="rId4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Write-back, write-allocate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6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0xCAFE</a:t>
            </a:r>
          </a:p>
        </p:txBody>
      </p:sp>
      <p:sp>
        <p:nvSpPr>
          <p:cNvPr id="30" name="TextBox 29"/>
          <p:cNvSpPr txBox="1"/>
          <p:nvPr>
            <p:custDataLst>
              <p:tags r:id="rId8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9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10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11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12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3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5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6" name="TextBox 45"/>
          <p:cNvSpPr txBox="1"/>
          <p:nvPr>
            <p:custDataLst>
              <p:tags r:id="rId16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7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>
            <p:custDataLst>
              <p:tags r:id="rId18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0xFACE</a:t>
            </a:r>
          </a:p>
        </p:txBody>
      </p:sp>
      <p:sp>
        <p:nvSpPr>
          <p:cNvPr id="54" name="Rectangle 53"/>
          <p:cNvSpPr/>
          <p:nvPr>
            <p:custDataLst>
              <p:tags r:id="rId19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>
            <p:custDataLst>
              <p:tags r:id="rId20"/>
            </p:custDataLst>
          </p:nvPr>
        </p:nvSpPr>
        <p:spPr>
          <a:xfrm>
            <a:off x="6500778" y="3578781"/>
            <a:ext cx="22888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Step 2: Write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0xFACE</a:t>
            </a:r>
            <a:r>
              <a:rPr lang="en-US" sz="1800" dirty="0" smtClean="0">
                <a:latin typeface="Calibri" pitchFamily="34" charset="0"/>
              </a:rPr>
              <a:t/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to cache only </a:t>
            </a:r>
            <a:r>
              <a:rPr lang="en-US" sz="1800" u="sng" dirty="0" smtClean="0">
                <a:solidFill>
                  <a:srgbClr val="FF0000"/>
                </a:solidFill>
                <a:latin typeface="Calibri" pitchFamily="34" charset="0"/>
              </a:rPr>
              <a:t>and set</a:t>
            </a:r>
            <a:br>
              <a:rPr lang="en-US" sz="1800" u="sng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en-US" sz="1800" u="sng" dirty="0" smtClean="0">
                <a:solidFill>
                  <a:srgbClr val="FF0000"/>
                </a:solidFill>
                <a:latin typeface="Calibri" pitchFamily="34" charset="0"/>
              </a:rPr>
              <a:t>dirty bit</a:t>
            </a:r>
          </a:p>
        </p:txBody>
      </p:sp>
      <p:sp>
        <p:nvSpPr>
          <p:cNvPr id="27" name="TextBox 26"/>
          <p:cNvSpPr txBox="1"/>
          <p:nvPr>
            <p:custDataLst>
              <p:tags r:id="rId21"/>
            </p:custDataLst>
          </p:nvPr>
        </p:nvSpPr>
        <p:spPr>
          <a:xfrm>
            <a:off x="603250" y="1280583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0xFACE,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308066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2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0xBEEF</a:t>
            </a:r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 bwMode="auto">
          <a:xfrm>
            <a:off x="2067995" y="2432054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U</a:t>
            </a:r>
          </a:p>
        </p:txBody>
      </p:sp>
      <p:sp>
        <p:nvSpPr>
          <p:cNvPr id="58" name="Rectangle 57"/>
          <p:cNvSpPr/>
          <p:nvPr>
            <p:custDataLst>
              <p:tags r:id="rId4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Write-back, write-allocate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6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0xCAFE</a:t>
            </a:r>
          </a:p>
        </p:txBody>
      </p:sp>
      <p:sp>
        <p:nvSpPr>
          <p:cNvPr id="30" name="TextBox 29"/>
          <p:cNvSpPr txBox="1"/>
          <p:nvPr>
            <p:custDataLst>
              <p:tags r:id="rId8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9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10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11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12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3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5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>
            <p:custDataLst>
              <p:tags r:id="rId16"/>
            </p:custDataLst>
          </p:nvPr>
        </p:nvSpPr>
        <p:spPr>
          <a:xfrm>
            <a:off x="2872318" y="1284816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0xFEED,</a:t>
            </a:r>
            <a:r>
              <a:rPr lang="en-US" dirty="0" smtClean="0">
                <a:latin typeface="Calibri" pitchFamily="34" charset="0"/>
              </a:rPr>
              <a:t> F</a:t>
            </a:r>
          </a:p>
        </p:txBody>
      </p:sp>
      <p:sp>
        <p:nvSpPr>
          <p:cNvPr id="46" name="TextBox 45"/>
          <p:cNvSpPr txBox="1"/>
          <p:nvPr>
            <p:custDataLst>
              <p:tags r:id="rId17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8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>
            <p:custDataLst>
              <p:tags r:id="rId19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0xFACE</a:t>
            </a:r>
          </a:p>
        </p:txBody>
      </p:sp>
      <p:sp>
        <p:nvSpPr>
          <p:cNvPr id="54" name="Rectangle 53"/>
          <p:cNvSpPr/>
          <p:nvPr>
            <p:custDataLst>
              <p:tags r:id="rId20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>
            <p:custDataLst>
              <p:tags r:id="rId21"/>
            </p:custDataLst>
          </p:nvPr>
        </p:nvSpPr>
        <p:spPr>
          <a:xfrm>
            <a:off x="6728116" y="3578781"/>
            <a:ext cx="18884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Write hit!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Write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0xFEED</a:t>
            </a:r>
            <a:r>
              <a:rPr lang="en-US" sz="1800" dirty="0" smtClean="0">
                <a:latin typeface="Calibri" pitchFamily="34" charset="0"/>
              </a:rPr>
              <a:t> to 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cache only</a:t>
            </a:r>
          </a:p>
        </p:txBody>
      </p:sp>
      <p:sp>
        <p:nvSpPr>
          <p:cNvPr id="29" name="TextBox 28"/>
          <p:cNvSpPr txBox="1"/>
          <p:nvPr>
            <p:custDataLst>
              <p:tags r:id="rId22"/>
            </p:custDataLst>
          </p:nvPr>
        </p:nvSpPr>
        <p:spPr>
          <a:xfrm>
            <a:off x="603250" y="1280583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0xFACE,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33737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6" name="Rectangle 55"/>
          <p:cNvSpPr/>
          <p:nvPr>
            <p:custDataLst>
              <p:tags r:id="rId2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0xBEEF</a:t>
            </a:r>
          </a:p>
        </p:txBody>
      </p:sp>
      <p:sp>
        <p:nvSpPr>
          <p:cNvPr id="57" name="Rectangle 56"/>
          <p:cNvSpPr/>
          <p:nvPr>
            <p:custDataLst>
              <p:tags r:id="rId3"/>
            </p:custDataLst>
          </p:nvPr>
        </p:nvSpPr>
        <p:spPr bwMode="auto">
          <a:xfrm>
            <a:off x="2067995" y="2432054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U</a:t>
            </a:r>
          </a:p>
        </p:txBody>
      </p:sp>
      <p:sp>
        <p:nvSpPr>
          <p:cNvPr id="58" name="Rectangle 57"/>
          <p:cNvSpPr/>
          <p:nvPr>
            <p:custDataLst>
              <p:tags r:id="rId4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Write-back, write-allocate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8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6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7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0xCAFE</a:t>
            </a:r>
          </a:p>
        </p:txBody>
      </p:sp>
      <p:sp>
        <p:nvSpPr>
          <p:cNvPr id="30" name="TextBox 29"/>
          <p:cNvSpPr txBox="1"/>
          <p:nvPr>
            <p:custDataLst>
              <p:tags r:id="rId8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9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10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11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0xCAFE</a:t>
            </a:r>
          </a:p>
        </p:txBody>
      </p:sp>
      <p:sp>
        <p:nvSpPr>
          <p:cNvPr id="39" name="Rectangle 38"/>
          <p:cNvSpPr/>
          <p:nvPr>
            <p:custDataLst>
              <p:tags r:id="rId12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3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14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5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3" name="TextBox 42"/>
          <p:cNvSpPr txBox="1"/>
          <p:nvPr>
            <p:custDataLst>
              <p:tags r:id="rId16"/>
            </p:custDataLst>
          </p:nvPr>
        </p:nvSpPr>
        <p:spPr>
          <a:xfrm>
            <a:off x="5926667" y="1280584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alibri" pitchFamily="34" charset="0"/>
              </a:rPr>
              <a:t>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TextBox 45"/>
          <p:cNvSpPr txBox="1"/>
          <p:nvPr>
            <p:custDataLst>
              <p:tags r:id="rId17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8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>
            <p:custDataLst>
              <p:tags r:id="rId19"/>
            </p:custDataLst>
          </p:nvPr>
        </p:nvSpPr>
        <p:spPr bwMode="auto">
          <a:xfrm>
            <a:off x="2554831" y="2432054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0xFEED</a:t>
            </a:r>
          </a:p>
        </p:txBody>
      </p:sp>
      <p:sp>
        <p:nvSpPr>
          <p:cNvPr id="54" name="Rectangle 53"/>
          <p:cNvSpPr/>
          <p:nvPr>
            <p:custDataLst>
              <p:tags r:id="rId20"/>
            </p:custDataLst>
          </p:nvPr>
        </p:nvSpPr>
        <p:spPr bwMode="auto">
          <a:xfrm>
            <a:off x="5084246" y="2432054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29" name="TextBox 28"/>
          <p:cNvSpPr txBox="1"/>
          <p:nvPr>
            <p:custDataLst>
              <p:tags r:id="rId21"/>
            </p:custDataLst>
          </p:nvPr>
        </p:nvSpPr>
        <p:spPr>
          <a:xfrm>
            <a:off x="2872318" y="1284816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0xFEED,</a:t>
            </a:r>
            <a:r>
              <a:rPr lang="en-US" dirty="0" smtClean="0">
                <a:latin typeface="Calibri" pitchFamily="34" charset="0"/>
              </a:rPr>
              <a:t> F</a:t>
            </a:r>
          </a:p>
        </p:txBody>
      </p:sp>
      <p:sp>
        <p:nvSpPr>
          <p:cNvPr id="32" name="TextBox 31"/>
          <p:cNvSpPr txBox="1"/>
          <p:nvPr>
            <p:custDataLst>
              <p:tags r:id="rId22"/>
            </p:custDataLst>
          </p:nvPr>
        </p:nvSpPr>
        <p:spPr>
          <a:xfrm>
            <a:off x="603250" y="1280583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0xFACE,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306651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Write-back, write-allocate example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9</a:t>
            </a:fld>
            <a:endParaRPr lang="en-US"/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 bwMode="auto">
          <a:xfrm>
            <a:off x="2614082" y="4267200"/>
            <a:ext cx="2872317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6" name="Rectangle 25"/>
          <p:cNvSpPr/>
          <p:nvPr>
            <p:custDataLst>
              <p:tags r:id="rId4"/>
            </p:custDataLst>
          </p:nvPr>
        </p:nvSpPr>
        <p:spPr bwMode="auto">
          <a:xfrm>
            <a:off x="2550593" y="2427816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30" name="TextBox 29"/>
          <p:cNvSpPr txBox="1"/>
          <p:nvPr>
            <p:custDataLst>
              <p:tags r:id="rId5"/>
            </p:custDataLst>
          </p:nvPr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>
            <p:custDataLst>
              <p:tags r:id="rId6"/>
            </p:custDataLst>
          </p:nvPr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>
            <p:custDataLst>
              <p:tags r:id="rId7"/>
            </p:custDataLst>
          </p:nvPr>
        </p:nvSpPr>
        <p:spPr bwMode="auto">
          <a:xfrm>
            <a:off x="2063757" y="2427816"/>
            <a:ext cx="484717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37" name="Rectangle 36"/>
          <p:cNvSpPr/>
          <p:nvPr>
            <p:custDataLst>
              <p:tags r:id="rId8"/>
            </p:custDataLst>
          </p:nvPr>
        </p:nvSpPr>
        <p:spPr bwMode="auto">
          <a:xfrm>
            <a:off x="2819401" y="4408108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0xFEED</a:t>
            </a:r>
          </a:p>
        </p:txBody>
      </p:sp>
      <p:sp>
        <p:nvSpPr>
          <p:cNvPr id="39" name="Rectangle 38"/>
          <p:cNvSpPr/>
          <p:nvPr>
            <p:custDataLst>
              <p:tags r:id="rId9"/>
            </p:custDataLst>
          </p:nvPr>
        </p:nvSpPr>
        <p:spPr bwMode="auto">
          <a:xfrm>
            <a:off x="2813051" y="4825093"/>
            <a:ext cx="2550582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0xBEEF</a:t>
            </a:r>
          </a:p>
        </p:txBody>
      </p:sp>
      <p:sp>
        <p:nvSpPr>
          <p:cNvPr id="41" name="Rectangle 40"/>
          <p:cNvSpPr/>
          <p:nvPr>
            <p:custDataLst>
              <p:tags r:id="rId10"/>
            </p:custDataLst>
          </p:nvPr>
        </p:nvSpPr>
        <p:spPr bwMode="auto">
          <a:xfrm>
            <a:off x="5080008" y="2427816"/>
            <a:ext cx="277282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>
            <p:custDataLst>
              <p:tags r:id="rId11"/>
            </p:custDataLst>
          </p:nvPr>
        </p:nvSpPr>
        <p:spPr>
          <a:xfrm>
            <a:off x="2307167" y="432858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>
            <p:custDataLst>
              <p:tags r:id="rId12"/>
            </p:custDataLst>
          </p:nvPr>
        </p:nvSpPr>
        <p:spPr>
          <a:xfrm>
            <a:off x="2300817" y="479848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6" name="TextBox 45"/>
          <p:cNvSpPr txBox="1"/>
          <p:nvPr>
            <p:custDataLst>
              <p:tags r:id="rId13"/>
            </p:custDataLst>
          </p:nvPr>
        </p:nvSpPr>
        <p:spPr>
          <a:xfrm>
            <a:off x="6942667" y="2434167"/>
            <a:ext cx="120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dirty bit</a:t>
            </a:r>
          </a:p>
        </p:txBody>
      </p:sp>
      <p:cxnSp>
        <p:nvCxnSpPr>
          <p:cNvPr id="48" name="Straight Arrow Connector 47"/>
          <p:cNvCxnSpPr>
            <a:stCxn id="46" idx="1"/>
            <a:endCxn id="4" idx="3"/>
          </p:cNvCxnSpPr>
          <p:nvPr>
            <p:custDataLst>
              <p:tags r:id="rId14"/>
            </p:custDataLst>
          </p:nvPr>
        </p:nvCxnSpPr>
        <p:spPr bwMode="auto">
          <a:xfrm flipH="1" flipV="1">
            <a:off x="5486400" y="2577191"/>
            <a:ext cx="1456267" cy="87809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>
            <p:custDataLst>
              <p:tags r:id="rId15"/>
            </p:custDataLst>
          </p:nvPr>
        </p:nvSpPr>
        <p:spPr>
          <a:xfrm>
            <a:off x="6271877" y="3578781"/>
            <a:ext cx="28008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1. Write </a:t>
            </a:r>
            <a:r>
              <a:rPr lang="en-US" sz="1800" b="1" dirty="0" smtClean="0">
                <a:latin typeface="Calibri" pitchFamily="34" charset="0"/>
              </a:rPr>
              <a:t>F</a:t>
            </a:r>
            <a:r>
              <a:rPr lang="en-US" sz="1800" dirty="0" smtClean="0">
                <a:latin typeface="Calibri" pitchFamily="34" charset="0"/>
              </a:rPr>
              <a:t> back to memory 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since it is dirty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2. Bring </a:t>
            </a:r>
            <a:r>
              <a:rPr lang="en-US" sz="1800" b="1" dirty="0" smtClean="0">
                <a:latin typeface="Calibri" pitchFamily="34" charset="0"/>
              </a:rPr>
              <a:t>G</a:t>
            </a:r>
            <a:r>
              <a:rPr lang="en-US" sz="1800" dirty="0" smtClean="0">
                <a:latin typeface="Calibri" pitchFamily="34" charset="0"/>
              </a:rPr>
              <a:t> into the cache so </a:t>
            </a:r>
            <a:br>
              <a:rPr lang="en-US" sz="1800" dirty="0" smtClean="0">
                <a:latin typeface="Calibri" pitchFamily="34" charset="0"/>
              </a:rPr>
            </a:br>
            <a:r>
              <a:rPr lang="en-US" sz="1800" dirty="0" smtClean="0">
                <a:latin typeface="Calibri" pitchFamily="34" charset="0"/>
              </a:rPr>
              <a:t>we can copy it into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>
            <p:custDataLst>
              <p:tags r:id="rId16"/>
            </p:custDataLst>
          </p:nvPr>
        </p:nvSpPr>
        <p:spPr>
          <a:xfrm>
            <a:off x="5926667" y="1280584"/>
            <a:ext cx="162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alibri" pitchFamily="34" charset="0"/>
              </a:rPr>
              <a:t>G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>
            <p:custDataLst>
              <p:tags r:id="rId17"/>
            </p:custDataLst>
          </p:nvPr>
        </p:nvSpPr>
        <p:spPr>
          <a:xfrm>
            <a:off x="2872318" y="1284816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0xFEED,</a:t>
            </a:r>
            <a:r>
              <a:rPr lang="en-US" dirty="0" smtClean="0">
                <a:latin typeface="Calibri" pitchFamily="34" charset="0"/>
              </a:rPr>
              <a:t> F</a:t>
            </a:r>
          </a:p>
        </p:txBody>
      </p:sp>
      <p:sp>
        <p:nvSpPr>
          <p:cNvPr id="29" name="TextBox 28"/>
          <p:cNvSpPr txBox="1"/>
          <p:nvPr>
            <p:custDataLst>
              <p:tags r:id="rId18"/>
            </p:custDataLst>
          </p:nvPr>
        </p:nvSpPr>
        <p:spPr>
          <a:xfrm>
            <a:off x="603250" y="1280583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0xFACE,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326449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6" grpId="0" animBg="1"/>
      <p:bldP spid="4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5545</TotalTime>
  <Words>1585</Words>
  <Application>Microsoft Office PowerPoint</Application>
  <PresentationFormat>On-screen Show (4:3)</PresentationFormat>
  <Paragraphs>445</Paragraphs>
  <Slides>27</Slides>
  <Notes>18</Notes>
  <HiddenSlides>0</HiddenSlides>
  <MMClips>2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ＭＳ Ｐゴシック</vt:lpstr>
      <vt:lpstr>Arial</vt:lpstr>
      <vt:lpstr>Arial Narrow</vt:lpstr>
      <vt:lpstr>Calibri</vt:lpstr>
      <vt:lpstr>Cambria Math</vt:lpstr>
      <vt:lpstr>Courier New</vt:lpstr>
      <vt:lpstr>Roboto</vt:lpstr>
      <vt:lpstr>Roboto Regular</vt:lpstr>
      <vt:lpstr>Symbol</vt:lpstr>
      <vt:lpstr>Times New Roman</vt:lpstr>
      <vt:lpstr>Wingdings</vt:lpstr>
      <vt:lpstr>UWTheme-351-Au18</vt:lpstr>
      <vt:lpstr>Caches IV CSE 351 Spring 2019</vt:lpstr>
      <vt:lpstr>Administrivia</vt:lpstr>
      <vt:lpstr>Write-back, write-allocate example</vt:lpstr>
      <vt:lpstr>Write-back, write-allocate example</vt:lpstr>
      <vt:lpstr>Write-back, write-allocate example</vt:lpstr>
      <vt:lpstr>Write-back, write-allocate example</vt:lpstr>
      <vt:lpstr>Write-back, write-allocate example</vt:lpstr>
      <vt:lpstr>Write-back, write-allocate example</vt:lpstr>
      <vt:lpstr>Write-back, write-allocate example</vt:lpstr>
      <vt:lpstr>Peer Instruction Question</vt:lpstr>
      <vt:lpstr>Optimizations for the Memory Hierarchy</vt:lpstr>
      <vt:lpstr>Example:  Matrix Multiplication</vt:lpstr>
      <vt:lpstr>Matrices in Memory</vt:lpstr>
      <vt:lpstr>Naïve Matrix Multiply</vt:lpstr>
      <vt:lpstr>Cache Miss Analysis (Naïve)</vt:lpstr>
      <vt:lpstr>Cache Miss Analysis (Naïve)</vt:lpstr>
      <vt:lpstr>Cache Miss Analysis (Naïve)</vt:lpstr>
      <vt:lpstr>Linear Algebra to the Rescue (1)</vt:lpstr>
      <vt:lpstr>Linear Algebra to the Rescue (2)</vt:lpstr>
      <vt:lpstr>Blocked Matrix Multiply</vt:lpstr>
      <vt:lpstr>Cache Miss Analysis (Blocked)</vt:lpstr>
      <vt:lpstr>Cache Miss Analysis (Blocked)</vt:lpstr>
      <vt:lpstr>Cache Miss Analysis (Blocked)</vt:lpstr>
      <vt:lpstr>Matrix Multiply Visualization</vt:lpstr>
      <vt:lpstr>Cache-Friendly Code</vt:lpstr>
      <vt:lpstr>The Memory Mountain</vt:lpstr>
      <vt:lpstr>Learning About Your Machine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Caches IV CSE 351 Spring 2019</dc:title>
  <dc:creator>Justin Hsia</dc:creator>
  <cp:lastModifiedBy>Ruth Anderson</cp:lastModifiedBy>
  <cp:revision>116</cp:revision>
  <cp:lastPrinted>2019-05-15T17:41:07Z</cp:lastPrinted>
  <dcterms:created xsi:type="dcterms:W3CDTF">2016-11-10T07:02:52Z</dcterms:created>
  <dcterms:modified xsi:type="dcterms:W3CDTF">2019-05-15T17:41:16Z</dcterms:modified>
</cp:coreProperties>
</file>