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4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9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notesSlides/notesSlide10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1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1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13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14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notesSlides/notesSlide15.xml" ContentType="application/vnd.openxmlformats-officedocument.presentationml.notesSlide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notesSlides/notesSlide16.xml" ContentType="application/vnd.openxmlformats-officedocument.presentationml.notesSlide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95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27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310.xml" ContentType="application/vnd.openxmlformats-officedocument.presentationml.tags+xml"/>
  <Override PartName="/ppt/tags/tag2410.xml" ContentType="application/vnd.openxmlformats-officedocument.presentationml.tags+xml"/>
  <Override PartName="/ppt/tags/tag2510.xml" ContentType="application/vnd.openxmlformats-officedocument.presentationml.tags+xml"/>
  <Override PartName="/ppt/tags/tag3810.xml" ContentType="application/vnd.openxmlformats-officedocument.presentationml.tags+xml"/>
  <Override PartName="/ppt/tags/tag3910.xml" ContentType="application/vnd.openxmlformats-officedocument.presentationml.tags+xml"/>
  <Override PartName="/ppt/tags/tag4010.xml" ContentType="application/vnd.openxmlformats-officedocument.presentationml.tags+xml"/>
  <Override PartName="/ppt/tags/tag6110.xml" ContentType="application/vnd.openxmlformats-officedocument.presentationml.tags+xml"/>
  <Override PartName="/ppt/tags/tag657.xml" ContentType="application/vnd.openxmlformats-officedocument.presentationml.tags+xml"/>
  <Override PartName="/ppt/tags/tag660.xml" ContentType="application/vnd.openxmlformats-officedocument.presentationml.tags+xml"/>
  <Override PartName="/ppt/tags/tag760.xml" ContentType="application/vnd.openxmlformats-officedocument.presentationml.tags+xml"/>
  <Override PartName="/ppt/tags/tag1210.xml" ContentType="application/vnd.openxmlformats-officedocument.presentationml.tags+xml"/>
  <Override PartName="/ppt/tags/tag1230.xml" ContentType="application/vnd.openxmlformats-officedocument.presentationml.tags+xml"/>
  <Override PartName="/ppt/tags/tag1350.xml" ContentType="application/vnd.openxmlformats-officedocument.presentationml.tags+xml"/>
  <Override PartName="/ppt/tags/tag1470.xml" ContentType="application/vnd.openxmlformats-officedocument.presentationml.tags+xml"/>
  <Override PartName="/ppt/tags/tag1490.xml" ContentType="application/vnd.openxmlformats-officedocument.presentationml.tags+xml"/>
  <Override PartName="/ppt/tags/tag1640.xml" ContentType="application/vnd.openxmlformats-officedocument.presentationml.tags+xml"/>
  <Override PartName="/ppt/tags/tag1760.xml" ContentType="application/vnd.openxmlformats-officedocument.presentationml.tags+xml"/>
  <Override PartName="/ppt/tags/tag1790.xml" ContentType="application/vnd.openxmlformats-officedocument.presentationml.tags+xml"/>
  <Override PartName="/ppt/tags/tag1890.xml" ContentType="application/vnd.openxmlformats-officedocument.presentationml.tags+xml"/>
  <Override PartName="/ppt/tags/tag2830.xml" ContentType="application/vnd.openxmlformats-officedocument.presentationml.tags+xml"/>
  <Override PartName="/ppt/tags/tag2850.xml" ContentType="application/vnd.openxmlformats-officedocument.presentationml.tags+xml"/>
  <Override PartName="/ppt/tags/tag2980.xml" ContentType="application/vnd.openxmlformats-officedocument.presentationml.tags+xml"/>
  <Override PartName="/ppt/tags/tag3240.xml" ContentType="application/vnd.openxmlformats-officedocument.presentationml.tags+xml"/>
  <Override PartName="/ppt/tags/tag3260.xml" ContentType="application/vnd.openxmlformats-officedocument.presentationml.tags+xml"/>
  <Override PartName="/ppt/tags/tag3420.xml" ContentType="application/vnd.openxmlformats-officedocument.presentationml.tags+xml"/>
  <Override PartName="/ppt/tags/tag367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326" r:id="rId2"/>
    <p:sldId id="279" r:id="rId3"/>
    <p:sldId id="361" r:id="rId4"/>
    <p:sldId id="364" r:id="rId5"/>
    <p:sldId id="365" r:id="rId6"/>
    <p:sldId id="325" r:id="rId7"/>
    <p:sldId id="317" r:id="rId8"/>
    <p:sldId id="318" r:id="rId9"/>
    <p:sldId id="320" r:id="rId10"/>
    <p:sldId id="327" r:id="rId11"/>
    <p:sldId id="322" r:id="rId12"/>
    <p:sldId id="323" r:id="rId13"/>
    <p:sldId id="366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67" r:id="rId23"/>
    <p:sldId id="337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89665" autoAdjust="0"/>
  </p:normalViewPr>
  <p:slideViewPr>
    <p:cSldViewPr snapToGrid="0">
      <p:cViewPr varScale="1">
        <p:scale>
          <a:sx n="125" d="100"/>
          <a:sy n="125" d="100"/>
        </p:scale>
        <p:origin x="13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105EB-91D5-4326-8DCC-BFADB840F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752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37ACB-247F-49B5-B960-EEFFB132B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5228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83199" cy="25806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91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2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3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5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CAMERA demo 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6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4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63333" y="397495"/>
            <a:ext cx="8055699" cy="19601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48" tIns="44074" rIns="88148" bIns="44074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651665" y="2493161"/>
            <a:ext cx="9076987" cy="2362180"/>
          </a:xfrm>
          <a:noFill/>
          <a:ln/>
        </p:spPr>
        <p:txBody>
          <a:bodyPr wrap="none" lIns="91877" tIns="45938" rIns="91877" bIns="45938" anchor="ctr"/>
          <a:lstStyle/>
          <a:p>
            <a:r>
              <a:rPr lang="en-US" dirty="0" smtClean="0"/>
              <a:t>Why?</a:t>
            </a:r>
            <a:r>
              <a:rPr lang="en-US" baseline="0" dirty="0" smtClean="0"/>
              <a:t> </a:t>
            </a:r>
            <a:r>
              <a:rPr lang="en-US" b="1" dirty="0" smtClean="0"/>
              <a:t>Reuse is common</a:t>
            </a:r>
          </a:p>
          <a:p>
            <a:pPr lvl="1"/>
            <a:r>
              <a:rPr lang="en-US" dirty="0" smtClean="0"/>
              <a:t>Typically</a:t>
            </a:r>
            <a:r>
              <a:rPr lang="en-US" baseline="0" dirty="0" smtClean="0"/>
              <a:t> you </a:t>
            </a:r>
            <a:r>
              <a:rPr lang="en-US" dirty="0" smtClean="0"/>
              <a:t>would read,</a:t>
            </a:r>
            <a:r>
              <a:rPr lang="en-US" baseline="0" dirty="0" smtClean="0"/>
              <a:t> then write (</a:t>
            </a:r>
            <a:r>
              <a:rPr lang="en-US" baseline="0" dirty="0" err="1" smtClean="0"/>
              <a:t>incr</a:t>
            </a:r>
            <a:r>
              <a:rPr lang="en-US" baseline="0" dirty="0" smtClean="0"/>
              <a:t>)</a:t>
            </a:r>
          </a:p>
          <a:p>
            <a:pPr lvl="1"/>
            <a:r>
              <a:rPr lang="en-US" baseline="0" dirty="0" smtClean="0"/>
              <a:t>Or after you initialize a value (say, to 0), likely read and write it again soon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5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addresses into “index” and “tag”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7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Conflict!  Rest of cache</a:t>
            </a:r>
            <a:r>
              <a:rPr lang="en-US" baseline="0" smtClean="0"/>
              <a:t> unused!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“Where is address 2?”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6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6E8E3764-EC7F-D842-8C66-FD375867B07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1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2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“Layers” of a cache:</a:t>
            </a:r>
          </a:p>
          <a:p>
            <a:pPr marL="228600" indent="-228600">
              <a:buAutoNum type="arabicParenR"/>
            </a:pPr>
            <a:r>
              <a:rPr lang="en-US" baseline="0" smtClean="0"/>
              <a:t>Block (data)</a:t>
            </a:r>
          </a:p>
          <a:p>
            <a:pPr marL="228600" indent="-228600">
              <a:buAutoNum type="arabicParenR"/>
            </a:pPr>
            <a:r>
              <a:rPr lang="en-US" baseline="0" smtClean="0"/>
              <a:t>Line (data + management bits)</a:t>
            </a:r>
          </a:p>
          <a:p>
            <a:pPr marL="228600" indent="-228600">
              <a:buAutoNum type="arabicParenR"/>
            </a:pPr>
            <a:r>
              <a:rPr lang="en-US" baseline="0" smtClean="0"/>
              <a:t>Set (many lines based on associativity)</a:t>
            </a:r>
          </a:p>
          <a:p>
            <a:pPr marL="228600" indent="-228600">
              <a:buAutoNum type="arabicParenR"/>
            </a:pPr>
            <a:r>
              <a:rPr lang="en-US" baseline="0" smtClean="0"/>
              <a:t>Cache (many sets based on cache size &amp; associativity)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Valid bit lets us know if this line </a:t>
            </a:r>
            <a:r>
              <a:rPr lang="en-US" dirty="0" smtClean="0"/>
              <a:t>has </a:t>
            </a:r>
            <a:r>
              <a:rPr lang="en-US" smtClean="0"/>
              <a:t>been initialized (“is valid”).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8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0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7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57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6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3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DB61B0D-4F45-4C9A-931A-50F88C03B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83735" y="-2231"/>
            <a:ext cx="976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L18:  Caches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what-if.xkcd.com/111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tags" Target="../tags/tag131.xml"/><Relationship Id="rId50" Type="http://schemas.openxmlformats.org/officeDocument/2006/relationships/tags" Target="../tags/tag134.xml"/><Relationship Id="rId55" Type="http://schemas.openxmlformats.org/officeDocument/2006/relationships/tags" Target="../tags/tag233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3" Type="http://schemas.openxmlformats.org/officeDocument/2006/relationships/tags" Target="../tags/tag227.xml"/><Relationship Id="rId58" Type="http://schemas.openxmlformats.org/officeDocument/2006/relationships/image" Target="../media/image36.png"/><Relationship Id="rId5" Type="http://schemas.openxmlformats.org/officeDocument/2006/relationships/tags" Target="../tags/tag89.xml"/><Relationship Id="rId61" Type="http://schemas.openxmlformats.org/officeDocument/2006/relationships/tags" Target="../tags/tag255.xml"/><Relationship Id="rId19" Type="http://schemas.openxmlformats.org/officeDocument/2006/relationships/tags" Target="../tags/tag10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48" Type="http://schemas.openxmlformats.org/officeDocument/2006/relationships/tags" Target="../tags/tag132.xml"/><Relationship Id="rId56" Type="http://schemas.openxmlformats.org/officeDocument/2006/relationships/image" Target="../media/image35.png"/><Relationship Id="rId8" Type="http://schemas.openxmlformats.org/officeDocument/2006/relationships/tags" Target="../tags/tag92.xml"/><Relationship Id="rId51" Type="http://schemas.openxmlformats.org/officeDocument/2006/relationships/slideLayout" Target="../slideLayouts/slideLayout4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59" Type="http://schemas.openxmlformats.org/officeDocument/2006/relationships/tags" Target="../tags/tag254.xml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54" Type="http://schemas.openxmlformats.org/officeDocument/2006/relationships/image" Target="../media/image34.png"/><Relationship Id="rId62" Type="http://schemas.openxmlformats.org/officeDocument/2006/relationships/image" Target="../media/image38.png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49" Type="http://schemas.openxmlformats.org/officeDocument/2006/relationships/tags" Target="../tags/tag133.xml"/><Relationship Id="rId57" Type="http://schemas.openxmlformats.org/officeDocument/2006/relationships/tags" Target="../tags/tag234.xml"/><Relationship Id="rId10" Type="http://schemas.openxmlformats.org/officeDocument/2006/relationships/tags" Target="../tags/tag94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52" Type="http://schemas.openxmlformats.org/officeDocument/2006/relationships/notesSlide" Target="../notesSlides/notesSlide7.xml"/><Relationship Id="rId60" Type="http://schemas.openxmlformats.org/officeDocument/2006/relationships/image" Target="../media/image37.png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60.xml"/><Relationship Id="rId21" Type="http://schemas.openxmlformats.org/officeDocument/2006/relationships/tags" Target="../tags/tag155.xml"/><Relationship Id="rId42" Type="http://schemas.openxmlformats.org/officeDocument/2006/relationships/tags" Target="../tags/tag176.xml"/><Relationship Id="rId47" Type="http://schemas.openxmlformats.org/officeDocument/2006/relationships/tags" Target="../tags/tag181.xml"/><Relationship Id="rId63" Type="http://schemas.openxmlformats.org/officeDocument/2006/relationships/tags" Target="../tags/tag2410.xml"/><Relationship Id="rId68" Type="http://schemas.openxmlformats.org/officeDocument/2006/relationships/image" Target="../media/image60.png"/><Relationship Id="rId7" Type="http://schemas.openxmlformats.org/officeDocument/2006/relationships/tags" Target="../tags/tag141.xml"/><Relationship Id="rId71" Type="http://schemas.openxmlformats.org/officeDocument/2006/relationships/tags" Target="../tags/tag4010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9" Type="http://schemas.openxmlformats.org/officeDocument/2006/relationships/tags" Target="../tags/tag163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tags" Target="../tags/tag166.xml"/><Relationship Id="rId37" Type="http://schemas.openxmlformats.org/officeDocument/2006/relationships/tags" Target="../tags/tag171.xml"/><Relationship Id="rId40" Type="http://schemas.openxmlformats.org/officeDocument/2006/relationships/tags" Target="../tags/tag174.xml"/><Relationship Id="rId45" Type="http://schemas.openxmlformats.org/officeDocument/2006/relationships/tags" Target="../tags/tag179.xml"/><Relationship Id="rId53" Type="http://schemas.openxmlformats.org/officeDocument/2006/relationships/tags" Target="../tags/tag187.xml"/><Relationship Id="rId58" Type="http://schemas.openxmlformats.org/officeDocument/2006/relationships/tags" Target="../tags/tag192.xml"/><Relationship Id="rId66" Type="http://schemas.openxmlformats.org/officeDocument/2006/relationships/image" Target="../media/image5.png"/><Relationship Id="rId5" Type="http://schemas.openxmlformats.org/officeDocument/2006/relationships/tags" Target="../tags/tag139.xml"/><Relationship Id="rId61" Type="http://schemas.openxmlformats.org/officeDocument/2006/relationships/tags" Target="../tags/tag2310.xml"/><Relationship Id="rId19" Type="http://schemas.openxmlformats.org/officeDocument/2006/relationships/tags" Target="../tags/tag15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tags" Target="../tags/tag169.xml"/><Relationship Id="rId43" Type="http://schemas.openxmlformats.org/officeDocument/2006/relationships/tags" Target="../tags/tag177.xml"/><Relationship Id="rId48" Type="http://schemas.openxmlformats.org/officeDocument/2006/relationships/tags" Target="../tags/tag182.xml"/><Relationship Id="rId56" Type="http://schemas.openxmlformats.org/officeDocument/2006/relationships/tags" Target="../tags/tag190.xml"/><Relationship Id="rId64" Type="http://schemas.openxmlformats.org/officeDocument/2006/relationships/image" Target="../media/image40.png"/><Relationship Id="rId69" Type="http://schemas.openxmlformats.org/officeDocument/2006/relationships/tags" Target="../tags/tag3910.xml"/><Relationship Id="rId8" Type="http://schemas.openxmlformats.org/officeDocument/2006/relationships/tags" Target="../tags/tag142.xml"/><Relationship Id="rId51" Type="http://schemas.openxmlformats.org/officeDocument/2006/relationships/tags" Target="../tags/tag185.xml"/><Relationship Id="rId72" Type="http://schemas.openxmlformats.org/officeDocument/2006/relationships/image" Target="../media/image8.png"/><Relationship Id="rId3" Type="http://schemas.openxmlformats.org/officeDocument/2006/relationships/tags" Target="../tags/tag137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tags" Target="../tags/tag167.xml"/><Relationship Id="rId38" Type="http://schemas.openxmlformats.org/officeDocument/2006/relationships/tags" Target="../tags/tag172.xml"/><Relationship Id="rId46" Type="http://schemas.openxmlformats.org/officeDocument/2006/relationships/tags" Target="../tags/tag180.xml"/><Relationship Id="rId59" Type="http://schemas.openxmlformats.org/officeDocument/2006/relationships/slideLayout" Target="../slideLayouts/slideLayout4.xml"/><Relationship Id="rId67" Type="http://schemas.openxmlformats.org/officeDocument/2006/relationships/tags" Target="../tags/tag3810.xml"/><Relationship Id="rId20" Type="http://schemas.openxmlformats.org/officeDocument/2006/relationships/tags" Target="../tags/tag154.xml"/><Relationship Id="rId41" Type="http://schemas.openxmlformats.org/officeDocument/2006/relationships/tags" Target="../tags/tag175.xml"/><Relationship Id="rId54" Type="http://schemas.openxmlformats.org/officeDocument/2006/relationships/tags" Target="../tags/tag188.xml"/><Relationship Id="rId62" Type="http://schemas.openxmlformats.org/officeDocument/2006/relationships/image" Target="../media/image31.png"/><Relationship Id="rId70" Type="http://schemas.openxmlformats.org/officeDocument/2006/relationships/image" Target="../media/image7.png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tags" Target="../tags/tag170.xml"/><Relationship Id="rId49" Type="http://schemas.openxmlformats.org/officeDocument/2006/relationships/tags" Target="../tags/tag183.xml"/><Relationship Id="rId57" Type="http://schemas.openxmlformats.org/officeDocument/2006/relationships/tags" Target="../tags/tag191.xml"/><Relationship Id="rId10" Type="http://schemas.openxmlformats.org/officeDocument/2006/relationships/tags" Target="../tags/tag144.xml"/><Relationship Id="rId31" Type="http://schemas.openxmlformats.org/officeDocument/2006/relationships/tags" Target="../tags/tag165.xml"/><Relationship Id="rId44" Type="http://schemas.openxmlformats.org/officeDocument/2006/relationships/tags" Target="../tags/tag178.xml"/><Relationship Id="rId52" Type="http://schemas.openxmlformats.org/officeDocument/2006/relationships/tags" Target="../tags/tag186.xml"/><Relationship Id="rId60" Type="http://schemas.openxmlformats.org/officeDocument/2006/relationships/notesSlide" Target="../notesSlides/notesSlide9.xml"/><Relationship Id="rId65" Type="http://schemas.openxmlformats.org/officeDocument/2006/relationships/tags" Target="../tags/tag2510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39" Type="http://schemas.openxmlformats.org/officeDocument/2006/relationships/tags" Target="../tags/tag173.xml"/><Relationship Id="rId34" Type="http://schemas.openxmlformats.org/officeDocument/2006/relationships/tags" Target="../tags/tag168.xml"/><Relationship Id="rId50" Type="http://schemas.openxmlformats.org/officeDocument/2006/relationships/tags" Target="../tags/tag184.xml"/><Relationship Id="rId55" Type="http://schemas.openxmlformats.org/officeDocument/2006/relationships/tags" Target="../tags/tag189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225.xml"/><Relationship Id="rId21" Type="http://schemas.openxmlformats.org/officeDocument/2006/relationships/tags" Target="../tags/tag220.xml"/><Relationship Id="rId42" Type="http://schemas.openxmlformats.org/officeDocument/2006/relationships/tags" Target="../tags/tag244.xml"/><Relationship Id="rId47" Type="http://schemas.openxmlformats.org/officeDocument/2006/relationships/tags" Target="../tags/tag249.xml"/><Relationship Id="rId63" Type="http://schemas.openxmlformats.org/officeDocument/2006/relationships/tags" Target="../tags/tag6110.xml"/><Relationship Id="rId68" Type="http://schemas.openxmlformats.org/officeDocument/2006/relationships/image" Target="../media/image11.png"/><Relationship Id="rId7" Type="http://schemas.openxmlformats.org/officeDocument/2006/relationships/tags" Target="../tags/tag206.xml"/><Relationship Id="rId2" Type="http://schemas.openxmlformats.org/officeDocument/2006/relationships/tags" Target="../tags/tag194.xml"/><Relationship Id="rId16" Type="http://schemas.openxmlformats.org/officeDocument/2006/relationships/tags" Target="../tags/tag215.xml"/><Relationship Id="rId29" Type="http://schemas.openxmlformats.org/officeDocument/2006/relationships/tags" Target="../tags/tag229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2.xml"/><Relationship Id="rId37" Type="http://schemas.openxmlformats.org/officeDocument/2006/relationships/tags" Target="../tags/tag239.xml"/><Relationship Id="rId40" Type="http://schemas.openxmlformats.org/officeDocument/2006/relationships/tags" Target="../tags/tag242.xml"/><Relationship Id="rId45" Type="http://schemas.openxmlformats.org/officeDocument/2006/relationships/tags" Target="../tags/tag247.xml"/><Relationship Id="rId53" Type="http://schemas.openxmlformats.org/officeDocument/2006/relationships/tags" Target="../tags/tag257.xml"/><Relationship Id="rId58" Type="http://schemas.openxmlformats.org/officeDocument/2006/relationships/tags" Target="../tags/tag262.xml"/><Relationship Id="rId66" Type="http://schemas.openxmlformats.org/officeDocument/2006/relationships/image" Target="../media/image10.png"/><Relationship Id="rId5" Type="http://schemas.openxmlformats.org/officeDocument/2006/relationships/tags" Target="../tags/tag198.xml"/><Relationship Id="rId61" Type="http://schemas.openxmlformats.org/officeDocument/2006/relationships/slideLayout" Target="../slideLayouts/slideLayout4.xml"/><Relationship Id="rId19" Type="http://schemas.openxmlformats.org/officeDocument/2006/relationships/tags" Target="../tags/tag21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30.xml"/><Relationship Id="rId35" Type="http://schemas.openxmlformats.org/officeDocument/2006/relationships/tags" Target="../tags/tag237.xml"/><Relationship Id="rId43" Type="http://schemas.openxmlformats.org/officeDocument/2006/relationships/tags" Target="../tags/tag245.xml"/><Relationship Id="rId48" Type="http://schemas.openxmlformats.org/officeDocument/2006/relationships/tags" Target="../tags/tag250.xml"/><Relationship Id="rId56" Type="http://schemas.openxmlformats.org/officeDocument/2006/relationships/tags" Target="../tags/tag260.xml"/><Relationship Id="rId64" Type="http://schemas.openxmlformats.org/officeDocument/2006/relationships/image" Target="../media/image9.png"/><Relationship Id="rId69" Type="http://schemas.openxmlformats.org/officeDocument/2006/relationships/tags" Target="../tags/tag760.xml"/><Relationship Id="rId8" Type="http://schemas.openxmlformats.org/officeDocument/2006/relationships/tags" Target="../tags/tag207.xml"/><Relationship Id="rId51" Type="http://schemas.openxmlformats.org/officeDocument/2006/relationships/tags" Target="../tags/tag253.xml"/><Relationship Id="rId3" Type="http://schemas.openxmlformats.org/officeDocument/2006/relationships/tags" Target="../tags/tag19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5.xml"/><Relationship Id="rId38" Type="http://schemas.openxmlformats.org/officeDocument/2006/relationships/tags" Target="../tags/tag240.xml"/><Relationship Id="rId46" Type="http://schemas.openxmlformats.org/officeDocument/2006/relationships/tags" Target="../tags/tag248.xml"/><Relationship Id="rId59" Type="http://schemas.openxmlformats.org/officeDocument/2006/relationships/tags" Target="../tags/tag263.xml"/><Relationship Id="rId67" Type="http://schemas.openxmlformats.org/officeDocument/2006/relationships/tags" Target="../tags/tag660.xml"/><Relationship Id="rId20" Type="http://schemas.openxmlformats.org/officeDocument/2006/relationships/tags" Target="../tags/tag219.xml"/><Relationship Id="rId41" Type="http://schemas.openxmlformats.org/officeDocument/2006/relationships/tags" Target="../tags/tag243.xml"/><Relationship Id="rId54" Type="http://schemas.openxmlformats.org/officeDocument/2006/relationships/tags" Target="../tags/tag258.xml"/><Relationship Id="rId62" Type="http://schemas.openxmlformats.org/officeDocument/2006/relationships/notesSlide" Target="../notesSlides/notesSlide10.xml"/><Relationship Id="rId70" Type="http://schemas.openxmlformats.org/officeDocument/2006/relationships/image" Target="../media/image12.png"/><Relationship Id="rId1" Type="http://schemas.openxmlformats.org/officeDocument/2006/relationships/tags" Target="../tags/tag193.xml"/><Relationship Id="rId6" Type="http://schemas.openxmlformats.org/officeDocument/2006/relationships/tags" Target="../tags/tag205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8.xml"/><Relationship Id="rId36" Type="http://schemas.openxmlformats.org/officeDocument/2006/relationships/tags" Target="../tags/tag238.xml"/><Relationship Id="rId49" Type="http://schemas.openxmlformats.org/officeDocument/2006/relationships/tags" Target="../tags/tag251.xml"/><Relationship Id="rId57" Type="http://schemas.openxmlformats.org/officeDocument/2006/relationships/tags" Target="../tags/tag261.xml"/><Relationship Id="rId10" Type="http://schemas.openxmlformats.org/officeDocument/2006/relationships/tags" Target="../tags/tag209.xml"/><Relationship Id="rId31" Type="http://schemas.openxmlformats.org/officeDocument/2006/relationships/tags" Target="../tags/tag231.xml"/><Relationship Id="rId44" Type="http://schemas.openxmlformats.org/officeDocument/2006/relationships/tags" Target="../tags/tag246.xml"/><Relationship Id="rId52" Type="http://schemas.openxmlformats.org/officeDocument/2006/relationships/tags" Target="../tags/tag256.xml"/><Relationship Id="rId60" Type="http://schemas.openxmlformats.org/officeDocument/2006/relationships/tags" Target="../tags/tag264.xml"/><Relationship Id="rId65" Type="http://schemas.openxmlformats.org/officeDocument/2006/relationships/tags" Target="../tags/tag657.xml"/><Relationship Id="rId4" Type="http://schemas.openxmlformats.org/officeDocument/2006/relationships/tags" Target="../tags/tag197.xml"/><Relationship Id="rId9" Type="http://schemas.openxmlformats.org/officeDocument/2006/relationships/tags" Target="../tags/tag208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9" Type="http://schemas.openxmlformats.org/officeDocument/2006/relationships/tags" Target="../tags/tag241.xml"/><Relationship Id="rId34" Type="http://schemas.openxmlformats.org/officeDocument/2006/relationships/tags" Target="../tags/tag236.xml"/><Relationship Id="rId50" Type="http://schemas.openxmlformats.org/officeDocument/2006/relationships/tags" Target="../tags/tag252.xml"/><Relationship Id="rId55" Type="http://schemas.openxmlformats.org/officeDocument/2006/relationships/tags" Target="../tags/tag259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77.xml"/><Relationship Id="rId18" Type="http://schemas.openxmlformats.org/officeDocument/2006/relationships/tags" Target="../tags/tag282.xml"/><Relationship Id="rId26" Type="http://schemas.openxmlformats.org/officeDocument/2006/relationships/tags" Target="../tags/tag290.xml"/><Relationship Id="rId3" Type="http://schemas.openxmlformats.org/officeDocument/2006/relationships/tags" Target="../tags/tag267.xml"/><Relationship Id="rId21" Type="http://schemas.openxmlformats.org/officeDocument/2006/relationships/tags" Target="../tags/tag285.xml"/><Relationship Id="rId34" Type="http://schemas.openxmlformats.org/officeDocument/2006/relationships/image" Target="../media/image10.png"/><Relationship Id="rId7" Type="http://schemas.openxmlformats.org/officeDocument/2006/relationships/tags" Target="../tags/tag271.xml"/><Relationship Id="rId12" Type="http://schemas.openxmlformats.org/officeDocument/2006/relationships/tags" Target="../tags/tag276.xml"/><Relationship Id="rId17" Type="http://schemas.openxmlformats.org/officeDocument/2006/relationships/tags" Target="../tags/tag281.xml"/><Relationship Id="rId25" Type="http://schemas.openxmlformats.org/officeDocument/2006/relationships/tags" Target="../tags/tag289.xml"/><Relationship Id="rId33" Type="http://schemas.openxmlformats.org/officeDocument/2006/relationships/tags" Target="../tags/tag1350.xml"/><Relationship Id="rId2" Type="http://schemas.openxmlformats.org/officeDocument/2006/relationships/tags" Target="../tags/tag266.xml"/><Relationship Id="rId16" Type="http://schemas.openxmlformats.org/officeDocument/2006/relationships/tags" Target="../tags/tag280.xml"/><Relationship Id="rId20" Type="http://schemas.openxmlformats.org/officeDocument/2006/relationships/tags" Target="../tags/tag284.xml"/><Relationship Id="rId29" Type="http://schemas.openxmlformats.org/officeDocument/2006/relationships/tags" Target="../tags/tag1210.xml"/><Relationship Id="rId1" Type="http://schemas.openxmlformats.org/officeDocument/2006/relationships/tags" Target="../tags/tag265.xml"/><Relationship Id="rId6" Type="http://schemas.openxmlformats.org/officeDocument/2006/relationships/tags" Target="../tags/tag270.xml"/><Relationship Id="rId11" Type="http://schemas.openxmlformats.org/officeDocument/2006/relationships/tags" Target="../tags/tag275.xml"/><Relationship Id="rId24" Type="http://schemas.openxmlformats.org/officeDocument/2006/relationships/tags" Target="../tags/tag288.xml"/><Relationship Id="rId32" Type="http://schemas.openxmlformats.org/officeDocument/2006/relationships/image" Target="../media/image11.png"/><Relationship Id="rId5" Type="http://schemas.openxmlformats.org/officeDocument/2006/relationships/tags" Target="../tags/tag269.xml"/><Relationship Id="rId15" Type="http://schemas.openxmlformats.org/officeDocument/2006/relationships/tags" Target="../tags/tag279.xml"/><Relationship Id="rId23" Type="http://schemas.openxmlformats.org/officeDocument/2006/relationships/tags" Target="../tags/tag287.xml"/><Relationship Id="rId28" Type="http://schemas.openxmlformats.org/officeDocument/2006/relationships/notesSlide" Target="../notesSlides/notesSlide11.xml"/><Relationship Id="rId10" Type="http://schemas.openxmlformats.org/officeDocument/2006/relationships/tags" Target="../tags/tag274.xml"/><Relationship Id="rId19" Type="http://schemas.openxmlformats.org/officeDocument/2006/relationships/tags" Target="../tags/tag283.xml"/><Relationship Id="rId31" Type="http://schemas.openxmlformats.org/officeDocument/2006/relationships/tags" Target="../tags/tag1230.xml"/><Relationship Id="rId4" Type="http://schemas.openxmlformats.org/officeDocument/2006/relationships/tags" Target="../tags/tag268.xml"/><Relationship Id="rId9" Type="http://schemas.openxmlformats.org/officeDocument/2006/relationships/tags" Target="../tags/tag273.xml"/><Relationship Id="rId14" Type="http://schemas.openxmlformats.org/officeDocument/2006/relationships/tags" Target="../tags/tag278.xml"/><Relationship Id="rId22" Type="http://schemas.openxmlformats.org/officeDocument/2006/relationships/tags" Target="../tags/tag286.xml"/><Relationship Id="rId27" Type="http://schemas.openxmlformats.org/officeDocument/2006/relationships/slideLayout" Target="../slideLayouts/slideLayout4.xml"/><Relationship Id="rId30" Type="http://schemas.openxmlformats.org/officeDocument/2006/relationships/image" Target="../media/image9.png"/><Relationship Id="rId8" Type="http://schemas.openxmlformats.org/officeDocument/2006/relationships/tags" Target="../tags/tag27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303.xml"/><Relationship Id="rId18" Type="http://schemas.openxmlformats.org/officeDocument/2006/relationships/tags" Target="../tags/tag308.xml"/><Relationship Id="rId26" Type="http://schemas.openxmlformats.org/officeDocument/2006/relationships/tags" Target="../tags/tag316.xml"/><Relationship Id="rId21" Type="http://schemas.openxmlformats.org/officeDocument/2006/relationships/tags" Target="../tags/tag311.xml"/><Relationship Id="rId34" Type="http://schemas.openxmlformats.org/officeDocument/2006/relationships/tags" Target="../tags/tag1490.xml"/><Relationship Id="rId7" Type="http://schemas.openxmlformats.org/officeDocument/2006/relationships/tags" Target="../tags/tag297.xml"/><Relationship Id="rId12" Type="http://schemas.openxmlformats.org/officeDocument/2006/relationships/tags" Target="../tags/tag302.xml"/><Relationship Id="rId17" Type="http://schemas.openxmlformats.org/officeDocument/2006/relationships/tags" Target="../tags/tag307.xml"/><Relationship Id="rId25" Type="http://schemas.openxmlformats.org/officeDocument/2006/relationships/tags" Target="../tags/tag315.xml"/><Relationship Id="rId33" Type="http://schemas.openxmlformats.org/officeDocument/2006/relationships/image" Target="../media/image9.png"/><Relationship Id="rId2" Type="http://schemas.openxmlformats.org/officeDocument/2006/relationships/tags" Target="../tags/tag292.xml"/><Relationship Id="rId16" Type="http://schemas.openxmlformats.org/officeDocument/2006/relationships/tags" Target="../tags/tag306.xml"/><Relationship Id="rId20" Type="http://schemas.openxmlformats.org/officeDocument/2006/relationships/tags" Target="../tags/tag310.xml"/><Relationship Id="rId29" Type="http://schemas.openxmlformats.org/officeDocument/2006/relationships/tags" Target="../tags/tag319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1" Type="http://schemas.openxmlformats.org/officeDocument/2006/relationships/tags" Target="../tags/tag301.xml"/><Relationship Id="rId24" Type="http://schemas.openxmlformats.org/officeDocument/2006/relationships/tags" Target="../tags/tag314.xml"/><Relationship Id="rId32" Type="http://schemas.openxmlformats.org/officeDocument/2006/relationships/tags" Target="../tags/tag1470.xml"/><Relationship Id="rId37" Type="http://schemas.openxmlformats.org/officeDocument/2006/relationships/image" Target="../media/image10.png"/><Relationship Id="rId5" Type="http://schemas.openxmlformats.org/officeDocument/2006/relationships/tags" Target="../tags/tag295.xml"/><Relationship Id="rId15" Type="http://schemas.openxmlformats.org/officeDocument/2006/relationships/tags" Target="../tags/tag305.xml"/><Relationship Id="rId23" Type="http://schemas.openxmlformats.org/officeDocument/2006/relationships/tags" Target="../tags/tag313.xml"/><Relationship Id="rId28" Type="http://schemas.openxmlformats.org/officeDocument/2006/relationships/tags" Target="../tags/tag318.xml"/><Relationship Id="rId36" Type="http://schemas.openxmlformats.org/officeDocument/2006/relationships/tags" Target="../tags/tag1640.xml"/><Relationship Id="rId10" Type="http://schemas.openxmlformats.org/officeDocument/2006/relationships/tags" Target="../tags/tag300.xml"/><Relationship Id="rId19" Type="http://schemas.openxmlformats.org/officeDocument/2006/relationships/tags" Target="../tags/tag309.xml"/><Relationship Id="rId31" Type="http://schemas.openxmlformats.org/officeDocument/2006/relationships/notesSlide" Target="../notesSlides/notesSlide12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4" Type="http://schemas.openxmlformats.org/officeDocument/2006/relationships/tags" Target="../tags/tag304.xml"/><Relationship Id="rId22" Type="http://schemas.openxmlformats.org/officeDocument/2006/relationships/tags" Target="../tags/tag312.xml"/><Relationship Id="rId27" Type="http://schemas.openxmlformats.org/officeDocument/2006/relationships/tags" Target="../tags/tag317.xml"/><Relationship Id="rId30" Type="http://schemas.openxmlformats.org/officeDocument/2006/relationships/slideLayout" Target="../slideLayouts/slideLayout4.xml"/><Relationship Id="rId35" Type="http://schemas.openxmlformats.org/officeDocument/2006/relationships/image" Target="../media/image11.png"/><Relationship Id="rId8" Type="http://schemas.openxmlformats.org/officeDocument/2006/relationships/tags" Target="../tags/tag298.xml"/><Relationship Id="rId3" Type="http://schemas.openxmlformats.org/officeDocument/2006/relationships/tags" Target="../tags/tag293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345.xml"/><Relationship Id="rId21" Type="http://schemas.openxmlformats.org/officeDocument/2006/relationships/tags" Target="../tags/tag340.xml"/><Relationship Id="rId42" Type="http://schemas.openxmlformats.org/officeDocument/2006/relationships/tags" Target="../tags/tag361.xml"/><Relationship Id="rId47" Type="http://schemas.openxmlformats.org/officeDocument/2006/relationships/tags" Target="../tags/tag366.xml"/><Relationship Id="rId63" Type="http://schemas.openxmlformats.org/officeDocument/2006/relationships/tags" Target="../tags/tag382.xml"/><Relationship Id="rId68" Type="http://schemas.openxmlformats.org/officeDocument/2006/relationships/tags" Target="../tags/tag387.xml"/><Relationship Id="rId84" Type="http://schemas.openxmlformats.org/officeDocument/2006/relationships/tags" Target="../tags/tag403.xml"/><Relationship Id="rId89" Type="http://schemas.openxmlformats.org/officeDocument/2006/relationships/tags" Target="../tags/tag408.xml"/><Relationship Id="rId112" Type="http://schemas.openxmlformats.org/officeDocument/2006/relationships/image" Target="../media/image14.png"/><Relationship Id="rId16" Type="http://schemas.openxmlformats.org/officeDocument/2006/relationships/tags" Target="../tags/tag335.xml"/><Relationship Id="rId107" Type="http://schemas.openxmlformats.org/officeDocument/2006/relationships/slideLayout" Target="../slideLayouts/slideLayout4.xml"/><Relationship Id="rId11" Type="http://schemas.openxmlformats.org/officeDocument/2006/relationships/tags" Target="../tags/tag330.xml"/><Relationship Id="rId32" Type="http://schemas.openxmlformats.org/officeDocument/2006/relationships/tags" Target="../tags/tag351.xml"/><Relationship Id="rId37" Type="http://schemas.openxmlformats.org/officeDocument/2006/relationships/tags" Target="../tags/tag356.xml"/><Relationship Id="rId53" Type="http://schemas.openxmlformats.org/officeDocument/2006/relationships/tags" Target="../tags/tag372.xml"/><Relationship Id="rId58" Type="http://schemas.openxmlformats.org/officeDocument/2006/relationships/tags" Target="../tags/tag377.xml"/><Relationship Id="rId74" Type="http://schemas.openxmlformats.org/officeDocument/2006/relationships/tags" Target="../tags/tag393.xml"/><Relationship Id="rId79" Type="http://schemas.openxmlformats.org/officeDocument/2006/relationships/tags" Target="../tags/tag398.xml"/><Relationship Id="rId102" Type="http://schemas.openxmlformats.org/officeDocument/2006/relationships/tags" Target="../tags/tag421.xml"/><Relationship Id="rId5" Type="http://schemas.openxmlformats.org/officeDocument/2006/relationships/tags" Target="../tags/tag324.xml"/><Relationship Id="rId90" Type="http://schemas.openxmlformats.org/officeDocument/2006/relationships/tags" Target="../tags/tag409.xml"/><Relationship Id="rId95" Type="http://schemas.openxmlformats.org/officeDocument/2006/relationships/tags" Target="../tags/tag414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43" Type="http://schemas.openxmlformats.org/officeDocument/2006/relationships/tags" Target="../tags/tag362.xml"/><Relationship Id="rId48" Type="http://schemas.openxmlformats.org/officeDocument/2006/relationships/tags" Target="../tags/tag367.xml"/><Relationship Id="rId64" Type="http://schemas.openxmlformats.org/officeDocument/2006/relationships/tags" Target="../tags/tag383.xml"/><Relationship Id="rId69" Type="http://schemas.openxmlformats.org/officeDocument/2006/relationships/tags" Target="../tags/tag388.xml"/><Relationship Id="rId113" Type="http://schemas.openxmlformats.org/officeDocument/2006/relationships/tags" Target="../tags/tag1890.xml"/><Relationship Id="rId80" Type="http://schemas.openxmlformats.org/officeDocument/2006/relationships/tags" Target="../tags/tag399.xml"/><Relationship Id="rId85" Type="http://schemas.openxmlformats.org/officeDocument/2006/relationships/tags" Target="../tags/tag404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33" Type="http://schemas.openxmlformats.org/officeDocument/2006/relationships/tags" Target="../tags/tag352.xml"/><Relationship Id="rId38" Type="http://schemas.openxmlformats.org/officeDocument/2006/relationships/tags" Target="../tags/tag357.xml"/><Relationship Id="rId59" Type="http://schemas.openxmlformats.org/officeDocument/2006/relationships/tags" Target="../tags/tag378.xml"/><Relationship Id="rId103" Type="http://schemas.openxmlformats.org/officeDocument/2006/relationships/tags" Target="../tags/tag422.xml"/><Relationship Id="rId108" Type="http://schemas.openxmlformats.org/officeDocument/2006/relationships/notesSlide" Target="../notesSlides/notesSlide13.xml"/><Relationship Id="rId54" Type="http://schemas.openxmlformats.org/officeDocument/2006/relationships/tags" Target="../tags/tag373.xml"/><Relationship Id="rId70" Type="http://schemas.openxmlformats.org/officeDocument/2006/relationships/tags" Target="../tags/tag389.xml"/><Relationship Id="rId75" Type="http://schemas.openxmlformats.org/officeDocument/2006/relationships/tags" Target="../tags/tag394.xml"/><Relationship Id="rId91" Type="http://schemas.openxmlformats.org/officeDocument/2006/relationships/tags" Target="../tags/tag410.xml"/><Relationship Id="rId96" Type="http://schemas.openxmlformats.org/officeDocument/2006/relationships/tags" Target="../tags/tag415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36" Type="http://schemas.openxmlformats.org/officeDocument/2006/relationships/tags" Target="../tags/tag355.xml"/><Relationship Id="rId49" Type="http://schemas.openxmlformats.org/officeDocument/2006/relationships/tags" Target="../tags/tag368.xml"/><Relationship Id="rId57" Type="http://schemas.openxmlformats.org/officeDocument/2006/relationships/tags" Target="../tags/tag376.xml"/><Relationship Id="rId106" Type="http://schemas.openxmlformats.org/officeDocument/2006/relationships/tags" Target="../tags/tag425.xml"/><Relationship Id="rId114" Type="http://schemas.openxmlformats.org/officeDocument/2006/relationships/image" Target="../media/image15.png"/><Relationship Id="rId10" Type="http://schemas.openxmlformats.org/officeDocument/2006/relationships/tags" Target="../tags/tag329.xml"/><Relationship Id="rId31" Type="http://schemas.openxmlformats.org/officeDocument/2006/relationships/tags" Target="../tags/tag350.xml"/><Relationship Id="rId44" Type="http://schemas.openxmlformats.org/officeDocument/2006/relationships/tags" Target="../tags/tag363.xml"/><Relationship Id="rId52" Type="http://schemas.openxmlformats.org/officeDocument/2006/relationships/tags" Target="../tags/tag371.xml"/><Relationship Id="rId60" Type="http://schemas.openxmlformats.org/officeDocument/2006/relationships/tags" Target="../tags/tag379.xml"/><Relationship Id="rId65" Type="http://schemas.openxmlformats.org/officeDocument/2006/relationships/tags" Target="../tags/tag384.xml"/><Relationship Id="rId73" Type="http://schemas.openxmlformats.org/officeDocument/2006/relationships/tags" Target="../tags/tag392.xml"/><Relationship Id="rId78" Type="http://schemas.openxmlformats.org/officeDocument/2006/relationships/tags" Target="../tags/tag397.xml"/><Relationship Id="rId81" Type="http://schemas.openxmlformats.org/officeDocument/2006/relationships/tags" Target="../tags/tag400.xml"/><Relationship Id="rId86" Type="http://schemas.openxmlformats.org/officeDocument/2006/relationships/tags" Target="../tags/tag405.xml"/><Relationship Id="rId94" Type="http://schemas.openxmlformats.org/officeDocument/2006/relationships/tags" Target="../tags/tag413.xml"/><Relationship Id="rId99" Type="http://schemas.openxmlformats.org/officeDocument/2006/relationships/tags" Target="../tags/tag418.xml"/><Relationship Id="rId101" Type="http://schemas.openxmlformats.org/officeDocument/2006/relationships/tags" Target="../tags/tag420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39" Type="http://schemas.openxmlformats.org/officeDocument/2006/relationships/tags" Target="../tags/tag358.xml"/><Relationship Id="rId109" Type="http://schemas.openxmlformats.org/officeDocument/2006/relationships/tags" Target="../tags/tag1760.xml"/><Relationship Id="rId34" Type="http://schemas.openxmlformats.org/officeDocument/2006/relationships/tags" Target="../tags/tag353.xml"/><Relationship Id="rId50" Type="http://schemas.openxmlformats.org/officeDocument/2006/relationships/tags" Target="../tags/tag369.xml"/><Relationship Id="rId55" Type="http://schemas.openxmlformats.org/officeDocument/2006/relationships/tags" Target="../tags/tag374.xml"/><Relationship Id="rId76" Type="http://schemas.openxmlformats.org/officeDocument/2006/relationships/tags" Target="../tags/tag395.xml"/><Relationship Id="rId97" Type="http://schemas.openxmlformats.org/officeDocument/2006/relationships/tags" Target="../tags/tag416.xml"/><Relationship Id="rId104" Type="http://schemas.openxmlformats.org/officeDocument/2006/relationships/tags" Target="../tags/tag423.xml"/><Relationship Id="rId7" Type="http://schemas.openxmlformats.org/officeDocument/2006/relationships/tags" Target="../tags/tag326.xml"/><Relationship Id="rId71" Type="http://schemas.openxmlformats.org/officeDocument/2006/relationships/tags" Target="../tags/tag390.xml"/><Relationship Id="rId92" Type="http://schemas.openxmlformats.org/officeDocument/2006/relationships/tags" Target="../tags/tag411.xml"/><Relationship Id="rId2" Type="http://schemas.openxmlformats.org/officeDocument/2006/relationships/tags" Target="../tags/tag321.xml"/><Relationship Id="rId29" Type="http://schemas.openxmlformats.org/officeDocument/2006/relationships/tags" Target="../tags/tag348.xml"/><Relationship Id="rId24" Type="http://schemas.openxmlformats.org/officeDocument/2006/relationships/tags" Target="../tags/tag343.xml"/><Relationship Id="rId40" Type="http://schemas.openxmlformats.org/officeDocument/2006/relationships/tags" Target="../tags/tag359.xml"/><Relationship Id="rId45" Type="http://schemas.openxmlformats.org/officeDocument/2006/relationships/tags" Target="../tags/tag364.xml"/><Relationship Id="rId66" Type="http://schemas.openxmlformats.org/officeDocument/2006/relationships/tags" Target="../tags/tag385.xml"/><Relationship Id="rId87" Type="http://schemas.openxmlformats.org/officeDocument/2006/relationships/tags" Target="../tags/tag406.xml"/><Relationship Id="rId110" Type="http://schemas.openxmlformats.org/officeDocument/2006/relationships/image" Target="../media/image13.png"/><Relationship Id="rId61" Type="http://schemas.openxmlformats.org/officeDocument/2006/relationships/tags" Target="../tags/tag380.xml"/><Relationship Id="rId82" Type="http://schemas.openxmlformats.org/officeDocument/2006/relationships/tags" Target="../tags/tag401.xml"/><Relationship Id="rId19" Type="http://schemas.openxmlformats.org/officeDocument/2006/relationships/tags" Target="../tags/tag338.xml"/><Relationship Id="rId14" Type="http://schemas.openxmlformats.org/officeDocument/2006/relationships/tags" Target="../tags/tag333.xml"/><Relationship Id="rId30" Type="http://schemas.openxmlformats.org/officeDocument/2006/relationships/tags" Target="../tags/tag349.xml"/><Relationship Id="rId35" Type="http://schemas.openxmlformats.org/officeDocument/2006/relationships/tags" Target="../tags/tag354.xml"/><Relationship Id="rId56" Type="http://schemas.openxmlformats.org/officeDocument/2006/relationships/tags" Target="../tags/tag375.xml"/><Relationship Id="rId77" Type="http://schemas.openxmlformats.org/officeDocument/2006/relationships/tags" Target="../tags/tag396.xml"/><Relationship Id="rId100" Type="http://schemas.openxmlformats.org/officeDocument/2006/relationships/tags" Target="../tags/tag419.xml"/><Relationship Id="rId105" Type="http://schemas.openxmlformats.org/officeDocument/2006/relationships/tags" Target="../tags/tag424.xml"/><Relationship Id="rId8" Type="http://schemas.openxmlformats.org/officeDocument/2006/relationships/tags" Target="../tags/tag327.xml"/><Relationship Id="rId51" Type="http://schemas.openxmlformats.org/officeDocument/2006/relationships/tags" Target="../tags/tag370.xml"/><Relationship Id="rId72" Type="http://schemas.openxmlformats.org/officeDocument/2006/relationships/tags" Target="../tags/tag391.xml"/><Relationship Id="rId93" Type="http://schemas.openxmlformats.org/officeDocument/2006/relationships/tags" Target="../tags/tag412.xml"/><Relationship Id="rId98" Type="http://schemas.openxmlformats.org/officeDocument/2006/relationships/tags" Target="../tags/tag417.xml"/><Relationship Id="rId3" Type="http://schemas.openxmlformats.org/officeDocument/2006/relationships/tags" Target="../tags/tag322.xml"/><Relationship Id="rId25" Type="http://schemas.openxmlformats.org/officeDocument/2006/relationships/tags" Target="../tags/tag344.xml"/><Relationship Id="rId46" Type="http://schemas.openxmlformats.org/officeDocument/2006/relationships/tags" Target="../tags/tag365.xml"/><Relationship Id="rId67" Type="http://schemas.openxmlformats.org/officeDocument/2006/relationships/tags" Target="../tags/tag386.xml"/><Relationship Id="rId20" Type="http://schemas.openxmlformats.org/officeDocument/2006/relationships/tags" Target="../tags/tag339.xml"/><Relationship Id="rId41" Type="http://schemas.openxmlformats.org/officeDocument/2006/relationships/tags" Target="../tags/tag360.xml"/><Relationship Id="rId62" Type="http://schemas.openxmlformats.org/officeDocument/2006/relationships/tags" Target="../tags/tag381.xml"/><Relationship Id="rId83" Type="http://schemas.openxmlformats.org/officeDocument/2006/relationships/tags" Target="../tags/tag402.xml"/><Relationship Id="rId88" Type="http://schemas.openxmlformats.org/officeDocument/2006/relationships/tags" Target="../tags/tag407.xml"/><Relationship Id="rId111" Type="http://schemas.openxmlformats.org/officeDocument/2006/relationships/tags" Target="../tags/tag1790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438.xml"/><Relationship Id="rId18" Type="http://schemas.openxmlformats.org/officeDocument/2006/relationships/tags" Target="../tags/tag443.xml"/><Relationship Id="rId26" Type="http://schemas.openxmlformats.org/officeDocument/2006/relationships/tags" Target="../tags/tag451.xml"/><Relationship Id="rId39" Type="http://schemas.openxmlformats.org/officeDocument/2006/relationships/tags" Target="../tags/tag464.xml"/><Relationship Id="rId21" Type="http://schemas.openxmlformats.org/officeDocument/2006/relationships/tags" Target="../tags/tag446.xml"/><Relationship Id="rId34" Type="http://schemas.openxmlformats.org/officeDocument/2006/relationships/tags" Target="../tags/tag459.xml"/><Relationship Id="rId42" Type="http://schemas.openxmlformats.org/officeDocument/2006/relationships/slideLayout" Target="../slideLayouts/slideLayout4.xml"/><Relationship Id="rId47" Type="http://schemas.openxmlformats.org/officeDocument/2006/relationships/image" Target="../media/image14.png"/><Relationship Id="rId7" Type="http://schemas.openxmlformats.org/officeDocument/2006/relationships/tags" Target="../tags/tag432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29" Type="http://schemas.openxmlformats.org/officeDocument/2006/relationships/tags" Target="../tags/tag454.xml"/><Relationship Id="rId11" Type="http://schemas.openxmlformats.org/officeDocument/2006/relationships/tags" Target="../tags/tag436.xml"/><Relationship Id="rId24" Type="http://schemas.openxmlformats.org/officeDocument/2006/relationships/tags" Target="../tags/tag449.xml"/><Relationship Id="rId32" Type="http://schemas.openxmlformats.org/officeDocument/2006/relationships/tags" Target="../tags/tag457.xml"/><Relationship Id="rId37" Type="http://schemas.openxmlformats.org/officeDocument/2006/relationships/tags" Target="../tags/tag462.xml"/><Relationship Id="rId40" Type="http://schemas.openxmlformats.org/officeDocument/2006/relationships/tags" Target="../tags/tag465.xml"/><Relationship Id="rId45" Type="http://schemas.openxmlformats.org/officeDocument/2006/relationships/image" Target="../media/image13.png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23" Type="http://schemas.openxmlformats.org/officeDocument/2006/relationships/tags" Target="../tags/tag448.xml"/><Relationship Id="rId28" Type="http://schemas.openxmlformats.org/officeDocument/2006/relationships/tags" Target="../tags/tag453.xml"/><Relationship Id="rId36" Type="http://schemas.openxmlformats.org/officeDocument/2006/relationships/tags" Target="../tags/tag461.xml"/><Relationship Id="rId49" Type="http://schemas.openxmlformats.org/officeDocument/2006/relationships/image" Target="../media/image15.png"/><Relationship Id="rId10" Type="http://schemas.openxmlformats.org/officeDocument/2006/relationships/tags" Target="../tags/tag435.xml"/><Relationship Id="rId19" Type="http://schemas.openxmlformats.org/officeDocument/2006/relationships/tags" Target="../tags/tag444.xml"/><Relationship Id="rId31" Type="http://schemas.openxmlformats.org/officeDocument/2006/relationships/tags" Target="../tags/tag456.xml"/><Relationship Id="rId44" Type="http://schemas.openxmlformats.org/officeDocument/2006/relationships/tags" Target="../tags/tag2830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Relationship Id="rId22" Type="http://schemas.openxmlformats.org/officeDocument/2006/relationships/tags" Target="../tags/tag447.xml"/><Relationship Id="rId27" Type="http://schemas.openxmlformats.org/officeDocument/2006/relationships/tags" Target="../tags/tag452.xml"/><Relationship Id="rId30" Type="http://schemas.openxmlformats.org/officeDocument/2006/relationships/tags" Target="../tags/tag455.xml"/><Relationship Id="rId35" Type="http://schemas.openxmlformats.org/officeDocument/2006/relationships/tags" Target="../tags/tag460.xml"/><Relationship Id="rId43" Type="http://schemas.openxmlformats.org/officeDocument/2006/relationships/notesSlide" Target="../notesSlides/notesSlide14.xml"/><Relationship Id="rId48" Type="http://schemas.openxmlformats.org/officeDocument/2006/relationships/tags" Target="../tags/tag2980.xml"/><Relationship Id="rId8" Type="http://schemas.openxmlformats.org/officeDocument/2006/relationships/tags" Target="../tags/tag433.xml"/><Relationship Id="rId3" Type="http://schemas.openxmlformats.org/officeDocument/2006/relationships/tags" Target="../tags/tag428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5" Type="http://schemas.openxmlformats.org/officeDocument/2006/relationships/tags" Target="../tags/tag450.xml"/><Relationship Id="rId33" Type="http://schemas.openxmlformats.org/officeDocument/2006/relationships/tags" Target="../tags/tag458.xml"/><Relationship Id="rId38" Type="http://schemas.openxmlformats.org/officeDocument/2006/relationships/tags" Target="../tags/tag463.xml"/><Relationship Id="rId46" Type="http://schemas.openxmlformats.org/officeDocument/2006/relationships/tags" Target="../tags/tag2850.xml"/><Relationship Id="rId20" Type="http://schemas.openxmlformats.org/officeDocument/2006/relationships/tags" Target="../tags/tag445.xml"/><Relationship Id="rId41" Type="http://schemas.openxmlformats.org/officeDocument/2006/relationships/tags" Target="../tags/tag466.xml"/><Relationship Id="rId1" Type="http://schemas.openxmlformats.org/officeDocument/2006/relationships/tags" Target="../tags/tag426.xml"/><Relationship Id="rId6" Type="http://schemas.openxmlformats.org/officeDocument/2006/relationships/tags" Target="../tags/tag4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9" Type="http://schemas.openxmlformats.org/officeDocument/2006/relationships/tags" Target="../tags/tag505.xml"/><Relationship Id="rId21" Type="http://schemas.openxmlformats.org/officeDocument/2006/relationships/tags" Target="../tags/tag487.xml"/><Relationship Id="rId34" Type="http://schemas.openxmlformats.org/officeDocument/2006/relationships/tags" Target="../tags/tag500.xml"/><Relationship Id="rId42" Type="http://schemas.openxmlformats.org/officeDocument/2006/relationships/tags" Target="../tags/tag508.xml"/><Relationship Id="rId47" Type="http://schemas.openxmlformats.org/officeDocument/2006/relationships/image" Target="../media/image13.png"/><Relationship Id="rId50" Type="http://schemas.openxmlformats.org/officeDocument/2006/relationships/tags" Target="../tags/tag3420.xml"/><Relationship Id="rId7" Type="http://schemas.openxmlformats.org/officeDocument/2006/relationships/tags" Target="../tags/tag473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9" Type="http://schemas.openxmlformats.org/officeDocument/2006/relationships/tags" Target="../tags/tag495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32" Type="http://schemas.openxmlformats.org/officeDocument/2006/relationships/tags" Target="../tags/tag498.xml"/><Relationship Id="rId37" Type="http://schemas.openxmlformats.org/officeDocument/2006/relationships/tags" Target="../tags/tag503.xml"/><Relationship Id="rId40" Type="http://schemas.openxmlformats.org/officeDocument/2006/relationships/tags" Target="../tags/tag506.xml"/><Relationship Id="rId45" Type="http://schemas.openxmlformats.org/officeDocument/2006/relationships/notesSlide" Target="../notesSlides/notesSlide15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tags" Target="../tags/tag494.xml"/><Relationship Id="rId36" Type="http://schemas.openxmlformats.org/officeDocument/2006/relationships/tags" Target="../tags/tag502.xml"/><Relationship Id="rId49" Type="http://schemas.openxmlformats.org/officeDocument/2006/relationships/image" Target="../media/image14.png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31" Type="http://schemas.openxmlformats.org/officeDocument/2006/relationships/tags" Target="../tags/tag497.xml"/><Relationship Id="rId44" Type="http://schemas.openxmlformats.org/officeDocument/2006/relationships/slideLayout" Target="../slideLayouts/slideLayout4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tags" Target="../tags/tag493.xml"/><Relationship Id="rId30" Type="http://schemas.openxmlformats.org/officeDocument/2006/relationships/tags" Target="../tags/tag496.xml"/><Relationship Id="rId35" Type="http://schemas.openxmlformats.org/officeDocument/2006/relationships/tags" Target="../tags/tag501.xml"/><Relationship Id="rId43" Type="http://schemas.openxmlformats.org/officeDocument/2006/relationships/tags" Target="../tags/tag509.xml"/><Relationship Id="rId48" Type="http://schemas.openxmlformats.org/officeDocument/2006/relationships/tags" Target="../tags/tag3260.xml"/><Relationship Id="rId8" Type="http://schemas.openxmlformats.org/officeDocument/2006/relationships/tags" Target="../tags/tag474.xml"/><Relationship Id="rId51" Type="http://schemas.openxmlformats.org/officeDocument/2006/relationships/image" Target="../media/image15.png"/><Relationship Id="rId3" Type="http://schemas.openxmlformats.org/officeDocument/2006/relationships/tags" Target="../tags/tag469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33" Type="http://schemas.openxmlformats.org/officeDocument/2006/relationships/tags" Target="../tags/tag499.xml"/><Relationship Id="rId38" Type="http://schemas.openxmlformats.org/officeDocument/2006/relationships/tags" Target="../tags/tag504.xml"/><Relationship Id="rId46" Type="http://schemas.openxmlformats.org/officeDocument/2006/relationships/tags" Target="../tags/tag3240.xml"/><Relationship Id="rId20" Type="http://schemas.openxmlformats.org/officeDocument/2006/relationships/tags" Target="../tags/tag486.xml"/><Relationship Id="rId41" Type="http://schemas.openxmlformats.org/officeDocument/2006/relationships/tags" Target="../tags/tag507.xml"/><Relationship Id="rId1" Type="http://schemas.openxmlformats.org/officeDocument/2006/relationships/tags" Target="../tags/tag467.xml"/><Relationship Id="rId6" Type="http://schemas.openxmlformats.org/officeDocument/2006/relationships/tags" Target="../tags/tag4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12.xml"/><Relationship Id="rId7" Type="http://schemas.openxmlformats.org/officeDocument/2006/relationships/image" Target="../media/image16.png"/><Relationship Id="rId2" Type="http://schemas.openxmlformats.org/officeDocument/2006/relationships/tags" Target="../tags/tag511.xml"/><Relationship Id="rId1" Type="http://schemas.openxmlformats.org/officeDocument/2006/relationships/tags" Target="../tags/tag510.xml"/><Relationship Id="rId6" Type="http://schemas.openxmlformats.org/officeDocument/2006/relationships/tags" Target="../tags/tag367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15.xml"/><Relationship Id="rId2" Type="http://schemas.openxmlformats.org/officeDocument/2006/relationships/tags" Target="../tags/tag514.xml"/><Relationship Id="rId1" Type="http://schemas.openxmlformats.org/officeDocument/2006/relationships/tags" Target="../tags/tag513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0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9" Type="http://schemas.openxmlformats.org/officeDocument/2006/relationships/tags" Target="../tags/tag54.xml"/><Relationship Id="rId21" Type="http://schemas.openxmlformats.org/officeDocument/2006/relationships/tags" Target="../tags/tag36.xml"/><Relationship Id="rId34" Type="http://schemas.openxmlformats.org/officeDocument/2006/relationships/tags" Target="../tags/tag49.xml"/><Relationship Id="rId42" Type="http://schemas.openxmlformats.org/officeDocument/2006/relationships/tags" Target="../tags/tag57.xml"/><Relationship Id="rId47" Type="http://schemas.openxmlformats.org/officeDocument/2006/relationships/tags" Target="../tags/tag62.xml"/><Relationship Id="rId50" Type="http://schemas.openxmlformats.org/officeDocument/2006/relationships/tags" Target="../tags/tag65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9" Type="http://schemas.openxmlformats.org/officeDocument/2006/relationships/tags" Target="../tags/tag44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37" Type="http://schemas.openxmlformats.org/officeDocument/2006/relationships/tags" Target="../tags/tag52.xml"/><Relationship Id="rId40" Type="http://schemas.openxmlformats.org/officeDocument/2006/relationships/tags" Target="../tags/tag55.xml"/><Relationship Id="rId45" Type="http://schemas.openxmlformats.org/officeDocument/2006/relationships/tags" Target="../tags/tag60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36" Type="http://schemas.openxmlformats.org/officeDocument/2006/relationships/tags" Target="../tags/tag51.xml"/><Relationship Id="rId49" Type="http://schemas.openxmlformats.org/officeDocument/2006/relationships/tags" Target="../tags/tag64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31" Type="http://schemas.openxmlformats.org/officeDocument/2006/relationships/tags" Target="../tags/tag46.xml"/><Relationship Id="rId44" Type="http://schemas.openxmlformats.org/officeDocument/2006/relationships/tags" Target="../tags/tag59.xml"/><Relationship Id="rId52" Type="http://schemas.openxmlformats.org/officeDocument/2006/relationships/notesSlide" Target="../notesSlides/notesSlide4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tags" Target="../tags/tag50.xml"/><Relationship Id="rId43" Type="http://schemas.openxmlformats.org/officeDocument/2006/relationships/tags" Target="../tags/tag58.xml"/><Relationship Id="rId48" Type="http://schemas.openxmlformats.org/officeDocument/2006/relationships/tags" Target="../tags/tag63.xml"/><Relationship Id="rId8" Type="http://schemas.openxmlformats.org/officeDocument/2006/relationships/tags" Target="../tags/tag23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38" Type="http://schemas.openxmlformats.org/officeDocument/2006/relationships/tags" Target="../tags/tag53.xml"/><Relationship Id="rId46" Type="http://schemas.openxmlformats.org/officeDocument/2006/relationships/tags" Target="../tags/tag61.xml"/><Relationship Id="rId20" Type="http://schemas.openxmlformats.org/officeDocument/2006/relationships/tags" Target="../tags/tag35.xml"/><Relationship Id="rId41" Type="http://schemas.openxmlformats.org/officeDocument/2006/relationships/tags" Target="../tags/tag56.xml"/><Relationship Id="rId1" Type="http://schemas.openxmlformats.org/officeDocument/2006/relationships/tags" Target="../tags/tag16.xml"/><Relationship Id="rId6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201.xml"/><Relationship Id="rId26" Type="http://schemas.openxmlformats.org/officeDocument/2006/relationships/image" Target="../media/image26.png"/><Relationship Id="rId3" Type="http://schemas.openxmlformats.org/officeDocument/2006/relationships/tags" Target="../tags/tag68.xml"/><Relationship Id="rId21" Type="http://schemas.openxmlformats.org/officeDocument/2006/relationships/image" Target="../media/image23.png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tags" Target="../tags/tag67.xml"/><Relationship Id="rId16" Type="http://schemas.openxmlformats.org/officeDocument/2006/relationships/tags" Target="../tags/tag195.xml"/><Relationship Id="rId20" Type="http://schemas.openxmlformats.org/officeDocument/2006/relationships/tags" Target="../tags/tag202.xml"/><Relationship Id="rId29" Type="http://schemas.openxmlformats.org/officeDocument/2006/relationships/tags" Target="../tags/tag199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204.xml"/><Relationship Id="rId32" Type="http://schemas.openxmlformats.org/officeDocument/2006/relationships/image" Target="../media/image30.png"/><Relationship Id="rId5" Type="http://schemas.openxmlformats.org/officeDocument/2006/relationships/tags" Target="../tags/tag70.xml"/><Relationship Id="rId15" Type="http://schemas.openxmlformats.org/officeDocument/2006/relationships/notesSlide" Target="../notesSlides/notesSlide5.xml"/><Relationship Id="rId23" Type="http://schemas.openxmlformats.org/officeDocument/2006/relationships/image" Target="../media/image24.png"/><Relationship Id="rId28" Type="http://schemas.openxmlformats.org/officeDocument/2006/relationships/image" Target="../media/image28.png"/><Relationship Id="rId10" Type="http://schemas.openxmlformats.org/officeDocument/2006/relationships/tags" Target="../tags/tag75.xml"/><Relationship Id="rId19" Type="http://schemas.openxmlformats.org/officeDocument/2006/relationships/image" Target="../media/image22.png"/><Relationship Id="rId31" Type="http://schemas.openxmlformats.org/officeDocument/2006/relationships/tags" Target="../tags/tag200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slideLayout" Target="../slideLayouts/slideLayout2.xml"/><Relationship Id="rId22" Type="http://schemas.openxmlformats.org/officeDocument/2006/relationships/tags" Target="../tags/tag203.xml"/><Relationship Id="rId27" Type="http://schemas.openxmlformats.org/officeDocument/2006/relationships/image" Target="../media/image27.png"/><Relationship Id="rId30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Caches III</a:t>
            </a:r>
            <a:br>
              <a:rPr lang="en-US" dirty="0" smtClean="0"/>
            </a:br>
            <a:r>
              <a:rPr lang="en-US" sz="2000" b="0" dirty="0" smtClean="0"/>
              <a:t>CSE 351 </a:t>
            </a:r>
            <a:r>
              <a:rPr lang="en-US" sz="2000" b="0" dirty="0" smtClean="0"/>
              <a:t>Spring 2019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3505200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Ruth Anderson</a:t>
            </a:r>
          </a:p>
          <a:p>
            <a:pPr algn="l"/>
            <a:endParaRPr lang="en-US" sz="10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spcBef>
                <a:spcPts val="480"/>
              </a:spcBef>
            </a:pPr>
            <a:r>
              <a:rPr lang="en-US" sz="2000" dirty="0"/>
              <a:t>Gavin </a:t>
            </a:r>
            <a:r>
              <a:rPr lang="en-US" sz="2000" dirty="0" err="1"/>
              <a:t>Cai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Jack Eggleston</a:t>
            </a:r>
            <a:br>
              <a:rPr lang="en-US" sz="2000" dirty="0"/>
            </a:br>
            <a:r>
              <a:rPr lang="en-US" sz="2000" dirty="0"/>
              <a:t>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Britt Henderson</a:t>
            </a:r>
            <a:br>
              <a:rPr lang="en-US" sz="2000" dirty="0"/>
            </a:br>
            <a:r>
              <a:rPr lang="en-US" sz="2000" dirty="0"/>
              <a:t>Richard Jiang</a:t>
            </a:r>
            <a:br>
              <a:rPr lang="en-US" sz="2000" dirty="0"/>
            </a:br>
            <a:r>
              <a:rPr lang="en-US" sz="2000" dirty="0"/>
              <a:t>Jack </a:t>
            </a:r>
            <a:r>
              <a:rPr lang="en-US" sz="2000" dirty="0" err="1"/>
              <a:t>Skalitzky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Sophie Tian</a:t>
            </a:r>
            <a:br>
              <a:rPr lang="en-US" sz="2000" dirty="0"/>
            </a:br>
            <a:r>
              <a:rPr lang="en-US" sz="2000" dirty="0"/>
              <a:t>Connie Wang</a:t>
            </a:r>
            <a:br>
              <a:rPr lang="en-US" sz="2000" dirty="0"/>
            </a:br>
            <a:r>
              <a:rPr lang="en-US" sz="2000" dirty="0"/>
              <a:t>Sam Wolfson</a:t>
            </a:r>
            <a:br>
              <a:rPr lang="en-US" sz="2000" dirty="0"/>
            </a:br>
            <a:r>
              <a:rPr lang="en-US" sz="2000" dirty="0"/>
              <a:t>Casey Xing </a:t>
            </a:r>
            <a:br>
              <a:rPr lang="en-US" sz="2000" dirty="0"/>
            </a:br>
            <a:r>
              <a:rPr lang="en-US" sz="2000" dirty="0"/>
              <a:t>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160890" y="578807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https://what-if.xkcd.com/111</a:t>
            </a:r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90" y="1462040"/>
            <a:ext cx="4572000" cy="432603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4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cache of size 2 KiB with block size of 128 B.  If our cache has 2 sets, what is its associativity?</a:t>
            </a:r>
          </a:p>
          <a:p>
            <a:pPr lvl="1"/>
            <a:r>
              <a:rPr lang="en-US" dirty="0" smtClean="0"/>
              <a:t>Vote at </a:t>
            </a:r>
            <a:r>
              <a:rPr lang="en-US" dirty="0" smtClean="0">
                <a:hlinkClick r:id="rId3"/>
              </a:rPr>
              <a:t>http://pollev.com/rea</a:t>
            </a:r>
            <a:r>
              <a:rPr lang="en-US" dirty="0" smtClean="0"/>
              <a:t> </a:t>
            </a:r>
            <a:endParaRPr lang="en-US" dirty="0" smtClean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2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4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3399"/>
                </a:solidFill>
              </a:rPr>
              <a:t>8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F0"/>
                </a:solidFill>
              </a:rPr>
              <a:t>16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2"/>
            <a:endParaRPr lang="en-US" dirty="0" smtClean="0"/>
          </a:p>
          <a:p>
            <a:r>
              <a:rPr lang="en-US" dirty="0" smtClean="0"/>
              <a:t>If addresses are 16 bits wide, how wide is the Tag field?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 Cache Organization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5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5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lide Number Placeholder 5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46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47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48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49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>
              <p:custDataLst>
                <p:tags r:id="rId50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2918741" y="1362456"/>
                <a:ext cx="25934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5"/>
                </p:custDataLst>
              </p:nvPr>
            </p:nvSpPr>
            <p:spPr>
              <a:xfrm>
                <a:off x="2918741" y="1362456"/>
                <a:ext cx="2593467" cy="400110"/>
              </a:xfrm>
              <a:prstGeom prst="rect">
                <a:avLst/>
              </a:prstGeom>
              <a:blipFill rotWithShape="0">
                <a:blip r:embed="rId56"/>
                <a:stretch>
                  <a:fillRect t="-9231" r="-2353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35424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</a:t>
                </a:r>
                <a:r>
                  <a:rPr lang="en-US" sz="2000" dirty="0" smtClean="0">
                    <a:latin typeface="Calibri" pitchFamily="34" charset="0"/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7"/>
                </p:custDataLst>
              </p:nvPr>
            </p:nvSpPr>
            <p:spPr>
              <a:xfrm>
                <a:off x="335424" y="3221999"/>
                <a:ext cx="1170962" cy="713400"/>
              </a:xfrm>
              <a:prstGeom prst="rect">
                <a:avLst/>
              </a:prstGeom>
              <a:blipFill rotWithShape="0">
                <a:blip r:embed="rId58"/>
                <a:stretch>
                  <a:fillRect t="-5128" r="-4688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>
            <p:custDataLst>
              <p:tags r:id="rId9"/>
            </p:custDataLst>
          </p:nvPr>
        </p:nvCxnSpPr>
        <p:spPr bwMode="auto">
          <a:xfrm flipV="1">
            <a:off x="6553200" y="1883179"/>
            <a:ext cx="606544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>
            <p:custDataLst>
              <p:tags r:id="rId10"/>
            </p:custDataLst>
          </p:nvPr>
        </p:nvSpPr>
        <p:spPr>
          <a:xfrm>
            <a:off x="7139052" y="167765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>
            <p:custDataLst>
              <p:tags r:id="rId11"/>
            </p:custDataLst>
          </p:nvPr>
        </p:nvCxnSpPr>
        <p:spPr bwMode="auto">
          <a:xfrm>
            <a:off x="6400800" y="2475446"/>
            <a:ext cx="758944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>
            <p:custDataLst>
              <p:tags r:id="rId12"/>
            </p:custDataLst>
          </p:nvPr>
        </p:nvSpPr>
        <p:spPr>
          <a:xfrm>
            <a:off x="7157875" y="2497326"/>
            <a:ext cx="189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“line” </a:t>
            </a:r>
            <a:r>
              <a:rPr lang="en-US" dirty="0" smtClean="0">
                <a:latin typeface="Calibri" pitchFamily="34" charset="0"/>
              </a:rPr>
              <a:t>(block plus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management bits)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13"/>
            </p:custDataLst>
          </p:nvPr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1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42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43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44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>
              <p:custDataLst>
                <p:tags r:id="rId45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>
            <p:custDataLst>
              <p:tags r:id="rId14"/>
            </p:custDataLst>
          </p:nvPr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36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37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38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39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>
              <p:custDataLst>
                <p:tags r:id="rId40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>
            <p:custDataLst>
              <p:tags r:id="rId15"/>
            </p:custDataLst>
          </p:nvPr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1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32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33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34"/>
              </p:custDataLst>
            </p:nvPr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>
              <p:custDataLst>
                <p:tags r:id="rId35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>
            <p:custDataLst>
              <p:tags r:id="rId16"/>
            </p:custDataLst>
          </p:nvPr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7"/>
            </p:custDataLst>
          </p:nvPr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8"/>
            </p:custDataLst>
          </p:nvPr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9"/>
            </p:custDataLst>
          </p:nvPr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20"/>
            </p:custDataLst>
          </p:nvPr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>
            <p:custDataLst>
              <p:tags r:id="rId21"/>
            </p:custDataLst>
          </p:nvPr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Calibri" pitchFamily="34" charset="0"/>
              </a:rPr>
              <a:t>K</a:t>
            </a:r>
            <a:r>
              <a:rPr lang="en-US" sz="1400" dirty="0" smtClean="0">
                <a:latin typeface="Calibri" pitchFamily="34" charset="0"/>
              </a:rPr>
              <a:t>-1</a:t>
            </a:r>
          </a:p>
        </p:txBody>
      </p:sp>
      <p:sp>
        <p:nvSpPr>
          <p:cNvPr id="69" name="Rectangle 68"/>
          <p:cNvSpPr/>
          <p:nvPr>
            <p:custDataLst>
              <p:tags r:id="rId22"/>
            </p:custDataLst>
          </p:nvPr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23"/>
            </p:custDataLst>
          </p:nvPr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24"/>
            </p:custDataLst>
          </p:nvPr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Calibri" pitchFamily="34" charset="0"/>
              </a:rPr>
              <a:t>T</a:t>
            </a:r>
            <a:r>
              <a:rPr lang="en-US" sz="1400" dirty="0" smtClean="0">
                <a:latin typeface="Calibri" pitchFamily="34" charset="0"/>
              </a:rPr>
              <a:t>ag</a:t>
            </a:r>
          </a:p>
        </p:txBody>
      </p:sp>
      <p:sp>
        <p:nvSpPr>
          <p:cNvPr id="73" name="Rectangle 72"/>
          <p:cNvSpPr/>
          <p:nvPr>
            <p:custDataLst>
              <p:tags r:id="rId25"/>
            </p:custDataLst>
          </p:nvPr>
        </p:nvSpPr>
        <p:spPr bwMode="auto">
          <a:xfrm>
            <a:off x="2273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>
            <p:custDataLst>
              <p:tags r:id="rId26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000" dirty="0" smtClean="0">
                <a:latin typeface="Calibri" pitchFamily="34" charset="0"/>
              </a:rPr>
              <a:t> bit</a:t>
            </a: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4012058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 smtClean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9"/>
                </p:custDataLst>
              </p:nvPr>
            </p:nvSpPr>
            <p:spPr>
              <a:xfrm>
                <a:off x="4012058" y="6374902"/>
                <a:ext cx="2049664" cy="369332"/>
              </a:xfrm>
              <a:prstGeom prst="rect">
                <a:avLst/>
              </a:prstGeom>
              <a:blipFill rotWithShape="0">
                <a:blip r:embed="rId6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>
                <p:custDataLst>
                  <p:tags r:id="rId29"/>
                </p:custDataLst>
              </p:nvPr>
            </p:nvSpPr>
            <p:spPr>
              <a:xfrm>
                <a:off x="6377038" y="5112603"/>
                <a:ext cx="270234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C00000"/>
                    </a:solidFill>
                    <a:latin typeface="Calibri" pitchFamily="34" charset="0"/>
                  </a:rPr>
                  <a:t>Cache size: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i="1" dirty="0" smtClean="0">
                    <a:latin typeface="Calibri" pitchFamily="34" charset="0"/>
                  </a:rPr>
                  <a:t>  data bytes</a:t>
                </a:r>
              </a:p>
              <a:p>
                <a:r>
                  <a:rPr lang="en-US" i="1" dirty="0" smtClean="0">
                    <a:latin typeface="Calibri" pitchFamily="34" charset="0"/>
                  </a:rPr>
                  <a:t>(doesn’t include V or Tag)</a:t>
                </a: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>
              <a:xfrm>
                <a:off x="6377038" y="5112603"/>
                <a:ext cx="2702343" cy="923330"/>
              </a:xfrm>
              <a:prstGeom prst="rect">
                <a:avLst/>
              </a:prstGeom>
              <a:blipFill rotWithShape="0">
                <a:blip r:embed="rId62"/>
                <a:stretch>
                  <a:fillRect l="-1806" t="-3974" r="-1806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>
            <a:endCxn id="73" idx="2"/>
          </p:cNvCxnSpPr>
          <p:nvPr>
            <p:custDataLst>
              <p:tags r:id="rId30"/>
            </p:custDataLst>
          </p:nvPr>
        </p:nvCxnSpPr>
        <p:spPr bwMode="auto">
          <a:xfrm flipV="1">
            <a:off x="2149311" y="5994578"/>
            <a:ext cx="260460" cy="25539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060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smtClean="0"/>
              <a:t>We just introduced a lot of new variable names!</a:t>
            </a:r>
          </a:p>
          <a:p>
            <a:pPr lvl="1"/>
            <a:r>
              <a:rPr lang="en-US" dirty="0" smtClean="0"/>
              <a:t>Please be mindful of block size notation when you look at past exam questions or are watching videos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5603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This Quarter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rowSpan="9">
                      <a:txBody>
                        <a:bodyPr/>
                        <a:lstStyle/>
                        <a:p>
                          <a:pPr algn="ctr"/>
                          <a:endPara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𝑚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𝑀</m:t>
                                  </m:r>
                                </m:e>
                              </m:func>
                            </m:oMath>
                          </a14:m>
                          <a:endPara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4B2A85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𝒔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</m:func>
                            </m:oMath>
                          </a14:m>
                          <a:endPara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𝒌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𝒌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𝐾</m:t>
                                  </m:r>
                                </m:e>
                              </m:func>
                            </m:oMath>
                          </a14:m>
                          <a:endPara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endPara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𝐾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𝐸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𝐾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/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libri" panose="020F0502020204030204" pitchFamily="34" charset="0"/>
                                          </a:rPr>
                                          <m:t>𝐸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𝒎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𝒕</m:t>
                                </m:r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𝒔</m:t>
                                </m:r>
                                <m:r>
                                  <a:rPr lang="en-US" b="1" i="1" dirty="0" smtClean="0">
                                    <a:solidFill>
                                      <a:srgbClr val="4B2A85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b="1" i="1" dirty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oMath>
                            </m:oMathPara>
                          </a14:m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FF99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oMath>
                            </m:oMathPara>
                          </a14:m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 in book)</a:t>
                          </a:r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79885"/>
                  </p:ext>
                </p:extLst>
              </p:nvPr>
            </p:nvGraphicFramePr>
            <p:xfrm>
              <a:off x="1463040" y="2834640"/>
              <a:ext cx="6217920" cy="37084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828800"/>
                    <a:gridCol w="1828800"/>
                    <a:gridCol w="256032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Variable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This Quarter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Formulas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solidFill>
                          <a:srgbClr val="4B2A85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Block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108197" r="-141667" b="-821311"/>
                          </a:stretch>
                        </a:blipFill>
                      </a:tcPr>
                    </a:tc>
                    <a:tc rowSpan="9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43333" t="-12044" r="-1190" b="-255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Cache size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208197" r="-141667" b="-7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Associativity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308197" r="-141667" b="-6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Number of Sets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408197" r="-141667" b="-52131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space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516667" r="-141667" b="-430000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Address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606557" r="-141667" b="-3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Tag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706557" r="-141667" b="-2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Index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806557" r="-141667" b="-1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Offset field width</a:t>
                          </a:r>
                          <a:endParaRPr lang="en-US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67" t="-906557" r="-141667" b="-22951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b="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05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Cache Parameters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en-US" dirty="0" smtClean="0"/>
              <a:t>iB </a:t>
            </a:r>
            <a:r>
              <a:rPr lang="en-US" dirty="0"/>
              <a:t>address space, 125 cycles to go to memory.  </a:t>
            </a:r>
            <a:br>
              <a:rPr lang="en-US" dirty="0"/>
            </a:br>
            <a:r>
              <a:rPr lang="en-US" dirty="0"/>
              <a:t>Fill in the following table: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121189"/>
              </p:ext>
            </p:extLst>
          </p:nvPr>
        </p:nvGraphicFramePr>
        <p:xfrm>
          <a:off x="2468880" y="2743200"/>
          <a:ext cx="4064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Cache Size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256 B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Size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B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Associativity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2-way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Hit Time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cycles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Rate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 Bits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 Bits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Offset Bits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>
            <p:custDataLst>
              <p:tags r:id="rId4"/>
            </p:custDataLst>
          </p:nvPr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>
              <p:custDataLst>
                <p:tags r:id="rId5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5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5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5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>
              <p:custDataLst>
                <p:tags r:id="rId5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 bwMode="auto">
          <a:xfrm>
            <a:off x="3483864" y="4023360"/>
            <a:ext cx="36576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" name="Group 80"/>
          <p:cNvGrpSpPr/>
          <p:nvPr>
            <p:custDataLst>
              <p:tags r:id="rId7"/>
            </p:custDataLst>
          </p:nvPr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>
              <p:custDataLst>
                <p:tags r:id="rId4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>
              <p:custDataLst>
                <p:tags r:id="rId5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>
              <p:custDataLst>
                <p:tags r:id="rId5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>
              <p:custDataLst>
                <p:tags r:id="rId5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>
              <p:custDataLst>
                <p:tags r:id="rId5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>
            <p:custDataLst>
              <p:tags r:id="rId8"/>
            </p:custDataLst>
          </p:nvPr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>
              <p:custDataLst>
                <p:tags r:id="rId44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>
              <p:custDataLst>
                <p:tags r:id="rId45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>
              <p:custDataLst>
                <p:tags r:id="rId46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>
              <p:custDataLst>
                <p:tags r:id="rId47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>
              <p:custDataLst>
                <p:tags r:id="rId48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>
            <p:custDataLst>
              <p:tags r:id="rId9"/>
            </p:custDataLst>
          </p:nvPr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>
              <p:custDataLst>
                <p:tags r:id="rId39"/>
              </p:custDataLst>
            </p:nvPr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>
              <p:custDataLst>
                <p:tags r:id="rId40"/>
              </p:custDataLst>
            </p:nvPr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>
              <p:custDataLst>
                <p:tags r:id="rId41"/>
              </p:custDataLst>
            </p:nvPr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>
              <p:custDataLst>
                <p:tags r:id="rId42"/>
              </p:custDataLst>
            </p:nvPr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>
              <p:custDataLst>
                <p:tags r:id="rId43"/>
              </p:custDataLst>
            </p:nvPr>
          </p:nvCxnSpPr>
          <p:spPr bwMode="auto">
            <a:xfrm>
              <a:off x="4426955" y="2254873"/>
              <a:ext cx="401225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>
            <p:custDataLst>
              <p:tags r:id="rId10"/>
            </p:custDataLst>
          </p:nvPr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1"/>
            </p:custDataLst>
          </p:nvPr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>
            <p:custDataLst>
              <p:tags r:id="rId12"/>
            </p:custDataLst>
          </p:nvPr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>
            <p:custDataLst>
              <p:tags r:id="rId13"/>
            </p:custDataLst>
          </p:nvPr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>
            <p:custDataLst>
              <p:tags r:id="rId14"/>
            </p:custDataLst>
          </p:nvPr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>
            <p:custDataLst>
              <p:tags r:id="rId15"/>
            </p:custDataLst>
          </p:nvPr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latin typeface="Calibri" pitchFamily="34" charset="0"/>
              </a:rPr>
              <a:t>K</a:t>
            </a:r>
            <a:r>
              <a:rPr lang="en-US" sz="1400" dirty="0" smtClean="0">
                <a:latin typeface="Calibri" pitchFamily="34" charset="0"/>
              </a:rPr>
              <a:t>-1</a:t>
            </a:r>
          </a:p>
        </p:txBody>
      </p:sp>
      <p:sp>
        <p:nvSpPr>
          <p:cNvPr id="69" name="Rectangle 68"/>
          <p:cNvSpPr/>
          <p:nvPr>
            <p:custDataLst>
              <p:tags r:id="rId16"/>
            </p:custDataLst>
          </p:nvPr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>
            <p:custDataLst>
              <p:tags r:id="rId17"/>
            </p:custDataLst>
          </p:nvPr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>
            <p:custDataLst>
              <p:tags r:id="rId18"/>
            </p:custDataLst>
          </p:nvPr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>
            <p:custDataLst>
              <p:tags r:id="rId19"/>
            </p:custDataLst>
          </p:nvPr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7" name="AutoShape 16"/>
          <p:cNvSpPr>
            <a:spLocks/>
          </p:cNvSpPr>
          <p:nvPr>
            <p:custDataLst>
              <p:tags r:id="rId20"/>
            </p:custDataLst>
          </p:nvPr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 smtClean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6337478" y="2853352"/>
                <a:ext cx="990600" cy="270848"/>
              </a:xfrm>
              <a:prstGeom prst="rect">
                <a:avLst/>
              </a:prstGeom>
              <a:blipFill rotWithShape="0">
                <a:blip r:embed="rId6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1600" dirty="0" smtClean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7328078" y="2853352"/>
                <a:ext cx="762000" cy="270848"/>
              </a:xfrm>
              <a:prstGeom prst="rect">
                <a:avLst/>
              </a:prstGeom>
              <a:blipFill rotWithShape="0">
                <a:blip r:embed="rId64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 smtClean="0">
                    <a:solidFill>
                      <a:srgbClr val="000000"/>
                    </a:solidFill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8090078" y="2853352"/>
                <a:ext cx="685800" cy="270848"/>
              </a:xfrm>
              <a:prstGeom prst="rect">
                <a:avLst/>
              </a:prstGeom>
              <a:blipFill rotWithShape="0">
                <a:blip r:embed="rId66"/>
                <a:stretch>
                  <a:fillRect t="-14894" r="-870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>
            <p:custDataLst>
              <p:tags r:id="rId24"/>
            </p:custDataLst>
          </p:nvPr>
        </p:nvSpPr>
        <p:spPr>
          <a:xfrm>
            <a:off x="6169842" y="2513390"/>
            <a:ext cx="284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byte in memory:</a:t>
            </a:r>
          </a:p>
        </p:txBody>
      </p:sp>
      <p:sp>
        <p:nvSpPr>
          <p:cNvPr id="58" name="AutoShape 16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>
            <p:custDataLst>
              <p:tags r:id="rId26"/>
            </p:custDataLst>
          </p:nvPr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>
            <p:custDataLst>
              <p:tags r:id="rId28"/>
            </p:custDataLst>
          </p:nvPr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>
            <p:custDataLst>
              <p:tags r:id="rId29"/>
            </p:custDataLst>
          </p:nvPr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>
            <p:custDataLst>
              <p:tags r:id="rId30"/>
            </p:custDataLst>
          </p:nvPr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>
            <p:custDataLst>
              <p:tags r:id="rId33"/>
            </p:custDataLst>
          </p:nvPr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>
            <p:custDataLst>
              <p:tags r:id="rId34"/>
            </p:custDataLst>
          </p:nvPr>
        </p:nvSpPr>
        <p:spPr>
          <a:xfrm>
            <a:off x="6311007" y="531674"/>
            <a:ext cx="258699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is valid and has 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matching tag: hit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1" name="TextBox 60"/>
          <p:cNvSpPr txBox="1"/>
          <p:nvPr>
            <p:custDataLst>
              <p:tags r:id="rId35"/>
            </p:custDataLst>
          </p:nvPr>
        </p:nvSpPr>
        <p:spPr>
          <a:xfrm>
            <a:off x="1310984" y="6200212"/>
            <a:ext cx="1011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valid bit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36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= # sets</a:t>
                </a:r>
              </a:p>
              <a:p>
                <a:r>
                  <a:rPr lang="en-US" sz="2000" dirty="0">
                    <a:latin typeface="Calibri" pitchFamily="34" charset="0"/>
                  </a:rPr>
                  <a:t> </a:t>
                </a:r>
                <a:r>
                  <a:rPr lang="en-US" sz="2000" dirty="0" smtClean="0">
                    <a:latin typeface="Calibri" pitchFamily="34" charset="0"/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endParaRPr lang="en-US" sz="20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>
              <a:xfrm>
                <a:off x="45720" y="3221999"/>
                <a:ext cx="1170962" cy="713400"/>
              </a:xfrm>
              <a:prstGeom prst="rect">
                <a:avLst/>
              </a:prstGeom>
              <a:blipFill rotWithShape="0">
                <a:blip r:embed="rId68"/>
                <a:stretch>
                  <a:fillRect t="-5128" r="-4167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= blocks/lines per set</a:t>
                </a: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2377440" y="1341321"/>
                <a:ext cx="2616294" cy="400110"/>
              </a:xfrm>
              <a:prstGeom prst="rect">
                <a:avLst/>
              </a:prstGeom>
              <a:blipFill rotWithShape="0">
                <a:blip r:embed="rId70"/>
                <a:stretch>
                  <a:fillRect t="-7576" r="-139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alibri" pitchFamily="34" charset="0"/>
                  </a:rPr>
                  <a:t> = bytes </a:t>
                </a:r>
                <a:r>
                  <a:rPr lang="en-US" dirty="0" smtClean="0">
                    <a:solidFill>
                      <a:schemeClr val="tx1"/>
                    </a:solidFill>
                    <a:latin typeface="Calibri" pitchFamily="34" charset="0"/>
                  </a:rPr>
                  <a:t>per</a:t>
                </a:r>
                <a:r>
                  <a:rPr lang="en-US" sz="1800" dirty="0" smtClean="0">
                    <a:solidFill>
                      <a:schemeClr val="tx1"/>
                    </a:solidFill>
                    <a:latin typeface="Calibri" pitchFamily="34" charset="0"/>
                  </a:rPr>
                  <a:t> block</a:t>
                </a: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71"/>
                </p:custDataLst>
              </p:nvPr>
            </p:nvSpPr>
            <p:spPr>
              <a:xfrm>
                <a:off x="3474720" y="6374902"/>
                <a:ext cx="2049664" cy="369332"/>
              </a:xfrm>
              <a:prstGeom prst="rect">
                <a:avLst/>
              </a:prstGeom>
              <a:blipFill rotWithShape="0">
                <a:blip r:embed="rId7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16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1)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63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64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lide Number Placeholder 61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" name="AutoShape 1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cxnSp>
        <p:nvCxnSpPr>
          <p:cNvPr id="125" name="Straight Connector 124"/>
          <p:cNvCxnSpPr/>
          <p:nvPr>
            <p:custDataLst>
              <p:tags r:id="rId4"/>
            </p:custDataLst>
          </p:nvPr>
        </p:nvCxnSpPr>
        <p:spPr bwMode="auto">
          <a:xfrm>
            <a:off x="3264408" y="4617720"/>
            <a:ext cx="365760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66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68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7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8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9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>
            <p:custDataLst>
              <p:tags r:id="rId10"/>
            </p:custDataLst>
          </p:nvPr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>
              <p:custDataLst>
                <p:tags r:id="rId50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>
              <p:custDataLst>
                <p:tags r:id="rId51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>
              <p:custDataLst>
                <p:tags r:id="rId52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>
              <p:custDataLst>
                <p:tags r:id="rId53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>
              <p:custDataLst>
                <p:tags r:id="rId54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>
              <p:custDataLst>
                <p:tags r:id="rId55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>
              <p:custDataLst>
                <p:tags r:id="rId56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>
              <p:custDataLst>
                <p:tags r:id="rId57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>
              <p:custDataLst>
                <p:tags r:id="rId58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>
              <p:custDataLst>
                <p:tags r:id="rId59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>
              <p:custDataLst>
                <p:tags r:id="rId60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>
            <p:custDataLst>
              <p:tags r:id="rId11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3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4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4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4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4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4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4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4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4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4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4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>
            <p:custDataLst>
              <p:tags r:id="rId12"/>
            </p:custDataLst>
          </p:nvPr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>
              <p:custDataLst>
                <p:tags r:id="rId28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>
              <p:custDataLst>
                <p:tags r:id="rId29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>
              <p:custDataLst>
                <p:tags r:id="rId30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>
              <p:custDataLst>
                <p:tags r:id="rId31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>
              <p:custDataLst>
                <p:tags r:id="rId32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>
              <p:custDataLst>
                <p:tags r:id="rId33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>
              <p:custDataLst>
                <p:tags r:id="rId34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>
              <p:custDataLst>
                <p:tags r:id="rId35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>
              <p:custDataLst>
                <p:tags r:id="rId36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>
              <p:custDataLst>
                <p:tags r:id="rId37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>
              <p:custDataLst>
                <p:tags r:id="rId38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>
            <p:custDataLst>
              <p:tags r:id="rId13"/>
            </p:custDataLst>
          </p:nvPr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>
              <p:custDataLst>
                <p:tags r:id="rId17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>
              <p:custDataLst>
                <p:tags r:id="rId18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>
              <p:custDataLst>
                <p:tags r:id="rId19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>
              <p:custDataLst>
                <p:tags r:id="rId20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>
              <p:custDataLst>
                <p:tags r:id="rId21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>
              <p:custDataLst>
                <p:tags r:id="rId22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>
              <p:custDataLst>
                <p:tags r:id="rId23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>
              <p:custDataLst>
                <p:tags r:id="rId24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>
              <p:custDataLst>
                <p:tags r:id="rId25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>
              <p:custDataLst>
                <p:tags r:id="rId26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>
              <p:custDataLst>
                <p:tags r:id="rId27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>
            <p:custDataLst>
              <p:tags r:id="rId15"/>
            </p:custDataLst>
          </p:nvPr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0" y="3703320"/>
                <a:ext cx="12906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alibri" pitchFamily="34" charset="0"/>
                  </a:rPr>
                  <a:t> sets</a:t>
                </a: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9"/>
                </p:custDataLst>
              </p:nvPr>
            </p:nvSpPr>
            <p:spPr>
              <a:xfrm>
                <a:off x="0" y="3703320"/>
                <a:ext cx="1290610" cy="400110"/>
              </a:xfrm>
              <a:prstGeom prst="rect">
                <a:avLst/>
              </a:prstGeom>
              <a:blipFill rotWithShape="0">
                <a:blip r:embed="rId70"/>
                <a:stretch>
                  <a:fillRect t="-9231" r="-330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1)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29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0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lide Number Placeholder 2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32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6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17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18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19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0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1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2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3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4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5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6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>
            <p:custDataLst>
              <p:tags r:id="rId14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3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4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  Direct-Mapped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1)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2"/>
                </p:custDataLst>
              </p:nvPr>
            </p:nvSpPr>
            <p:spPr>
              <a:xfrm>
                <a:off x="357762" y="438912"/>
                <a:ext cx="8405238" cy="762000"/>
              </a:xfrm>
              <a:blipFill rotWithShape="0">
                <a:blip r:embed="rId33"/>
                <a:stretch>
                  <a:fillRect l="-2248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30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6261278" y="2702162"/>
                <a:ext cx="990600" cy="270848"/>
              </a:xfrm>
              <a:prstGeom prst="rect">
                <a:avLst/>
              </a:prstGeom>
              <a:blipFill rotWithShape="0">
                <a:blip r:embed="rId35"/>
                <a:stretch>
                  <a:fillRect t="-14894" b="-36170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4"/>
            </p:custDataLst>
          </p:nvPr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5"/>
            </p:custDataLst>
          </p:nvPr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6"/>
            </p:custDataLst>
          </p:nvPr>
        </p:nvSpPr>
        <p:spPr>
          <a:xfrm>
            <a:off x="6172200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>
            <p:custDataLst>
              <p:tags r:id="rId7"/>
            </p:custDataLst>
          </p:nvPr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>
              <p:custDataLst>
                <p:tags r:id="rId19"/>
              </p:custDataLst>
            </p:nvPr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>
              <p:custDataLst>
                <p:tags r:id="rId20"/>
              </p:custDataLst>
            </p:nvPr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>
              <p:custDataLst>
                <p:tags r:id="rId21"/>
              </p:custDataLst>
            </p:nvPr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>
              <p:custDataLst>
                <p:tags r:id="rId22"/>
              </p:custDataLst>
            </p:nvPr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>
              <p:custDataLst>
                <p:tags r:id="rId23"/>
              </p:custDataLst>
            </p:nvPr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>
              <p:custDataLst>
                <p:tags r:id="rId24"/>
              </p:custDataLst>
            </p:nvPr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>
              <p:custDataLst>
                <p:tags r:id="rId25"/>
              </p:custDataLst>
            </p:nvPr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>
              <p:custDataLst>
                <p:tags r:id="rId26"/>
              </p:custDataLst>
            </p:nvPr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>
              <p:custDataLst>
                <p:tags r:id="rId27"/>
              </p:custDataLst>
            </p:nvPr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>
              <p:custDataLst>
                <p:tags r:id="rId28"/>
              </p:custDataLst>
            </p:nvPr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>
              <p:custDataLst>
                <p:tags r:id="rId29"/>
              </p:custDataLst>
            </p:nvPr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>
            <p:custDataLst>
              <p:tags r:id="rId10"/>
            </p:custDataLst>
          </p:nvPr>
        </p:nvSpPr>
        <p:spPr>
          <a:xfrm>
            <a:off x="2368639" y="2514600"/>
            <a:ext cx="180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match?: yes = hit</a:t>
            </a:r>
          </a:p>
        </p:txBody>
      </p:sp>
      <p:cxnSp>
        <p:nvCxnSpPr>
          <p:cNvPr id="68" name="Straight Connector 67"/>
          <p:cNvCxnSpPr/>
          <p:nvPr>
            <p:custDataLst>
              <p:tags r:id="rId11"/>
            </p:custDataLst>
          </p:nvPr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>
            <p:custDataLst>
              <p:tags r:id="rId12"/>
            </p:custDataLst>
          </p:nvPr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>
            <p:custDataLst>
              <p:tags r:id="rId14"/>
            </p:custDataLst>
          </p:nvPr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5"/>
            </p:custDataLst>
          </p:nvPr>
        </p:nvSpPr>
        <p:spPr>
          <a:xfrm>
            <a:off x="3814641" y="4648200"/>
            <a:ext cx="17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B) is here</a:t>
            </a:r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57200" y="5715000"/>
            <a:ext cx="6597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match?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Then old line gets evicted and replaced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19654" y="4779390"/>
            <a:ext cx="2026762" cy="716437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This is why we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want alignment!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Direct-mapped:  One line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6"/>
                </p:custDataLst>
              </p:nvPr>
            </p:nvSpPr>
            <p:spPr>
              <a:xfrm>
                <a:off x="393192" y="1362456"/>
                <a:ext cx="3251788" cy="646331"/>
              </a:xfrm>
              <a:prstGeom prst="rect">
                <a:avLst/>
              </a:prstGeom>
              <a:blipFill rotWithShape="0">
                <a:blip r:embed="rId37"/>
                <a:stretch>
                  <a:fillRect l="-1689" t="-5660" r="-93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4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2)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109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110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Slide Number Placeholder 13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25" name="Straight Connector 124"/>
          <p:cNvCxnSpPr/>
          <p:nvPr>
            <p:custDataLst>
              <p:tags r:id="rId3"/>
            </p:custDataLst>
          </p:nvPr>
        </p:nvCxnSpPr>
        <p:spPr bwMode="auto">
          <a:xfrm>
            <a:off x="3822192" y="4800600"/>
            <a:ext cx="365760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112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>
            <p:custDataLst>
              <p:tags r:id="rId7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8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>
            <p:custDataLst>
              <p:tags r:id="rId9"/>
            </p:custDataLst>
          </p:nvPr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grpSp>
        <p:nvGrpSpPr>
          <p:cNvPr id="150" name="Group 149"/>
          <p:cNvGrpSpPr/>
          <p:nvPr>
            <p:custDataLst>
              <p:tags r:id="rId10"/>
            </p:custDataLst>
          </p:nvPr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>
              <p:custDataLst>
                <p:tags r:id="rId84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10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>
                <p:custDataLst>
                  <p:tags r:id="rId10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>
                <p:custDataLst>
                  <p:tags r:id="rId10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>
                <p:custDataLst>
                  <p:tags r:id="rId10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>
                <p:custDataLst>
                  <p:tags r:id="rId85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>
                <p:custDataLst>
                  <p:tags r:id="rId86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>
                <p:custDataLst>
                  <p:tags r:id="rId87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>
                <p:custDataLst>
                  <p:tags r:id="rId88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>
                <p:custDataLst>
                  <p:tags r:id="rId89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>
                <p:custDataLst>
                  <p:tags r:id="rId90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45" name="Rectangle 144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>
                <p:custDataLst>
                  <p:tags r:id="rId93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>
                <p:custDataLst>
                  <p:tags r:id="rId95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>
            <p:custDataLst>
              <p:tags r:id="rId11"/>
            </p:custDataLst>
          </p:nvPr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>
              <p:custDataLst>
                <p:tags r:id="rId6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>
                <p:custDataLst>
                  <p:tags r:id="rId7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>
                <p:custDataLst>
                  <p:tags r:id="rId7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>
                <p:custDataLst>
                  <p:tags r:id="rId7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>
                <p:custDataLst>
                  <p:tags r:id="rId7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>
                <p:custDataLst>
                  <p:tags r:id="rId7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>
                <p:custDataLst>
                  <p:tags r:id="rId7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>
                <p:custDataLst>
                  <p:tags r:id="rId7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75" name="Rectangle 174"/>
              <p:cNvSpPr/>
              <p:nvPr>
                <p:custDataLst>
                  <p:tags r:id="rId8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>
                <p:custDataLst>
                  <p:tags r:id="rId8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>
                <p:custDataLst>
                  <p:tags r:id="rId8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>
                <p:custDataLst>
                  <p:tags r:id="rId8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>
                <p:custDataLst>
                  <p:tags r:id="rId6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>
                <p:custDataLst>
                  <p:tags r:id="rId6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>
                <p:custDataLst>
                  <p:tags r:id="rId6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>
                <p:custDataLst>
                  <p:tags r:id="rId6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>
                <p:custDataLst>
                  <p:tags r:id="rId6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>
                <p:custDataLst>
                  <p:tags r:id="rId6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>
                <p:custDataLst>
                  <p:tags r:id="rId6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163" name="Rectangle 162"/>
              <p:cNvSpPr/>
              <p:nvPr>
                <p:custDataLst>
                  <p:tags r:id="rId6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>
                <p:custDataLst>
                  <p:tags r:id="rId7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>
                <p:custDataLst>
                  <p:tags r:id="rId7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>
                <p:custDataLst>
                  <p:tags r:id="rId7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>
            <p:custDataLst>
              <p:tags r:id="rId12"/>
            </p:custDataLst>
          </p:nvPr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>
              <p:custDataLst>
                <p:tags r:id="rId38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>
                <p:custDataLst>
                  <p:tags r:id="rId5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>
                <p:custDataLst>
                  <p:tags r:id="rId5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>
                <p:custDataLst>
                  <p:tags r:id="rId5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>
                <p:custDataLst>
                  <p:tags r:id="rId5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44" name="Rectangle 243"/>
              <p:cNvSpPr/>
              <p:nvPr>
                <p:custDataLst>
                  <p:tags r:id="rId5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>
                <p:custDataLst>
                  <p:tags r:id="rId5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>
                <p:custDataLst>
                  <p:tags r:id="rId5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>
                <p:custDataLst>
                  <p:tags r:id="rId6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33" name="Rectangle 232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>
            <p:custDataLst>
              <p:tags r:id="rId13"/>
            </p:custDataLst>
          </p:nvPr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>
              <p:custDataLst>
                <p:tags r:id="rId15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70" name="Rectangle 269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259" name="Rectangle 258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13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114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7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>
            <p:custDataLst>
              <p:tags r:id="rId1"/>
            </p:custDataLst>
          </p:nvPr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>
              <p:custDataLst>
                <p:tags r:id="rId19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4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5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Slide Number Placeholder 4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47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>
            <p:custDataLst>
              <p:tags r:id="rId10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cxnSp>
        <p:nvCxnSpPr>
          <p:cNvPr id="136" name="Straight Connector 135"/>
          <p:cNvCxnSpPr/>
          <p:nvPr>
            <p:custDataLst>
              <p:tags r:id="rId11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2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3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4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5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>
            <p:custDataLst>
              <p:tags r:id="rId16"/>
            </p:custDataLst>
          </p:nvPr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49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>
            <p:custDataLst>
              <p:tags r:id="rId18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8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3, due Wednesday (5/15)</a:t>
            </a:r>
          </a:p>
          <a:p>
            <a:r>
              <a:rPr lang="en-US" dirty="0" smtClean="0"/>
              <a:t>Homework </a:t>
            </a:r>
            <a:r>
              <a:rPr lang="en-US" dirty="0"/>
              <a:t>4 , due Wed (5/22) (</a:t>
            </a:r>
            <a:r>
              <a:rPr lang="en-US" dirty="0" err="1"/>
              <a:t>Structs</a:t>
            </a:r>
            <a:r>
              <a:rPr lang="en-US" dirty="0"/>
              <a:t>, Caches)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>
            <p:custDataLst>
              <p:tags r:id="rId1"/>
            </p:custDataLst>
          </p:nvPr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>
              <p:custDataLst>
                <p:tags r:id="rId21"/>
              </p:custDataLst>
            </p:nvPr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70" name="Rectangle 69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v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  <p:custDataLst>
                  <p:tags r:id="rId2"/>
                </p:custDataLst>
              </p:nvPr>
            </p:nvSpPr>
            <p:spPr>
              <a:xfrm>
                <a:off x="357762" y="438912"/>
                <a:ext cx="8245269" cy="762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Example:  Set-Associative Cache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= 2)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6"/>
                </p:custDataLst>
              </p:nvPr>
            </p:nvSpPr>
            <p:spPr>
              <a:xfrm>
                <a:off x="357762" y="438912"/>
                <a:ext cx="8245269" cy="762000"/>
              </a:xfrm>
              <a:blipFill rotWithShape="0">
                <a:blip r:embed="rId47"/>
                <a:stretch>
                  <a:fillRect l="-2293" t="-4000" b="-2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lide Number Placeholder 4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solidFill>
                <a:srgbClr val="FF9999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FF9900"/>
                        </a:solidFill>
                        <a:effectLst>
                          <a:glow rad="127000">
                            <a:schemeClr val="tx1"/>
                          </a:glo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1600" dirty="0">
                    <a:latin typeface="Calibri" pitchFamily="34" charset="0"/>
                  </a:rPr>
                  <a:t> bits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6566078" y="1862752"/>
                <a:ext cx="990600" cy="270848"/>
              </a:xfrm>
              <a:prstGeom prst="rect">
                <a:avLst/>
              </a:prstGeom>
              <a:blipFill rotWithShape="0">
                <a:blip r:embed="rId49"/>
                <a:stretch>
                  <a:fillRect t="-17391" b="-3695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/>
          <p:cNvSpPr/>
          <p:nvPr>
            <p:custDataLst>
              <p:tags r:id="rId5"/>
            </p:custDataLst>
          </p:nvPr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>
            <p:custDataLst>
              <p:tags r:id="rId6"/>
            </p:custDataLst>
          </p:nvPr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cxnSp>
        <p:nvCxnSpPr>
          <p:cNvPr id="231" name="Shape 230"/>
          <p:cNvCxnSpPr>
            <a:stCxn id="129" idx="2"/>
          </p:cNvCxnSpPr>
          <p:nvPr>
            <p:custDataLst>
              <p:tags r:id="rId7"/>
            </p:custDataLst>
          </p:nvPr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>
            <p:custDataLst>
              <p:tags r:id="rId8"/>
            </p:custDataLst>
          </p:nvPr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>
            <p:custDataLst>
              <p:tags r:id="rId9"/>
            </p:custDataLst>
          </p:nvPr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>
            <p:custDataLst>
              <p:tags r:id="rId10"/>
            </p:custDataLst>
          </p:nvPr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>
            <p:custDataLst>
              <p:tags r:id="rId11"/>
            </p:custDataLst>
          </p:nvPr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>
            <p:custDataLst>
              <p:tags r:id="rId12"/>
            </p:custDataLst>
          </p:nvPr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>
            <p:custDataLst>
              <p:tags r:id="rId13"/>
            </p:custDataLst>
          </p:nvPr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>
            <p:custDataLst>
              <p:tags r:id="rId14"/>
            </p:custDataLst>
          </p:nvPr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>
            <p:custDataLst>
              <p:tags r:id="rId15"/>
            </p:custDataLst>
          </p:nvPr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>
            <p:custDataLst>
              <p:tags r:id="rId16"/>
            </p:custDataLst>
          </p:nvPr>
        </p:nvSpPr>
        <p:spPr>
          <a:xfrm>
            <a:off x="1743067" y="4800600"/>
            <a:ext cx="268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B) is here</a:t>
            </a:r>
          </a:p>
        </p:txBody>
      </p:sp>
      <p:sp>
        <p:nvSpPr>
          <p:cNvPr id="45" name="TextBox 44"/>
          <p:cNvSpPr txBox="1"/>
          <p:nvPr>
            <p:custDataLst>
              <p:tags r:id="rId17"/>
            </p:custDataLst>
          </p:nvPr>
        </p:nvSpPr>
        <p:spPr>
          <a:xfrm>
            <a:off x="457200" y="5313814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match?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76" name="TextBox 75"/>
          <p:cNvSpPr txBox="1"/>
          <p:nvPr>
            <p:custDataLst>
              <p:tags r:id="rId18"/>
            </p:custDataLst>
          </p:nvPr>
        </p:nvSpPr>
        <p:spPr>
          <a:xfrm>
            <a:off x="3429000" y="1981200"/>
            <a:ext cx="157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both</a:t>
            </a:r>
          </a:p>
        </p:txBody>
      </p:sp>
      <p:sp>
        <p:nvSpPr>
          <p:cNvPr id="74" name="TextBox 73"/>
          <p:cNvSpPr txBox="1"/>
          <p:nvPr>
            <p:custDataLst>
              <p:tags r:id="rId19"/>
            </p:custDataLst>
          </p:nvPr>
        </p:nvSpPr>
        <p:spPr>
          <a:xfrm>
            <a:off x="6477000" y="1522790"/>
            <a:ext cx="25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latin typeface="Calibri" pitchFamily="34" charset="0"/>
                  </a:rPr>
                  <a:t>2-way:  Two lines per set</a:t>
                </a:r>
              </a:p>
              <a:p>
                <a:r>
                  <a:rPr lang="en-US" sz="1800" dirty="0" smtClean="0">
                    <a:latin typeface="Calibri" pitchFamily="34" charset="0"/>
                  </a:rPr>
                  <a:t>Block </a:t>
                </a:r>
                <a:r>
                  <a:rPr lang="en-US" dirty="0" smtClean="0">
                    <a:latin typeface="Calibri" pitchFamily="34" charset="0"/>
                  </a:rPr>
                  <a:t>S</a:t>
                </a:r>
                <a:r>
                  <a:rPr lang="en-US" sz="1800" dirty="0" smtClean="0">
                    <a:latin typeface="Calibri" pitchFamily="34" charset="0"/>
                  </a:rPr>
                  <a:t>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= 8 B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393192" y="1362456"/>
                <a:ext cx="2490746" cy="646331"/>
              </a:xfrm>
              <a:prstGeom prst="rect">
                <a:avLst/>
              </a:prstGeom>
              <a:blipFill rotWithShape="0">
                <a:blip r:embed="rId51"/>
                <a:stretch>
                  <a:fillRect l="-2206" t="-5660" r="-14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1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Cache Misses: 3 C’s!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Compulsory</a:t>
                </a:r>
                <a:r>
                  <a:rPr lang="en-US" sz="2400" dirty="0" smtClean="0"/>
                  <a:t> (cold) miss</a:t>
                </a:r>
              </a:p>
              <a:p>
                <a:pPr lvl="1"/>
                <a:r>
                  <a:rPr lang="en-US" sz="2000" dirty="0" smtClean="0"/>
                  <a:t>Occurs on first access to a block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Conflict</a:t>
                </a:r>
                <a:r>
                  <a:rPr lang="en-US" sz="2400" dirty="0" smtClean="0"/>
                  <a:t> miss</a:t>
                </a:r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/>
                  <a:t>Conflict misses occur when the cache is large enough, but multiple data objects all map to the same slot</a:t>
                </a:r>
              </a:p>
              <a:p>
                <a:pPr lvl="2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1800" i="1" dirty="0"/>
                  <a:t>e.g</a:t>
                </a:r>
                <a:r>
                  <a:rPr lang="en-GB" sz="1800" i="1" dirty="0" smtClean="0"/>
                  <a:t>.</a:t>
                </a:r>
                <a:r>
                  <a:rPr lang="en-GB" sz="1800" dirty="0" smtClean="0"/>
                  <a:t> </a:t>
                </a:r>
                <a:r>
                  <a:rPr lang="en-GB" sz="1800" dirty="0"/>
                  <a:t>referencing blocks 0, 8, 0, 8, ... </a:t>
                </a:r>
                <a:r>
                  <a:rPr lang="en-GB" sz="1800" dirty="0" smtClean="0"/>
                  <a:t>could </a:t>
                </a:r>
                <a:r>
                  <a:rPr lang="en-GB" sz="1800" dirty="0"/>
                  <a:t>miss every time</a:t>
                </a:r>
                <a:endParaRPr lang="en-US" sz="1800" dirty="0"/>
              </a:p>
              <a:p>
                <a:pPr lvl="1">
                  <a:tabLst>
                    <a:tab pos="384175" algn="l"/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Direct-mapped caches have more conflict misses than</a:t>
                </a:r>
                <a:br>
                  <a:rPr lang="en-GB" sz="20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 smtClean="0">
                    <a:solidFill>
                      <a:schemeClr val="tx1"/>
                    </a:solidFill>
                  </a:rPr>
                  <a:t>-way set-associative (</a:t>
                </a:r>
                <a:r>
                  <a:rPr lang="en-GB" sz="20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2000" dirty="0" smtClean="0"/>
                  <a:t> &gt; 1)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Capacity</a:t>
                </a:r>
                <a:r>
                  <a:rPr lang="en-US" sz="2400" dirty="0" smtClean="0"/>
                  <a:t> miss</a:t>
                </a:r>
              </a:p>
              <a:p>
                <a:pPr lvl="1"/>
                <a:r>
                  <a:rPr lang="en-GB" sz="2000" dirty="0" smtClean="0"/>
                  <a:t>Occurs when the set of active cache blocks (the </a:t>
                </a:r>
                <a:r>
                  <a:rPr lang="en-GB" sz="2000" i="1" dirty="0" smtClean="0">
                    <a:solidFill>
                      <a:srgbClr val="C00000"/>
                    </a:solidFill>
                  </a:rPr>
                  <a:t>working set</a:t>
                </a:r>
                <a:r>
                  <a:rPr lang="en-GB" sz="2000" dirty="0" smtClean="0"/>
                  <a:t>) </a:t>
                </a:r>
                <a:br>
                  <a:rPr lang="en-GB" sz="2000" dirty="0" smtClean="0"/>
                </a:br>
                <a:r>
                  <a:rPr lang="en-GB" sz="2000" dirty="0" smtClean="0"/>
                  <a:t>is larger than the cache (just won’t fit, even if cache was </a:t>
                </a:r>
                <a:r>
                  <a:rPr lang="en-GB" sz="2000" i="1" dirty="0" smtClean="0"/>
                  <a:t>fully-associative</a:t>
                </a:r>
                <a:r>
                  <a:rPr lang="en-GB" sz="2000" dirty="0" smtClean="0"/>
                  <a:t>)</a:t>
                </a:r>
              </a:p>
              <a:p>
                <a:pPr lvl="1"/>
                <a:r>
                  <a:rPr lang="en-GB" sz="2000" b="1" dirty="0" smtClean="0"/>
                  <a:t>Note:</a:t>
                </a:r>
                <a:r>
                  <a:rPr lang="en-GB" sz="2000" dirty="0" smtClean="0"/>
                  <a:t>  </a:t>
                </a:r>
                <a:r>
                  <a:rPr lang="en-GB" sz="2000" i="1" dirty="0" smtClean="0"/>
                  <a:t>Fully-associative</a:t>
                </a:r>
                <a:r>
                  <a:rPr lang="en-GB" sz="2000" dirty="0" smtClean="0"/>
                  <a:t> only has Compulsory and Capacity misses</a:t>
                </a:r>
              </a:p>
              <a:p>
                <a:pPr lvl="1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Analysis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dirty="0" smtClean="0"/>
                  <a:t>Assuming the cache starts </a:t>
                </a:r>
                <a:r>
                  <a:rPr lang="en-US" u="sng" dirty="0"/>
                  <a:t>cold</a:t>
                </a:r>
                <a:r>
                  <a:rPr lang="en-US" dirty="0"/>
                  <a:t> (all blocks </a:t>
                </a:r>
                <a:r>
                  <a:rPr lang="en-US" dirty="0" smtClean="0"/>
                  <a:t>invalid) and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sum</a:t>
                </a:r>
                <a:r>
                  <a:rPr lang="en-US" dirty="0" smtClean="0"/>
                  <a:t> is stored in a register, calculate the </a:t>
                </a:r>
                <a:r>
                  <a:rPr lang="en-US" b="1" dirty="0" smtClean="0"/>
                  <a:t>miss rate</a:t>
                </a:r>
                <a:r>
                  <a:rPr lang="en-US" dirty="0" smtClean="0"/>
                  <a:t>: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1">
                  <a:tabLst>
                    <a:tab pos="457200" algn="l"/>
                    <a:tab pos="914400" algn="l"/>
                    <a:tab pos="1371600" algn="l"/>
                  </a:tabLs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0" dirty="0" smtClean="0"/>
                  <a:t> = 12 bits,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dirty="0" smtClean="0"/>
                  <a:t>= 256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= 32 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2</a:t>
                </a:r>
              </a:p>
              <a:p>
                <a:pPr marL="0" indent="0">
                  <a:spcBef>
                    <a:spcPts val="120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#define 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SIZE 8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  <a:p>
                <a:pPr marL="0" indent="0">
                  <a:spcBef>
                    <a:spcPts val="480"/>
                  </a:spcBef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b="1" dirty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long 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[SIZE][SIZE], sum = 0;  </a:t>
                </a:r>
                <a:r>
                  <a:rPr lang="en-US" sz="1600" i="1" dirty="0" smtClean="0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// &amp;</a:t>
                </a:r>
                <a:r>
                  <a:rPr lang="en-US" sz="1600" i="1" dirty="0" err="1" smtClean="0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i="1" dirty="0" smtClean="0">
                    <a:solidFill>
                      <a:schemeClr val="bg2"/>
                    </a:solidFill>
                    <a:latin typeface="Courier New" pitchFamily="49" charset="0"/>
                    <a:cs typeface="Courier New" pitchFamily="49" charset="0"/>
                  </a:rPr>
                  <a:t>=0x800</a:t>
                </a:r>
                <a:endParaRPr lang="en-US" sz="1600" i="1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sz="1600" b="1" dirty="0" err="1" smtClean="0"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= 0; 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&lt; SIZE; </a:t>
                </a:r>
                <a:r>
                  <a:rPr lang="en-US" sz="1600" dirty="0" err="1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++)</a:t>
                </a: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	   </a:t>
                </a: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sz="1600" b="1" dirty="0" err="1" smtClean="0"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j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= 0; </a:t>
                </a: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j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&lt; SIZE; 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j++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)</a:t>
                </a:r>
              </a:p>
              <a:p>
                <a:pPr marL="0" indent="0">
                  <a:buNone/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600" dirty="0">
                    <a:latin typeface="Courier New" pitchFamily="49" charset="0"/>
                    <a:cs typeface="Courier New" pitchFamily="49" charset="0"/>
                  </a:rPr>
                  <a:t>	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      sum += 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ar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[</a:t>
                </a:r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i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][j];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Multiple copies of data exist:</a:t>
            </a:r>
          </a:p>
          <a:p>
            <a:pPr lvl="1"/>
            <a:r>
              <a:rPr lang="en-GB" sz="2000" dirty="0" smtClean="0"/>
              <a:t>L1, L2, possibly L3, main memory</a:t>
            </a:r>
          </a:p>
          <a:p>
            <a:r>
              <a:rPr lang="en-GB" sz="2400" dirty="0" smtClean="0"/>
              <a:t>What to do on a write-hit?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Write-through:</a:t>
            </a:r>
            <a:r>
              <a:rPr lang="en-GB" sz="2000" dirty="0" smtClean="0"/>
              <a:t>  write immediately to next level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Write-back:</a:t>
            </a:r>
            <a:r>
              <a:rPr lang="en-GB" sz="2000" dirty="0" smtClean="0"/>
              <a:t>  defer write to next level until line is evicted (replaced)</a:t>
            </a:r>
          </a:p>
          <a:p>
            <a:pPr lvl="2"/>
            <a:r>
              <a:rPr lang="en-GB" sz="1800" dirty="0" smtClean="0"/>
              <a:t>Must track which cache lines have been modified (“</a:t>
            </a:r>
            <a:r>
              <a:rPr lang="en-GB" sz="1800" i="1" dirty="0" smtClean="0">
                <a:solidFill>
                  <a:srgbClr val="FF0000"/>
                </a:solidFill>
              </a:rPr>
              <a:t>dirty bit</a:t>
            </a:r>
            <a:r>
              <a:rPr lang="en-GB" sz="1800" dirty="0" smtClean="0"/>
              <a:t>”)</a:t>
            </a:r>
          </a:p>
          <a:p>
            <a:r>
              <a:rPr lang="en-GB" sz="2400" dirty="0" smtClean="0"/>
              <a:t>What to do on a write-miss?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Write-allocate:</a:t>
            </a:r>
            <a:r>
              <a:rPr lang="en-GB" sz="2000" dirty="0" smtClean="0">
                <a:solidFill>
                  <a:srgbClr val="C00000"/>
                </a:solidFill>
              </a:rPr>
              <a:t>  </a:t>
            </a:r>
            <a:r>
              <a:rPr lang="en-GB" sz="2000" dirty="0" smtClean="0"/>
              <a:t>(“fetch on write”) load into cache, update line in cache</a:t>
            </a:r>
          </a:p>
          <a:p>
            <a:pPr lvl="2"/>
            <a:r>
              <a:rPr lang="en-GB" sz="1800" dirty="0" smtClean="0"/>
              <a:t>Good if more writes or reads to the location follow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No-write-allocate:</a:t>
            </a:r>
            <a:r>
              <a:rPr lang="en-GB" sz="2000" dirty="0" smtClean="0">
                <a:solidFill>
                  <a:srgbClr val="C00000"/>
                </a:solidFill>
              </a:rPr>
              <a:t>  </a:t>
            </a:r>
            <a:r>
              <a:rPr lang="en-GB" sz="2000" dirty="0" smtClean="0"/>
              <a:t>(“write around”) just write immediately to memory</a:t>
            </a:r>
          </a:p>
          <a:p>
            <a:r>
              <a:rPr lang="en-GB" sz="2400" dirty="0" smtClean="0"/>
              <a:t>Typical caches:</a:t>
            </a:r>
          </a:p>
          <a:p>
            <a:pPr lvl="1"/>
            <a:r>
              <a:rPr lang="en-GB" sz="2000" dirty="0"/>
              <a:t>Write-back + Write-allocate, usually</a:t>
            </a:r>
          </a:p>
          <a:p>
            <a:pPr lvl="1"/>
            <a:r>
              <a:rPr lang="en-GB" sz="2000" dirty="0" smtClean="0"/>
              <a:t>Write-through + No-write-allocate</a:t>
            </a:r>
            <a:r>
              <a:rPr lang="en-GB" sz="2000" dirty="0"/>
              <a:t>, occasionally</a:t>
            </a: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memory accesses fast!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Cache basics</a:t>
            </a:r>
          </a:p>
          <a:p>
            <a:r>
              <a:rPr lang="en-US" dirty="0"/>
              <a:t>Principle of locality</a:t>
            </a:r>
            <a:endParaRPr lang="en-US" dirty="0" smtClean="0"/>
          </a:p>
          <a:p>
            <a:r>
              <a:rPr lang="en-US" dirty="0" smtClean="0"/>
              <a:t>Memory hierarchies</a:t>
            </a:r>
          </a:p>
          <a:p>
            <a:r>
              <a:rPr lang="en-US" dirty="0" smtClean="0"/>
              <a:t>Cache organization</a:t>
            </a:r>
          </a:p>
          <a:p>
            <a:pPr lvl="1"/>
            <a:r>
              <a:rPr lang="en-US" dirty="0" smtClean="0"/>
              <a:t>Direct-mapped</a:t>
            </a:r>
            <a:r>
              <a:rPr lang="en-US" dirty="0" smtClean="0">
                <a:sym typeface="Wingdings"/>
              </a:rPr>
              <a:t> (</a:t>
            </a:r>
            <a:r>
              <a:rPr lang="en-US" i="1" dirty="0" smtClean="0">
                <a:sym typeface="Wingdings"/>
              </a:rPr>
              <a:t>sets</a:t>
            </a:r>
            <a:r>
              <a:rPr lang="en-US" dirty="0">
                <a:sym typeface="Wingdings"/>
              </a:rPr>
              <a:t>;</a:t>
            </a:r>
            <a:r>
              <a:rPr lang="en-US" dirty="0" smtClean="0"/>
              <a:t> index + tag)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Associativity (</a:t>
            </a:r>
            <a:r>
              <a:rPr lang="en-US" b="1" i="1" dirty="0" smtClean="0">
                <a:solidFill>
                  <a:srgbClr val="4B2A85"/>
                </a:solidFill>
              </a:rPr>
              <a:t>ways</a:t>
            </a:r>
            <a:r>
              <a:rPr lang="en-US" b="1" dirty="0" smtClean="0">
                <a:solidFill>
                  <a:srgbClr val="4B2A85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Replacement policy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Handling writes</a:t>
            </a:r>
          </a:p>
          <a:p>
            <a:r>
              <a:rPr lang="en-US" dirty="0" smtClean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Direct-Mapped Cache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Hash function:  </a:t>
            </a:r>
            <a:r>
              <a:rPr lang="en-US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(block address) mod (# of blocks in cache)</a:t>
            </a:r>
          </a:p>
          <a:p>
            <a:pPr lvl="1"/>
            <a:r>
              <a:rPr lang="en-US"/>
              <a:t>Each memory address </a:t>
            </a:r>
            <a:r>
              <a:rPr lang="en-US" smtClean="0"/>
              <a:t>maps </a:t>
            </a:r>
            <a:r>
              <a:rPr lang="en-US"/>
              <a:t>to </a:t>
            </a:r>
            <a:r>
              <a:rPr lang="en-US" i="1"/>
              <a:t>exactly</a:t>
            </a:r>
            <a:r>
              <a:rPr lang="en-US"/>
              <a:t> one index in the </a:t>
            </a:r>
            <a:r>
              <a:rPr lang="en-US" smtClean="0"/>
              <a:t>cache</a:t>
            </a:r>
          </a:p>
          <a:p>
            <a:pPr lvl="1"/>
            <a:r>
              <a:rPr lang="en-US" smtClean="0"/>
              <a:t>Fast (and simpler) to find an address</a:t>
            </a:r>
          </a:p>
          <a:p>
            <a:pPr lvl="1"/>
            <a:endParaRPr lang="en-US" smtClean="0">
              <a:effectLst>
                <a:glow rad="63500">
                  <a:schemeClr val="accent3">
                    <a:satMod val="17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34640" y="2240280"/>
            <a:ext cx="2011681" cy="3566160"/>
            <a:chOff x="3291839" y="2240280"/>
            <a:chExt cx="2011681" cy="356616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3291840" y="2240280"/>
              <a:ext cx="2011680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3291839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H="1">
              <a:off x="3294364" y="2514600"/>
              <a:ext cx="2009155" cy="3291840"/>
            </a:xfrm>
            <a:prstGeom prst="line">
              <a:avLst/>
            </a:prstGeom>
            <a:noFill/>
            <a:ln w="25400">
              <a:solidFill>
                <a:srgbClr val="007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3291840" y="3063240"/>
              <a:ext cx="2011680" cy="109728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 smtClean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 smtClean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8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smtClean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Direct-Mapped Cache Problem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idx="1"/>
          </p:nvPr>
        </p:nvSpPr>
        <p:spPr>
          <a:xfrm>
            <a:off x="3840480" y="3474720"/>
            <a:ext cx="5029200" cy="2743200"/>
          </a:xfrm>
        </p:spPr>
        <p:txBody>
          <a:bodyPr lIns="91440" rIns="0"/>
          <a:lstStyle/>
          <a:p>
            <a:r>
              <a:rPr lang="en-US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What happens if we access the following addresses?</a:t>
            </a:r>
          </a:p>
          <a:p>
            <a:pPr lvl="1"/>
            <a:r>
              <a:rPr lang="en-US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8, 24, 8, 24, 8, …?</a:t>
            </a:r>
          </a:p>
          <a:p>
            <a:pPr lvl="1"/>
            <a:r>
              <a:rPr lang="en-US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Conflict in cache (misses!)</a:t>
            </a:r>
          </a:p>
          <a:p>
            <a:pPr lvl="1"/>
            <a:r>
              <a:rPr lang="en-US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Rest of cache goes </a:t>
            </a:r>
            <a:r>
              <a:rPr lang="en-US" i="1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unused</a:t>
            </a:r>
          </a:p>
          <a:p>
            <a:r>
              <a:rPr lang="en-US" dirty="0" smtClean="0">
                <a:effectLst>
                  <a:glow rad="63500">
                    <a:schemeClr val="accent3">
                      <a:satMod val="175000"/>
                    </a:schemeClr>
                  </a:glow>
                </a:effectLst>
              </a:rPr>
              <a:t>Solution?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834640" y="2788920"/>
            <a:ext cx="2011681" cy="1097280"/>
            <a:chOff x="2834640" y="2788920"/>
            <a:chExt cx="2011681" cy="1097280"/>
          </a:xfrm>
        </p:grpSpPr>
        <p:sp>
          <p:nvSpPr>
            <p:cNvPr id="25" name="Line 2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 flipV="1">
              <a:off x="2834641" y="2788920"/>
              <a:ext cx="201168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2834640" y="2788920"/>
              <a:ext cx="2011679" cy="109728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457200" y="1828800"/>
          <a:ext cx="237744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Addr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b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sz="160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18288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554480" y="1371600"/>
            <a:ext cx="1280160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1371600"/>
            <a:ext cx="12801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Cache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/>
          </p:nvPr>
        </p:nvGraphicFramePr>
        <p:xfrm>
          <a:off x="4663440" y="1828800"/>
          <a:ext cx="26517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 Data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bg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7406640" y="2100170"/>
            <a:ext cx="274320" cy="110023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dirty="0" smtClean="0">
                    <a:latin typeface="Calibri" pitchFamily="34" charset="0"/>
                  </a:rPr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 = 4 B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dirty="0" smtClean="0">
                    <a:latin typeface="Calibri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latin typeface="Calibri" pitchFamily="34" charset="0"/>
                  </a:rPr>
                  <a:t> = 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2380114"/>
                <a:ext cx="1374864" cy="540341"/>
              </a:xfrm>
              <a:prstGeom prst="rect">
                <a:avLst/>
              </a:prstGeom>
              <a:blipFill rotWithShape="0">
                <a:blip r:embed="rId7"/>
                <a:stretch>
                  <a:fillRect l="-3540" t="-14607" r="-2655" b="-16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 bwMode="auto">
          <a:xfrm>
            <a:off x="1097280" y="2103120"/>
            <a:ext cx="274320" cy="438912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smtClean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4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 smtClean="0"/>
              <a:t>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743200"/>
          </a:xfrm>
        </p:spPr>
        <p:txBody>
          <a:bodyPr/>
          <a:lstStyle/>
          <a:p>
            <a:r>
              <a:rPr lang="en-US" sz="2400" dirty="0" smtClean="0"/>
              <a:t>What if we could store data in any place in the cache?</a:t>
            </a:r>
          </a:p>
          <a:p>
            <a:pPr lvl="1"/>
            <a:r>
              <a:rPr lang="en-US" sz="2000" dirty="0"/>
              <a:t>More </a:t>
            </a:r>
            <a:r>
              <a:rPr lang="en-US" sz="2000"/>
              <a:t>complicated </a:t>
            </a:r>
            <a:r>
              <a:rPr lang="en-US" sz="2000" smtClean="0"/>
              <a:t>hardware = </a:t>
            </a:r>
            <a:r>
              <a:rPr lang="en-US" sz="2000"/>
              <a:t>more </a:t>
            </a:r>
            <a:r>
              <a:rPr lang="en-US" sz="2000" smtClean="0"/>
              <a:t>power consumed, slower</a:t>
            </a:r>
            <a:endParaRPr lang="en-US" sz="2000" dirty="0"/>
          </a:p>
          <a:p>
            <a:r>
              <a:rPr lang="en-US" sz="2400" dirty="0" smtClean="0"/>
              <a:t>So we </a:t>
            </a:r>
            <a:r>
              <a:rPr lang="en-US" sz="2400" i="1" dirty="0" smtClean="0"/>
              <a:t>combine</a:t>
            </a:r>
            <a:r>
              <a:rPr lang="en-US" sz="2400" dirty="0" smtClean="0"/>
              <a:t> the two ideas:</a:t>
            </a:r>
          </a:p>
          <a:p>
            <a:pPr lvl="1"/>
            <a:r>
              <a:rPr lang="en-US" sz="2000" dirty="0" smtClean="0"/>
              <a:t>Each address maps to exactly </a:t>
            </a:r>
            <a:r>
              <a:rPr lang="en-US" sz="2000" smtClean="0"/>
              <a:t>one </a:t>
            </a:r>
            <a:r>
              <a:rPr lang="en-US" sz="2000" b="1" smtClean="0">
                <a:solidFill>
                  <a:srgbClr val="FF0000"/>
                </a:solidFill>
              </a:rPr>
              <a:t>set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Each </a:t>
            </a:r>
            <a:r>
              <a:rPr lang="en-US" sz="2000" smtClean="0"/>
              <a:t>set can store block in </a:t>
            </a:r>
            <a:r>
              <a:rPr lang="en-US" sz="2000" dirty="0" smtClean="0"/>
              <a:t>more than </a:t>
            </a:r>
            <a:r>
              <a:rPr lang="en-US" sz="2000" smtClean="0"/>
              <a:t>one </a:t>
            </a:r>
            <a:r>
              <a:rPr lang="en-US" sz="2000" b="1" smtClean="0">
                <a:solidFill>
                  <a:srgbClr val="FF0000"/>
                </a:solidFill>
              </a:rPr>
              <a:t>way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2" name="TextBox 51"/>
          <p:cNvSpPr txBox="1"/>
          <p:nvPr>
            <p:custDataLst>
              <p:tags r:id="rId4"/>
            </p:custDataLst>
          </p:nvPr>
        </p:nvSpPr>
        <p:spPr>
          <a:xfrm>
            <a:off x="7610929" y="164192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alibri" pitchFamily="34" charset="0"/>
            </a:endParaRPr>
          </a:p>
        </p:txBody>
      </p:sp>
      <p:grpSp>
        <p:nvGrpSpPr>
          <p:cNvPr id="5" name="Group 5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40566" y="3493670"/>
            <a:ext cx="8663598" cy="3227641"/>
            <a:chOff x="426" y="1970"/>
            <a:chExt cx="5516" cy="2055"/>
          </a:xfrm>
        </p:grpSpPr>
        <p:sp>
          <p:nvSpPr>
            <p:cNvPr id="6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016" y="2502"/>
              <a:ext cx="792" cy="130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26" y="2443"/>
              <a:ext cx="195" cy="1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1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2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3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4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5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6</a:t>
              </a:r>
            </a:p>
            <a:p>
              <a:pPr algn="ctr">
                <a:spcBef>
                  <a:spcPct val="10000"/>
                </a:spcBef>
              </a:pPr>
              <a:r>
                <a:rPr lang="en-US" sz="1600"/>
                <a:t>7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112" y="2502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04" y="2573"/>
              <a:ext cx="195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1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2</a:t>
              </a:r>
            </a:p>
            <a:p>
              <a:pPr algn="ctr">
                <a:spcBef>
                  <a:spcPct val="100000"/>
                </a:spcBef>
              </a:pPr>
              <a:r>
                <a:rPr lang="en-US" sz="1600"/>
                <a:t>3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07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3" y="2502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35" y="2726"/>
              <a:ext cx="195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  <a:p>
              <a:pPr algn="ctr">
                <a:spcBef>
                  <a:spcPct val="30000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39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12" y="2829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12" y="3155"/>
              <a:ext cx="792" cy="3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112" y="3482"/>
              <a:ext cx="792" cy="32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12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12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12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12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016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016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5016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016" y="315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016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016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5016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43" y="3155"/>
              <a:ext cx="792" cy="65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643" y="2666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643" y="2829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643" y="299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643" y="3318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643" y="3482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643" y="3645"/>
              <a:ext cx="792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Text Box 34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5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50941" rIns="0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smtClean="0">
                  <a:solidFill>
                    <a:srgbClr val="FF0000"/>
                  </a:solidFill>
                </a:rPr>
                <a:t>1-way:</a:t>
              </a:r>
              <a:endParaRPr lang="en-US" sz="1600" dirty="0"/>
            </a:p>
            <a:p>
              <a:pPr algn="ctr"/>
              <a:r>
                <a:rPr lang="en-US" sz="1600" dirty="0"/>
                <a:t>8 sets,</a:t>
              </a:r>
            </a:p>
            <a:p>
              <a:pPr algn="ctr"/>
              <a:r>
                <a:rPr lang="en-US" sz="1600" dirty="0"/>
                <a:t>1 block each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046" y="1970"/>
              <a:ext cx="92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smtClean="0">
                  <a:solidFill>
                    <a:srgbClr val="FF0000"/>
                  </a:solidFill>
                </a:rPr>
                <a:t>2-way:</a:t>
              </a:r>
              <a:endParaRPr lang="en-US" sz="1600"/>
            </a:p>
            <a:p>
              <a:pPr algn="ctr"/>
              <a:r>
                <a:rPr lang="en-US" sz="1600"/>
                <a:t>4 sets,</a:t>
              </a:r>
            </a:p>
            <a:p>
              <a:pPr algn="ctr"/>
              <a:r>
                <a:rPr lang="en-US" sz="1600"/>
                <a:t>2 blocks each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79" y="1970"/>
              <a:ext cx="92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smtClean="0">
                  <a:solidFill>
                    <a:srgbClr val="FF0000"/>
                  </a:solidFill>
                </a:rPr>
                <a:t>4-way:</a:t>
              </a:r>
              <a:endParaRPr lang="en-US" sz="1600"/>
            </a:p>
            <a:p>
              <a:pPr algn="ctr"/>
              <a:r>
                <a:rPr lang="en-US" sz="1600"/>
                <a:t>2 sets,</a:t>
              </a:r>
            </a:p>
            <a:p>
              <a:pPr algn="ctr"/>
              <a:r>
                <a:rPr lang="en-US" sz="1600"/>
                <a:t>4 blocks each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08" y="3034"/>
              <a:ext cx="19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0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711" y="2424"/>
              <a:ext cx="35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sp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 Set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003" y="1970"/>
              <a:ext cx="792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 anchor="ctr">
              <a:normAutofit/>
            </a:bodyPr>
            <a:lstStyle>
              <a:lvl1pPr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101917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smtClean="0">
                  <a:solidFill>
                    <a:srgbClr val="FF0000"/>
                  </a:solidFill>
                </a:rPr>
                <a:t>8-way:</a:t>
              </a:r>
              <a:endParaRPr lang="en-US" sz="1600"/>
            </a:p>
            <a:p>
              <a:pPr algn="ctr"/>
              <a:r>
                <a:rPr lang="en-US" sz="1600"/>
                <a:t>1 set,</a:t>
              </a:r>
            </a:p>
            <a:p>
              <a:pPr algn="ctr"/>
              <a:r>
                <a:rPr lang="en-US" sz="1600"/>
                <a:t>8 blocks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34" y="364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34" y="348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34" y="3318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34" y="3155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34" y="2992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34" y="2829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34" y="2666"/>
              <a:ext cx="792" cy="16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634" y="2502"/>
              <a:ext cx="792" cy="1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5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33" y="3808"/>
              <a:ext cx="97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direct mapped</a:t>
              </a:r>
            </a:p>
          </p:txBody>
        </p:sp>
        <p:sp>
          <p:nvSpPr>
            <p:cNvPr id="51" name="Text Box 50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882" y="3809"/>
              <a:ext cx="1060" cy="216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solidFill>
                    <a:srgbClr val="FF0000"/>
                  </a:solidFill>
                </a:rPr>
                <a:t>fully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5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Organization (3)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Associativity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/>
                  <a:t>):  </a:t>
                </a:r>
                <a:r>
                  <a:rPr lang="en-US" dirty="0" smtClean="0"/>
                  <a:t># of ways for each set</a:t>
                </a:r>
                <a:endParaRPr lang="en-US" dirty="0"/>
              </a:p>
              <a:p>
                <a:pPr lvl="1"/>
                <a:r>
                  <a:rPr lang="en-US" dirty="0" smtClean="0"/>
                  <a:t>Such a cache is called an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i="1" dirty="0" smtClean="0"/>
                  <a:t>-way set associative cache</a:t>
                </a:r>
                <a:r>
                  <a:rPr lang="en-US" dirty="0" smtClean="0"/>
                  <a:t>”</a:t>
                </a:r>
              </a:p>
              <a:p>
                <a:pPr lvl="1"/>
                <a:r>
                  <a:rPr lang="en-US" dirty="0" smtClean="0"/>
                  <a:t>We now index into cache </a:t>
                </a:r>
                <a:r>
                  <a:rPr lang="en-US" i="1" dirty="0" smtClean="0"/>
                  <a:t>sets</a:t>
                </a:r>
                <a:r>
                  <a:rPr lang="en-US" dirty="0" smtClean="0"/>
                  <a:t>, of which there are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2200" dirty="0" smtClean="0"/>
              </a:p>
              <a:p>
                <a:pPr lvl="1"/>
                <a:r>
                  <a:rPr lang="en-US" dirty="0" smtClean="0"/>
                  <a:t>Use lowest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/>
                  <a:t> bits of block address</a:t>
                </a:r>
              </a:p>
              <a:p>
                <a:pPr lvl="2"/>
                <a:r>
                  <a:rPr lang="en-US" u="sng" dirty="0" smtClean="0"/>
                  <a:t>Direct-mapped</a:t>
                </a:r>
                <a:r>
                  <a:rPr lang="en-US" dirty="0" smtClean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1,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as we saw previously</a:t>
                </a:r>
              </a:p>
              <a:p>
                <a:pPr lvl="2"/>
                <a:r>
                  <a:rPr lang="en-US" u="sng" dirty="0" smtClean="0"/>
                  <a:t>Fully associative</a:t>
                </a:r>
                <a:r>
                  <a:rPr lang="en-US" dirty="0" smtClean="0"/>
                  <a:t>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, so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/>
                  <a:t> = 0 bits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7</a:t>
            </a:fld>
            <a:endParaRPr lang="en-US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097280" y="5486400"/>
            <a:ext cx="2928938" cy="439738"/>
            <a:chOff x="689" y="2507"/>
            <a:chExt cx="1845" cy="277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532" y="2544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2304" y="264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" y="2507"/>
              <a:ext cx="1677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Decreasing associativity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023359" y="5760720"/>
            <a:ext cx="3878263" cy="590551"/>
            <a:chOff x="2544" y="2804"/>
            <a:chExt cx="2443" cy="372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544" y="2976"/>
              <a:ext cx="12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3811" y="283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811" y="2804"/>
              <a:ext cx="1176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Fully associative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set</a:t>
              </a:r>
              <a:r>
                <a:rPr lang="en-US" sz="2000" dirty="0" smtClean="0">
                  <a:latin typeface="Calibri" charset="0"/>
                </a:rPr>
                <a:t>)</a:t>
              </a:r>
              <a:endParaRPr lang="en-US" sz="2000" dirty="0">
                <a:latin typeface="Calibri" charset="0"/>
              </a:endParaRP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1599883" y="5943600"/>
            <a:ext cx="2397126" cy="590551"/>
            <a:chOff x="986" y="3136"/>
            <a:chExt cx="1510" cy="372"/>
          </a:xfrm>
        </p:grpSpPr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2064" y="331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2064" y="31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986" y="3136"/>
              <a:ext cx="1505" cy="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Direct mapped</a:t>
              </a:r>
            </a:p>
            <a:p>
              <a:pPr>
                <a:lnSpc>
                  <a:spcPct val="80000"/>
                </a:lnSpc>
              </a:pPr>
              <a:r>
                <a:rPr lang="en-US" sz="2000" dirty="0">
                  <a:latin typeface="Calibri" charset="0"/>
                </a:rPr>
                <a:t>(only one way</a:t>
              </a:r>
              <a:r>
                <a:rPr lang="en-US" sz="2000" dirty="0" smtClean="0">
                  <a:latin typeface="Calibri" charset="0"/>
                </a:rPr>
                <a:t>)</a:t>
              </a:r>
              <a:endParaRPr lang="en-US" sz="2000" dirty="0">
                <a:latin typeface="Calibri" charset="0"/>
              </a:endParaRP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4023362" y="5303520"/>
            <a:ext cx="2940051" cy="457200"/>
            <a:chOff x="2544" y="2256"/>
            <a:chExt cx="1852" cy="288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544" y="2400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74" y="2267"/>
              <a:ext cx="162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 charset="0"/>
                </a:rPr>
                <a:t>Increasing associativity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544" y="225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4206240"/>
            <a:ext cx="8136892" cy="1005840"/>
            <a:chOff x="914400" y="4206240"/>
            <a:chExt cx="8136892" cy="1005840"/>
          </a:xfrm>
        </p:grpSpPr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5029745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181475" y="4206240"/>
              <a:ext cx="1695450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Selects the set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101248" y="4206240"/>
              <a:ext cx="2735264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latin typeface="Calibri" charset="0"/>
                </a:rPr>
                <a:t>Used for tag </a:t>
              </a:r>
              <a:r>
                <a:rPr lang="en-US" sz="2000" dirty="0" smtClean="0">
                  <a:latin typeface="Calibri" charset="0"/>
                </a:rPr>
                <a:t>comparison</a:t>
              </a:r>
              <a:endParaRPr lang="en-US" sz="2000" dirty="0">
                <a:latin typeface="Calibri" charset="0"/>
              </a:endParaRPr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246888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7132320" y="4572000"/>
              <a:ext cx="0" cy="2743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35040" y="4206240"/>
              <a:ext cx="3016252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charset="0"/>
                </a:rPr>
                <a:t>Selects </a:t>
              </a:r>
              <a:r>
                <a:rPr lang="en-US" sz="2000" smtClean="0">
                  <a:latin typeface="Calibri" charset="0"/>
                </a:rPr>
                <a:t>the byte from </a:t>
              </a:r>
              <a:r>
                <a:rPr lang="en-US" sz="2000" dirty="0">
                  <a:latin typeface="Calibri" charset="0"/>
                </a:rPr>
                <a:t>block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𝒕</m:t>
                      </m:r>
                    </m:oMath>
                  </a14:m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4846320"/>
                  <a:ext cx="3108960" cy="36576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𝒔</m:t>
                      </m:r>
                    </m:oMath>
                  </a14:m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23360" y="4846320"/>
                  <a:ext cx="2011680" cy="3657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𝒌</m:t>
                      </m:r>
                    </m:oMath>
                  </a14:m>
                  <a:r>
                    <a:rPr lang="en-US" sz="2000" dirty="0" smtClean="0">
                      <a:latin typeface="Calibri" charset="0"/>
                      <a:ea typeface="Calibri" charset="0"/>
                      <a:cs typeface="Calibri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35040" y="4846320"/>
                  <a:ext cx="2194560" cy="3657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9375" b="-28125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Rounded Rectangle 33"/>
          <p:cNvSpPr/>
          <p:nvPr/>
        </p:nvSpPr>
        <p:spPr bwMode="auto">
          <a:xfrm>
            <a:off x="6096000" y="450217"/>
            <a:ext cx="2743200" cy="629895"/>
          </a:xfrm>
          <a:prstGeom prst="roundRect">
            <a:avLst/>
          </a:prstGeom>
          <a:solidFill>
            <a:srgbClr val="FFCCCC"/>
          </a:solidFill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 The textbook uses “b” for offset bits</a:t>
            </a:r>
          </a:p>
        </p:txBody>
      </p:sp>
    </p:spTree>
    <p:extLst>
      <p:ext uri="{BB962C8B-B14F-4D97-AF65-F5344CB8AC3E}">
        <p14:creationId xmlns:p14="http://schemas.microsoft.com/office/powerpoint/2010/main" val="11092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5982" cy="762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P</a:t>
            </a:r>
            <a:r>
              <a:rPr lang="en-US" dirty="0" smtClean="0"/>
              <a:t>lacement</a:t>
            </a:r>
            <a:endParaRPr lang="en-US" dirty="0"/>
          </a:p>
        </p:txBody>
      </p:sp>
      <p:sp>
        <p:nvSpPr>
          <p:cNvPr id="54276" name="Rectangle 10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554480"/>
          </a:xfrm>
        </p:spPr>
        <p:txBody>
          <a:bodyPr/>
          <a:lstStyle/>
          <a:p>
            <a:pPr marL="307718" indent="-307718" defTabSz="820583"/>
            <a:r>
              <a:rPr lang="en-US" dirty="0">
                <a:latin typeface="Calibri" charset="0"/>
                <a:ea typeface="Calibri" charset="0"/>
                <a:cs typeface="Calibri" charset="0"/>
              </a:rPr>
              <a:t>Where would data from address 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0x1833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be placed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?</a:t>
            </a:r>
            <a:endParaRPr lang="en-US" sz="36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614042" lvl="1" indent="-307718" defTabSz="820583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Binary:  </a:t>
            </a:r>
            <a:r>
              <a:rPr lang="en-US" dirty="0" smtClean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0b 0001 1000 0011 0011</a:t>
            </a:r>
            <a:endParaRPr lang="en-US" sz="36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>
                <p:custDataLst>
                  <p:tags r:id="rId4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 = ? </a:t>
                </a:r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330843" y="3687087"/>
                <a:ext cx="1691640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>
            <p:extLst/>
          </p:nvPr>
        </p:nvGraphicFramePr>
        <p:xfrm>
          <a:off x="6583680" y="457200"/>
          <a:ext cx="2170566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block size: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capacity: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8 blocks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address: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16 bits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/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0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/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3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-way set associative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63040" y="2560320"/>
            <a:ext cx="6217920" cy="732383"/>
            <a:chOff x="1645920" y="2194560"/>
            <a:chExt cx="6217920" cy="732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Tag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</m:t>
                      </m:r>
                    </m:oMath>
                  </a14:m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  <a:endParaRPr lang="en-US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383280" y="2560320"/>
                  <a:ext cx="1280160" cy="366623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Offset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𝒌</m:t>
                      </m:r>
                    </m:oMath>
                  </a14:m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  <a:endParaRPr lang="en-US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6492240" y="2560320"/>
                  <a:ext cx="1371600" cy="366623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 Box 7"/>
                <p:cNvSpPr txBox="1"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>
                  <a:normAutofit/>
                </a:bodyPr>
                <a:lstStyle>
                  <a:lvl1pPr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defTabSz="1019175"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2pPr>
                  <a:lvl3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rebuchet MS" charset="0"/>
                      <a:ea typeface="ＭＳ Ｐゴシック" charset="0"/>
                    </a:defRPr>
                  </a:lvl9pPr>
                </a:lstStyle>
                <a:p>
                  <a:pPr algn="ctr"/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𝒎</m:t>
                      </m:r>
                    </m:oMath>
                  </a14:m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-bit address:</a:t>
                  </a:r>
                </a:p>
              </p:txBody>
            </p:sp>
          </mc:Choice>
          <mc:Fallback xmlns="">
            <p:sp>
              <p:nvSpPr>
                <p:cNvPr id="57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645920" y="2560320"/>
                  <a:ext cx="1675515" cy="365760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t="-13333" r="-4727" b="-333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Index (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𝒔</m:t>
                      </m:r>
                    </m:oMath>
                  </a14:m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)</a:t>
                  </a:r>
                  <a:endParaRPr lang="en-US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4663440" y="2560320"/>
                  <a:ext cx="1828800" cy="366623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t="-4688" b="-21875"/>
                  </a:stretch>
                </a:blip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 smtClean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3440" y="2194560"/>
                  <a:ext cx="1828800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rm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dirty="0" smtClean="0">
                      <a:latin typeface="Calibri" pitchFamily="34" charset="0"/>
                    </a:rPr>
                    <a:t> =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d>
                        </m:e>
                      </m:func>
                    </m:oMath>
                  </a14:m>
                  <a:endParaRPr lang="en-US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2240" y="2194560"/>
                  <a:ext cx="1371600" cy="369332"/>
                </a:xfrm>
                <a:prstGeom prst="rect">
                  <a:avLst/>
                </a:prstGeom>
                <a:blipFill rotWithShape="0">
                  <a:blip r:embed="rId2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US" dirty="0" smtClean="0">
                      <a:latin typeface="Calibri" pitchFamily="34" charset="0"/>
                    </a:rPr>
                    <a:t> </a:t>
                  </a:r>
                  <a:r>
                    <a:rPr lang="en-US" dirty="0">
                      <a:latin typeface="Calibri" pitchFamily="34" charset="0"/>
                    </a:rPr>
                    <a:t>=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a14:m>
                  <a:r>
                    <a:rPr lang="en-US" dirty="0" smtClean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</m:oMath>
                  </a14:m>
                  <a:r>
                    <a:rPr lang="en-US" dirty="0" smtClean="0">
                      <a:latin typeface="Calibri" pitchFamily="34" charset="0"/>
                    </a:rPr>
                    <a:t>–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endParaRPr lang="en-US" b="1" i="1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1272" y="2194560"/>
                  <a:ext cx="1204176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>
                <p:custDataLst>
                  <p:tags r:id="rId8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 = ? </a:t>
                </a:r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3893067" y="3680215"/>
                <a:ext cx="1691640" cy="369332"/>
              </a:xfrm>
              <a:prstGeom prst="rect">
                <a:avLst/>
              </a:prstGeom>
              <a:blipFill rotWithShape="0">
                <a:blip r:embed="rId3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>
                <p:custDataLst>
                  <p:tags r:id="rId9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</p:spPr>
            <p:txBody>
              <a:bodyPr wrap="none" lIns="0" rIns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 smtClean="0">
                    <a:latin typeface="Calibri" panose="020F0502020204030204" pitchFamily="34" charset="0"/>
                  </a:rPr>
                  <a:t> = ? </a:t>
                </a:r>
                <a:endParaRPr lang="en-US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6455291" y="3687087"/>
                <a:ext cx="1691640" cy="369332"/>
              </a:xfrm>
              <a:prstGeom prst="rect">
                <a:avLst/>
              </a:prstGeom>
              <a:blipFill rotWithShape="0">
                <a:blip r:embed="rId3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1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Block Replacement</a:t>
            </a: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 smtClean="0"/>
              <a:t>Any</a:t>
            </a:r>
            <a:r>
              <a:rPr lang="en-US" sz="2400" dirty="0" smtClean="0"/>
              <a:t> empty block in the correct set may be used to store block</a:t>
            </a:r>
          </a:p>
          <a:p>
            <a:r>
              <a:rPr lang="en-US" sz="2400" dirty="0" smtClean="0"/>
              <a:t>If there are no empty blocks, which one should we replace?</a:t>
            </a:r>
          </a:p>
          <a:p>
            <a:pPr lvl="1"/>
            <a:r>
              <a:rPr lang="en-US" sz="2000" dirty="0" smtClean="0"/>
              <a:t>No choice for </a:t>
            </a:r>
            <a:r>
              <a:rPr lang="en-US" sz="2000" dirty="0"/>
              <a:t>direct-mapped </a:t>
            </a:r>
            <a:r>
              <a:rPr lang="en-US" sz="2000" dirty="0" smtClean="0"/>
              <a:t>caches</a:t>
            </a:r>
          </a:p>
          <a:p>
            <a:pPr lvl="1"/>
            <a:r>
              <a:rPr lang="en-US" sz="2000" dirty="0" smtClean="0"/>
              <a:t>Caches typically use something close to </a:t>
            </a:r>
            <a:r>
              <a:rPr lang="en-US" sz="2000" b="1" i="1" dirty="0" smtClean="0"/>
              <a:t>least recently used (LRU)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(hardware usually implements “</a:t>
            </a:r>
            <a:r>
              <a:rPr lang="en-US" sz="2000" i="1" dirty="0" smtClean="0"/>
              <a:t>not most recently used</a:t>
            </a:r>
            <a:r>
              <a:rPr lang="en-US" sz="2000" dirty="0" smtClean="0"/>
              <a:t>”)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996245" y="4293292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8" name="Text Box 3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330843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 anchor="ctr">
            <a:norm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Direct-mapped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/>
          </p:nvPr>
        </p:nvGraphicFramePr>
        <p:xfrm>
          <a:off x="3558469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6120693" y="4286014"/>
          <a:ext cx="202623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5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Set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Tag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53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532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" name="Text Box 3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93067" y="3941064"/>
            <a:ext cx="1691640" cy="347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-way set associative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55291" y="3944194"/>
            <a:ext cx="1691640" cy="34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50941" rIns="0" bIns="50941" anchor="ctr">
            <a:noAutofit/>
          </a:bodyPr>
          <a:lstStyle>
            <a:lvl1pPr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 defTabSz="101917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4-way set associative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5877</TotalTime>
  <Words>1762</Words>
  <Application>Microsoft Office PowerPoint</Application>
  <PresentationFormat>On-screen Show (4:3)</PresentationFormat>
  <Paragraphs>646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ＭＳ Ｐゴシック</vt:lpstr>
      <vt:lpstr>Anonymous Pro</vt:lpstr>
      <vt:lpstr>Arial</vt:lpstr>
      <vt:lpstr>Arial Narrow</vt:lpstr>
      <vt:lpstr>Calibri</vt:lpstr>
      <vt:lpstr>Cambria Math</vt:lpstr>
      <vt:lpstr>Courier New</vt:lpstr>
      <vt:lpstr>Roboto</vt:lpstr>
      <vt:lpstr>Roboto Regular</vt:lpstr>
      <vt:lpstr>Times New Roman</vt:lpstr>
      <vt:lpstr>Trebuchet MS</vt:lpstr>
      <vt:lpstr>Wingdings</vt:lpstr>
      <vt:lpstr>UWTheme-351-Au18</vt:lpstr>
      <vt:lpstr>Caches III CSE 351 Spring 2019</vt:lpstr>
      <vt:lpstr>Administrivia</vt:lpstr>
      <vt:lpstr>Making memory accesses fast!</vt:lpstr>
      <vt:lpstr>Direct-Mapped Cache</vt:lpstr>
      <vt:lpstr>Direct-Mapped Cache Problem</vt:lpstr>
      <vt:lpstr>Associativity</vt:lpstr>
      <vt:lpstr>Cache Organization (3)</vt:lpstr>
      <vt:lpstr>Example Placement</vt:lpstr>
      <vt:lpstr>Block Replacement</vt:lpstr>
      <vt:lpstr>Peer Instruction Question</vt:lpstr>
      <vt:lpstr>General Cache Organization (S, E, K)</vt:lpstr>
      <vt:lpstr>Notation Review</vt:lpstr>
      <vt:lpstr>Example Cache Parameters Problem</vt:lpstr>
      <vt:lpstr>Cache Read</vt:lpstr>
      <vt:lpstr>Example:  Direct-Mapped Cache (E = 1)</vt:lpstr>
      <vt:lpstr>Example:  Direct-Mapped Cache (E = 1)</vt:lpstr>
      <vt:lpstr>Example:  Direct-Mapped Cache (E = 1)</vt:lpstr>
      <vt:lpstr>Example:  Set-Associative Cache (E = 2)</vt:lpstr>
      <vt:lpstr>Example:  Set-Associative Cache (E = 2)</vt:lpstr>
      <vt:lpstr>Example:  Set-Associative Cache (E = 2)</vt:lpstr>
      <vt:lpstr>Types of Cache Misses: 3 C’s!</vt:lpstr>
      <vt:lpstr>Example Code Analysis Problem</vt:lpstr>
      <vt:lpstr>What about writes?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III CSE 351 Spring 2019</dc:title>
  <dc:creator>Justin Hsia</dc:creator>
  <cp:lastModifiedBy>Ruth Anderson</cp:lastModifiedBy>
  <cp:revision>92</cp:revision>
  <cp:lastPrinted>2018-11-07T01:35:32Z</cp:lastPrinted>
  <dcterms:created xsi:type="dcterms:W3CDTF">2016-11-03T00:51:31Z</dcterms:created>
  <dcterms:modified xsi:type="dcterms:W3CDTF">2019-05-11T00:10:41Z</dcterms:modified>
</cp:coreProperties>
</file>