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3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notesSlides/notesSlide4.xml" ContentType="application/vnd.openxmlformats-officedocument.presentationml.notesSlide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notesSlides/notesSlide5.xml" ContentType="application/vnd.openxmlformats-officedocument.presentationml.notesSlide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notesSlides/notesSlide6.xml" ContentType="application/vnd.openxmlformats-officedocument.presentationml.notesSlide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notesSlides/notesSlide9.xml" ContentType="application/vnd.openxmlformats-officedocument.presentationml.notesSlide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notesSlides/notesSlide10.xml" ContentType="application/vnd.openxmlformats-officedocument.presentationml.notesSlide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notesSlides/notesSlide11.xml" ContentType="application/vnd.openxmlformats-officedocument.presentationml.notesSlide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notesSlides/notesSlide12.xml" ContentType="application/vnd.openxmlformats-officedocument.presentationml.notesSlide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notesSlides/notesSlide13.xml" ContentType="application/vnd.openxmlformats-officedocument.presentationml.notesSlide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notesSlides/notesSlide14.xml" ContentType="application/vnd.openxmlformats-officedocument.presentationml.notesSlide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notesSlides/notesSlide15.xml" ContentType="application/vnd.openxmlformats-officedocument.presentationml.notesSlide+xml"/>
  <Override PartName="/ppt/tags/tag510.xml" ContentType="application/vnd.openxmlformats-officedocument.presentationml.tags+xml"/>
  <Override PartName="/ppt/tags/tag511.xml" ContentType="application/vnd.openxmlformats-officedocument.presentationml.tags+xml"/>
  <Override PartName="/ppt/tags/tag512.xml" ContentType="application/vnd.openxmlformats-officedocument.presentationml.tags+xml"/>
  <Override PartName="/ppt/notesSlides/notesSlide16.xml" ContentType="application/vnd.openxmlformats-officedocument.presentationml.notesSlide+xml"/>
  <Override PartName="/ppt/tags/tag513.xml" ContentType="application/vnd.openxmlformats-officedocument.presentationml.tags+xml"/>
  <Override PartName="/ppt/tags/tag514.xml" ContentType="application/vnd.openxmlformats-officedocument.presentationml.tags+xml"/>
  <Override PartName="/ppt/tags/tag515.xml" ContentType="application/vnd.openxmlformats-officedocument.presentationml.tags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tags/tag195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27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310.xml" ContentType="application/vnd.openxmlformats-officedocument.presentationml.tags+xml"/>
  <Override PartName="/ppt/tags/tag2410.xml" ContentType="application/vnd.openxmlformats-officedocument.presentationml.tags+xml"/>
  <Override PartName="/ppt/tags/tag2510.xml" ContentType="application/vnd.openxmlformats-officedocument.presentationml.tags+xml"/>
  <Override PartName="/ppt/tags/tag3810.xml" ContentType="application/vnd.openxmlformats-officedocument.presentationml.tags+xml"/>
  <Override PartName="/ppt/tags/tag3910.xml" ContentType="application/vnd.openxmlformats-officedocument.presentationml.tags+xml"/>
  <Override PartName="/ppt/tags/tag4010.xml" ContentType="application/vnd.openxmlformats-officedocument.presentationml.tags+xml"/>
  <Override PartName="/ppt/tags/tag6110.xml" ContentType="application/vnd.openxmlformats-officedocument.presentationml.tags+xml"/>
  <Override PartName="/ppt/tags/tag657.xml" ContentType="application/vnd.openxmlformats-officedocument.presentationml.tags+xml"/>
  <Override PartName="/ppt/tags/tag660.xml" ContentType="application/vnd.openxmlformats-officedocument.presentationml.tags+xml"/>
  <Override PartName="/ppt/tags/tag760.xml" ContentType="application/vnd.openxmlformats-officedocument.presentationml.tags+xml"/>
  <Override PartName="/ppt/tags/tag1210.xml" ContentType="application/vnd.openxmlformats-officedocument.presentationml.tags+xml"/>
  <Override PartName="/ppt/tags/tag1230.xml" ContentType="application/vnd.openxmlformats-officedocument.presentationml.tags+xml"/>
  <Override PartName="/ppt/tags/tag1350.xml" ContentType="application/vnd.openxmlformats-officedocument.presentationml.tags+xml"/>
  <Override PartName="/ppt/tags/tag1470.xml" ContentType="application/vnd.openxmlformats-officedocument.presentationml.tags+xml"/>
  <Override PartName="/ppt/tags/tag1490.xml" ContentType="application/vnd.openxmlformats-officedocument.presentationml.tags+xml"/>
  <Override PartName="/ppt/tags/tag1640.xml" ContentType="application/vnd.openxmlformats-officedocument.presentationml.tags+xml"/>
  <Override PartName="/ppt/tags/tag1760.xml" ContentType="application/vnd.openxmlformats-officedocument.presentationml.tags+xml"/>
  <Override PartName="/ppt/tags/tag1790.xml" ContentType="application/vnd.openxmlformats-officedocument.presentationml.tags+xml"/>
  <Override PartName="/ppt/tags/tag1890.xml" ContentType="application/vnd.openxmlformats-officedocument.presentationml.tags+xml"/>
  <Override PartName="/ppt/tags/tag2830.xml" ContentType="application/vnd.openxmlformats-officedocument.presentationml.tags+xml"/>
  <Override PartName="/ppt/tags/tag2850.xml" ContentType="application/vnd.openxmlformats-officedocument.presentationml.tags+xml"/>
  <Override PartName="/ppt/tags/tag2980.xml" ContentType="application/vnd.openxmlformats-officedocument.presentationml.tags+xml"/>
  <Override PartName="/ppt/tags/tag3240.xml" ContentType="application/vnd.openxmlformats-officedocument.presentationml.tags+xml"/>
  <Override PartName="/ppt/tags/tag3260.xml" ContentType="application/vnd.openxmlformats-officedocument.presentationml.tags+xml"/>
  <Override PartName="/ppt/tags/tag3420.xml" ContentType="application/vnd.openxmlformats-officedocument.presentationml.tags+xml"/>
  <Override PartName="/ppt/tags/tag3670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25"/>
  </p:notesMasterIdLst>
  <p:handoutMasterIdLst>
    <p:handoutMasterId r:id="rId26"/>
  </p:handoutMasterIdLst>
  <p:sldIdLst>
    <p:sldId id="326" r:id="rId2"/>
    <p:sldId id="279" r:id="rId3"/>
    <p:sldId id="361" r:id="rId4"/>
    <p:sldId id="364" r:id="rId5"/>
    <p:sldId id="365" r:id="rId6"/>
    <p:sldId id="325" r:id="rId7"/>
    <p:sldId id="317" r:id="rId8"/>
    <p:sldId id="318" r:id="rId9"/>
    <p:sldId id="320" r:id="rId10"/>
    <p:sldId id="327" r:id="rId11"/>
    <p:sldId id="322" r:id="rId12"/>
    <p:sldId id="323" r:id="rId13"/>
    <p:sldId id="366" r:id="rId14"/>
    <p:sldId id="328" r:id="rId15"/>
    <p:sldId id="329" r:id="rId16"/>
    <p:sldId id="330" r:id="rId17"/>
    <p:sldId id="331" r:id="rId18"/>
    <p:sldId id="332" r:id="rId19"/>
    <p:sldId id="333" r:id="rId20"/>
    <p:sldId id="334" r:id="rId21"/>
    <p:sldId id="335" r:id="rId22"/>
    <p:sldId id="367" r:id="rId23"/>
    <p:sldId id="337" r:id="rId2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2A85"/>
    <a:srgbClr val="F6F5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89665" autoAdjust="0"/>
  </p:normalViewPr>
  <p:slideViewPr>
    <p:cSldViewPr snapToGrid="0">
      <p:cViewPr varScale="1">
        <p:scale>
          <a:sx n="125" d="100"/>
          <a:sy n="125" d="100"/>
        </p:scale>
        <p:origin x="13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2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2105EB-91D5-4326-8DCC-BFADB840F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807527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2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37ACB-247F-49B5-B960-EEFFB132BD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05228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>
          <a:xfrm>
            <a:off x="0" y="1"/>
            <a:ext cx="5283199" cy="25806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2918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4730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9724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4535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700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6251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 CAMERA demo here.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2463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2940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1"/>
          <p:cNvSpPr txBox="1">
            <a:spLocks noChangeArrowheads="1"/>
          </p:cNvSpPr>
          <p:nvPr/>
        </p:nvSpPr>
        <p:spPr bwMode="auto">
          <a:xfrm>
            <a:off x="2163333" y="397495"/>
            <a:ext cx="8055699" cy="196013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8148" tIns="44074" rIns="88148" bIns="44074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6451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1651665" y="2493161"/>
            <a:ext cx="9076987" cy="2362180"/>
          </a:xfrm>
          <a:noFill/>
          <a:ln/>
        </p:spPr>
        <p:txBody>
          <a:bodyPr wrap="none" lIns="91877" tIns="45938" rIns="91877" bIns="45938" anchor="ctr"/>
          <a:lstStyle/>
          <a:p>
            <a:r>
              <a:rPr lang="en-US" dirty="0" smtClean="0"/>
              <a:t>Why?</a:t>
            </a:r>
            <a:r>
              <a:rPr lang="en-US" baseline="0" dirty="0" smtClean="0"/>
              <a:t> </a:t>
            </a:r>
            <a:r>
              <a:rPr lang="en-US" b="1" dirty="0" smtClean="0"/>
              <a:t>Reuse is common</a:t>
            </a:r>
          </a:p>
          <a:p>
            <a:pPr lvl="1"/>
            <a:r>
              <a:rPr lang="en-US" dirty="0" smtClean="0"/>
              <a:t>Typically</a:t>
            </a:r>
            <a:r>
              <a:rPr lang="en-US" baseline="0" dirty="0" smtClean="0"/>
              <a:t> you </a:t>
            </a:r>
            <a:r>
              <a:rPr lang="en-US" dirty="0" smtClean="0"/>
              <a:t>would read,</a:t>
            </a:r>
            <a:r>
              <a:rPr lang="en-US" baseline="0" dirty="0" smtClean="0"/>
              <a:t> then write (</a:t>
            </a:r>
            <a:r>
              <a:rPr lang="en-US" baseline="0" dirty="0" err="1" smtClean="0"/>
              <a:t>incr</a:t>
            </a:r>
            <a:r>
              <a:rPr lang="en-US" baseline="0" dirty="0" smtClean="0"/>
              <a:t>)</a:t>
            </a:r>
          </a:p>
          <a:p>
            <a:pPr lvl="1"/>
            <a:r>
              <a:rPr lang="en-US" baseline="0" dirty="0" smtClean="0"/>
              <a:t>Or after you initialize a value (say, to 0), likely read and write it again soon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955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Divide addresses into “index” and “tag”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272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Conflict!  Rest of cache</a:t>
            </a:r>
            <a:r>
              <a:rPr lang="en-US" baseline="0" smtClean="0"/>
              <a:t> unused!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9884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“Where is address 2?”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8646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fld id="{6E8E3764-EC7F-D842-8C66-FD375867B073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6185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1423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“Layers” of a cache:</a:t>
            </a:r>
          </a:p>
          <a:p>
            <a:pPr marL="228600" indent="-228600">
              <a:buAutoNum type="arabicParenR"/>
            </a:pPr>
            <a:r>
              <a:rPr lang="en-US" baseline="0" smtClean="0"/>
              <a:t>Block (data)</a:t>
            </a:r>
          </a:p>
          <a:p>
            <a:pPr marL="228600" indent="-228600">
              <a:buAutoNum type="arabicParenR"/>
            </a:pPr>
            <a:r>
              <a:rPr lang="en-US" baseline="0" smtClean="0"/>
              <a:t>Line (data + management bits)</a:t>
            </a:r>
          </a:p>
          <a:p>
            <a:pPr marL="228600" indent="-228600">
              <a:buAutoNum type="arabicParenR"/>
            </a:pPr>
            <a:r>
              <a:rPr lang="en-US" baseline="0" smtClean="0"/>
              <a:t>Set (many lines based on associativity)</a:t>
            </a:r>
          </a:p>
          <a:p>
            <a:pPr marL="228600" indent="-228600">
              <a:buAutoNum type="arabicParenR"/>
            </a:pPr>
            <a:r>
              <a:rPr lang="en-US" baseline="0" smtClean="0"/>
              <a:t>Cache (many sets based on cache size &amp; associativity)</a:t>
            </a:r>
            <a:endParaRPr lang="en-US" smtClean="0"/>
          </a:p>
          <a:p>
            <a:endParaRPr lang="en-US" smtClean="0"/>
          </a:p>
          <a:p>
            <a:r>
              <a:rPr lang="en-US" smtClean="0"/>
              <a:t>Valid bit lets us know if this line </a:t>
            </a:r>
            <a:r>
              <a:rPr lang="en-US" dirty="0" smtClean="0"/>
              <a:t>has </a:t>
            </a:r>
            <a:r>
              <a:rPr lang="en-US" smtClean="0"/>
              <a:t>been initialized (“is valid”).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0812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4909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779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1520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lnSpc>
                <a:spcPct val="80000"/>
              </a:lnSpc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1752600"/>
          </a:xfrm>
        </p:spPr>
        <p:txBody>
          <a:bodyPr/>
          <a:lstStyle>
            <a:lvl1pPr marL="0" indent="0" algn="r">
              <a:buNone/>
              <a:defRPr sz="32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61B0D-4F45-4C9A-931A-50F88C03B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52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4DB61B0D-4F45-4C9A-931A-50F88C03B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7570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4DB61B0D-4F45-4C9A-931A-50F88C03B46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8200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560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38912"/>
            <a:ext cx="8405238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61B0D-4F45-4C9A-931A-50F88C03B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38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61B0D-4F45-4C9A-931A-50F88C03B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09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838891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83661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4B2A85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4DB61B0D-4F45-4C9A-931A-50F88C03B4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 dirty="0">
              <a:latin typeface="Times New Roman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76" y="25342"/>
            <a:ext cx="2150721" cy="16903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843643" y="-2231"/>
            <a:ext cx="130035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b="0" i="0" dirty="0" smtClean="0">
                <a:solidFill>
                  <a:schemeClr val="bg1"/>
                </a:solidFill>
                <a:latin typeface="Roboto Regular" charset="0"/>
                <a:ea typeface="Roboto Regular" charset="0"/>
                <a:cs typeface="Roboto Regular" charset="0"/>
              </a:rPr>
              <a:t>CSE351</a:t>
            </a:r>
            <a:r>
              <a:rPr lang="en-US" sz="900" b="0" i="0" baseline="0" dirty="0" smtClean="0">
                <a:solidFill>
                  <a:schemeClr val="bg1"/>
                </a:solidFill>
                <a:latin typeface="Roboto Regular" charset="0"/>
                <a:ea typeface="Roboto Regular" charset="0"/>
                <a:cs typeface="Roboto Regular" charset="0"/>
              </a:rPr>
              <a:t>, </a:t>
            </a:r>
            <a:r>
              <a:rPr lang="en-US" sz="900" b="0" i="0" dirty="0" smtClean="0">
                <a:solidFill>
                  <a:schemeClr val="bg1"/>
                </a:solidFill>
                <a:latin typeface="Roboto Regular" charset="0"/>
                <a:ea typeface="Roboto Regular" charset="0"/>
                <a:cs typeface="Roboto Regular" charset="0"/>
              </a:rPr>
              <a:t>Spring 2019</a:t>
            </a:r>
            <a:endParaRPr lang="en-US" sz="900" b="0" i="0" dirty="0" smtClean="0">
              <a:solidFill>
                <a:schemeClr val="bg1"/>
              </a:solidFill>
              <a:latin typeface="Roboto Regular" charset="0"/>
              <a:ea typeface="Roboto Regular" charset="0"/>
              <a:cs typeface="Roboto Regular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083735" y="-2231"/>
            <a:ext cx="9765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b="0" i="0" dirty="0" smtClean="0">
                <a:solidFill>
                  <a:schemeClr val="bg1"/>
                </a:solidFill>
                <a:latin typeface="Roboto Regular" charset="0"/>
                <a:ea typeface="Roboto Regular" charset="0"/>
                <a:cs typeface="Roboto Regular" charset="0"/>
              </a:rPr>
              <a:t>L18:  Caches</a:t>
            </a:r>
            <a:r>
              <a:rPr lang="en-US" sz="900" b="0" i="0" baseline="0" dirty="0" smtClean="0">
                <a:solidFill>
                  <a:schemeClr val="bg1"/>
                </a:solidFill>
                <a:latin typeface="Roboto Regular" charset="0"/>
                <a:ea typeface="Roboto Regular" charset="0"/>
                <a:cs typeface="Roboto Regular" charset="0"/>
              </a:rPr>
              <a:t> III</a:t>
            </a:r>
            <a:endParaRPr lang="en-US" sz="900" b="0" i="0" dirty="0" smtClean="0">
              <a:solidFill>
                <a:schemeClr val="bg1"/>
              </a:solidFill>
              <a:latin typeface="Roboto Regular" charset="0"/>
              <a:ea typeface="Roboto Regular" charset="0"/>
              <a:cs typeface="Roboto Regula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427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60000"/>
        <a:buFont typeface="Wingdings" panose="05000000000000000000" pitchFamily="2" charset="2"/>
        <a:buChar char="v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49224" indent="-28575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80000"/>
        <a:buFont typeface="Arial" panose="020B0604020202020204" pitchFamily="34" charset="0"/>
        <a:buChar char="•"/>
        <a:defRPr sz="2000">
          <a:solidFill>
            <a:schemeClr val="tx1"/>
          </a:solidFill>
          <a:latin typeface="Calibri" pitchFamily="34" charset="0"/>
        </a:defRPr>
      </a:lvl3pPr>
      <a:lvl4pPr marL="1170432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Char char="–"/>
        <a:defRPr sz="2000">
          <a:solidFill>
            <a:schemeClr val="tx1"/>
          </a:solidFill>
          <a:latin typeface="Calibri" pitchFamily="34" charset="0"/>
        </a:defRPr>
      </a:lvl4pPr>
      <a:lvl5pPr marL="1444752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2.png"/><Relationship Id="rId5" Type="http://schemas.openxmlformats.org/officeDocument/2006/relationships/hyperlink" Target="https://what-if.xkcd.com/111/" TargetMode="Externa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pollev.com/rea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tags" Target="../tags/tag97.xml"/><Relationship Id="rId18" Type="http://schemas.openxmlformats.org/officeDocument/2006/relationships/tags" Target="../tags/tag102.xml"/><Relationship Id="rId26" Type="http://schemas.openxmlformats.org/officeDocument/2006/relationships/tags" Target="../tags/tag110.xml"/><Relationship Id="rId39" Type="http://schemas.openxmlformats.org/officeDocument/2006/relationships/tags" Target="../tags/tag123.xml"/><Relationship Id="rId21" Type="http://schemas.openxmlformats.org/officeDocument/2006/relationships/tags" Target="../tags/tag105.xml"/><Relationship Id="rId34" Type="http://schemas.openxmlformats.org/officeDocument/2006/relationships/tags" Target="../tags/tag118.xml"/><Relationship Id="rId42" Type="http://schemas.openxmlformats.org/officeDocument/2006/relationships/tags" Target="../tags/tag126.xml"/><Relationship Id="rId47" Type="http://schemas.openxmlformats.org/officeDocument/2006/relationships/tags" Target="../tags/tag131.xml"/><Relationship Id="rId50" Type="http://schemas.openxmlformats.org/officeDocument/2006/relationships/tags" Target="../tags/tag134.xml"/><Relationship Id="rId55" Type="http://schemas.openxmlformats.org/officeDocument/2006/relationships/tags" Target="../tags/tag233.xml"/><Relationship Id="rId7" Type="http://schemas.openxmlformats.org/officeDocument/2006/relationships/tags" Target="../tags/tag91.xml"/><Relationship Id="rId2" Type="http://schemas.openxmlformats.org/officeDocument/2006/relationships/tags" Target="../tags/tag86.xml"/><Relationship Id="rId16" Type="http://schemas.openxmlformats.org/officeDocument/2006/relationships/tags" Target="../tags/tag100.xml"/><Relationship Id="rId29" Type="http://schemas.openxmlformats.org/officeDocument/2006/relationships/tags" Target="../tags/tag113.xml"/><Relationship Id="rId11" Type="http://schemas.openxmlformats.org/officeDocument/2006/relationships/tags" Target="../tags/tag95.xml"/><Relationship Id="rId24" Type="http://schemas.openxmlformats.org/officeDocument/2006/relationships/tags" Target="../tags/tag108.xml"/><Relationship Id="rId32" Type="http://schemas.openxmlformats.org/officeDocument/2006/relationships/tags" Target="../tags/tag116.xml"/><Relationship Id="rId37" Type="http://schemas.openxmlformats.org/officeDocument/2006/relationships/tags" Target="../tags/tag121.xml"/><Relationship Id="rId40" Type="http://schemas.openxmlformats.org/officeDocument/2006/relationships/tags" Target="../tags/tag124.xml"/><Relationship Id="rId45" Type="http://schemas.openxmlformats.org/officeDocument/2006/relationships/tags" Target="../tags/tag129.xml"/><Relationship Id="rId53" Type="http://schemas.openxmlformats.org/officeDocument/2006/relationships/tags" Target="../tags/tag227.xml"/><Relationship Id="rId58" Type="http://schemas.openxmlformats.org/officeDocument/2006/relationships/image" Target="../media/image36.png"/><Relationship Id="rId5" Type="http://schemas.openxmlformats.org/officeDocument/2006/relationships/tags" Target="../tags/tag89.xml"/><Relationship Id="rId61" Type="http://schemas.openxmlformats.org/officeDocument/2006/relationships/tags" Target="../tags/tag255.xml"/><Relationship Id="rId19" Type="http://schemas.openxmlformats.org/officeDocument/2006/relationships/tags" Target="../tags/tag103.xml"/><Relationship Id="rId14" Type="http://schemas.openxmlformats.org/officeDocument/2006/relationships/tags" Target="../tags/tag98.xml"/><Relationship Id="rId22" Type="http://schemas.openxmlformats.org/officeDocument/2006/relationships/tags" Target="../tags/tag106.xml"/><Relationship Id="rId27" Type="http://schemas.openxmlformats.org/officeDocument/2006/relationships/tags" Target="../tags/tag111.xml"/><Relationship Id="rId30" Type="http://schemas.openxmlformats.org/officeDocument/2006/relationships/tags" Target="../tags/tag114.xml"/><Relationship Id="rId35" Type="http://schemas.openxmlformats.org/officeDocument/2006/relationships/tags" Target="../tags/tag119.xml"/><Relationship Id="rId43" Type="http://schemas.openxmlformats.org/officeDocument/2006/relationships/tags" Target="../tags/tag127.xml"/><Relationship Id="rId48" Type="http://schemas.openxmlformats.org/officeDocument/2006/relationships/tags" Target="../tags/tag132.xml"/><Relationship Id="rId56" Type="http://schemas.openxmlformats.org/officeDocument/2006/relationships/image" Target="../media/image35.png"/><Relationship Id="rId8" Type="http://schemas.openxmlformats.org/officeDocument/2006/relationships/tags" Target="../tags/tag92.xml"/><Relationship Id="rId51" Type="http://schemas.openxmlformats.org/officeDocument/2006/relationships/slideLayout" Target="../slideLayouts/slideLayout4.xml"/><Relationship Id="rId3" Type="http://schemas.openxmlformats.org/officeDocument/2006/relationships/tags" Target="../tags/tag87.xml"/><Relationship Id="rId12" Type="http://schemas.openxmlformats.org/officeDocument/2006/relationships/tags" Target="../tags/tag96.xml"/><Relationship Id="rId17" Type="http://schemas.openxmlformats.org/officeDocument/2006/relationships/tags" Target="../tags/tag101.xml"/><Relationship Id="rId25" Type="http://schemas.openxmlformats.org/officeDocument/2006/relationships/tags" Target="../tags/tag109.xml"/><Relationship Id="rId33" Type="http://schemas.openxmlformats.org/officeDocument/2006/relationships/tags" Target="../tags/tag117.xml"/><Relationship Id="rId38" Type="http://schemas.openxmlformats.org/officeDocument/2006/relationships/tags" Target="../tags/tag122.xml"/><Relationship Id="rId46" Type="http://schemas.openxmlformats.org/officeDocument/2006/relationships/tags" Target="../tags/tag130.xml"/><Relationship Id="rId59" Type="http://schemas.openxmlformats.org/officeDocument/2006/relationships/tags" Target="../tags/tag254.xml"/><Relationship Id="rId20" Type="http://schemas.openxmlformats.org/officeDocument/2006/relationships/tags" Target="../tags/tag104.xml"/><Relationship Id="rId41" Type="http://schemas.openxmlformats.org/officeDocument/2006/relationships/tags" Target="../tags/tag125.xml"/><Relationship Id="rId54" Type="http://schemas.openxmlformats.org/officeDocument/2006/relationships/image" Target="../media/image34.png"/><Relationship Id="rId62" Type="http://schemas.openxmlformats.org/officeDocument/2006/relationships/image" Target="../media/image38.png"/><Relationship Id="rId1" Type="http://schemas.openxmlformats.org/officeDocument/2006/relationships/tags" Target="../tags/tag85.xml"/><Relationship Id="rId6" Type="http://schemas.openxmlformats.org/officeDocument/2006/relationships/tags" Target="../tags/tag90.xml"/><Relationship Id="rId15" Type="http://schemas.openxmlformats.org/officeDocument/2006/relationships/tags" Target="../tags/tag99.xml"/><Relationship Id="rId23" Type="http://schemas.openxmlformats.org/officeDocument/2006/relationships/tags" Target="../tags/tag107.xml"/><Relationship Id="rId28" Type="http://schemas.openxmlformats.org/officeDocument/2006/relationships/tags" Target="../tags/tag112.xml"/><Relationship Id="rId36" Type="http://schemas.openxmlformats.org/officeDocument/2006/relationships/tags" Target="../tags/tag120.xml"/><Relationship Id="rId49" Type="http://schemas.openxmlformats.org/officeDocument/2006/relationships/tags" Target="../tags/tag133.xml"/><Relationship Id="rId57" Type="http://schemas.openxmlformats.org/officeDocument/2006/relationships/tags" Target="../tags/tag234.xml"/><Relationship Id="rId10" Type="http://schemas.openxmlformats.org/officeDocument/2006/relationships/tags" Target="../tags/tag94.xml"/><Relationship Id="rId31" Type="http://schemas.openxmlformats.org/officeDocument/2006/relationships/tags" Target="../tags/tag115.xml"/><Relationship Id="rId44" Type="http://schemas.openxmlformats.org/officeDocument/2006/relationships/tags" Target="../tags/tag128.xml"/><Relationship Id="rId52" Type="http://schemas.openxmlformats.org/officeDocument/2006/relationships/notesSlide" Target="../notesSlides/notesSlide7.xml"/><Relationship Id="rId60" Type="http://schemas.openxmlformats.org/officeDocument/2006/relationships/image" Target="../media/image37.png"/><Relationship Id="rId4" Type="http://schemas.openxmlformats.org/officeDocument/2006/relationships/tags" Target="../tags/tag88.xml"/><Relationship Id="rId9" Type="http://schemas.openxmlformats.org/officeDocument/2006/relationships/tags" Target="../tags/tag9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6" Type="http://schemas.openxmlformats.org/officeDocument/2006/relationships/tags" Target="../tags/tag160.xml"/><Relationship Id="rId21" Type="http://schemas.openxmlformats.org/officeDocument/2006/relationships/tags" Target="../tags/tag155.xml"/><Relationship Id="rId42" Type="http://schemas.openxmlformats.org/officeDocument/2006/relationships/tags" Target="../tags/tag176.xml"/><Relationship Id="rId47" Type="http://schemas.openxmlformats.org/officeDocument/2006/relationships/tags" Target="../tags/tag181.xml"/><Relationship Id="rId63" Type="http://schemas.openxmlformats.org/officeDocument/2006/relationships/tags" Target="../tags/tag2410.xml"/><Relationship Id="rId68" Type="http://schemas.openxmlformats.org/officeDocument/2006/relationships/image" Target="../media/image60.png"/><Relationship Id="rId7" Type="http://schemas.openxmlformats.org/officeDocument/2006/relationships/tags" Target="../tags/tag141.xml"/><Relationship Id="rId71" Type="http://schemas.openxmlformats.org/officeDocument/2006/relationships/tags" Target="../tags/tag4010.xml"/><Relationship Id="rId2" Type="http://schemas.openxmlformats.org/officeDocument/2006/relationships/tags" Target="../tags/tag136.xml"/><Relationship Id="rId16" Type="http://schemas.openxmlformats.org/officeDocument/2006/relationships/tags" Target="../tags/tag150.xml"/><Relationship Id="rId29" Type="http://schemas.openxmlformats.org/officeDocument/2006/relationships/tags" Target="../tags/tag163.xml"/><Relationship Id="rId11" Type="http://schemas.openxmlformats.org/officeDocument/2006/relationships/tags" Target="../tags/tag145.xml"/><Relationship Id="rId24" Type="http://schemas.openxmlformats.org/officeDocument/2006/relationships/tags" Target="../tags/tag158.xml"/><Relationship Id="rId32" Type="http://schemas.openxmlformats.org/officeDocument/2006/relationships/tags" Target="../tags/tag166.xml"/><Relationship Id="rId37" Type="http://schemas.openxmlformats.org/officeDocument/2006/relationships/tags" Target="../tags/tag171.xml"/><Relationship Id="rId40" Type="http://schemas.openxmlformats.org/officeDocument/2006/relationships/tags" Target="../tags/tag174.xml"/><Relationship Id="rId45" Type="http://schemas.openxmlformats.org/officeDocument/2006/relationships/tags" Target="../tags/tag179.xml"/><Relationship Id="rId53" Type="http://schemas.openxmlformats.org/officeDocument/2006/relationships/tags" Target="../tags/tag187.xml"/><Relationship Id="rId58" Type="http://schemas.openxmlformats.org/officeDocument/2006/relationships/tags" Target="../tags/tag192.xml"/><Relationship Id="rId66" Type="http://schemas.openxmlformats.org/officeDocument/2006/relationships/image" Target="../media/image5.png"/><Relationship Id="rId5" Type="http://schemas.openxmlformats.org/officeDocument/2006/relationships/tags" Target="../tags/tag139.xml"/><Relationship Id="rId61" Type="http://schemas.openxmlformats.org/officeDocument/2006/relationships/tags" Target="../tags/tag2310.xml"/><Relationship Id="rId19" Type="http://schemas.openxmlformats.org/officeDocument/2006/relationships/tags" Target="../tags/tag153.xml"/><Relationship Id="rId14" Type="http://schemas.openxmlformats.org/officeDocument/2006/relationships/tags" Target="../tags/tag148.xml"/><Relationship Id="rId22" Type="http://schemas.openxmlformats.org/officeDocument/2006/relationships/tags" Target="../tags/tag156.xml"/><Relationship Id="rId27" Type="http://schemas.openxmlformats.org/officeDocument/2006/relationships/tags" Target="../tags/tag161.xml"/><Relationship Id="rId30" Type="http://schemas.openxmlformats.org/officeDocument/2006/relationships/tags" Target="../tags/tag164.xml"/><Relationship Id="rId35" Type="http://schemas.openxmlformats.org/officeDocument/2006/relationships/tags" Target="../tags/tag169.xml"/><Relationship Id="rId43" Type="http://schemas.openxmlformats.org/officeDocument/2006/relationships/tags" Target="../tags/tag177.xml"/><Relationship Id="rId48" Type="http://schemas.openxmlformats.org/officeDocument/2006/relationships/tags" Target="../tags/tag182.xml"/><Relationship Id="rId56" Type="http://schemas.openxmlformats.org/officeDocument/2006/relationships/tags" Target="../tags/tag190.xml"/><Relationship Id="rId64" Type="http://schemas.openxmlformats.org/officeDocument/2006/relationships/image" Target="../media/image40.png"/><Relationship Id="rId69" Type="http://schemas.openxmlformats.org/officeDocument/2006/relationships/tags" Target="../tags/tag3910.xml"/><Relationship Id="rId8" Type="http://schemas.openxmlformats.org/officeDocument/2006/relationships/tags" Target="../tags/tag142.xml"/><Relationship Id="rId51" Type="http://schemas.openxmlformats.org/officeDocument/2006/relationships/tags" Target="../tags/tag185.xml"/><Relationship Id="rId72" Type="http://schemas.openxmlformats.org/officeDocument/2006/relationships/image" Target="../media/image8.png"/><Relationship Id="rId3" Type="http://schemas.openxmlformats.org/officeDocument/2006/relationships/tags" Target="../tags/tag137.xml"/><Relationship Id="rId12" Type="http://schemas.openxmlformats.org/officeDocument/2006/relationships/tags" Target="../tags/tag146.xml"/><Relationship Id="rId17" Type="http://schemas.openxmlformats.org/officeDocument/2006/relationships/tags" Target="../tags/tag151.xml"/><Relationship Id="rId25" Type="http://schemas.openxmlformats.org/officeDocument/2006/relationships/tags" Target="../tags/tag159.xml"/><Relationship Id="rId33" Type="http://schemas.openxmlformats.org/officeDocument/2006/relationships/tags" Target="../tags/tag167.xml"/><Relationship Id="rId38" Type="http://schemas.openxmlformats.org/officeDocument/2006/relationships/tags" Target="../tags/tag172.xml"/><Relationship Id="rId46" Type="http://schemas.openxmlformats.org/officeDocument/2006/relationships/tags" Target="../tags/tag180.xml"/><Relationship Id="rId59" Type="http://schemas.openxmlformats.org/officeDocument/2006/relationships/slideLayout" Target="../slideLayouts/slideLayout4.xml"/><Relationship Id="rId67" Type="http://schemas.openxmlformats.org/officeDocument/2006/relationships/tags" Target="../tags/tag3810.xml"/><Relationship Id="rId20" Type="http://schemas.openxmlformats.org/officeDocument/2006/relationships/tags" Target="../tags/tag154.xml"/><Relationship Id="rId41" Type="http://schemas.openxmlformats.org/officeDocument/2006/relationships/tags" Target="../tags/tag175.xml"/><Relationship Id="rId54" Type="http://schemas.openxmlformats.org/officeDocument/2006/relationships/tags" Target="../tags/tag188.xml"/><Relationship Id="rId62" Type="http://schemas.openxmlformats.org/officeDocument/2006/relationships/image" Target="../media/image31.png"/><Relationship Id="rId70" Type="http://schemas.openxmlformats.org/officeDocument/2006/relationships/image" Target="../media/image7.png"/><Relationship Id="rId1" Type="http://schemas.openxmlformats.org/officeDocument/2006/relationships/tags" Target="../tags/tag135.xml"/><Relationship Id="rId6" Type="http://schemas.openxmlformats.org/officeDocument/2006/relationships/tags" Target="../tags/tag140.xml"/><Relationship Id="rId15" Type="http://schemas.openxmlformats.org/officeDocument/2006/relationships/tags" Target="../tags/tag149.xml"/><Relationship Id="rId23" Type="http://schemas.openxmlformats.org/officeDocument/2006/relationships/tags" Target="../tags/tag157.xml"/><Relationship Id="rId28" Type="http://schemas.openxmlformats.org/officeDocument/2006/relationships/tags" Target="../tags/tag162.xml"/><Relationship Id="rId36" Type="http://schemas.openxmlformats.org/officeDocument/2006/relationships/tags" Target="../tags/tag170.xml"/><Relationship Id="rId49" Type="http://schemas.openxmlformats.org/officeDocument/2006/relationships/tags" Target="../tags/tag183.xml"/><Relationship Id="rId57" Type="http://schemas.openxmlformats.org/officeDocument/2006/relationships/tags" Target="../tags/tag191.xml"/><Relationship Id="rId10" Type="http://schemas.openxmlformats.org/officeDocument/2006/relationships/tags" Target="../tags/tag144.xml"/><Relationship Id="rId31" Type="http://schemas.openxmlformats.org/officeDocument/2006/relationships/tags" Target="../tags/tag165.xml"/><Relationship Id="rId44" Type="http://schemas.openxmlformats.org/officeDocument/2006/relationships/tags" Target="../tags/tag178.xml"/><Relationship Id="rId52" Type="http://schemas.openxmlformats.org/officeDocument/2006/relationships/tags" Target="../tags/tag186.xml"/><Relationship Id="rId60" Type="http://schemas.openxmlformats.org/officeDocument/2006/relationships/notesSlide" Target="../notesSlides/notesSlide9.xml"/><Relationship Id="rId65" Type="http://schemas.openxmlformats.org/officeDocument/2006/relationships/tags" Target="../tags/tag2510.xml"/><Relationship Id="rId4" Type="http://schemas.openxmlformats.org/officeDocument/2006/relationships/tags" Target="../tags/tag138.xml"/><Relationship Id="rId9" Type="http://schemas.openxmlformats.org/officeDocument/2006/relationships/tags" Target="../tags/tag143.xml"/><Relationship Id="rId13" Type="http://schemas.openxmlformats.org/officeDocument/2006/relationships/tags" Target="../tags/tag147.xml"/><Relationship Id="rId18" Type="http://schemas.openxmlformats.org/officeDocument/2006/relationships/tags" Target="../tags/tag152.xml"/><Relationship Id="rId39" Type="http://schemas.openxmlformats.org/officeDocument/2006/relationships/tags" Target="../tags/tag173.xml"/><Relationship Id="rId34" Type="http://schemas.openxmlformats.org/officeDocument/2006/relationships/tags" Target="../tags/tag168.xml"/><Relationship Id="rId50" Type="http://schemas.openxmlformats.org/officeDocument/2006/relationships/tags" Target="../tags/tag184.xml"/><Relationship Id="rId55" Type="http://schemas.openxmlformats.org/officeDocument/2006/relationships/tags" Target="../tags/tag189.xml"/></Relationships>
</file>

<file path=ppt/slides/_rels/slide15.xml.rels><?xml version="1.0" encoding="UTF-8" standalone="yes"?>
<Relationships xmlns="http://schemas.openxmlformats.org/package/2006/relationships"><Relationship Id="rId26" Type="http://schemas.openxmlformats.org/officeDocument/2006/relationships/tags" Target="../tags/tag225.xml"/><Relationship Id="rId21" Type="http://schemas.openxmlformats.org/officeDocument/2006/relationships/tags" Target="../tags/tag220.xml"/><Relationship Id="rId42" Type="http://schemas.openxmlformats.org/officeDocument/2006/relationships/tags" Target="../tags/tag244.xml"/><Relationship Id="rId47" Type="http://schemas.openxmlformats.org/officeDocument/2006/relationships/tags" Target="../tags/tag249.xml"/><Relationship Id="rId63" Type="http://schemas.openxmlformats.org/officeDocument/2006/relationships/tags" Target="../tags/tag6110.xml"/><Relationship Id="rId68" Type="http://schemas.openxmlformats.org/officeDocument/2006/relationships/image" Target="../media/image11.png"/><Relationship Id="rId7" Type="http://schemas.openxmlformats.org/officeDocument/2006/relationships/tags" Target="../tags/tag206.xml"/><Relationship Id="rId2" Type="http://schemas.openxmlformats.org/officeDocument/2006/relationships/tags" Target="../tags/tag194.xml"/><Relationship Id="rId16" Type="http://schemas.openxmlformats.org/officeDocument/2006/relationships/tags" Target="../tags/tag215.xml"/><Relationship Id="rId29" Type="http://schemas.openxmlformats.org/officeDocument/2006/relationships/tags" Target="../tags/tag229.xml"/><Relationship Id="rId11" Type="http://schemas.openxmlformats.org/officeDocument/2006/relationships/tags" Target="../tags/tag210.xml"/><Relationship Id="rId24" Type="http://schemas.openxmlformats.org/officeDocument/2006/relationships/tags" Target="../tags/tag223.xml"/><Relationship Id="rId32" Type="http://schemas.openxmlformats.org/officeDocument/2006/relationships/tags" Target="../tags/tag232.xml"/><Relationship Id="rId37" Type="http://schemas.openxmlformats.org/officeDocument/2006/relationships/tags" Target="../tags/tag239.xml"/><Relationship Id="rId40" Type="http://schemas.openxmlformats.org/officeDocument/2006/relationships/tags" Target="../tags/tag242.xml"/><Relationship Id="rId45" Type="http://schemas.openxmlformats.org/officeDocument/2006/relationships/tags" Target="../tags/tag247.xml"/><Relationship Id="rId53" Type="http://schemas.openxmlformats.org/officeDocument/2006/relationships/tags" Target="../tags/tag257.xml"/><Relationship Id="rId58" Type="http://schemas.openxmlformats.org/officeDocument/2006/relationships/tags" Target="../tags/tag262.xml"/><Relationship Id="rId66" Type="http://schemas.openxmlformats.org/officeDocument/2006/relationships/image" Target="../media/image10.png"/><Relationship Id="rId5" Type="http://schemas.openxmlformats.org/officeDocument/2006/relationships/tags" Target="../tags/tag198.xml"/><Relationship Id="rId61" Type="http://schemas.openxmlformats.org/officeDocument/2006/relationships/slideLayout" Target="../slideLayouts/slideLayout4.xml"/><Relationship Id="rId19" Type="http://schemas.openxmlformats.org/officeDocument/2006/relationships/tags" Target="../tags/tag218.xml"/><Relationship Id="rId14" Type="http://schemas.openxmlformats.org/officeDocument/2006/relationships/tags" Target="../tags/tag213.xml"/><Relationship Id="rId22" Type="http://schemas.openxmlformats.org/officeDocument/2006/relationships/tags" Target="../tags/tag221.xml"/><Relationship Id="rId27" Type="http://schemas.openxmlformats.org/officeDocument/2006/relationships/tags" Target="../tags/tag226.xml"/><Relationship Id="rId30" Type="http://schemas.openxmlformats.org/officeDocument/2006/relationships/tags" Target="../tags/tag230.xml"/><Relationship Id="rId35" Type="http://schemas.openxmlformats.org/officeDocument/2006/relationships/tags" Target="../tags/tag237.xml"/><Relationship Id="rId43" Type="http://schemas.openxmlformats.org/officeDocument/2006/relationships/tags" Target="../tags/tag245.xml"/><Relationship Id="rId48" Type="http://schemas.openxmlformats.org/officeDocument/2006/relationships/tags" Target="../tags/tag250.xml"/><Relationship Id="rId56" Type="http://schemas.openxmlformats.org/officeDocument/2006/relationships/tags" Target="../tags/tag260.xml"/><Relationship Id="rId64" Type="http://schemas.openxmlformats.org/officeDocument/2006/relationships/image" Target="../media/image9.png"/><Relationship Id="rId69" Type="http://schemas.openxmlformats.org/officeDocument/2006/relationships/tags" Target="../tags/tag760.xml"/><Relationship Id="rId8" Type="http://schemas.openxmlformats.org/officeDocument/2006/relationships/tags" Target="../tags/tag207.xml"/><Relationship Id="rId51" Type="http://schemas.openxmlformats.org/officeDocument/2006/relationships/tags" Target="../tags/tag253.xml"/><Relationship Id="rId3" Type="http://schemas.openxmlformats.org/officeDocument/2006/relationships/tags" Target="../tags/tag196.xml"/><Relationship Id="rId12" Type="http://schemas.openxmlformats.org/officeDocument/2006/relationships/tags" Target="../tags/tag211.xml"/><Relationship Id="rId17" Type="http://schemas.openxmlformats.org/officeDocument/2006/relationships/tags" Target="../tags/tag216.xml"/><Relationship Id="rId25" Type="http://schemas.openxmlformats.org/officeDocument/2006/relationships/tags" Target="../tags/tag224.xml"/><Relationship Id="rId33" Type="http://schemas.openxmlformats.org/officeDocument/2006/relationships/tags" Target="../tags/tag235.xml"/><Relationship Id="rId38" Type="http://schemas.openxmlformats.org/officeDocument/2006/relationships/tags" Target="../tags/tag240.xml"/><Relationship Id="rId46" Type="http://schemas.openxmlformats.org/officeDocument/2006/relationships/tags" Target="../tags/tag248.xml"/><Relationship Id="rId59" Type="http://schemas.openxmlformats.org/officeDocument/2006/relationships/tags" Target="../tags/tag263.xml"/><Relationship Id="rId67" Type="http://schemas.openxmlformats.org/officeDocument/2006/relationships/tags" Target="../tags/tag660.xml"/><Relationship Id="rId20" Type="http://schemas.openxmlformats.org/officeDocument/2006/relationships/tags" Target="../tags/tag219.xml"/><Relationship Id="rId41" Type="http://schemas.openxmlformats.org/officeDocument/2006/relationships/tags" Target="../tags/tag243.xml"/><Relationship Id="rId54" Type="http://schemas.openxmlformats.org/officeDocument/2006/relationships/tags" Target="../tags/tag258.xml"/><Relationship Id="rId62" Type="http://schemas.openxmlformats.org/officeDocument/2006/relationships/notesSlide" Target="../notesSlides/notesSlide10.xml"/><Relationship Id="rId70" Type="http://schemas.openxmlformats.org/officeDocument/2006/relationships/image" Target="../media/image12.png"/><Relationship Id="rId1" Type="http://schemas.openxmlformats.org/officeDocument/2006/relationships/tags" Target="../tags/tag193.xml"/><Relationship Id="rId6" Type="http://schemas.openxmlformats.org/officeDocument/2006/relationships/tags" Target="../tags/tag205.xml"/><Relationship Id="rId15" Type="http://schemas.openxmlformats.org/officeDocument/2006/relationships/tags" Target="../tags/tag214.xml"/><Relationship Id="rId23" Type="http://schemas.openxmlformats.org/officeDocument/2006/relationships/tags" Target="../tags/tag222.xml"/><Relationship Id="rId28" Type="http://schemas.openxmlformats.org/officeDocument/2006/relationships/tags" Target="../tags/tag228.xml"/><Relationship Id="rId36" Type="http://schemas.openxmlformats.org/officeDocument/2006/relationships/tags" Target="../tags/tag238.xml"/><Relationship Id="rId49" Type="http://schemas.openxmlformats.org/officeDocument/2006/relationships/tags" Target="../tags/tag251.xml"/><Relationship Id="rId57" Type="http://schemas.openxmlformats.org/officeDocument/2006/relationships/tags" Target="../tags/tag261.xml"/><Relationship Id="rId10" Type="http://schemas.openxmlformats.org/officeDocument/2006/relationships/tags" Target="../tags/tag209.xml"/><Relationship Id="rId31" Type="http://schemas.openxmlformats.org/officeDocument/2006/relationships/tags" Target="../tags/tag231.xml"/><Relationship Id="rId44" Type="http://schemas.openxmlformats.org/officeDocument/2006/relationships/tags" Target="../tags/tag246.xml"/><Relationship Id="rId52" Type="http://schemas.openxmlformats.org/officeDocument/2006/relationships/tags" Target="../tags/tag256.xml"/><Relationship Id="rId60" Type="http://schemas.openxmlformats.org/officeDocument/2006/relationships/tags" Target="../tags/tag264.xml"/><Relationship Id="rId65" Type="http://schemas.openxmlformats.org/officeDocument/2006/relationships/tags" Target="../tags/tag657.xml"/><Relationship Id="rId4" Type="http://schemas.openxmlformats.org/officeDocument/2006/relationships/tags" Target="../tags/tag197.xml"/><Relationship Id="rId9" Type="http://schemas.openxmlformats.org/officeDocument/2006/relationships/tags" Target="../tags/tag208.xml"/><Relationship Id="rId13" Type="http://schemas.openxmlformats.org/officeDocument/2006/relationships/tags" Target="../tags/tag212.xml"/><Relationship Id="rId18" Type="http://schemas.openxmlformats.org/officeDocument/2006/relationships/tags" Target="../tags/tag217.xml"/><Relationship Id="rId39" Type="http://schemas.openxmlformats.org/officeDocument/2006/relationships/tags" Target="../tags/tag241.xml"/><Relationship Id="rId34" Type="http://schemas.openxmlformats.org/officeDocument/2006/relationships/tags" Target="../tags/tag236.xml"/><Relationship Id="rId50" Type="http://schemas.openxmlformats.org/officeDocument/2006/relationships/tags" Target="../tags/tag252.xml"/><Relationship Id="rId55" Type="http://schemas.openxmlformats.org/officeDocument/2006/relationships/tags" Target="../tags/tag259.xml"/></Relationships>
</file>

<file path=ppt/slides/_rels/slide16.xml.rels><?xml version="1.0" encoding="UTF-8" standalone="yes"?>
<Relationships xmlns="http://schemas.openxmlformats.org/package/2006/relationships"><Relationship Id="rId13" Type="http://schemas.openxmlformats.org/officeDocument/2006/relationships/tags" Target="../tags/tag277.xml"/><Relationship Id="rId18" Type="http://schemas.openxmlformats.org/officeDocument/2006/relationships/tags" Target="../tags/tag282.xml"/><Relationship Id="rId26" Type="http://schemas.openxmlformats.org/officeDocument/2006/relationships/tags" Target="../tags/tag290.xml"/><Relationship Id="rId3" Type="http://schemas.openxmlformats.org/officeDocument/2006/relationships/tags" Target="../tags/tag267.xml"/><Relationship Id="rId21" Type="http://schemas.openxmlformats.org/officeDocument/2006/relationships/tags" Target="../tags/tag285.xml"/><Relationship Id="rId34" Type="http://schemas.openxmlformats.org/officeDocument/2006/relationships/image" Target="../media/image10.png"/><Relationship Id="rId7" Type="http://schemas.openxmlformats.org/officeDocument/2006/relationships/tags" Target="../tags/tag271.xml"/><Relationship Id="rId12" Type="http://schemas.openxmlformats.org/officeDocument/2006/relationships/tags" Target="../tags/tag276.xml"/><Relationship Id="rId17" Type="http://schemas.openxmlformats.org/officeDocument/2006/relationships/tags" Target="../tags/tag281.xml"/><Relationship Id="rId25" Type="http://schemas.openxmlformats.org/officeDocument/2006/relationships/tags" Target="../tags/tag289.xml"/><Relationship Id="rId33" Type="http://schemas.openxmlformats.org/officeDocument/2006/relationships/tags" Target="../tags/tag1350.xml"/><Relationship Id="rId2" Type="http://schemas.openxmlformats.org/officeDocument/2006/relationships/tags" Target="../tags/tag266.xml"/><Relationship Id="rId16" Type="http://schemas.openxmlformats.org/officeDocument/2006/relationships/tags" Target="../tags/tag280.xml"/><Relationship Id="rId20" Type="http://schemas.openxmlformats.org/officeDocument/2006/relationships/tags" Target="../tags/tag284.xml"/><Relationship Id="rId29" Type="http://schemas.openxmlformats.org/officeDocument/2006/relationships/tags" Target="../tags/tag1210.xml"/><Relationship Id="rId1" Type="http://schemas.openxmlformats.org/officeDocument/2006/relationships/tags" Target="../tags/tag265.xml"/><Relationship Id="rId6" Type="http://schemas.openxmlformats.org/officeDocument/2006/relationships/tags" Target="../tags/tag270.xml"/><Relationship Id="rId11" Type="http://schemas.openxmlformats.org/officeDocument/2006/relationships/tags" Target="../tags/tag275.xml"/><Relationship Id="rId24" Type="http://schemas.openxmlformats.org/officeDocument/2006/relationships/tags" Target="../tags/tag288.xml"/><Relationship Id="rId32" Type="http://schemas.openxmlformats.org/officeDocument/2006/relationships/image" Target="../media/image11.png"/><Relationship Id="rId5" Type="http://schemas.openxmlformats.org/officeDocument/2006/relationships/tags" Target="../tags/tag269.xml"/><Relationship Id="rId15" Type="http://schemas.openxmlformats.org/officeDocument/2006/relationships/tags" Target="../tags/tag279.xml"/><Relationship Id="rId23" Type="http://schemas.openxmlformats.org/officeDocument/2006/relationships/tags" Target="../tags/tag287.xml"/><Relationship Id="rId28" Type="http://schemas.openxmlformats.org/officeDocument/2006/relationships/notesSlide" Target="../notesSlides/notesSlide11.xml"/><Relationship Id="rId10" Type="http://schemas.openxmlformats.org/officeDocument/2006/relationships/tags" Target="../tags/tag274.xml"/><Relationship Id="rId19" Type="http://schemas.openxmlformats.org/officeDocument/2006/relationships/tags" Target="../tags/tag283.xml"/><Relationship Id="rId31" Type="http://schemas.openxmlformats.org/officeDocument/2006/relationships/tags" Target="../tags/tag1230.xml"/><Relationship Id="rId4" Type="http://schemas.openxmlformats.org/officeDocument/2006/relationships/tags" Target="../tags/tag268.xml"/><Relationship Id="rId9" Type="http://schemas.openxmlformats.org/officeDocument/2006/relationships/tags" Target="../tags/tag273.xml"/><Relationship Id="rId14" Type="http://schemas.openxmlformats.org/officeDocument/2006/relationships/tags" Target="../tags/tag278.xml"/><Relationship Id="rId22" Type="http://schemas.openxmlformats.org/officeDocument/2006/relationships/tags" Target="../tags/tag286.xml"/><Relationship Id="rId27" Type="http://schemas.openxmlformats.org/officeDocument/2006/relationships/slideLayout" Target="../slideLayouts/slideLayout4.xml"/><Relationship Id="rId30" Type="http://schemas.openxmlformats.org/officeDocument/2006/relationships/image" Target="../media/image9.png"/><Relationship Id="rId8" Type="http://schemas.openxmlformats.org/officeDocument/2006/relationships/tags" Target="../tags/tag272.xml"/></Relationships>
</file>

<file path=ppt/slides/_rels/slide17.xml.rels><?xml version="1.0" encoding="UTF-8" standalone="yes"?>
<Relationships xmlns="http://schemas.openxmlformats.org/package/2006/relationships"><Relationship Id="rId13" Type="http://schemas.openxmlformats.org/officeDocument/2006/relationships/tags" Target="../tags/tag303.xml"/><Relationship Id="rId18" Type="http://schemas.openxmlformats.org/officeDocument/2006/relationships/tags" Target="../tags/tag308.xml"/><Relationship Id="rId26" Type="http://schemas.openxmlformats.org/officeDocument/2006/relationships/tags" Target="../tags/tag316.xml"/><Relationship Id="rId21" Type="http://schemas.openxmlformats.org/officeDocument/2006/relationships/tags" Target="../tags/tag311.xml"/><Relationship Id="rId34" Type="http://schemas.openxmlformats.org/officeDocument/2006/relationships/tags" Target="../tags/tag1490.xml"/><Relationship Id="rId7" Type="http://schemas.openxmlformats.org/officeDocument/2006/relationships/tags" Target="../tags/tag297.xml"/><Relationship Id="rId12" Type="http://schemas.openxmlformats.org/officeDocument/2006/relationships/tags" Target="../tags/tag302.xml"/><Relationship Id="rId17" Type="http://schemas.openxmlformats.org/officeDocument/2006/relationships/tags" Target="../tags/tag307.xml"/><Relationship Id="rId25" Type="http://schemas.openxmlformats.org/officeDocument/2006/relationships/tags" Target="../tags/tag315.xml"/><Relationship Id="rId33" Type="http://schemas.openxmlformats.org/officeDocument/2006/relationships/image" Target="../media/image9.png"/><Relationship Id="rId2" Type="http://schemas.openxmlformats.org/officeDocument/2006/relationships/tags" Target="../tags/tag292.xml"/><Relationship Id="rId16" Type="http://schemas.openxmlformats.org/officeDocument/2006/relationships/tags" Target="../tags/tag306.xml"/><Relationship Id="rId20" Type="http://schemas.openxmlformats.org/officeDocument/2006/relationships/tags" Target="../tags/tag310.xml"/><Relationship Id="rId29" Type="http://schemas.openxmlformats.org/officeDocument/2006/relationships/tags" Target="../tags/tag319.xml"/><Relationship Id="rId1" Type="http://schemas.openxmlformats.org/officeDocument/2006/relationships/tags" Target="../tags/tag291.xml"/><Relationship Id="rId6" Type="http://schemas.openxmlformats.org/officeDocument/2006/relationships/tags" Target="../tags/tag296.xml"/><Relationship Id="rId11" Type="http://schemas.openxmlformats.org/officeDocument/2006/relationships/tags" Target="../tags/tag301.xml"/><Relationship Id="rId24" Type="http://schemas.openxmlformats.org/officeDocument/2006/relationships/tags" Target="../tags/tag314.xml"/><Relationship Id="rId32" Type="http://schemas.openxmlformats.org/officeDocument/2006/relationships/tags" Target="../tags/tag1470.xml"/><Relationship Id="rId37" Type="http://schemas.openxmlformats.org/officeDocument/2006/relationships/image" Target="../media/image10.png"/><Relationship Id="rId5" Type="http://schemas.openxmlformats.org/officeDocument/2006/relationships/tags" Target="../tags/tag295.xml"/><Relationship Id="rId15" Type="http://schemas.openxmlformats.org/officeDocument/2006/relationships/tags" Target="../tags/tag305.xml"/><Relationship Id="rId23" Type="http://schemas.openxmlformats.org/officeDocument/2006/relationships/tags" Target="../tags/tag313.xml"/><Relationship Id="rId28" Type="http://schemas.openxmlformats.org/officeDocument/2006/relationships/tags" Target="../tags/tag318.xml"/><Relationship Id="rId36" Type="http://schemas.openxmlformats.org/officeDocument/2006/relationships/tags" Target="../tags/tag1640.xml"/><Relationship Id="rId10" Type="http://schemas.openxmlformats.org/officeDocument/2006/relationships/tags" Target="../tags/tag300.xml"/><Relationship Id="rId19" Type="http://schemas.openxmlformats.org/officeDocument/2006/relationships/tags" Target="../tags/tag309.xml"/><Relationship Id="rId31" Type="http://schemas.openxmlformats.org/officeDocument/2006/relationships/notesSlide" Target="../notesSlides/notesSlide12.xml"/><Relationship Id="rId4" Type="http://schemas.openxmlformats.org/officeDocument/2006/relationships/tags" Target="../tags/tag294.xml"/><Relationship Id="rId9" Type="http://schemas.openxmlformats.org/officeDocument/2006/relationships/tags" Target="../tags/tag299.xml"/><Relationship Id="rId14" Type="http://schemas.openxmlformats.org/officeDocument/2006/relationships/tags" Target="../tags/tag304.xml"/><Relationship Id="rId22" Type="http://schemas.openxmlformats.org/officeDocument/2006/relationships/tags" Target="../tags/tag312.xml"/><Relationship Id="rId27" Type="http://schemas.openxmlformats.org/officeDocument/2006/relationships/tags" Target="../tags/tag317.xml"/><Relationship Id="rId30" Type="http://schemas.openxmlformats.org/officeDocument/2006/relationships/slideLayout" Target="../slideLayouts/slideLayout4.xml"/><Relationship Id="rId35" Type="http://schemas.openxmlformats.org/officeDocument/2006/relationships/image" Target="../media/image11.png"/><Relationship Id="rId8" Type="http://schemas.openxmlformats.org/officeDocument/2006/relationships/tags" Target="../tags/tag298.xml"/><Relationship Id="rId3" Type="http://schemas.openxmlformats.org/officeDocument/2006/relationships/tags" Target="../tags/tag293.xml"/></Relationships>
</file>

<file path=ppt/slides/_rels/slide18.xml.rels><?xml version="1.0" encoding="UTF-8" standalone="yes"?>
<Relationships xmlns="http://schemas.openxmlformats.org/package/2006/relationships"><Relationship Id="rId26" Type="http://schemas.openxmlformats.org/officeDocument/2006/relationships/tags" Target="../tags/tag345.xml"/><Relationship Id="rId21" Type="http://schemas.openxmlformats.org/officeDocument/2006/relationships/tags" Target="../tags/tag340.xml"/><Relationship Id="rId42" Type="http://schemas.openxmlformats.org/officeDocument/2006/relationships/tags" Target="../tags/tag361.xml"/><Relationship Id="rId47" Type="http://schemas.openxmlformats.org/officeDocument/2006/relationships/tags" Target="../tags/tag366.xml"/><Relationship Id="rId63" Type="http://schemas.openxmlformats.org/officeDocument/2006/relationships/tags" Target="../tags/tag382.xml"/><Relationship Id="rId68" Type="http://schemas.openxmlformats.org/officeDocument/2006/relationships/tags" Target="../tags/tag387.xml"/><Relationship Id="rId84" Type="http://schemas.openxmlformats.org/officeDocument/2006/relationships/tags" Target="../tags/tag403.xml"/><Relationship Id="rId89" Type="http://schemas.openxmlformats.org/officeDocument/2006/relationships/tags" Target="../tags/tag408.xml"/><Relationship Id="rId112" Type="http://schemas.openxmlformats.org/officeDocument/2006/relationships/image" Target="../media/image14.png"/><Relationship Id="rId16" Type="http://schemas.openxmlformats.org/officeDocument/2006/relationships/tags" Target="../tags/tag335.xml"/><Relationship Id="rId107" Type="http://schemas.openxmlformats.org/officeDocument/2006/relationships/slideLayout" Target="../slideLayouts/slideLayout4.xml"/><Relationship Id="rId11" Type="http://schemas.openxmlformats.org/officeDocument/2006/relationships/tags" Target="../tags/tag330.xml"/><Relationship Id="rId32" Type="http://schemas.openxmlformats.org/officeDocument/2006/relationships/tags" Target="../tags/tag351.xml"/><Relationship Id="rId37" Type="http://schemas.openxmlformats.org/officeDocument/2006/relationships/tags" Target="../tags/tag356.xml"/><Relationship Id="rId53" Type="http://schemas.openxmlformats.org/officeDocument/2006/relationships/tags" Target="../tags/tag372.xml"/><Relationship Id="rId58" Type="http://schemas.openxmlformats.org/officeDocument/2006/relationships/tags" Target="../tags/tag377.xml"/><Relationship Id="rId74" Type="http://schemas.openxmlformats.org/officeDocument/2006/relationships/tags" Target="../tags/tag393.xml"/><Relationship Id="rId79" Type="http://schemas.openxmlformats.org/officeDocument/2006/relationships/tags" Target="../tags/tag398.xml"/><Relationship Id="rId102" Type="http://schemas.openxmlformats.org/officeDocument/2006/relationships/tags" Target="../tags/tag421.xml"/><Relationship Id="rId5" Type="http://schemas.openxmlformats.org/officeDocument/2006/relationships/tags" Target="../tags/tag324.xml"/><Relationship Id="rId90" Type="http://schemas.openxmlformats.org/officeDocument/2006/relationships/tags" Target="../tags/tag409.xml"/><Relationship Id="rId95" Type="http://schemas.openxmlformats.org/officeDocument/2006/relationships/tags" Target="../tags/tag414.xml"/><Relationship Id="rId22" Type="http://schemas.openxmlformats.org/officeDocument/2006/relationships/tags" Target="../tags/tag341.xml"/><Relationship Id="rId27" Type="http://schemas.openxmlformats.org/officeDocument/2006/relationships/tags" Target="../tags/tag346.xml"/><Relationship Id="rId43" Type="http://schemas.openxmlformats.org/officeDocument/2006/relationships/tags" Target="../tags/tag362.xml"/><Relationship Id="rId48" Type="http://schemas.openxmlformats.org/officeDocument/2006/relationships/tags" Target="../tags/tag367.xml"/><Relationship Id="rId64" Type="http://schemas.openxmlformats.org/officeDocument/2006/relationships/tags" Target="../tags/tag383.xml"/><Relationship Id="rId69" Type="http://schemas.openxmlformats.org/officeDocument/2006/relationships/tags" Target="../tags/tag388.xml"/><Relationship Id="rId113" Type="http://schemas.openxmlformats.org/officeDocument/2006/relationships/tags" Target="../tags/tag1890.xml"/><Relationship Id="rId80" Type="http://schemas.openxmlformats.org/officeDocument/2006/relationships/tags" Target="../tags/tag399.xml"/><Relationship Id="rId85" Type="http://schemas.openxmlformats.org/officeDocument/2006/relationships/tags" Target="../tags/tag404.xml"/><Relationship Id="rId12" Type="http://schemas.openxmlformats.org/officeDocument/2006/relationships/tags" Target="../tags/tag331.xml"/><Relationship Id="rId17" Type="http://schemas.openxmlformats.org/officeDocument/2006/relationships/tags" Target="../tags/tag336.xml"/><Relationship Id="rId33" Type="http://schemas.openxmlformats.org/officeDocument/2006/relationships/tags" Target="../tags/tag352.xml"/><Relationship Id="rId38" Type="http://schemas.openxmlformats.org/officeDocument/2006/relationships/tags" Target="../tags/tag357.xml"/><Relationship Id="rId59" Type="http://schemas.openxmlformats.org/officeDocument/2006/relationships/tags" Target="../tags/tag378.xml"/><Relationship Id="rId103" Type="http://schemas.openxmlformats.org/officeDocument/2006/relationships/tags" Target="../tags/tag422.xml"/><Relationship Id="rId108" Type="http://schemas.openxmlformats.org/officeDocument/2006/relationships/notesSlide" Target="../notesSlides/notesSlide13.xml"/><Relationship Id="rId54" Type="http://schemas.openxmlformats.org/officeDocument/2006/relationships/tags" Target="../tags/tag373.xml"/><Relationship Id="rId70" Type="http://schemas.openxmlformats.org/officeDocument/2006/relationships/tags" Target="../tags/tag389.xml"/><Relationship Id="rId75" Type="http://schemas.openxmlformats.org/officeDocument/2006/relationships/tags" Target="../tags/tag394.xml"/><Relationship Id="rId91" Type="http://schemas.openxmlformats.org/officeDocument/2006/relationships/tags" Target="../tags/tag410.xml"/><Relationship Id="rId96" Type="http://schemas.openxmlformats.org/officeDocument/2006/relationships/tags" Target="../tags/tag415.xml"/><Relationship Id="rId1" Type="http://schemas.openxmlformats.org/officeDocument/2006/relationships/tags" Target="../tags/tag320.xml"/><Relationship Id="rId6" Type="http://schemas.openxmlformats.org/officeDocument/2006/relationships/tags" Target="../tags/tag325.xml"/><Relationship Id="rId15" Type="http://schemas.openxmlformats.org/officeDocument/2006/relationships/tags" Target="../tags/tag334.xml"/><Relationship Id="rId23" Type="http://schemas.openxmlformats.org/officeDocument/2006/relationships/tags" Target="../tags/tag342.xml"/><Relationship Id="rId28" Type="http://schemas.openxmlformats.org/officeDocument/2006/relationships/tags" Target="../tags/tag347.xml"/><Relationship Id="rId36" Type="http://schemas.openxmlformats.org/officeDocument/2006/relationships/tags" Target="../tags/tag355.xml"/><Relationship Id="rId49" Type="http://schemas.openxmlformats.org/officeDocument/2006/relationships/tags" Target="../tags/tag368.xml"/><Relationship Id="rId57" Type="http://schemas.openxmlformats.org/officeDocument/2006/relationships/tags" Target="../tags/tag376.xml"/><Relationship Id="rId106" Type="http://schemas.openxmlformats.org/officeDocument/2006/relationships/tags" Target="../tags/tag425.xml"/><Relationship Id="rId114" Type="http://schemas.openxmlformats.org/officeDocument/2006/relationships/image" Target="../media/image15.png"/><Relationship Id="rId10" Type="http://schemas.openxmlformats.org/officeDocument/2006/relationships/tags" Target="../tags/tag329.xml"/><Relationship Id="rId31" Type="http://schemas.openxmlformats.org/officeDocument/2006/relationships/tags" Target="../tags/tag350.xml"/><Relationship Id="rId44" Type="http://schemas.openxmlformats.org/officeDocument/2006/relationships/tags" Target="../tags/tag363.xml"/><Relationship Id="rId52" Type="http://schemas.openxmlformats.org/officeDocument/2006/relationships/tags" Target="../tags/tag371.xml"/><Relationship Id="rId60" Type="http://schemas.openxmlformats.org/officeDocument/2006/relationships/tags" Target="../tags/tag379.xml"/><Relationship Id="rId65" Type="http://schemas.openxmlformats.org/officeDocument/2006/relationships/tags" Target="../tags/tag384.xml"/><Relationship Id="rId73" Type="http://schemas.openxmlformats.org/officeDocument/2006/relationships/tags" Target="../tags/tag392.xml"/><Relationship Id="rId78" Type="http://schemas.openxmlformats.org/officeDocument/2006/relationships/tags" Target="../tags/tag397.xml"/><Relationship Id="rId81" Type="http://schemas.openxmlformats.org/officeDocument/2006/relationships/tags" Target="../tags/tag400.xml"/><Relationship Id="rId86" Type="http://schemas.openxmlformats.org/officeDocument/2006/relationships/tags" Target="../tags/tag405.xml"/><Relationship Id="rId94" Type="http://schemas.openxmlformats.org/officeDocument/2006/relationships/tags" Target="../tags/tag413.xml"/><Relationship Id="rId99" Type="http://schemas.openxmlformats.org/officeDocument/2006/relationships/tags" Target="../tags/tag418.xml"/><Relationship Id="rId101" Type="http://schemas.openxmlformats.org/officeDocument/2006/relationships/tags" Target="../tags/tag420.xml"/><Relationship Id="rId4" Type="http://schemas.openxmlformats.org/officeDocument/2006/relationships/tags" Target="../tags/tag323.xml"/><Relationship Id="rId9" Type="http://schemas.openxmlformats.org/officeDocument/2006/relationships/tags" Target="../tags/tag328.xml"/><Relationship Id="rId13" Type="http://schemas.openxmlformats.org/officeDocument/2006/relationships/tags" Target="../tags/tag332.xml"/><Relationship Id="rId18" Type="http://schemas.openxmlformats.org/officeDocument/2006/relationships/tags" Target="../tags/tag337.xml"/><Relationship Id="rId39" Type="http://schemas.openxmlformats.org/officeDocument/2006/relationships/tags" Target="../tags/tag358.xml"/><Relationship Id="rId109" Type="http://schemas.openxmlformats.org/officeDocument/2006/relationships/tags" Target="../tags/tag1760.xml"/><Relationship Id="rId34" Type="http://schemas.openxmlformats.org/officeDocument/2006/relationships/tags" Target="../tags/tag353.xml"/><Relationship Id="rId50" Type="http://schemas.openxmlformats.org/officeDocument/2006/relationships/tags" Target="../tags/tag369.xml"/><Relationship Id="rId55" Type="http://schemas.openxmlformats.org/officeDocument/2006/relationships/tags" Target="../tags/tag374.xml"/><Relationship Id="rId76" Type="http://schemas.openxmlformats.org/officeDocument/2006/relationships/tags" Target="../tags/tag395.xml"/><Relationship Id="rId97" Type="http://schemas.openxmlformats.org/officeDocument/2006/relationships/tags" Target="../tags/tag416.xml"/><Relationship Id="rId104" Type="http://schemas.openxmlformats.org/officeDocument/2006/relationships/tags" Target="../tags/tag423.xml"/><Relationship Id="rId7" Type="http://schemas.openxmlformats.org/officeDocument/2006/relationships/tags" Target="../tags/tag326.xml"/><Relationship Id="rId71" Type="http://schemas.openxmlformats.org/officeDocument/2006/relationships/tags" Target="../tags/tag390.xml"/><Relationship Id="rId92" Type="http://schemas.openxmlformats.org/officeDocument/2006/relationships/tags" Target="../tags/tag411.xml"/><Relationship Id="rId2" Type="http://schemas.openxmlformats.org/officeDocument/2006/relationships/tags" Target="../tags/tag321.xml"/><Relationship Id="rId29" Type="http://schemas.openxmlformats.org/officeDocument/2006/relationships/tags" Target="../tags/tag348.xml"/><Relationship Id="rId24" Type="http://schemas.openxmlformats.org/officeDocument/2006/relationships/tags" Target="../tags/tag343.xml"/><Relationship Id="rId40" Type="http://schemas.openxmlformats.org/officeDocument/2006/relationships/tags" Target="../tags/tag359.xml"/><Relationship Id="rId45" Type="http://schemas.openxmlformats.org/officeDocument/2006/relationships/tags" Target="../tags/tag364.xml"/><Relationship Id="rId66" Type="http://schemas.openxmlformats.org/officeDocument/2006/relationships/tags" Target="../tags/tag385.xml"/><Relationship Id="rId87" Type="http://schemas.openxmlformats.org/officeDocument/2006/relationships/tags" Target="../tags/tag406.xml"/><Relationship Id="rId110" Type="http://schemas.openxmlformats.org/officeDocument/2006/relationships/image" Target="../media/image13.png"/><Relationship Id="rId61" Type="http://schemas.openxmlformats.org/officeDocument/2006/relationships/tags" Target="../tags/tag380.xml"/><Relationship Id="rId82" Type="http://schemas.openxmlformats.org/officeDocument/2006/relationships/tags" Target="../tags/tag401.xml"/><Relationship Id="rId19" Type="http://schemas.openxmlformats.org/officeDocument/2006/relationships/tags" Target="../tags/tag338.xml"/><Relationship Id="rId14" Type="http://schemas.openxmlformats.org/officeDocument/2006/relationships/tags" Target="../tags/tag333.xml"/><Relationship Id="rId30" Type="http://schemas.openxmlformats.org/officeDocument/2006/relationships/tags" Target="../tags/tag349.xml"/><Relationship Id="rId35" Type="http://schemas.openxmlformats.org/officeDocument/2006/relationships/tags" Target="../tags/tag354.xml"/><Relationship Id="rId56" Type="http://schemas.openxmlformats.org/officeDocument/2006/relationships/tags" Target="../tags/tag375.xml"/><Relationship Id="rId77" Type="http://schemas.openxmlformats.org/officeDocument/2006/relationships/tags" Target="../tags/tag396.xml"/><Relationship Id="rId100" Type="http://schemas.openxmlformats.org/officeDocument/2006/relationships/tags" Target="../tags/tag419.xml"/><Relationship Id="rId105" Type="http://schemas.openxmlformats.org/officeDocument/2006/relationships/tags" Target="../tags/tag424.xml"/><Relationship Id="rId8" Type="http://schemas.openxmlformats.org/officeDocument/2006/relationships/tags" Target="../tags/tag327.xml"/><Relationship Id="rId51" Type="http://schemas.openxmlformats.org/officeDocument/2006/relationships/tags" Target="../tags/tag370.xml"/><Relationship Id="rId72" Type="http://schemas.openxmlformats.org/officeDocument/2006/relationships/tags" Target="../tags/tag391.xml"/><Relationship Id="rId93" Type="http://schemas.openxmlformats.org/officeDocument/2006/relationships/tags" Target="../tags/tag412.xml"/><Relationship Id="rId98" Type="http://schemas.openxmlformats.org/officeDocument/2006/relationships/tags" Target="../tags/tag417.xml"/><Relationship Id="rId3" Type="http://schemas.openxmlformats.org/officeDocument/2006/relationships/tags" Target="../tags/tag322.xml"/><Relationship Id="rId25" Type="http://schemas.openxmlformats.org/officeDocument/2006/relationships/tags" Target="../tags/tag344.xml"/><Relationship Id="rId46" Type="http://schemas.openxmlformats.org/officeDocument/2006/relationships/tags" Target="../tags/tag365.xml"/><Relationship Id="rId67" Type="http://schemas.openxmlformats.org/officeDocument/2006/relationships/tags" Target="../tags/tag386.xml"/><Relationship Id="rId20" Type="http://schemas.openxmlformats.org/officeDocument/2006/relationships/tags" Target="../tags/tag339.xml"/><Relationship Id="rId41" Type="http://schemas.openxmlformats.org/officeDocument/2006/relationships/tags" Target="../tags/tag360.xml"/><Relationship Id="rId62" Type="http://schemas.openxmlformats.org/officeDocument/2006/relationships/tags" Target="../tags/tag381.xml"/><Relationship Id="rId83" Type="http://schemas.openxmlformats.org/officeDocument/2006/relationships/tags" Target="../tags/tag402.xml"/><Relationship Id="rId88" Type="http://schemas.openxmlformats.org/officeDocument/2006/relationships/tags" Target="../tags/tag407.xml"/><Relationship Id="rId111" Type="http://schemas.openxmlformats.org/officeDocument/2006/relationships/tags" Target="../tags/tag1790.xml"/></Relationships>
</file>

<file path=ppt/slides/_rels/slide19.xml.rels><?xml version="1.0" encoding="UTF-8" standalone="yes"?>
<Relationships xmlns="http://schemas.openxmlformats.org/package/2006/relationships"><Relationship Id="rId13" Type="http://schemas.openxmlformats.org/officeDocument/2006/relationships/tags" Target="../tags/tag438.xml"/><Relationship Id="rId18" Type="http://schemas.openxmlformats.org/officeDocument/2006/relationships/tags" Target="../tags/tag443.xml"/><Relationship Id="rId26" Type="http://schemas.openxmlformats.org/officeDocument/2006/relationships/tags" Target="../tags/tag451.xml"/><Relationship Id="rId39" Type="http://schemas.openxmlformats.org/officeDocument/2006/relationships/tags" Target="../tags/tag464.xml"/><Relationship Id="rId21" Type="http://schemas.openxmlformats.org/officeDocument/2006/relationships/tags" Target="../tags/tag446.xml"/><Relationship Id="rId34" Type="http://schemas.openxmlformats.org/officeDocument/2006/relationships/tags" Target="../tags/tag459.xml"/><Relationship Id="rId42" Type="http://schemas.openxmlformats.org/officeDocument/2006/relationships/slideLayout" Target="../slideLayouts/slideLayout4.xml"/><Relationship Id="rId47" Type="http://schemas.openxmlformats.org/officeDocument/2006/relationships/image" Target="../media/image14.png"/><Relationship Id="rId7" Type="http://schemas.openxmlformats.org/officeDocument/2006/relationships/tags" Target="../tags/tag432.xml"/><Relationship Id="rId2" Type="http://schemas.openxmlformats.org/officeDocument/2006/relationships/tags" Target="../tags/tag427.xml"/><Relationship Id="rId16" Type="http://schemas.openxmlformats.org/officeDocument/2006/relationships/tags" Target="../tags/tag441.xml"/><Relationship Id="rId29" Type="http://schemas.openxmlformats.org/officeDocument/2006/relationships/tags" Target="../tags/tag454.xml"/><Relationship Id="rId11" Type="http://schemas.openxmlformats.org/officeDocument/2006/relationships/tags" Target="../tags/tag436.xml"/><Relationship Id="rId24" Type="http://schemas.openxmlformats.org/officeDocument/2006/relationships/tags" Target="../tags/tag449.xml"/><Relationship Id="rId32" Type="http://schemas.openxmlformats.org/officeDocument/2006/relationships/tags" Target="../tags/tag457.xml"/><Relationship Id="rId37" Type="http://schemas.openxmlformats.org/officeDocument/2006/relationships/tags" Target="../tags/tag462.xml"/><Relationship Id="rId40" Type="http://schemas.openxmlformats.org/officeDocument/2006/relationships/tags" Target="../tags/tag465.xml"/><Relationship Id="rId45" Type="http://schemas.openxmlformats.org/officeDocument/2006/relationships/image" Target="../media/image13.png"/><Relationship Id="rId5" Type="http://schemas.openxmlformats.org/officeDocument/2006/relationships/tags" Target="../tags/tag430.xml"/><Relationship Id="rId15" Type="http://schemas.openxmlformats.org/officeDocument/2006/relationships/tags" Target="../tags/tag440.xml"/><Relationship Id="rId23" Type="http://schemas.openxmlformats.org/officeDocument/2006/relationships/tags" Target="../tags/tag448.xml"/><Relationship Id="rId28" Type="http://schemas.openxmlformats.org/officeDocument/2006/relationships/tags" Target="../tags/tag453.xml"/><Relationship Id="rId36" Type="http://schemas.openxmlformats.org/officeDocument/2006/relationships/tags" Target="../tags/tag461.xml"/><Relationship Id="rId49" Type="http://schemas.openxmlformats.org/officeDocument/2006/relationships/image" Target="../media/image15.png"/><Relationship Id="rId10" Type="http://schemas.openxmlformats.org/officeDocument/2006/relationships/tags" Target="../tags/tag435.xml"/><Relationship Id="rId19" Type="http://schemas.openxmlformats.org/officeDocument/2006/relationships/tags" Target="../tags/tag444.xml"/><Relationship Id="rId31" Type="http://schemas.openxmlformats.org/officeDocument/2006/relationships/tags" Target="../tags/tag456.xml"/><Relationship Id="rId44" Type="http://schemas.openxmlformats.org/officeDocument/2006/relationships/tags" Target="../tags/tag2830.xml"/><Relationship Id="rId4" Type="http://schemas.openxmlformats.org/officeDocument/2006/relationships/tags" Target="../tags/tag429.xml"/><Relationship Id="rId9" Type="http://schemas.openxmlformats.org/officeDocument/2006/relationships/tags" Target="../tags/tag434.xml"/><Relationship Id="rId14" Type="http://schemas.openxmlformats.org/officeDocument/2006/relationships/tags" Target="../tags/tag439.xml"/><Relationship Id="rId22" Type="http://schemas.openxmlformats.org/officeDocument/2006/relationships/tags" Target="../tags/tag447.xml"/><Relationship Id="rId27" Type="http://schemas.openxmlformats.org/officeDocument/2006/relationships/tags" Target="../tags/tag452.xml"/><Relationship Id="rId30" Type="http://schemas.openxmlformats.org/officeDocument/2006/relationships/tags" Target="../tags/tag455.xml"/><Relationship Id="rId35" Type="http://schemas.openxmlformats.org/officeDocument/2006/relationships/tags" Target="../tags/tag460.xml"/><Relationship Id="rId43" Type="http://schemas.openxmlformats.org/officeDocument/2006/relationships/notesSlide" Target="../notesSlides/notesSlide14.xml"/><Relationship Id="rId48" Type="http://schemas.openxmlformats.org/officeDocument/2006/relationships/tags" Target="../tags/tag2980.xml"/><Relationship Id="rId8" Type="http://schemas.openxmlformats.org/officeDocument/2006/relationships/tags" Target="../tags/tag433.xml"/><Relationship Id="rId3" Type="http://schemas.openxmlformats.org/officeDocument/2006/relationships/tags" Target="../tags/tag428.xml"/><Relationship Id="rId12" Type="http://schemas.openxmlformats.org/officeDocument/2006/relationships/tags" Target="../tags/tag437.xml"/><Relationship Id="rId17" Type="http://schemas.openxmlformats.org/officeDocument/2006/relationships/tags" Target="../tags/tag442.xml"/><Relationship Id="rId25" Type="http://schemas.openxmlformats.org/officeDocument/2006/relationships/tags" Target="../tags/tag450.xml"/><Relationship Id="rId33" Type="http://schemas.openxmlformats.org/officeDocument/2006/relationships/tags" Target="../tags/tag458.xml"/><Relationship Id="rId38" Type="http://schemas.openxmlformats.org/officeDocument/2006/relationships/tags" Target="../tags/tag463.xml"/><Relationship Id="rId46" Type="http://schemas.openxmlformats.org/officeDocument/2006/relationships/tags" Target="../tags/tag2850.xml"/><Relationship Id="rId20" Type="http://schemas.openxmlformats.org/officeDocument/2006/relationships/tags" Target="../tags/tag445.xml"/><Relationship Id="rId41" Type="http://schemas.openxmlformats.org/officeDocument/2006/relationships/tags" Target="../tags/tag466.xml"/><Relationship Id="rId1" Type="http://schemas.openxmlformats.org/officeDocument/2006/relationships/tags" Target="../tags/tag426.xml"/><Relationship Id="rId6" Type="http://schemas.openxmlformats.org/officeDocument/2006/relationships/tags" Target="../tags/tag4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3" Type="http://schemas.openxmlformats.org/officeDocument/2006/relationships/tags" Target="../tags/tag479.xml"/><Relationship Id="rId18" Type="http://schemas.openxmlformats.org/officeDocument/2006/relationships/tags" Target="../tags/tag484.xml"/><Relationship Id="rId26" Type="http://schemas.openxmlformats.org/officeDocument/2006/relationships/tags" Target="../tags/tag492.xml"/><Relationship Id="rId39" Type="http://schemas.openxmlformats.org/officeDocument/2006/relationships/tags" Target="../tags/tag505.xml"/><Relationship Id="rId21" Type="http://schemas.openxmlformats.org/officeDocument/2006/relationships/tags" Target="../tags/tag487.xml"/><Relationship Id="rId34" Type="http://schemas.openxmlformats.org/officeDocument/2006/relationships/tags" Target="../tags/tag500.xml"/><Relationship Id="rId42" Type="http://schemas.openxmlformats.org/officeDocument/2006/relationships/tags" Target="../tags/tag508.xml"/><Relationship Id="rId47" Type="http://schemas.openxmlformats.org/officeDocument/2006/relationships/image" Target="../media/image13.png"/><Relationship Id="rId50" Type="http://schemas.openxmlformats.org/officeDocument/2006/relationships/tags" Target="../tags/tag3420.xml"/><Relationship Id="rId7" Type="http://schemas.openxmlformats.org/officeDocument/2006/relationships/tags" Target="../tags/tag473.xml"/><Relationship Id="rId2" Type="http://schemas.openxmlformats.org/officeDocument/2006/relationships/tags" Target="../tags/tag468.xml"/><Relationship Id="rId16" Type="http://schemas.openxmlformats.org/officeDocument/2006/relationships/tags" Target="../tags/tag482.xml"/><Relationship Id="rId29" Type="http://schemas.openxmlformats.org/officeDocument/2006/relationships/tags" Target="../tags/tag495.xml"/><Relationship Id="rId11" Type="http://schemas.openxmlformats.org/officeDocument/2006/relationships/tags" Target="../tags/tag477.xml"/><Relationship Id="rId24" Type="http://schemas.openxmlformats.org/officeDocument/2006/relationships/tags" Target="../tags/tag490.xml"/><Relationship Id="rId32" Type="http://schemas.openxmlformats.org/officeDocument/2006/relationships/tags" Target="../tags/tag498.xml"/><Relationship Id="rId37" Type="http://schemas.openxmlformats.org/officeDocument/2006/relationships/tags" Target="../tags/tag503.xml"/><Relationship Id="rId40" Type="http://schemas.openxmlformats.org/officeDocument/2006/relationships/tags" Target="../tags/tag506.xml"/><Relationship Id="rId45" Type="http://schemas.openxmlformats.org/officeDocument/2006/relationships/notesSlide" Target="../notesSlides/notesSlide15.xml"/><Relationship Id="rId5" Type="http://schemas.openxmlformats.org/officeDocument/2006/relationships/tags" Target="../tags/tag471.xml"/><Relationship Id="rId15" Type="http://schemas.openxmlformats.org/officeDocument/2006/relationships/tags" Target="../tags/tag481.xml"/><Relationship Id="rId23" Type="http://schemas.openxmlformats.org/officeDocument/2006/relationships/tags" Target="../tags/tag489.xml"/><Relationship Id="rId28" Type="http://schemas.openxmlformats.org/officeDocument/2006/relationships/tags" Target="../tags/tag494.xml"/><Relationship Id="rId36" Type="http://schemas.openxmlformats.org/officeDocument/2006/relationships/tags" Target="../tags/tag502.xml"/><Relationship Id="rId49" Type="http://schemas.openxmlformats.org/officeDocument/2006/relationships/image" Target="../media/image14.png"/><Relationship Id="rId10" Type="http://schemas.openxmlformats.org/officeDocument/2006/relationships/tags" Target="../tags/tag476.xml"/><Relationship Id="rId19" Type="http://schemas.openxmlformats.org/officeDocument/2006/relationships/tags" Target="../tags/tag485.xml"/><Relationship Id="rId31" Type="http://schemas.openxmlformats.org/officeDocument/2006/relationships/tags" Target="../tags/tag497.xml"/><Relationship Id="rId44" Type="http://schemas.openxmlformats.org/officeDocument/2006/relationships/slideLayout" Target="../slideLayouts/slideLayout4.xml"/><Relationship Id="rId4" Type="http://schemas.openxmlformats.org/officeDocument/2006/relationships/tags" Target="../tags/tag470.xml"/><Relationship Id="rId9" Type="http://schemas.openxmlformats.org/officeDocument/2006/relationships/tags" Target="../tags/tag475.xml"/><Relationship Id="rId14" Type="http://schemas.openxmlformats.org/officeDocument/2006/relationships/tags" Target="../tags/tag480.xml"/><Relationship Id="rId22" Type="http://schemas.openxmlformats.org/officeDocument/2006/relationships/tags" Target="../tags/tag488.xml"/><Relationship Id="rId27" Type="http://schemas.openxmlformats.org/officeDocument/2006/relationships/tags" Target="../tags/tag493.xml"/><Relationship Id="rId30" Type="http://schemas.openxmlformats.org/officeDocument/2006/relationships/tags" Target="../tags/tag496.xml"/><Relationship Id="rId35" Type="http://schemas.openxmlformats.org/officeDocument/2006/relationships/tags" Target="../tags/tag501.xml"/><Relationship Id="rId43" Type="http://schemas.openxmlformats.org/officeDocument/2006/relationships/tags" Target="../tags/tag509.xml"/><Relationship Id="rId48" Type="http://schemas.openxmlformats.org/officeDocument/2006/relationships/tags" Target="../tags/tag3260.xml"/><Relationship Id="rId8" Type="http://schemas.openxmlformats.org/officeDocument/2006/relationships/tags" Target="../tags/tag474.xml"/><Relationship Id="rId51" Type="http://schemas.openxmlformats.org/officeDocument/2006/relationships/image" Target="../media/image15.png"/><Relationship Id="rId3" Type="http://schemas.openxmlformats.org/officeDocument/2006/relationships/tags" Target="../tags/tag469.xml"/><Relationship Id="rId12" Type="http://schemas.openxmlformats.org/officeDocument/2006/relationships/tags" Target="../tags/tag478.xml"/><Relationship Id="rId17" Type="http://schemas.openxmlformats.org/officeDocument/2006/relationships/tags" Target="../tags/tag483.xml"/><Relationship Id="rId25" Type="http://schemas.openxmlformats.org/officeDocument/2006/relationships/tags" Target="../tags/tag491.xml"/><Relationship Id="rId33" Type="http://schemas.openxmlformats.org/officeDocument/2006/relationships/tags" Target="../tags/tag499.xml"/><Relationship Id="rId38" Type="http://schemas.openxmlformats.org/officeDocument/2006/relationships/tags" Target="../tags/tag504.xml"/><Relationship Id="rId46" Type="http://schemas.openxmlformats.org/officeDocument/2006/relationships/tags" Target="../tags/tag3240.xml"/><Relationship Id="rId20" Type="http://schemas.openxmlformats.org/officeDocument/2006/relationships/tags" Target="../tags/tag486.xml"/><Relationship Id="rId41" Type="http://schemas.openxmlformats.org/officeDocument/2006/relationships/tags" Target="../tags/tag507.xml"/><Relationship Id="rId1" Type="http://schemas.openxmlformats.org/officeDocument/2006/relationships/tags" Target="../tags/tag467.xml"/><Relationship Id="rId6" Type="http://schemas.openxmlformats.org/officeDocument/2006/relationships/tags" Target="../tags/tag47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512.xml"/><Relationship Id="rId7" Type="http://schemas.openxmlformats.org/officeDocument/2006/relationships/image" Target="../media/image16.png"/><Relationship Id="rId2" Type="http://schemas.openxmlformats.org/officeDocument/2006/relationships/tags" Target="../tags/tag511.xml"/><Relationship Id="rId1" Type="http://schemas.openxmlformats.org/officeDocument/2006/relationships/tags" Target="../tags/tag510.xml"/><Relationship Id="rId6" Type="http://schemas.openxmlformats.org/officeDocument/2006/relationships/tags" Target="../tags/tag3670.xml"/><Relationship Id="rId5" Type="http://schemas.openxmlformats.org/officeDocument/2006/relationships/notesSlide" Target="../notesSlides/notesSlide16.xml"/><Relationship Id="rId4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515.xml"/><Relationship Id="rId2" Type="http://schemas.openxmlformats.org/officeDocument/2006/relationships/tags" Target="../tags/tag514.xml"/><Relationship Id="rId1" Type="http://schemas.openxmlformats.org/officeDocument/2006/relationships/tags" Target="../tags/tag513.xml"/><Relationship Id="rId5" Type="http://schemas.openxmlformats.org/officeDocument/2006/relationships/notesSlide" Target="../notesSlides/notesSlide17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tags" Target="../tags/tag8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tags" Target="../tags/tag11.xml"/><Relationship Id="rId5" Type="http://schemas.openxmlformats.org/officeDocument/2006/relationships/tags" Target="../tags/tag10.xml"/><Relationship Id="rId4" Type="http://schemas.openxmlformats.org/officeDocument/2006/relationships/tags" Target="../tags/tag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7" Type="http://schemas.openxmlformats.org/officeDocument/2006/relationships/image" Target="../media/image10.png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5.xml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tags" Target="../tags/tag28.xml"/><Relationship Id="rId18" Type="http://schemas.openxmlformats.org/officeDocument/2006/relationships/tags" Target="../tags/tag33.xml"/><Relationship Id="rId26" Type="http://schemas.openxmlformats.org/officeDocument/2006/relationships/tags" Target="../tags/tag41.xml"/><Relationship Id="rId39" Type="http://schemas.openxmlformats.org/officeDocument/2006/relationships/tags" Target="../tags/tag54.xml"/><Relationship Id="rId21" Type="http://schemas.openxmlformats.org/officeDocument/2006/relationships/tags" Target="../tags/tag36.xml"/><Relationship Id="rId34" Type="http://schemas.openxmlformats.org/officeDocument/2006/relationships/tags" Target="../tags/tag49.xml"/><Relationship Id="rId42" Type="http://schemas.openxmlformats.org/officeDocument/2006/relationships/tags" Target="../tags/tag57.xml"/><Relationship Id="rId47" Type="http://schemas.openxmlformats.org/officeDocument/2006/relationships/tags" Target="../tags/tag62.xml"/><Relationship Id="rId50" Type="http://schemas.openxmlformats.org/officeDocument/2006/relationships/tags" Target="../tags/tag65.xml"/><Relationship Id="rId7" Type="http://schemas.openxmlformats.org/officeDocument/2006/relationships/tags" Target="../tags/tag22.xml"/><Relationship Id="rId2" Type="http://schemas.openxmlformats.org/officeDocument/2006/relationships/tags" Target="../tags/tag17.xml"/><Relationship Id="rId16" Type="http://schemas.openxmlformats.org/officeDocument/2006/relationships/tags" Target="../tags/tag31.xml"/><Relationship Id="rId29" Type="http://schemas.openxmlformats.org/officeDocument/2006/relationships/tags" Target="../tags/tag44.xml"/><Relationship Id="rId11" Type="http://schemas.openxmlformats.org/officeDocument/2006/relationships/tags" Target="../tags/tag26.xml"/><Relationship Id="rId24" Type="http://schemas.openxmlformats.org/officeDocument/2006/relationships/tags" Target="../tags/tag39.xml"/><Relationship Id="rId32" Type="http://schemas.openxmlformats.org/officeDocument/2006/relationships/tags" Target="../tags/tag47.xml"/><Relationship Id="rId37" Type="http://schemas.openxmlformats.org/officeDocument/2006/relationships/tags" Target="../tags/tag52.xml"/><Relationship Id="rId40" Type="http://schemas.openxmlformats.org/officeDocument/2006/relationships/tags" Target="../tags/tag55.xml"/><Relationship Id="rId45" Type="http://schemas.openxmlformats.org/officeDocument/2006/relationships/tags" Target="../tags/tag60.xml"/><Relationship Id="rId5" Type="http://schemas.openxmlformats.org/officeDocument/2006/relationships/tags" Target="../tags/tag20.xml"/><Relationship Id="rId15" Type="http://schemas.openxmlformats.org/officeDocument/2006/relationships/tags" Target="../tags/tag30.xml"/><Relationship Id="rId23" Type="http://schemas.openxmlformats.org/officeDocument/2006/relationships/tags" Target="../tags/tag38.xml"/><Relationship Id="rId28" Type="http://schemas.openxmlformats.org/officeDocument/2006/relationships/tags" Target="../tags/tag43.xml"/><Relationship Id="rId36" Type="http://schemas.openxmlformats.org/officeDocument/2006/relationships/tags" Target="../tags/tag51.xml"/><Relationship Id="rId49" Type="http://schemas.openxmlformats.org/officeDocument/2006/relationships/tags" Target="../tags/tag64.xml"/><Relationship Id="rId10" Type="http://schemas.openxmlformats.org/officeDocument/2006/relationships/tags" Target="../tags/tag25.xml"/><Relationship Id="rId19" Type="http://schemas.openxmlformats.org/officeDocument/2006/relationships/tags" Target="../tags/tag34.xml"/><Relationship Id="rId31" Type="http://schemas.openxmlformats.org/officeDocument/2006/relationships/tags" Target="../tags/tag46.xml"/><Relationship Id="rId44" Type="http://schemas.openxmlformats.org/officeDocument/2006/relationships/tags" Target="../tags/tag59.xml"/><Relationship Id="rId52" Type="http://schemas.openxmlformats.org/officeDocument/2006/relationships/notesSlide" Target="../notesSlides/notesSlide4.xml"/><Relationship Id="rId4" Type="http://schemas.openxmlformats.org/officeDocument/2006/relationships/tags" Target="../tags/tag19.xml"/><Relationship Id="rId9" Type="http://schemas.openxmlformats.org/officeDocument/2006/relationships/tags" Target="../tags/tag24.xml"/><Relationship Id="rId14" Type="http://schemas.openxmlformats.org/officeDocument/2006/relationships/tags" Target="../tags/tag29.xml"/><Relationship Id="rId22" Type="http://schemas.openxmlformats.org/officeDocument/2006/relationships/tags" Target="../tags/tag37.xml"/><Relationship Id="rId27" Type="http://schemas.openxmlformats.org/officeDocument/2006/relationships/tags" Target="../tags/tag42.xml"/><Relationship Id="rId30" Type="http://schemas.openxmlformats.org/officeDocument/2006/relationships/tags" Target="../tags/tag45.xml"/><Relationship Id="rId35" Type="http://schemas.openxmlformats.org/officeDocument/2006/relationships/tags" Target="../tags/tag50.xml"/><Relationship Id="rId43" Type="http://schemas.openxmlformats.org/officeDocument/2006/relationships/tags" Target="../tags/tag58.xml"/><Relationship Id="rId48" Type="http://schemas.openxmlformats.org/officeDocument/2006/relationships/tags" Target="../tags/tag63.xml"/><Relationship Id="rId8" Type="http://schemas.openxmlformats.org/officeDocument/2006/relationships/tags" Target="../tags/tag23.xml"/><Relationship Id="rId51" Type="http://schemas.openxmlformats.org/officeDocument/2006/relationships/slideLayout" Target="../slideLayouts/slideLayout2.xml"/><Relationship Id="rId3" Type="http://schemas.openxmlformats.org/officeDocument/2006/relationships/tags" Target="../tags/tag18.xml"/><Relationship Id="rId12" Type="http://schemas.openxmlformats.org/officeDocument/2006/relationships/tags" Target="../tags/tag27.xml"/><Relationship Id="rId17" Type="http://schemas.openxmlformats.org/officeDocument/2006/relationships/tags" Target="../tags/tag32.xml"/><Relationship Id="rId25" Type="http://schemas.openxmlformats.org/officeDocument/2006/relationships/tags" Target="../tags/tag40.xml"/><Relationship Id="rId33" Type="http://schemas.openxmlformats.org/officeDocument/2006/relationships/tags" Target="../tags/tag48.xml"/><Relationship Id="rId38" Type="http://schemas.openxmlformats.org/officeDocument/2006/relationships/tags" Target="../tags/tag53.xml"/><Relationship Id="rId46" Type="http://schemas.openxmlformats.org/officeDocument/2006/relationships/tags" Target="../tags/tag61.xml"/><Relationship Id="rId20" Type="http://schemas.openxmlformats.org/officeDocument/2006/relationships/tags" Target="../tags/tag35.xml"/><Relationship Id="rId41" Type="http://schemas.openxmlformats.org/officeDocument/2006/relationships/tags" Target="../tags/tag56.xml"/><Relationship Id="rId1" Type="http://schemas.openxmlformats.org/officeDocument/2006/relationships/tags" Target="../tags/tag16.xml"/><Relationship Id="rId6" Type="http://schemas.openxmlformats.org/officeDocument/2006/relationships/tags" Target="../tags/tag2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73.xml"/><Relationship Id="rId13" Type="http://schemas.openxmlformats.org/officeDocument/2006/relationships/tags" Target="../tags/tag78.xml"/><Relationship Id="rId18" Type="http://schemas.openxmlformats.org/officeDocument/2006/relationships/tags" Target="../tags/tag201.xml"/><Relationship Id="rId26" Type="http://schemas.openxmlformats.org/officeDocument/2006/relationships/image" Target="../media/image26.png"/><Relationship Id="rId3" Type="http://schemas.openxmlformats.org/officeDocument/2006/relationships/tags" Target="../tags/tag68.xml"/><Relationship Id="rId21" Type="http://schemas.openxmlformats.org/officeDocument/2006/relationships/image" Target="../media/image23.png"/><Relationship Id="rId7" Type="http://schemas.openxmlformats.org/officeDocument/2006/relationships/tags" Target="../tags/tag72.xml"/><Relationship Id="rId12" Type="http://schemas.openxmlformats.org/officeDocument/2006/relationships/tags" Target="../tags/tag77.xml"/><Relationship Id="rId17" Type="http://schemas.openxmlformats.org/officeDocument/2006/relationships/image" Target="../media/image21.png"/><Relationship Id="rId25" Type="http://schemas.openxmlformats.org/officeDocument/2006/relationships/image" Target="../media/image25.png"/><Relationship Id="rId2" Type="http://schemas.openxmlformats.org/officeDocument/2006/relationships/tags" Target="../tags/tag67.xml"/><Relationship Id="rId16" Type="http://schemas.openxmlformats.org/officeDocument/2006/relationships/tags" Target="../tags/tag195.xml"/><Relationship Id="rId20" Type="http://schemas.openxmlformats.org/officeDocument/2006/relationships/tags" Target="../tags/tag202.xml"/><Relationship Id="rId29" Type="http://schemas.openxmlformats.org/officeDocument/2006/relationships/tags" Target="../tags/tag199.xml"/><Relationship Id="rId1" Type="http://schemas.openxmlformats.org/officeDocument/2006/relationships/tags" Target="../tags/tag66.xml"/><Relationship Id="rId6" Type="http://schemas.openxmlformats.org/officeDocument/2006/relationships/tags" Target="../tags/tag71.xml"/><Relationship Id="rId11" Type="http://schemas.openxmlformats.org/officeDocument/2006/relationships/tags" Target="../tags/tag76.xml"/><Relationship Id="rId24" Type="http://schemas.openxmlformats.org/officeDocument/2006/relationships/tags" Target="../tags/tag204.xml"/><Relationship Id="rId32" Type="http://schemas.openxmlformats.org/officeDocument/2006/relationships/image" Target="../media/image30.png"/><Relationship Id="rId5" Type="http://schemas.openxmlformats.org/officeDocument/2006/relationships/tags" Target="../tags/tag70.xml"/><Relationship Id="rId15" Type="http://schemas.openxmlformats.org/officeDocument/2006/relationships/notesSlide" Target="../notesSlides/notesSlide5.xml"/><Relationship Id="rId23" Type="http://schemas.openxmlformats.org/officeDocument/2006/relationships/image" Target="../media/image24.png"/><Relationship Id="rId28" Type="http://schemas.openxmlformats.org/officeDocument/2006/relationships/image" Target="../media/image28.png"/><Relationship Id="rId10" Type="http://schemas.openxmlformats.org/officeDocument/2006/relationships/tags" Target="../tags/tag75.xml"/><Relationship Id="rId19" Type="http://schemas.openxmlformats.org/officeDocument/2006/relationships/image" Target="../media/image22.png"/><Relationship Id="rId31" Type="http://schemas.openxmlformats.org/officeDocument/2006/relationships/tags" Target="../tags/tag200.xml"/><Relationship Id="rId4" Type="http://schemas.openxmlformats.org/officeDocument/2006/relationships/tags" Target="../tags/tag69.xml"/><Relationship Id="rId9" Type="http://schemas.openxmlformats.org/officeDocument/2006/relationships/tags" Target="../tags/tag74.xml"/><Relationship Id="rId14" Type="http://schemas.openxmlformats.org/officeDocument/2006/relationships/slideLayout" Target="../slideLayouts/slideLayout2.xml"/><Relationship Id="rId22" Type="http://schemas.openxmlformats.org/officeDocument/2006/relationships/tags" Target="../tags/tag203.xml"/><Relationship Id="rId27" Type="http://schemas.openxmlformats.org/officeDocument/2006/relationships/image" Target="../media/image27.png"/><Relationship Id="rId30" Type="http://schemas.openxmlformats.org/officeDocument/2006/relationships/image" Target="../media/image2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81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80.xml"/><Relationship Id="rId1" Type="http://schemas.openxmlformats.org/officeDocument/2006/relationships/tags" Target="../tags/tag79.xml"/><Relationship Id="rId6" Type="http://schemas.openxmlformats.org/officeDocument/2006/relationships/tags" Target="../tags/tag84.xml"/><Relationship Id="rId5" Type="http://schemas.openxmlformats.org/officeDocument/2006/relationships/tags" Target="../tags/tag83.xml"/><Relationship Id="rId4" Type="http://schemas.openxmlformats.org/officeDocument/2006/relationships/tags" Target="../tags/tag8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304800" y="304800"/>
            <a:ext cx="7772400" cy="1470025"/>
          </a:xfrm>
        </p:spPr>
        <p:txBody>
          <a:bodyPr/>
          <a:lstStyle/>
          <a:p>
            <a:pPr marL="0" indent="0"/>
            <a:r>
              <a:rPr lang="en-US" dirty="0" smtClean="0"/>
              <a:t>Caches III</a:t>
            </a:r>
            <a:br>
              <a:rPr lang="en-US" dirty="0" smtClean="0"/>
            </a:br>
            <a:r>
              <a:rPr lang="en-US" sz="2000" b="0" dirty="0" smtClean="0"/>
              <a:t>CSE 351 </a:t>
            </a:r>
            <a:r>
              <a:rPr lang="en-US" sz="2000" b="0" dirty="0" smtClean="0"/>
              <a:t>Spring 2019</a:t>
            </a:r>
            <a:endParaRPr lang="en-US" sz="2000" b="0" dirty="0" smtClean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304800" y="1737360"/>
            <a:ext cx="3505200" cy="4572000"/>
          </a:xfrm>
        </p:spPr>
        <p:txBody>
          <a:bodyPr/>
          <a:lstStyle/>
          <a:p>
            <a:pPr algn="l"/>
            <a:r>
              <a:rPr lang="en-US" sz="2000" b="1" dirty="0"/>
              <a:t>Instructor:</a:t>
            </a:r>
            <a:r>
              <a:rPr lang="en-US" sz="2000" dirty="0"/>
              <a:t> </a:t>
            </a:r>
          </a:p>
          <a:p>
            <a:pPr algn="l"/>
            <a:r>
              <a:rPr lang="en-US" sz="2000" dirty="0"/>
              <a:t>Ruth Anderson</a:t>
            </a:r>
          </a:p>
          <a:p>
            <a:pPr algn="l"/>
            <a:endParaRPr lang="en-US" sz="1000" dirty="0"/>
          </a:p>
          <a:p>
            <a:pPr algn="l"/>
            <a:r>
              <a:rPr lang="en-US" sz="2000" b="1" dirty="0"/>
              <a:t>Teaching Assistants:</a:t>
            </a:r>
          </a:p>
          <a:p>
            <a:pPr algn="l">
              <a:spcBef>
                <a:spcPts val="480"/>
              </a:spcBef>
            </a:pPr>
            <a:r>
              <a:rPr lang="en-US" sz="2000" dirty="0"/>
              <a:t>Gavin </a:t>
            </a:r>
            <a:r>
              <a:rPr lang="en-US" sz="2000" dirty="0" err="1"/>
              <a:t>Cai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Jack Eggleston</a:t>
            </a:r>
            <a:br>
              <a:rPr lang="en-US" sz="2000" dirty="0"/>
            </a:br>
            <a:r>
              <a:rPr lang="en-US" sz="2000" dirty="0"/>
              <a:t>John </a:t>
            </a:r>
            <a:r>
              <a:rPr lang="en-US" sz="2000" dirty="0" err="1"/>
              <a:t>Feltrup</a:t>
            </a: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dirty="0"/>
              <a:t>Britt Henderson</a:t>
            </a:r>
            <a:br>
              <a:rPr lang="en-US" sz="2000" dirty="0"/>
            </a:br>
            <a:r>
              <a:rPr lang="en-US" sz="2000" dirty="0"/>
              <a:t>Richard Jiang</a:t>
            </a:r>
            <a:br>
              <a:rPr lang="en-US" sz="2000" dirty="0"/>
            </a:br>
            <a:r>
              <a:rPr lang="en-US" sz="2000" dirty="0"/>
              <a:t>Jack </a:t>
            </a:r>
            <a:r>
              <a:rPr lang="en-US" sz="2000" dirty="0" err="1"/>
              <a:t>Skalitzky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Sophie Tian</a:t>
            </a:r>
            <a:br>
              <a:rPr lang="en-US" sz="2000" dirty="0"/>
            </a:br>
            <a:r>
              <a:rPr lang="en-US" sz="2000" dirty="0"/>
              <a:t>Connie Wang</a:t>
            </a:r>
            <a:br>
              <a:rPr lang="en-US" sz="2000" dirty="0"/>
            </a:br>
            <a:r>
              <a:rPr lang="en-US" sz="2000" dirty="0"/>
              <a:t>Sam Wolfson</a:t>
            </a:r>
            <a:br>
              <a:rPr lang="en-US" sz="2000" dirty="0"/>
            </a:br>
            <a:r>
              <a:rPr lang="en-US" sz="2000" dirty="0"/>
              <a:t>Casey Xing </a:t>
            </a:r>
            <a:br>
              <a:rPr lang="en-US" sz="2000" dirty="0"/>
            </a:br>
            <a:r>
              <a:rPr lang="en-US" sz="2000" dirty="0"/>
              <a:t>Chin </a:t>
            </a:r>
            <a:r>
              <a:rPr lang="en-US" sz="2000" dirty="0" err="1"/>
              <a:t>Yeoh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160890" y="5788079"/>
            <a:ext cx="3657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0" dirty="0">
                <a:solidFill>
                  <a:srgbClr val="4B2A85"/>
                </a:solidFill>
                <a:latin typeface="Calibri" panose="020F0502020204030204" pitchFamily="34" charset="0"/>
                <a:ea typeface="Roboto" charset="0"/>
                <a:cs typeface="Calibri" panose="020F0502020204030204" pitchFamily="34" charset="0"/>
                <a:hlinkClick r:id="rId5"/>
              </a:rPr>
              <a:t>https://what-if.xkcd.com/111</a:t>
            </a:r>
            <a:r>
              <a:rPr lang="en-US" sz="1400" b="0" dirty="0" smtClean="0">
                <a:solidFill>
                  <a:srgbClr val="4B2A85"/>
                </a:solidFill>
                <a:latin typeface="Calibri" panose="020F0502020204030204" pitchFamily="34" charset="0"/>
                <a:ea typeface="Roboto" charset="0"/>
                <a:cs typeface="Calibri" panose="020F0502020204030204" pitchFamily="34" charset="0"/>
                <a:hlinkClick r:id="rId5"/>
              </a:rPr>
              <a:t>/</a:t>
            </a:r>
            <a:endParaRPr lang="en-US" sz="1400" b="0" dirty="0">
              <a:solidFill>
                <a:srgbClr val="4B2A85"/>
              </a:solidFill>
              <a:latin typeface="Calibri" panose="020F0502020204030204" pitchFamily="34" charset="0"/>
              <a:ea typeface="Roboto" charset="0"/>
              <a:cs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3690" y="1462040"/>
            <a:ext cx="4572000" cy="4326039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743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Peer Instruction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a cache of size 2 KiB with block size of 128 B.  If our cache has 2 sets, what is its associativity?</a:t>
            </a:r>
          </a:p>
          <a:p>
            <a:pPr lvl="1"/>
            <a:r>
              <a:rPr lang="en-US" dirty="0" smtClean="0"/>
              <a:t>Vote at </a:t>
            </a:r>
            <a:r>
              <a:rPr lang="en-US" dirty="0" smtClean="0">
                <a:hlinkClick r:id="rId3"/>
              </a:rPr>
              <a:t>http://pollev.com/rea</a:t>
            </a:r>
            <a:r>
              <a:rPr lang="en-US" dirty="0" smtClean="0"/>
              <a:t> </a:t>
            </a:r>
            <a:endParaRPr lang="en-US" dirty="0" smtClean="0"/>
          </a:p>
          <a:p>
            <a:pPr marL="914400" indent="-514350">
              <a:buSzPct val="100000"/>
              <a:buFont typeface="+mj-lt"/>
              <a:buAutoNum type="alphaUcPeriod"/>
            </a:pPr>
            <a:r>
              <a:rPr lang="en-US" b="1" dirty="0">
                <a:solidFill>
                  <a:srgbClr val="FF9900"/>
                </a:solidFill>
              </a:rPr>
              <a:t>2</a:t>
            </a:r>
            <a:endParaRPr lang="en-US" b="1" baseline="-25000" dirty="0">
              <a:solidFill>
                <a:srgbClr val="FF9900"/>
              </a:solidFill>
              <a:cs typeface="Calibri" panose="020F0502020204030204" pitchFamily="34" charset="0"/>
            </a:endParaRPr>
          </a:p>
          <a:p>
            <a:pPr marL="914400" indent="-514350">
              <a:buSzPct val="100000"/>
              <a:buFont typeface="+mj-lt"/>
              <a:buAutoNum type="alphaUcPeriod"/>
            </a:pPr>
            <a:r>
              <a:rPr lang="en-US" b="1" dirty="0" smtClean="0">
                <a:solidFill>
                  <a:srgbClr val="00B050"/>
                </a:solidFill>
              </a:rPr>
              <a:t>4</a:t>
            </a:r>
            <a:endParaRPr lang="en-US" b="1" baseline="-25000" dirty="0">
              <a:solidFill>
                <a:srgbClr val="00B050"/>
              </a:solidFill>
              <a:cs typeface="Calibri" panose="020F0502020204030204" pitchFamily="34" charset="0"/>
            </a:endParaRPr>
          </a:p>
          <a:p>
            <a:pPr marL="914400" indent="-514350">
              <a:buSzPct val="100000"/>
              <a:buFont typeface="+mj-lt"/>
              <a:buAutoNum type="alphaUcPeriod"/>
            </a:pPr>
            <a:r>
              <a:rPr lang="en-US" b="1" dirty="0" smtClean="0">
                <a:solidFill>
                  <a:srgbClr val="FF3399"/>
                </a:solidFill>
              </a:rPr>
              <a:t>8</a:t>
            </a:r>
            <a:endParaRPr lang="en-US" b="1" baseline="-25000" dirty="0">
              <a:solidFill>
                <a:srgbClr val="FF3399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-514350">
              <a:buSzPct val="100000"/>
              <a:buFont typeface="+mj-lt"/>
              <a:buAutoNum type="alphaUcPeriod"/>
            </a:pPr>
            <a:r>
              <a:rPr lang="en-US" b="1" dirty="0" smtClean="0">
                <a:solidFill>
                  <a:srgbClr val="00B0F0"/>
                </a:solidFill>
              </a:rPr>
              <a:t>16</a:t>
            </a:r>
            <a:endParaRPr lang="en-US" b="1" baseline="-25000" dirty="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indent="-514350">
              <a:buSzPct val="100000"/>
              <a:buFont typeface="+mj-lt"/>
              <a:buAutoNum type="alphaUcPeriod"/>
            </a:pPr>
            <a:r>
              <a:rPr lang="en-US" b="1" dirty="0">
                <a:solidFill>
                  <a:srgbClr val="996633"/>
                </a:solidFill>
              </a:rPr>
              <a:t>We’re lost…</a:t>
            </a:r>
            <a:endParaRPr lang="en-US" b="1" baseline="-25000" dirty="0">
              <a:solidFill>
                <a:srgbClr val="996633"/>
              </a:solidFill>
            </a:endParaRPr>
          </a:p>
          <a:p>
            <a:pPr lvl="2"/>
            <a:endParaRPr lang="en-US" dirty="0" smtClean="0"/>
          </a:p>
          <a:p>
            <a:r>
              <a:rPr lang="en-US" dirty="0" smtClean="0"/>
              <a:t>If addresses are 16 bits wide, how wide is the Tag field?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61B0D-4F45-4C9A-931A-50F88C03B46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63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  <p:custDataLst>
                  <p:tags r:id="rId1"/>
                </p:custDataLst>
              </p:nvPr>
            </p:nvSpPr>
            <p:spPr/>
            <p:txBody>
              <a:bodyPr/>
              <a:lstStyle/>
              <a:p>
                <a:r>
                  <a:rPr lang="en-US" dirty="0" smtClean="0"/>
                  <a:t>General Cache Organization (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 smtClean="0"/>
                  <a:t>)</a:t>
                </a:r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  <p:custDataLst>
                  <p:tags r:id="rId53"/>
                </p:custDataLst>
              </p:nvPr>
            </p:nvSpPr>
            <p:spPr>
              <a:xfrm>
                <a:off x="357762" y="438912"/>
                <a:ext cx="8405238" cy="762000"/>
              </a:xfrm>
              <a:blipFill rotWithShape="0">
                <a:blip r:embed="rId54"/>
                <a:stretch>
                  <a:fillRect l="-2248" t="-4000" b="-224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Slide Number Placeholder 51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AutoShape 16"/>
          <p:cNvSpPr>
            <a:spLocks/>
          </p:cNvSpPr>
          <p:nvPr>
            <p:custDataLst>
              <p:tags r:id="rId3"/>
            </p:custDataLst>
          </p:nvPr>
        </p:nvSpPr>
        <p:spPr bwMode="auto">
          <a:xfrm rot="5400000">
            <a:off x="4114801" y="-495835"/>
            <a:ext cx="228600" cy="4648201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grpSp>
        <p:nvGrpSpPr>
          <p:cNvPr id="3" name="Group 79"/>
          <p:cNvGrpSpPr/>
          <p:nvPr>
            <p:custDataLst>
              <p:tags r:id="rId4"/>
            </p:custDataLst>
          </p:nvPr>
        </p:nvGrpSpPr>
        <p:grpSpPr>
          <a:xfrm>
            <a:off x="1905000" y="2078999"/>
            <a:ext cx="4648200" cy="492484"/>
            <a:chOff x="1637766" y="1995289"/>
            <a:chExt cx="4648200" cy="492484"/>
          </a:xfrm>
        </p:grpSpPr>
        <p:sp>
          <p:nvSpPr>
            <p:cNvPr id="34" name="Rectangle 33"/>
            <p:cNvSpPr/>
            <p:nvPr>
              <p:custDataLst>
                <p:tags r:id="rId46"/>
              </p:custDataLst>
            </p:nvPr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>
              <p:custDataLst>
                <p:tags r:id="rId47"/>
              </p:custDataLst>
            </p:nvPr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>
              <p:custDataLst>
                <p:tags r:id="rId48"/>
              </p:custDataLst>
            </p:nvPr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38" name="Straight Connector 37"/>
            <p:cNvCxnSpPr/>
            <p:nvPr>
              <p:custDataLst>
                <p:tags r:id="rId49"/>
              </p:custDataLst>
            </p:nvPr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Rectangle 36"/>
            <p:cNvSpPr/>
            <p:nvPr>
              <p:custDataLst>
                <p:tags r:id="rId50"/>
              </p:custDataLst>
            </p:nvPr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</p:grpSp>
      <p:cxnSp>
        <p:nvCxnSpPr>
          <p:cNvPr id="45" name="Straight Connector 44"/>
          <p:cNvCxnSpPr/>
          <p:nvPr>
            <p:custDataLst>
              <p:tags r:id="rId5"/>
            </p:custDataLst>
          </p:nvPr>
        </p:nvCxnSpPr>
        <p:spPr bwMode="auto">
          <a:xfrm>
            <a:off x="2133600" y="4019283"/>
            <a:ext cx="4267200" cy="1111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>
            <p:custDataLst>
              <p:tags r:id="rId6"/>
            </p:custDataLst>
          </p:nvPr>
        </p:nvSpPr>
        <p:spPr bwMode="auto">
          <a:xfrm>
            <a:off x="1524000" y="2067735"/>
            <a:ext cx="228600" cy="27328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>
                <p:custDataLst>
                  <p:tags r:id="rId7"/>
                </p:custDataLst>
              </p:nvPr>
            </p:nvSpPr>
            <p:spPr>
              <a:xfrm>
                <a:off x="2918741" y="1362456"/>
                <a:ext cx="259346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sz="2000" dirty="0" smtClean="0">
                    <a:latin typeface="Calibri" pitchFamily="34" charset="0"/>
                  </a:rPr>
                  <a:t> = blocks/lines per set</a:t>
                </a: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55"/>
                </p:custDataLst>
              </p:nvPr>
            </p:nvSpPr>
            <p:spPr>
              <a:xfrm>
                <a:off x="2918741" y="1362456"/>
                <a:ext cx="2593467" cy="400110"/>
              </a:xfrm>
              <a:prstGeom prst="rect">
                <a:avLst/>
              </a:prstGeom>
              <a:blipFill rotWithShape="0">
                <a:blip r:embed="rId56"/>
                <a:stretch>
                  <a:fillRect t="-9231" r="-2353" b="-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>
                <p:custDataLst>
                  <p:tags r:id="rId8"/>
                </p:custDataLst>
              </p:nvPr>
            </p:nvSpPr>
            <p:spPr>
              <a:xfrm>
                <a:off x="335424" y="3221999"/>
                <a:ext cx="1170962" cy="7134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2000" dirty="0" smtClean="0">
                    <a:latin typeface="Calibri" pitchFamily="34" charset="0"/>
                  </a:rPr>
                  <a:t> = # sets</a:t>
                </a:r>
              </a:p>
              <a:p>
                <a:r>
                  <a:rPr lang="en-US" sz="2000" dirty="0">
                    <a:latin typeface="Calibri" pitchFamily="34" charset="0"/>
                  </a:rPr>
                  <a:t> </a:t>
                </a:r>
                <a:r>
                  <a:rPr lang="en-US" sz="2000" dirty="0" smtClean="0">
                    <a:latin typeface="Calibri" pitchFamily="34" charset="0"/>
                  </a:rPr>
                  <a:t> 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𝒔</m:t>
                        </m:r>
                      </m:sup>
                    </m:sSup>
                  </m:oMath>
                </a14:m>
                <a:endParaRPr lang="en-US" sz="2000" dirty="0" smtClean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57"/>
                </p:custDataLst>
              </p:nvPr>
            </p:nvSpPr>
            <p:spPr>
              <a:xfrm>
                <a:off x="335424" y="3221999"/>
                <a:ext cx="1170962" cy="713400"/>
              </a:xfrm>
              <a:prstGeom prst="rect">
                <a:avLst/>
              </a:prstGeom>
              <a:blipFill rotWithShape="0">
                <a:blip r:embed="rId58"/>
                <a:stretch>
                  <a:fillRect t="-5128" r="-4688" b="-136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9" name="Straight Connector 58"/>
          <p:cNvCxnSpPr/>
          <p:nvPr>
            <p:custDataLst>
              <p:tags r:id="rId9"/>
            </p:custDataLst>
          </p:nvPr>
        </p:nvCxnSpPr>
        <p:spPr bwMode="auto">
          <a:xfrm flipV="1">
            <a:off x="6553200" y="1883179"/>
            <a:ext cx="606544" cy="19423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61" name="TextBox 60"/>
          <p:cNvSpPr txBox="1"/>
          <p:nvPr>
            <p:custDataLst>
              <p:tags r:id="rId10"/>
            </p:custDataLst>
          </p:nvPr>
        </p:nvSpPr>
        <p:spPr>
          <a:xfrm>
            <a:off x="7139052" y="1677657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set</a:t>
            </a:r>
          </a:p>
        </p:txBody>
      </p:sp>
      <p:cxnSp>
        <p:nvCxnSpPr>
          <p:cNvPr id="62" name="Straight Connector 61"/>
          <p:cNvCxnSpPr/>
          <p:nvPr>
            <p:custDataLst>
              <p:tags r:id="rId11"/>
            </p:custDataLst>
          </p:nvPr>
        </p:nvCxnSpPr>
        <p:spPr bwMode="auto">
          <a:xfrm>
            <a:off x="6400800" y="2475446"/>
            <a:ext cx="758944" cy="217937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63" name="TextBox 62"/>
          <p:cNvSpPr txBox="1"/>
          <p:nvPr>
            <p:custDataLst>
              <p:tags r:id="rId12"/>
            </p:custDataLst>
          </p:nvPr>
        </p:nvSpPr>
        <p:spPr>
          <a:xfrm>
            <a:off x="7157875" y="2497326"/>
            <a:ext cx="18958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“line” </a:t>
            </a:r>
            <a:r>
              <a:rPr lang="en-US" dirty="0" smtClean="0">
                <a:latin typeface="Calibri" pitchFamily="34" charset="0"/>
              </a:rPr>
              <a:t>(block plus</a:t>
            </a:r>
            <a:br>
              <a:rPr lang="en-US" dirty="0" smtClean="0">
                <a:latin typeface="Calibri" pitchFamily="34" charset="0"/>
              </a:rPr>
            </a:br>
            <a:r>
              <a:rPr lang="en-US" dirty="0" smtClean="0">
                <a:latin typeface="Calibri" pitchFamily="34" charset="0"/>
              </a:rPr>
              <a:t>management bits)</a:t>
            </a:r>
            <a:endParaRPr lang="en-US" sz="1800" dirty="0" smtClean="0">
              <a:latin typeface="Calibri" pitchFamily="34" charset="0"/>
            </a:endParaRPr>
          </a:p>
        </p:txBody>
      </p:sp>
      <p:grpSp>
        <p:nvGrpSpPr>
          <p:cNvPr id="4" name="Group 80"/>
          <p:cNvGrpSpPr/>
          <p:nvPr>
            <p:custDataLst>
              <p:tags r:id="rId13"/>
            </p:custDataLst>
          </p:nvPr>
        </p:nvGrpSpPr>
        <p:grpSpPr>
          <a:xfrm>
            <a:off x="1905000" y="2647683"/>
            <a:ext cx="4648200" cy="492484"/>
            <a:chOff x="1637766" y="1995289"/>
            <a:chExt cx="4648200" cy="492484"/>
          </a:xfrm>
        </p:grpSpPr>
        <p:sp>
          <p:nvSpPr>
            <p:cNvPr id="82" name="Rectangle 81"/>
            <p:cNvSpPr/>
            <p:nvPr>
              <p:custDataLst>
                <p:tags r:id="rId41"/>
              </p:custDataLst>
            </p:nvPr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>
              <p:custDataLst>
                <p:tags r:id="rId42"/>
              </p:custDataLst>
            </p:nvPr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4" name="Rectangle 83"/>
            <p:cNvSpPr/>
            <p:nvPr>
              <p:custDataLst>
                <p:tags r:id="rId43"/>
              </p:custDataLst>
            </p:nvPr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86" name="Straight Connector 85"/>
            <p:cNvCxnSpPr/>
            <p:nvPr>
              <p:custDataLst>
                <p:tags r:id="rId44"/>
              </p:custDataLst>
            </p:nvPr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5" name="Rectangle 84"/>
            <p:cNvSpPr/>
            <p:nvPr>
              <p:custDataLst>
                <p:tags r:id="rId45"/>
              </p:custDataLst>
            </p:nvPr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</p:grpSp>
      <p:grpSp>
        <p:nvGrpSpPr>
          <p:cNvPr id="5" name="Group 86"/>
          <p:cNvGrpSpPr/>
          <p:nvPr>
            <p:custDataLst>
              <p:tags r:id="rId14"/>
            </p:custDataLst>
          </p:nvPr>
        </p:nvGrpSpPr>
        <p:grpSpPr>
          <a:xfrm>
            <a:off x="1905000" y="3221999"/>
            <a:ext cx="4648200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>
              <p:custDataLst>
                <p:tags r:id="rId36"/>
              </p:custDataLst>
            </p:nvPr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>
              <p:custDataLst>
                <p:tags r:id="rId37"/>
              </p:custDataLst>
            </p:nvPr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>
              <p:custDataLst>
                <p:tags r:id="rId38"/>
              </p:custDataLst>
            </p:nvPr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>
              <p:custDataLst>
                <p:tags r:id="rId39"/>
              </p:custDataLst>
            </p:nvPr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1" name="Rectangle 90"/>
            <p:cNvSpPr/>
            <p:nvPr>
              <p:custDataLst>
                <p:tags r:id="rId40"/>
              </p:custDataLst>
            </p:nvPr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</p:grpSp>
      <p:grpSp>
        <p:nvGrpSpPr>
          <p:cNvPr id="6" name="Group 92"/>
          <p:cNvGrpSpPr/>
          <p:nvPr>
            <p:custDataLst>
              <p:tags r:id="rId15"/>
            </p:custDataLst>
          </p:nvPr>
        </p:nvGrpSpPr>
        <p:grpSpPr>
          <a:xfrm>
            <a:off x="1905000" y="4288799"/>
            <a:ext cx="4648200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>
              <p:custDataLst>
                <p:tags r:id="rId31"/>
              </p:custDataLst>
            </p:nvPr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>
              <p:custDataLst>
                <p:tags r:id="rId32"/>
              </p:custDataLst>
            </p:nvPr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>
              <p:custDataLst>
                <p:tags r:id="rId33"/>
              </p:custDataLst>
            </p:nvPr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>
              <p:custDataLst>
                <p:tags r:id="rId34"/>
              </p:custDataLst>
            </p:nvPr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7" name="Rectangle 96"/>
            <p:cNvSpPr/>
            <p:nvPr>
              <p:custDataLst>
                <p:tags r:id="rId35"/>
              </p:custDataLst>
            </p:nvPr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</p:grpSp>
      <p:sp>
        <p:nvSpPr>
          <p:cNvPr id="99" name="Trapezoid 98"/>
          <p:cNvSpPr/>
          <p:nvPr>
            <p:custDataLst>
              <p:tags r:id="rId16"/>
            </p:custDataLst>
          </p:nvPr>
        </p:nvSpPr>
        <p:spPr bwMode="auto">
          <a:xfrm>
            <a:off x="2146824" y="4709564"/>
            <a:ext cx="3523449" cy="865914"/>
          </a:xfrm>
          <a:prstGeom prst="trapezoid">
            <a:avLst>
              <a:gd name="adj" fmla="val 135061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64" name="Rectangle 63"/>
          <p:cNvSpPr/>
          <p:nvPr>
            <p:custDataLst>
              <p:tags r:id="rId17"/>
            </p:custDataLst>
          </p:nvPr>
        </p:nvSpPr>
        <p:spPr bwMode="auto">
          <a:xfrm>
            <a:off x="2146824" y="5575478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Calibri" pitchFamily="34" charset="0"/>
            </a:endParaRPr>
          </a:p>
        </p:txBody>
      </p:sp>
      <p:sp>
        <p:nvSpPr>
          <p:cNvPr id="65" name="Rectangle 64"/>
          <p:cNvSpPr/>
          <p:nvPr>
            <p:custDataLst>
              <p:tags r:id="rId18"/>
            </p:custDataLst>
          </p:nvPr>
        </p:nvSpPr>
        <p:spPr bwMode="auto">
          <a:xfrm>
            <a:off x="3645068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Calibri" pitchFamily="34" charset="0"/>
              </a:rPr>
              <a:t>0</a:t>
            </a:r>
          </a:p>
        </p:txBody>
      </p:sp>
      <p:sp>
        <p:nvSpPr>
          <p:cNvPr id="66" name="Rectangle 65"/>
          <p:cNvSpPr/>
          <p:nvPr>
            <p:custDataLst>
              <p:tags r:id="rId19"/>
            </p:custDataLst>
          </p:nvPr>
        </p:nvSpPr>
        <p:spPr bwMode="auto">
          <a:xfrm>
            <a:off x="3917673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Calibri" pitchFamily="34" charset="0"/>
              </a:rPr>
              <a:t>1</a:t>
            </a:r>
          </a:p>
        </p:txBody>
      </p:sp>
      <p:sp>
        <p:nvSpPr>
          <p:cNvPr id="67" name="Rectangle 66"/>
          <p:cNvSpPr/>
          <p:nvPr>
            <p:custDataLst>
              <p:tags r:id="rId20"/>
            </p:custDataLst>
          </p:nvPr>
        </p:nvSpPr>
        <p:spPr bwMode="auto">
          <a:xfrm>
            <a:off x="4178468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Calibri" pitchFamily="34" charset="0"/>
              </a:rPr>
              <a:t>2</a:t>
            </a:r>
          </a:p>
        </p:txBody>
      </p:sp>
      <p:sp>
        <p:nvSpPr>
          <p:cNvPr id="68" name="Rectangle 67"/>
          <p:cNvSpPr/>
          <p:nvPr>
            <p:custDataLst>
              <p:tags r:id="rId21"/>
            </p:custDataLst>
          </p:nvPr>
        </p:nvSpPr>
        <p:spPr bwMode="auto">
          <a:xfrm>
            <a:off x="5092868" y="5689778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i="1" dirty="0">
                <a:latin typeface="Calibri" pitchFamily="34" charset="0"/>
              </a:rPr>
              <a:t>K</a:t>
            </a:r>
            <a:r>
              <a:rPr lang="en-US" sz="1400" dirty="0" smtClean="0">
                <a:latin typeface="Calibri" pitchFamily="34" charset="0"/>
              </a:rPr>
              <a:t>-1</a:t>
            </a:r>
          </a:p>
        </p:txBody>
      </p:sp>
      <p:sp>
        <p:nvSpPr>
          <p:cNvPr id="69" name="Rectangle 68"/>
          <p:cNvSpPr/>
          <p:nvPr>
            <p:custDataLst>
              <p:tags r:id="rId22"/>
            </p:custDataLst>
          </p:nvPr>
        </p:nvSpPr>
        <p:spPr bwMode="auto">
          <a:xfrm>
            <a:off x="4451073" y="5689778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Calibri" pitchFamily="34" charset="0"/>
            </a:endParaRPr>
          </a:p>
        </p:txBody>
      </p:sp>
      <p:cxnSp>
        <p:nvCxnSpPr>
          <p:cNvPr id="70" name="Straight Connector 69"/>
          <p:cNvCxnSpPr/>
          <p:nvPr>
            <p:custDataLst>
              <p:tags r:id="rId23"/>
            </p:custDataLst>
          </p:nvPr>
        </p:nvCxnSpPr>
        <p:spPr bwMode="auto">
          <a:xfrm>
            <a:off x="4585224" y="5841384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Rectangle 71"/>
          <p:cNvSpPr/>
          <p:nvPr>
            <p:custDataLst>
              <p:tags r:id="rId24"/>
            </p:custDataLst>
          </p:nvPr>
        </p:nvSpPr>
        <p:spPr bwMode="auto">
          <a:xfrm>
            <a:off x="2742478" y="5689778"/>
            <a:ext cx="7179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latin typeface="Calibri" pitchFamily="34" charset="0"/>
              </a:rPr>
              <a:t>T</a:t>
            </a:r>
            <a:r>
              <a:rPr lang="en-US" sz="1400" dirty="0" smtClean="0">
                <a:latin typeface="Calibri" pitchFamily="34" charset="0"/>
              </a:rPr>
              <a:t>ag</a:t>
            </a:r>
          </a:p>
        </p:txBody>
      </p:sp>
      <p:sp>
        <p:nvSpPr>
          <p:cNvPr id="73" name="Rectangle 72"/>
          <p:cNvSpPr/>
          <p:nvPr>
            <p:custDataLst>
              <p:tags r:id="rId25"/>
            </p:custDataLst>
          </p:nvPr>
        </p:nvSpPr>
        <p:spPr bwMode="auto">
          <a:xfrm>
            <a:off x="2273468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>
                <a:latin typeface="Calibri" pitchFamily="34" charset="0"/>
              </a:rPr>
              <a:t>V</a:t>
            </a:r>
            <a:endParaRPr lang="en-US" sz="1400" dirty="0" smtClean="0">
              <a:latin typeface="Calibri" pitchFamily="34" charset="0"/>
            </a:endParaRPr>
          </a:p>
        </p:txBody>
      </p:sp>
      <p:sp>
        <p:nvSpPr>
          <p:cNvPr id="74" name="TextBox 73"/>
          <p:cNvSpPr txBox="1"/>
          <p:nvPr>
            <p:custDataLst>
              <p:tags r:id="rId26"/>
            </p:custDataLst>
          </p:nvPr>
        </p:nvSpPr>
        <p:spPr>
          <a:xfrm>
            <a:off x="1310984" y="6200212"/>
            <a:ext cx="1011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</a:rPr>
              <a:t>valid</a:t>
            </a:r>
            <a:r>
              <a:rPr lang="en-US" sz="2000" dirty="0" smtClean="0">
                <a:latin typeface="Calibri" pitchFamily="34" charset="0"/>
              </a:rPr>
              <a:t> bit</a:t>
            </a:r>
          </a:p>
        </p:txBody>
      </p:sp>
      <p:sp>
        <p:nvSpPr>
          <p:cNvPr id="77" name="AutoShape 16"/>
          <p:cNvSpPr>
            <a:spLocks/>
          </p:cNvSpPr>
          <p:nvPr>
            <p:custDataLst>
              <p:tags r:id="rId27"/>
            </p:custDataLst>
          </p:nvPr>
        </p:nvSpPr>
        <p:spPr bwMode="auto">
          <a:xfrm rot="16200000" flipV="1">
            <a:off x="4496145" y="5333467"/>
            <a:ext cx="228600" cy="1905000"/>
          </a:xfrm>
          <a:prstGeom prst="leftBrace">
            <a:avLst>
              <a:gd name="adj1" fmla="val 13697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>
                <p:custDataLst>
                  <p:tags r:id="rId28"/>
                </p:custDataLst>
              </p:nvPr>
            </p:nvSpPr>
            <p:spPr>
              <a:xfrm>
                <a:off x="4012058" y="6374902"/>
                <a:ext cx="20496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  <a:latin typeface="Calibri" pitchFamily="34" charset="0"/>
                  </a:rPr>
                  <a:t> = bytes </a:t>
                </a:r>
                <a:r>
                  <a:rPr lang="en-US" dirty="0" smtClean="0">
                    <a:solidFill>
                      <a:schemeClr val="tx1"/>
                    </a:solidFill>
                    <a:latin typeface="Calibri" pitchFamily="34" charset="0"/>
                  </a:rPr>
                  <a:t>per</a:t>
                </a:r>
                <a:r>
                  <a:rPr lang="en-US" sz="1800" dirty="0" smtClean="0">
                    <a:solidFill>
                      <a:schemeClr val="tx1"/>
                    </a:solidFill>
                    <a:latin typeface="Calibri" pitchFamily="34" charset="0"/>
                  </a:rPr>
                  <a:t> block</a:t>
                </a:r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59"/>
                </p:custDataLst>
              </p:nvPr>
            </p:nvSpPr>
            <p:spPr>
              <a:xfrm>
                <a:off x="4012058" y="6374902"/>
                <a:ext cx="2049664" cy="369332"/>
              </a:xfrm>
              <a:prstGeom prst="rect">
                <a:avLst/>
              </a:prstGeom>
              <a:blipFill rotWithShape="0">
                <a:blip r:embed="rId60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>
                <p:custDataLst>
                  <p:tags r:id="rId29"/>
                </p:custDataLst>
              </p:nvPr>
            </p:nvSpPr>
            <p:spPr>
              <a:xfrm>
                <a:off x="6377038" y="5112603"/>
                <a:ext cx="2702343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i="1" dirty="0" smtClean="0">
                    <a:solidFill>
                      <a:srgbClr val="C00000"/>
                    </a:solidFill>
                    <a:latin typeface="Calibri" pitchFamily="34" charset="0"/>
                  </a:rPr>
                  <a:t>Cache size: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i="1" dirty="0" smtClean="0">
                    <a:latin typeface="Calibri" pitchFamily="34" charset="0"/>
                  </a:rPr>
                  <a:t>  data bytes</a:t>
                </a:r>
              </a:p>
              <a:p>
                <a:r>
                  <a:rPr lang="en-US" i="1" dirty="0" smtClean="0">
                    <a:latin typeface="Calibri" pitchFamily="34" charset="0"/>
                  </a:rPr>
                  <a:t>(doesn’t include V or Tag)</a:t>
                </a:r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61"/>
                </p:custDataLst>
              </p:nvPr>
            </p:nvSpPr>
            <p:spPr>
              <a:xfrm>
                <a:off x="6377038" y="5112603"/>
                <a:ext cx="2702343" cy="923330"/>
              </a:xfrm>
              <a:prstGeom prst="rect">
                <a:avLst/>
              </a:prstGeom>
              <a:blipFill rotWithShape="0">
                <a:blip r:embed="rId62"/>
                <a:stretch>
                  <a:fillRect l="-1806" t="-3974" r="-1806" b="-99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8" name="Straight Arrow Connector 57"/>
          <p:cNvCxnSpPr>
            <a:endCxn id="73" idx="2"/>
          </p:cNvCxnSpPr>
          <p:nvPr>
            <p:custDataLst>
              <p:tags r:id="rId30"/>
            </p:custDataLst>
          </p:nvPr>
        </p:nvCxnSpPr>
        <p:spPr bwMode="auto">
          <a:xfrm flipV="1">
            <a:off x="2149311" y="5994578"/>
            <a:ext cx="260460" cy="255393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850605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2" grpId="0" animBg="1"/>
      <p:bldP spid="73" grpId="0" animBg="1"/>
      <p:bldP spid="74" grpId="0"/>
      <p:bldP spid="77" grpId="0" animBg="1"/>
      <p:bldP spid="78" grpId="0"/>
      <p:bldP spid="10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Notation Review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828800"/>
          </a:xfrm>
        </p:spPr>
        <p:txBody>
          <a:bodyPr/>
          <a:lstStyle/>
          <a:p>
            <a:r>
              <a:rPr lang="en-US" dirty="0" smtClean="0"/>
              <a:t>We just introduced a lot of new variable names!</a:t>
            </a:r>
          </a:p>
          <a:p>
            <a:pPr lvl="1"/>
            <a:r>
              <a:rPr lang="en-US" dirty="0" smtClean="0"/>
              <a:t>Please be mindful of block size notation when you look at past exam questions or are watching videos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813B5-0B69-4299-81E1-2EA3435BD0CB}" type="slidenum">
              <a:rPr lang="en-US" smtClean="0"/>
              <a:t>12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1463040" y="2834640"/>
              <a:ext cx="6217920" cy="370840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8288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56032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Variable</a:t>
                          </a:r>
                          <a:endParaRPr lang="en-US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solidFill>
                          <a:srgbClr val="4B2A85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This Quarter</a:t>
                          </a:r>
                          <a:endParaRPr lang="en-US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solidFill>
                          <a:srgbClr val="4B2A85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Formulas</a:t>
                          </a:r>
                          <a:endParaRPr lang="en-US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solidFill>
                          <a:srgbClr val="4B2A85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Block size</a:t>
                          </a:r>
                          <a:endParaRPr lang="en-US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oMath>
                          </a14:m>
                          <a:r>
                            <a:rPr lang="en-US" b="0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a:t> (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𝐵</m:t>
                              </m:r>
                            </m:oMath>
                          </a14:m>
                          <a:r>
                            <a:rPr lang="en-US" b="0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a:t> in book)</a:t>
                          </a:r>
                          <a:endParaRPr lang="en-US" b="0" i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 rowSpan="9">
                      <a:txBody>
                        <a:bodyPr/>
                        <a:lstStyle/>
                        <a:p>
                          <a:pPr algn="ctr"/>
                          <a:endPara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  <a:p>
                          <a:pPr algn="ctr"/>
                          <a:endPara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𝑀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𝑚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b="0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↔</m:t>
                              </m:r>
                            </m:oMath>
                          </a14:m>
                          <a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𝑚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funcPr>
                                <m:fNam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log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fName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𝑀</m:t>
                                  </m:r>
                                </m:e>
                              </m:func>
                            </m:oMath>
                          </a14:m>
                          <a:endPara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𝑆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solidFill>
                                        <a:srgbClr val="4B2A85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𝒔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b="0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↔</m:t>
                              </m:r>
                            </m:oMath>
                          </a14:m>
                          <a:r>
                            <a:rPr lang="en-US" b="0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rgbClr val="4B2A85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𝒔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funcPr>
                                <m:fNam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log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fName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𝑆</m:t>
                                  </m:r>
                                </m:e>
                              </m:func>
                            </m:oMath>
                          </a14:m>
                          <a:endParaRPr lang="en-US" b="0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𝐾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𝒌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b="0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↔</m:t>
                              </m:r>
                            </m:oMath>
                          </a14:m>
                          <a:r>
                            <a:rPr lang="en-US" b="0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𝒌</m:t>
                              </m:r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</m:t>
                              </m:r>
                              <m:func>
                                <m:funcPr>
                                  <m:ctrlPr>
                                    <a:rPr lang="en-US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funcPr>
                                <m:fName>
                                  <m:sSub>
                                    <m:sSubPr>
                                      <m:ctrlPr>
                                        <a:rPr lang="en-US" b="0" i="1" dirty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b="0" i="0" dirty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log</m:t>
                                      </m:r>
                                    </m:e>
                                    <m:sub>
                                      <m:r>
                                        <a:rPr lang="en-US" b="0" i="1" dirty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fName>
                                <m:e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𝐾</m:t>
                                  </m:r>
                                </m:e>
                              </m:func>
                            </m:oMath>
                          </a14:m>
                          <a:endParaRPr lang="en-US" b="0" i="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  <a:p>
                          <a:pPr algn="ctr"/>
                          <a:endPara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𝐶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𝐾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×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𝐸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×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𝑆</m:t>
                                </m:r>
                              </m:oMath>
                            </m:oMathPara>
                          </a14:m>
                          <a:endParaRPr lang="en-US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solidFill>
                                      <a:srgbClr val="4B2A85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𝒔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=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funcPr>
                                  <m:fName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b="0" i="0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log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𝐶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/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𝐾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/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𝐸</m:t>
                                        </m:r>
                                      </m:e>
                                    </m:d>
                                  </m:e>
                                </m:func>
                              </m:oMath>
                            </m:oMathPara>
                          </a14:m>
                          <a:endPara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𝒎</m:t>
                                </m:r>
                                <m:r>
                                  <a:rPr lang="en-US" b="1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=</m:t>
                                </m:r>
                                <m:r>
                                  <a:rPr lang="en-US" b="1" i="1" dirty="0" smtClean="0">
                                    <a:solidFill>
                                      <a:srgbClr val="FF99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𝒕</m:t>
                                </m:r>
                                <m:r>
                                  <a:rPr lang="en-US" b="1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+</m:t>
                                </m:r>
                                <m:r>
                                  <a:rPr lang="en-US" b="1" i="1" dirty="0" smtClean="0">
                                    <a:solidFill>
                                      <a:srgbClr val="4B2A85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𝒔</m:t>
                                </m:r>
                                <m:r>
                                  <a:rPr lang="en-US" b="1" i="1" dirty="0" smtClean="0">
                                    <a:solidFill>
                                      <a:srgbClr val="4B2A85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+</m:t>
                                </m:r>
                                <m:r>
                                  <a:rPr lang="en-US" b="1" i="1" dirty="0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𝒌</m:t>
                                </m:r>
                              </m:oMath>
                            </m:oMathPara>
                          </a14:m>
                          <a:endParaRPr lang="en-US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Cache size</a:t>
                          </a:r>
                          <a:endParaRPr lang="en-US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Associativity</a:t>
                          </a:r>
                          <a:endParaRPr lang="en-US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</m:t>
                                </m:r>
                              </m:oMath>
                            </m:oMathPara>
                          </a14:m>
                          <a:endPara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Number of Sets</a:t>
                          </a:r>
                          <a:endParaRPr lang="en-US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𝑆</m:t>
                                </m:r>
                              </m:oMath>
                            </m:oMathPara>
                          </a14:m>
                          <a:endPara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Address space</a:t>
                          </a:r>
                          <a:endParaRPr lang="en-US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Address width</a:t>
                          </a:r>
                          <a:endParaRPr lang="en-US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𝒎</m:t>
                                </m:r>
                              </m:oMath>
                            </m:oMathPara>
                          </a14:m>
                          <a:endParaRPr lang="en-US" b="1" i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US" b="1" i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Tag field width</a:t>
                          </a:r>
                          <a:endParaRPr lang="en-US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dirty="0" smtClean="0">
                                    <a:solidFill>
                                      <a:srgbClr val="FF99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𝒕</m:t>
                                </m:r>
                              </m:oMath>
                            </m:oMathPara>
                          </a14:m>
                          <a:endParaRPr lang="en-US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US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Index field width</a:t>
                          </a:r>
                          <a:endParaRPr lang="en-US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dirty="0" smtClean="0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𝒔</m:t>
                                </m:r>
                              </m:oMath>
                            </m:oMathPara>
                          </a14:m>
                          <a:endParaRPr lang="en-US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US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Offset field width</a:t>
                          </a:r>
                          <a:endParaRPr lang="en-US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b="1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𝒌</m:t>
                              </m:r>
                            </m:oMath>
                          </a14:m>
                          <a:r>
                            <a:rPr lang="en-US" b="1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a:t> </a:t>
                          </a:r>
                          <a:r>
                            <a:rPr lang="en-US" b="0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𝒃</m:t>
                              </m:r>
                            </m:oMath>
                          </a14:m>
                          <a:r>
                            <a:rPr lang="en-US" b="0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a:t> in book)</a:t>
                          </a:r>
                          <a:endParaRPr lang="en-US" b="0" i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US" b="0" i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9279885"/>
                  </p:ext>
                </p:extLst>
              </p:nvPr>
            </p:nvGraphicFramePr>
            <p:xfrm>
              <a:off x="1463040" y="2834640"/>
              <a:ext cx="6217920" cy="370840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828800"/>
                    <a:gridCol w="1828800"/>
                    <a:gridCol w="2560320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Variable</a:t>
                          </a:r>
                          <a:endParaRPr lang="en-US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solidFill>
                          <a:srgbClr val="4B2A85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This Quarter</a:t>
                          </a:r>
                          <a:endParaRPr lang="en-US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solidFill>
                          <a:srgbClr val="4B2A85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Formulas</a:t>
                          </a:r>
                          <a:endParaRPr lang="en-US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solidFill>
                          <a:srgbClr val="4B2A85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Block size</a:t>
                          </a:r>
                          <a:endParaRPr lang="en-US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667" t="-108197" r="-141667" b="-821311"/>
                          </a:stretch>
                        </a:blipFill>
                      </a:tcPr>
                    </a:tc>
                    <a:tc rowSpan="9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43333" t="-12044" r="-1190" b="-2555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Cache size</a:t>
                          </a:r>
                          <a:endParaRPr lang="en-US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667" t="-208197" r="-141667" b="-721311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Associativity</a:t>
                          </a:r>
                          <a:endParaRPr lang="en-US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667" t="-308197" r="-141667" b="-621311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Number of Sets</a:t>
                          </a:r>
                          <a:endParaRPr lang="en-US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667" t="-408197" r="-141667" b="-521311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Address space</a:t>
                          </a:r>
                          <a:endParaRPr lang="en-US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667" t="-516667" r="-141667" b="-430000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Address width</a:t>
                          </a:r>
                          <a:endParaRPr lang="en-US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667" t="-606557" r="-141667" b="-322951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US" b="1" i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Tag field width</a:t>
                          </a:r>
                          <a:endParaRPr lang="en-US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667" t="-706557" r="-141667" b="-222951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US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Index field width</a:t>
                          </a:r>
                          <a:endParaRPr lang="en-US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667" t="-806557" r="-141667" b="-122951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US" b="1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Offset field width</a:t>
                          </a:r>
                          <a:endParaRPr lang="en-US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667" t="-906557" r="-141667" b="-22951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pPr algn="ctr"/>
                          <a:endParaRPr lang="en-US" b="0" i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0105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Cache Parameters Problem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</a:t>
            </a:r>
            <a:r>
              <a:rPr lang="en-US" dirty="0" smtClean="0"/>
              <a:t> </a:t>
            </a:r>
            <a:r>
              <a:rPr lang="en-US" dirty="0"/>
              <a:t>K</a:t>
            </a:r>
            <a:r>
              <a:rPr lang="en-US" dirty="0" smtClean="0"/>
              <a:t>iB </a:t>
            </a:r>
            <a:r>
              <a:rPr lang="en-US" dirty="0"/>
              <a:t>address space, 125 cycles to go to memory.  </a:t>
            </a:r>
            <a:br>
              <a:rPr lang="en-US" dirty="0"/>
            </a:br>
            <a:r>
              <a:rPr lang="en-US" dirty="0"/>
              <a:t>Fill in the following table:</a:t>
            </a:r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0BD23-2BC3-401F-8648-2802B6F0A135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0121189"/>
              </p:ext>
            </p:extLst>
          </p:nvPr>
        </p:nvGraphicFramePr>
        <p:xfrm>
          <a:off x="2468880" y="2743200"/>
          <a:ext cx="4064000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Cache Size</a:t>
                      </a:r>
                      <a:endParaRPr lang="en-US" sz="2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256 B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Block Size</a:t>
                      </a:r>
                      <a:endParaRPr lang="en-US" sz="2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 B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Associativity</a:t>
                      </a:r>
                      <a:endParaRPr lang="en-US" sz="2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2-way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Hit Time</a:t>
                      </a:r>
                      <a:endParaRPr lang="en-US" sz="2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 cycles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Miss Rate</a:t>
                      </a:r>
                      <a:endParaRPr lang="en-US" sz="2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20%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Tag Bits</a:t>
                      </a:r>
                      <a:endParaRPr lang="en-US" sz="2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Index Bits</a:t>
                      </a:r>
                      <a:endParaRPr lang="en-US" sz="2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Offset Bits</a:t>
                      </a:r>
                      <a:endParaRPr lang="en-US" sz="2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AMAT</a:t>
                      </a:r>
                      <a:endParaRPr lang="en-US" sz="2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14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Cache Read</a:t>
            </a:r>
            <a:endParaRPr lang="en-US" dirty="0"/>
          </a:p>
        </p:txBody>
      </p:sp>
      <p:sp>
        <p:nvSpPr>
          <p:cNvPr id="62" name="Slide Number Placeholder 61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8" name="AutoShape 16"/>
          <p:cNvSpPr>
            <a:spLocks/>
          </p:cNvSpPr>
          <p:nvPr>
            <p:custDataLst>
              <p:tags r:id="rId3"/>
            </p:custDataLst>
          </p:nvPr>
        </p:nvSpPr>
        <p:spPr bwMode="auto">
          <a:xfrm rot="5400000">
            <a:off x="3558235" y="-290401"/>
            <a:ext cx="228600" cy="4237334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grpSp>
        <p:nvGrpSpPr>
          <p:cNvPr id="3" name="Group 79"/>
          <p:cNvGrpSpPr/>
          <p:nvPr>
            <p:custDataLst>
              <p:tags r:id="rId4"/>
            </p:custDataLst>
          </p:nvPr>
        </p:nvGrpSpPr>
        <p:grpSpPr>
          <a:xfrm>
            <a:off x="1553867" y="2078999"/>
            <a:ext cx="4237333" cy="492484"/>
            <a:chOff x="1637766" y="1995289"/>
            <a:chExt cx="4648200" cy="492484"/>
          </a:xfrm>
        </p:grpSpPr>
        <p:sp>
          <p:nvSpPr>
            <p:cNvPr id="34" name="Rectangle 33"/>
            <p:cNvSpPr/>
            <p:nvPr>
              <p:custDataLst>
                <p:tags r:id="rId54"/>
              </p:custDataLst>
            </p:nvPr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>
              <p:custDataLst>
                <p:tags r:id="rId55"/>
              </p:custDataLst>
            </p:nvPr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>
              <p:custDataLst>
                <p:tags r:id="rId56"/>
              </p:custDataLst>
            </p:nvPr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37" name="Rectangle 36"/>
            <p:cNvSpPr/>
            <p:nvPr>
              <p:custDataLst>
                <p:tags r:id="rId57"/>
              </p:custDataLst>
            </p:nvPr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38" name="Straight Connector 37"/>
            <p:cNvCxnSpPr/>
            <p:nvPr>
              <p:custDataLst>
                <p:tags r:id="rId58"/>
              </p:custDataLst>
            </p:nvPr>
          </p:nvCxnSpPr>
          <p:spPr bwMode="auto">
            <a:xfrm>
              <a:off x="4426955" y="2254873"/>
              <a:ext cx="401225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45" name="Straight Connector 44"/>
          <p:cNvCxnSpPr/>
          <p:nvPr>
            <p:custDataLst>
              <p:tags r:id="rId5"/>
            </p:custDataLst>
          </p:nvPr>
        </p:nvCxnSpPr>
        <p:spPr bwMode="auto">
          <a:xfrm>
            <a:off x="3483864" y="4023360"/>
            <a:ext cx="365760" cy="1009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>
            <p:custDataLst>
              <p:tags r:id="rId6"/>
            </p:custDataLst>
          </p:nvPr>
        </p:nvSpPr>
        <p:spPr bwMode="auto">
          <a:xfrm>
            <a:off x="1172867" y="2067735"/>
            <a:ext cx="228600" cy="27328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grpSp>
        <p:nvGrpSpPr>
          <p:cNvPr id="4" name="Group 80"/>
          <p:cNvGrpSpPr/>
          <p:nvPr>
            <p:custDataLst>
              <p:tags r:id="rId7"/>
            </p:custDataLst>
          </p:nvPr>
        </p:nvGrpSpPr>
        <p:grpSpPr>
          <a:xfrm>
            <a:off x="1553867" y="2647683"/>
            <a:ext cx="4237333" cy="492484"/>
            <a:chOff x="1637766" y="1995289"/>
            <a:chExt cx="4648200" cy="492484"/>
          </a:xfrm>
        </p:grpSpPr>
        <p:sp>
          <p:nvSpPr>
            <p:cNvPr id="82" name="Rectangle 81"/>
            <p:cNvSpPr/>
            <p:nvPr>
              <p:custDataLst>
                <p:tags r:id="rId49"/>
              </p:custDataLst>
            </p:nvPr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>
              <p:custDataLst>
                <p:tags r:id="rId50"/>
              </p:custDataLst>
            </p:nvPr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4" name="Rectangle 83"/>
            <p:cNvSpPr/>
            <p:nvPr>
              <p:custDataLst>
                <p:tags r:id="rId51"/>
              </p:custDataLst>
            </p:nvPr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5" name="Rectangle 84"/>
            <p:cNvSpPr/>
            <p:nvPr>
              <p:custDataLst>
                <p:tags r:id="rId52"/>
              </p:custDataLst>
            </p:nvPr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86" name="Straight Connector 85"/>
            <p:cNvCxnSpPr/>
            <p:nvPr>
              <p:custDataLst>
                <p:tags r:id="rId53"/>
              </p:custDataLst>
            </p:nvPr>
          </p:nvCxnSpPr>
          <p:spPr bwMode="auto">
            <a:xfrm>
              <a:off x="4426955" y="2254873"/>
              <a:ext cx="401225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" name="Group 86"/>
          <p:cNvGrpSpPr/>
          <p:nvPr>
            <p:custDataLst>
              <p:tags r:id="rId8"/>
            </p:custDataLst>
          </p:nvPr>
        </p:nvGrpSpPr>
        <p:grpSpPr>
          <a:xfrm>
            <a:off x="1553867" y="3221999"/>
            <a:ext cx="4237333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>
              <p:custDataLst>
                <p:tags r:id="rId44"/>
              </p:custDataLst>
            </p:nvPr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>
              <p:custDataLst>
                <p:tags r:id="rId45"/>
              </p:custDataLst>
            </p:nvPr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>
              <p:custDataLst>
                <p:tags r:id="rId46"/>
              </p:custDataLst>
            </p:nvPr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1" name="Rectangle 90"/>
            <p:cNvSpPr/>
            <p:nvPr>
              <p:custDataLst>
                <p:tags r:id="rId47"/>
              </p:custDataLst>
            </p:nvPr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>
              <p:custDataLst>
                <p:tags r:id="rId48"/>
              </p:custDataLst>
            </p:nvPr>
          </p:nvCxnSpPr>
          <p:spPr bwMode="auto">
            <a:xfrm>
              <a:off x="4426955" y="2254873"/>
              <a:ext cx="401225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92"/>
          <p:cNvGrpSpPr/>
          <p:nvPr>
            <p:custDataLst>
              <p:tags r:id="rId9"/>
            </p:custDataLst>
          </p:nvPr>
        </p:nvGrpSpPr>
        <p:grpSpPr>
          <a:xfrm>
            <a:off x="1553867" y="4288799"/>
            <a:ext cx="4237333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>
              <p:custDataLst>
                <p:tags r:id="rId39"/>
              </p:custDataLst>
            </p:nvPr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>
              <p:custDataLst>
                <p:tags r:id="rId40"/>
              </p:custDataLst>
            </p:nvPr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>
              <p:custDataLst>
                <p:tags r:id="rId41"/>
              </p:custDataLst>
            </p:nvPr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97" name="Rectangle 96"/>
            <p:cNvSpPr/>
            <p:nvPr>
              <p:custDataLst>
                <p:tags r:id="rId42"/>
              </p:custDataLst>
            </p:nvPr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>
              <p:custDataLst>
                <p:tags r:id="rId43"/>
              </p:custDataLst>
            </p:nvPr>
          </p:nvCxnSpPr>
          <p:spPr bwMode="auto">
            <a:xfrm>
              <a:off x="4426955" y="2254873"/>
              <a:ext cx="401225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9" name="Trapezoid 98"/>
          <p:cNvSpPr/>
          <p:nvPr>
            <p:custDataLst>
              <p:tags r:id="rId10"/>
            </p:custDataLst>
          </p:nvPr>
        </p:nvSpPr>
        <p:spPr bwMode="auto">
          <a:xfrm>
            <a:off x="1619863" y="4709564"/>
            <a:ext cx="3523449" cy="865914"/>
          </a:xfrm>
          <a:prstGeom prst="trapezoid">
            <a:avLst>
              <a:gd name="adj" fmla="val 141754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64" name="Rectangle 63"/>
          <p:cNvSpPr/>
          <p:nvPr>
            <p:custDataLst>
              <p:tags r:id="rId11"/>
            </p:custDataLst>
          </p:nvPr>
        </p:nvSpPr>
        <p:spPr bwMode="auto">
          <a:xfrm>
            <a:off x="1619863" y="5575478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Calibri" pitchFamily="34" charset="0"/>
            </a:endParaRPr>
          </a:p>
        </p:txBody>
      </p:sp>
      <p:sp>
        <p:nvSpPr>
          <p:cNvPr id="65" name="Rectangle 64"/>
          <p:cNvSpPr/>
          <p:nvPr>
            <p:custDataLst>
              <p:tags r:id="rId12"/>
            </p:custDataLst>
          </p:nvPr>
        </p:nvSpPr>
        <p:spPr bwMode="auto">
          <a:xfrm>
            <a:off x="3118107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Calibri" pitchFamily="34" charset="0"/>
              </a:rPr>
              <a:t>0</a:t>
            </a:r>
          </a:p>
        </p:txBody>
      </p:sp>
      <p:sp>
        <p:nvSpPr>
          <p:cNvPr id="66" name="Rectangle 65"/>
          <p:cNvSpPr/>
          <p:nvPr>
            <p:custDataLst>
              <p:tags r:id="rId13"/>
            </p:custDataLst>
          </p:nvPr>
        </p:nvSpPr>
        <p:spPr bwMode="auto">
          <a:xfrm>
            <a:off x="3390712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Calibri" pitchFamily="34" charset="0"/>
              </a:rPr>
              <a:t>1</a:t>
            </a:r>
          </a:p>
        </p:txBody>
      </p:sp>
      <p:sp>
        <p:nvSpPr>
          <p:cNvPr id="67" name="Rectangle 66"/>
          <p:cNvSpPr/>
          <p:nvPr>
            <p:custDataLst>
              <p:tags r:id="rId14"/>
            </p:custDataLst>
          </p:nvPr>
        </p:nvSpPr>
        <p:spPr bwMode="auto">
          <a:xfrm>
            <a:off x="3651507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Calibri" pitchFamily="34" charset="0"/>
              </a:rPr>
              <a:t>2</a:t>
            </a:r>
          </a:p>
        </p:txBody>
      </p:sp>
      <p:sp>
        <p:nvSpPr>
          <p:cNvPr id="68" name="Rectangle 67"/>
          <p:cNvSpPr/>
          <p:nvPr>
            <p:custDataLst>
              <p:tags r:id="rId15"/>
            </p:custDataLst>
          </p:nvPr>
        </p:nvSpPr>
        <p:spPr bwMode="auto">
          <a:xfrm>
            <a:off x="4565907" y="5689778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i="1" dirty="0">
                <a:latin typeface="Calibri" pitchFamily="34" charset="0"/>
              </a:rPr>
              <a:t>K</a:t>
            </a:r>
            <a:r>
              <a:rPr lang="en-US" sz="1400" dirty="0" smtClean="0">
                <a:latin typeface="Calibri" pitchFamily="34" charset="0"/>
              </a:rPr>
              <a:t>-1</a:t>
            </a:r>
          </a:p>
        </p:txBody>
      </p:sp>
      <p:sp>
        <p:nvSpPr>
          <p:cNvPr id="69" name="Rectangle 68"/>
          <p:cNvSpPr/>
          <p:nvPr>
            <p:custDataLst>
              <p:tags r:id="rId16"/>
            </p:custDataLst>
          </p:nvPr>
        </p:nvSpPr>
        <p:spPr bwMode="auto">
          <a:xfrm>
            <a:off x="3924112" y="5689778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Calibri" pitchFamily="34" charset="0"/>
            </a:endParaRPr>
          </a:p>
        </p:txBody>
      </p:sp>
      <p:cxnSp>
        <p:nvCxnSpPr>
          <p:cNvPr id="70" name="Straight Connector 69"/>
          <p:cNvCxnSpPr/>
          <p:nvPr>
            <p:custDataLst>
              <p:tags r:id="rId17"/>
            </p:custDataLst>
          </p:nvPr>
        </p:nvCxnSpPr>
        <p:spPr bwMode="auto">
          <a:xfrm>
            <a:off x="4058263" y="5841384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Rectangle 71"/>
          <p:cNvSpPr/>
          <p:nvPr>
            <p:custDataLst>
              <p:tags r:id="rId18"/>
            </p:custDataLst>
          </p:nvPr>
        </p:nvSpPr>
        <p:spPr bwMode="auto">
          <a:xfrm>
            <a:off x="2215517" y="5689778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73" name="Rectangle 72"/>
          <p:cNvSpPr/>
          <p:nvPr>
            <p:custDataLst>
              <p:tags r:id="rId19"/>
            </p:custDataLst>
          </p:nvPr>
        </p:nvSpPr>
        <p:spPr bwMode="auto">
          <a:xfrm>
            <a:off x="1746507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 smtClean="0">
                <a:latin typeface="Calibri" pitchFamily="34" charset="0"/>
              </a:rPr>
              <a:t>v</a:t>
            </a:r>
            <a:endParaRPr lang="en-US" sz="1400" dirty="0" smtClean="0">
              <a:latin typeface="Calibri" pitchFamily="34" charset="0"/>
            </a:endParaRPr>
          </a:p>
        </p:txBody>
      </p:sp>
      <p:sp>
        <p:nvSpPr>
          <p:cNvPr id="77" name="AutoShape 16"/>
          <p:cNvSpPr>
            <a:spLocks/>
          </p:cNvSpPr>
          <p:nvPr>
            <p:custDataLst>
              <p:tags r:id="rId20"/>
            </p:custDataLst>
          </p:nvPr>
        </p:nvSpPr>
        <p:spPr bwMode="auto">
          <a:xfrm rot="16200000" flipV="1">
            <a:off x="3969184" y="5333467"/>
            <a:ext cx="228600" cy="1905000"/>
          </a:xfrm>
          <a:prstGeom prst="leftBrace">
            <a:avLst>
              <a:gd name="adj1" fmla="val 13697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/>
              <p:cNvSpPr/>
              <p:nvPr>
                <p:custDataLst>
                  <p:tags r:id="rId21"/>
                </p:custDataLst>
              </p:nvPr>
            </p:nvSpPr>
            <p:spPr bwMode="auto">
              <a:xfrm>
                <a:off x="6337478" y="2853352"/>
                <a:ext cx="990600" cy="270848"/>
              </a:xfrm>
              <a:prstGeom prst="rect">
                <a:avLst/>
              </a:prstGeom>
              <a:solidFill>
                <a:srgbClr val="FF9999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 xmlns:m="http://schemas.openxmlformats.org/officeDocument/2006/math">
                    <m:r>
                      <a:rPr lang="en-US" sz="1600" b="1" i="1" dirty="0" smtClean="0">
                        <a:solidFill>
                          <a:srgbClr val="FF9900"/>
                        </a:solidFill>
                        <a:effectLst>
                          <a:glow rad="127000">
                            <a:schemeClr val="tx1"/>
                          </a:glow>
                        </a:effectLst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US" sz="1600" dirty="0" smtClean="0">
                    <a:latin typeface="Calibri" pitchFamily="34" charset="0"/>
                  </a:rPr>
                  <a:t> bits</a:t>
                </a:r>
              </a:p>
            </p:txBody>
          </p:sp>
        </mc:Choice>
        <mc:Fallback xmlns=""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61"/>
                </p:custDataLst>
              </p:nvPr>
            </p:nvSpPr>
            <p:spPr bwMode="auto">
              <a:xfrm>
                <a:off x="6337478" y="2853352"/>
                <a:ext cx="990600" cy="270848"/>
              </a:xfrm>
              <a:prstGeom prst="rect">
                <a:avLst/>
              </a:prstGeom>
              <a:blipFill rotWithShape="0">
                <a:blip r:embed="rId62"/>
                <a:stretch>
                  <a:fillRect t="-14894" b="-36170"/>
                </a:stretch>
              </a:blip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>
                <p:custDataLst>
                  <p:tags r:id="rId22"/>
                </p:custDataLst>
              </p:nvPr>
            </p:nvSpPr>
            <p:spPr bwMode="auto">
              <a:xfrm>
                <a:off x="7328078" y="2853352"/>
                <a:ext cx="762000" cy="270848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14:m>
                  <m:oMath xmlns:m="http://schemas.openxmlformats.org/officeDocument/2006/math">
                    <m:r>
                      <a:rPr lang="en-US" sz="1600" b="1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US" sz="1600" dirty="0" smtClean="0">
                    <a:latin typeface="Calibri" pitchFamily="34" charset="0"/>
                  </a:rPr>
                  <a:t> bits</a:t>
                </a:r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63"/>
                </p:custDataLst>
              </p:nvPr>
            </p:nvSpPr>
            <p:spPr bwMode="auto">
              <a:xfrm>
                <a:off x="7328078" y="2853352"/>
                <a:ext cx="762000" cy="270848"/>
              </a:xfrm>
              <a:prstGeom prst="rect">
                <a:avLst/>
              </a:prstGeom>
              <a:blipFill rotWithShape="0">
                <a:blip r:embed="rId64"/>
                <a:stretch>
                  <a:fillRect t="-14894" b="-36170"/>
                </a:stretch>
              </a:blip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>
                <p:custDataLst>
                  <p:tags r:id="rId23"/>
                </p:custDataLst>
              </p:nvPr>
            </p:nvSpPr>
            <p:spPr bwMode="auto">
              <a:xfrm>
                <a:off x="8090078" y="2853352"/>
                <a:ext cx="685800" cy="270848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lvl="0" algn="ctr"/>
                <a14:m>
                  <m:oMath xmlns:m="http://schemas.openxmlformats.org/officeDocument/2006/math">
                    <m:r>
                      <a:rPr lang="en-US" sz="16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US" sz="1600" dirty="0" smtClean="0">
                    <a:solidFill>
                      <a:srgbClr val="000000"/>
                    </a:solidFill>
                    <a:latin typeface="Calibri" pitchFamily="34" charset="0"/>
                  </a:rPr>
                  <a:t> bits</a:t>
                </a: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65"/>
                </p:custDataLst>
              </p:nvPr>
            </p:nvSpPr>
            <p:spPr bwMode="auto">
              <a:xfrm>
                <a:off x="8090078" y="2853352"/>
                <a:ext cx="685800" cy="270848"/>
              </a:xfrm>
              <a:prstGeom prst="rect">
                <a:avLst/>
              </a:prstGeom>
              <a:blipFill rotWithShape="0">
                <a:blip r:embed="rId66"/>
                <a:stretch>
                  <a:fillRect t="-14894" r="-870" b="-36170"/>
                </a:stretch>
              </a:blip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4"/>
          <p:cNvSpPr txBox="1"/>
          <p:nvPr>
            <p:custDataLst>
              <p:tags r:id="rId24"/>
            </p:custDataLst>
          </p:nvPr>
        </p:nvSpPr>
        <p:spPr>
          <a:xfrm>
            <a:off x="6169842" y="2513390"/>
            <a:ext cx="2841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byte in memory:</a:t>
            </a:r>
          </a:p>
        </p:txBody>
      </p:sp>
      <p:sp>
        <p:nvSpPr>
          <p:cNvPr id="58" name="AutoShape 16"/>
          <p:cNvSpPr>
            <a:spLocks/>
          </p:cNvSpPr>
          <p:nvPr>
            <p:custDataLst>
              <p:tags r:id="rId25"/>
            </p:custDataLst>
          </p:nvPr>
        </p:nvSpPr>
        <p:spPr bwMode="auto">
          <a:xfrm rot="16200000" flipV="1">
            <a:off x="6718478" y="2822218"/>
            <a:ext cx="228600" cy="9905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0" name="AutoShape 16"/>
          <p:cNvSpPr>
            <a:spLocks/>
          </p:cNvSpPr>
          <p:nvPr>
            <p:custDataLst>
              <p:tags r:id="rId26"/>
            </p:custDataLst>
          </p:nvPr>
        </p:nvSpPr>
        <p:spPr bwMode="auto">
          <a:xfrm rot="16200000" flipV="1">
            <a:off x="7594779" y="2933702"/>
            <a:ext cx="228600" cy="7619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" name="AutoShape 16"/>
          <p:cNvSpPr>
            <a:spLocks/>
          </p:cNvSpPr>
          <p:nvPr>
            <p:custDataLst>
              <p:tags r:id="rId27"/>
            </p:custDataLst>
          </p:nvPr>
        </p:nvSpPr>
        <p:spPr bwMode="auto">
          <a:xfrm rot="16200000" flipV="1">
            <a:off x="8280578" y="3009901"/>
            <a:ext cx="228600" cy="609600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>
            <p:custDataLst>
              <p:tags r:id="rId28"/>
            </p:custDataLst>
          </p:nvPr>
        </p:nvSpPr>
        <p:spPr>
          <a:xfrm>
            <a:off x="6594772" y="3365678"/>
            <a:ext cx="485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tag</a:t>
            </a:r>
          </a:p>
        </p:txBody>
      </p:sp>
      <p:sp>
        <p:nvSpPr>
          <p:cNvPr id="80" name="TextBox 79"/>
          <p:cNvSpPr txBox="1"/>
          <p:nvPr>
            <p:custDataLst>
              <p:tags r:id="rId29"/>
            </p:custDataLst>
          </p:nvPr>
        </p:nvSpPr>
        <p:spPr>
          <a:xfrm>
            <a:off x="7360273" y="3364468"/>
            <a:ext cx="7052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set</a:t>
            </a:r>
          </a:p>
          <a:p>
            <a:pPr algn="ctr"/>
            <a:r>
              <a:rPr lang="en-US" sz="1800" dirty="0" smtClean="0">
                <a:latin typeface="Calibri" pitchFamily="34" charset="0"/>
              </a:rPr>
              <a:t>index</a:t>
            </a:r>
          </a:p>
        </p:txBody>
      </p:sp>
      <p:sp>
        <p:nvSpPr>
          <p:cNvPr id="81" name="TextBox 80"/>
          <p:cNvSpPr txBox="1"/>
          <p:nvPr>
            <p:custDataLst>
              <p:tags r:id="rId30"/>
            </p:custDataLst>
          </p:nvPr>
        </p:nvSpPr>
        <p:spPr>
          <a:xfrm>
            <a:off x="8033195" y="3364468"/>
            <a:ext cx="738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block</a:t>
            </a:r>
          </a:p>
          <a:p>
            <a:pPr algn="ctr"/>
            <a:r>
              <a:rPr lang="en-US" sz="1800" dirty="0" smtClean="0">
                <a:latin typeface="Calibri" pitchFamily="34" charset="0"/>
              </a:rPr>
              <a:t>offset</a:t>
            </a:r>
          </a:p>
        </p:txBody>
      </p:sp>
      <p:cxnSp>
        <p:nvCxnSpPr>
          <p:cNvPr id="93" name="Shape 92"/>
          <p:cNvCxnSpPr>
            <a:stCxn id="80" idx="2"/>
            <a:endCxn id="94" idx="3"/>
          </p:cNvCxnSpPr>
          <p:nvPr>
            <p:custDataLst>
              <p:tags r:id="rId31"/>
            </p:custDataLst>
          </p:nvPr>
        </p:nvCxnSpPr>
        <p:spPr bwMode="auto">
          <a:xfrm rot="5400000">
            <a:off x="6489930" y="3312069"/>
            <a:ext cx="524242" cy="1921702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Elbow Connector 101"/>
          <p:cNvCxnSpPr>
            <a:stCxn id="81" idx="2"/>
            <a:endCxn id="67" idx="0"/>
          </p:cNvCxnSpPr>
          <p:nvPr>
            <p:custDataLst>
              <p:tags r:id="rId32"/>
            </p:custDataLst>
          </p:nvPr>
        </p:nvCxnSpPr>
        <p:spPr bwMode="auto">
          <a:xfrm rot="5400000">
            <a:off x="5255680" y="2542930"/>
            <a:ext cx="1678979" cy="4614717"/>
          </a:xfrm>
          <a:prstGeom prst="bentConnector3">
            <a:avLst>
              <a:gd name="adj1" fmla="val 63807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4" name="TextBox 103"/>
          <p:cNvSpPr txBox="1"/>
          <p:nvPr>
            <p:custDataLst>
              <p:tags r:id="rId33"/>
            </p:custDataLst>
          </p:nvPr>
        </p:nvSpPr>
        <p:spPr>
          <a:xfrm>
            <a:off x="6471298" y="5054956"/>
            <a:ext cx="20152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data begins at this offset</a:t>
            </a:r>
          </a:p>
        </p:txBody>
      </p:sp>
      <p:sp>
        <p:nvSpPr>
          <p:cNvPr id="105" name="TextBox 104"/>
          <p:cNvSpPr txBox="1"/>
          <p:nvPr>
            <p:custDataLst>
              <p:tags r:id="rId34"/>
            </p:custDataLst>
          </p:nvPr>
        </p:nvSpPr>
        <p:spPr>
          <a:xfrm>
            <a:off x="6311007" y="531674"/>
            <a:ext cx="2586990" cy="175432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Locate set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Check if any line in set</a:t>
            </a:r>
            <a:b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is valid and has </a:t>
            </a:r>
            <a:b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matching tag: hit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Locate data starting</a:t>
            </a:r>
            <a:b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at offset</a:t>
            </a:r>
          </a:p>
        </p:txBody>
      </p:sp>
      <p:sp>
        <p:nvSpPr>
          <p:cNvPr id="61" name="TextBox 60"/>
          <p:cNvSpPr txBox="1"/>
          <p:nvPr>
            <p:custDataLst>
              <p:tags r:id="rId35"/>
            </p:custDataLst>
          </p:nvPr>
        </p:nvSpPr>
        <p:spPr>
          <a:xfrm>
            <a:off x="1310984" y="6200212"/>
            <a:ext cx="1011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libri" pitchFamily="34" charset="0"/>
              </a:rPr>
              <a:t>valid bit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>
                <p:custDataLst>
                  <p:tags r:id="rId36"/>
                </p:custDataLst>
              </p:nvPr>
            </p:nvSpPr>
            <p:spPr>
              <a:xfrm>
                <a:off x="45720" y="3221999"/>
                <a:ext cx="1170962" cy="7134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2000" dirty="0" smtClean="0">
                    <a:latin typeface="Calibri" pitchFamily="34" charset="0"/>
                  </a:rPr>
                  <a:t> = # sets</a:t>
                </a:r>
              </a:p>
              <a:p>
                <a:r>
                  <a:rPr lang="en-US" sz="2000" dirty="0">
                    <a:latin typeface="Calibri" pitchFamily="34" charset="0"/>
                  </a:rPr>
                  <a:t> </a:t>
                </a:r>
                <a:r>
                  <a:rPr lang="en-US" sz="2000" dirty="0" smtClean="0">
                    <a:latin typeface="Calibri" pitchFamily="34" charset="0"/>
                  </a:rPr>
                  <a:t> 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𝒔</m:t>
                        </m:r>
                      </m:sup>
                    </m:sSup>
                  </m:oMath>
                </a14:m>
                <a:endParaRPr lang="en-US" sz="2000" dirty="0" smtClean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67"/>
                </p:custDataLst>
              </p:nvPr>
            </p:nvSpPr>
            <p:spPr>
              <a:xfrm>
                <a:off x="45720" y="3221999"/>
                <a:ext cx="1170962" cy="713400"/>
              </a:xfrm>
              <a:prstGeom prst="rect">
                <a:avLst/>
              </a:prstGeom>
              <a:blipFill rotWithShape="0">
                <a:blip r:embed="rId68"/>
                <a:stretch>
                  <a:fillRect t="-5128" r="-4167" b="-136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>
                <p:custDataLst>
                  <p:tags r:id="rId37"/>
                </p:custDataLst>
              </p:nvPr>
            </p:nvSpPr>
            <p:spPr>
              <a:xfrm>
                <a:off x="2377440" y="1341321"/>
                <a:ext cx="261629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sz="2000" dirty="0" smtClean="0">
                    <a:latin typeface="Calibri" pitchFamily="34" charset="0"/>
                  </a:rPr>
                  <a:t> = blocks/lines per set</a:t>
                </a: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69"/>
                </p:custDataLst>
              </p:nvPr>
            </p:nvSpPr>
            <p:spPr>
              <a:xfrm>
                <a:off x="2377440" y="1341321"/>
                <a:ext cx="2616294" cy="400110"/>
              </a:xfrm>
              <a:prstGeom prst="rect">
                <a:avLst/>
              </a:prstGeom>
              <a:blipFill rotWithShape="0">
                <a:blip r:embed="rId70"/>
                <a:stretch>
                  <a:fillRect t="-7576" r="-1399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>
                <p:custDataLst>
                  <p:tags r:id="rId38"/>
                </p:custDataLst>
              </p:nvPr>
            </p:nvSpPr>
            <p:spPr>
              <a:xfrm>
                <a:off x="3474720" y="6374902"/>
                <a:ext cx="20496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  <a:latin typeface="Calibri" pitchFamily="34" charset="0"/>
                  </a:rPr>
                  <a:t> = bytes </a:t>
                </a:r>
                <a:r>
                  <a:rPr lang="en-US" dirty="0" smtClean="0">
                    <a:solidFill>
                      <a:schemeClr val="tx1"/>
                    </a:solidFill>
                    <a:latin typeface="Calibri" pitchFamily="34" charset="0"/>
                  </a:rPr>
                  <a:t>per</a:t>
                </a:r>
                <a:r>
                  <a:rPr lang="en-US" sz="1800" dirty="0" smtClean="0">
                    <a:solidFill>
                      <a:schemeClr val="tx1"/>
                    </a:solidFill>
                    <a:latin typeface="Calibri" pitchFamily="34" charset="0"/>
                  </a:rPr>
                  <a:t> block</a:t>
                </a:r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71"/>
                </p:custDataLst>
              </p:nvPr>
            </p:nvSpPr>
            <p:spPr>
              <a:xfrm>
                <a:off x="3474720" y="6374902"/>
                <a:ext cx="2049664" cy="369332"/>
              </a:xfrm>
              <a:prstGeom prst="rect">
                <a:avLst/>
              </a:prstGeom>
              <a:blipFill rotWithShape="0">
                <a:blip r:embed="rId72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164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  <p:custDataLst>
                  <p:tags r:id="rId1"/>
                </p:custDataLst>
              </p:nvPr>
            </p:nvSpPr>
            <p:spPr/>
            <p:txBody>
              <a:bodyPr/>
              <a:lstStyle/>
              <a:p>
                <a:r>
                  <a:rPr lang="en-US" dirty="0" smtClean="0"/>
                  <a:t>Example:  Direct-Mapped Cache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dirty="0" smtClean="0"/>
                  <a:t> = 1)</a:t>
                </a:r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  <p:custDataLst>
                  <p:tags r:id="rId63"/>
                </p:custDataLst>
              </p:nvPr>
            </p:nvSpPr>
            <p:spPr>
              <a:xfrm>
                <a:off x="357762" y="438912"/>
                <a:ext cx="8405238" cy="762000"/>
              </a:xfrm>
              <a:blipFill rotWithShape="0">
                <a:blip r:embed="rId64"/>
                <a:stretch>
                  <a:fillRect l="-2248" t="-4000" b="-224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Slide Number Placeholder 61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4" name="AutoShape 16"/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1172867" y="2448735"/>
            <a:ext cx="228600" cy="29614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cxnSp>
        <p:nvCxnSpPr>
          <p:cNvPr id="125" name="Straight Connector 124"/>
          <p:cNvCxnSpPr/>
          <p:nvPr>
            <p:custDataLst>
              <p:tags r:id="rId4"/>
            </p:custDataLst>
          </p:nvPr>
        </p:nvCxnSpPr>
        <p:spPr bwMode="auto">
          <a:xfrm>
            <a:off x="3264408" y="4617720"/>
            <a:ext cx="365760" cy="8138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TextBox 126"/>
              <p:cNvSpPr txBox="1"/>
              <p:nvPr>
                <p:custDataLst>
                  <p:tags r:id="rId5"/>
                </p:custDataLst>
              </p:nvPr>
            </p:nvSpPr>
            <p:spPr>
              <a:xfrm>
                <a:off x="393192" y="1362456"/>
                <a:ext cx="325178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 smtClean="0">
                    <a:latin typeface="Calibri" pitchFamily="34" charset="0"/>
                  </a:rPr>
                  <a:t>Direct-mapped:  One line per set</a:t>
                </a:r>
              </a:p>
              <a:p>
                <a:r>
                  <a:rPr lang="en-US" sz="1800" dirty="0" smtClean="0">
                    <a:latin typeface="Calibri" pitchFamily="34" charset="0"/>
                  </a:rPr>
                  <a:t>Block </a:t>
                </a:r>
                <a:r>
                  <a:rPr lang="en-US" dirty="0" smtClean="0">
                    <a:latin typeface="Calibri" pitchFamily="34" charset="0"/>
                  </a:rPr>
                  <a:t>S</a:t>
                </a:r>
                <a:r>
                  <a:rPr lang="en-US" sz="1800" dirty="0" smtClean="0">
                    <a:latin typeface="Calibri" pitchFamily="34" charset="0"/>
                  </a:rPr>
                  <a:t>ize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sz="1800" dirty="0" smtClean="0">
                    <a:latin typeface="Calibri" pitchFamily="34" charset="0"/>
                  </a:rPr>
                  <a:t> = 8 B</a:t>
                </a:r>
              </a:p>
            </p:txBody>
          </p:sp>
        </mc:Choice>
        <mc:Fallback xmlns="">
          <p:sp>
            <p:nvSpPr>
              <p:cNvPr id="127" name="TextBox 126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65"/>
                </p:custDataLst>
              </p:nvPr>
            </p:nvSpPr>
            <p:spPr>
              <a:xfrm>
                <a:off x="393192" y="1362456"/>
                <a:ext cx="3251788" cy="646331"/>
              </a:xfrm>
              <a:prstGeom prst="rect">
                <a:avLst/>
              </a:prstGeom>
              <a:blipFill rotWithShape="0">
                <a:blip r:embed="rId66"/>
                <a:stretch>
                  <a:fillRect l="-1689" t="-5660" r="-938" b="-13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Rectangle 127"/>
              <p:cNvSpPr/>
              <p:nvPr>
                <p:custDataLst>
                  <p:tags r:id="rId6"/>
                </p:custDataLst>
              </p:nvPr>
            </p:nvSpPr>
            <p:spPr bwMode="auto">
              <a:xfrm>
                <a:off x="6261278" y="2702162"/>
                <a:ext cx="990600" cy="270848"/>
              </a:xfrm>
              <a:prstGeom prst="rect">
                <a:avLst/>
              </a:prstGeom>
              <a:solidFill>
                <a:srgbClr val="FF9999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r>
                      <a:rPr lang="en-US" sz="1600" b="1" i="1" dirty="0" smtClean="0">
                        <a:solidFill>
                          <a:srgbClr val="FF9900"/>
                        </a:solidFill>
                        <a:effectLst>
                          <a:glow rad="127000">
                            <a:schemeClr val="tx1"/>
                          </a:glow>
                        </a:effectLst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US" sz="1600" dirty="0">
                    <a:latin typeface="Calibri" pitchFamily="34" charset="0"/>
                  </a:rPr>
                  <a:t> bits</a:t>
                </a:r>
              </a:p>
            </p:txBody>
          </p:sp>
        </mc:Choice>
        <mc:Fallback xmlns="">
          <p:sp>
            <p:nvSpPr>
              <p:cNvPr id="128" name="Rectangle 127"/>
              <p:cNvSpPr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67"/>
                </p:custDataLst>
              </p:nvPr>
            </p:nvSpPr>
            <p:spPr bwMode="auto">
              <a:xfrm>
                <a:off x="6261278" y="2702162"/>
                <a:ext cx="990600" cy="270848"/>
              </a:xfrm>
              <a:prstGeom prst="rect">
                <a:avLst/>
              </a:prstGeom>
              <a:blipFill rotWithShape="0">
                <a:blip r:embed="rId68"/>
                <a:stretch>
                  <a:fillRect t="-14894" b="-36170"/>
                </a:stretch>
              </a:blip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9" name="Rectangle 128"/>
          <p:cNvSpPr/>
          <p:nvPr>
            <p:custDataLst>
              <p:tags r:id="rId7"/>
            </p:custDataLst>
          </p:nvPr>
        </p:nvSpPr>
        <p:spPr bwMode="auto">
          <a:xfrm>
            <a:off x="7251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>
            <p:custDataLst>
              <p:tags r:id="rId8"/>
            </p:custDataLst>
          </p:nvPr>
        </p:nvSpPr>
        <p:spPr bwMode="auto">
          <a:xfrm>
            <a:off x="8013878" y="27021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>
            <p:custDataLst>
              <p:tags r:id="rId9"/>
            </p:custDataLst>
          </p:nvPr>
        </p:nvSpPr>
        <p:spPr>
          <a:xfrm>
            <a:off x="6172200" y="2362200"/>
            <a:ext cx="1707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:</a:t>
            </a:r>
          </a:p>
        </p:txBody>
      </p:sp>
      <p:grpSp>
        <p:nvGrpSpPr>
          <p:cNvPr id="3" name="Group 144"/>
          <p:cNvGrpSpPr/>
          <p:nvPr>
            <p:custDataLst>
              <p:tags r:id="rId10"/>
            </p:custDataLst>
          </p:nvPr>
        </p:nvGrpSpPr>
        <p:grpSpPr>
          <a:xfrm>
            <a:off x="1524000" y="3810000"/>
            <a:ext cx="3848288" cy="533400"/>
            <a:chOff x="1714312" y="5562600"/>
            <a:chExt cx="3848288" cy="533400"/>
          </a:xfrm>
        </p:grpSpPr>
        <p:sp>
          <p:nvSpPr>
            <p:cNvPr id="132" name="Rectangle 131"/>
            <p:cNvSpPr/>
            <p:nvPr>
              <p:custDataLst>
                <p:tags r:id="rId50"/>
              </p:custDataLst>
            </p:nvPr>
          </p:nvSpPr>
          <p:spPr bwMode="auto">
            <a:xfrm>
              <a:off x="1714312" y="5562600"/>
              <a:ext cx="3848288" cy="5334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400" dirty="0" smtClean="0">
                <a:latin typeface="Calibri" pitchFamily="34" charset="0"/>
              </a:endParaRPr>
            </a:p>
          </p:txBody>
        </p:sp>
        <p:sp>
          <p:nvSpPr>
            <p:cNvPr id="133" name="Rectangle 132"/>
            <p:cNvSpPr/>
            <p:nvPr>
              <p:custDataLst>
                <p:tags r:id="rId51"/>
              </p:custDataLst>
            </p:nvPr>
          </p:nvSpPr>
          <p:spPr bwMode="auto">
            <a:xfrm>
              <a:off x="32125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0</a:t>
              </a:r>
            </a:p>
          </p:txBody>
        </p:sp>
        <p:sp>
          <p:nvSpPr>
            <p:cNvPr id="134" name="Rectangle 133"/>
            <p:cNvSpPr/>
            <p:nvPr>
              <p:custDataLst>
                <p:tags r:id="rId52"/>
              </p:custDataLst>
            </p:nvPr>
          </p:nvSpPr>
          <p:spPr bwMode="auto">
            <a:xfrm>
              <a:off x="3485160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1</a:t>
              </a:r>
            </a:p>
          </p:txBody>
        </p:sp>
        <p:sp>
          <p:nvSpPr>
            <p:cNvPr id="135" name="Rectangle 134"/>
            <p:cNvSpPr/>
            <p:nvPr>
              <p:custDataLst>
                <p:tags r:id="rId53"/>
              </p:custDataLst>
            </p:nvPr>
          </p:nvSpPr>
          <p:spPr bwMode="auto">
            <a:xfrm>
              <a:off x="37459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2</a:t>
              </a:r>
            </a:p>
          </p:txBody>
        </p:sp>
        <p:sp>
          <p:nvSpPr>
            <p:cNvPr id="136" name="Rectangle 135"/>
            <p:cNvSpPr/>
            <p:nvPr>
              <p:custDataLst>
                <p:tags r:id="rId54"/>
              </p:custDataLst>
            </p:nvPr>
          </p:nvSpPr>
          <p:spPr bwMode="auto">
            <a:xfrm>
              <a:off x="5168000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7</a:t>
              </a:r>
            </a:p>
          </p:txBody>
        </p:sp>
        <p:sp>
          <p:nvSpPr>
            <p:cNvPr id="139" name="Rectangle 138"/>
            <p:cNvSpPr/>
            <p:nvPr>
              <p:custDataLst>
                <p:tags r:id="rId55"/>
              </p:custDataLst>
            </p:nvPr>
          </p:nvSpPr>
          <p:spPr bwMode="auto">
            <a:xfrm>
              <a:off x="2309965" y="5676900"/>
              <a:ext cx="717995" cy="304800"/>
            </a:xfrm>
            <a:prstGeom prst="rect">
              <a:avLst/>
            </a:prstGeom>
            <a:solidFill>
              <a:schemeClr val="accent3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tag</a:t>
              </a:r>
            </a:p>
          </p:txBody>
        </p:sp>
        <p:sp>
          <p:nvSpPr>
            <p:cNvPr id="140" name="Rectangle 139"/>
            <p:cNvSpPr/>
            <p:nvPr>
              <p:custDataLst>
                <p:tags r:id="rId56"/>
              </p:custDataLst>
            </p:nvPr>
          </p:nvSpPr>
          <p:spPr bwMode="auto">
            <a:xfrm>
              <a:off x="18409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v</a:t>
              </a:r>
            </a:p>
          </p:txBody>
        </p:sp>
        <p:sp>
          <p:nvSpPr>
            <p:cNvPr id="141" name="Rectangle 140"/>
            <p:cNvSpPr/>
            <p:nvPr>
              <p:custDataLst>
                <p:tags r:id="rId57"/>
              </p:custDataLst>
            </p:nvPr>
          </p:nvSpPr>
          <p:spPr bwMode="auto">
            <a:xfrm>
              <a:off x="4019283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3</a:t>
              </a:r>
            </a:p>
          </p:txBody>
        </p:sp>
        <p:sp>
          <p:nvSpPr>
            <p:cNvPr id="142" name="Rectangle 141"/>
            <p:cNvSpPr/>
            <p:nvPr>
              <p:custDataLst>
                <p:tags r:id="rId58"/>
              </p:custDataLst>
            </p:nvPr>
          </p:nvSpPr>
          <p:spPr bwMode="auto">
            <a:xfrm>
              <a:off x="4876800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6</a:t>
              </a:r>
            </a:p>
          </p:txBody>
        </p:sp>
        <p:sp>
          <p:nvSpPr>
            <p:cNvPr id="143" name="Rectangle 142"/>
            <p:cNvSpPr/>
            <p:nvPr>
              <p:custDataLst>
                <p:tags r:id="rId59"/>
              </p:custDataLst>
            </p:nvPr>
          </p:nvSpPr>
          <p:spPr bwMode="auto">
            <a:xfrm>
              <a:off x="4584878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5</a:t>
              </a:r>
            </a:p>
          </p:txBody>
        </p:sp>
        <p:sp>
          <p:nvSpPr>
            <p:cNvPr id="144" name="Rectangle 143"/>
            <p:cNvSpPr/>
            <p:nvPr>
              <p:custDataLst>
                <p:tags r:id="rId60"/>
              </p:custDataLst>
            </p:nvPr>
          </p:nvSpPr>
          <p:spPr bwMode="auto">
            <a:xfrm>
              <a:off x="4292956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4</a:t>
              </a:r>
            </a:p>
          </p:txBody>
        </p:sp>
      </p:grpSp>
      <p:grpSp>
        <p:nvGrpSpPr>
          <p:cNvPr id="4" name="Group 145"/>
          <p:cNvGrpSpPr/>
          <p:nvPr>
            <p:custDataLst>
              <p:tags r:id="rId11"/>
            </p:custDataLst>
          </p:nvPr>
        </p:nvGrpSpPr>
        <p:grpSpPr>
          <a:xfrm>
            <a:off x="1524000" y="3124200"/>
            <a:ext cx="3848288" cy="533400"/>
            <a:chOff x="1714312" y="5562600"/>
            <a:chExt cx="3848288" cy="533400"/>
          </a:xfrm>
        </p:grpSpPr>
        <p:sp>
          <p:nvSpPr>
            <p:cNvPr id="147" name="Rectangle 146"/>
            <p:cNvSpPr/>
            <p:nvPr>
              <p:custDataLst>
                <p:tags r:id="rId39"/>
              </p:custDataLst>
            </p:nvPr>
          </p:nvSpPr>
          <p:spPr bwMode="auto">
            <a:xfrm>
              <a:off x="1714312" y="5562600"/>
              <a:ext cx="3848288" cy="5334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400" dirty="0" smtClean="0">
                <a:latin typeface="Calibri" pitchFamily="34" charset="0"/>
              </a:endParaRPr>
            </a:p>
          </p:txBody>
        </p:sp>
        <p:sp>
          <p:nvSpPr>
            <p:cNvPr id="148" name="Rectangle 147"/>
            <p:cNvSpPr/>
            <p:nvPr>
              <p:custDataLst>
                <p:tags r:id="rId40"/>
              </p:custDataLst>
            </p:nvPr>
          </p:nvSpPr>
          <p:spPr bwMode="auto">
            <a:xfrm>
              <a:off x="32125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0</a:t>
              </a:r>
            </a:p>
          </p:txBody>
        </p:sp>
        <p:sp>
          <p:nvSpPr>
            <p:cNvPr id="149" name="Rectangle 148"/>
            <p:cNvSpPr/>
            <p:nvPr>
              <p:custDataLst>
                <p:tags r:id="rId41"/>
              </p:custDataLst>
            </p:nvPr>
          </p:nvSpPr>
          <p:spPr bwMode="auto">
            <a:xfrm>
              <a:off x="3485160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1</a:t>
              </a:r>
            </a:p>
          </p:txBody>
        </p:sp>
        <p:sp>
          <p:nvSpPr>
            <p:cNvPr id="150" name="Rectangle 149"/>
            <p:cNvSpPr/>
            <p:nvPr>
              <p:custDataLst>
                <p:tags r:id="rId42"/>
              </p:custDataLst>
            </p:nvPr>
          </p:nvSpPr>
          <p:spPr bwMode="auto">
            <a:xfrm>
              <a:off x="37459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2</a:t>
              </a:r>
            </a:p>
          </p:txBody>
        </p:sp>
        <p:sp>
          <p:nvSpPr>
            <p:cNvPr id="151" name="Rectangle 150"/>
            <p:cNvSpPr/>
            <p:nvPr>
              <p:custDataLst>
                <p:tags r:id="rId43"/>
              </p:custDataLst>
            </p:nvPr>
          </p:nvSpPr>
          <p:spPr bwMode="auto">
            <a:xfrm>
              <a:off x="5168000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7</a:t>
              </a:r>
            </a:p>
          </p:txBody>
        </p:sp>
        <p:sp>
          <p:nvSpPr>
            <p:cNvPr id="152" name="Rectangle 151"/>
            <p:cNvSpPr/>
            <p:nvPr>
              <p:custDataLst>
                <p:tags r:id="rId44"/>
              </p:custDataLst>
            </p:nvPr>
          </p:nvSpPr>
          <p:spPr bwMode="auto">
            <a:xfrm>
              <a:off x="2309965" y="5676900"/>
              <a:ext cx="717995" cy="304800"/>
            </a:xfrm>
            <a:prstGeom prst="rect">
              <a:avLst/>
            </a:prstGeom>
            <a:solidFill>
              <a:schemeClr val="accent3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tag</a:t>
              </a:r>
            </a:p>
          </p:txBody>
        </p:sp>
        <p:sp>
          <p:nvSpPr>
            <p:cNvPr id="153" name="Rectangle 152"/>
            <p:cNvSpPr/>
            <p:nvPr>
              <p:custDataLst>
                <p:tags r:id="rId45"/>
              </p:custDataLst>
            </p:nvPr>
          </p:nvSpPr>
          <p:spPr bwMode="auto">
            <a:xfrm>
              <a:off x="18409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v</a:t>
              </a:r>
            </a:p>
          </p:txBody>
        </p:sp>
        <p:sp>
          <p:nvSpPr>
            <p:cNvPr id="154" name="Rectangle 153"/>
            <p:cNvSpPr/>
            <p:nvPr>
              <p:custDataLst>
                <p:tags r:id="rId46"/>
              </p:custDataLst>
            </p:nvPr>
          </p:nvSpPr>
          <p:spPr bwMode="auto">
            <a:xfrm>
              <a:off x="4019283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3</a:t>
              </a:r>
            </a:p>
          </p:txBody>
        </p:sp>
        <p:sp>
          <p:nvSpPr>
            <p:cNvPr id="155" name="Rectangle 154"/>
            <p:cNvSpPr/>
            <p:nvPr>
              <p:custDataLst>
                <p:tags r:id="rId47"/>
              </p:custDataLst>
            </p:nvPr>
          </p:nvSpPr>
          <p:spPr bwMode="auto">
            <a:xfrm>
              <a:off x="4876800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6</a:t>
              </a:r>
            </a:p>
          </p:txBody>
        </p:sp>
        <p:sp>
          <p:nvSpPr>
            <p:cNvPr id="156" name="Rectangle 155"/>
            <p:cNvSpPr/>
            <p:nvPr>
              <p:custDataLst>
                <p:tags r:id="rId48"/>
              </p:custDataLst>
            </p:nvPr>
          </p:nvSpPr>
          <p:spPr bwMode="auto">
            <a:xfrm>
              <a:off x="4584878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5</a:t>
              </a:r>
            </a:p>
          </p:txBody>
        </p:sp>
        <p:sp>
          <p:nvSpPr>
            <p:cNvPr id="157" name="Rectangle 156"/>
            <p:cNvSpPr/>
            <p:nvPr>
              <p:custDataLst>
                <p:tags r:id="rId49"/>
              </p:custDataLst>
            </p:nvPr>
          </p:nvSpPr>
          <p:spPr bwMode="auto">
            <a:xfrm>
              <a:off x="4292956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4</a:t>
              </a:r>
            </a:p>
          </p:txBody>
        </p:sp>
      </p:grpSp>
      <p:grpSp>
        <p:nvGrpSpPr>
          <p:cNvPr id="5" name="Group 157"/>
          <p:cNvGrpSpPr/>
          <p:nvPr>
            <p:custDataLst>
              <p:tags r:id="rId12"/>
            </p:custDataLst>
          </p:nvPr>
        </p:nvGrpSpPr>
        <p:grpSpPr>
          <a:xfrm>
            <a:off x="1524000" y="2438400"/>
            <a:ext cx="3848288" cy="533400"/>
            <a:chOff x="1714312" y="5562600"/>
            <a:chExt cx="3848288" cy="533400"/>
          </a:xfrm>
        </p:grpSpPr>
        <p:sp>
          <p:nvSpPr>
            <p:cNvPr id="159" name="Rectangle 158"/>
            <p:cNvSpPr/>
            <p:nvPr>
              <p:custDataLst>
                <p:tags r:id="rId28"/>
              </p:custDataLst>
            </p:nvPr>
          </p:nvSpPr>
          <p:spPr bwMode="auto">
            <a:xfrm>
              <a:off x="1714312" y="5562600"/>
              <a:ext cx="3848288" cy="5334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400" dirty="0" smtClean="0">
                <a:latin typeface="Calibri" pitchFamily="34" charset="0"/>
              </a:endParaRPr>
            </a:p>
          </p:txBody>
        </p:sp>
        <p:sp>
          <p:nvSpPr>
            <p:cNvPr id="160" name="Rectangle 159"/>
            <p:cNvSpPr/>
            <p:nvPr>
              <p:custDataLst>
                <p:tags r:id="rId29"/>
              </p:custDataLst>
            </p:nvPr>
          </p:nvSpPr>
          <p:spPr bwMode="auto">
            <a:xfrm>
              <a:off x="32125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0</a:t>
              </a:r>
            </a:p>
          </p:txBody>
        </p:sp>
        <p:sp>
          <p:nvSpPr>
            <p:cNvPr id="161" name="Rectangle 160"/>
            <p:cNvSpPr/>
            <p:nvPr>
              <p:custDataLst>
                <p:tags r:id="rId30"/>
              </p:custDataLst>
            </p:nvPr>
          </p:nvSpPr>
          <p:spPr bwMode="auto">
            <a:xfrm>
              <a:off x="3485160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1</a:t>
              </a:r>
            </a:p>
          </p:txBody>
        </p:sp>
        <p:sp>
          <p:nvSpPr>
            <p:cNvPr id="162" name="Rectangle 161"/>
            <p:cNvSpPr/>
            <p:nvPr>
              <p:custDataLst>
                <p:tags r:id="rId31"/>
              </p:custDataLst>
            </p:nvPr>
          </p:nvSpPr>
          <p:spPr bwMode="auto">
            <a:xfrm>
              <a:off x="37459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2</a:t>
              </a:r>
            </a:p>
          </p:txBody>
        </p:sp>
        <p:sp>
          <p:nvSpPr>
            <p:cNvPr id="163" name="Rectangle 162"/>
            <p:cNvSpPr/>
            <p:nvPr>
              <p:custDataLst>
                <p:tags r:id="rId32"/>
              </p:custDataLst>
            </p:nvPr>
          </p:nvSpPr>
          <p:spPr bwMode="auto">
            <a:xfrm>
              <a:off x="5168000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7</a:t>
              </a:r>
            </a:p>
          </p:txBody>
        </p:sp>
        <p:sp>
          <p:nvSpPr>
            <p:cNvPr id="164" name="Rectangle 163"/>
            <p:cNvSpPr/>
            <p:nvPr>
              <p:custDataLst>
                <p:tags r:id="rId33"/>
              </p:custDataLst>
            </p:nvPr>
          </p:nvSpPr>
          <p:spPr bwMode="auto">
            <a:xfrm>
              <a:off x="2309965" y="5676900"/>
              <a:ext cx="717995" cy="304800"/>
            </a:xfrm>
            <a:prstGeom prst="rect">
              <a:avLst/>
            </a:prstGeom>
            <a:solidFill>
              <a:schemeClr val="accent3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tag</a:t>
              </a:r>
            </a:p>
          </p:txBody>
        </p:sp>
        <p:sp>
          <p:nvSpPr>
            <p:cNvPr id="165" name="Rectangle 164"/>
            <p:cNvSpPr/>
            <p:nvPr>
              <p:custDataLst>
                <p:tags r:id="rId34"/>
              </p:custDataLst>
            </p:nvPr>
          </p:nvSpPr>
          <p:spPr bwMode="auto">
            <a:xfrm>
              <a:off x="18409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v</a:t>
              </a:r>
            </a:p>
          </p:txBody>
        </p:sp>
        <p:sp>
          <p:nvSpPr>
            <p:cNvPr id="166" name="Rectangle 165"/>
            <p:cNvSpPr/>
            <p:nvPr>
              <p:custDataLst>
                <p:tags r:id="rId35"/>
              </p:custDataLst>
            </p:nvPr>
          </p:nvSpPr>
          <p:spPr bwMode="auto">
            <a:xfrm>
              <a:off x="4019283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3</a:t>
              </a:r>
            </a:p>
          </p:txBody>
        </p:sp>
        <p:sp>
          <p:nvSpPr>
            <p:cNvPr id="167" name="Rectangle 166"/>
            <p:cNvSpPr/>
            <p:nvPr>
              <p:custDataLst>
                <p:tags r:id="rId36"/>
              </p:custDataLst>
            </p:nvPr>
          </p:nvSpPr>
          <p:spPr bwMode="auto">
            <a:xfrm>
              <a:off x="4876800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6</a:t>
              </a:r>
            </a:p>
          </p:txBody>
        </p:sp>
        <p:sp>
          <p:nvSpPr>
            <p:cNvPr id="168" name="Rectangle 167"/>
            <p:cNvSpPr/>
            <p:nvPr>
              <p:custDataLst>
                <p:tags r:id="rId37"/>
              </p:custDataLst>
            </p:nvPr>
          </p:nvSpPr>
          <p:spPr bwMode="auto">
            <a:xfrm>
              <a:off x="4584878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5</a:t>
              </a:r>
            </a:p>
          </p:txBody>
        </p:sp>
        <p:sp>
          <p:nvSpPr>
            <p:cNvPr id="169" name="Rectangle 168"/>
            <p:cNvSpPr/>
            <p:nvPr>
              <p:custDataLst>
                <p:tags r:id="rId38"/>
              </p:custDataLst>
            </p:nvPr>
          </p:nvSpPr>
          <p:spPr bwMode="auto">
            <a:xfrm>
              <a:off x="4292956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4</a:t>
              </a:r>
            </a:p>
          </p:txBody>
        </p:sp>
      </p:grpSp>
      <p:grpSp>
        <p:nvGrpSpPr>
          <p:cNvPr id="6" name="Group 169"/>
          <p:cNvGrpSpPr/>
          <p:nvPr>
            <p:custDataLst>
              <p:tags r:id="rId13"/>
            </p:custDataLst>
          </p:nvPr>
        </p:nvGrpSpPr>
        <p:grpSpPr>
          <a:xfrm>
            <a:off x="1524000" y="4876800"/>
            <a:ext cx="3848288" cy="533400"/>
            <a:chOff x="1714312" y="5562600"/>
            <a:chExt cx="3848288" cy="533400"/>
          </a:xfrm>
        </p:grpSpPr>
        <p:sp>
          <p:nvSpPr>
            <p:cNvPr id="171" name="Rectangle 170"/>
            <p:cNvSpPr/>
            <p:nvPr>
              <p:custDataLst>
                <p:tags r:id="rId17"/>
              </p:custDataLst>
            </p:nvPr>
          </p:nvSpPr>
          <p:spPr bwMode="auto">
            <a:xfrm>
              <a:off x="1714312" y="5562600"/>
              <a:ext cx="3848288" cy="5334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400" dirty="0" smtClean="0">
                <a:latin typeface="Calibri" pitchFamily="34" charset="0"/>
              </a:endParaRPr>
            </a:p>
          </p:txBody>
        </p:sp>
        <p:sp>
          <p:nvSpPr>
            <p:cNvPr id="172" name="Rectangle 171"/>
            <p:cNvSpPr/>
            <p:nvPr>
              <p:custDataLst>
                <p:tags r:id="rId18"/>
              </p:custDataLst>
            </p:nvPr>
          </p:nvSpPr>
          <p:spPr bwMode="auto">
            <a:xfrm>
              <a:off x="32125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0</a:t>
              </a:r>
            </a:p>
          </p:txBody>
        </p:sp>
        <p:sp>
          <p:nvSpPr>
            <p:cNvPr id="173" name="Rectangle 172"/>
            <p:cNvSpPr/>
            <p:nvPr>
              <p:custDataLst>
                <p:tags r:id="rId19"/>
              </p:custDataLst>
            </p:nvPr>
          </p:nvSpPr>
          <p:spPr bwMode="auto">
            <a:xfrm>
              <a:off x="3485160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1</a:t>
              </a:r>
            </a:p>
          </p:txBody>
        </p:sp>
        <p:sp>
          <p:nvSpPr>
            <p:cNvPr id="174" name="Rectangle 173"/>
            <p:cNvSpPr/>
            <p:nvPr>
              <p:custDataLst>
                <p:tags r:id="rId20"/>
              </p:custDataLst>
            </p:nvPr>
          </p:nvSpPr>
          <p:spPr bwMode="auto">
            <a:xfrm>
              <a:off x="37459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2</a:t>
              </a:r>
            </a:p>
          </p:txBody>
        </p:sp>
        <p:sp>
          <p:nvSpPr>
            <p:cNvPr id="175" name="Rectangle 174"/>
            <p:cNvSpPr/>
            <p:nvPr>
              <p:custDataLst>
                <p:tags r:id="rId21"/>
              </p:custDataLst>
            </p:nvPr>
          </p:nvSpPr>
          <p:spPr bwMode="auto">
            <a:xfrm>
              <a:off x="5168000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7</a:t>
              </a:r>
            </a:p>
          </p:txBody>
        </p:sp>
        <p:sp>
          <p:nvSpPr>
            <p:cNvPr id="176" name="Rectangle 175"/>
            <p:cNvSpPr/>
            <p:nvPr>
              <p:custDataLst>
                <p:tags r:id="rId22"/>
              </p:custDataLst>
            </p:nvPr>
          </p:nvSpPr>
          <p:spPr bwMode="auto">
            <a:xfrm>
              <a:off x="2309965" y="5676900"/>
              <a:ext cx="717995" cy="304800"/>
            </a:xfrm>
            <a:prstGeom prst="rect">
              <a:avLst/>
            </a:prstGeom>
            <a:solidFill>
              <a:schemeClr val="accent3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tag</a:t>
              </a:r>
            </a:p>
          </p:txBody>
        </p:sp>
        <p:sp>
          <p:nvSpPr>
            <p:cNvPr id="177" name="Rectangle 176"/>
            <p:cNvSpPr/>
            <p:nvPr>
              <p:custDataLst>
                <p:tags r:id="rId23"/>
              </p:custDataLst>
            </p:nvPr>
          </p:nvSpPr>
          <p:spPr bwMode="auto">
            <a:xfrm>
              <a:off x="18409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v</a:t>
              </a:r>
            </a:p>
          </p:txBody>
        </p:sp>
        <p:sp>
          <p:nvSpPr>
            <p:cNvPr id="178" name="Rectangle 177"/>
            <p:cNvSpPr/>
            <p:nvPr>
              <p:custDataLst>
                <p:tags r:id="rId24"/>
              </p:custDataLst>
            </p:nvPr>
          </p:nvSpPr>
          <p:spPr bwMode="auto">
            <a:xfrm>
              <a:off x="4019283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3</a:t>
              </a:r>
            </a:p>
          </p:txBody>
        </p:sp>
        <p:sp>
          <p:nvSpPr>
            <p:cNvPr id="179" name="Rectangle 178"/>
            <p:cNvSpPr/>
            <p:nvPr>
              <p:custDataLst>
                <p:tags r:id="rId25"/>
              </p:custDataLst>
            </p:nvPr>
          </p:nvSpPr>
          <p:spPr bwMode="auto">
            <a:xfrm>
              <a:off x="4876800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6</a:t>
              </a:r>
            </a:p>
          </p:txBody>
        </p:sp>
        <p:sp>
          <p:nvSpPr>
            <p:cNvPr id="180" name="Rectangle 179"/>
            <p:cNvSpPr/>
            <p:nvPr>
              <p:custDataLst>
                <p:tags r:id="rId26"/>
              </p:custDataLst>
            </p:nvPr>
          </p:nvSpPr>
          <p:spPr bwMode="auto">
            <a:xfrm>
              <a:off x="4584878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5</a:t>
              </a:r>
            </a:p>
          </p:txBody>
        </p:sp>
        <p:sp>
          <p:nvSpPr>
            <p:cNvPr id="181" name="Rectangle 180"/>
            <p:cNvSpPr/>
            <p:nvPr>
              <p:custDataLst>
                <p:tags r:id="rId27"/>
              </p:custDataLst>
            </p:nvPr>
          </p:nvSpPr>
          <p:spPr bwMode="auto">
            <a:xfrm>
              <a:off x="4292956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4</a:t>
              </a:r>
            </a:p>
          </p:txBody>
        </p:sp>
      </p:grpSp>
      <p:cxnSp>
        <p:nvCxnSpPr>
          <p:cNvPr id="183" name="Shape 182"/>
          <p:cNvCxnSpPr>
            <a:stCxn id="129" idx="2"/>
          </p:cNvCxnSpPr>
          <p:nvPr>
            <p:custDataLst>
              <p:tags r:id="rId14"/>
            </p:custDataLst>
          </p:nvPr>
        </p:nvCxnSpPr>
        <p:spPr bwMode="auto">
          <a:xfrm rot="5400000">
            <a:off x="6293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TextBox 59"/>
          <p:cNvSpPr txBox="1"/>
          <p:nvPr>
            <p:custDataLst>
              <p:tags r:id="rId15"/>
            </p:custDataLst>
          </p:nvPr>
        </p:nvSpPr>
        <p:spPr>
          <a:xfrm>
            <a:off x="6875252" y="3344174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find set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>
                <p:custDataLst>
                  <p:tags r:id="rId16"/>
                </p:custDataLst>
              </p:nvPr>
            </p:nvSpPr>
            <p:spPr>
              <a:xfrm>
                <a:off x="0" y="3703320"/>
                <a:ext cx="129061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2000" dirty="0" smtClean="0">
                    <a:latin typeface="Calibri" pitchFamily="34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𝒔</m:t>
                        </m:r>
                      </m:sup>
                    </m:sSup>
                  </m:oMath>
                </a14:m>
                <a:r>
                  <a:rPr lang="en-US" sz="2000" dirty="0" smtClean="0">
                    <a:latin typeface="Calibri" pitchFamily="34" charset="0"/>
                  </a:rPr>
                  <a:t> sets</a:t>
                </a: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69"/>
                </p:custDataLst>
              </p:nvPr>
            </p:nvSpPr>
            <p:spPr>
              <a:xfrm>
                <a:off x="0" y="3703320"/>
                <a:ext cx="1290610" cy="400110"/>
              </a:xfrm>
              <a:prstGeom prst="rect">
                <a:avLst/>
              </a:prstGeom>
              <a:blipFill rotWithShape="0">
                <a:blip r:embed="rId70"/>
                <a:stretch>
                  <a:fillRect t="-9231" r="-3302" b="-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2433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  <p:custDataLst>
                  <p:tags r:id="rId1"/>
                </p:custDataLst>
              </p:nvPr>
            </p:nvSpPr>
            <p:spPr/>
            <p:txBody>
              <a:bodyPr/>
              <a:lstStyle/>
              <a:p>
                <a:r>
                  <a:rPr lang="en-US" dirty="0" smtClean="0"/>
                  <a:t>Example:  Direct-Mapped Cache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dirty="0" smtClean="0"/>
                  <a:t> = 1)</a:t>
                </a:r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  <p:custDataLst>
                  <p:tags r:id="rId29"/>
                </p:custDataLst>
              </p:nvPr>
            </p:nvSpPr>
            <p:spPr>
              <a:xfrm>
                <a:off x="357762" y="438912"/>
                <a:ext cx="8405238" cy="762000"/>
              </a:xfrm>
              <a:blipFill rotWithShape="0">
                <a:blip r:embed="rId30"/>
                <a:stretch>
                  <a:fillRect l="-2248" t="-4000" b="-224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Slide Number Placeholder 28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16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Rectangle 127"/>
              <p:cNvSpPr/>
              <p:nvPr>
                <p:custDataLst>
                  <p:tags r:id="rId3"/>
                </p:custDataLst>
              </p:nvPr>
            </p:nvSpPr>
            <p:spPr bwMode="auto">
              <a:xfrm>
                <a:off x="6261278" y="2702162"/>
                <a:ext cx="990600" cy="270848"/>
              </a:xfrm>
              <a:prstGeom prst="rect">
                <a:avLst/>
              </a:prstGeom>
              <a:solidFill>
                <a:srgbClr val="FF9999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r>
                      <a:rPr lang="en-US" sz="1600" b="1" i="1" dirty="0" smtClean="0">
                        <a:solidFill>
                          <a:srgbClr val="FF9900"/>
                        </a:solidFill>
                        <a:effectLst>
                          <a:glow rad="127000">
                            <a:schemeClr val="tx1"/>
                          </a:glow>
                        </a:effectLst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US" sz="1600" dirty="0">
                    <a:latin typeface="Calibri" pitchFamily="34" charset="0"/>
                  </a:rPr>
                  <a:t> bits</a:t>
                </a:r>
              </a:p>
            </p:txBody>
          </p:sp>
        </mc:Choice>
        <mc:Fallback xmlns="">
          <p:sp>
            <p:nvSpPr>
              <p:cNvPr id="128" name="Rectangle 127"/>
              <p:cNvSpPr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31"/>
                </p:custDataLst>
              </p:nvPr>
            </p:nvSpPr>
            <p:spPr bwMode="auto">
              <a:xfrm>
                <a:off x="6261278" y="2702162"/>
                <a:ext cx="990600" cy="270848"/>
              </a:xfrm>
              <a:prstGeom prst="rect">
                <a:avLst/>
              </a:prstGeom>
              <a:blipFill rotWithShape="0">
                <a:blip r:embed="rId32"/>
                <a:stretch>
                  <a:fillRect t="-14894" b="-36170"/>
                </a:stretch>
              </a:blip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9" name="Rectangle 128"/>
          <p:cNvSpPr/>
          <p:nvPr>
            <p:custDataLst>
              <p:tags r:id="rId4"/>
            </p:custDataLst>
          </p:nvPr>
        </p:nvSpPr>
        <p:spPr bwMode="auto">
          <a:xfrm>
            <a:off x="7251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>
            <p:custDataLst>
              <p:tags r:id="rId5"/>
            </p:custDataLst>
          </p:nvPr>
        </p:nvSpPr>
        <p:spPr bwMode="auto">
          <a:xfrm>
            <a:off x="8013878" y="27021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>
            <p:custDataLst>
              <p:tags r:id="rId6"/>
            </p:custDataLst>
          </p:nvPr>
        </p:nvSpPr>
        <p:spPr>
          <a:xfrm>
            <a:off x="6172200" y="2362200"/>
            <a:ext cx="1707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:</a:t>
            </a:r>
          </a:p>
        </p:txBody>
      </p:sp>
      <p:grpSp>
        <p:nvGrpSpPr>
          <p:cNvPr id="3" name="Group 145"/>
          <p:cNvGrpSpPr/>
          <p:nvPr>
            <p:custDataLst>
              <p:tags r:id="rId7"/>
            </p:custDataLst>
          </p:nvPr>
        </p:nvGrpSpPr>
        <p:grpSpPr>
          <a:xfrm>
            <a:off x="1524000" y="3124200"/>
            <a:ext cx="3848288" cy="533400"/>
            <a:chOff x="1714312" y="5562600"/>
            <a:chExt cx="3848288" cy="533400"/>
          </a:xfrm>
        </p:grpSpPr>
        <p:sp>
          <p:nvSpPr>
            <p:cNvPr id="147" name="Rectangle 146"/>
            <p:cNvSpPr/>
            <p:nvPr>
              <p:custDataLst>
                <p:tags r:id="rId16"/>
              </p:custDataLst>
            </p:nvPr>
          </p:nvSpPr>
          <p:spPr bwMode="auto">
            <a:xfrm>
              <a:off x="1714312" y="5562600"/>
              <a:ext cx="3848288" cy="5334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400" dirty="0" smtClean="0">
                <a:latin typeface="Calibri" pitchFamily="34" charset="0"/>
              </a:endParaRPr>
            </a:p>
          </p:txBody>
        </p:sp>
        <p:sp>
          <p:nvSpPr>
            <p:cNvPr id="148" name="Rectangle 147"/>
            <p:cNvSpPr/>
            <p:nvPr>
              <p:custDataLst>
                <p:tags r:id="rId17"/>
              </p:custDataLst>
            </p:nvPr>
          </p:nvSpPr>
          <p:spPr bwMode="auto">
            <a:xfrm>
              <a:off x="32125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0</a:t>
              </a:r>
            </a:p>
          </p:txBody>
        </p:sp>
        <p:sp>
          <p:nvSpPr>
            <p:cNvPr id="149" name="Rectangle 148"/>
            <p:cNvSpPr/>
            <p:nvPr>
              <p:custDataLst>
                <p:tags r:id="rId18"/>
              </p:custDataLst>
            </p:nvPr>
          </p:nvSpPr>
          <p:spPr bwMode="auto">
            <a:xfrm>
              <a:off x="3485160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1</a:t>
              </a:r>
            </a:p>
          </p:txBody>
        </p:sp>
        <p:sp>
          <p:nvSpPr>
            <p:cNvPr id="150" name="Rectangle 149"/>
            <p:cNvSpPr/>
            <p:nvPr>
              <p:custDataLst>
                <p:tags r:id="rId19"/>
              </p:custDataLst>
            </p:nvPr>
          </p:nvSpPr>
          <p:spPr bwMode="auto">
            <a:xfrm>
              <a:off x="37459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2</a:t>
              </a:r>
            </a:p>
          </p:txBody>
        </p:sp>
        <p:sp>
          <p:nvSpPr>
            <p:cNvPr id="151" name="Rectangle 150"/>
            <p:cNvSpPr/>
            <p:nvPr>
              <p:custDataLst>
                <p:tags r:id="rId20"/>
              </p:custDataLst>
            </p:nvPr>
          </p:nvSpPr>
          <p:spPr bwMode="auto">
            <a:xfrm>
              <a:off x="5168000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7</a:t>
              </a:r>
            </a:p>
          </p:txBody>
        </p:sp>
        <p:sp>
          <p:nvSpPr>
            <p:cNvPr id="152" name="Rectangle 151"/>
            <p:cNvSpPr/>
            <p:nvPr>
              <p:custDataLst>
                <p:tags r:id="rId21"/>
              </p:custDataLst>
            </p:nvPr>
          </p:nvSpPr>
          <p:spPr bwMode="auto">
            <a:xfrm>
              <a:off x="2309965" y="5676900"/>
              <a:ext cx="717995" cy="304800"/>
            </a:xfrm>
            <a:prstGeom prst="rect">
              <a:avLst/>
            </a:prstGeom>
            <a:solidFill>
              <a:srgbClr val="FF9999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tag</a:t>
              </a:r>
            </a:p>
          </p:txBody>
        </p:sp>
        <p:sp>
          <p:nvSpPr>
            <p:cNvPr id="153" name="Rectangle 152"/>
            <p:cNvSpPr/>
            <p:nvPr>
              <p:custDataLst>
                <p:tags r:id="rId22"/>
              </p:custDataLst>
            </p:nvPr>
          </p:nvSpPr>
          <p:spPr bwMode="auto">
            <a:xfrm>
              <a:off x="18409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v</a:t>
              </a:r>
            </a:p>
          </p:txBody>
        </p:sp>
        <p:sp>
          <p:nvSpPr>
            <p:cNvPr id="154" name="Rectangle 153"/>
            <p:cNvSpPr/>
            <p:nvPr>
              <p:custDataLst>
                <p:tags r:id="rId23"/>
              </p:custDataLst>
            </p:nvPr>
          </p:nvSpPr>
          <p:spPr bwMode="auto">
            <a:xfrm>
              <a:off x="4019283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3</a:t>
              </a:r>
            </a:p>
          </p:txBody>
        </p:sp>
        <p:sp>
          <p:nvSpPr>
            <p:cNvPr id="155" name="Rectangle 154"/>
            <p:cNvSpPr/>
            <p:nvPr>
              <p:custDataLst>
                <p:tags r:id="rId24"/>
              </p:custDataLst>
            </p:nvPr>
          </p:nvSpPr>
          <p:spPr bwMode="auto">
            <a:xfrm>
              <a:off x="4876800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6</a:t>
              </a:r>
            </a:p>
          </p:txBody>
        </p:sp>
        <p:sp>
          <p:nvSpPr>
            <p:cNvPr id="156" name="Rectangle 155"/>
            <p:cNvSpPr/>
            <p:nvPr>
              <p:custDataLst>
                <p:tags r:id="rId25"/>
              </p:custDataLst>
            </p:nvPr>
          </p:nvSpPr>
          <p:spPr bwMode="auto">
            <a:xfrm>
              <a:off x="4584878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5</a:t>
              </a:r>
            </a:p>
          </p:txBody>
        </p:sp>
        <p:sp>
          <p:nvSpPr>
            <p:cNvPr id="157" name="Rectangle 156"/>
            <p:cNvSpPr/>
            <p:nvPr>
              <p:custDataLst>
                <p:tags r:id="rId26"/>
              </p:custDataLst>
            </p:nvPr>
          </p:nvSpPr>
          <p:spPr bwMode="auto">
            <a:xfrm>
              <a:off x="4292956" y="5676900"/>
              <a:ext cx="292644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4</a:t>
              </a:r>
            </a:p>
          </p:txBody>
        </p:sp>
      </p:grpSp>
      <p:cxnSp>
        <p:nvCxnSpPr>
          <p:cNvPr id="183" name="Shape 182"/>
          <p:cNvCxnSpPr>
            <a:stCxn id="129" idx="2"/>
          </p:cNvCxnSpPr>
          <p:nvPr>
            <p:custDataLst>
              <p:tags r:id="rId8"/>
            </p:custDataLst>
          </p:nvPr>
        </p:nvCxnSpPr>
        <p:spPr bwMode="auto">
          <a:xfrm rot="5400000">
            <a:off x="6293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>
            <a:stCxn id="128" idx="1"/>
          </p:cNvCxnSpPr>
          <p:nvPr>
            <p:custDataLst>
              <p:tags r:id="rId9"/>
            </p:custDataLst>
          </p:nvPr>
        </p:nvCxnSpPr>
        <p:spPr bwMode="auto">
          <a:xfrm rot="10800000" flipV="1">
            <a:off x="2478652" y="2837586"/>
            <a:ext cx="3782627" cy="400914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/>
          <p:cNvSpPr txBox="1"/>
          <p:nvPr>
            <p:custDataLst>
              <p:tags r:id="rId10"/>
            </p:custDataLst>
          </p:nvPr>
        </p:nvSpPr>
        <p:spPr>
          <a:xfrm>
            <a:off x="2368639" y="2514600"/>
            <a:ext cx="1807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match?: yes = hit</a:t>
            </a:r>
          </a:p>
        </p:txBody>
      </p:sp>
      <p:cxnSp>
        <p:nvCxnSpPr>
          <p:cNvPr id="68" name="Straight Connector 67"/>
          <p:cNvCxnSpPr/>
          <p:nvPr>
            <p:custDataLst>
              <p:tags r:id="rId11"/>
            </p:custDataLst>
          </p:nvPr>
        </p:nvCxnSpPr>
        <p:spPr bwMode="auto">
          <a:xfrm rot="5400000">
            <a:off x="1582476" y="303804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TextBox 68"/>
          <p:cNvSpPr txBox="1"/>
          <p:nvPr>
            <p:custDataLst>
              <p:tags r:id="rId12"/>
            </p:custDataLst>
          </p:nvPr>
        </p:nvSpPr>
        <p:spPr>
          <a:xfrm>
            <a:off x="1402727" y="2514600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valid?   +</a:t>
            </a:r>
          </a:p>
        </p:txBody>
      </p:sp>
      <p:cxnSp>
        <p:nvCxnSpPr>
          <p:cNvPr id="71" name="Elbow Connector 70"/>
          <p:cNvCxnSpPr>
            <a:stCxn id="130" idx="2"/>
          </p:cNvCxnSpPr>
          <p:nvPr>
            <p:custDataLst>
              <p:tags r:id="rId13"/>
            </p:custDataLst>
          </p:nvPr>
        </p:nvCxnSpPr>
        <p:spPr bwMode="auto">
          <a:xfrm rot="5400000">
            <a:off x="5976408" y="1245569"/>
            <a:ext cx="570290" cy="4025173"/>
          </a:xfrm>
          <a:prstGeom prst="bentConnector3">
            <a:avLst>
              <a:gd name="adj1" fmla="val 175089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>
            <p:custDataLst>
              <p:tags r:id="rId14"/>
            </p:custDataLst>
          </p:nvPr>
        </p:nvSpPr>
        <p:spPr>
          <a:xfrm>
            <a:off x="5715000" y="3962400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block offset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>
                <p:custDataLst>
                  <p:tags r:id="rId15"/>
                </p:custDataLst>
              </p:nvPr>
            </p:nvSpPr>
            <p:spPr>
              <a:xfrm>
                <a:off x="393192" y="1362456"/>
                <a:ext cx="325178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 smtClean="0">
                    <a:latin typeface="Calibri" pitchFamily="34" charset="0"/>
                  </a:rPr>
                  <a:t>Direct-mapped:  One line per set</a:t>
                </a:r>
              </a:p>
              <a:p>
                <a:r>
                  <a:rPr lang="en-US" sz="1800" dirty="0" smtClean="0">
                    <a:latin typeface="Calibri" pitchFamily="34" charset="0"/>
                  </a:rPr>
                  <a:t>Block </a:t>
                </a:r>
                <a:r>
                  <a:rPr lang="en-US" dirty="0" smtClean="0">
                    <a:latin typeface="Calibri" pitchFamily="34" charset="0"/>
                  </a:rPr>
                  <a:t>S</a:t>
                </a:r>
                <a:r>
                  <a:rPr lang="en-US" sz="1800" dirty="0" smtClean="0">
                    <a:latin typeface="Calibri" pitchFamily="34" charset="0"/>
                  </a:rPr>
                  <a:t>ize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sz="1800" dirty="0" smtClean="0">
                    <a:latin typeface="Calibri" pitchFamily="34" charset="0"/>
                  </a:rPr>
                  <a:t> = 8 B</a:t>
                </a: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33"/>
                </p:custDataLst>
              </p:nvPr>
            </p:nvSpPr>
            <p:spPr>
              <a:xfrm>
                <a:off x="393192" y="1362456"/>
                <a:ext cx="3251788" cy="646331"/>
              </a:xfrm>
              <a:prstGeom prst="rect">
                <a:avLst/>
              </a:prstGeom>
              <a:blipFill rotWithShape="0">
                <a:blip r:embed="rId34"/>
                <a:stretch>
                  <a:fillRect l="-1689" t="-5660" r="-938" b="-13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5130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9" grpId="0"/>
      <p:bldP spid="2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  <p:custDataLst>
                  <p:tags r:id="rId1"/>
                </p:custDataLst>
              </p:nvPr>
            </p:nvSpPr>
            <p:spPr/>
            <p:txBody>
              <a:bodyPr/>
              <a:lstStyle/>
              <a:p>
                <a:r>
                  <a:rPr lang="en-US" dirty="0" smtClean="0"/>
                  <a:t>Example:  Direct-Mapped Cache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dirty="0" smtClean="0"/>
                  <a:t> = 1)</a:t>
                </a:r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  <p:custDataLst>
                  <p:tags r:id="rId32"/>
                </p:custDataLst>
              </p:nvPr>
            </p:nvSpPr>
            <p:spPr>
              <a:xfrm>
                <a:off x="357762" y="438912"/>
                <a:ext cx="8405238" cy="762000"/>
              </a:xfrm>
              <a:blipFill rotWithShape="0">
                <a:blip r:embed="rId33"/>
                <a:stretch>
                  <a:fillRect l="-2248" t="-4000" b="-224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Slide Number Placeholder 30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17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Rectangle 127"/>
              <p:cNvSpPr/>
              <p:nvPr>
                <p:custDataLst>
                  <p:tags r:id="rId3"/>
                </p:custDataLst>
              </p:nvPr>
            </p:nvSpPr>
            <p:spPr bwMode="auto">
              <a:xfrm>
                <a:off x="6261278" y="2702162"/>
                <a:ext cx="990600" cy="270848"/>
              </a:xfrm>
              <a:prstGeom prst="rect">
                <a:avLst/>
              </a:prstGeom>
              <a:solidFill>
                <a:srgbClr val="FF9999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r>
                      <a:rPr lang="en-US" sz="1600" b="1" i="1" dirty="0" smtClean="0">
                        <a:solidFill>
                          <a:srgbClr val="FF9900"/>
                        </a:solidFill>
                        <a:effectLst>
                          <a:glow rad="127000">
                            <a:schemeClr val="tx1"/>
                          </a:glow>
                        </a:effectLst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US" sz="1600" dirty="0">
                    <a:latin typeface="Calibri" pitchFamily="34" charset="0"/>
                  </a:rPr>
                  <a:t> bits</a:t>
                </a:r>
              </a:p>
            </p:txBody>
          </p:sp>
        </mc:Choice>
        <mc:Fallback xmlns="">
          <p:sp>
            <p:nvSpPr>
              <p:cNvPr id="128" name="Rectangle 127"/>
              <p:cNvSpPr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34"/>
                </p:custDataLst>
              </p:nvPr>
            </p:nvSpPr>
            <p:spPr bwMode="auto">
              <a:xfrm>
                <a:off x="6261278" y="2702162"/>
                <a:ext cx="990600" cy="270848"/>
              </a:xfrm>
              <a:prstGeom prst="rect">
                <a:avLst/>
              </a:prstGeom>
              <a:blipFill rotWithShape="0">
                <a:blip r:embed="rId35"/>
                <a:stretch>
                  <a:fillRect t="-14894" b="-36170"/>
                </a:stretch>
              </a:blip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9" name="Rectangle 128"/>
          <p:cNvSpPr/>
          <p:nvPr>
            <p:custDataLst>
              <p:tags r:id="rId4"/>
            </p:custDataLst>
          </p:nvPr>
        </p:nvSpPr>
        <p:spPr bwMode="auto">
          <a:xfrm>
            <a:off x="7251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>
            <p:custDataLst>
              <p:tags r:id="rId5"/>
            </p:custDataLst>
          </p:nvPr>
        </p:nvSpPr>
        <p:spPr bwMode="auto">
          <a:xfrm>
            <a:off x="8013878" y="27021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>
            <p:custDataLst>
              <p:tags r:id="rId6"/>
            </p:custDataLst>
          </p:nvPr>
        </p:nvSpPr>
        <p:spPr>
          <a:xfrm>
            <a:off x="6172200" y="2362200"/>
            <a:ext cx="1707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:</a:t>
            </a:r>
          </a:p>
        </p:txBody>
      </p:sp>
      <p:grpSp>
        <p:nvGrpSpPr>
          <p:cNvPr id="3" name="Group 145"/>
          <p:cNvGrpSpPr/>
          <p:nvPr>
            <p:custDataLst>
              <p:tags r:id="rId7"/>
            </p:custDataLst>
          </p:nvPr>
        </p:nvGrpSpPr>
        <p:grpSpPr>
          <a:xfrm>
            <a:off x="1524000" y="3124200"/>
            <a:ext cx="3848288" cy="533400"/>
            <a:chOff x="1714312" y="5562600"/>
            <a:chExt cx="3848288" cy="533400"/>
          </a:xfrm>
        </p:grpSpPr>
        <p:sp>
          <p:nvSpPr>
            <p:cNvPr id="147" name="Rectangle 146"/>
            <p:cNvSpPr/>
            <p:nvPr>
              <p:custDataLst>
                <p:tags r:id="rId19"/>
              </p:custDataLst>
            </p:nvPr>
          </p:nvSpPr>
          <p:spPr bwMode="auto">
            <a:xfrm>
              <a:off x="1714312" y="5562600"/>
              <a:ext cx="3848288" cy="5334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400" dirty="0" smtClean="0">
                <a:latin typeface="Calibri" pitchFamily="34" charset="0"/>
              </a:endParaRPr>
            </a:p>
          </p:txBody>
        </p:sp>
        <p:sp>
          <p:nvSpPr>
            <p:cNvPr id="148" name="Rectangle 147"/>
            <p:cNvSpPr/>
            <p:nvPr>
              <p:custDataLst>
                <p:tags r:id="rId20"/>
              </p:custDataLst>
            </p:nvPr>
          </p:nvSpPr>
          <p:spPr bwMode="auto">
            <a:xfrm>
              <a:off x="32125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0</a:t>
              </a:r>
            </a:p>
          </p:txBody>
        </p:sp>
        <p:sp>
          <p:nvSpPr>
            <p:cNvPr id="149" name="Rectangle 148"/>
            <p:cNvSpPr/>
            <p:nvPr>
              <p:custDataLst>
                <p:tags r:id="rId21"/>
              </p:custDataLst>
            </p:nvPr>
          </p:nvSpPr>
          <p:spPr bwMode="auto">
            <a:xfrm>
              <a:off x="3485160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1</a:t>
              </a:r>
            </a:p>
          </p:txBody>
        </p:sp>
        <p:sp>
          <p:nvSpPr>
            <p:cNvPr id="150" name="Rectangle 149"/>
            <p:cNvSpPr/>
            <p:nvPr>
              <p:custDataLst>
                <p:tags r:id="rId22"/>
              </p:custDataLst>
            </p:nvPr>
          </p:nvSpPr>
          <p:spPr bwMode="auto">
            <a:xfrm>
              <a:off x="37459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2</a:t>
              </a:r>
            </a:p>
          </p:txBody>
        </p:sp>
        <p:sp>
          <p:nvSpPr>
            <p:cNvPr id="151" name="Rectangle 150"/>
            <p:cNvSpPr/>
            <p:nvPr>
              <p:custDataLst>
                <p:tags r:id="rId23"/>
              </p:custDataLst>
            </p:nvPr>
          </p:nvSpPr>
          <p:spPr bwMode="auto">
            <a:xfrm>
              <a:off x="5168000" y="5676900"/>
              <a:ext cx="292644" cy="304800"/>
            </a:xfrm>
            <a:prstGeom prst="rect">
              <a:avLst/>
            </a:prstGeom>
            <a:solidFill>
              <a:srgbClr val="A9E39D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7</a:t>
              </a:r>
            </a:p>
          </p:txBody>
        </p:sp>
        <p:sp>
          <p:nvSpPr>
            <p:cNvPr id="152" name="Rectangle 151"/>
            <p:cNvSpPr/>
            <p:nvPr>
              <p:custDataLst>
                <p:tags r:id="rId24"/>
              </p:custDataLst>
            </p:nvPr>
          </p:nvSpPr>
          <p:spPr bwMode="auto">
            <a:xfrm>
              <a:off x="2309965" y="5676900"/>
              <a:ext cx="717995" cy="304800"/>
            </a:xfrm>
            <a:prstGeom prst="rect">
              <a:avLst/>
            </a:prstGeom>
            <a:solidFill>
              <a:srgbClr val="FF9999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tag</a:t>
              </a:r>
            </a:p>
          </p:txBody>
        </p:sp>
        <p:sp>
          <p:nvSpPr>
            <p:cNvPr id="153" name="Rectangle 152"/>
            <p:cNvSpPr/>
            <p:nvPr>
              <p:custDataLst>
                <p:tags r:id="rId25"/>
              </p:custDataLst>
            </p:nvPr>
          </p:nvSpPr>
          <p:spPr bwMode="auto">
            <a:xfrm>
              <a:off x="1840955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v</a:t>
              </a:r>
            </a:p>
          </p:txBody>
        </p:sp>
        <p:sp>
          <p:nvSpPr>
            <p:cNvPr id="154" name="Rectangle 153"/>
            <p:cNvSpPr/>
            <p:nvPr>
              <p:custDataLst>
                <p:tags r:id="rId26"/>
              </p:custDataLst>
            </p:nvPr>
          </p:nvSpPr>
          <p:spPr bwMode="auto">
            <a:xfrm>
              <a:off x="4019283" y="5676900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3</a:t>
              </a:r>
            </a:p>
          </p:txBody>
        </p:sp>
        <p:sp>
          <p:nvSpPr>
            <p:cNvPr id="155" name="Rectangle 154"/>
            <p:cNvSpPr/>
            <p:nvPr>
              <p:custDataLst>
                <p:tags r:id="rId27"/>
              </p:custDataLst>
            </p:nvPr>
          </p:nvSpPr>
          <p:spPr bwMode="auto">
            <a:xfrm>
              <a:off x="4876800" y="5676900"/>
              <a:ext cx="292644" cy="304800"/>
            </a:xfrm>
            <a:prstGeom prst="rect">
              <a:avLst/>
            </a:prstGeom>
            <a:solidFill>
              <a:srgbClr val="A9E39D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6</a:t>
              </a:r>
            </a:p>
          </p:txBody>
        </p:sp>
        <p:sp>
          <p:nvSpPr>
            <p:cNvPr id="156" name="Rectangle 155"/>
            <p:cNvSpPr/>
            <p:nvPr>
              <p:custDataLst>
                <p:tags r:id="rId28"/>
              </p:custDataLst>
            </p:nvPr>
          </p:nvSpPr>
          <p:spPr bwMode="auto">
            <a:xfrm>
              <a:off x="4584878" y="5676900"/>
              <a:ext cx="292644" cy="304800"/>
            </a:xfrm>
            <a:prstGeom prst="rect">
              <a:avLst/>
            </a:prstGeom>
            <a:solidFill>
              <a:srgbClr val="A9E39D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5</a:t>
              </a:r>
            </a:p>
          </p:txBody>
        </p:sp>
        <p:sp>
          <p:nvSpPr>
            <p:cNvPr id="157" name="Rectangle 156"/>
            <p:cNvSpPr/>
            <p:nvPr>
              <p:custDataLst>
                <p:tags r:id="rId29"/>
              </p:custDataLst>
            </p:nvPr>
          </p:nvSpPr>
          <p:spPr bwMode="auto">
            <a:xfrm>
              <a:off x="4292956" y="5676900"/>
              <a:ext cx="292644" cy="304800"/>
            </a:xfrm>
            <a:prstGeom prst="rect">
              <a:avLst/>
            </a:prstGeom>
            <a:solidFill>
              <a:srgbClr val="A9E39D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alibri" pitchFamily="34" charset="0"/>
                </a:rPr>
                <a:t>4</a:t>
              </a:r>
            </a:p>
          </p:txBody>
        </p:sp>
      </p:grpSp>
      <p:cxnSp>
        <p:nvCxnSpPr>
          <p:cNvPr id="183" name="Shape 182"/>
          <p:cNvCxnSpPr>
            <a:stCxn id="129" idx="2"/>
          </p:cNvCxnSpPr>
          <p:nvPr>
            <p:custDataLst>
              <p:tags r:id="rId8"/>
            </p:custDataLst>
          </p:nvPr>
        </p:nvCxnSpPr>
        <p:spPr bwMode="auto">
          <a:xfrm rot="5400000">
            <a:off x="6293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>
            <a:stCxn id="128" idx="1"/>
          </p:cNvCxnSpPr>
          <p:nvPr>
            <p:custDataLst>
              <p:tags r:id="rId9"/>
            </p:custDataLst>
          </p:nvPr>
        </p:nvCxnSpPr>
        <p:spPr bwMode="auto">
          <a:xfrm rot="10800000" flipV="1">
            <a:off x="2478652" y="2837586"/>
            <a:ext cx="3782627" cy="400914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/>
          <p:cNvSpPr txBox="1"/>
          <p:nvPr>
            <p:custDataLst>
              <p:tags r:id="rId10"/>
            </p:custDataLst>
          </p:nvPr>
        </p:nvSpPr>
        <p:spPr>
          <a:xfrm>
            <a:off x="2368639" y="2514600"/>
            <a:ext cx="1807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match?: yes = hit</a:t>
            </a:r>
          </a:p>
        </p:txBody>
      </p:sp>
      <p:cxnSp>
        <p:nvCxnSpPr>
          <p:cNvPr id="68" name="Straight Connector 67"/>
          <p:cNvCxnSpPr/>
          <p:nvPr>
            <p:custDataLst>
              <p:tags r:id="rId11"/>
            </p:custDataLst>
          </p:nvPr>
        </p:nvCxnSpPr>
        <p:spPr bwMode="auto">
          <a:xfrm rot="5400000">
            <a:off x="1582476" y="303804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TextBox 68"/>
          <p:cNvSpPr txBox="1"/>
          <p:nvPr>
            <p:custDataLst>
              <p:tags r:id="rId12"/>
            </p:custDataLst>
          </p:nvPr>
        </p:nvSpPr>
        <p:spPr>
          <a:xfrm>
            <a:off x="1402727" y="2514600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valid?   +</a:t>
            </a:r>
          </a:p>
        </p:txBody>
      </p:sp>
      <p:cxnSp>
        <p:nvCxnSpPr>
          <p:cNvPr id="71" name="Elbow Connector 70"/>
          <p:cNvCxnSpPr>
            <a:stCxn id="130" idx="2"/>
          </p:cNvCxnSpPr>
          <p:nvPr>
            <p:custDataLst>
              <p:tags r:id="rId13"/>
            </p:custDataLst>
          </p:nvPr>
        </p:nvCxnSpPr>
        <p:spPr bwMode="auto">
          <a:xfrm rot="5400000">
            <a:off x="5976408" y="1245569"/>
            <a:ext cx="570290" cy="4025173"/>
          </a:xfrm>
          <a:prstGeom prst="bentConnector3">
            <a:avLst>
              <a:gd name="adj1" fmla="val 175089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Down Arrow 25"/>
          <p:cNvSpPr/>
          <p:nvPr>
            <p:custDataLst>
              <p:tags r:id="rId14"/>
            </p:custDataLst>
          </p:nvPr>
        </p:nvSpPr>
        <p:spPr bwMode="auto">
          <a:xfrm flipV="1">
            <a:off x="4330522" y="3581400"/>
            <a:ext cx="733658" cy="10668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>
            <p:custDataLst>
              <p:tags r:id="rId15"/>
            </p:custDataLst>
          </p:nvPr>
        </p:nvSpPr>
        <p:spPr>
          <a:xfrm>
            <a:off x="3814641" y="4648200"/>
            <a:ext cx="1765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 (4 B) is here</a:t>
            </a:r>
          </a:p>
        </p:txBody>
      </p:sp>
      <p:sp>
        <p:nvSpPr>
          <p:cNvPr id="28" name="TextBox 27"/>
          <p:cNvSpPr txBox="1"/>
          <p:nvPr>
            <p:custDataLst>
              <p:tags r:id="rId16"/>
            </p:custDataLst>
          </p:nvPr>
        </p:nvSpPr>
        <p:spPr>
          <a:xfrm>
            <a:off x="5715000" y="3962400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block offset</a:t>
            </a:r>
          </a:p>
        </p:txBody>
      </p:sp>
      <p:sp>
        <p:nvSpPr>
          <p:cNvPr id="29" name="TextBox 28"/>
          <p:cNvSpPr txBox="1"/>
          <p:nvPr>
            <p:custDataLst>
              <p:tags r:id="rId17"/>
            </p:custDataLst>
          </p:nvPr>
        </p:nvSpPr>
        <p:spPr>
          <a:xfrm>
            <a:off x="457200" y="5715000"/>
            <a:ext cx="65975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No match?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Then old line gets evicted and replaced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6419654" y="4779390"/>
            <a:ext cx="2026762" cy="716437"/>
          </a:xfrm>
          <a:prstGeom prst="roundRect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charset="0"/>
                <a:ea typeface="Calibri" charset="0"/>
                <a:cs typeface="Calibri" charset="0"/>
              </a:rPr>
              <a:t>This is why we </a:t>
            </a:r>
            <a:r>
              <a:rPr kumimoji="0" lang="en-US" sz="2000" b="1" i="0" u="none" strike="noStrike" cap="none" normalizeH="0" baseline="0" smtClean="0">
                <a:ln>
                  <a:noFill/>
                </a:ln>
                <a:solidFill>
                  <a:srgbClr val="C00000"/>
                </a:solidFill>
                <a:effectLst/>
                <a:latin typeface="Calibri" charset="0"/>
                <a:ea typeface="Calibri" charset="0"/>
                <a:cs typeface="Calibri" charset="0"/>
              </a:rPr>
              <a:t>want alignment!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>
                <p:custDataLst>
                  <p:tags r:id="rId18"/>
                </p:custDataLst>
              </p:nvPr>
            </p:nvSpPr>
            <p:spPr>
              <a:xfrm>
                <a:off x="393192" y="1362456"/>
                <a:ext cx="325178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 smtClean="0">
                    <a:latin typeface="Calibri" pitchFamily="34" charset="0"/>
                  </a:rPr>
                  <a:t>Direct-mapped:  One line per set</a:t>
                </a:r>
              </a:p>
              <a:p>
                <a:r>
                  <a:rPr lang="en-US" sz="1800" dirty="0" smtClean="0">
                    <a:latin typeface="Calibri" pitchFamily="34" charset="0"/>
                  </a:rPr>
                  <a:t>Block </a:t>
                </a:r>
                <a:r>
                  <a:rPr lang="en-US" dirty="0" smtClean="0">
                    <a:latin typeface="Calibri" pitchFamily="34" charset="0"/>
                  </a:rPr>
                  <a:t>S</a:t>
                </a:r>
                <a:r>
                  <a:rPr lang="en-US" sz="1800" dirty="0" smtClean="0">
                    <a:latin typeface="Calibri" pitchFamily="34" charset="0"/>
                  </a:rPr>
                  <a:t>ize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sz="1800" dirty="0" smtClean="0">
                    <a:latin typeface="Calibri" pitchFamily="34" charset="0"/>
                  </a:rPr>
                  <a:t> = 8 B</a:t>
                </a: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36"/>
                </p:custDataLst>
              </p:nvPr>
            </p:nvSpPr>
            <p:spPr>
              <a:xfrm>
                <a:off x="393192" y="1362456"/>
                <a:ext cx="3251788" cy="646331"/>
              </a:xfrm>
              <a:prstGeom prst="rect">
                <a:avLst/>
              </a:prstGeom>
              <a:blipFill rotWithShape="0">
                <a:blip r:embed="rId37"/>
                <a:stretch>
                  <a:fillRect l="-1689" t="-5660" r="-938" b="-13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4485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  <p:custDataLst>
                  <p:tags r:id="rId1"/>
                </p:custDataLst>
              </p:nvPr>
            </p:nvSpPr>
            <p:spPr>
              <a:xfrm>
                <a:off x="357762" y="438912"/>
                <a:ext cx="8245269" cy="762000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Example:  Set-Associative Cache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dirty="0" smtClean="0"/>
                  <a:t> = 2)</a:t>
                </a:r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  <p:custDataLst>
                  <p:tags r:id="rId109"/>
                </p:custDataLst>
              </p:nvPr>
            </p:nvSpPr>
            <p:spPr>
              <a:xfrm>
                <a:off x="357762" y="438912"/>
                <a:ext cx="8245269" cy="762000"/>
              </a:xfrm>
              <a:blipFill rotWithShape="0">
                <a:blip r:embed="rId110"/>
                <a:stretch>
                  <a:fillRect l="-2293" t="-4000" b="-224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3" name="Slide Number Placeholder 132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18</a:t>
            </a:fld>
            <a:endParaRPr lang="en-US"/>
          </a:p>
        </p:txBody>
      </p:sp>
      <p:cxnSp>
        <p:nvCxnSpPr>
          <p:cNvPr id="125" name="Straight Connector 124"/>
          <p:cNvCxnSpPr/>
          <p:nvPr>
            <p:custDataLst>
              <p:tags r:id="rId3"/>
            </p:custDataLst>
          </p:nvPr>
        </p:nvCxnSpPr>
        <p:spPr bwMode="auto">
          <a:xfrm>
            <a:off x="3822192" y="4800600"/>
            <a:ext cx="365760" cy="17189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Rectangle 127"/>
              <p:cNvSpPr/>
              <p:nvPr>
                <p:custDataLst>
                  <p:tags r:id="rId4"/>
                </p:custDataLst>
              </p:nvPr>
            </p:nvSpPr>
            <p:spPr bwMode="auto">
              <a:xfrm>
                <a:off x="6566078" y="1862752"/>
                <a:ext cx="990600" cy="270848"/>
              </a:xfrm>
              <a:prstGeom prst="rect">
                <a:avLst/>
              </a:prstGeom>
              <a:solidFill>
                <a:srgbClr val="FF9999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r>
                      <a:rPr lang="en-US" sz="1600" b="1" i="1" dirty="0" smtClean="0">
                        <a:solidFill>
                          <a:srgbClr val="FF9900"/>
                        </a:solidFill>
                        <a:effectLst>
                          <a:glow rad="127000">
                            <a:schemeClr val="tx1"/>
                          </a:glow>
                        </a:effectLst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US" sz="1600" dirty="0">
                    <a:latin typeface="Calibri" pitchFamily="34" charset="0"/>
                  </a:rPr>
                  <a:t> bits</a:t>
                </a:r>
              </a:p>
            </p:txBody>
          </p:sp>
        </mc:Choice>
        <mc:Fallback xmlns="">
          <p:sp>
            <p:nvSpPr>
              <p:cNvPr id="128" name="Rectangle 127"/>
              <p:cNvSpPr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111"/>
                </p:custDataLst>
              </p:nvPr>
            </p:nvSpPr>
            <p:spPr bwMode="auto">
              <a:xfrm>
                <a:off x="6566078" y="1862752"/>
                <a:ext cx="990600" cy="270848"/>
              </a:xfrm>
              <a:prstGeom prst="rect">
                <a:avLst/>
              </a:prstGeom>
              <a:blipFill rotWithShape="0">
                <a:blip r:embed="rId112"/>
                <a:stretch>
                  <a:fillRect t="-17391" b="-36957"/>
                </a:stretch>
              </a:blip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9" name="Rectangle 128"/>
          <p:cNvSpPr/>
          <p:nvPr>
            <p:custDataLst>
              <p:tags r:id="rId5"/>
            </p:custDataLst>
          </p:nvPr>
        </p:nvSpPr>
        <p:spPr bwMode="auto">
          <a:xfrm>
            <a:off x="7556678" y="18627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>
            <p:custDataLst>
              <p:tags r:id="rId6"/>
            </p:custDataLst>
          </p:nvPr>
        </p:nvSpPr>
        <p:spPr bwMode="auto">
          <a:xfrm>
            <a:off x="8318678" y="186275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>
            <p:custDataLst>
              <p:tags r:id="rId7"/>
            </p:custDataLst>
          </p:nvPr>
        </p:nvSpPr>
        <p:spPr>
          <a:xfrm>
            <a:off x="6477000" y="1522790"/>
            <a:ext cx="2534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short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:</a:t>
            </a:r>
          </a:p>
        </p:txBody>
      </p:sp>
      <p:cxnSp>
        <p:nvCxnSpPr>
          <p:cNvPr id="231" name="Shape 230"/>
          <p:cNvCxnSpPr>
            <a:stCxn id="129" idx="2"/>
          </p:cNvCxnSpPr>
          <p:nvPr>
            <p:custDataLst>
              <p:tags r:id="rId8"/>
            </p:custDataLst>
          </p:nvPr>
        </p:nvCxnSpPr>
        <p:spPr bwMode="auto">
          <a:xfrm rot="5400000">
            <a:off x="7054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2" name="TextBox 131"/>
          <p:cNvSpPr txBox="1"/>
          <p:nvPr>
            <p:custDataLst>
              <p:tags r:id="rId9"/>
            </p:custDataLst>
          </p:nvPr>
        </p:nvSpPr>
        <p:spPr>
          <a:xfrm>
            <a:off x="7924800" y="3246572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find set</a:t>
            </a:r>
          </a:p>
        </p:txBody>
      </p:sp>
      <p:grpSp>
        <p:nvGrpSpPr>
          <p:cNvPr id="150" name="Group 149"/>
          <p:cNvGrpSpPr/>
          <p:nvPr>
            <p:custDataLst>
              <p:tags r:id="rId10"/>
            </p:custDataLst>
          </p:nvPr>
        </p:nvGrpSpPr>
        <p:grpSpPr>
          <a:xfrm>
            <a:off x="457200" y="2514600"/>
            <a:ext cx="7086600" cy="612843"/>
            <a:chOff x="457200" y="2514600"/>
            <a:chExt cx="7086600" cy="612843"/>
          </a:xfrm>
        </p:grpSpPr>
        <p:sp>
          <p:nvSpPr>
            <p:cNvPr id="73" name="Rectangle 72"/>
            <p:cNvSpPr/>
            <p:nvPr>
              <p:custDataLst>
                <p:tags r:id="rId84"/>
              </p:custDataLst>
            </p:nvPr>
          </p:nvSpPr>
          <p:spPr bwMode="auto">
            <a:xfrm>
              <a:off x="457200" y="2514600"/>
              <a:ext cx="7086600" cy="61284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400" dirty="0" smtClean="0">
                <a:latin typeface="Calibri" pitchFamily="34" charset="0"/>
              </a:endParaRPr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4080935" y="2594046"/>
              <a:ext cx="3321928" cy="460443"/>
              <a:chOff x="4080935" y="2594046"/>
              <a:chExt cx="3321928" cy="460443"/>
            </a:xfrm>
          </p:grpSpPr>
          <p:sp>
            <p:nvSpPr>
              <p:cNvPr id="87" name="Rectangle 86"/>
              <p:cNvSpPr/>
              <p:nvPr>
                <p:custDataLst>
                  <p:tags r:id="rId96"/>
                </p:custDataLst>
              </p:nvPr>
            </p:nvSpPr>
            <p:spPr bwMode="auto">
              <a:xfrm>
                <a:off x="4080935" y="2594046"/>
                <a:ext cx="3321928" cy="460443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sz="1400" dirty="0" smtClean="0">
                  <a:latin typeface="Calibri" pitchFamily="34" charset="0"/>
                </a:endParaRPr>
              </a:p>
            </p:txBody>
          </p:sp>
          <p:sp>
            <p:nvSpPr>
              <p:cNvPr id="88" name="Rectangle 87"/>
              <p:cNvSpPr/>
              <p:nvPr>
                <p:custDataLst>
                  <p:tags r:id="rId97"/>
                </p:custDataLst>
              </p:nvPr>
            </p:nvSpPr>
            <p:spPr bwMode="auto">
              <a:xfrm>
                <a:off x="5374252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89" name="Rectangle 88"/>
              <p:cNvSpPr/>
              <p:nvPr>
                <p:custDataLst>
                  <p:tags r:id="rId98"/>
                </p:custDataLst>
              </p:nvPr>
            </p:nvSpPr>
            <p:spPr bwMode="auto">
              <a:xfrm>
                <a:off x="5609570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90" name="Rectangle 89"/>
              <p:cNvSpPr/>
              <p:nvPr>
                <p:custDataLst>
                  <p:tags r:id="rId99"/>
                </p:custDataLst>
              </p:nvPr>
            </p:nvSpPr>
            <p:spPr bwMode="auto">
              <a:xfrm>
                <a:off x="5834695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91" name="Rectangle 90"/>
              <p:cNvSpPr/>
              <p:nvPr>
                <p:custDataLst>
                  <p:tags r:id="rId100"/>
                </p:custDataLst>
              </p:nvPr>
            </p:nvSpPr>
            <p:spPr bwMode="auto">
              <a:xfrm>
                <a:off x="7062235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7</a:t>
                </a:r>
              </a:p>
            </p:txBody>
          </p:sp>
          <p:sp>
            <p:nvSpPr>
              <p:cNvPr id="92" name="Rectangle 91"/>
              <p:cNvSpPr/>
              <p:nvPr>
                <p:custDataLst>
                  <p:tags r:id="rId101"/>
                </p:custDataLst>
              </p:nvPr>
            </p:nvSpPr>
            <p:spPr bwMode="auto">
              <a:xfrm>
                <a:off x="4595116" y="2692712"/>
                <a:ext cx="619789" cy="263110"/>
              </a:xfrm>
              <a:prstGeom prst="rect">
                <a:avLst/>
              </a:prstGeom>
              <a:solidFill>
                <a:schemeClr val="accent3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tag</a:t>
                </a:r>
              </a:p>
            </p:txBody>
          </p:sp>
          <p:sp>
            <p:nvSpPr>
              <p:cNvPr id="93" name="Rectangle 92"/>
              <p:cNvSpPr/>
              <p:nvPr>
                <p:custDataLst>
                  <p:tags r:id="rId102"/>
                </p:custDataLst>
              </p:nvPr>
            </p:nvSpPr>
            <p:spPr bwMode="auto">
              <a:xfrm>
                <a:off x="4190256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v</a:t>
                </a:r>
              </a:p>
            </p:txBody>
          </p:sp>
          <p:sp>
            <p:nvSpPr>
              <p:cNvPr id="94" name="Rectangle 93"/>
              <p:cNvSpPr/>
              <p:nvPr>
                <p:custDataLst>
                  <p:tags r:id="rId103"/>
                </p:custDataLst>
              </p:nvPr>
            </p:nvSpPr>
            <p:spPr bwMode="auto">
              <a:xfrm>
                <a:off x="6070637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3</a:t>
                </a:r>
              </a:p>
            </p:txBody>
          </p:sp>
          <p:sp>
            <p:nvSpPr>
              <p:cNvPr id="95" name="Rectangle 94"/>
              <p:cNvSpPr/>
              <p:nvPr>
                <p:custDataLst>
                  <p:tags r:id="rId104"/>
                </p:custDataLst>
              </p:nvPr>
            </p:nvSpPr>
            <p:spPr bwMode="auto">
              <a:xfrm>
                <a:off x="6810865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6</a:t>
                </a:r>
              </a:p>
            </p:txBody>
          </p:sp>
          <p:sp>
            <p:nvSpPr>
              <p:cNvPr id="96" name="Rectangle 95"/>
              <p:cNvSpPr/>
              <p:nvPr>
                <p:custDataLst>
                  <p:tags r:id="rId105"/>
                </p:custDataLst>
              </p:nvPr>
            </p:nvSpPr>
            <p:spPr bwMode="auto">
              <a:xfrm>
                <a:off x="6558872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5</a:t>
                </a:r>
              </a:p>
            </p:txBody>
          </p:sp>
          <p:sp>
            <p:nvSpPr>
              <p:cNvPr id="97" name="Rectangle 96"/>
              <p:cNvSpPr/>
              <p:nvPr>
                <p:custDataLst>
                  <p:tags r:id="rId106"/>
                </p:custDataLst>
              </p:nvPr>
            </p:nvSpPr>
            <p:spPr bwMode="auto">
              <a:xfrm>
                <a:off x="6306878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4</a:t>
                </a:r>
              </a:p>
            </p:txBody>
          </p:sp>
        </p:grpSp>
        <p:grpSp>
          <p:nvGrpSpPr>
            <p:cNvPr id="136" name="Group 135"/>
            <p:cNvGrpSpPr/>
            <p:nvPr/>
          </p:nvGrpSpPr>
          <p:grpSpPr>
            <a:xfrm>
              <a:off x="609672" y="2593164"/>
              <a:ext cx="3321928" cy="460443"/>
              <a:chOff x="4080935" y="2594046"/>
              <a:chExt cx="3321928" cy="460443"/>
            </a:xfrm>
          </p:grpSpPr>
          <p:sp>
            <p:nvSpPr>
              <p:cNvPr id="138" name="Rectangle 137"/>
              <p:cNvSpPr/>
              <p:nvPr>
                <p:custDataLst>
                  <p:tags r:id="rId85"/>
                </p:custDataLst>
              </p:nvPr>
            </p:nvSpPr>
            <p:spPr bwMode="auto">
              <a:xfrm>
                <a:off x="4080935" y="2594046"/>
                <a:ext cx="3321928" cy="460443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sz="1400" dirty="0" smtClean="0">
                  <a:latin typeface="Calibri" pitchFamily="34" charset="0"/>
                </a:endParaRPr>
              </a:p>
            </p:txBody>
          </p:sp>
          <p:sp>
            <p:nvSpPr>
              <p:cNvPr id="139" name="Rectangle 138"/>
              <p:cNvSpPr/>
              <p:nvPr>
                <p:custDataLst>
                  <p:tags r:id="rId86"/>
                </p:custDataLst>
              </p:nvPr>
            </p:nvSpPr>
            <p:spPr bwMode="auto">
              <a:xfrm>
                <a:off x="5374252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140" name="Rectangle 139"/>
              <p:cNvSpPr/>
              <p:nvPr>
                <p:custDataLst>
                  <p:tags r:id="rId87"/>
                </p:custDataLst>
              </p:nvPr>
            </p:nvSpPr>
            <p:spPr bwMode="auto">
              <a:xfrm>
                <a:off x="5609570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141" name="Rectangle 140"/>
              <p:cNvSpPr/>
              <p:nvPr>
                <p:custDataLst>
                  <p:tags r:id="rId88"/>
                </p:custDataLst>
              </p:nvPr>
            </p:nvSpPr>
            <p:spPr bwMode="auto">
              <a:xfrm>
                <a:off x="5834695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142" name="Rectangle 141"/>
              <p:cNvSpPr/>
              <p:nvPr>
                <p:custDataLst>
                  <p:tags r:id="rId89"/>
                </p:custDataLst>
              </p:nvPr>
            </p:nvSpPr>
            <p:spPr bwMode="auto">
              <a:xfrm>
                <a:off x="7062235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7</a:t>
                </a:r>
              </a:p>
            </p:txBody>
          </p:sp>
          <p:sp>
            <p:nvSpPr>
              <p:cNvPr id="143" name="Rectangle 142"/>
              <p:cNvSpPr/>
              <p:nvPr>
                <p:custDataLst>
                  <p:tags r:id="rId90"/>
                </p:custDataLst>
              </p:nvPr>
            </p:nvSpPr>
            <p:spPr bwMode="auto">
              <a:xfrm>
                <a:off x="4595116" y="2692712"/>
                <a:ext cx="619789" cy="263110"/>
              </a:xfrm>
              <a:prstGeom prst="rect">
                <a:avLst/>
              </a:prstGeom>
              <a:solidFill>
                <a:schemeClr val="accent3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tag</a:t>
                </a:r>
              </a:p>
            </p:txBody>
          </p:sp>
          <p:sp>
            <p:nvSpPr>
              <p:cNvPr id="144" name="Rectangle 143"/>
              <p:cNvSpPr/>
              <p:nvPr>
                <p:custDataLst>
                  <p:tags r:id="rId91"/>
                </p:custDataLst>
              </p:nvPr>
            </p:nvSpPr>
            <p:spPr bwMode="auto">
              <a:xfrm>
                <a:off x="4190256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v</a:t>
                </a:r>
              </a:p>
            </p:txBody>
          </p:sp>
          <p:sp>
            <p:nvSpPr>
              <p:cNvPr id="145" name="Rectangle 144"/>
              <p:cNvSpPr/>
              <p:nvPr>
                <p:custDataLst>
                  <p:tags r:id="rId92"/>
                </p:custDataLst>
              </p:nvPr>
            </p:nvSpPr>
            <p:spPr bwMode="auto">
              <a:xfrm>
                <a:off x="6070637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3</a:t>
                </a:r>
              </a:p>
            </p:txBody>
          </p:sp>
          <p:sp>
            <p:nvSpPr>
              <p:cNvPr id="147" name="Rectangle 146"/>
              <p:cNvSpPr/>
              <p:nvPr>
                <p:custDataLst>
                  <p:tags r:id="rId93"/>
                </p:custDataLst>
              </p:nvPr>
            </p:nvSpPr>
            <p:spPr bwMode="auto">
              <a:xfrm>
                <a:off x="6810865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6</a:t>
                </a:r>
              </a:p>
            </p:txBody>
          </p:sp>
          <p:sp>
            <p:nvSpPr>
              <p:cNvPr id="148" name="Rectangle 147"/>
              <p:cNvSpPr/>
              <p:nvPr>
                <p:custDataLst>
                  <p:tags r:id="rId94"/>
                </p:custDataLst>
              </p:nvPr>
            </p:nvSpPr>
            <p:spPr bwMode="auto">
              <a:xfrm>
                <a:off x="6558872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5</a:t>
                </a:r>
              </a:p>
            </p:txBody>
          </p:sp>
          <p:sp>
            <p:nvSpPr>
              <p:cNvPr id="149" name="Rectangle 148"/>
              <p:cNvSpPr/>
              <p:nvPr>
                <p:custDataLst>
                  <p:tags r:id="rId95"/>
                </p:custDataLst>
              </p:nvPr>
            </p:nvSpPr>
            <p:spPr bwMode="auto">
              <a:xfrm>
                <a:off x="6306878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4</a:t>
                </a:r>
              </a:p>
            </p:txBody>
          </p:sp>
        </p:grpSp>
      </p:grpSp>
      <p:grpSp>
        <p:nvGrpSpPr>
          <p:cNvPr id="151" name="Group 150"/>
          <p:cNvGrpSpPr/>
          <p:nvPr>
            <p:custDataLst>
              <p:tags r:id="rId11"/>
            </p:custDataLst>
          </p:nvPr>
        </p:nvGrpSpPr>
        <p:grpSpPr>
          <a:xfrm>
            <a:off x="456328" y="3203501"/>
            <a:ext cx="7086600" cy="612843"/>
            <a:chOff x="457200" y="2514600"/>
            <a:chExt cx="7086600" cy="612843"/>
          </a:xfrm>
        </p:grpSpPr>
        <p:sp>
          <p:nvSpPr>
            <p:cNvPr id="152" name="Rectangle 151"/>
            <p:cNvSpPr/>
            <p:nvPr>
              <p:custDataLst>
                <p:tags r:id="rId61"/>
              </p:custDataLst>
            </p:nvPr>
          </p:nvSpPr>
          <p:spPr bwMode="auto">
            <a:xfrm>
              <a:off x="457200" y="2514600"/>
              <a:ext cx="7086600" cy="61284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400" dirty="0" smtClean="0">
                <a:latin typeface="Calibri" pitchFamily="34" charset="0"/>
              </a:endParaRPr>
            </a:p>
          </p:txBody>
        </p:sp>
        <p:grpSp>
          <p:nvGrpSpPr>
            <p:cNvPr id="153" name="Group 134"/>
            <p:cNvGrpSpPr/>
            <p:nvPr/>
          </p:nvGrpSpPr>
          <p:grpSpPr>
            <a:xfrm>
              <a:off x="4080935" y="2594046"/>
              <a:ext cx="3321928" cy="460443"/>
              <a:chOff x="4080935" y="2594046"/>
              <a:chExt cx="3321928" cy="460443"/>
            </a:xfrm>
          </p:grpSpPr>
          <p:sp>
            <p:nvSpPr>
              <p:cNvPr id="167" name="Rectangle 166"/>
              <p:cNvSpPr/>
              <p:nvPr>
                <p:custDataLst>
                  <p:tags r:id="rId73"/>
                </p:custDataLst>
              </p:nvPr>
            </p:nvSpPr>
            <p:spPr bwMode="auto">
              <a:xfrm>
                <a:off x="4080935" y="2594046"/>
                <a:ext cx="3321928" cy="460443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sz="1400" dirty="0" smtClean="0">
                  <a:latin typeface="Calibri" pitchFamily="34" charset="0"/>
                </a:endParaRPr>
              </a:p>
            </p:txBody>
          </p:sp>
          <p:sp>
            <p:nvSpPr>
              <p:cNvPr id="168" name="Rectangle 167"/>
              <p:cNvSpPr/>
              <p:nvPr>
                <p:custDataLst>
                  <p:tags r:id="rId74"/>
                </p:custDataLst>
              </p:nvPr>
            </p:nvSpPr>
            <p:spPr bwMode="auto">
              <a:xfrm>
                <a:off x="5374252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169" name="Rectangle 168"/>
              <p:cNvSpPr/>
              <p:nvPr>
                <p:custDataLst>
                  <p:tags r:id="rId75"/>
                </p:custDataLst>
              </p:nvPr>
            </p:nvSpPr>
            <p:spPr bwMode="auto">
              <a:xfrm>
                <a:off x="5609570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171" name="Rectangle 170"/>
              <p:cNvSpPr/>
              <p:nvPr>
                <p:custDataLst>
                  <p:tags r:id="rId76"/>
                </p:custDataLst>
              </p:nvPr>
            </p:nvSpPr>
            <p:spPr bwMode="auto">
              <a:xfrm>
                <a:off x="5834695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172" name="Rectangle 171"/>
              <p:cNvSpPr/>
              <p:nvPr>
                <p:custDataLst>
                  <p:tags r:id="rId77"/>
                </p:custDataLst>
              </p:nvPr>
            </p:nvSpPr>
            <p:spPr bwMode="auto">
              <a:xfrm>
                <a:off x="7062235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7</a:t>
                </a:r>
              </a:p>
            </p:txBody>
          </p:sp>
          <p:sp>
            <p:nvSpPr>
              <p:cNvPr id="173" name="Rectangle 172"/>
              <p:cNvSpPr/>
              <p:nvPr>
                <p:custDataLst>
                  <p:tags r:id="rId78"/>
                </p:custDataLst>
              </p:nvPr>
            </p:nvSpPr>
            <p:spPr bwMode="auto">
              <a:xfrm>
                <a:off x="4595116" y="2692712"/>
                <a:ext cx="619789" cy="263110"/>
              </a:xfrm>
              <a:prstGeom prst="rect">
                <a:avLst/>
              </a:prstGeom>
              <a:solidFill>
                <a:schemeClr val="accent3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tag</a:t>
                </a:r>
              </a:p>
            </p:txBody>
          </p:sp>
          <p:sp>
            <p:nvSpPr>
              <p:cNvPr id="174" name="Rectangle 173"/>
              <p:cNvSpPr/>
              <p:nvPr>
                <p:custDataLst>
                  <p:tags r:id="rId79"/>
                </p:custDataLst>
              </p:nvPr>
            </p:nvSpPr>
            <p:spPr bwMode="auto">
              <a:xfrm>
                <a:off x="4190256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v</a:t>
                </a:r>
              </a:p>
            </p:txBody>
          </p:sp>
          <p:sp>
            <p:nvSpPr>
              <p:cNvPr id="175" name="Rectangle 174"/>
              <p:cNvSpPr/>
              <p:nvPr>
                <p:custDataLst>
                  <p:tags r:id="rId80"/>
                </p:custDataLst>
              </p:nvPr>
            </p:nvSpPr>
            <p:spPr bwMode="auto">
              <a:xfrm>
                <a:off x="6070637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3</a:t>
                </a:r>
              </a:p>
            </p:txBody>
          </p:sp>
          <p:sp>
            <p:nvSpPr>
              <p:cNvPr id="176" name="Rectangle 175"/>
              <p:cNvSpPr/>
              <p:nvPr>
                <p:custDataLst>
                  <p:tags r:id="rId81"/>
                </p:custDataLst>
              </p:nvPr>
            </p:nvSpPr>
            <p:spPr bwMode="auto">
              <a:xfrm>
                <a:off x="6810865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6</a:t>
                </a:r>
              </a:p>
            </p:txBody>
          </p:sp>
          <p:sp>
            <p:nvSpPr>
              <p:cNvPr id="177" name="Rectangle 176"/>
              <p:cNvSpPr/>
              <p:nvPr>
                <p:custDataLst>
                  <p:tags r:id="rId82"/>
                </p:custDataLst>
              </p:nvPr>
            </p:nvSpPr>
            <p:spPr bwMode="auto">
              <a:xfrm>
                <a:off x="6558872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5</a:t>
                </a:r>
              </a:p>
            </p:txBody>
          </p:sp>
          <p:sp>
            <p:nvSpPr>
              <p:cNvPr id="178" name="Rectangle 177"/>
              <p:cNvSpPr/>
              <p:nvPr>
                <p:custDataLst>
                  <p:tags r:id="rId83"/>
                </p:custDataLst>
              </p:nvPr>
            </p:nvSpPr>
            <p:spPr bwMode="auto">
              <a:xfrm>
                <a:off x="6306878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4</a:t>
                </a:r>
              </a:p>
            </p:txBody>
          </p:sp>
        </p:grpSp>
        <p:grpSp>
          <p:nvGrpSpPr>
            <p:cNvPr id="154" name="Group 135"/>
            <p:cNvGrpSpPr/>
            <p:nvPr/>
          </p:nvGrpSpPr>
          <p:grpSpPr>
            <a:xfrm>
              <a:off x="609672" y="2593164"/>
              <a:ext cx="3321928" cy="460443"/>
              <a:chOff x="4080935" y="2594046"/>
              <a:chExt cx="3321928" cy="460443"/>
            </a:xfrm>
          </p:grpSpPr>
          <p:sp>
            <p:nvSpPr>
              <p:cNvPr id="155" name="Rectangle 154"/>
              <p:cNvSpPr/>
              <p:nvPr>
                <p:custDataLst>
                  <p:tags r:id="rId62"/>
                </p:custDataLst>
              </p:nvPr>
            </p:nvSpPr>
            <p:spPr bwMode="auto">
              <a:xfrm>
                <a:off x="4080935" y="2594046"/>
                <a:ext cx="3321928" cy="460443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sz="1400" dirty="0" smtClean="0">
                  <a:latin typeface="Calibri" pitchFamily="34" charset="0"/>
                </a:endParaRPr>
              </a:p>
            </p:txBody>
          </p:sp>
          <p:sp>
            <p:nvSpPr>
              <p:cNvPr id="156" name="Rectangle 155"/>
              <p:cNvSpPr/>
              <p:nvPr>
                <p:custDataLst>
                  <p:tags r:id="rId63"/>
                </p:custDataLst>
              </p:nvPr>
            </p:nvSpPr>
            <p:spPr bwMode="auto">
              <a:xfrm>
                <a:off x="5374252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157" name="Rectangle 156"/>
              <p:cNvSpPr/>
              <p:nvPr>
                <p:custDataLst>
                  <p:tags r:id="rId64"/>
                </p:custDataLst>
              </p:nvPr>
            </p:nvSpPr>
            <p:spPr bwMode="auto">
              <a:xfrm>
                <a:off x="5609570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159" name="Rectangle 158"/>
              <p:cNvSpPr/>
              <p:nvPr>
                <p:custDataLst>
                  <p:tags r:id="rId65"/>
                </p:custDataLst>
              </p:nvPr>
            </p:nvSpPr>
            <p:spPr bwMode="auto">
              <a:xfrm>
                <a:off x="5834695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160" name="Rectangle 159"/>
              <p:cNvSpPr/>
              <p:nvPr>
                <p:custDataLst>
                  <p:tags r:id="rId66"/>
                </p:custDataLst>
              </p:nvPr>
            </p:nvSpPr>
            <p:spPr bwMode="auto">
              <a:xfrm>
                <a:off x="7062235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7</a:t>
                </a:r>
              </a:p>
            </p:txBody>
          </p:sp>
          <p:sp>
            <p:nvSpPr>
              <p:cNvPr id="161" name="Rectangle 160"/>
              <p:cNvSpPr/>
              <p:nvPr>
                <p:custDataLst>
                  <p:tags r:id="rId67"/>
                </p:custDataLst>
              </p:nvPr>
            </p:nvSpPr>
            <p:spPr bwMode="auto">
              <a:xfrm>
                <a:off x="4595116" y="2692712"/>
                <a:ext cx="619789" cy="263110"/>
              </a:xfrm>
              <a:prstGeom prst="rect">
                <a:avLst/>
              </a:prstGeom>
              <a:solidFill>
                <a:schemeClr val="accent3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tag</a:t>
                </a:r>
              </a:p>
            </p:txBody>
          </p:sp>
          <p:sp>
            <p:nvSpPr>
              <p:cNvPr id="162" name="Rectangle 161"/>
              <p:cNvSpPr/>
              <p:nvPr>
                <p:custDataLst>
                  <p:tags r:id="rId68"/>
                </p:custDataLst>
              </p:nvPr>
            </p:nvSpPr>
            <p:spPr bwMode="auto">
              <a:xfrm>
                <a:off x="4190256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v</a:t>
                </a:r>
              </a:p>
            </p:txBody>
          </p:sp>
          <p:sp>
            <p:nvSpPr>
              <p:cNvPr id="163" name="Rectangle 162"/>
              <p:cNvSpPr/>
              <p:nvPr>
                <p:custDataLst>
                  <p:tags r:id="rId69"/>
                </p:custDataLst>
              </p:nvPr>
            </p:nvSpPr>
            <p:spPr bwMode="auto">
              <a:xfrm>
                <a:off x="6070637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3</a:t>
                </a:r>
              </a:p>
            </p:txBody>
          </p:sp>
          <p:sp>
            <p:nvSpPr>
              <p:cNvPr id="164" name="Rectangle 163"/>
              <p:cNvSpPr/>
              <p:nvPr>
                <p:custDataLst>
                  <p:tags r:id="rId70"/>
                </p:custDataLst>
              </p:nvPr>
            </p:nvSpPr>
            <p:spPr bwMode="auto">
              <a:xfrm>
                <a:off x="6810865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6</a:t>
                </a:r>
              </a:p>
            </p:txBody>
          </p:sp>
          <p:sp>
            <p:nvSpPr>
              <p:cNvPr id="165" name="Rectangle 164"/>
              <p:cNvSpPr/>
              <p:nvPr>
                <p:custDataLst>
                  <p:tags r:id="rId71"/>
                </p:custDataLst>
              </p:nvPr>
            </p:nvSpPr>
            <p:spPr bwMode="auto">
              <a:xfrm>
                <a:off x="6558872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5</a:t>
                </a:r>
              </a:p>
            </p:txBody>
          </p:sp>
          <p:sp>
            <p:nvSpPr>
              <p:cNvPr id="166" name="Rectangle 165"/>
              <p:cNvSpPr/>
              <p:nvPr>
                <p:custDataLst>
                  <p:tags r:id="rId72"/>
                </p:custDataLst>
              </p:nvPr>
            </p:nvSpPr>
            <p:spPr bwMode="auto">
              <a:xfrm>
                <a:off x="6306878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4</a:t>
                </a:r>
              </a:p>
            </p:txBody>
          </p:sp>
        </p:grpSp>
      </p:grpSp>
      <p:grpSp>
        <p:nvGrpSpPr>
          <p:cNvPr id="179" name="Group 178"/>
          <p:cNvGrpSpPr/>
          <p:nvPr>
            <p:custDataLst>
              <p:tags r:id="rId12"/>
            </p:custDataLst>
          </p:nvPr>
        </p:nvGrpSpPr>
        <p:grpSpPr>
          <a:xfrm>
            <a:off x="455456" y="3892402"/>
            <a:ext cx="7086600" cy="612843"/>
            <a:chOff x="457200" y="2514600"/>
            <a:chExt cx="7086600" cy="612843"/>
          </a:xfrm>
        </p:grpSpPr>
        <p:sp>
          <p:nvSpPr>
            <p:cNvPr id="180" name="Rectangle 179"/>
            <p:cNvSpPr/>
            <p:nvPr>
              <p:custDataLst>
                <p:tags r:id="rId38"/>
              </p:custDataLst>
            </p:nvPr>
          </p:nvSpPr>
          <p:spPr bwMode="auto">
            <a:xfrm>
              <a:off x="457200" y="2514600"/>
              <a:ext cx="7086600" cy="61284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400" dirty="0" smtClean="0">
                <a:latin typeface="Calibri" pitchFamily="34" charset="0"/>
              </a:endParaRPr>
            </a:p>
          </p:txBody>
        </p:sp>
        <p:grpSp>
          <p:nvGrpSpPr>
            <p:cNvPr id="181" name="Group 134"/>
            <p:cNvGrpSpPr/>
            <p:nvPr/>
          </p:nvGrpSpPr>
          <p:grpSpPr>
            <a:xfrm>
              <a:off x="4080935" y="2594046"/>
              <a:ext cx="3321928" cy="460443"/>
              <a:chOff x="4080935" y="2594046"/>
              <a:chExt cx="3321928" cy="460443"/>
            </a:xfrm>
          </p:grpSpPr>
          <p:sp>
            <p:nvSpPr>
              <p:cNvPr id="237" name="Rectangle 236"/>
              <p:cNvSpPr/>
              <p:nvPr>
                <p:custDataLst>
                  <p:tags r:id="rId50"/>
                </p:custDataLst>
              </p:nvPr>
            </p:nvSpPr>
            <p:spPr bwMode="auto">
              <a:xfrm>
                <a:off x="4080935" y="2594046"/>
                <a:ext cx="3321928" cy="460443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sz="1400" dirty="0" smtClean="0">
                  <a:latin typeface="Calibri" pitchFamily="34" charset="0"/>
                </a:endParaRPr>
              </a:p>
            </p:txBody>
          </p:sp>
          <p:sp>
            <p:nvSpPr>
              <p:cNvPr id="238" name="Rectangle 237"/>
              <p:cNvSpPr/>
              <p:nvPr>
                <p:custDataLst>
                  <p:tags r:id="rId51"/>
                </p:custDataLst>
              </p:nvPr>
            </p:nvSpPr>
            <p:spPr bwMode="auto">
              <a:xfrm>
                <a:off x="5374252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239" name="Rectangle 238"/>
              <p:cNvSpPr/>
              <p:nvPr>
                <p:custDataLst>
                  <p:tags r:id="rId52"/>
                </p:custDataLst>
              </p:nvPr>
            </p:nvSpPr>
            <p:spPr bwMode="auto">
              <a:xfrm>
                <a:off x="5609570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240" name="Rectangle 239"/>
              <p:cNvSpPr/>
              <p:nvPr>
                <p:custDataLst>
                  <p:tags r:id="rId53"/>
                </p:custDataLst>
              </p:nvPr>
            </p:nvSpPr>
            <p:spPr bwMode="auto">
              <a:xfrm>
                <a:off x="5834695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241" name="Rectangle 240"/>
              <p:cNvSpPr/>
              <p:nvPr>
                <p:custDataLst>
                  <p:tags r:id="rId54"/>
                </p:custDataLst>
              </p:nvPr>
            </p:nvSpPr>
            <p:spPr bwMode="auto">
              <a:xfrm>
                <a:off x="7062235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7</a:t>
                </a:r>
              </a:p>
            </p:txBody>
          </p:sp>
          <p:sp>
            <p:nvSpPr>
              <p:cNvPr id="242" name="Rectangle 241"/>
              <p:cNvSpPr/>
              <p:nvPr>
                <p:custDataLst>
                  <p:tags r:id="rId55"/>
                </p:custDataLst>
              </p:nvPr>
            </p:nvSpPr>
            <p:spPr bwMode="auto">
              <a:xfrm>
                <a:off x="4595116" y="2692712"/>
                <a:ext cx="619789" cy="263110"/>
              </a:xfrm>
              <a:prstGeom prst="rect">
                <a:avLst/>
              </a:prstGeom>
              <a:solidFill>
                <a:schemeClr val="accent3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tag</a:t>
                </a:r>
              </a:p>
            </p:txBody>
          </p:sp>
          <p:sp>
            <p:nvSpPr>
              <p:cNvPr id="243" name="Rectangle 242"/>
              <p:cNvSpPr/>
              <p:nvPr>
                <p:custDataLst>
                  <p:tags r:id="rId56"/>
                </p:custDataLst>
              </p:nvPr>
            </p:nvSpPr>
            <p:spPr bwMode="auto">
              <a:xfrm>
                <a:off x="4190256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v</a:t>
                </a:r>
              </a:p>
            </p:txBody>
          </p:sp>
          <p:sp>
            <p:nvSpPr>
              <p:cNvPr id="244" name="Rectangle 243"/>
              <p:cNvSpPr/>
              <p:nvPr>
                <p:custDataLst>
                  <p:tags r:id="rId57"/>
                </p:custDataLst>
              </p:nvPr>
            </p:nvSpPr>
            <p:spPr bwMode="auto">
              <a:xfrm>
                <a:off x="6070637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3</a:t>
                </a:r>
              </a:p>
            </p:txBody>
          </p:sp>
          <p:sp>
            <p:nvSpPr>
              <p:cNvPr id="245" name="Rectangle 244"/>
              <p:cNvSpPr/>
              <p:nvPr>
                <p:custDataLst>
                  <p:tags r:id="rId58"/>
                </p:custDataLst>
              </p:nvPr>
            </p:nvSpPr>
            <p:spPr bwMode="auto">
              <a:xfrm>
                <a:off x="6810865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6</a:t>
                </a:r>
              </a:p>
            </p:txBody>
          </p:sp>
          <p:sp>
            <p:nvSpPr>
              <p:cNvPr id="246" name="Rectangle 245"/>
              <p:cNvSpPr/>
              <p:nvPr>
                <p:custDataLst>
                  <p:tags r:id="rId59"/>
                </p:custDataLst>
              </p:nvPr>
            </p:nvSpPr>
            <p:spPr bwMode="auto">
              <a:xfrm>
                <a:off x="6558872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5</a:t>
                </a:r>
              </a:p>
            </p:txBody>
          </p:sp>
          <p:sp>
            <p:nvSpPr>
              <p:cNvPr id="247" name="Rectangle 246"/>
              <p:cNvSpPr/>
              <p:nvPr>
                <p:custDataLst>
                  <p:tags r:id="rId60"/>
                </p:custDataLst>
              </p:nvPr>
            </p:nvSpPr>
            <p:spPr bwMode="auto">
              <a:xfrm>
                <a:off x="6306878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4</a:t>
                </a:r>
              </a:p>
            </p:txBody>
          </p:sp>
        </p:grpSp>
        <p:grpSp>
          <p:nvGrpSpPr>
            <p:cNvPr id="183" name="Group 135"/>
            <p:cNvGrpSpPr/>
            <p:nvPr/>
          </p:nvGrpSpPr>
          <p:grpSpPr>
            <a:xfrm>
              <a:off x="609672" y="2593164"/>
              <a:ext cx="3321928" cy="460443"/>
              <a:chOff x="4080935" y="2594046"/>
              <a:chExt cx="3321928" cy="460443"/>
            </a:xfrm>
          </p:grpSpPr>
          <p:sp>
            <p:nvSpPr>
              <p:cNvPr id="202" name="Rectangle 201"/>
              <p:cNvSpPr/>
              <p:nvPr>
                <p:custDataLst>
                  <p:tags r:id="rId39"/>
                </p:custDataLst>
              </p:nvPr>
            </p:nvSpPr>
            <p:spPr bwMode="auto">
              <a:xfrm>
                <a:off x="4080935" y="2594046"/>
                <a:ext cx="3321928" cy="460443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sz="1400" dirty="0" smtClean="0">
                  <a:latin typeface="Calibri" pitchFamily="34" charset="0"/>
                </a:endParaRPr>
              </a:p>
            </p:txBody>
          </p:sp>
          <p:sp>
            <p:nvSpPr>
              <p:cNvPr id="203" name="Rectangle 202"/>
              <p:cNvSpPr/>
              <p:nvPr>
                <p:custDataLst>
                  <p:tags r:id="rId40"/>
                </p:custDataLst>
              </p:nvPr>
            </p:nvSpPr>
            <p:spPr bwMode="auto">
              <a:xfrm>
                <a:off x="5374252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204" name="Rectangle 203"/>
              <p:cNvSpPr/>
              <p:nvPr>
                <p:custDataLst>
                  <p:tags r:id="rId41"/>
                </p:custDataLst>
              </p:nvPr>
            </p:nvSpPr>
            <p:spPr bwMode="auto">
              <a:xfrm>
                <a:off x="5609570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206" name="Rectangle 205"/>
              <p:cNvSpPr/>
              <p:nvPr>
                <p:custDataLst>
                  <p:tags r:id="rId42"/>
                </p:custDataLst>
              </p:nvPr>
            </p:nvSpPr>
            <p:spPr bwMode="auto">
              <a:xfrm>
                <a:off x="5834695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207" name="Rectangle 206"/>
              <p:cNvSpPr/>
              <p:nvPr>
                <p:custDataLst>
                  <p:tags r:id="rId43"/>
                </p:custDataLst>
              </p:nvPr>
            </p:nvSpPr>
            <p:spPr bwMode="auto">
              <a:xfrm>
                <a:off x="7062235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7</a:t>
                </a:r>
              </a:p>
            </p:txBody>
          </p:sp>
          <p:sp>
            <p:nvSpPr>
              <p:cNvPr id="230" name="Rectangle 229"/>
              <p:cNvSpPr/>
              <p:nvPr>
                <p:custDataLst>
                  <p:tags r:id="rId44"/>
                </p:custDataLst>
              </p:nvPr>
            </p:nvSpPr>
            <p:spPr bwMode="auto">
              <a:xfrm>
                <a:off x="4595116" y="2692712"/>
                <a:ext cx="619789" cy="263110"/>
              </a:xfrm>
              <a:prstGeom prst="rect">
                <a:avLst/>
              </a:prstGeom>
              <a:solidFill>
                <a:schemeClr val="accent3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tag</a:t>
                </a:r>
              </a:p>
            </p:txBody>
          </p:sp>
          <p:sp>
            <p:nvSpPr>
              <p:cNvPr id="232" name="Rectangle 231"/>
              <p:cNvSpPr/>
              <p:nvPr>
                <p:custDataLst>
                  <p:tags r:id="rId45"/>
                </p:custDataLst>
              </p:nvPr>
            </p:nvSpPr>
            <p:spPr bwMode="auto">
              <a:xfrm>
                <a:off x="4190256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v</a:t>
                </a:r>
              </a:p>
            </p:txBody>
          </p:sp>
          <p:sp>
            <p:nvSpPr>
              <p:cNvPr id="233" name="Rectangle 232"/>
              <p:cNvSpPr/>
              <p:nvPr>
                <p:custDataLst>
                  <p:tags r:id="rId46"/>
                </p:custDataLst>
              </p:nvPr>
            </p:nvSpPr>
            <p:spPr bwMode="auto">
              <a:xfrm>
                <a:off x="6070637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3</a:t>
                </a:r>
              </a:p>
            </p:txBody>
          </p:sp>
          <p:sp>
            <p:nvSpPr>
              <p:cNvPr id="234" name="Rectangle 233"/>
              <p:cNvSpPr/>
              <p:nvPr>
                <p:custDataLst>
                  <p:tags r:id="rId47"/>
                </p:custDataLst>
              </p:nvPr>
            </p:nvSpPr>
            <p:spPr bwMode="auto">
              <a:xfrm>
                <a:off x="6810865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6</a:t>
                </a:r>
              </a:p>
            </p:txBody>
          </p:sp>
          <p:sp>
            <p:nvSpPr>
              <p:cNvPr id="235" name="Rectangle 234"/>
              <p:cNvSpPr/>
              <p:nvPr>
                <p:custDataLst>
                  <p:tags r:id="rId48"/>
                </p:custDataLst>
              </p:nvPr>
            </p:nvSpPr>
            <p:spPr bwMode="auto">
              <a:xfrm>
                <a:off x="6558872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5</a:t>
                </a:r>
              </a:p>
            </p:txBody>
          </p:sp>
          <p:sp>
            <p:nvSpPr>
              <p:cNvPr id="236" name="Rectangle 235"/>
              <p:cNvSpPr/>
              <p:nvPr>
                <p:custDataLst>
                  <p:tags r:id="rId49"/>
                </p:custDataLst>
              </p:nvPr>
            </p:nvSpPr>
            <p:spPr bwMode="auto">
              <a:xfrm>
                <a:off x="6306878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4</a:t>
                </a:r>
              </a:p>
            </p:txBody>
          </p:sp>
        </p:grpSp>
      </p:grpSp>
      <p:grpSp>
        <p:nvGrpSpPr>
          <p:cNvPr id="248" name="Group 247"/>
          <p:cNvGrpSpPr/>
          <p:nvPr>
            <p:custDataLst>
              <p:tags r:id="rId13"/>
            </p:custDataLst>
          </p:nvPr>
        </p:nvGrpSpPr>
        <p:grpSpPr>
          <a:xfrm>
            <a:off x="454589" y="5063033"/>
            <a:ext cx="7086600" cy="612843"/>
            <a:chOff x="457200" y="2514600"/>
            <a:chExt cx="7086600" cy="612843"/>
          </a:xfrm>
        </p:grpSpPr>
        <p:sp>
          <p:nvSpPr>
            <p:cNvPr id="249" name="Rectangle 248"/>
            <p:cNvSpPr/>
            <p:nvPr>
              <p:custDataLst>
                <p:tags r:id="rId15"/>
              </p:custDataLst>
            </p:nvPr>
          </p:nvSpPr>
          <p:spPr bwMode="auto">
            <a:xfrm>
              <a:off x="457200" y="2514600"/>
              <a:ext cx="7086600" cy="61284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400" dirty="0" smtClean="0">
                <a:latin typeface="Calibri" pitchFamily="34" charset="0"/>
              </a:endParaRPr>
            </a:p>
          </p:txBody>
        </p:sp>
        <p:grpSp>
          <p:nvGrpSpPr>
            <p:cNvPr id="250" name="Group 134"/>
            <p:cNvGrpSpPr/>
            <p:nvPr/>
          </p:nvGrpSpPr>
          <p:grpSpPr>
            <a:xfrm>
              <a:off x="4080935" y="2594046"/>
              <a:ext cx="3321928" cy="460443"/>
              <a:chOff x="4080935" y="2594046"/>
              <a:chExt cx="3321928" cy="460443"/>
            </a:xfrm>
          </p:grpSpPr>
          <p:sp>
            <p:nvSpPr>
              <p:cNvPr id="263" name="Rectangle 262"/>
              <p:cNvSpPr/>
              <p:nvPr>
                <p:custDataLst>
                  <p:tags r:id="rId27"/>
                </p:custDataLst>
              </p:nvPr>
            </p:nvSpPr>
            <p:spPr bwMode="auto">
              <a:xfrm>
                <a:off x="4080935" y="2594046"/>
                <a:ext cx="3321928" cy="460443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sz="1400" dirty="0" smtClean="0">
                  <a:latin typeface="Calibri" pitchFamily="34" charset="0"/>
                </a:endParaRPr>
              </a:p>
            </p:txBody>
          </p:sp>
          <p:sp>
            <p:nvSpPr>
              <p:cNvPr id="264" name="Rectangle 263"/>
              <p:cNvSpPr/>
              <p:nvPr>
                <p:custDataLst>
                  <p:tags r:id="rId28"/>
                </p:custDataLst>
              </p:nvPr>
            </p:nvSpPr>
            <p:spPr bwMode="auto">
              <a:xfrm>
                <a:off x="5374252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265" name="Rectangle 264"/>
              <p:cNvSpPr/>
              <p:nvPr>
                <p:custDataLst>
                  <p:tags r:id="rId29"/>
                </p:custDataLst>
              </p:nvPr>
            </p:nvSpPr>
            <p:spPr bwMode="auto">
              <a:xfrm>
                <a:off x="5609570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266" name="Rectangle 265"/>
              <p:cNvSpPr/>
              <p:nvPr>
                <p:custDataLst>
                  <p:tags r:id="rId30"/>
                </p:custDataLst>
              </p:nvPr>
            </p:nvSpPr>
            <p:spPr bwMode="auto">
              <a:xfrm>
                <a:off x="5834695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267" name="Rectangle 266"/>
              <p:cNvSpPr/>
              <p:nvPr>
                <p:custDataLst>
                  <p:tags r:id="rId31"/>
                </p:custDataLst>
              </p:nvPr>
            </p:nvSpPr>
            <p:spPr bwMode="auto">
              <a:xfrm>
                <a:off x="7062235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7</a:t>
                </a:r>
              </a:p>
            </p:txBody>
          </p:sp>
          <p:sp>
            <p:nvSpPr>
              <p:cNvPr id="268" name="Rectangle 267"/>
              <p:cNvSpPr/>
              <p:nvPr>
                <p:custDataLst>
                  <p:tags r:id="rId32"/>
                </p:custDataLst>
              </p:nvPr>
            </p:nvSpPr>
            <p:spPr bwMode="auto">
              <a:xfrm>
                <a:off x="4595116" y="2692712"/>
                <a:ext cx="619789" cy="263110"/>
              </a:xfrm>
              <a:prstGeom prst="rect">
                <a:avLst/>
              </a:prstGeom>
              <a:solidFill>
                <a:schemeClr val="accent3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tag</a:t>
                </a:r>
              </a:p>
            </p:txBody>
          </p:sp>
          <p:sp>
            <p:nvSpPr>
              <p:cNvPr id="269" name="Rectangle 268"/>
              <p:cNvSpPr/>
              <p:nvPr>
                <p:custDataLst>
                  <p:tags r:id="rId33"/>
                </p:custDataLst>
              </p:nvPr>
            </p:nvSpPr>
            <p:spPr bwMode="auto">
              <a:xfrm>
                <a:off x="4190256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v</a:t>
                </a:r>
              </a:p>
            </p:txBody>
          </p:sp>
          <p:sp>
            <p:nvSpPr>
              <p:cNvPr id="270" name="Rectangle 269"/>
              <p:cNvSpPr/>
              <p:nvPr>
                <p:custDataLst>
                  <p:tags r:id="rId34"/>
                </p:custDataLst>
              </p:nvPr>
            </p:nvSpPr>
            <p:spPr bwMode="auto">
              <a:xfrm>
                <a:off x="6070637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3</a:t>
                </a:r>
              </a:p>
            </p:txBody>
          </p:sp>
          <p:sp>
            <p:nvSpPr>
              <p:cNvPr id="271" name="Rectangle 270"/>
              <p:cNvSpPr/>
              <p:nvPr>
                <p:custDataLst>
                  <p:tags r:id="rId35"/>
                </p:custDataLst>
              </p:nvPr>
            </p:nvSpPr>
            <p:spPr bwMode="auto">
              <a:xfrm>
                <a:off x="6810865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6</a:t>
                </a:r>
              </a:p>
            </p:txBody>
          </p:sp>
          <p:sp>
            <p:nvSpPr>
              <p:cNvPr id="272" name="Rectangle 271"/>
              <p:cNvSpPr/>
              <p:nvPr>
                <p:custDataLst>
                  <p:tags r:id="rId36"/>
                </p:custDataLst>
              </p:nvPr>
            </p:nvSpPr>
            <p:spPr bwMode="auto">
              <a:xfrm>
                <a:off x="6558872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5</a:t>
                </a:r>
              </a:p>
            </p:txBody>
          </p:sp>
          <p:sp>
            <p:nvSpPr>
              <p:cNvPr id="273" name="Rectangle 272"/>
              <p:cNvSpPr/>
              <p:nvPr>
                <p:custDataLst>
                  <p:tags r:id="rId37"/>
                </p:custDataLst>
              </p:nvPr>
            </p:nvSpPr>
            <p:spPr bwMode="auto">
              <a:xfrm>
                <a:off x="6306878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4</a:t>
                </a:r>
              </a:p>
            </p:txBody>
          </p:sp>
        </p:grpSp>
        <p:grpSp>
          <p:nvGrpSpPr>
            <p:cNvPr id="251" name="Group 135"/>
            <p:cNvGrpSpPr/>
            <p:nvPr/>
          </p:nvGrpSpPr>
          <p:grpSpPr>
            <a:xfrm>
              <a:off x="609672" y="2593164"/>
              <a:ext cx="3321928" cy="460443"/>
              <a:chOff x="4080935" y="2594046"/>
              <a:chExt cx="3321928" cy="460443"/>
            </a:xfrm>
          </p:grpSpPr>
          <p:sp>
            <p:nvSpPr>
              <p:cNvPr id="252" name="Rectangle 251"/>
              <p:cNvSpPr/>
              <p:nvPr>
                <p:custDataLst>
                  <p:tags r:id="rId16"/>
                </p:custDataLst>
              </p:nvPr>
            </p:nvSpPr>
            <p:spPr bwMode="auto">
              <a:xfrm>
                <a:off x="4080935" y="2594046"/>
                <a:ext cx="3321928" cy="460443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sz="1400" dirty="0" smtClean="0">
                  <a:latin typeface="Calibri" pitchFamily="34" charset="0"/>
                </a:endParaRPr>
              </a:p>
            </p:txBody>
          </p:sp>
          <p:sp>
            <p:nvSpPr>
              <p:cNvPr id="253" name="Rectangle 252"/>
              <p:cNvSpPr/>
              <p:nvPr>
                <p:custDataLst>
                  <p:tags r:id="rId17"/>
                </p:custDataLst>
              </p:nvPr>
            </p:nvSpPr>
            <p:spPr bwMode="auto">
              <a:xfrm>
                <a:off x="5374252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254" name="Rectangle 253"/>
              <p:cNvSpPr/>
              <p:nvPr>
                <p:custDataLst>
                  <p:tags r:id="rId18"/>
                </p:custDataLst>
              </p:nvPr>
            </p:nvSpPr>
            <p:spPr bwMode="auto">
              <a:xfrm>
                <a:off x="5609570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255" name="Rectangle 254"/>
              <p:cNvSpPr/>
              <p:nvPr>
                <p:custDataLst>
                  <p:tags r:id="rId19"/>
                </p:custDataLst>
              </p:nvPr>
            </p:nvSpPr>
            <p:spPr bwMode="auto">
              <a:xfrm>
                <a:off x="5834695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256" name="Rectangle 255"/>
              <p:cNvSpPr/>
              <p:nvPr>
                <p:custDataLst>
                  <p:tags r:id="rId20"/>
                </p:custDataLst>
              </p:nvPr>
            </p:nvSpPr>
            <p:spPr bwMode="auto">
              <a:xfrm>
                <a:off x="7062235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7</a:t>
                </a:r>
              </a:p>
            </p:txBody>
          </p:sp>
          <p:sp>
            <p:nvSpPr>
              <p:cNvPr id="257" name="Rectangle 256"/>
              <p:cNvSpPr/>
              <p:nvPr>
                <p:custDataLst>
                  <p:tags r:id="rId21"/>
                </p:custDataLst>
              </p:nvPr>
            </p:nvSpPr>
            <p:spPr bwMode="auto">
              <a:xfrm>
                <a:off x="4595116" y="2692712"/>
                <a:ext cx="619789" cy="263110"/>
              </a:xfrm>
              <a:prstGeom prst="rect">
                <a:avLst/>
              </a:prstGeom>
              <a:solidFill>
                <a:schemeClr val="accent3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tag</a:t>
                </a:r>
              </a:p>
            </p:txBody>
          </p:sp>
          <p:sp>
            <p:nvSpPr>
              <p:cNvPr id="258" name="Rectangle 257"/>
              <p:cNvSpPr/>
              <p:nvPr>
                <p:custDataLst>
                  <p:tags r:id="rId22"/>
                </p:custDataLst>
              </p:nvPr>
            </p:nvSpPr>
            <p:spPr bwMode="auto">
              <a:xfrm>
                <a:off x="4190256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v</a:t>
                </a:r>
              </a:p>
            </p:txBody>
          </p:sp>
          <p:sp>
            <p:nvSpPr>
              <p:cNvPr id="259" name="Rectangle 258"/>
              <p:cNvSpPr/>
              <p:nvPr>
                <p:custDataLst>
                  <p:tags r:id="rId23"/>
                </p:custDataLst>
              </p:nvPr>
            </p:nvSpPr>
            <p:spPr bwMode="auto">
              <a:xfrm>
                <a:off x="6070637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3</a:t>
                </a:r>
              </a:p>
            </p:txBody>
          </p:sp>
          <p:sp>
            <p:nvSpPr>
              <p:cNvPr id="260" name="Rectangle 259"/>
              <p:cNvSpPr/>
              <p:nvPr>
                <p:custDataLst>
                  <p:tags r:id="rId24"/>
                </p:custDataLst>
              </p:nvPr>
            </p:nvSpPr>
            <p:spPr bwMode="auto">
              <a:xfrm>
                <a:off x="6810865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6</a:t>
                </a:r>
              </a:p>
            </p:txBody>
          </p:sp>
          <p:sp>
            <p:nvSpPr>
              <p:cNvPr id="261" name="Rectangle 260"/>
              <p:cNvSpPr/>
              <p:nvPr>
                <p:custDataLst>
                  <p:tags r:id="rId25"/>
                </p:custDataLst>
              </p:nvPr>
            </p:nvSpPr>
            <p:spPr bwMode="auto">
              <a:xfrm>
                <a:off x="6558872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5</a:t>
                </a:r>
              </a:p>
            </p:txBody>
          </p:sp>
          <p:sp>
            <p:nvSpPr>
              <p:cNvPr id="262" name="Rectangle 261"/>
              <p:cNvSpPr/>
              <p:nvPr>
                <p:custDataLst>
                  <p:tags r:id="rId26"/>
                </p:custDataLst>
              </p:nvPr>
            </p:nvSpPr>
            <p:spPr bwMode="auto">
              <a:xfrm>
                <a:off x="6306878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4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TextBox 116"/>
              <p:cNvSpPr txBox="1"/>
              <p:nvPr>
                <p:custDataLst>
                  <p:tags r:id="rId14"/>
                </p:custDataLst>
              </p:nvPr>
            </p:nvSpPr>
            <p:spPr>
              <a:xfrm>
                <a:off x="393192" y="1362456"/>
                <a:ext cx="249074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 smtClean="0">
                    <a:latin typeface="Calibri" pitchFamily="34" charset="0"/>
                  </a:rPr>
                  <a:t>2-way:  Two lines per set</a:t>
                </a:r>
              </a:p>
              <a:p>
                <a:r>
                  <a:rPr lang="en-US" sz="1800" dirty="0" smtClean="0">
                    <a:latin typeface="Calibri" pitchFamily="34" charset="0"/>
                  </a:rPr>
                  <a:t>Block </a:t>
                </a:r>
                <a:r>
                  <a:rPr lang="en-US" dirty="0" smtClean="0">
                    <a:latin typeface="Calibri" pitchFamily="34" charset="0"/>
                  </a:rPr>
                  <a:t>S</a:t>
                </a:r>
                <a:r>
                  <a:rPr lang="en-US" sz="1800" dirty="0" smtClean="0">
                    <a:latin typeface="Calibri" pitchFamily="34" charset="0"/>
                  </a:rPr>
                  <a:t>ize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sz="1800" dirty="0" smtClean="0">
                    <a:latin typeface="Calibri" pitchFamily="34" charset="0"/>
                  </a:rPr>
                  <a:t> = 8 B</a:t>
                </a:r>
              </a:p>
            </p:txBody>
          </p:sp>
        </mc:Choice>
        <mc:Fallback xmlns="">
          <p:sp>
            <p:nvSpPr>
              <p:cNvPr id="117" name="TextBox 116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113"/>
                </p:custDataLst>
              </p:nvPr>
            </p:nvSpPr>
            <p:spPr>
              <a:xfrm>
                <a:off x="393192" y="1362456"/>
                <a:ext cx="2490746" cy="646331"/>
              </a:xfrm>
              <a:prstGeom prst="rect">
                <a:avLst/>
              </a:prstGeom>
              <a:blipFill rotWithShape="0">
                <a:blip r:embed="rId114"/>
                <a:stretch>
                  <a:fillRect l="-2206" t="-5660" r="-1471" b="-13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2795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/>
      <p:bldP spid="132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45"/>
          <p:cNvGrpSpPr/>
          <p:nvPr>
            <p:custDataLst>
              <p:tags r:id="rId1"/>
            </p:custDataLst>
          </p:nvPr>
        </p:nvGrpSpPr>
        <p:grpSpPr>
          <a:xfrm>
            <a:off x="465536" y="3201752"/>
            <a:ext cx="7086600" cy="612843"/>
            <a:chOff x="457200" y="2514600"/>
            <a:chExt cx="7086600" cy="612843"/>
          </a:xfrm>
        </p:grpSpPr>
        <p:sp>
          <p:nvSpPr>
            <p:cNvPr id="47" name="Rectangle 46"/>
            <p:cNvSpPr/>
            <p:nvPr>
              <p:custDataLst>
                <p:tags r:id="rId19"/>
              </p:custDataLst>
            </p:nvPr>
          </p:nvSpPr>
          <p:spPr bwMode="auto">
            <a:xfrm>
              <a:off x="457200" y="2514600"/>
              <a:ext cx="7086600" cy="61284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400" dirty="0" smtClean="0">
                <a:latin typeface="Calibri" pitchFamily="34" charset="0"/>
              </a:endParaRPr>
            </a:p>
          </p:txBody>
        </p:sp>
        <p:grpSp>
          <p:nvGrpSpPr>
            <p:cNvPr id="48" name="Group 134"/>
            <p:cNvGrpSpPr/>
            <p:nvPr/>
          </p:nvGrpSpPr>
          <p:grpSpPr>
            <a:xfrm>
              <a:off x="4080935" y="2594046"/>
              <a:ext cx="3321928" cy="460443"/>
              <a:chOff x="4080935" y="2594046"/>
              <a:chExt cx="3321928" cy="460443"/>
            </a:xfrm>
          </p:grpSpPr>
          <p:sp>
            <p:nvSpPr>
              <p:cNvPr id="61" name="Rectangle 60"/>
              <p:cNvSpPr/>
              <p:nvPr>
                <p:custDataLst>
                  <p:tags r:id="rId31"/>
                </p:custDataLst>
              </p:nvPr>
            </p:nvSpPr>
            <p:spPr bwMode="auto">
              <a:xfrm>
                <a:off x="4080935" y="2594046"/>
                <a:ext cx="3321928" cy="460443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sz="1400" dirty="0" smtClean="0">
                  <a:latin typeface="Calibri" pitchFamily="34" charset="0"/>
                </a:endParaRPr>
              </a:p>
            </p:txBody>
          </p:sp>
          <p:sp>
            <p:nvSpPr>
              <p:cNvPr id="62" name="Rectangle 61"/>
              <p:cNvSpPr/>
              <p:nvPr>
                <p:custDataLst>
                  <p:tags r:id="rId32"/>
                </p:custDataLst>
              </p:nvPr>
            </p:nvSpPr>
            <p:spPr bwMode="auto">
              <a:xfrm>
                <a:off x="5374252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63" name="Rectangle 62"/>
              <p:cNvSpPr/>
              <p:nvPr>
                <p:custDataLst>
                  <p:tags r:id="rId33"/>
                </p:custDataLst>
              </p:nvPr>
            </p:nvSpPr>
            <p:spPr bwMode="auto">
              <a:xfrm>
                <a:off x="5609570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64" name="Rectangle 63"/>
              <p:cNvSpPr/>
              <p:nvPr>
                <p:custDataLst>
                  <p:tags r:id="rId34"/>
                </p:custDataLst>
              </p:nvPr>
            </p:nvSpPr>
            <p:spPr bwMode="auto">
              <a:xfrm>
                <a:off x="5834695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65" name="Rectangle 64"/>
              <p:cNvSpPr/>
              <p:nvPr>
                <p:custDataLst>
                  <p:tags r:id="rId35"/>
                </p:custDataLst>
              </p:nvPr>
            </p:nvSpPr>
            <p:spPr bwMode="auto">
              <a:xfrm>
                <a:off x="7062235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7</a:t>
                </a:r>
              </a:p>
            </p:txBody>
          </p:sp>
          <p:sp>
            <p:nvSpPr>
              <p:cNvPr id="66" name="Rectangle 65"/>
              <p:cNvSpPr/>
              <p:nvPr>
                <p:custDataLst>
                  <p:tags r:id="rId36"/>
                </p:custDataLst>
              </p:nvPr>
            </p:nvSpPr>
            <p:spPr bwMode="auto">
              <a:xfrm>
                <a:off x="4595116" y="2692712"/>
                <a:ext cx="619789" cy="263110"/>
              </a:xfrm>
              <a:prstGeom prst="rect">
                <a:avLst/>
              </a:prstGeom>
              <a:solidFill>
                <a:schemeClr val="accent3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tag</a:t>
                </a:r>
              </a:p>
            </p:txBody>
          </p:sp>
          <p:sp>
            <p:nvSpPr>
              <p:cNvPr id="67" name="Rectangle 66"/>
              <p:cNvSpPr/>
              <p:nvPr>
                <p:custDataLst>
                  <p:tags r:id="rId37"/>
                </p:custDataLst>
              </p:nvPr>
            </p:nvSpPr>
            <p:spPr bwMode="auto">
              <a:xfrm>
                <a:off x="4190256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v</a:t>
                </a:r>
              </a:p>
            </p:txBody>
          </p:sp>
          <p:sp>
            <p:nvSpPr>
              <p:cNvPr id="68" name="Rectangle 67"/>
              <p:cNvSpPr/>
              <p:nvPr>
                <p:custDataLst>
                  <p:tags r:id="rId38"/>
                </p:custDataLst>
              </p:nvPr>
            </p:nvSpPr>
            <p:spPr bwMode="auto">
              <a:xfrm>
                <a:off x="6070637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3</a:t>
                </a:r>
              </a:p>
            </p:txBody>
          </p:sp>
          <p:sp>
            <p:nvSpPr>
              <p:cNvPr id="69" name="Rectangle 68"/>
              <p:cNvSpPr/>
              <p:nvPr>
                <p:custDataLst>
                  <p:tags r:id="rId39"/>
                </p:custDataLst>
              </p:nvPr>
            </p:nvSpPr>
            <p:spPr bwMode="auto">
              <a:xfrm>
                <a:off x="6810865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6</a:t>
                </a:r>
              </a:p>
            </p:txBody>
          </p:sp>
          <p:sp>
            <p:nvSpPr>
              <p:cNvPr id="70" name="Rectangle 69"/>
              <p:cNvSpPr/>
              <p:nvPr>
                <p:custDataLst>
                  <p:tags r:id="rId40"/>
                </p:custDataLst>
              </p:nvPr>
            </p:nvSpPr>
            <p:spPr bwMode="auto">
              <a:xfrm>
                <a:off x="6558872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5</a:t>
                </a:r>
              </a:p>
            </p:txBody>
          </p:sp>
          <p:sp>
            <p:nvSpPr>
              <p:cNvPr id="71" name="Rectangle 70"/>
              <p:cNvSpPr/>
              <p:nvPr>
                <p:custDataLst>
                  <p:tags r:id="rId41"/>
                </p:custDataLst>
              </p:nvPr>
            </p:nvSpPr>
            <p:spPr bwMode="auto">
              <a:xfrm>
                <a:off x="6306878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4</a:t>
                </a:r>
              </a:p>
            </p:txBody>
          </p:sp>
        </p:grpSp>
        <p:grpSp>
          <p:nvGrpSpPr>
            <p:cNvPr id="49" name="Group 135"/>
            <p:cNvGrpSpPr/>
            <p:nvPr/>
          </p:nvGrpSpPr>
          <p:grpSpPr>
            <a:xfrm>
              <a:off x="609672" y="2593164"/>
              <a:ext cx="3321928" cy="460443"/>
              <a:chOff x="4080935" y="2594046"/>
              <a:chExt cx="3321928" cy="460443"/>
            </a:xfrm>
          </p:grpSpPr>
          <p:sp>
            <p:nvSpPr>
              <p:cNvPr id="50" name="Rectangle 49"/>
              <p:cNvSpPr/>
              <p:nvPr>
                <p:custDataLst>
                  <p:tags r:id="rId20"/>
                </p:custDataLst>
              </p:nvPr>
            </p:nvSpPr>
            <p:spPr bwMode="auto">
              <a:xfrm>
                <a:off x="4080935" y="2594046"/>
                <a:ext cx="3321928" cy="460443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sz="1400" dirty="0" smtClean="0">
                  <a:latin typeface="Calibri" pitchFamily="34" charset="0"/>
                </a:endParaRPr>
              </a:p>
            </p:txBody>
          </p:sp>
          <p:sp>
            <p:nvSpPr>
              <p:cNvPr id="51" name="Rectangle 50"/>
              <p:cNvSpPr/>
              <p:nvPr>
                <p:custDataLst>
                  <p:tags r:id="rId21"/>
                </p:custDataLst>
              </p:nvPr>
            </p:nvSpPr>
            <p:spPr bwMode="auto">
              <a:xfrm>
                <a:off x="5374252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52" name="Rectangle 51"/>
              <p:cNvSpPr/>
              <p:nvPr>
                <p:custDataLst>
                  <p:tags r:id="rId22"/>
                </p:custDataLst>
              </p:nvPr>
            </p:nvSpPr>
            <p:spPr bwMode="auto">
              <a:xfrm>
                <a:off x="5609570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53" name="Rectangle 52"/>
              <p:cNvSpPr/>
              <p:nvPr>
                <p:custDataLst>
                  <p:tags r:id="rId23"/>
                </p:custDataLst>
              </p:nvPr>
            </p:nvSpPr>
            <p:spPr bwMode="auto">
              <a:xfrm>
                <a:off x="5834695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54" name="Rectangle 53"/>
              <p:cNvSpPr/>
              <p:nvPr>
                <p:custDataLst>
                  <p:tags r:id="rId24"/>
                </p:custDataLst>
              </p:nvPr>
            </p:nvSpPr>
            <p:spPr bwMode="auto">
              <a:xfrm>
                <a:off x="7062235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7</a:t>
                </a:r>
              </a:p>
            </p:txBody>
          </p:sp>
          <p:sp>
            <p:nvSpPr>
              <p:cNvPr id="55" name="Rectangle 54"/>
              <p:cNvSpPr/>
              <p:nvPr>
                <p:custDataLst>
                  <p:tags r:id="rId25"/>
                </p:custDataLst>
              </p:nvPr>
            </p:nvSpPr>
            <p:spPr bwMode="auto">
              <a:xfrm>
                <a:off x="4595116" y="2692712"/>
                <a:ext cx="619789" cy="263110"/>
              </a:xfrm>
              <a:prstGeom prst="rect">
                <a:avLst/>
              </a:prstGeom>
              <a:solidFill>
                <a:schemeClr val="accent3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tag</a:t>
                </a:r>
              </a:p>
            </p:txBody>
          </p:sp>
          <p:sp>
            <p:nvSpPr>
              <p:cNvPr id="56" name="Rectangle 55"/>
              <p:cNvSpPr/>
              <p:nvPr>
                <p:custDataLst>
                  <p:tags r:id="rId26"/>
                </p:custDataLst>
              </p:nvPr>
            </p:nvSpPr>
            <p:spPr bwMode="auto">
              <a:xfrm>
                <a:off x="4190256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v</a:t>
                </a:r>
              </a:p>
            </p:txBody>
          </p:sp>
          <p:sp>
            <p:nvSpPr>
              <p:cNvPr id="57" name="Rectangle 56"/>
              <p:cNvSpPr/>
              <p:nvPr>
                <p:custDataLst>
                  <p:tags r:id="rId27"/>
                </p:custDataLst>
              </p:nvPr>
            </p:nvSpPr>
            <p:spPr bwMode="auto">
              <a:xfrm>
                <a:off x="6070637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3</a:t>
                </a:r>
              </a:p>
            </p:txBody>
          </p:sp>
          <p:sp>
            <p:nvSpPr>
              <p:cNvPr id="58" name="Rectangle 57"/>
              <p:cNvSpPr/>
              <p:nvPr>
                <p:custDataLst>
                  <p:tags r:id="rId28"/>
                </p:custDataLst>
              </p:nvPr>
            </p:nvSpPr>
            <p:spPr bwMode="auto">
              <a:xfrm>
                <a:off x="6810865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6</a:t>
                </a:r>
              </a:p>
            </p:txBody>
          </p:sp>
          <p:sp>
            <p:nvSpPr>
              <p:cNvPr id="59" name="Rectangle 58"/>
              <p:cNvSpPr/>
              <p:nvPr>
                <p:custDataLst>
                  <p:tags r:id="rId29"/>
                </p:custDataLst>
              </p:nvPr>
            </p:nvSpPr>
            <p:spPr bwMode="auto">
              <a:xfrm>
                <a:off x="6558872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5</a:t>
                </a:r>
              </a:p>
            </p:txBody>
          </p:sp>
          <p:sp>
            <p:nvSpPr>
              <p:cNvPr id="60" name="Rectangle 59"/>
              <p:cNvSpPr/>
              <p:nvPr>
                <p:custDataLst>
                  <p:tags r:id="rId30"/>
                </p:custDataLst>
              </p:nvPr>
            </p:nvSpPr>
            <p:spPr bwMode="auto">
              <a:xfrm>
                <a:off x="6306878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4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  <p:custDataLst>
                  <p:tags r:id="rId2"/>
                </p:custDataLst>
              </p:nvPr>
            </p:nvSpPr>
            <p:spPr>
              <a:xfrm>
                <a:off x="357762" y="438912"/>
                <a:ext cx="8245269" cy="762000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Example:  Set-Associative Cache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= 2)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  <p:custDataLst>
                  <p:tags r:id="rId44"/>
                </p:custDataLst>
              </p:nvPr>
            </p:nvSpPr>
            <p:spPr>
              <a:xfrm>
                <a:off x="357762" y="438912"/>
                <a:ext cx="8245269" cy="762000"/>
              </a:xfrm>
              <a:blipFill rotWithShape="0">
                <a:blip r:embed="rId45"/>
                <a:stretch>
                  <a:fillRect l="-2293" t="-4000" b="-224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Slide Number Placeholder 44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19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Rectangle 127"/>
              <p:cNvSpPr/>
              <p:nvPr>
                <p:custDataLst>
                  <p:tags r:id="rId4"/>
                </p:custDataLst>
              </p:nvPr>
            </p:nvSpPr>
            <p:spPr bwMode="auto">
              <a:xfrm>
                <a:off x="6566078" y="1862752"/>
                <a:ext cx="990600" cy="270848"/>
              </a:xfrm>
              <a:prstGeom prst="rect">
                <a:avLst/>
              </a:prstGeom>
              <a:solidFill>
                <a:srgbClr val="FF9999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r>
                      <a:rPr lang="en-US" sz="1600" b="1" i="1" dirty="0" smtClean="0">
                        <a:solidFill>
                          <a:srgbClr val="FF9900"/>
                        </a:solidFill>
                        <a:effectLst>
                          <a:glow rad="127000">
                            <a:schemeClr val="tx1"/>
                          </a:glow>
                        </a:effectLst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US" sz="1600" dirty="0">
                    <a:latin typeface="Calibri" pitchFamily="34" charset="0"/>
                  </a:rPr>
                  <a:t> bits</a:t>
                </a:r>
              </a:p>
            </p:txBody>
          </p:sp>
        </mc:Choice>
        <mc:Fallback xmlns="">
          <p:sp>
            <p:nvSpPr>
              <p:cNvPr id="128" name="Rectangle 127"/>
              <p:cNvSpPr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46"/>
                </p:custDataLst>
              </p:nvPr>
            </p:nvSpPr>
            <p:spPr bwMode="auto">
              <a:xfrm>
                <a:off x="6566078" y="1862752"/>
                <a:ext cx="990600" cy="270848"/>
              </a:xfrm>
              <a:prstGeom prst="rect">
                <a:avLst/>
              </a:prstGeom>
              <a:blipFill rotWithShape="0">
                <a:blip r:embed="rId47"/>
                <a:stretch>
                  <a:fillRect t="-17391" b="-36957"/>
                </a:stretch>
              </a:blip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9" name="Rectangle 128"/>
          <p:cNvSpPr/>
          <p:nvPr>
            <p:custDataLst>
              <p:tags r:id="rId5"/>
            </p:custDataLst>
          </p:nvPr>
        </p:nvSpPr>
        <p:spPr bwMode="auto">
          <a:xfrm>
            <a:off x="7556678" y="18627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>
            <p:custDataLst>
              <p:tags r:id="rId6"/>
            </p:custDataLst>
          </p:nvPr>
        </p:nvSpPr>
        <p:spPr bwMode="auto">
          <a:xfrm>
            <a:off x="8318678" y="186275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cxnSp>
        <p:nvCxnSpPr>
          <p:cNvPr id="231" name="Shape 230"/>
          <p:cNvCxnSpPr>
            <a:stCxn id="129" idx="2"/>
          </p:cNvCxnSpPr>
          <p:nvPr>
            <p:custDataLst>
              <p:tags r:id="rId7"/>
            </p:custDataLst>
          </p:nvPr>
        </p:nvCxnSpPr>
        <p:spPr bwMode="auto">
          <a:xfrm rot="5400000">
            <a:off x="7054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hape 131"/>
          <p:cNvCxnSpPr>
            <a:stCxn id="128" idx="1"/>
          </p:cNvCxnSpPr>
          <p:nvPr>
            <p:custDataLst>
              <p:tags r:id="rId8"/>
            </p:custDataLst>
          </p:nvPr>
        </p:nvCxnSpPr>
        <p:spPr bwMode="auto">
          <a:xfrm rot="10800000" flipV="1">
            <a:off x="4905012" y="1998176"/>
            <a:ext cx="1661067" cy="1380336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hape 133"/>
          <p:cNvCxnSpPr>
            <a:stCxn id="128" idx="1"/>
          </p:cNvCxnSpPr>
          <p:nvPr>
            <p:custDataLst>
              <p:tags r:id="rId9"/>
            </p:custDataLst>
          </p:nvPr>
        </p:nvCxnSpPr>
        <p:spPr bwMode="auto">
          <a:xfrm rot="10800000" flipV="1">
            <a:off x="1430684" y="1998175"/>
            <a:ext cx="5135395" cy="1377093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5" name="TextBox 134"/>
          <p:cNvSpPr txBox="1"/>
          <p:nvPr>
            <p:custDataLst>
              <p:tags r:id="rId10"/>
            </p:custDataLst>
          </p:nvPr>
        </p:nvSpPr>
        <p:spPr>
          <a:xfrm>
            <a:off x="3429000" y="1981200"/>
            <a:ext cx="1570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compare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both</a:t>
            </a:r>
          </a:p>
        </p:txBody>
      </p:sp>
      <p:cxnSp>
        <p:nvCxnSpPr>
          <p:cNvPr id="136" name="Straight Connector 135"/>
          <p:cNvCxnSpPr/>
          <p:nvPr>
            <p:custDataLst>
              <p:tags r:id="rId11"/>
            </p:custDataLst>
          </p:nvPr>
        </p:nvCxnSpPr>
        <p:spPr bwMode="auto">
          <a:xfrm rot="5400000">
            <a:off x="636949" y="317146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TextBox 137"/>
          <p:cNvSpPr txBox="1"/>
          <p:nvPr>
            <p:custDataLst>
              <p:tags r:id="rId12"/>
            </p:custDataLst>
          </p:nvPr>
        </p:nvSpPr>
        <p:spPr>
          <a:xfrm>
            <a:off x="457200" y="2628106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valid?  + </a:t>
            </a:r>
          </a:p>
        </p:txBody>
      </p:sp>
      <p:sp>
        <p:nvSpPr>
          <p:cNvPr id="139" name="TextBox 138"/>
          <p:cNvSpPr txBox="1"/>
          <p:nvPr>
            <p:custDataLst>
              <p:tags r:id="rId13"/>
            </p:custDataLst>
          </p:nvPr>
        </p:nvSpPr>
        <p:spPr>
          <a:xfrm>
            <a:off x="1418537" y="2641599"/>
            <a:ext cx="1691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match: yes = hit</a:t>
            </a:r>
          </a:p>
        </p:txBody>
      </p:sp>
      <p:cxnSp>
        <p:nvCxnSpPr>
          <p:cNvPr id="143" name="Elbow Connector 142"/>
          <p:cNvCxnSpPr>
            <a:stCxn id="130" idx="2"/>
          </p:cNvCxnSpPr>
          <p:nvPr>
            <p:custDataLst>
              <p:tags r:id="rId14"/>
            </p:custDataLst>
          </p:nvPr>
        </p:nvCxnSpPr>
        <p:spPr bwMode="auto">
          <a:xfrm rot="5400000">
            <a:off x="5016510" y="75949"/>
            <a:ext cx="1504779" cy="5620080"/>
          </a:xfrm>
          <a:prstGeom prst="bentConnector3">
            <a:avLst>
              <a:gd name="adj1" fmla="val 14838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5" name="TextBox 144"/>
          <p:cNvSpPr txBox="1"/>
          <p:nvPr>
            <p:custDataLst>
              <p:tags r:id="rId15"/>
            </p:custDataLst>
          </p:nvPr>
        </p:nvSpPr>
        <p:spPr>
          <a:xfrm>
            <a:off x="5105400" y="4355068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block offset</a:t>
            </a:r>
          </a:p>
        </p:txBody>
      </p:sp>
      <p:sp>
        <p:nvSpPr>
          <p:cNvPr id="43" name="Rectangle 42"/>
          <p:cNvSpPr/>
          <p:nvPr>
            <p:custDataLst>
              <p:tags r:id="rId16"/>
            </p:custDataLst>
          </p:nvPr>
        </p:nvSpPr>
        <p:spPr bwMode="auto">
          <a:xfrm>
            <a:off x="1124185" y="3377238"/>
            <a:ext cx="619789" cy="26311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Calibri" pitchFamily="34" charset="0"/>
              </a:rPr>
              <a:t>tag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>
                <p:custDataLst>
                  <p:tags r:id="rId17"/>
                </p:custDataLst>
              </p:nvPr>
            </p:nvSpPr>
            <p:spPr>
              <a:xfrm>
                <a:off x="393192" y="1362456"/>
                <a:ext cx="249074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 smtClean="0">
                    <a:latin typeface="Calibri" pitchFamily="34" charset="0"/>
                  </a:rPr>
                  <a:t>2-way:  Two lines per set</a:t>
                </a:r>
              </a:p>
              <a:p>
                <a:r>
                  <a:rPr lang="en-US" sz="1800" dirty="0" smtClean="0">
                    <a:latin typeface="Calibri" pitchFamily="34" charset="0"/>
                  </a:rPr>
                  <a:t>Block </a:t>
                </a:r>
                <a:r>
                  <a:rPr lang="en-US" dirty="0" smtClean="0">
                    <a:latin typeface="Calibri" pitchFamily="34" charset="0"/>
                  </a:rPr>
                  <a:t>S</a:t>
                </a:r>
                <a:r>
                  <a:rPr lang="en-US" sz="1800" dirty="0" smtClean="0">
                    <a:latin typeface="Calibri" pitchFamily="34" charset="0"/>
                  </a:rPr>
                  <a:t>ize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sz="1800" dirty="0" smtClean="0">
                    <a:latin typeface="Calibri" pitchFamily="34" charset="0"/>
                  </a:rPr>
                  <a:t> = 8 B</a:t>
                </a: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48"/>
                </p:custDataLst>
              </p:nvPr>
            </p:nvSpPr>
            <p:spPr>
              <a:xfrm>
                <a:off x="393192" y="1362456"/>
                <a:ext cx="2490746" cy="646331"/>
              </a:xfrm>
              <a:prstGeom prst="rect">
                <a:avLst/>
              </a:prstGeom>
              <a:blipFill rotWithShape="0">
                <a:blip r:embed="rId49"/>
                <a:stretch>
                  <a:fillRect l="-2206" t="-5660" r="-1471" b="-13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TextBox 72"/>
          <p:cNvSpPr txBox="1"/>
          <p:nvPr>
            <p:custDataLst>
              <p:tags r:id="rId18"/>
            </p:custDataLst>
          </p:nvPr>
        </p:nvSpPr>
        <p:spPr>
          <a:xfrm>
            <a:off x="6477000" y="1522790"/>
            <a:ext cx="2534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short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27888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0"/>
      <p:bldP spid="138" grpId="0"/>
      <p:bldP spid="139" grpId="0"/>
      <p:bldP spid="145" grpId="0"/>
      <p:bldP spid="4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Administrivia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Lab 3, due Wednesday (5/15)</a:t>
            </a:r>
          </a:p>
          <a:p>
            <a:r>
              <a:rPr lang="en-US" dirty="0" smtClean="0"/>
              <a:t>Homework </a:t>
            </a:r>
            <a:r>
              <a:rPr lang="en-US" dirty="0"/>
              <a:t>4 , due Wed (5/22) (</a:t>
            </a:r>
            <a:r>
              <a:rPr lang="en-US" dirty="0" err="1"/>
              <a:t>Structs</a:t>
            </a:r>
            <a:r>
              <a:rPr lang="en-US" dirty="0"/>
              <a:t>, Caches)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08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/>
          <p:cNvGrpSpPr/>
          <p:nvPr>
            <p:custDataLst>
              <p:tags r:id="rId1"/>
            </p:custDataLst>
          </p:nvPr>
        </p:nvGrpSpPr>
        <p:grpSpPr>
          <a:xfrm>
            <a:off x="465537" y="3190804"/>
            <a:ext cx="7086600" cy="612843"/>
            <a:chOff x="457200" y="2514600"/>
            <a:chExt cx="7086600" cy="612843"/>
          </a:xfrm>
        </p:grpSpPr>
        <p:sp>
          <p:nvSpPr>
            <p:cNvPr id="49" name="Rectangle 48"/>
            <p:cNvSpPr/>
            <p:nvPr>
              <p:custDataLst>
                <p:tags r:id="rId21"/>
              </p:custDataLst>
            </p:nvPr>
          </p:nvSpPr>
          <p:spPr bwMode="auto">
            <a:xfrm>
              <a:off x="457200" y="2514600"/>
              <a:ext cx="7086600" cy="61284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400" dirty="0" smtClean="0">
                <a:latin typeface="Calibri" pitchFamily="34" charset="0"/>
              </a:endParaRPr>
            </a:p>
          </p:txBody>
        </p:sp>
        <p:grpSp>
          <p:nvGrpSpPr>
            <p:cNvPr id="50" name="Group 134"/>
            <p:cNvGrpSpPr/>
            <p:nvPr/>
          </p:nvGrpSpPr>
          <p:grpSpPr>
            <a:xfrm>
              <a:off x="4080935" y="2594046"/>
              <a:ext cx="3321928" cy="460443"/>
              <a:chOff x="4080935" y="2594046"/>
              <a:chExt cx="3321928" cy="460443"/>
            </a:xfrm>
          </p:grpSpPr>
          <p:sp>
            <p:nvSpPr>
              <p:cNvPr id="63" name="Rectangle 62"/>
              <p:cNvSpPr/>
              <p:nvPr>
                <p:custDataLst>
                  <p:tags r:id="rId33"/>
                </p:custDataLst>
              </p:nvPr>
            </p:nvSpPr>
            <p:spPr bwMode="auto">
              <a:xfrm>
                <a:off x="4080935" y="2594046"/>
                <a:ext cx="3321928" cy="460443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sz="1400" dirty="0" smtClean="0">
                  <a:latin typeface="Calibri" pitchFamily="34" charset="0"/>
                </a:endParaRPr>
              </a:p>
            </p:txBody>
          </p:sp>
          <p:sp>
            <p:nvSpPr>
              <p:cNvPr id="64" name="Rectangle 63"/>
              <p:cNvSpPr/>
              <p:nvPr>
                <p:custDataLst>
                  <p:tags r:id="rId34"/>
                </p:custDataLst>
              </p:nvPr>
            </p:nvSpPr>
            <p:spPr bwMode="auto">
              <a:xfrm>
                <a:off x="5374252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65" name="Rectangle 64"/>
              <p:cNvSpPr/>
              <p:nvPr>
                <p:custDataLst>
                  <p:tags r:id="rId35"/>
                </p:custDataLst>
              </p:nvPr>
            </p:nvSpPr>
            <p:spPr bwMode="auto">
              <a:xfrm>
                <a:off x="5609570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66" name="Rectangle 65"/>
              <p:cNvSpPr/>
              <p:nvPr>
                <p:custDataLst>
                  <p:tags r:id="rId36"/>
                </p:custDataLst>
              </p:nvPr>
            </p:nvSpPr>
            <p:spPr bwMode="auto">
              <a:xfrm>
                <a:off x="5834695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67" name="Rectangle 66"/>
              <p:cNvSpPr/>
              <p:nvPr>
                <p:custDataLst>
                  <p:tags r:id="rId37"/>
                </p:custDataLst>
              </p:nvPr>
            </p:nvSpPr>
            <p:spPr bwMode="auto">
              <a:xfrm>
                <a:off x="7062235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7</a:t>
                </a:r>
              </a:p>
            </p:txBody>
          </p:sp>
          <p:sp>
            <p:nvSpPr>
              <p:cNvPr id="68" name="Rectangle 67"/>
              <p:cNvSpPr/>
              <p:nvPr>
                <p:custDataLst>
                  <p:tags r:id="rId38"/>
                </p:custDataLst>
              </p:nvPr>
            </p:nvSpPr>
            <p:spPr bwMode="auto">
              <a:xfrm>
                <a:off x="4595116" y="2692712"/>
                <a:ext cx="619789" cy="263110"/>
              </a:xfrm>
              <a:prstGeom prst="rect">
                <a:avLst/>
              </a:prstGeom>
              <a:solidFill>
                <a:schemeClr val="accent3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tag</a:t>
                </a:r>
              </a:p>
            </p:txBody>
          </p:sp>
          <p:sp>
            <p:nvSpPr>
              <p:cNvPr id="69" name="Rectangle 68"/>
              <p:cNvSpPr/>
              <p:nvPr>
                <p:custDataLst>
                  <p:tags r:id="rId39"/>
                </p:custDataLst>
              </p:nvPr>
            </p:nvSpPr>
            <p:spPr bwMode="auto">
              <a:xfrm>
                <a:off x="4190256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v</a:t>
                </a:r>
              </a:p>
            </p:txBody>
          </p:sp>
          <p:sp>
            <p:nvSpPr>
              <p:cNvPr id="70" name="Rectangle 69"/>
              <p:cNvSpPr/>
              <p:nvPr>
                <p:custDataLst>
                  <p:tags r:id="rId40"/>
                </p:custDataLst>
              </p:nvPr>
            </p:nvSpPr>
            <p:spPr bwMode="auto">
              <a:xfrm>
                <a:off x="6070637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3</a:t>
                </a:r>
              </a:p>
            </p:txBody>
          </p:sp>
          <p:sp>
            <p:nvSpPr>
              <p:cNvPr id="71" name="Rectangle 70"/>
              <p:cNvSpPr/>
              <p:nvPr>
                <p:custDataLst>
                  <p:tags r:id="rId41"/>
                </p:custDataLst>
              </p:nvPr>
            </p:nvSpPr>
            <p:spPr bwMode="auto">
              <a:xfrm>
                <a:off x="6810865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6</a:t>
                </a:r>
              </a:p>
            </p:txBody>
          </p:sp>
          <p:sp>
            <p:nvSpPr>
              <p:cNvPr id="72" name="Rectangle 71"/>
              <p:cNvSpPr/>
              <p:nvPr>
                <p:custDataLst>
                  <p:tags r:id="rId42"/>
                </p:custDataLst>
              </p:nvPr>
            </p:nvSpPr>
            <p:spPr bwMode="auto">
              <a:xfrm>
                <a:off x="6558872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5</a:t>
                </a:r>
              </a:p>
            </p:txBody>
          </p:sp>
          <p:sp>
            <p:nvSpPr>
              <p:cNvPr id="73" name="Rectangle 72"/>
              <p:cNvSpPr/>
              <p:nvPr>
                <p:custDataLst>
                  <p:tags r:id="rId43"/>
                </p:custDataLst>
              </p:nvPr>
            </p:nvSpPr>
            <p:spPr bwMode="auto">
              <a:xfrm>
                <a:off x="6306878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4</a:t>
                </a:r>
              </a:p>
            </p:txBody>
          </p:sp>
        </p:grpSp>
        <p:grpSp>
          <p:nvGrpSpPr>
            <p:cNvPr id="51" name="Group 135"/>
            <p:cNvGrpSpPr/>
            <p:nvPr/>
          </p:nvGrpSpPr>
          <p:grpSpPr>
            <a:xfrm>
              <a:off x="609672" y="2593164"/>
              <a:ext cx="3321928" cy="460443"/>
              <a:chOff x="4080935" y="2594046"/>
              <a:chExt cx="3321928" cy="460443"/>
            </a:xfrm>
          </p:grpSpPr>
          <p:sp>
            <p:nvSpPr>
              <p:cNvPr id="52" name="Rectangle 51"/>
              <p:cNvSpPr/>
              <p:nvPr>
                <p:custDataLst>
                  <p:tags r:id="rId22"/>
                </p:custDataLst>
              </p:nvPr>
            </p:nvSpPr>
            <p:spPr bwMode="auto">
              <a:xfrm>
                <a:off x="4080935" y="2594046"/>
                <a:ext cx="3321928" cy="460443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sz="1400" dirty="0" smtClean="0">
                  <a:latin typeface="Calibri" pitchFamily="34" charset="0"/>
                </a:endParaRPr>
              </a:p>
            </p:txBody>
          </p:sp>
          <p:sp>
            <p:nvSpPr>
              <p:cNvPr id="53" name="Rectangle 52"/>
              <p:cNvSpPr/>
              <p:nvPr>
                <p:custDataLst>
                  <p:tags r:id="rId23"/>
                </p:custDataLst>
              </p:nvPr>
            </p:nvSpPr>
            <p:spPr bwMode="auto">
              <a:xfrm>
                <a:off x="5374252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54" name="Rectangle 53"/>
              <p:cNvSpPr/>
              <p:nvPr>
                <p:custDataLst>
                  <p:tags r:id="rId24"/>
                </p:custDataLst>
              </p:nvPr>
            </p:nvSpPr>
            <p:spPr bwMode="auto">
              <a:xfrm>
                <a:off x="5609570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55" name="Rectangle 54"/>
              <p:cNvSpPr/>
              <p:nvPr>
                <p:custDataLst>
                  <p:tags r:id="rId25"/>
                </p:custDataLst>
              </p:nvPr>
            </p:nvSpPr>
            <p:spPr bwMode="auto">
              <a:xfrm>
                <a:off x="5834695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56" name="Rectangle 55"/>
              <p:cNvSpPr/>
              <p:nvPr>
                <p:custDataLst>
                  <p:tags r:id="rId26"/>
                </p:custDataLst>
              </p:nvPr>
            </p:nvSpPr>
            <p:spPr bwMode="auto">
              <a:xfrm>
                <a:off x="7062235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7</a:t>
                </a:r>
              </a:p>
            </p:txBody>
          </p:sp>
          <p:sp>
            <p:nvSpPr>
              <p:cNvPr id="57" name="Rectangle 56"/>
              <p:cNvSpPr/>
              <p:nvPr>
                <p:custDataLst>
                  <p:tags r:id="rId27"/>
                </p:custDataLst>
              </p:nvPr>
            </p:nvSpPr>
            <p:spPr bwMode="auto">
              <a:xfrm>
                <a:off x="4595116" y="2692712"/>
                <a:ext cx="619789" cy="263110"/>
              </a:xfrm>
              <a:prstGeom prst="rect">
                <a:avLst/>
              </a:prstGeom>
              <a:solidFill>
                <a:srgbClr val="FF9999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tag</a:t>
                </a:r>
              </a:p>
            </p:txBody>
          </p:sp>
          <p:sp>
            <p:nvSpPr>
              <p:cNvPr id="58" name="Rectangle 57"/>
              <p:cNvSpPr/>
              <p:nvPr>
                <p:custDataLst>
                  <p:tags r:id="rId28"/>
                </p:custDataLst>
              </p:nvPr>
            </p:nvSpPr>
            <p:spPr bwMode="auto">
              <a:xfrm>
                <a:off x="4190256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v</a:t>
                </a:r>
              </a:p>
            </p:txBody>
          </p:sp>
          <p:sp>
            <p:nvSpPr>
              <p:cNvPr id="59" name="Rectangle 58"/>
              <p:cNvSpPr/>
              <p:nvPr>
                <p:custDataLst>
                  <p:tags r:id="rId29"/>
                </p:custDataLst>
              </p:nvPr>
            </p:nvSpPr>
            <p:spPr bwMode="auto">
              <a:xfrm>
                <a:off x="6070637" y="2692712"/>
                <a:ext cx="235319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3</a:t>
                </a:r>
              </a:p>
            </p:txBody>
          </p:sp>
          <p:sp>
            <p:nvSpPr>
              <p:cNvPr id="60" name="Rectangle 59"/>
              <p:cNvSpPr/>
              <p:nvPr>
                <p:custDataLst>
                  <p:tags r:id="rId30"/>
                </p:custDataLst>
              </p:nvPr>
            </p:nvSpPr>
            <p:spPr bwMode="auto">
              <a:xfrm>
                <a:off x="6810865" y="2692712"/>
                <a:ext cx="252617" cy="26311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6</a:t>
                </a:r>
              </a:p>
            </p:txBody>
          </p:sp>
          <p:sp>
            <p:nvSpPr>
              <p:cNvPr id="61" name="Rectangle 60"/>
              <p:cNvSpPr/>
              <p:nvPr>
                <p:custDataLst>
                  <p:tags r:id="rId31"/>
                </p:custDataLst>
              </p:nvPr>
            </p:nvSpPr>
            <p:spPr bwMode="auto">
              <a:xfrm>
                <a:off x="6558872" y="2692712"/>
                <a:ext cx="252617" cy="263110"/>
              </a:xfrm>
              <a:prstGeom prst="rect">
                <a:avLst/>
              </a:prstGeom>
              <a:solidFill>
                <a:srgbClr val="5CE455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5</a:t>
                </a:r>
              </a:p>
            </p:txBody>
          </p:sp>
          <p:sp>
            <p:nvSpPr>
              <p:cNvPr id="62" name="Rectangle 61"/>
              <p:cNvSpPr/>
              <p:nvPr>
                <p:custDataLst>
                  <p:tags r:id="rId32"/>
                </p:custDataLst>
              </p:nvPr>
            </p:nvSpPr>
            <p:spPr bwMode="auto">
              <a:xfrm>
                <a:off x="6306878" y="2692712"/>
                <a:ext cx="252617" cy="263110"/>
              </a:xfrm>
              <a:prstGeom prst="rect">
                <a:avLst/>
              </a:prstGeom>
              <a:solidFill>
                <a:srgbClr val="5CE455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t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 smtClean="0">
                    <a:latin typeface="Calibri" pitchFamily="34" charset="0"/>
                  </a:rPr>
                  <a:t>4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  <p:custDataLst>
                  <p:tags r:id="rId2"/>
                </p:custDataLst>
              </p:nvPr>
            </p:nvSpPr>
            <p:spPr>
              <a:xfrm>
                <a:off x="357762" y="438912"/>
                <a:ext cx="8245269" cy="762000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Example:  Set-Associative Cache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= 2)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  <p:custDataLst>
                  <p:tags r:id="rId46"/>
                </p:custDataLst>
              </p:nvPr>
            </p:nvSpPr>
            <p:spPr>
              <a:xfrm>
                <a:off x="357762" y="438912"/>
                <a:ext cx="8245269" cy="762000"/>
              </a:xfrm>
              <a:blipFill rotWithShape="0">
                <a:blip r:embed="rId47"/>
                <a:stretch>
                  <a:fillRect l="-2293" t="-4000" b="-224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Slide Number Placeholder 46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20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Rectangle 127"/>
              <p:cNvSpPr/>
              <p:nvPr>
                <p:custDataLst>
                  <p:tags r:id="rId4"/>
                </p:custDataLst>
              </p:nvPr>
            </p:nvSpPr>
            <p:spPr bwMode="auto">
              <a:xfrm>
                <a:off x="6566078" y="1862752"/>
                <a:ext cx="990600" cy="270848"/>
              </a:xfrm>
              <a:prstGeom prst="rect">
                <a:avLst/>
              </a:prstGeom>
              <a:solidFill>
                <a:srgbClr val="FF9999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r>
                      <a:rPr lang="en-US" sz="1600" b="1" i="1" dirty="0" smtClean="0">
                        <a:solidFill>
                          <a:srgbClr val="FF9900"/>
                        </a:solidFill>
                        <a:effectLst>
                          <a:glow rad="127000">
                            <a:schemeClr val="tx1"/>
                          </a:glow>
                        </a:effectLst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US" sz="1600" dirty="0">
                    <a:latin typeface="Calibri" pitchFamily="34" charset="0"/>
                  </a:rPr>
                  <a:t> bits</a:t>
                </a:r>
              </a:p>
            </p:txBody>
          </p:sp>
        </mc:Choice>
        <mc:Fallback xmlns="">
          <p:sp>
            <p:nvSpPr>
              <p:cNvPr id="128" name="Rectangle 127"/>
              <p:cNvSpPr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48"/>
                </p:custDataLst>
              </p:nvPr>
            </p:nvSpPr>
            <p:spPr bwMode="auto">
              <a:xfrm>
                <a:off x="6566078" y="1862752"/>
                <a:ext cx="990600" cy="270848"/>
              </a:xfrm>
              <a:prstGeom prst="rect">
                <a:avLst/>
              </a:prstGeom>
              <a:blipFill rotWithShape="0">
                <a:blip r:embed="rId49"/>
                <a:stretch>
                  <a:fillRect t="-17391" b="-36957"/>
                </a:stretch>
              </a:blip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9" name="Rectangle 128"/>
          <p:cNvSpPr/>
          <p:nvPr>
            <p:custDataLst>
              <p:tags r:id="rId5"/>
            </p:custDataLst>
          </p:nvPr>
        </p:nvSpPr>
        <p:spPr bwMode="auto">
          <a:xfrm>
            <a:off x="7556678" y="18627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>
            <p:custDataLst>
              <p:tags r:id="rId6"/>
            </p:custDataLst>
          </p:nvPr>
        </p:nvSpPr>
        <p:spPr bwMode="auto">
          <a:xfrm>
            <a:off x="8318678" y="186275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 smtClean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cxnSp>
        <p:nvCxnSpPr>
          <p:cNvPr id="231" name="Shape 230"/>
          <p:cNvCxnSpPr>
            <a:stCxn id="129" idx="2"/>
          </p:cNvCxnSpPr>
          <p:nvPr>
            <p:custDataLst>
              <p:tags r:id="rId7"/>
            </p:custDataLst>
          </p:nvPr>
        </p:nvCxnSpPr>
        <p:spPr bwMode="auto">
          <a:xfrm rot="5400000">
            <a:off x="7054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hape 131"/>
          <p:cNvCxnSpPr>
            <a:stCxn id="128" idx="1"/>
          </p:cNvCxnSpPr>
          <p:nvPr>
            <p:custDataLst>
              <p:tags r:id="rId8"/>
            </p:custDataLst>
          </p:nvPr>
        </p:nvCxnSpPr>
        <p:spPr bwMode="auto">
          <a:xfrm rot="10800000" flipV="1">
            <a:off x="4905012" y="1998176"/>
            <a:ext cx="1661067" cy="1380336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hape 133"/>
          <p:cNvCxnSpPr>
            <a:stCxn id="128" idx="1"/>
          </p:cNvCxnSpPr>
          <p:nvPr>
            <p:custDataLst>
              <p:tags r:id="rId9"/>
            </p:custDataLst>
          </p:nvPr>
        </p:nvCxnSpPr>
        <p:spPr bwMode="auto">
          <a:xfrm rot="10800000" flipV="1">
            <a:off x="1430684" y="1998175"/>
            <a:ext cx="5135395" cy="1377093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6" name="Straight Connector 135"/>
          <p:cNvCxnSpPr/>
          <p:nvPr>
            <p:custDataLst>
              <p:tags r:id="rId10"/>
            </p:custDataLst>
          </p:nvPr>
        </p:nvCxnSpPr>
        <p:spPr bwMode="auto">
          <a:xfrm rot="5400000">
            <a:off x="636949" y="317146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TextBox 137"/>
          <p:cNvSpPr txBox="1"/>
          <p:nvPr>
            <p:custDataLst>
              <p:tags r:id="rId11"/>
            </p:custDataLst>
          </p:nvPr>
        </p:nvSpPr>
        <p:spPr>
          <a:xfrm>
            <a:off x="457200" y="2628106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valid?  + </a:t>
            </a:r>
          </a:p>
        </p:txBody>
      </p:sp>
      <p:sp>
        <p:nvSpPr>
          <p:cNvPr id="139" name="TextBox 138"/>
          <p:cNvSpPr txBox="1"/>
          <p:nvPr>
            <p:custDataLst>
              <p:tags r:id="rId12"/>
            </p:custDataLst>
          </p:nvPr>
        </p:nvSpPr>
        <p:spPr>
          <a:xfrm>
            <a:off x="1418537" y="2641599"/>
            <a:ext cx="1691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match: yes = hit</a:t>
            </a:r>
          </a:p>
        </p:txBody>
      </p:sp>
      <p:cxnSp>
        <p:nvCxnSpPr>
          <p:cNvPr id="143" name="Elbow Connector 142"/>
          <p:cNvCxnSpPr>
            <a:stCxn id="130" idx="2"/>
          </p:cNvCxnSpPr>
          <p:nvPr>
            <p:custDataLst>
              <p:tags r:id="rId13"/>
            </p:custDataLst>
          </p:nvPr>
        </p:nvCxnSpPr>
        <p:spPr bwMode="auto">
          <a:xfrm rot="5400000">
            <a:off x="5016510" y="75949"/>
            <a:ext cx="1504779" cy="5620080"/>
          </a:xfrm>
          <a:prstGeom prst="bentConnector3">
            <a:avLst>
              <a:gd name="adj1" fmla="val 14838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5" name="TextBox 144"/>
          <p:cNvSpPr txBox="1"/>
          <p:nvPr>
            <p:custDataLst>
              <p:tags r:id="rId14"/>
            </p:custDataLst>
          </p:nvPr>
        </p:nvSpPr>
        <p:spPr>
          <a:xfrm>
            <a:off x="5105400" y="4355068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block offset</a:t>
            </a:r>
          </a:p>
        </p:txBody>
      </p:sp>
      <p:sp>
        <p:nvSpPr>
          <p:cNvPr id="43" name="Down Arrow 42"/>
          <p:cNvSpPr/>
          <p:nvPr>
            <p:custDataLst>
              <p:tags r:id="rId15"/>
            </p:custDataLst>
          </p:nvPr>
        </p:nvSpPr>
        <p:spPr bwMode="auto">
          <a:xfrm flipV="1">
            <a:off x="2717407" y="3733800"/>
            <a:ext cx="733658" cy="10668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44" name="TextBox 43"/>
          <p:cNvSpPr txBox="1"/>
          <p:nvPr>
            <p:custDataLst>
              <p:tags r:id="rId16"/>
            </p:custDataLst>
          </p:nvPr>
        </p:nvSpPr>
        <p:spPr>
          <a:xfrm>
            <a:off x="1743067" y="4800600"/>
            <a:ext cx="2682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short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 (2 B) is here</a:t>
            </a:r>
          </a:p>
        </p:txBody>
      </p:sp>
      <p:sp>
        <p:nvSpPr>
          <p:cNvPr id="45" name="TextBox 44"/>
          <p:cNvSpPr txBox="1"/>
          <p:nvPr>
            <p:custDataLst>
              <p:tags r:id="rId17"/>
            </p:custDataLst>
          </p:nvPr>
        </p:nvSpPr>
        <p:spPr>
          <a:xfrm>
            <a:off x="457200" y="5313814"/>
            <a:ext cx="79785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No match?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One line in set is selected for eviction and replacement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</a:rPr>
              <a:t>Replacement policies: random, least recently used (LRU), …</a:t>
            </a:r>
          </a:p>
        </p:txBody>
      </p:sp>
      <p:sp>
        <p:nvSpPr>
          <p:cNvPr id="76" name="TextBox 75"/>
          <p:cNvSpPr txBox="1"/>
          <p:nvPr>
            <p:custDataLst>
              <p:tags r:id="rId18"/>
            </p:custDataLst>
          </p:nvPr>
        </p:nvSpPr>
        <p:spPr>
          <a:xfrm>
            <a:off x="3429000" y="1981200"/>
            <a:ext cx="1570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compare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both</a:t>
            </a:r>
          </a:p>
        </p:txBody>
      </p:sp>
      <p:sp>
        <p:nvSpPr>
          <p:cNvPr id="74" name="TextBox 73"/>
          <p:cNvSpPr txBox="1"/>
          <p:nvPr>
            <p:custDataLst>
              <p:tags r:id="rId19"/>
            </p:custDataLst>
          </p:nvPr>
        </p:nvSpPr>
        <p:spPr>
          <a:xfrm>
            <a:off x="6477000" y="1522790"/>
            <a:ext cx="2534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Address of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short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 smtClean="0">
                <a:latin typeface="Calibri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>
                <p:custDataLst>
                  <p:tags r:id="rId20"/>
                </p:custDataLst>
              </p:nvPr>
            </p:nvSpPr>
            <p:spPr>
              <a:xfrm>
                <a:off x="393192" y="1362456"/>
                <a:ext cx="249074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 smtClean="0">
                    <a:latin typeface="Calibri" pitchFamily="34" charset="0"/>
                  </a:rPr>
                  <a:t>2-way:  Two lines per set</a:t>
                </a:r>
              </a:p>
              <a:p>
                <a:r>
                  <a:rPr lang="en-US" sz="1800" dirty="0" smtClean="0">
                    <a:latin typeface="Calibri" pitchFamily="34" charset="0"/>
                  </a:rPr>
                  <a:t>Block </a:t>
                </a:r>
                <a:r>
                  <a:rPr lang="en-US" dirty="0" smtClean="0">
                    <a:latin typeface="Calibri" pitchFamily="34" charset="0"/>
                  </a:rPr>
                  <a:t>S</a:t>
                </a:r>
                <a:r>
                  <a:rPr lang="en-US" sz="1800" dirty="0" smtClean="0">
                    <a:latin typeface="Calibri" pitchFamily="34" charset="0"/>
                  </a:rPr>
                  <a:t>ize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sz="1800" dirty="0" smtClean="0">
                    <a:latin typeface="Calibri" pitchFamily="34" charset="0"/>
                  </a:rPr>
                  <a:t> = 8 B</a:t>
                </a: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50"/>
                </p:custDataLst>
              </p:nvPr>
            </p:nvSpPr>
            <p:spPr>
              <a:xfrm>
                <a:off x="393192" y="1362456"/>
                <a:ext cx="2490746" cy="646331"/>
              </a:xfrm>
              <a:prstGeom prst="rect">
                <a:avLst/>
              </a:prstGeom>
              <a:blipFill rotWithShape="0">
                <a:blip r:embed="rId51"/>
                <a:stretch>
                  <a:fillRect l="-2206" t="-5660" r="-1471" b="-13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5158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Types of Cache Misses: 3 C’s!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  <p:custDataLst>
                  <p:tags r:id="rId2"/>
                </p:custDataLst>
              </p:nvPr>
            </p:nvSpPr>
            <p:spPr/>
            <p:txBody>
              <a:bodyPr>
                <a:no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Compulsory</a:t>
                </a:r>
                <a:r>
                  <a:rPr lang="en-US" sz="2400" dirty="0" smtClean="0"/>
                  <a:t> (cold) miss</a:t>
                </a:r>
              </a:p>
              <a:p>
                <a:pPr lvl="1"/>
                <a:r>
                  <a:rPr lang="en-US" sz="2000" dirty="0" smtClean="0"/>
                  <a:t>Occurs on first access to a block</a:t>
                </a:r>
              </a:p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Conflict</a:t>
                </a:r>
                <a:r>
                  <a:rPr lang="en-US" sz="2400" dirty="0" smtClean="0"/>
                  <a:t> miss</a:t>
                </a:r>
              </a:p>
              <a:p>
                <a:pPr lvl="1">
                  <a:tabLst>
                    <a:tab pos="384175" algn="l"/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r>
                  <a:rPr lang="en-GB" sz="2000" dirty="0"/>
                  <a:t>Conflict misses occur when the cache is large enough, but multiple data objects all map to the same slot</a:t>
                </a:r>
              </a:p>
              <a:p>
                <a:pPr lvl="2">
                  <a:tabLst>
                    <a:tab pos="384175" algn="l"/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r>
                  <a:rPr lang="en-GB" sz="1800" i="1" dirty="0"/>
                  <a:t>e.g</a:t>
                </a:r>
                <a:r>
                  <a:rPr lang="en-GB" sz="1800" i="1" dirty="0" smtClean="0"/>
                  <a:t>.</a:t>
                </a:r>
                <a:r>
                  <a:rPr lang="en-GB" sz="1800" dirty="0" smtClean="0"/>
                  <a:t> </a:t>
                </a:r>
                <a:r>
                  <a:rPr lang="en-GB" sz="1800" dirty="0"/>
                  <a:t>referencing blocks 0, 8, 0, 8, ... </a:t>
                </a:r>
                <a:r>
                  <a:rPr lang="en-GB" sz="1800" dirty="0" smtClean="0"/>
                  <a:t>could </a:t>
                </a:r>
                <a:r>
                  <a:rPr lang="en-GB" sz="1800" dirty="0"/>
                  <a:t>miss every time</a:t>
                </a:r>
                <a:endParaRPr lang="en-US" sz="1800" dirty="0"/>
              </a:p>
              <a:p>
                <a:pPr lvl="1">
                  <a:tabLst>
                    <a:tab pos="384175" algn="l"/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r>
                  <a:rPr lang="en-GB" sz="2000" dirty="0" smtClean="0">
                    <a:solidFill>
                      <a:schemeClr val="tx1"/>
                    </a:solidFill>
                  </a:rPr>
                  <a:t>Direct-mapped caches have more conflict misses than</a:t>
                </a:r>
                <a:br>
                  <a:rPr lang="en-GB" sz="2000" dirty="0" smtClean="0">
                    <a:solidFill>
                      <a:schemeClr val="tx1"/>
                    </a:solidFill>
                  </a:rPr>
                </a:b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GB" sz="2000" dirty="0" smtClean="0">
                    <a:solidFill>
                      <a:schemeClr val="tx1"/>
                    </a:solidFill>
                  </a:rPr>
                  <a:t>-way set-associative (</a:t>
                </a:r>
                <a:r>
                  <a:rPr lang="en-GB" sz="2000" dirty="0" smtClean="0"/>
                  <a:t>where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GB" sz="2000" dirty="0" smtClean="0"/>
                  <a:t> &gt; 1)</a:t>
                </a:r>
              </a:p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Capacity</a:t>
                </a:r>
                <a:r>
                  <a:rPr lang="en-US" sz="2400" dirty="0" smtClean="0"/>
                  <a:t> miss</a:t>
                </a:r>
              </a:p>
              <a:p>
                <a:pPr lvl="1"/>
                <a:r>
                  <a:rPr lang="en-GB" sz="2000" dirty="0" smtClean="0"/>
                  <a:t>Occurs when the set of active cache blocks (the </a:t>
                </a:r>
                <a:r>
                  <a:rPr lang="en-GB" sz="2000" i="1" dirty="0" smtClean="0">
                    <a:solidFill>
                      <a:srgbClr val="C00000"/>
                    </a:solidFill>
                  </a:rPr>
                  <a:t>working set</a:t>
                </a:r>
                <a:r>
                  <a:rPr lang="en-GB" sz="2000" dirty="0" smtClean="0"/>
                  <a:t>) </a:t>
                </a:r>
                <a:br>
                  <a:rPr lang="en-GB" sz="2000" dirty="0" smtClean="0"/>
                </a:br>
                <a:r>
                  <a:rPr lang="en-GB" sz="2000" dirty="0" smtClean="0"/>
                  <a:t>is larger than the cache (just won’t fit, even if cache was </a:t>
                </a:r>
                <a:r>
                  <a:rPr lang="en-GB" sz="2000" i="1" dirty="0" smtClean="0"/>
                  <a:t>fully-associative</a:t>
                </a:r>
                <a:r>
                  <a:rPr lang="en-GB" sz="2000" dirty="0" smtClean="0"/>
                  <a:t>)</a:t>
                </a:r>
              </a:p>
              <a:p>
                <a:pPr lvl="1"/>
                <a:r>
                  <a:rPr lang="en-GB" sz="2000" b="1" dirty="0" smtClean="0"/>
                  <a:t>Note:</a:t>
                </a:r>
                <a:r>
                  <a:rPr lang="en-GB" sz="2000" dirty="0" smtClean="0"/>
                  <a:t>  </a:t>
                </a:r>
                <a:r>
                  <a:rPr lang="en-GB" sz="2000" i="1" dirty="0" smtClean="0"/>
                  <a:t>Fully-associative</a:t>
                </a:r>
                <a:r>
                  <a:rPr lang="en-GB" sz="2000" dirty="0" smtClean="0"/>
                  <a:t> only has Compulsory and Capacity misses</a:t>
                </a:r>
              </a:p>
              <a:p>
                <a:pPr lvl="1">
                  <a:buNone/>
                </a:pPr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  <p:custDataLst>
                  <p:tags r:id="rId6"/>
                </p:custDataLst>
              </p:nvPr>
            </p:nvSpPr>
            <p:spPr>
              <a:blipFill rotWithShape="0">
                <a:blip r:embed="rId7"/>
                <a:stretch>
                  <a:fillRect l="-146" t="-9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798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Code Analysis Problem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tabLst>
                    <a:tab pos="457200" algn="l"/>
                    <a:tab pos="914400" algn="l"/>
                    <a:tab pos="1371600" algn="l"/>
                  </a:tabLst>
                </a:pPr>
                <a:r>
                  <a:rPr lang="en-US" dirty="0" smtClean="0"/>
                  <a:t>Assuming the cache starts </a:t>
                </a:r>
                <a:r>
                  <a:rPr lang="en-US" u="sng" dirty="0"/>
                  <a:t>cold</a:t>
                </a:r>
                <a:r>
                  <a:rPr lang="en-US" dirty="0"/>
                  <a:t> (all blocks </a:t>
                </a:r>
                <a:r>
                  <a:rPr lang="en-US" dirty="0" smtClean="0"/>
                  <a:t>invalid) and </a:t>
                </a:r>
                <a:r>
                  <a:rPr lang="en-US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sum</a:t>
                </a:r>
                <a:r>
                  <a:rPr lang="en-US" dirty="0" smtClean="0"/>
                  <a:t> is stored in a register, calculate the </a:t>
                </a:r>
                <a:r>
                  <a:rPr lang="en-US" b="1" dirty="0" smtClean="0"/>
                  <a:t>miss rate</a:t>
                </a:r>
                <a:r>
                  <a:rPr lang="en-US" dirty="0" smtClean="0"/>
                  <a:t>:</a:t>
                </a:r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pPr lvl="1">
                  <a:tabLst>
                    <a:tab pos="457200" algn="l"/>
                    <a:tab pos="914400" algn="l"/>
                    <a:tab pos="1371600" algn="l"/>
                  </a:tabLst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b="0" dirty="0" smtClean="0"/>
                  <a:t> = 12 bits,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b="0" dirty="0" smtClean="0"/>
                  <a:t> </a:t>
                </a:r>
                <a:r>
                  <a:rPr lang="en-US" dirty="0" smtClean="0"/>
                  <a:t>= 256 B,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 smtClean="0"/>
                  <a:t> = 32 B,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dirty="0" smtClean="0"/>
                  <a:t> = 2</a:t>
                </a:r>
              </a:p>
              <a:p>
                <a:pPr marL="0" indent="0">
                  <a:spcBef>
                    <a:spcPts val="1200"/>
                  </a:spcBef>
                  <a:buNone/>
                  <a:tabLst>
                    <a:tab pos="457200" algn="l"/>
                    <a:tab pos="914400" algn="l"/>
                    <a:tab pos="1371600" algn="l"/>
                  </a:tabLst>
                </a:pPr>
                <a:r>
                  <a:rPr lang="en-US" sz="2000" dirty="0">
                    <a:latin typeface="Courier New" pitchFamily="49" charset="0"/>
                    <a:cs typeface="Courier New" pitchFamily="49" charset="0"/>
                  </a:rPr>
                  <a:t>	</a:t>
                </a:r>
                <a:r>
                  <a:rPr lang="en-US" sz="1600" b="1" dirty="0">
                    <a:latin typeface="Courier New" pitchFamily="49" charset="0"/>
                    <a:cs typeface="Courier New" pitchFamily="49" charset="0"/>
                  </a:rPr>
                  <a:t>#define </a:t>
                </a:r>
                <a:r>
                  <a:rPr lang="en-US" sz="1600" dirty="0" smtClean="0">
                    <a:latin typeface="Courier New" pitchFamily="49" charset="0"/>
                    <a:cs typeface="Courier New" pitchFamily="49" charset="0"/>
                  </a:rPr>
                  <a:t>SIZE 8</a:t>
                </a:r>
                <a:endParaRPr lang="en-US" sz="1600" dirty="0">
                  <a:latin typeface="Courier New" pitchFamily="49" charset="0"/>
                  <a:cs typeface="Courier New" pitchFamily="49" charset="0"/>
                </a:endParaRPr>
              </a:p>
              <a:p>
                <a:pPr marL="0" indent="0">
                  <a:spcBef>
                    <a:spcPts val="480"/>
                  </a:spcBef>
                  <a:buNone/>
                  <a:tabLst>
                    <a:tab pos="457200" algn="l"/>
                    <a:tab pos="914400" algn="l"/>
                    <a:tab pos="1371600" algn="l"/>
                  </a:tabLst>
                </a:pPr>
                <a:r>
                  <a:rPr lang="en-US" sz="1600" b="1" dirty="0">
                    <a:latin typeface="Courier New" pitchFamily="49" charset="0"/>
                    <a:cs typeface="Courier New" pitchFamily="49" charset="0"/>
                  </a:rPr>
                  <a:t>	</a:t>
                </a:r>
                <a:r>
                  <a:rPr lang="en-US" sz="1600" b="1" dirty="0" smtClean="0">
                    <a:latin typeface="Courier New" pitchFamily="49" charset="0"/>
                    <a:cs typeface="Courier New" pitchFamily="49" charset="0"/>
                  </a:rPr>
                  <a:t>long </a:t>
                </a:r>
                <a:r>
                  <a:rPr lang="en-US" sz="1600" dirty="0" err="1" smtClean="0">
                    <a:latin typeface="Courier New" pitchFamily="49" charset="0"/>
                    <a:cs typeface="Courier New" pitchFamily="49" charset="0"/>
                  </a:rPr>
                  <a:t>ar</a:t>
                </a:r>
                <a:r>
                  <a:rPr lang="en-US" sz="1600" dirty="0" smtClean="0">
                    <a:latin typeface="Courier New" pitchFamily="49" charset="0"/>
                    <a:cs typeface="Courier New" pitchFamily="49" charset="0"/>
                  </a:rPr>
                  <a:t>[SIZE][SIZE], sum = 0;  </a:t>
                </a:r>
                <a:r>
                  <a:rPr lang="en-US" sz="1600" i="1" dirty="0" smtClean="0">
                    <a:solidFill>
                      <a:schemeClr val="bg2"/>
                    </a:solidFill>
                    <a:latin typeface="Courier New" pitchFamily="49" charset="0"/>
                    <a:cs typeface="Courier New" pitchFamily="49" charset="0"/>
                  </a:rPr>
                  <a:t>// &amp;</a:t>
                </a:r>
                <a:r>
                  <a:rPr lang="en-US" sz="1600" i="1" dirty="0" err="1" smtClean="0">
                    <a:solidFill>
                      <a:schemeClr val="bg2"/>
                    </a:solidFill>
                    <a:latin typeface="Courier New" pitchFamily="49" charset="0"/>
                    <a:cs typeface="Courier New" pitchFamily="49" charset="0"/>
                  </a:rPr>
                  <a:t>ar</a:t>
                </a:r>
                <a:r>
                  <a:rPr lang="en-US" sz="1600" i="1" dirty="0" smtClean="0">
                    <a:solidFill>
                      <a:schemeClr val="bg2"/>
                    </a:solidFill>
                    <a:latin typeface="Courier New" pitchFamily="49" charset="0"/>
                    <a:cs typeface="Courier New" pitchFamily="49" charset="0"/>
                  </a:rPr>
                  <a:t>=0x800</a:t>
                </a:r>
                <a:endParaRPr lang="en-US" sz="1600" i="1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marL="0" indent="0">
                  <a:buNone/>
                  <a:tabLst>
                    <a:tab pos="457200" algn="l"/>
                    <a:tab pos="914400" algn="l"/>
                    <a:tab pos="1371600" algn="l"/>
                  </a:tabLst>
                </a:pPr>
                <a:r>
                  <a:rPr lang="en-US" sz="1600" dirty="0" smtClean="0">
                    <a:latin typeface="Courier New" pitchFamily="49" charset="0"/>
                    <a:cs typeface="Courier New" pitchFamily="49" charset="0"/>
                  </a:rPr>
                  <a:t>	</a:t>
                </a:r>
                <a:r>
                  <a:rPr lang="en-US" sz="1600" b="1" dirty="0" smtClean="0">
                    <a:latin typeface="Courier New" pitchFamily="49" charset="0"/>
                    <a:cs typeface="Courier New" pitchFamily="49" charset="0"/>
                  </a:rPr>
                  <a:t>for</a:t>
                </a:r>
                <a:r>
                  <a:rPr lang="en-US" sz="1600" dirty="0" smtClean="0">
                    <a:latin typeface="Courier New" pitchFamily="49" charset="0"/>
                    <a:cs typeface="Courier New" pitchFamily="49" charset="0"/>
                  </a:rPr>
                  <a:t> (</a:t>
                </a:r>
                <a:r>
                  <a:rPr lang="en-US" sz="1600" b="1" dirty="0" err="1" smtClean="0">
                    <a:latin typeface="Courier New" pitchFamily="49" charset="0"/>
                    <a:cs typeface="Courier New" pitchFamily="49" charset="0"/>
                  </a:rPr>
                  <a:t>int</a:t>
                </a:r>
                <a:r>
                  <a:rPr lang="en-US" sz="1600" dirty="0" smtClean="0">
                    <a:latin typeface="Courier New" pitchFamily="49" charset="0"/>
                    <a:cs typeface="Courier New" pitchFamily="49" charset="0"/>
                  </a:rPr>
                  <a:t> </a:t>
                </a:r>
                <a:r>
                  <a:rPr lang="en-US" sz="1600" dirty="0" err="1" smtClean="0">
                    <a:latin typeface="Courier New" pitchFamily="49" charset="0"/>
                    <a:cs typeface="Courier New" pitchFamily="49" charset="0"/>
                  </a:rPr>
                  <a:t>i</a:t>
                </a:r>
                <a:r>
                  <a:rPr lang="en-US" sz="1600" dirty="0" smtClean="0">
                    <a:latin typeface="Courier New" pitchFamily="49" charset="0"/>
                    <a:cs typeface="Courier New" pitchFamily="49" charset="0"/>
                  </a:rPr>
                  <a:t> = 0; </a:t>
                </a:r>
                <a:r>
                  <a:rPr lang="en-US" sz="1600" dirty="0" err="1" smtClean="0">
                    <a:latin typeface="Courier New" pitchFamily="49" charset="0"/>
                    <a:cs typeface="Courier New" pitchFamily="49" charset="0"/>
                  </a:rPr>
                  <a:t>i</a:t>
                </a:r>
                <a:r>
                  <a:rPr lang="en-US" sz="1600" dirty="0" smtClean="0">
                    <a:latin typeface="Courier New" pitchFamily="49" charset="0"/>
                    <a:cs typeface="Courier New" pitchFamily="49" charset="0"/>
                  </a:rPr>
                  <a:t> &lt; SIZE; </a:t>
                </a:r>
                <a:r>
                  <a:rPr lang="en-US" sz="1600" dirty="0" err="1">
                    <a:latin typeface="Courier New" pitchFamily="49" charset="0"/>
                    <a:cs typeface="Courier New" pitchFamily="49" charset="0"/>
                  </a:rPr>
                  <a:t>i</a:t>
                </a:r>
                <a:r>
                  <a:rPr lang="en-US" sz="1600" dirty="0" smtClean="0">
                    <a:latin typeface="Courier New" pitchFamily="49" charset="0"/>
                    <a:cs typeface="Courier New" pitchFamily="49" charset="0"/>
                  </a:rPr>
                  <a:t>++)</a:t>
                </a:r>
              </a:p>
              <a:p>
                <a:pPr marL="0" indent="0">
                  <a:buNone/>
                  <a:tabLst>
                    <a:tab pos="457200" algn="l"/>
                    <a:tab pos="914400" algn="l"/>
                    <a:tab pos="1371600" algn="l"/>
                  </a:tabLst>
                </a:pPr>
                <a:r>
                  <a:rPr lang="en-US" sz="1600" dirty="0" smtClean="0">
                    <a:latin typeface="Courier New" pitchFamily="49" charset="0"/>
                    <a:cs typeface="Courier New" pitchFamily="49" charset="0"/>
                  </a:rPr>
                  <a:t>	   </a:t>
                </a:r>
                <a:r>
                  <a:rPr lang="en-US" sz="1600" b="1" dirty="0" smtClean="0">
                    <a:latin typeface="Courier New" pitchFamily="49" charset="0"/>
                    <a:cs typeface="Courier New" pitchFamily="49" charset="0"/>
                  </a:rPr>
                  <a:t>for</a:t>
                </a:r>
                <a:r>
                  <a:rPr lang="en-US" sz="1600" dirty="0" smtClean="0">
                    <a:latin typeface="Courier New" pitchFamily="49" charset="0"/>
                    <a:cs typeface="Courier New" pitchFamily="49" charset="0"/>
                  </a:rPr>
                  <a:t> (</a:t>
                </a:r>
                <a:r>
                  <a:rPr lang="en-US" sz="1600" b="1" dirty="0" err="1" smtClean="0">
                    <a:latin typeface="Courier New" pitchFamily="49" charset="0"/>
                    <a:cs typeface="Courier New" pitchFamily="49" charset="0"/>
                  </a:rPr>
                  <a:t>int</a:t>
                </a:r>
                <a:r>
                  <a:rPr lang="en-US" sz="1600" dirty="0" smtClean="0">
                    <a:latin typeface="Courier New" pitchFamily="49" charset="0"/>
                    <a:cs typeface="Courier New" pitchFamily="49" charset="0"/>
                  </a:rPr>
                  <a:t> </a:t>
                </a:r>
                <a:r>
                  <a:rPr lang="en-US" sz="1600" dirty="0">
                    <a:latin typeface="Courier New" pitchFamily="49" charset="0"/>
                    <a:cs typeface="Courier New" pitchFamily="49" charset="0"/>
                  </a:rPr>
                  <a:t>j</a:t>
                </a:r>
                <a:r>
                  <a:rPr lang="en-US" sz="1600" dirty="0" smtClean="0">
                    <a:latin typeface="Courier New" pitchFamily="49" charset="0"/>
                    <a:cs typeface="Courier New" pitchFamily="49" charset="0"/>
                  </a:rPr>
                  <a:t> = 0; </a:t>
                </a:r>
                <a:r>
                  <a:rPr lang="en-US" sz="1600" dirty="0">
                    <a:latin typeface="Courier New" pitchFamily="49" charset="0"/>
                    <a:cs typeface="Courier New" pitchFamily="49" charset="0"/>
                  </a:rPr>
                  <a:t>j</a:t>
                </a:r>
                <a:r>
                  <a:rPr lang="en-US" sz="1600" dirty="0" smtClean="0">
                    <a:latin typeface="Courier New" pitchFamily="49" charset="0"/>
                    <a:cs typeface="Courier New" pitchFamily="49" charset="0"/>
                  </a:rPr>
                  <a:t> &lt; SIZE; </a:t>
                </a:r>
                <a:r>
                  <a:rPr lang="en-US" sz="1600" dirty="0" err="1" smtClean="0">
                    <a:latin typeface="Courier New" pitchFamily="49" charset="0"/>
                    <a:cs typeface="Courier New" pitchFamily="49" charset="0"/>
                  </a:rPr>
                  <a:t>j++</a:t>
                </a:r>
                <a:r>
                  <a:rPr lang="en-US" sz="1600" dirty="0" smtClean="0">
                    <a:latin typeface="Courier New" pitchFamily="49" charset="0"/>
                    <a:cs typeface="Courier New" pitchFamily="49" charset="0"/>
                  </a:rPr>
                  <a:t>)</a:t>
                </a:r>
              </a:p>
              <a:p>
                <a:pPr marL="0" indent="0">
                  <a:buNone/>
                  <a:tabLst>
                    <a:tab pos="457200" algn="l"/>
                    <a:tab pos="914400" algn="l"/>
                    <a:tab pos="1371600" algn="l"/>
                  </a:tabLst>
                </a:pPr>
                <a:r>
                  <a:rPr lang="en-US" sz="1600" dirty="0">
                    <a:latin typeface="Courier New" pitchFamily="49" charset="0"/>
                    <a:cs typeface="Courier New" pitchFamily="49" charset="0"/>
                  </a:rPr>
                  <a:t>	</a:t>
                </a:r>
                <a:r>
                  <a:rPr lang="en-US" sz="1600" dirty="0" smtClean="0">
                    <a:latin typeface="Courier New" pitchFamily="49" charset="0"/>
                    <a:cs typeface="Courier New" pitchFamily="49" charset="0"/>
                  </a:rPr>
                  <a:t>      sum += </a:t>
                </a:r>
                <a:r>
                  <a:rPr lang="en-US" sz="1600" dirty="0" err="1" smtClean="0">
                    <a:latin typeface="Courier New" pitchFamily="49" charset="0"/>
                    <a:cs typeface="Courier New" pitchFamily="49" charset="0"/>
                  </a:rPr>
                  <a:t>ar</a:t>
                </a:r>
                <a:r>
                  <a:rPr lang="en-US" sz="1600" dirty="0" smtClean="0">
                    <a:latin typeface="Courier New" pitchFamily="49" charset="0"/>
                    <a:cs typeface="Courier New" pitchFamily="49" charset="0"/>
                  </a:rPr>
                  <a:t>[</a:t>
                </a:r>
                <a:r>
                  <a:rPr lang="en-US" sz="1600" dirty="0" err="1" smtClean="0">
                    <a:latin typeface="Courier New" pitchFamily="49" charset="0"/>
                    <a:cs typeface="Courier New" pitchFamily="49" charset="0"/>
                  </a:rPr>
                  <a:t>i</a:t>
                </a:r>
                <a:r>
                  <a:rPr lang="en-US" sz="1600" dirty="0" smtClean="0">
                    <a:latin typeface="Courier New" pitchFamily="49" charset="0"/>
                    <a:cs typeface="Courier New" pitchFamily="49" charset="0"/>
                  </a:rPr>
                  <a:t>][j];</a:t>
                </a:r>
              </a:p>
              <a:p>
                <a:pPr marL="0" indent="0">
                  <a:buNone/>
                </a:pPr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291" t="-1103" r="-10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0BD23-2BC3-401F-8648-2802B6F0A13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831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GB" smtClean="0"/>
              <a:t>What about writes?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Autofit/>
          </a:bodyPr>
          <a:lstStyle/>
          <a:p>
            <a:r>
              <a:rPr lang="en-GB" sz="2400" dirty="0" smtClean="0"/>
              <a:t>Multiple copies of data exist:</a:t>
            </a:r>
          </a:p>
          <a:p>
            <a:pPr lvl="1"/>
            <a:r>
              <a:rPr lang="en-GB" sz="2000" dirty="0" smtClean="0"/>
              <a:t>L1, L2, possibly L3, main memory</a:t>
            </a:r>
          </a:p>
          <a:p>
            <a:r>
              <a:rPr lang="en-GB" sz="2400" dirty="0" smtClean="0"/>
              <a:t>What to do on a write-hit?</a:t>
            </a:r>
          </a:p>
          <a:p>
            <a:pPr lvl="1"/>
            <a:r>
              <a:rPr lang="en-GB" sz="2000" dirty="0" smtClean="0">
                <a:solidFill>
                  <a:srgbClr val="FF0000"/>
                </a:solidFill>
              </a:rPr>
              <a:t>Write-through:</a:t>
            </a:r>
            <a:r>
              <a:rPr lang="en-GB" sz="2000" dirty="0" smtClean="0"/>
              <a:t>  write immediately to next level</a:t>
            </a:r>
          </a:p>
          <a:p>
            <a:pPr lvl="1"/>
            <a:r>
              <a:rPr lang="en-GB" sz="2000" dirty="0" smtClean="0">
                <a:solidFill>
                  <a:srgbClr val="FF0000"/>
                </a:solidFill>
              </a:rPr>
              <a:t>Write-back:</a:t>
            </a:r>
            <a:r>
              <a:rPr lang="en-GB" sz="2000" dirty="0" smtClean="0"/>
              <a:t>  defer write to next level until line is evicted (replaced)</a:t>
            </a:r>
          </a:p>
          <a:p>
            <a:pPr lvl="2"/>
            <a:r>
              <a:rPr lang="en-GB" sz="1800" dirty="0" smtClean="0"/>
              <a:t>Must track which cache lines have been modified (“</a:t>
            </a:r>
            <a:r>
              <a:rPr lang="en-GB" sz="1800" i="1" dirty="0" smtClean="0">
                <a:solidFill>
                  <a:srgbClr val="FF0000"/>
                </a:solidFill>
              </a:rPr>
              <a:t>dirty bit</a:t>
            </a:r>
            <a:r>
              <a:rPr lang="en-GB" sz="1800" dirty="0" smtClean="0"/>
              <a:t>”)</a:t>
            </a:r>
          </a:p>
          <a:p>
            <a:r>
              <a:rPr lang="en-GB" sz="2400" dirty="0" smtClean="0"/>
              <a:t>What to do on a write-miss?</a:t>
            </a:r>
          </a:p>
          <a:p>
            <a:pPr lvl="1"/>
            <a:r>
              <a:rPr lang="en-GB" sz="2000" dirty="0" smtClean="0">
                <a:solidFill>
                  <a:srgbClr val="FF0000"/>
                </a:solidFill>
              </a:rPr>
              <a:t>Write-allocate:</a:t>
            </a:r>
            <a:r>
              <a:rPr lang="en-GB" sz="2000" dirty="0" smtClean="0">
                <a:solidFill>
                  <a:srgbClr val="C00000"/>
                </a:solidFill>
              </a:rPr>
              <a:t>  </a:t>
            </a:r>
            <a:r>
              <a:rPr lang="en-GB" sz="2000" dirty="0" smtClean="0"/>
              <a:t>(“fetch on write”) load into cache, update line in cache</a:t>
            </a:r>
          </a:p>
          <a:p>
            <a:pPr lvl="2"/>
            <a:r>
              <a:rPr lang="en-GB" sz="1800" dirty="0" smtClean="0"/>
              <a:t>Good if more writes or reads to the location follow</a:t>
            </a:r>
          </a:p>
          <a:p>
            <a:pPr lvl="1"/>
            <a:r>
              <a:rPr lang="en-GB" sz="2000" dirty="0" smtClean="0">
                <a:solidFill>
                  <a:srgbClr val="FF0000"/>
                </a:solidFill>
              </a:rPr>
              <a:t>No-write-allocate:</a:t>
            </a:r>
            <a:r>
              <a:rPr lang="en-GB" sz="2000" dirty="0" smtClean="0">
                <a:solidFill>
                  <a:srgbClr val="C00000"/>
                </a:solidFill>
              </a:rPr>
              <a:t>  </a:t>
            </a:r>
            <a:r>
              <a:rPr lang="en-GB" sz="2000" dirty="0" smtClean="0"/>
              <a:t>(“write around”) just write immediately to memory</a:t>
            </a:r>
          </a:p>
          <a:p>
            <a:r>
              <a:rPr lang="en-GB" sz="2400" dirty="0" smtClean="0"/>
              <a:t>Typical caches:</a:t>
            </a:r>
          </a:p>
          <a:p>
            <a:pPr lvl="1"/>
            <a:r>
              <a:rPr lang="en-GB" sz="2000" dirty="0"/>
              <a:t>Write-back + Write-allocate, usually</a:t>
            </a:r>
          </a:p>
          <a:p>
            <a:pPr lvl="1"/>
            <a:r>
              <a:rPr lang="en-GB" sz="2000" dirty="0" smtClean="0"/>
              <a:t>Write-through + No-write-allocate</a:t>
            </a:r>
            <a:r>
              <a:rPr lang="en-GB" sz="2000" dirty="0"/>
              <a:t>, occasionally</a:t>
            </a:r>
            <a:endParaRPr lang="en-GB" sz="20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29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Making memory accesses fast!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Cache basics</a:t>
            </a:r>
          </a:p>
          <a:p>
            <a:r>
              <a:rPr lang="en-US" dirty="0"/>
              <a:t>Principle of locality</a:t>
            </a:r>
            <a:endParaRPr lang="en-US" dirty="0" smtClean="0"/>
          </a:p>
          <a:p>
            <a:r>
              <a:rPr lang="en-US" dirty="0" smtClean="0"/>
              <a:t>Memory hierarchies</a:t>
            </a:r>
          </a:p>
          <a:p>
            <a:r>
              <a:rPr lang="en-US" dirty="0" smtClean="0"/>
              <a:t>Cache organization</a:t>
            </a:r>
          </a:p>
          <a:p>
            <a:pPr lvl="1"/>
            <a:r>
              <a:rPr lang="en-US" dirty="0" smtClean="0"/>
              <a:t>Direct-mapped</a:t>
            </a:r>
            <a:r>
              <a:rPr lang="en-US" dirty="0" smtClean="0">
                <a:sym typeface="Wingdings"/>
              </a:rPr>
              <a:t> (</a:t>
            </a:r>
            <a:r>
              <a:rPr lang="en-US" i="1" dirty="0" smtClean="0">
                <a:sym typeface="Wingdings"/>
              </a:rPr>
              <a:t>sets</a:t>
            </a:r>
            <a:r>
              <a:rPr lang="en-US" dirty="0">
                <a:sym typeface="Wingdings"/>
              </a:rPr>
              <a:t>;</a:t>
            </a:r>
            <a:r>
              <a:rPr lang="en-US" dirty="0" smtClean="0"/>
              <a:t> index + tag)</a:t>
            </a:r>
          </a:p>
          <a:p>
            <a:pPr lvl="1"/>
            <a:r>
              <a:rPr lang="en-US" b="1" dirty="0" smtClean="0">
                <a:solidFill>
                  <a:srgbClr val="4B2A85"/>
                </a:solidFill>
              </a:rPr>
              <a:t>Associativity (</a:t>
            </a:r>
            <a:r>
              <a:rPr lang="en-US" b="1" i="1" dirty="0" smtClean="0">
                <a:solidFill>
                  <a:srgbClr val="4B2A85"/>
                </a:solidFill>
              </a:rPr>
              <a:t>ways</a:t>
            </a:r>
            <a:r>
              <a:rPr lang="en-US" b="1" dirty="0" smtClean="0">
                <a:solidFill>
                  <a:srgbClr val="4B2A85"/>
                </a:solidFill>
              </a:rPr>
              <a:t>)</a:t>
            </a:r>
          </a:p>
          <a:p>
            <a:pPr lvl="1"/>
            <a:r>
              <a:rPr lang="en-US" b="1" dirty="0" smtClean="0">
                <a:solidFill>
                  <a:srgbClr val="4B2A85"/>
                </a:solidFill>
              </a:rPr>
              <a:t>Replacement policy</a:t>
            </a:r>
          </a:p>
          <a:p>
            <a:pPr lvl="1"/>
            <a:r>
              <a:rPr lang="en-US" b="1" dirty="0" smtClean="0">
                <a:solidFill>
                  <a:srgbClr val="4B2A85"/>
                </a:solidFill>
              </a:rPr>
              <a:t>Handling writes</a:t>
            </a:r>
          </a:p>
          <a:p>
            <a:r>
              <a:rPr lang="en-US" dirty="0" smtClean="0"/>
              <a:t>Program optimizations that consider caches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08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Direct-Mapped Cache</a:t>
            </a:r>
            <a:endParaRPr lang="en-US" dirty="0"/>
          </a:p>
        </p:txBody>
      </p:sp>
      <p:sp>
        <p:nvSpPr>
          <p:cNvPr id="32" name="Content Placeholder 31"/>
          <p:cNvSpPr>
            <a:spLocks noGrp="1"/>
          </p:cNvSpPr>
          <p:nvPr>
            <p:ph idx="1"/>
          </p:nvPr>
        </p:nvSpPr>
        <p:spPr>
          <a:xfrm>
            <a:off x="3840480" y="3474720"/>
            <a:ext cx="5029200" cy="2743200"/>
          </a:xfrm>
        </p:spPr>
        <p:txBody>
          <a:bodyPr lIns="91440" rIns="0"/>
          <a:lstStyle/>
          <a:p>
            <a:r>
              <a:rPr lang="en-US" smtClean="0">
                <a:effectLst>
                  <a:glow rad="63500">
                    <a:schemeClr val="accent3">
                      <a:satMod val="175000"/>
                    </a:schemeClr>
                  </a:glow>
                </a:effectLst>
              </a:rPr>
              <a:t>Hash function:  </a:t>
            </a:r>
            <a:r>
              <a:rPr lang="en-US" smtClean="0">
                <a:solidFill>
                  <a:srgbClr val="FF0000"/>
                </a:solidFill>
                <a:effectLst>
                  <a:glow rad="63500">
                    <a:schemeClr val="accent3">
                      <a:satMod val="175000"/>
                    </a:schemeClr>
                  </a:glow>
                </a:effectLst>
              </a:rPr>
              <a:t>(block address) mod (# of blocks in cache)</a:t>
            </a:r>
          </a:p>
          <a:p>
            <a:pPr lvl="1"/>
            <a:r>
              <a:rPr lang="en-US"/>
              <a:t>Each memory address </a:t>
            </a:r>
            <a:r>
              <a:rPr lang="en-US" smtClean="0"/>
              <a:t>maps </a:t>
            </a:r>
            <a:r>
              <a:rPr lang="en-US"/>
              <a:t>to </a:t>
            </a:r>
            <a:r>
              <a:rPr lang="en-US" i="1"/>
              <a:t>exactly</a:t>
            </a:r>
            <a:r>
              <a:rPr lang="en-US"/>
              <a:t> one index in the </a:t>
            </a:r>
            <a:r>
              <a:rPr lang="en-US" smtClean="0"/>
              <a:t>cache</a:t>
            </a:r>
          </a:p>
          <a:p>
            <a:pPr lvl="1"/>
            <a:r>
              <a:rPr lang="en-US" smtClean="0"/>
              <a:t>Fast (and simpler) to find an address</a:t>
            </a:r>
          </a:p>
          <a:p>
            <a:pPr lvl="1"/>
            <a:endParaRPr lang="en-US" smtClean="0">
              <a:effectLst>
                <a:glow rad="63500">
                  <a:schemeClr val="accent3">
                    <a:satMod val="175000"/>
                  </a:schemeClr>
                </a:glo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2834640" y="2240280"/>
            <a:ext cx="2011681" cy="3566160"/>
            <a:chOff x="3291839" y="2240280"/>
            <a:chExt cx="2011681" cy="3566160"/>
          </a:xfrm>
        </p:grpSpPr>
        <p:sp>
          <p:nvSpPr>
            <p:cNvPr id="25" name="Line 24"/>
            <p:cNvSpPr>
              <a:spLocks noChangeShapeType="1"/>
            </p:cNvSpPr>
            <p:nvPr>
              <p:custDataLst>
                <p:tags r:id="rId3"/>
              </p:custDataLst>
            </p:nvPr>
          </p:nvSpPr>
          <p:spPr bwMode="auto">
            <a:xfrm flipH="1" flipV="1">
              <a:off x="3291840" y="2240280"/>
              <a:ext cx="2011680" cy="0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26" name="Line 25"/>
            <p:cNvSpPr>
              <a:spLocks noChangeShapeType="1"/>
            </p:cNvSpPr>
            <p:nvPr>
              <p:custDataLst>
                <p:tags r:id="rId4"/>
              </p:custDataLst>
            </p:nvPr>
          </p:nvSpPr>
          <p:spPr bwMode="auto">
            <a:xfrm flipH="1">
              <a:off x="3291839" y="2788920"/>
              <a:ext cx="2011679" cy="1097280"/>
            </a:xfrm>
            <a:prstGeom prst="line">
              <a:avLst/>
            </a:prstGeom>
            <a:noFill/>
            <a:ln w="25400">
              <a:solidFill>
                <a:srgbClr val="00CC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27" name="Line 26"/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 flipH="1">
              <a:off x="3294364" y="2514600"/>
              <a:ext cx="2009155" cy="3291840"/>
            </a:xfrm>
            <a:prstGeom prst="line">
              <a:avLst/>
            </a:prstGeom>
            <a:noFill/>
            <a:ln w="25400">
              <a:solidFill>
                <a:srgbClr val="0070C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28" name="Line 27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 flipH="1">
              <a:off x="3291840" y="3063240"/>
              <a:ext cx="2011680" cy="109728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</p:grpSp>
      <p:graphicFrame>
        <p:nvGraphicFramePr>
          <p:cNvPr id="43" name="Table 42"/>
          <p:cNvGraphicFramePr>
            <a:graphicFrameLocks noGrp="1"/>
          </p:cNvGraphicFramePr>
          <p:nvPr>
            <p:extLst/>
          </p:nvPr>
        </p:nvGraphicFramePr>
        <p:xfrm>
          <a:off x="457200" y="1828800"/>
          <a:ext cx="2377440" cy="466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7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Block Addr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b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Block Data</a:t>
                      </a:r>
                      <a:endParaRPr lang="en-US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smtClean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r>
                        <a:rPr lang="en-US" sz="1600" smtClean="0"/>
                        <a:t> </a:t>
                      </a:r>
                      <a:r>
                        <a:rPr lang="en-US" sz="1600" b="1" smtClean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r>
                        <a:rPr lang="en-US" sz="1600" smtClean="0"/>
                        <a:t> </a:t>
                      </a:r>
                      <a:r>
                        <a:rPr lang="en-US" sz="1600" b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r>
                        <a:rPr lang="en-US" sz="1600" smtClean="0"/>
                        <a:t> </a:t>
                      </a:r>
                      <a:r>
                        <a:rPr lang="en-US" sz="1600" b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r>
                        <a:rPr lang="en-US" sz="1600" smtClean="0"/>
                        <a:t> </a:t>
                      </a:r>
                      <a:r>
                        <a:rPr lang="en-US" sz="1600" b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</a:t>
                      </a:r>
                      <a:r>
                        <a:rPr lang="en-US" sz="1600" smtClean="0"/>
                        <a:t> </a:t>
                      </a:r>
                      <a:r>
                        <a:rPr lang="en-US" sz="1600" b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</a:t>
                      </a:r>
                      <a:r>
                        <a:rPr lang="en-US" sz="1600" smtClean="0"/>
                        <a:t> </a:t>
                      </a:r>
                      <a:r>
                        <a:rPr lang="en-US" sz="1600" b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smtClean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</a:t>
                      </a:r>
                      <a:r>
                        <a:rPr lang="en-US" sz="1600" smtClean="0"/>
                        <a:t> </a:t>
                      </a:r>
                      <a:r>
                        <a:rPr lang="en-US" sz="1600" b="1" smtClean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endParaRPr lang="en-US" sz="1600" b="1" dirty="0">
                        <a:solidFill>
                          <a:srgbClr val="00B05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smtClean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</a:t>
                      </a:r>
                      <a:r>
                        <a:rPr lang="en-US" sz="1600" smtClean="0"/>
                        <a:t> </a:t>
                      </a:r>
                      <a:r>
                        <a:rPr lang="en-US" sz="1600" b="1" smtClean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  <a:endParaRPr lang="en-US" sz="1600" b="1" dirty="0">
                        <a:solidFill>
                          <a:schemeClr val="bg2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r>
                        <a:rPr lang="en-US" sz="1600" smtClean="0"/>
                        <a:t> </a:t>
                      </a:r>
                      <a:r>
                        <a:rPr lang="en-US" sz="1600" b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r>
                        <a:rPr lang="en-US" sz="1600" smtClean="0"/>
                        <a:t> </a:t>
                      </a:r>
                      <a:r>
                        <a:rPr lang="en-US" sz="1600" b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r>
                        <a:rPr lang="en-US" sz="1600" smtClean="0"/>
                        <a:t> </a:t>
                      </a:r>
                      <a:r>
                        <a:rPr lang="en-US" sz="1600" b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r>
                        <a:rPr lang="en-US" sz="1600" smtClean="0"/>
                        <a:t> </a:t>
                      </a:r>
                      <a:r>
                        <a:rPr lang="en-US" sz="1600" b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  <a:r>
                        <a:rPr lang="en-US" sz="1600" smtClean="0"/>
                        <a:t> </a:t>
                      </a:r>
                      <a:r>
                        <a:rPr lang="en-US" sz="1600" b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smtClean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  <a:r>
                        <a:rPr lang="en-US" sz="1600" smtClean="0"/>
                        <a:t> </a:t>
                      </a:r>
                      <a:r>
                        <a:rPr lang="en-US" sz="1600" b="1" smtClean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</a:t>
                      </a:r>
                      <a:endParaRPr lang="en-US" sz="1600" b="1" dirty="0">
                        <a:solidFill>
                          <a:srgbClr val="0070C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  <a:r>
                        <a:rPr lang="en-US" sz="1600" smtClean="0"/>
                        <a:t> </a:t>
                      </a:r>
                      <a:r>
                        <a:rPr lang="en-US" sz="1600" b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  <a:r>
                        <a:rPr lang="en-US" sz="1600" smtClean="0"/>
                        <a:t> </a:t>
                      </a:r>
                      <a:r>
                        <a:rPr lang="en-US" sz="1600" b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1554480" y="1371600"/>
            <a:ext cx="1280160" cy="400110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pPr algn="ctr"/>
            <a:r>
              <a:rPr lang="en-US" sz="2000" b="1" dirty="0" smtClean="0">
                <a:latin typeface="Calibri" pitchFamily="34" charset="0"/>
              </a:rPr>
              <a:t>Memory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029200" y="1371600"/>
            <a:ext cx="1280160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sz="2000" b="1" dirty="0" smtClean="0">
                <a:latin typeface="Calibri" pitchFamily="34" charset="0"/>
              </a:rPr>
              <a:t>Cache</a:t>
            </a:r>
          </a:p>
        </p:txBody>
      </p:sp>
      <p:graphicFrame>
        <p:nvGraphicFramePr>
          <p:cNvPr id="46" name="Table 45"/>
          <p:cNvGraphicFramePr>
            <a:graphicFrameLocks noGrp="1"/>
          </p:cNvGraphicFramePr>
          <p:nvPr>
            <p:extLst/>
          </p:nvPr>
        </p:nvGraphicFramePr>
        <p:xfrm>
          <a:off x="4663440" y="1828800"/>
          <a:ext cx="2651760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Index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T="0" marB="0"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Tag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Block Data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</a:t>
                      </a:r>
                      <a:endParaRPr lang="en-US" sz="1600" b="1" dirty="0">
                        <a:solidFill>
                          <a:srgbClr val="0070C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  <a:endParaRPr lang="en-US" sz="1600" b="1" dirty="0">
                        <a:solidFill>
                          <a:srgbClr val="0070C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endParaRPr lang="en-US" sz="1600" b="1" dirty="0">
                        <a:solidFill>
                          <a:srgbClr val="00B05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</a:t>
                      </a:r>
                      <a:endParaRPr lang="en-US" sz="1600" b="1" dirty="0">
                        <a:solidFill>
                          <a:srgbClr val="00B05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  <a:endParaRPr lang="en-US" sz="1600" b="1" dirty="0">
                        <a:solidFill>
                          <a:schemeClr val="bg2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</a:t>
                      </a:r>
                      <a:endParaRPr lang="en-US" sz="1600" b="1" dirty="0">
                        <a:solidFill>
                          <a:schemeClr val="bg2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ight Brace 4"/>
          <p:cNvSpPr/>
          <p:nvPr/>
        </p:nvSpPr>
        <p:spPr bwMode="auto">
          <a:xfrm>
            <a:off x="7406640" y="2100170"/>
            <a:ext cx="274320" cy="1100230"/>
          </a:xfrm>
          <a:prstGeom prst="righ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680960" y="2380114"/>
                <a:ext cx="1374864" cy="5403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dirty="0" smtClean="0">
                    <a:latin typeface="Calibri" pitchFamily="34" charset="0"/>
                  </a:rPr>
                  <a:t>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 smtClean="0">
                    <a:latin typeface="Calibri" pitchFamily="34" charset="0"/>
                  </a:rPr>
                  <a:t> = 4 B</a:t>
                </a:r>
              </a:p>
              <a:p>
                <a:pPr>
                  <a:lnSpc>
                    <a:spcPct val="80000"/>
                  </a:lnSpc>
                </a:pPr>
                <a:r>
                  <a:rPr lang="en-US" dirty="0" smtClean="0">
                    <a:latin typeface="Calibri" pitchFamily="34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 smtClean="0">
                    <a:latin typeface="Calibri" pitchFamily="34" charset="0"/>
                  </a:rPr>
                  <a:t> = 4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0960" y="2380114"/>
                <a:ext cx="1374864" cy="540341"/>
              </a:xfrm>
              <a:prstGeom prst="rect">
                <a:avLst/>
              </a:prstGeom>
              <a:blipFill rotWithShape="0">
                <a:blip r:embed="rId8"/>
                <a:stretch>
                  <a:fillRect l="-3540" t="-14607" r="-2655" b="-168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 bwMode="auto">
          <a:xfrm>
            <a:off x="1097280" y="2103120"/>
            <a:ext cx="274320" cy="438912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smtClean="0">
              <a:solidFill>
                <a:srgbClr val="C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89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Direct-Mapped Cache Problem</a:t>
            </a:r>
            <a:endParaRPr lang="en-US" dirty="0"/>
          </a:p>
        </p:txBody>
      </p:sp>
      <p:sp>
        <p:nvSpPr>
          <p:cNvPr id="32" name="Content Placeholder 31"/>
          <p:cNvSpPr>
            <a:spLocks noGrp="1"/>
          </p:cNvSpPr>
          <p:nvPr>
            <p:ph idx="1"/>
          </p:nvPr>
        </p:nvSpPr>
        <p:spPr>
          <a:xfrm>
            <a:off x="3840480" y="3474720"/>
            <a:ext cx="5029200" cy="2743200"/>
          </a:xfrm>
        </p:spPr>
        <p:txBody>
          <a:bodyPr lIns="91440" rIns="0"/>
          <a:lstStyle/>
          <a:p>
            <a:r>
              <a:rPr lang="en-US" dirty="0" smtClean="0">
                <a:effectLst>
                  <a:glow rad="63500">
                    <a:schemeClr val="accent3">
                      <a:satMod val="175000"/>
                    </a:schemeClr>
                  </a:glow>
                </a:effectLst>
              </a:rPr>
              <a:t>What happens if we access the following addresses?</a:t>
            </a:r>
          </a:p>
          <a:p>
            <a:pPr lvl="1"/>
            <a:r>
              <a:rPr lang="en-US" dirty="0" smtClean="0">
                <a:effectLst>
                  <a:glow rad="63500">
                    <a:schemeClr val="accent3">
                      <a:satMod val="175000"/>
                    </a:schemeClr>
                  </a:glow>
                </a:effectLst>
              </a:rPr>
              <a:t>8, 24, 8, 24, 8, …?</a:t>
            </a:r>
          </a:p>
          <a:p>
            <a:pPr lvl="1"/>
            <a:r>
              <a:rPr lang="en-US" dirty="0" smtClean="0">
                <a:effectLst>
                  <a:glow rad="63500">
                    <a:schemeClr val="accent3">
                      <a:satMod val="175000"/>
                    </a:schemeClr>
                  </a:glow>
                </a:effectLst>
              </a:rPr>
              <a:t>Conflict in cache (misses!)</a:t>
            </a:r>
          </a:p>
          <a:p>
            <a:pPr lvl="1"/>
            <a:r>
              <a:rPr lang="en-US" dirty="0" smtClean="0">
                <a:effectLst>
                  <a:glow rad="63500">
                    <a:schemeClr val="accent3">
                      <a:satMod val="175000"/>
                    </a:schemeClr>
                  </a:glow>
                </a:effectLst>
              </a:rPr>
              <a:t>Rest of cache goes </a:t>
            </a:r>
            <a:r>
              <a:rPr lang="en-US" i="1" dirty="0" smtClean="0">
                <a:effectLst>
                  <a:glow rad="63500">
                    <a:schemeClr val="accent3">
                      <a:satMod val="175000"/>
                    </a:schemeClr>
                  </a:glow>
                </a:effectLst>
              </a:rPr>
              <a:t>unused</a:t>
            </a:r>
          </a:p>
          <a:p>
            <a:r>
              <a:rPr lang="en-US" dirty="0" smtClean="0">
                <a:effectLst>
                  <a:glow rad="63500">
                    <a:schemeClr val="accent3">
                      <a:satMod val="175000"/>
                    </a:schemeClr>
                  </a:glow>
                </a:effectLst>
              </a:rPr>
              <a:t>Solution?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2834640" y="2788920"/>
            <a:ext cx="2011681" cy="1097280"/>
            <a:chOff x="2834640" y="2788920"/>
            <a:chExt cx="2011681" cy="1097280"/>
          </a:xfrm>
        </p:grpSpPr>
        <p:sp>
          <p:nvSpPr>
            <p:cNvPr id="25" name="Line 24"/>
            <p:cNvSpPr>
              <a:spLocks noChangeShapeType="1"/>
            </p:cNvSpPr>
            <p:nvPr>
              <p:custDataLst>
                <p:tags r:id="rId3"/>
              </p:custDataLst>
            </p:nvPr>
          </p:nvSpPr>
          <p:spPr bwMode="auto">
            <a:xfrm flipH="1" flipV="1">
              <a:off x="2834641" y="2788920"/>
              <a:ext cx="2011680" cy="0"/>
            </a:xfrm>
            <a:prstGeom prst="line">
              <a:avLst/>
            </a:prstGeom>
            <a:noFill/>
            <a:ln w="25400">
              <a:solidFill>
                <a:srgbClr val="00CC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26" name="Line 25"/>
            <p:cNvSpPr>
              <a:spLocks noChangeShapeType="1"/>
            </p:cNvSpPr>
            <p:nvPr>
              <p:custDataLst>
                <p:tags r:id="rId4"/>
              </p:custDataLst>
            </p:nvPr>
          </p:nvSpPr>
          <p:spPr bwMode="auto">
            <a:xfrm flipH="1">
              <a:off x="2834640" y="2788920"/>
              <a:ext cx="2011679" cy="1097280"/>
            </a:xfrm>
            <a:prstGeom prst="line">
              <a:avLst/>
            </a:prstGeom>
            <a:noFill/>
            <a:ln w="25400">
              <a:solidFill>
                <a:srgbClr val="00CC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</p:grpSp>
      <p:graphicFrame>
        <p:nvGraphicFramePr>
          <p:cNvPr id="43" name="Table 42"/>
          <p:cNvGraphicFramePr>
            <a:graphicFrameLocks noGrp="1"/>
          </p:cNvGraphicFramePr>
          <p:nvPr>
            <p:extLst/>
          </p:nvPr>
        </p:nvGraphicFramePr>
        <p:xfrm>
          <a:off x="457200" y="1828800"/>
          <a:ext cx="2377440" cy="466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7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Block Addr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b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Block Data</a:t>
                      </a:r>
                      <a:endParaRPr lang="en-US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r>
                        <a:rPr lang="en-US" sz="160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r>
                        <a:rPr lang="en-US" sz="160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r>
                        <a:rPr lang="en-US" sz="160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r>
                        <a:rPr lang="en-US" sz="160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</a:t>
                      </a:r>
                      <a:r>
                        <a:rPr lang="en-US" sz="160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</a:t>
                      </a:r>
                      <a:r>
                        <a:rPr lang="en-US" sz="160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</a:t>
                      </a:r>
                      <a:r>
                        <a:rPr lang="en-US" sz="160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</a:t>
                      </a:r>
                      <a:r>
                        <a:rPr lang="en-US" sz="160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r>
                        <a:rPr lang="en-US" sz="160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r>
                        <a:rPr lang="en-US" sz="160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r>
                        <a:rPr lang="en-US" sz="160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r>
                        <a:rPr lang="en-US" sz="160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  <a:r>
                        <a:rPr lang="en-US" sz="160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  <a:r>
                        <a:rPr lang="en-US" sz="160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  <a:r>
                        <a:rPr lang="en-US" sz="160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  <a:r>
                        <a:rPr lang="en-US" sz="160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18288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1554480" y="1371600"/>
            <a:ext cx="1280160" cy="400110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pPr algn="ctr"/>
            <a:r>
              <a:rPr lang="en-US" sz="2000" b="1" dirty="0" smtClean="0">
                <a:latin typeface="Calibri" pitchFamily="34" charset="0"/>
              </a:rPr>
              <a:t>Memory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029200" y="1371600"/>
            <a:ext cx="1280160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sz="2000" b="1" dirty="0" smtClean="0">
                <a:latin typeface="Calibri" pitchFamily="34" charset="0"/>
              </a:rPr>
              <a:t>Cache</a:t>
            </a:r>
          </a:p>
        </p:txBody>
      </p:sp>
      <p:graphicFrame>
        <p:nvGraphicFramePr>
          <p:cNvPr id="46" name="Table 45"/>
          <p:cNvGraphicFramePr>
            <a:graphicFrameLocks noGrp="1"/>
          </p:cNvGraphicFramePr>
          <p:nvPr>
            <p:extLst/>
          </p:nvPr>
        </p:nvGraphicFramePr>
        <p:xfrm>
          <a:off x="4663440" y="1828800"/>
          <a:ext cx="2651760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Index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T="0" marB="0"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Tag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b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Block Data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00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??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01</a:t>
                      </a:r>
                      <a:endParaRPr lang="en-US" sz="1600" b="1" dirty="0">
                        <a:solidFill>
                          <a:srgbClr val="0070C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>
                          <a:solidFill>
                            <a:srgbClr val="0070C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??</a:t>
                      </a:r>
                      <a:endParaRPr lang="en-US" sz="1600" b="1" dirty="0">
                        <a:solidFill>
                          <a:srgbClr val="0070C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  <a:endParaRPr lang="en-US" sz="1600" b="1" dirty="0">
                        <a:solidFill>
                          <a:srgbClr val="00B05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rgbClr val="00B05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11</a:t>
                      </a:r>
                      <a:endParaRPr lang="en-US" sz="1600" b="1" dirty="0">
                        <a:solidFill>
                          <a:schemeClr val="bg2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smtClean="0">
                          <a:solidFill>
                            <a:schemeClr val="bg2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??</a:t>
                      </a:r>
                      <a:endParaRPr lang="en-US" sz="1600" b="1" dirty="0">
                        <a:solidFill>
                          <a:schemeClr val="bg2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T="0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ight Brace 4"/>
          <p:cNvSpPr/>
          <p:nvPr/>
        </p:nvSpPr>
        <p:spPr bwMode="auto">
          <a:xfrm>
            <a:off x="7406640" y="2100170"/>
            <a:ext cx="274320" cy="1100230"/>
          </a:xfrm>
          <a:prstGeom prst="righ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680960" y="2380114"/>
                <a:ext cx="1374864" cy="5403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dirty="0" smtClean="0">
                    <a:latin typeface="Calibri" pitchFamily="34" charset="0"/>
                  </a:rPr>
                  <a:t>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 smtClean="0">
                    <a:latin typeface="Calibri" pitchFamily="34" charset="0"/>
                  </a:rPr>
                  <a:t> = 4 B</a:t>
                </a:r>
              </a:p>
              <a:p>
                <a:pPr>
                  <a:lnSpc>
                    <a:spcPct val="80000"/>
                  </a:lnSpc>
                </a:pPr>
                <a:r>
                  <a:rPr lang="en-US" dirty="0" smtClean="0">
                    <a:latin typeface="Calibri" pitchFamily="34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 smtClean="0">
                    <a:latin typeface="Calibri" pitchFamily="34" charset="0"/>
                  </a:rPr>
                  <a:t> = 4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0960" y="2380114"/>
                <a:ext cx="1374864" cy="540341"/>
              </a:xfrm>
              <a:prstGeom prst="rect">
                <a:avLst/>
              </a:prstGeom>
              <a:blipFill rotWithShape="0">
                <a:blip r:embed="rId7"/>
                <a:stretch>
                  <a:fillRect l="-3540" t="-14607" r="-2655" b="-168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 bwMode="auto">
          <a:xfrm>
            <a:off x="1097280" y="2103120"/>
            <a:ext cx="274320" cy="438912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smtClean="0">
              <a:solidFill>
                <a:srgbClr val="C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646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357018" y="438912"/>
            <a:ext cx="8405982" cy="762000"/>
          </a:xfrm>
        </p:spPr>
        <p:txBody>
          <a:bodyPr/>
          <a:lstStyle/>
          <a:p>
            <a:r>
              <a:rPr lang="en-US" smtClean="0"/>
              <a:t>Associativity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96875" y="1362456"/>
            <a:ext cx="8366125" cy="2743200"/>
          </a:xfrm>
        </p:spPr>
        <p:txBody>
          <a:bodyPr/>
          <a:lstStyle/>
          <a:p>
            <a:r>
              <a:rPr lang="en-US" sz="2400" dirty="0" smtClean="0"/>
              <a:t>What if we could store data in any place in the cache?</a:t>
            </a:r>
          </a:p>
          <a:p>
            <a:pPr lvl="1"/>
            <a:r>
              <a:rPr lang="en-US" sz="2000" dirty="0"/>
              <a:t>More </a:t>
            </a:r>
            <a:r>
              <a:rPr lang="en-US" sz="2000"/>
              <a:t>complicated </a:t>
            </a:r>
            <a:r>
              <a:rPr lang="en-US" sz="2000" smtClean="0"/>
              <a:t>hardware = </a:t>
            </a:r>
            <a:r>
              <a:rPr lang="en-US" sz="2000"/>
              <a:t>more </a:t>
            </a:r>
            <a:r>
              <a:rPr lang="en-US" sz="2000" smtClean="0"/>
              <a:t>power consumed, slower</a:t>
            </a:r>
            <a:endParaRPr lang="en-US" sz="2000" dirty="0"/>
          </a:p>
          <a:p>
            <a:r>
              <a:rPr lang="en-US" sz="2400" dirty="0" smtClean="0"/>
              <a:t>So we </a:t>
            </a:r>
            <a:r>
              <a:rPr lang="en-US" sz="2400" i="1" dirty="0" smtClean="0"/>
              <a:t>combine</a:t>
            </a:r>
            <a:r>
              <a:rPr lang="en-US" sz="2400" dirty="0" smtClean="0"/>
              <a:t> the two ideas:</a:t>
            </a:r>
          </a:p>
          <a:p>
            <a:pPr lvl="1"/>
            <a:r>
              <a:rPr lang="en-US" sz="2000" dirty="0" smtClean="0"/>
              <a:t>Each address maps to exactly </a:t>
            </a:r>
            <a:r>
              <a:rPr lang="en-US" sz="2000" smtClean="0"/>
              <a:t>one </a:t>
            </a:r>
            <a:r>
              <a:rPr lang="en-US" sz="2000" b="1" smtClean="0">
                <a:solidFill>
                  <a:srgbClr val="FF0000"/>
                </a:solidFill>
              </a:rPr>
              <a:t>set</a:t>
            </a:r>
            <a:endParaRPr lang="en-US" sz="2000" dirty="0" smtClean="0">
              <a:solidFill>
                <a:srgbClr val="FF0000"/>
              </a:solidFill>
            </a:endParaRPr>
          </a:p>
          <a:p>
            <a:pPr lvl="1"/>
            <a:r>
              <a:rPr lang="en-US" sz="2000" dirty="0" smtClean="0"/>
              <a:t>Each </a:t>
            </a:r>
            <a:r>
              <a:rPr lang="en-US" sz="2000" smtClean="0"/>
              <a:t>set can store block in </a:t>
            </a:r>
            <a:r>
              <a:rPr lang="en-US" sz="2000" dirty="0" smtClean="0"/>
              <a:t>more than </a:t>
            </a:r>
            <a:r>
              <a:rPr lang="en-US" sz="2000" smtClean="0"/>
              <a:t>one </a:t>
            </a:r>
            <a:r>
              <a:rPr lang="en-US" sz="2000" b="1" smtClean="0">
                <a:solidFill>
                  <a:srgbClr val="FF0000"/>
                </a:solidFill>
              </a:rPr>
              <a:t>way</a:t>
            </a:r>
            <a:endParaRPr lang="en-US" sz="20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2" name="TextBox 51"/>
          <p:cNvSpPr txBox="1"/>
          <p:nvPr>
            <p:custDataLst>
              <p:tags r:id="rId4"/>
            </p:custDataLst>
          </p:nvPr>
        </p:nvSpPr>
        <p:spPr>
          <a:xfrm>
            <a:off x="7610929" y="1641929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>
              <a:latin typeface="Calibri" pitchFamily="34" charset="0"/>
            </a:endParaRPr>
          </a:p>
        </p:txBody>
      </p:sp>
      <p:grpSp>
        <p:nvGrpSpPr>
          <p:cNvPr id="5" name="Group 51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240566" y="3493670"/>
            <a:ext cx="8663598" cy="3227641"/>
            <a:chOff x="426" y="1970"/>
            <a:chExt cx="5516" cy="2055"/>
          </a:xfrm>
        </p:grpSpPr>
        <p:sp>
          <p:nvSpPr>
            <p:cNvPr id="6" name="Rectangle 4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5016" y="2502"/>
              <a:ext cx="792" cy="130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7" name="Text Box 5"/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426" y="2443"/>
              <a:ext cx="195" cy="1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  <a:cs typeface="ＭＳ Ｐゴシック" charset="0"/>
                </a:defRPr>
              </a:lvl1pPr>
              <a:lvl2pPr marL="37931725" indent="-37474525" defTabSz="1019175"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/>
                <a:t>0</a:t>
              </a:r>
            </a:p>
            <a:p>
              <a:pPr algn="ctr">
                <a:spcBef>
                  <a:spcPct val="10000"/>
                </a:spcBef>
              </a:pPr>
              <a:r>
                <a:rPr lang="en-US" sz="1600"/>
                <a:t>1</a:t>
              </a:r>
            </a:p>
            <a:p>
              <a:pPr algn="ctr">
                <a:spcBef>
                  <a:spcPct val="10000"/>
                </a:spcBef>
              </a:pPr>
              <a:r>
                <a:rPr lang="en-US" sz="1600"/>
                <a:t>2</a:t>
              </a:r>
            </a:p>
            <a:p>
              <a:pPr algn="ctr">
                <a:spcBef>
                  <a:spcPct val="10000"/>
                </a:spcBef>
              </a:pPr>
              <a:r>
                <a:rPr lang="en-US" sz="1600"/>
                <a:t>3</a:t>
              </a:r>
            </a:p>
            <a:p>
              <a:pPr algn="ctr">
                <a:spcBef>
                  <a:spcPct val="10000"/>
                </a:spcBef>
              </a:pPr>
              <a:r>
                <a:rPr lang="en-US" sz="1600"/>
                <a:t>4</a:t>
              </a:r>
            </a:p>
            <a:p>
              <a:pPr algn="ctr">
                <a:spcBef>
                  <a:spcPct val="10000"/>
                </a:spcBef>
              </a:pPr>
              <a:r>
                <a:rPr lang="en-US" sz="1600"/>
                <a:t>5</a:t>
              </a:r>
            </a:p>
            <a:p>
              <a:pPr algn="ctr">
                <a:spcBef>
                  <a:spcPct val="10000"/>
                </a:spcBef>
              </a:pPr>
              <a:r>
                <a:rPr lang="en-US" sz="1600"/>
                <a:t>6</a:t>
              </a:r>
            </a:p>
            <a:p>
              <a:pPr algn="ctr">
                <a:spcBef>
                  <a:spcPct val="10000"/>
                </a:spcBef>
              </a:pPr>
              <a:r>
                <a:rPr lang="en-US" sz="1600"/>
                <a:t>7</a:t>
              </a:r>
            </a:p>
          </p:txBody>
        </p:sp>
        <p:sp>
          <p:nvSpPr>
            <p:cNvPr id="9" name="Rectangle 7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2112" y="2502"/>
              <a:ext cx="792" cy="327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10" name="Text Box 8"/>
            <p:cNvSpPr txBox="1"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1904" y="2573"/>
              <a:ext cx="195" cy="1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  <a:cs typeface="ＭＳ Ｐゴシック" charset="0"/>
                </a:defRPr>
              </a:lvl1pPr>
              <a:lvl2pPr marL="37931725" indent="-37474525" defTabSz="1019175"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/>
                <a:t>0</a:t>
              </a:r>
            </a:p>
            <a:p>
              <a:pPr algn="ctr">
                <a:spcBef>
                  <a:spcPct val="100000"/>
                </a:spcBef>
              </a:pPr>
              <a:r>
                <a:rPr lang="en-US" sz="1600"/>
                <a:t>1</a:t>
              </a:r>
            </a:p>
            <a:p>
              <a:pPr algn="ctr">
                <a:spcBef>
                  <a:spcPct val="100000"/>
                </a:spcBef>
              </a:pPr>
              <a:r>
                <a:rPr lang="en-US" sz="1600"/>
                <a:t>2</a:t>
              </a:r>
            </a:p>
            <a:p>
              <a:pPr algn="ctr">
                <a:spcBef>
                  <a:spcPct val="100000"/>
                </a:spcBef>
              </a:pPr>
              <a:r>
                <a:rPr lang="en-US" sz="1600"/>
                <a:t>3</a:t>
              </a:r>
            </a:p>
          </p:txBody>
        </p:sp>
        <p:sp>
          <p:nvSpPr>
            <p:cNvPr id="11" name="Text Box 9"/>
            <p:cNvSpPr txBox="1"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1807" y="2424"/>
              <a:ext cx="350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  <a:cs typeface="ＭＳ Ｐゴシック" charset="0"/>
                </a:defRPr>
              </a:lvl1pPr>
              <a:lvl2pPr marL="37931725" indent="-37474525" defTabSz="1019175"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/>
                <a:t> Set</a:t>
              </a:r>
            </a:p>
          </p:txBody>
        </p:sp>
        <p:sp>
          <p:nvSpPr>
            <p:cNvPr id="12" name="Rectangle 10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3643" y="2502"/>
              <a:ext cx="792" cy="65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13" name="Text Box 11"/>
            <p:cNvSpPr txBox="1"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3435" y="2726"/>
              <a:ext cx="195" cy="8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  <a:cs typeface="ＭＳ Ｐゴシック" charset="0"/>
                </a:defRPr>
              </a:lvl1pPr>
              <a:lvl2pPr marL="37931725" indent="-37474525" defTabSz="1019175"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/>
                <a:t>0</a:t>
              </a:r>
            </a:p>
            <a:p>
              <a:pPr algn="ctr">
                <a:spcBef>
                  <a:spcPct val="300000"/>
                </a:spcBef>
              </a:pPr>
              <a:r>
                <a:rPr lang="en-US" sz="1600"/>
                <a:t>1</a:t>
              </a:r>
            </a:p>
          </p:txBody>
        </p:sp>
        <p:sp>
          <p:nvSpPr>
            <p:cNvPr id="14" name="Text Box 12"/>
            <p:cNvSpPr txBox="1"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3339" y="2424"/>
              <a:ext cx="350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  <a:cs typeface="ＭＳ Ｐゴシック" charset="0"/>
                </a:defRPr>
              </a:lvl1pPr>
              <a:lvl2pPr marL="37931725" indent="-37474525" defTabSz="1019175"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/>
                <a:t> Set</a:t>
              </a:r>
            </a:p>
          </p:txBody>
        </p:sp>
        <p:sp>
          <p:nvSpPr>
            <p:cNvPr id="15" name="Rectangle 13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2112" y="2829"/>
              <a:ext cx="792" cy="32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2112" y="3155"/>
              <a:ext cx="792" cy="327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2112" y="3482"/>
              <a:ext cx="792" cy="32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18" name="Line 16"/>
            <p:cNvSpPr>
              <a:spLocks noChangeShapeType="1"/>
            </p:cNvSpPr>
            <p:nvPr>
              <p:custDataLst>
                <p:tags r:id="rId17"/>
              </p:custDataLst>
            </p:nvPr>
          </p:nvSpPr>
          <p:spPr bwMode="auto">
            <a:xfrm>
              <a:off x="2112" y="3645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19" name="Line 17"/>
            <p:cNvSpPr>
              <a:spLocks noChangeShapeType="1"/>
            </p:cNvSpPr>
            <p:nvPr>
              <p:custDataLst>
                <p:tags r:id="rId18"/>
              </p:custDataLst>
            </p:nvPr>
          </p:nvSpPr>
          <p:spPr bwMode="auto">
            <a:xfrm>
              <a:off x="2112" y="3318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20" name="Line 18"/>
            <p:cNvSpPr>
              <a:spLocks noChangeShapeType="1"/>
            </p:cNvSpPr>
            <p:nvPr>
              <p:custDataLst>
                <p:tags r:id="rId19"/>
              </p:custDataLst>
            </p:nvPr>
          </p:nvSpPr>
          <p:spPr bwMode="auto">
            <a:xfrm>
              <a:off x="2112" y="2992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21" name="Line 19"/>
            <p:cNvSpPr>
              <a:spLocks noChangeShapeType="1"/>
            </p:cNvSpPr>
            <p:nvPr>
              <p:custDataLst>
                <p:tags r:id="rId20"/>
              </p:custDataLst>
            </p:nvPr>
          </p:nvSpPr>
          <p:spPr bwMode="auto">
            <a:xfrm>
              <a:off x="2112" y="2666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22" name="Line 20"/>
            <p:cNvSpPr>
              <a:spLocks noChangeShapeType="1"/>
            </p:cNvSpPr>
            <p:nvPr>
              <p:custDataLst>
                <p:tags r:id="rId21"/>
              </p:custDataLst>
            </p:nvPr>
          </p:nvSpPr>
          <p:spPr bwMode="auto">
            <a:xfrm>
              <a:off x="5016" y="2666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23" name="Line 21"/>
            <p:cNvSpPr>
              <a:spLocks noChangeShapeType="1"/>
            </p:cNvSpPr>
            <p:nvPr>
              <p:custDataLst>
                <p:tags r:id="rId22"/>
              </p:custDataLst>
            </p:nvPr>
          </p:nvSpPr>
          <p:spPr bwMode="auto">
            <a:xfrm>
              <a:off x="5016" y="2829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24" name="Line 22"/>
            <p:cNvSpPr>
              <a:spLocks noChangeShapeType="1"/>
            </p:cNvSpPr>
            <p:nvPr>
              <p:custDataLst>
                <p:tags r:id="rId23"/>
              </p:custDataLst>
            </p:nvPr>
          </p:nvSpPr>
          <p:spPr bwMode="auto">
            <a:xfrm>
              <a:off x="5016" y="2992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25" name="Line 23"/>
            <p:cNvSpPr>
              <a:spLocks noChangeShapeType="1"/>
            </p:cNvSpPr>
            <p:nvPr>
              <p:custDataLst>
                <p:tags r:id="rId24"/>
              </p:custDataLst>
            </p:nvPr>
          </p:nvSpPr>
          <p:spPr bwMode="auto">
            <a:xfrm>
              <a:off x="5016" y="3155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26" name="Line 24"/>
            <p:cNvSpPr>
              <a:spLocks noChangeShapeType="1"/>
            </p:cNvSpPr>
            <p:nvPr>
              <p:custDataLst>
                <p:tags r:id="rId25"/>
              </p:custDataLst>
            </p:nvPr>
          </p:nvSpPr>
          <p:spPr bwMode="auto">
            <a:xfrm>
              <a:off x="5016" y="3318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27" name="Line 25"/>
            <p:cNvSpPr>
              <a:spLocks noChangeShapeType="1"/>
            </p:cNvSpPr>
            <p:nvPr>
              <p:custDataLst>
                <p:tags r:id="rId26"/>
              </p:custDataLst>
            </p:nvPr>
          </p:nvSpPr>
          <p:spPr bwMode="auto">
            <a:xfrm>
              <a:off x="5016" y="3482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28" name="Line 26"/>
            <p:cNvSpPr>
              <a:spLocks noChangeShapeType="1"/>
            </p:cNvSpPr>
            <p:nvPr>
              <p:custDataLst>
                <p:tags r:id="rId27"/>
              </p:custDataLst>
            </p:nvPr>
          </p:nvSpPr>
          <p:spPr bwMode="auto">
            <a:xfrm>
              <a:off x="5016" y="3645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3643" y="3155"/>
              <a:ext cx="792" cy="65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30" name="Line 28"/>
            <p:cNvSpPr>
              <a:spLocks noChangeShapeType="1"/>
            </p:cNvSpPr>
            <p:nvPr>
              <p:custDataLst>
                <p:tags r:id="rId29"/>
              </p:custDataLst>
            </p:nvPr>
          </p:nvSpPr>
          <p:spPr bwMode="auto">
            <a:xfrm>
              <a:off x="3643" y="2666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31" name="Line 29"/>
            <p:cNvSpPr>
              <a:spLocks noChangeShapeType="1"/>
            </p:cNvSpPr>
            <p:nvPr>
              <p:custDataLst>
                <p:tags r:id="rId30"/>
              </p:custDataLst>
            </p:nvPr>
          </p:nvSpPr>
          <p:spPr bwMode="auto">
            <a:xfrm>
              <a:off x="3643" y="2829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32" name="Line 30"/>
            <p:cNvSpPr>
              <a:spLocks noChangeShapeType="1"/>
            </p:cNvSpPr>
            <p:nvPr>
              <p:custDataLst>
                <p:tags r:id="rId31"/>
              </p:custDataLst>
            </p:nvPr>
          </p:nvSpPr>
          <p:spPr bwMode="auto">
            <a:xfrm>
              <a:off x="3643" y="2992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33" name="Line 31"/>
            <p:cNvSpPr>
              <a:spLocks noChangeShapeType="1"/>
            </p:cNvSpPr>
            <p:nvPr>
              <p:custDataLst>
                <p:tags r:id="rId32"/>
              </p:custDataLst>
            </p:nvPr>
          </p:nvSpPr>
          <p:spPr bwMode="auto">
            <a:xfrm>
              <a:off x="3643" y="3318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34" name="Line 32"/>
            <p:cNvSpPr>
              <a:spLocks noChangeShapeType="1"/>
            </p:cNvSpPr>
            <p:nvPr>
              <p:custDataLst>
                <p:tags r:id="rId33"/>
              </p:custDataLst>
            </p:nvPr>
          </p:nvSpPr>
          <p:spPr bwMode="auto">
            <a:xfrm>
              <a:off x="3643" y="3482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35" name="Line 33"/>
            <p:cNvSpPr>
              <a:spLocks noChangeShapeType="1"/>
            </p:cNvSpPr>
            <p:nvPr>
              <p:custDataLst>
                <p:tags r:id="rId34"/>
              </p:custDataLst>
            </p:nvPr>
          </p:nvSpPr>
          <p:spPr bwMode="auto">
            <a:xfrm>
              <a:off x="3643" y="3645"/>
              <a:ext cx="792" cy="0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36" name="Text Box 34"/>
            <p:cNvSpPr txBox="1">
              <a:spLocks noChangeArrowheads="1"/>
            </p:cNvSpPr>
            <p:nvPr>
              <p:custDataLst>
                <p:tags r:id="rId35"/>
              </p:custDataLst>
            </p:nvPr>
          </p:nvSpPr>
          <p:spPr bwMode="auto">
            <a:xfrm>
              <a:off x="625" y="1970"/>
              <a:ext cx="792" cy="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50941" rIns="0" bIns="50941" anchor="ctr">
              <a:norm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  <a:cs typeface="ＭＳ Ｐゴシック" charset="0"/>
                </a:defRPr>
              </a:lvl1pPr>
              <a:lvl2pPr marL="37931725" indent="-37474525" defTabSz="1019175"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smtClean="0">
                  <a:solidFill>
                    <a:srgbClr val="FF0000"/>
                  </a:solidFill>
                </a:rPr>
                <a:t>1-way:</a:t>
              </a:r>
              <a:endParaRPr lang="en-US" sz="1600" dirty="0"/>
            </a:p>
            <a:p>
              <a:pPr algn="ctr"/>
              <a:r>
                <a:rPr lang="en-US" sz="1600" dirty="0"/>
                <a:t>8 sets,</a:t>
              </a:r>
            </a:p>
            <a:p>
              <a:pPr algn="ctr"/>
              <a:r>
                <a:rPr lang="en-US" sz="1600" dirty="0"/>
                <a:t>1 block each</a:t>
              </a:r>
            </a:p>
          </p:txBody>
        </p:sp>
        <p:sp>
          <p:nvSpPr>
            <p:cNvPr id="37" name="Text Box 35"/>
            <p:cNvSpPr txBox="1">
              <a:spLocks noChangeArrowheads="1"/>
            </p:cNvSpPr>
            <p:nvPr>
              <p:custDataLst>
                <p:tags r:id="rId36"/>
              </p:custDataLst>
            </p:nvPr>
          </p:nvSpPr>
          <p:spPr bwMode="auto">
            <a:xfrm>
              <a:off x="2046" y="1970"/>
              <a:ext cx="920" cy="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  <a:cs typeface="ＭＳ Ｐゴシック" charset="0"/>
                </a:defRPr>
              </a:lvl1pPr>
              <a:lvl2pPr marL="37931725" indent="-37474525" defTabSz="1019175"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smtClean="0">
                  <a:solidFill>
                    <a:srgbClr val="FF0000"/>
                  </a:solidFill>
                </a:rPr>
                <a:t>2-way:</a:t>
              </a:r>
              <a:endParaRPr lang="en-US" sz="1600"/>
            </a:p>
            <a:p>
              <a:pPr algn="ctr"/>
              <a:r>
                <a:rPr lang="en-US" sz="1600"/>
                <a:t>4 sets,</a:t>
              </a:r>
            </a:p>
            <a:p>
              <a:pPr algn="ctr"/>
              <a:r>
                <a:rPr lang="en-US" sz="1600"/>
                <a:t>2 blocks each</a:t>
              </a:r>
            </a:p>
          </p:txBody>
        </p:sp>
        <p:sp>
          <p:nvSpPr>
            <p:cNvPr id="38" name="Text Box 36"/>
            <p:cNvSpPr txBox="1">
              <a:spLocks noChangeArrowheads="1"/>
            </p:cNvSpPr>
            <p:nvPr>
              <p:custDataLst>
                <p:tags r:id="rId37"/>
              </p:custDataLst>
            </p:nvPr>
          </p:nvSpPr>
          <p:spPr bwMode="auto">
            <a:xfrm>
              <a:off x="3579" y="1970"/>
              <a:ext cx="920" cy="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  <a:cs typeface="ＭＳ Ｐゴシック" charset="0"/>
                </a:defRPr>
              </a:lvl1pPr>
              <a:lvl2pPr marL="37931725" indent="-37474525" defTabSz="1019175"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smtClean="0">
                  <a:solidFill>
                    <a:srgbClr val="FF0000"/>
                  </a:solidFill>
                </a:rPr>
                <a:t>4-way:</a:t>
              </a:r>
              <a:endParaRPr lang="en-US" sz="1600"/>
            </a:p>
            <a:p>
              <a:pPr algn="ctr"/>
              <a:r>
                <a:rPr lang="en-US" sz="1600"/>
                <a:t>2 sets,</a:t>
              </a:r>
            </a:p>
            <a:p>
              <a:pPr algn="ctr"/>
              <a:r>
                <a:rPr lang="en-US" sz="1600"/>
                <a:t>4 blocks each</a:t>
              </a:r>
            </a:p>
          </p:txBody>
        </p:sp>
        <p:sp>
          <p:nvSpPr>
            <p:cNvPr id="39" name="Text Box 37"/>
            <p:cNvSpPr txBox="1">
              <a:spLocks noChangeArrowheads="1"/>
            </p:cNvSpPr>
            <p:nvPr>
              <p:custDataLst>
                <p:tags r:id="rId38"/>
              </p:custDataLst>
            </p:nvPr>
          </p:nvSpPr>
          <p:spPr bwMode="auto">
            <a:xfrm>
              <a:off x="4808" y="3034"/>
              <a:ext cx="195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  <a:cs typeface="ＭＳ Ｐゴシック" charset="0"/>
                </a:defRPr>
              </a:lvl1pPr>
              <a:lvl2pPr marL="37931725" indent="-37474525" defTabSz="1019175"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/>
                <a:t>0</a:t>
              </a:r>
            </a:p>
          </p:txBody>
        </p:sp>
        <p:sp>
          <p:nvSpPr>
            <p:cNvPr id="40" name="Text Box 38"/>
            <p:cNvSpPr txBox="1">
              <a:spLocks noChangeArrowheads="1"/>
            </p:cNvSpPr>
            <p:nvPr>
              <p:custDataLst>
                <p:tags r:id="rId39"/>
              </p:custDataLst>
            </p:nvPr>
          </p:nvSpPr>
          <p:spPr bwMode="auto">
            <a:xfrm>
              <a:off x="4711" y="2424"/>
              <a:ext cx="350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  <a:cs typeface="ＭＳ Ｐゴシック" charset="0"/>
                </a:defRPr>
              </a:lvl1pPr>
              <a:lvl2pPr marL="37931725" indent="-37474525" defTabSz="1019175"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/>
                <a:t> Set</a:t>
              </a:r>
            </a:p>
          </p:txBody>
        </p:sp>
        <p:sp>
          <p:nvSpPr>
            <p:cNvPr id="41" name="Text Box 39"/>
            <p:cNvSpPr txBox="1">
              <a:spLocks noChangeArrowheads="1"/>
            </p:cNvSpPr>
            <p:nvPr>
              <p:custDataLst>
                <p:tags r:id="rId40"/>
              </p:custDataLst>
            </p:nvPr>
          </p:nvSpPr>
          <p:spPr bwMode="auto">
            <a:xfrm>
              <a:off x="5003" y="1970"/>
              <a:ext cx="792" cy="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1882" tIns="50941" rIns="101882" bIns="50941" anchor="ctr">
              <a:norm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  <a:cs typeface="ＭＳ Ｐゴシック" charset="0"/>
                </a:defRPr>
              </a:lvl1pPr>
              <a:lvl2pPr marL="37931725" indent="-37474525" defTabSz="1019175"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smtClean="0">
                  <a:solidFill>
                    <a:srgbClr val="FF0000"/>
                  </a:solidFill>
                </a:rPr>
                <a:t>8-way:</a:t>
              </a:r>
              <a:endParaRPr lang="en-US" sz="1600"/>
            </a:p>
            <a:p>
              <a:pPr algn="ctr"/>
              <a:r>
                <a:rPr lang="en-US" sz="1600"/>
                <a:t>1 set,</a:t>
              </a:r>
            </a:p>
            <a:p>
              <a:pPr algn="ctr"/>
              <a:r>
                <a:rPr lang="en-US" sz="1600"/>
                <a:t>8 blocks</a:t>
              </a:r>
            </a:p>
          </p:txBody>
        </p:sp>
        <p:sp>
          <p:nvSpPr>
            <p:cNvPr id="42" name="Rectangle 40"/>
            <p:cNvSpPr>
              <a:spLocks noChangeArrowheads="1"/>
            </p:cNvSpPr>
            <p:nvPr>
              <p:custDataLst>
                <p:tags r:id="rId41"/>
              </p:custDataLst>
            </p:nvPr>
          </p:nvSpPr>
          <p:spPr bwMode="auto">
            <a:xfrm>
              <a:off x="634" y="3645"/>
              <a:ext cx="792" cy="16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43" name="Rectangle 41"/>
            <p:cNvSpPr>
              <a:spLocks noChangeArrowheads="1"/>
            </p:cNvSpPr>
            <p:nvPr>
              <p:custDataLst>
                <p:tags r:id="rId42"/>
              </p:custDataLst>
            </p:nvPr>
          </p:nvSpPr>
          <p:spPr bwMode="auto">
            <a:xfrm>
              <a:off x="634" y="3482"/>
              <a:ext cx="792" cy="16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44" name="Rectangle 42"/>
            <p:cNvSpPr>
              <a:spLocks noChangeArrowheads="1"/>
            </p:cNvSpPr>
            <p:nvPr>
              <p:custDataLst>
                <p:tags r:id="rId43"/>
              </p:custDataLst>
            </p:nvPr>
          </p:nvSpPr>
          <p:spPr bwMode="auto">
            <a:xfrm>
              <a:off x="634" y="3318"/>
              <a:ext cx="792" cy="16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45" name="Rectangle 43"/>
            <p:cNvSpPr>
              <a:spLocks noChangeArrowheads="1"/>
            </p:cNvSpPr>
            <p:nvPr>
              <p:custDataLst>
                <p:tags r:id="rId44"/>
              </p:custDataLst>
            </p:nvPr>
          </p:nvSpPr>
          <p:spPr bwMode="auto">
            <a:xfrm>
              <a:off x="634" y="3155"/>
              <a:ext cx="792" cy="16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46" name="Rectangle 44"/>
            <p:cNvSpPr>
              <a:spLocks noChangeArrowheads="1"/>
            </p:cNvSpPr>
            <p:nvPr>
              <p:custDataLst>
                <p:tags r:id="rId45"/>
              </p:custDataLst>
            </p:nvPr>
          </p:nvSpPr>
          <p:spPr bwMode="auto">
            <a:xfrm>
              <a:off x="634" y="2992"/>
              <a:ext cx="792" cy="16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47" name="Rectangle 45"/>
            <p:cNvSpPr>
              <a:spLocks noChangeArrowheads="1"/>
            </p:cNvSpPr>
            <p:nvPr>
              <p:custDataLst>
                <p:tags r:id="rId46"/>
              </p:custDataLst>
            </p:nvPr>
          </p:nvSpPr>
          <p:spPr bwMode="auto">
            <a:xfrm>
              <a:off x="634" y="2829"/>
              <a:ext cx="792" cy="16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48" name="Rectangle 46"/>
            <p:cNvSpPr>
              <a:spLocks noChangeArrowheads="1"/>
            </p:cNvSpPr>
            <p:nvPr>
              <p:custDataLst>
                <p:tags r:id="rId47"/>
              </p:custDataLst>
            </p:nvPr>
          </p:nvSpPr>
          <p:spPr bwMode="auto">
            <a:xfrm>
              <a:off x="634" y="2666"/>
              <a:ext cx="792" cy="16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49" name="Rectangle 47"/>
            <p:cNvSpPr>
              <a:spLocks noChangeArrowheads="1"/>
            </p:cNvSpPr>
            <p:nvPr>
              <p:custDataLst>
                <p:tags r:id="rId48"/>
              </p:custDataLst>
            </p:nvPr>
          </p:nvSpPr>
          <p:spPr bwMode="auto">
            <a:xfrm>
              <a:off x="634" y="2502"/>
              <a:ext cx="792" cy="16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50" name="Text Box 49"/>
            <p:cNvSpPr txBox="1">
              <a:spLocks noChangeArrowheads="1"/>
            </p:cNvSpPr>
            <p:nvPr>
              <p:custDataLst>
                <p:tags r:id="rId49"/>
              </p:custDataLst>
            </p:nvPr>
          </p:nvSpPr>
          <p:spPr bwMode="auto">
            <a:xfrm>
              <a:off x="533" y="3808"/>
              <a:ext cx="972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dirty="0">
                  <a:solidFill>
                    <a:srgbClr val="FF0000"/>
                  </a:solidFill>
                </a:rPr>
                <a:t>direct mapped</a:t>
              </a:r>
            </a:p>
          </p:txBody>
        </p:sp>
        <p:sp>
          <p:nvSpPr>
            <p:cNvPr id="51" name="Text Box 50"/>
            <p:cNvSpPr txBox="1">
              <a:spLocks noChangeArrowheads="1"/>
            </p:cNvSpPr>
            <p:nvPr>
              <p:custDataLst>
                <p:tags r:id="rId50"/>
              </p:custDataLst>
            </p:nvPr>
          </p:nvSpPr>
          <p:spPr bwMode="auto">
            <a:xfrm>
              <a:off x="4882" y="3809"/>
              <a:ext cx="1060" cy="216"/>
            </a:xfrm>
            <a:prstGeom prst="rect">
              <a:avLst/>
            </a:prstGeom>
            <a:noFill/>
            <a:ln>
              <a:noFill/>
            </a:ln>
            <a:effectLst>
              <a:glow rad="63500">
                <a:schemeClr val="accent3">
                  <a:satMod val="175000"/>
                </a:schemeClr>
              </a:glo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>
                  <a:solidFill>
                    <a:srgbClr val="FF0000"/>
                  </a:solidFill>
                </a:rPr>
                <a:t>fully associative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3548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Cache Organization (3)</a:t>
            </a:r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Associativity</a:t>
                </a:r>
                <a:r>
                  <a:rPr lang="en-US" dirty="0" smtClean="0"/>
                  <a:t> </a:t>
                </a:r>
                <a:r>
                  <a:rPr lang="en-US" dirty="0"/>
                  <a:t>(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dirty="0"/>
                  <a:t>):  </a:t>
                </a:r>
                <a:r>
                  <a:rPr lang="en-US" dirty="0" smtClean="0"/>
                  <a:t># of ways for each set</a:t>
                </a:r>
                <a:endParaRPr lang="en-US" dirty="0"/>
              </a:p>
              <a:p>
                <a:pPr lvl="1"/>
                <a:r>
                  <a:rPr lang="en-US" dirty="0" smtClean="0"/>
                  <a:t>Such a cache is called an “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i="1" dirty="0" smtClean="0"/>
                  <a:t>-way set associative cache</a:t>
                </a:r>
                <a:r>
                  <a:rPr lang="en-US" dirty="0" smtClean="0"/>
                  <a:t>”</a:t>
                </a:r>
              </a:p>
              <a:p>
                <a:pPr lvl="1"/>
                <a:r>
                  <a:rPr lang="en-US" dirty="0" smtClean="0"/>
                  <a:t>We now index into cache </a:t>
                </a:r>
                <a:r>
                  <a:rPr lang="en-US" i="1" dirty="0" smtClean="0"/>
                  <a:t>sets</a:t>
                </a:r>
                <a:r>
                  <a:rPr lang="en-US" dirty="0" smtClean="0"/>
                  <a:t>, of which there are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endParaRPr lang="en-US" sz="2200" dirty="0" smtClean="0"/>
              </a:p>
              <a:p>
                <a:pPr lvl="1"/>
                <a:r>
                  <a:rPr lang="en-US" dirty="0" smtClean="0"/>
                  <a:t>Use lowest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/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𝐾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/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</m:d>
                      </m:e>
                    </m:func>
                  </m:oMath>
                </a14:m>
                <a:r>
                  <a:rPr lang="en-US" dirty="0" smtClean="0"/>
                  <a:t> =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US" dirty="0" smtClean="0"/>
                  <a:t> bits of block address</a:t>
                </a:r>
              </a:p>
              <a:p>
                <a:pPr lvl="2"/>
                <a:r>
                  <a:rPr lang="en-US" u="sng" dirty="0" smtClean="0"/>
                  <a:t>Direct-mapped</a:t>
                </a:r>
                <a:r>
                  <a:rPr lang="en-US" dirty="0" smtClean="0"/>
                  <a:t>: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dirty="0" smtClean="0"/>
                  <a:t> = 1, so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US" dirty="0" smtClean="0"/>
                  <a:t>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/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𝐾</m:t>
                            </m:r>
                          </m:e>
                        </m:d>
                      </m:e>
                    </m:func>
                  </m:oMath>
                </a14:m>
                <a:r>
                  <a:rPr lang="en-US" dirty="0" smtClean="0"/>
                  <a:t> as we saw previously</a:t>
                </a:r>
              </a:p>
              <a:p>
                <a:pPr lvl="2"/>
                <a:r>
                  <a:rPr lang="en-US" u="sng" dirty="0" smtClean="0"/>
                  <a:t>Fully associative</a:t>
                </a:r>
                <a:r>
                  <a:rPr lang="en-US" dirty="0" smtClean="0"/>
                  <a:t>: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dirty="0" smtClean="0"/>
                  <a:t>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 smtClean="0"/>
                  <a:t>, so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US" dirty="0" smtClean="0"/>
                  <a:t> = 0 bits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291" t="-11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813B5-0B69-4299-81E1-2EA3435BD0CB}" type="slidenum">
              <a:rPr lang="en-US" smtClean="0"/>
              <a:t>7</a:t>
            </a:fld>
            <a:endParaRPr lang="en-US"/>
          </a:p>
        </p:txBody>
      </p:sp>
      <p:grpSp>
        <p:nvGrpSpPr>
          <p:cNvPr id="12" name="Group 12"/>
          <p:cNvGrpSpPr>
            <a:grpSpLocks/>
          </p:cNvGrpSpPr>
          <p:nvPr/>
        </p:nvGrpSpPr>
        <p:grpSpPr bwMode="auto">
          <a:xfrm>
            <a:off x="1097280" y="5486400"/>
            <a:ext cx="2928938" cy="439738"/>
            <a:chOff x="689" y="2507"/>
            <a:chExt cx="1845" cy="277"/>
          </a:xfrm>
        </p:grpSpPr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2532" y="2544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 flipH="1">
              <a:off x="2304" y="2640"/>
              <a:ext cx="23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689" y="2507"/>
              <a:ext cx="1677" cy="25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latin typeface="Calibri" charset="0"/>
                </a:rPr>
                <a:t>Decreasing associativity</a:t>
              </a:r>
            </a:p>
          </p:txBody>
        </p:sp>
      </p:grpSp>
      <p:grpSp>
        <p:nvGrpSpPr>
          <p:cNvPr id="16" name="Group 16"/>
          <p:cNvGrpSpPr>
            <a:grpSpLocks/>
          </p:cNvGrpSpPr>
          <p:nvPr/>
        </p:nvGrpSpPr>
        <p:grpSpPr bwMode="auto">
          <a:xfrm>
            <a:off x="4023359" y="5760720"/>
            <a:ext cx="3878263" cy="590551"/>
            <a:chOff x="2544" y="2804"/>
            <a:chExt cx="2443" cy="372"/>
          </a:xfrm>
        </p:grpSpPr>
        <p:sp>
          <p:nvSpPr>
            <p:cNvPr id="17" name="Line 17"/>
            <p:cNvSpPr>
              <a:spLocks noChangeShapeType="1"/>
            </p:cNvSpPr>
            <p:nvPr/>
          </p:nvSpPr>
          <p:spPr bwMode="auto">
            <a:xfrm flipV="1">
              <a:off x="2544" y="2976"/>
              <a:ext cx="126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>
              <a:off x="3811" y="2832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Text Box 19"/>
            <p:cNvSpPr txBox="1">
              <a:spLocks noChangeArrowheads="1"/>
            </p:cNvSpPr>
            <p:nvPr/>
          </p:nvSpPr>
          <p:spPr bwMode="auto">
            <a:xfrm>
              <a:off x="3811" y="2804"/>
              <a:ext cx="1176" cy="37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2000" dirty="0">
                  <a:latin typeface="Calibri" charset="0"/>
                </a:rPr>
                <a:t>Fully associative</a:t>
              </a:r>
            </a:p>
            <a:p>
              <a:pPr>
                <a:lnSpc>
                  <a:spcPct val="80000"/>
                </a:lnSpc>
              </a:pPr>
              <a:r>
                <a:rPr lang="en-US" sz="2000" dirty="0">
                  <a:latin typeface="Calibri" charset="0"/>
                </a:rPr>
                <a:t>(only one set</a:t>
              </a:r>
              <a:r>
                <a:rPr lang="en-US" sz="2000" dirty="0" smtClean="0">
                  <a:latin typeface="Calibri" charset="0"/>
                </a:rPr>
                <a:t>)</a:t>
              </a:r>
              <a:endParaRPr lang="en-US" sz="2000" dirty="0">
                <a:latin typeface="Calibri" charset="0"/>
              </a:endParaRPr>
            </a:p>
          </p:txBody>
        </p:sp>
      </p:grpSp>
      <p:grpSp>
        <p:nvGrpSpPr>
          <p:cNvPr id="20" name="Group 20"/>
          <p:cNvGrpSpPr>
            <a:grpSpLocks/>
          </p:cNvGrpSpPr>
          <p:nvPr/>
        </p:nvGrpSpPr>
        <p:grpSpPr bwMode="auto">
          <a:xfrm>
            <a:off x="1599883" y="5943600"/>
            <a:ext cx="2397126" cy="590551"/>
            <a:chOff x="986" y="3136"/>
            <a:chExt cx="1510" cy="372"/>
          </a:xfrm>
        </p:grpSpPr>
        <p:sp>
          <p:nvSpPr>
            <p:cNvPr id="21" name="Line 21"/>
            <p:cNvSpPr>
              <a:spLocks noChangeShapeType="1"/>
            </p:cNvSpPr>
            <p:nvPr/>
          </p:nvSpPr>
          <p:spPr bwMode="auto">
            <a:xfrm flipH="1">
              <a:off x="2064" y="3312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>
              <a:off x="2064" y="3168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Text Box 23"/>
            <p:cNvSpPr txBox="1">
              <a:spLocks noChangeArrowheads="1"/>
            </p:cNvSpPr>
            <p:nvPr/>
          </p:nvSpPr>
          <p:spPr bwMode="auto">
            <a:xfrm>
              <a:off x="986" y="3136"/>
              <a:ext cx="1505" cy="37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2000" dirty="0">
                  <a:latin typeface="Calibri" charset="0"/>
                </a:rPr>
                <a:t>Direct mapped</a:t>
              </a:r>
            </a:p>
            <a:p>
              <a:pPr>
                <a:lnSpc>
                  <a:spcPct val="80000"/>
                </a:lnSpc>
              </a:pPr>
              <a:r>
                <a:rPr lang="en-US" sz="2000" dirty="0">
                  <a:latin typeface="Calibri" charset="0"/>
                </a:rPr>
                <a:t>(only one way</a:t>
              </a:r>
              <a:r>
                <a:rPr lang="en-US" sz="2000" dirty="0" smtClean="0">
                  <a:latin typeface="Calibri" charset="0"/>
                </a:rPr>
                <a:t>)</a:t>
              </a:r>
              <a:endParaRPr lang="en-US" sz="2000" dirty="0">
                <a:latin typeface="Calibri" charset="0"/>
              </a:endParaRPr>
            </a:p>
          </p:txBody>
        </p:sp>
      </p:grpSp>
      <p:grpSp>
        <p:nvGrpSpPr>
          <p:cNvPr id="24" name="Group 24"/>
          <p:cNvGrpSpPr>
            <a:grpSpLocks/>
          </p:cNvGrpSpPr>
          <p:nvPr/>
        </p:nvGrpSpPr>
        <p:grpSpPr bwMode="auto">
          <a:xfrm>
            <a:off x="4023362" y="5303520"/>
            <a:ext cx="2940051" cy="457200"/>
            <a:chOff x="2544" y="2256"/>
            <a:chExt cx="1852" cy="288"/>
          </a:xfrm>
        </p:grpSpPr>
        <p:sp>
          <p:nvSpPr>
            <p:cNvPr id="25" name="Line 25"/>
            <p:cNvSpPr>
              <a:spLocks noChangeShapeType="1"/>
            </p:cNvSpPr>
            <p:nvPr/>
          </p:nvSpPr>
          <p:spPr bwMode="auto">
            <a:xfrm>
              <a:off x="2544" y="2400"/>
              <a:ext cx="23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Text Box 26"/>
            <p:cNvSpPr txBox="1">
              <a:spLocks noChangeArrowheads="1"/>
            </p:cNvSpPr>
            <p:nvPr/>
          </p:nvSpPr>
          <p:spPr bwMode="auto">
            <a:xfrm>
              <a:off x="2774" y="2267"/>
              <a:ext cx="1622" cy="25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latin typeface="Calibri" charset="0"/>
                </a:rPr>
                <a:t>Increasing associativity</a:t>
              </a:r>
            </a:p>
          </p:txBody>
        </p:sp>
        <p:sp>
          <p:nvSpPr>
            <p:cNvPr id="27" name="Line 27"/>
            <p:cNvSpPr>
              <a:spLocks noChangeShapeType="1"/>
            </p:cNvSpPr>
            <p:nvPr/>
          </p:nvSpPr>
          <p:spPr bwMode="auto">
            <a:xfrm>
              <a:off x="2544" y="2256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914400" y="4206240"/>
            <a:ext cx="8136892" cy="1005840"/>
            <a:chOff x="914400" y="4206240"/>
            <a:chExt cx="8136892" cy="1005840"/>
          </a:xfrm>
        </p:grpSpPr>
        <p:sp>
          <p:nvSpPr>
            <p:cNvPr id="29" name="Line 29"/>
            <p:cNvSpPr>
              <a:spLocks noChangeShapeType="1"/>
            </p:cNvSpPr>
            <p:nvPr/>
          </p:nvSpPr>
          <p:spPr bwMode="auto">
            <a:xfrm flipV="1">
              <a:off x="5029745" y="4572000"/>
              <a:ext cx="0" cy="2743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Text Box 30"/>
            <p:cNvSpPr txBox="1">
              <a:spLocks noChangeArrowheads="1"/>
            </p:cNvSpPr>
            <p:nvPr/>
          </p:nvSpPr>
          <p:spPr bwMode="auto">
            <a:xfrm>
              <a:off x="4181475" y="4206240"/>
              <a:ext cx="1695450" cy="4000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dirty="0">
                  <a:latin typeface="Calibri" charset="0"/>
                </a:rPr>
                <a:t>Selects the set</a:t>
              </a:r>
            </a:p>
          </p:txBody>
        </p:sp>
        <p:sp>
          <p:nvSpPr>
            <p:cNvPr id="32" name="Text Box 31"/>
            <p:cNvSpPr txBox="1">
              <a:spLocks noChangeArrowheads="1"/>
            </p:cNvSpPr>
            <p:nvPr/>
          </p:nvSpPr>
          <p:spPr bwMode="auto">
            <a:xfrm>
              <a:off x="1101248" y="4206240"/>
              <a:ext cx="2735264" cy="4000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dirty="0">
                  <a:latin typeface="Calibri" charset="0"/>
                </a:rPr>
                <a:t>Used for tag </a:t>
              </a:r>
              <a:r>
                <a:rPr lang="en-US" sz="2000" dirty="0" smtClean="0">
                  <a:latin typeface="Calibri" charset="0"/>
                </a:rPr>
                <a:t>comparison</a:t>
              </a:r>
              <a:endParaRPr lang="en-US" sz="2000" dirty="0">
                <a:latin typeface="Calibri" charset="0"/>
              </a:endParaRPr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 flipV="1">
              <a:off x="2468880" y="4572000"/>
              <a:ext cx="0" cy="2743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Line 33"/>
            <p:cNvSpPr>
              <a:spLocks noChangeShapeType="1"/>
            </p:cNvSpPr>
            <p:nvPr/>
          </p:nvSpPr>
          <p:spPr bwMode="auto">
            <a:xfrm flipV="1">
              <a:off x="7132320" y="4572000"/>
              <a:ext cx="0" cy="2743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Text Box 34"/>
            <p:cNvSpPr txBox="1">
              <a:spLocks noChangeArrowheads="1"/>
            </p:cNvSpPr>
            <p:nvPr/>
          </p:nvSpPr>
          <p:spPr bwMode="auto">
            <a:xfrm>
              <a:off x="6035040" y="4206240"/>
              <a:ext cx="3016252" cy="4000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Calibri" charset="0"/>
                </a:rPr>
                <a:t>Selects </a:t>
              </a:r>
              <a:r>
                <a:rPr lang="en-US" sz="2000" smtClean="0">
                  <a:latin typeface="Calibri" charset="0"/>
                </a:rPr>
                <a:t>the byte from </a:t>
              </a:r>
              <a:r>
                <a:rPr lang="en-US" sz="2000" dirty="0">
                  <a:latin typeface="Calibri" charset="0"/>
                </a:rPr>
                <a:t>block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Rectangle 36"/>
                <p:cNvSpPr/>
                <p:nvPr/>
              </p:nvSpPr>
              <p:spPr bwMode="auto">
                <a:xfrm>
                  <a:off x="914400" y="4846320"/>
                  <a:ext cx="3108960" cy="365760"/>
                </a:xfrm>
                <a:prstGeom prst="rect">
                  <a:avLst/>
                </a:prstGeom>
                <a:noFill/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2000" dirty="0" smtClean="0">
                      <a:latin typeface="Calibri" charset="0"/>
                      <a:ea typeface="Calibri" charset="0"/>
                      <a:cs typeface="Calibri" charset="0"/>
                    </a:rPr>
                    <a:t>Tag (</a:t>
                  </a:r>
                  <a14:m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9900"/>
                          </a:solidFill>
                          <a:latin typeface="Cambria Math" panose="02040503050406030204" pitchFamily="18" charset="0"/>
                          <a:ea typeface="Calibri" charset="0"/>
                          <a:cs typeface="Calibri" charset="0"/>
                        </a:rPr>
                        <m:t>𝒕</m:t>
                      </m:r>
                    </m:oMath>
                  </a14:m>
                  <a:r>
                    <a:rPr lang="en-US" sz="2000" dirty="0" smtClean="0">
                      <a:latin typeface="Calibri" charset="0"/>
                      <a:ea typeface="Calibri" charset="0"/>
                      <a:cs typeface="Calibri" charset="0"/>
                    </a:rPr>
                    <a:t>)</a:t>
                  </a:r>
                </a:p>
              </p:txBody>
            </p:sp>
          </mc:Choice>
          <mc:Fallback xmlns="">
            <p:sp>
              <p:nvSpPr>
                <p:cNvPr id="37" name="Rectangle 3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14400" y="4846320"/>
                  <a:ext cx="3108960" cy="365760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t="-9375" b="-28125"/>
                  </a:stretch>
                </a:blip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Rectangle 37"/>
                <p:cNvSpPr/>
                <p:nvPr/>
              </p:nvSpPr>
              <p:spPr bwMode="auto">
                <a:xfrm>
                  <a:off x="4023360" y="4846320"/>
                  <a:ext cx="2011680" cy="365760"/>
                </a:xfrm>
                <a:prstGeom prst="rect">
                  <a:avLst/>
                </a:prstGeom>
                <a:noFill/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2000" dirty="0" smtClean="0">
                      <a:latin typeface="Calibri" charset="0"/>
                      <a:ea typeface="Calibri" charset="0"/>
                      <a:cs typeface="Calibri" charset="0"/>
                    </a:rPr>
                    <a:t>Index (</a:t>
                  </a:r>
                  <a14:m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libri" charset="0"/>
                          <a:cs typeface="Calibri" charset="0"/>
                        </a:rPr>
                        <m:t>𝒔</m:t>
                      </m:r>
                    </m:oMath>
                  </a14:m>
                  <a:r>
                    <a:rPr lang="en-US" sz="2000" dirty="0" smtClean="0">
                      <a:latin typeface="Calibri" charset="0"/>
                      <a:ea typeface="Calibri" charset="0"/>
                      <a:cs typeface="Calibri" charset="0"/>
                    </a:rPr>
                    <a:t>)</a:t>
                  </a:r>
                </a:p>
              </p:txBody>
            </p:sp>
          </mc:Choice>
          <mc:Fallback xmlns="">
            <p:sp>
              <p:nvSpPr>
                <p:cNvPr id="38" name="Rectangle 3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023360" y="4846320"/>
                  <a:ext cx="2011680" cy="365760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t="-9375" b="-28125"/>
                  </a:stretch>
                </a:blip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Rectangle 38"/>
                <p:cNvSpPr/>
                <p:nvPr/>
              </p:nvSpPr>
              <p:spPr bwMode="auto">
                <a:xfrm>
                  <a:off x="6035040" y="4846320"/>
                  <a:ext cx="2194560" cy="365760"/>
                </a:xfrm>
                <a:prstGeom prst="rect">
                  <a:avLst/>
                </a:prstGeom>
                <a:noFill/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2000" dirty="0" smtClean="0">
                      <a:latin typeface="Calibri" charset="0"/>
                      <a:ea typeface="Calibri" charset="0"/>
                      <a:cs typeface="Calibri" charset="0"/>
                    </a:rPr>
                    <a:t>Offset (</a:t>
                  </a:r>
                  <a14:m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libri" charset="0"/>
                          <a:cs typeface="Calibri" charset="0"/>
                        </a:rPr>
                        <m:t>𝒌</m:t>
                      </m:r>
                    </m:oMath>
                  </a14:m>
                  <a:r>
                    <a:rPr lang="en-US" sz="2000" dirty="0" smtClean="0">
                      <a:latin typeface="Calibri" charset="0"/>
                      <a:ea typeface="Calibri" charset="0"/>
                      <a:cs typeface="Calibri" charset="0"/>
                    </a:rPr>
                    <a:t>)</a:t>
                  </a:r>
                </a:p>
              </p:txBody>
            </p:sp>
          </mc:Choice>
          <mc:Fallback xmlns="">
            <p:sp>
              <p:nvSpPr>
                <p:cNvPr id="39" name="Rectangle 3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035040" y="4846320"/>
                  <a:ext cx="2194560" cy="365760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t="-9375" b="-28125"/>
                  </a:stretch>
                </a:blip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4" name="Rounded Rectangle 33"/>
          <p:cNvSpPr/>
          <p:nvPr/>
        </p:nvSpPr>
        <p:spPr bwMode="auto">
          <a:xfrm>
            <a:off x="6096000" y="450217"/>
            <a:ext cx="2743200" cy="629895"/>
          </a:xfrm>
          <a:prstGeom prst="roundRect">
            <a:avLst/>
          </a:prstGeom>
          <a:solidFill>
            <a:srgbClr val="FFCCCC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Note:</a:t>
            </a:r>
            <a:r>
              <a:rPr lang="en-US" sz="20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  The textbook uses “b” for offset bits</a:t>
            </a:r>
          </a:p>
        </p:txBody>
      </p:sp>
    </p:spTree>
    <p:extLst>
      <p:ext uri="{BB962C8B-B14F-4D97-AF65-F5344CB8AC3E}">
        <p14:creationId xmlns:p14="http://schemas.microsoft.com/office/powerpoint/2010/main" val="1109235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9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356616" y="438912"/>
            <a:ext cx="8405982" cy="762000"/>
          </a:xfrm>
        </p:spPr>
        <p:txBody>
          <a:bodyPr/>
          <a:lstStyle/>
          <a:p>
            <a:r>
              <a:rPr lang="en-US" dirty="0" smtClean="0"/>
              <a:t>Example </a:t>
            </a:r>
            <a:r>
              <a:rPr lang="en-US" dirty="0"/>
              <a:t>P</a:t>
            </a:r>
            <a:r>
              <a:rPr lang="en-US" dirty="0" smtClean="0"/>
              <a:t>lacement</a:t>
            </a:r>
            <a:endParaRPr lang="en-US" dirty="0"/>
          </a:p>
        </p:txBody>
      </p:sp>
      <p:sp>
        <p:nvSpPr>
          <p:cNvPr id="54276" name="Rectangle 10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393192" y="1362456"/>
            <a:ext cx="8366760" cy="1554480"/>
          </a:xfrm>
        </p:spPr>
        <p:txBody>
          <a:bodyPr/>
          <a:lstStyle/>
          <a:p>
            <a:pPr marL="307718" indent="-307718" defTabSz="820583"/>
            <a:r>
              <a:rPr lang="en-US" dirty="0">
                <a:latin typeface="Calibri" charset="0"/>
                <a:ea typeface="Calibri" charset="0"/>
                <a:cs typeface="Calibri" charset="0"/>
              </a:rPr>
              <a:t>Where would data from address </a:t>
            </a:r>
            <a:r>
              <a:rPr lang="en-US" dirty="0"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0x1833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be placed</a:t>
            </a:r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?</a:t>
            </a:r>
            <a:endParaRPr lang="en-US" sz="36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</a:endParaRPr>
          </a:p>
          <a:p>
            <a:pPr marL="614042" lvl="1" indent="-307718" defTabSz="820583"/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Binary:  </a:t>
            </a:r>
            <a:r>
              <a:rPr lang="en-US" dirty="0" smtClean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0b 0001 1000 0011 0011</a:t>
            </a:r>
            <a:endParaRPr lang="en-US" sz="3600" dirty="0" smtClean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>
                <p:custDataLst>
                  <p:tags r:id="rId4"/>
                </p:custDataLst>
              </p:nvPr>
            </p:nvSpPr>
            <p:spPr>
              <a:xfrm>
                <a:off x="1330843" y="3687087"/>
                <a:ext cx="1691640" cy="369332"/>
              </a:xfrm>
              <a:prstGeom prst="rect">
                <a:avLst/>
              </a:prstGeom>
            </p:spPr>
            <p:txBody>
              <a:bodyPr wrap="none" lIns="0" rIns="0">
                <a:no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US" dirty="0" smtClean="0">
                    <a:latin typeface="Calibri" panose="020F0502020204030204" pitchFamily="34" charset="0"/>
                  </a:rPr>
                  <a:t> = ? </a:t>
                </a:r>
                <a:endParaRPr lang="en-US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16"/>
                </p:custDataLst>
              </p:nvPr>
            </p:nvSpPr>
            <p:spPr>
              <a:xfrm>
                <a:off x="1330843" y="3687087"/>
                <a:ext cx="1691640" cy="369332"/>
              </a:xfrm>
              <a:prstGeom prst="rect">
                <a:avLst/>
              </a:prstGeom>
              <a:blipFill rotWithShape="0">
                <a:blip r:embed="rId17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6" name="Table 55"/>
          <p:cNvGraphicFramePr>
            <a:graphicFrameLocks noGrp="1"/>
          </p:cNvGraphicFramePr>
          <p:nvPr>
            <p:extLst/>
          </p:nvPr>
        </p:nvGraphicFramePr>
        <p:xfrm>
          <a:off x="6583680" y="457200"/>
          <a:ext cx="2170566" cy="8229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87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27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289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block size:</a:t>
                      </a:r>
                      <a:endParaRPr lang="en-US" b="1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45720" marR="4572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16 B</a:t>
                      </a:r>
                      <a:endParaRPr lang="en-US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capacity:</a:t>
                      </a:r>
                      <a:endParaRPr lang="en-US" b="1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45720" marR="4572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8 blocks</a:t>
                      </a:r>
                      <a:endParaRPr lang="en-US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address:</a:t>
                      </a:r>
                      <a:endParaRPr lang="en-US" b="1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45720" marR="4572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16 bits</a:t>
                      </a:r>
                      <a:endParaRPr lang="en-US" b="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45720" marR="45720" marT="0" marB="0" anchor="ctr">
                    <a:lnL w="12700" cmpd="sng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9" name="Table 58"/>
          <p:cNvGraphicFramePr>
            <a:graphicFrameLocks noGrp="1"/>
          </p:cNvGraphicFramePr>
          <p:nvPr>
            <p:extLst/>
          </p:nvPr>
        </p:nvGraphicFramePr>
        <p:xfrm>
          <a:off x="996245" y="4293292"/>
          <a:ext cx="2026238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7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47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65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Set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Tag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Data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5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5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5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2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5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3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5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4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65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5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65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6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65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7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0" name="Text Box 33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330843" y="3944194"/>
            <a:ext cx="1691640" cy="349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882" tIns="50941" rIns="101882" bIns="50941" anchor="ctr">
            <a:normAutofit/>
          </a:bodyPr>
          <a:lstStyle>
            <a:lvl1pPr defTabSz="1019175"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  <a:cs typeface="ＭＳ Ｐゴシック" charset="0"/>
              </a:defRPr>
            </a:lvl1pPr>
            <a:lvl2pPr marL="37931725" indent="-37474525" defTabSz="1019175"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9pPr>
          </a:lstStyle>
          <a:p>
            <a:pPr algn="ctr"/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Direct-mapped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1" name="Table 60"/>
          <p:cNvGraphicFramePr>
            <a:graphicFrameLocks noGrp="1"/>
          </p:cNvGraphicFramePr>
          <p:nvPr>
            <p:extLst/>
          </p:nvPr>
        </p:nvGraphicFramePr>
        <p:xfrm>
          <a:off x="3558469" y="4286014"/>
          <a:ext cx="2026238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6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39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65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Set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Tag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Data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532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532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532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532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532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2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6532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6532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3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6532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62" name="Table 61"/>
          <p:cNvGraphicFramePr>
            <a:graphicFrameLocks noGrp="1"/>
          </p:cNvGraphicFramePr>
          <p:nvPr>
            <p:extLst/>
          </p:nvPr>
        </p:nvGraphicFramePr>
        <p:xfrm>
          <a:off x="6120693" y="4286014"/>
          <a:ext cx="2026238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6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39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65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Set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Tag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Data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532"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532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532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532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532"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6532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6532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6532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3" name="Text Box 33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893067" y="3941064"/>
            <a:ext cx="1691640" cy="347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50941" rIns="0" bIns="50941" anchor="ctr">
            <a:noAutofit/>
          </a:bodyPr>
          <a:lstStyle>
            <a:lvl1pPr defTabSz="1019175"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  <a:cs typeface="ＭＳ Ｐゴシック" charset="0"/>
              </a:defRPr>
            </a:lvl1pPr>
            <a:lvl2pPr marL="37931725" indent="-37474525" defTabSz="1019175"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9pPr>
          </a:lstStyle>
          <a:p>
            <a:pPr algn="ctr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-way set associative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4" name="Text Box 33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6455291" y="3944194"/>
            <a:ext cx="1691640" cy="349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50941" rIns="0" bIns="50941" anchor="ctr">
            <a:noAutofit/>
          </a:bodyPr>
          <a:lstStyle>
            <a:lvl1pPr defTabSz="1019175"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  <a:cs typeface="ＭＳ Ｐゴシック" charset="0"/>
              </a:defRPr>
            </a:lvl1pPr>
            <a:lvl2pPr marL="37931725" indent="-37474525" defTabSz="1019175"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9pPr>
          </a:lstStyle>
          <a:p>
            <a:pPr algn="ctr"/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4-way set associative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463040" y="2560320"/>
            <a:ext cx="6217920" cy="732383"/>
            <a:chOff x="1645920" y="2194560"/>
            <a:chExt cx="6217920" cy="73238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Rectangle 53"/>
                <p:cNvSpPr>
                  <a:spLocks noChangeArrowheads="1"/>
                </p:cNvSpPr>
                <p:nvPr>
                  <p:custDataLst>
                    <p:tags r:id="rId10"/>
                  </p:custDataLst>
                </p:nvPr>
              </p:nvSpPr>
              <p:spPr bwMode="auto">
                <a:xfrm>
                  <a:off x="3383280" y="2560320"/>
                  <a:ext cx="1280160" cy="366623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US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Tag (</a:t>
                  </a:r>
                  <a14:m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9900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𝒕</m:t>
                      </m:r>
                    </m:oMath>
                  </a14:m>
                  <a:r>
                    <a:rPr lang="en-US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)</a:t>
                  </a:r>
                  <a:endParaRPr lang="en-US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54" name="Rectangle 53"/>
                <p:cNvSpPr>
                  <a:spLocks noRot="1" noChangeAspect="1" noMove="1" noResize="1" noEditPoints="1" noAdjustHandles="1" noChangeArrowheads="1" noChangeShapeType="1" noTextEdit="1"/>
                </p:cNvSpPr>
                <p:nvPr>
                  <p:custDataLst>
                    <p:tags r:id="rId18"/>
                  </p:custDataLst>
                </p:nvPr>
              </p:nvSpPr>
              <p:spPr bwMode="auto">
                <a:xfrm>
                  <a:off x="3383280" y="2560320"/>
                  <a:ext cx="1280160" cy="366623"/>
                </a:xfrm>
                <a:prstGeom prst="rect">
                  <a:avLst/>
                </a:prstGeom>
                <a:blipFill rotWithShape="0">
                  <a:blip r:embed="rId19"/>
                  <a:stretch>
                    <a:fillRect t="-4688" b="-21875"/>
                  </a:stretch>
                </a:blip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Rectangle 54"/>
                <p:cNvSpPr>
                  <a:spLocks noChangeArrowheads="1"/>
                </p:cNvSpPr>
                <p:nvPr>
                  <p:custDataLst>
                    <p:tags r:id="rId11"/>
                  </p:custDataLst>
                </p:nvPr>
              </p:nvSpPr>
              <p:spPr bwMode="auto">
                <a:xfrm>
                  <a:off x="6492240" y="2560320"/>
                  <a:ext cx="1371600" cy="366623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US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Offset (</a:t>
                  </a:r>
                  <a14:m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𝒌</m:t>
                      </m:r>
                    </m:oMath>
                  </a14:m>
                  <a:r>
                    <a:rPr lang="en-US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)</a:t>
                  </a:r>
                  <a:endParaRPr lang="en-US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55" name="Rectangle 54"/>
                <p:cNvSpPr>
                  <a:spLocks noRot="1" noChangeAspect="1" noMove="1" noResize="1" noEditPoints="1" noAdjustHandles="1" noChangeArrowheads="1" noChangeShapeType="1" noTextEdit="1"/>
                </p:cNvSpPr>
                <p:nvPr>
                  <p:custDataLst>
                    <p:tags r:id="rId20"/>
                  </p:custDataLst>
                </p:nvPr>
              </p:nvSpPr>
              <p:spPr bwMode="auto">
                <a:xfrm>
                  <a:off x="6492240" y="2560320"/>
                  <a:ext cx="1371600" cy="366623"/>
                </a:xfrm>
                <a:prstGeom prst="rect">
                  <a:avLst/>
                </a:prstGeom>
                <a:blipFill rotWithShape="0">
                  <a:blip r:embed="rId21"/>
                  <a:stretch>
                    <a:fillRect t="-4688" b="-21875"/>
                  </a:stretch>
                </a:blip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Text Box 7"/>
                <p:cNvSpPr txBox="1">
                  <a:spLocks noChangeArrowheads="1"/>
                </p:cNvSpPr>
                <p:nvPr>
                  <p:custDataLst>
                    <p:tags r:id="rId12"/>
                  </p:custDataLst>
                </p:nvPr>
              </p:nvSpPr>
              <p:spPr bwMode="auto">
                <a:xfrm>
                  <a:off x="1645920" y="2560320"/>
                  <a:ext cx="1675515" cy="36576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254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 anchor="ctr">
                  <a:normAutofit/>
                </a:bodyPr>
                <a:lstStyle>
                  <a:lvl1pPr defTabSz="1019175"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defTabSz="1019175"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</a:defRPr>
                  </a:lvl2pPr>
                  <a:lvl3pPr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</a:defRPr>
                  </a:lvl3pPr>
                  <a:lvl4pPr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</a:defRPr>
                  </a:lvl4pPr>
                  <a:lvl5pPr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Trebuchet MS" charset="0"/>
                      <a:ea typeface="ＭＳ Ｐゴシック" charset="0"/>
                    </a:defRPr>
                  </a:lvl9pPr>
                </a:lstStyle>
                <a:p>
                  <a:pPr algn="ctr"/>
                  <a14:m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𝒎</m:t>
                      </m:r>
                    </m:oMath>
                  </a14:m>
                  <a:r>
                    <a:rPr lang="en-US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-bit address:</a:t>
                  </a:r>
                </a:p>
              </p:txBody>
            </p:sp>
          </mc:Choice>
          <mc:Fallback xmlns="">
            <p:sp>
              <p:nvSpPr>
                <p:cNvPr id="57" name="Text 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>
                  <p:custDataLst>
                    <p:tags r:id="rId22"/>
                  </p:custDataLst>
                </p:nvPr>
              </p:nvSpPr>
              <p:spPr bwMode="auto">
                <a:xfrm>
                  <a:off x="1645920" y="2560320"/>
                  <a:ext cx="1675515" cy="365760"/>
                </a:xfrm>
                <a:prstGeom prst="rect">
                  <a:avLst/>
                </a:prstGeom>
                <a:blipFill rotWithShape="0">
                  <a:blip r:embed="rId23"/>
                  <a:stretch>
                    <a:fillRect t="-13333" r="-4727" b="-33333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Rectangle 65"/>
                <p:cNvSpPr>
                  <a:spLocks noChangeArrowheads="1"/>
                </p:cNvSpPr>
                <p:nvPr>
                  <p:custDataLst>
                    <p:tags r:id="rId13"/>
                  </p:custDataLst>
                </p:nvPr>
              </p:nvSpPr>
              <p:spPr bwMode="auto">
                <a:xfrm>
                  <a:off x="4663440" y="2560320"/>
                  <a:ext cx="1828800" cy="366623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US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Index (</a:t>
                  </a:r>
                  <a14:m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𝒔</m:t>
                      </m:r>
                    </m:oMath>
                  </a14:m>
                  <a:r>
                    <a:rPr lang="en-US" dirty="0" smtClean="0">
                      <a:latin typeface="Calibri" panose="020F0502020204030204" pitchFamily="34" charset="0"/>
                      <a:cs typeface="Calibri" panose="020F0502020204030204" pitchFamily="34" charset="0"/>
                    </a:rPr>
                    <a:t>)</a:t>
                  </a:r>
                  <a:endParaRPr lang="en-US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66" name="Rectangle 65"/>
                <p:cNvSpPr>
                  <a:spLocks noRot="1" noChangeAspect="1" noMove="1" noResize="1" noEditPoints="1" noAdjustHandles="1" noChangeArrowheads="1" noChangeShapeType="1" noTextEdit="1"/>
                </p:cNvSpPr>
                <p:nvPr>
                  <p:custDataLst>
                    <p:tags r:id="rId24"/>
                  </p:custDataLst>
                </p:nvPr>
              </p:nvSpPr>
              <p:spPr bwMode="auto">
                <a:xfrm>
                  <a:off x="4663440" y="2560320"/>
                  <a:ext cx="1828800" cy="366623"/>
                </a:xfrm>
                <a:prstGeom prst="rect">
                  <a:avLst/>
                </a:prstGeom>
                <a:blipFill rotWithShape="0">
                  <a:blip r:embed="rId25"/>
                  <a:stretch>
                    <a:fillRect t="-4688" b="-21875"/>
                  </a:stretch>
                </a:blip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2"/>
                <p:cNvSpPr txBox="1"/>
                <p:nvPr/>
              </p:nvSpPr>
              <p:spPr>
                <a:xfrm>
                  <a:off x="4663440" y="2194560"/>
                  <a:ext cx="1828800" cy="369332"/>
                </a:xfrm>
                <a:prstGeom prst="rect">
                  <a:avLst/>
                </a:prstGeom>
                <a:noFill/>
              </p:spPr>
              <p:txBody>
                <a:bodyPr wrap="none" lIns="0" rIns="0" rtlCol="0">
                  <a:normAutofit/>
                </a:bodyPr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𝒔</m:t>
                      </m:r>
                    </m:oMath>
                  </a14:m>
                  <a:r>
                    <a:rPr lang="en-US" dirty="0" smtClean="0">
                      <a:latin typeface="Calibri" pitchFamily="34" charset="0"/>
                    </a:rPr>
                    <a:t> =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</m:d>
                        </m:e>
                      </m:func>
                    </m:oMath>
                  </a14:m>
                  <a:endParaRPr lang="en-US" dirty="0" smtClean="0">
                    <a:latin typeface="Calibri" pitchFamily="34" charset="0"/>
                  </a:endParaRPr>
                </a:p>
              </p:txBody>
            </p:sp>
          </mc:Choice>
          <mc:Fallback xmlns="">
            <p:sp>
              <p:nvSpPr>
                <p:cNvPr id="3" name="TextBox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63440" y="2194560"/>
                  <a:ext cx="1828800" cy="369332"/>
                </a:xfrm>
                <a:prstGeom prst="rect">
                  <a:avLst/>
                </a:prstGeom>
                <a:blipFill rotWithShape="0">
                  <a:blip r:embed="rId26"/>
                  <a:stretch>
                    <a:fillRect t="-8197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TextBox 67"/>
                <p:cNvSpPr txBox="1"/>
                <p:nvPr/>
              </p:nvSpPr>
              <p:spPr>
                <a:xfrm>
                  <a:off x="6492240" y="2194560"/>
                  <a:ext cx="1371600" cy="369332"/>
                </a:xfrm>
                <a:prstGeom prst="rect">
                  <a:avLst/>
                </a:prstGeom>
                <a:noFill/>
              </p:spPr>
              <p:txBody>
                <a:bodyPr wrap="none" lIns="0" rIns="0" rtlCol="0">
                  <a:normAutofit/>
                </a:bodyPr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</m:oMath>
                  </a14:m>
                  <a:r>
                    <a:rPr lang="en-US" dirty="0" smtClean="0">
                      <a:latin typeface="Calibri" pitchFamily="34" charset="0"/>
                    </a:rPr>
                    <a:t> =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e>
                          </m:d>
                        </m:e>
                      </m:func>
                    </m:oMath>
                  </a14:m>
                  <a:endParaRPr lang="en-US" dirty="0" smtClean="0">
                    <a:latin typeface="Calibri" pitchFamily="34" charset="0"/>
                  </a:endParaRPr>
                </a:p>
              </p:txBody>
            </p:sp>
          </mc:Choice>
          <mc:Fallback xmlns="">
            <p:sp>
              <p:nvSpPr>
                <p:cNvPr id="68" name="TextBox 6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92240" y="2194560"/>
                  <a:ext cx="1371600" cy="369332"/>
                </a:xfrm>
                <a:prstGeom prst="rect">
                  <a:avLst/>
                </a:prstGeom>
                <a:blipFill rotWithShape="0">
                  <a:blip r:embed="rId27"/>
                  <a:stretch>
                    <a:fillRect t="-8197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/>
                <p:cNvSpPr txBox="1"/>
                <p:nvPr/>
              </p:nvSpPr>
              <p:spPr>
                <a:xfrm>
                  <a:off x="3421272" y="2194560"/>
                  <a:ext cx="120417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rgbClr val="FF9900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</m:oMath>
                  </a14:m>
                  <a:r>
                    <a:rPr lang="en-US" dirty="0" smtClean="0">
                      <a:latin typeface="Calibri" pitchFamily="34" charset="0"/>
                    </a:rPr>
                    <a:t> </a:t>
                  </a:r>
                  <a:r>
                    <a:rPr lang="en-US" dirty="0">
                      <a:latin typeface="Calibri" pitchFamily="34" charset="0"/>
                    </a:rPr>
                    <a:t>= </a:t>
                  </a:r>
                  <a14:m>
                    <m:oMath xmlns:m="http://schemas.openxmlformats.org/officeDocument/2006/math">
                      <m:r>
                        <a:rPr lang="en-US" b="1" i="1" dirty="0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a14:m>
                  <a:r>
                    <a:rPr lang="en-US" dirty="0" smtClean="0">
                      <a:latin typeface="Calibri" pitchFamily="34" charset="0"/>
                    </a:rPr>
                    <a:t>–</a:t>
                  </a:r>
                  <a14:m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𝒔</m:t>
                      </m:r>
                    </m:oMath>
                  </a14:m>
                  <a:r>
                    <a:rPr lang="en-US" dirty="0" smtClean="0">
                      <a:latin typeface="Calibri" pitchFamily="34" charset="0"/>
                    </a:rPr>
                    <a:t>–</a:t>
                  </a:r>
                  <a14:m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</m:oMath>
                  </a14:m>
                  <a:endParaRPr lang="en-US" b="1" i="1" dirty="0" smtClean="0">
                    <a:latin typeface="Calibri" pitchFamily="34" charset="0"/>
                  </a:endParaRPr>
                </a:p>
              </p:txBody>
            </p:sp>
          </mc:Choice>
          <mc:Fallback xmlns="">
            <p:sp>
              <p:nvSpPr>
                <p:cNvPr id="4" name="Text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21272" y="2194560"/>
                  <a:ext cx="1204176" cy="369332"/>
                </a:xfrm>
                <a:prstGeom prst="rect">
                  <a:avLst/>
                </a:prstGeom>
                <a:blipFill rotWithShape="0">
                  <a:blip r:embed="rId28"/>
                  <a:stretch>
                    <a:fillRect t="-8197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Rectangle 68"/>
              <p:cNvSpPr/>
              <p:nvPr>
                <p:custDataLst>
                  <p:tags r:id="rId8"/>
                </p:custDataLst>
              </p:nvPr>
            </p:nvSpPr>
            <p:spPr>
              <a:xfrm>
                <a:off x="3893067" y="3680215"/>
                <a:ext cx="1691640" cy="369332"/>
              </a:xfrm>
              <a:prstGeom prst="rect">
                <a:avLst/>
              </a:prstGeom>
            </p:spPr>
            <p:txBody>
              <a:bodyPr wrap="none" lIns="0" rIns="0">
                <a:no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US" dirty="0" smtClean="0">
                    <a:latin typeface="Calibri" panose="020F0502020204030204" pitchFamily="34" charset="0"/>
                  </a:rPr>
                  <a:t> = ? </a:t>
                </a:r>
                <a:endParaRPr lang="en-US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9" name="Rectangle 68"/>
              <p:cNvSpPr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29"/>
                </p:custDataLst>
              </p:nvPr>
            </p:nvSpPr>
            <p:spPr>
              <a:xfrm>
                <a:off x="3893067" y="3680215"/>
                <a:ext cx="1691640" cy="369332"/>
              </a:xfrm>
              <a:prstGeom prst="rect">
                <a:avLst/>
              </a:prstGeom>
              <a:blipFill rotWithShape="0">
                <a:blip r:embed="rId30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>
                <p:custDataLst>
                  <p:tags r:id="rId9"/>
                </p:custDataLst>
              </p:nvPr>
            </p:nvSpPr>
            <p:spPr>
              <a:xfrm>
                <a:off x="6455291" y="3687087"/>
                <a:ext cx="1691640" cy="369332"/>
              </a:xfrm>
              <a:prstGeom prst="rect">
                <a:avLst/>
              </a:prstGeom>
            </p:spPr>
            <p:txBody>
              <a:bodyPr wrap="none" lIns="0" rIns="0">
                <a:no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US" dirty="0" smtClean="0">
                    <a:latin typeface="Calibri" panose="020F0502020204030204" pitchFamily="34" charset="0"/>
                  </a:rPr>
                  <a:t> = ? </a:t>
                </a:r>
                <a:endParaRPr lang="en-US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31"/>
                </p:custDataLst>
              </p:nvPr>
            </p:nvSpPr>
            <p:spPr>
              <a:xfrm>
                <a:off x="6455291" y="3687087"/>
                <a:ext cx="1691640" cy="369332"/>
              </a:xfrm>
              <a:prstGeom prst="rect">
                <a:avLst/>
              </a:prstGeom>
              <a:blipFill rotWithShape="0">
                <a:blip r:embed="rId32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718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Block Replacement</a:t>
            </a:r>
            <a:endParaRPr lang="en-US" dirty="0"/>
          </a:p>
        </p:txBody>
      </p:sp>
      <p:sp>
        <p:nvSpPr>
          <p:cNvPr id="56324" name="Rectangle 4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sz="2400" i="1" dirty="0" smtClean="0"/>
              <a:t>Any</a:t>
            </a:r>
            <a:r>
              <a:rPr lang="en-US" sz="2400" dirty="0" smtClean="0"/>
              <a:t> empty block in the correct set may be used to store block</a:t>
            </a:r>
          </a:p>
          <a:p>
            <a:r>
              <a:rPr lang="en-US" sz="2400" dirty="0" smtClean="0"/>
              <a:t>If there are no empty blocks, which one should we replace?</a:t>
            </a:r>
          </a:p>
          <a:p>
            <a:pPr lvl="1"/>
            <a:r>
              <a:rPr lang="en-US" sz="2000" dirty="0" smtClean="0"/>
              <a:t>No choice for </a:t>
            </a:r>
            <a:r>
              <a:rPr lang="en-US" sz="2000" dirty="0"/>
              <a:t>direct-mapped </a:t>
            </a:r>
            <a:r>
              <a:rPr lang="en-US" sz="2000" dirty="0" smtClean="0"/>
              <a:t>caches</a:t>
            </a:r>
          </a:p>
          <a:p>
            <a:pPr lvl="1"/>
            <a:r>
              <a:rPr lang="en-US" sz="2000" dirty="0" smtClean="0"/>
              <a:t>Caches typically use something close to </a:t>
            </a:r>
            <a:r>
              <a:rPr lang="en-US" sz="2000" b="1" i="1" dirty="0" smtClean="0"/>
              <a:t>least recently used (LRU)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(hardware usually implements “</a:t>
            </a:r>
            <a:r>
              <a:rPr lang="en-US" sz="2000" i="1" dirty="0" smtClean="0"/>
              <a:t>not most recently used</a:t>
            </a:r>
            <a:r>
              <a:rPr lang="en-US" sz="2000" dirty="0" smtClean="0"/>
              <a:t>”)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47" name="Table 46"/>
          <p:cNvGraphicFramePr>
            <a:graphicFrameLocks noGrp="1"/>
          </p:cNvGraphicFramePr>
          <p:nvPr>
            <p:extLst/>
          </p:nvPr>
        </p:nvGraphicFramePr>
        <p:xfrm>
          <a:off x="996245" y="4293292"/>
          <a:ext cx="2026238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7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47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65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Set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Tag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Data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5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5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5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2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5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3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5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4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65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5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65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6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65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7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8" name="Text Box 33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330843" y="3944194"/>
            <a:ext cx="1691640" cy="349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882" tIns="50941" rIns="101882" bIns="50941" anchor="ctr">
            <a:normAutofit/>
          </a:bodyPr>
          <a:lstStyle>
            <a:lvl1pPr defTabSz="1019175"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  <a:cs typeface="ＭＳ Ｐゴシック" charset="0"/>
              </a:defRPr>
            </a:lvl1pPr>
            <a:lvl2pPr marL="37931725" indent="-37474525" defTabSz="1019175"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9pPr>
          </a:lstStyle>
          <a:p>
            <a:pPr algn="ctr"/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Direct-mapped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9" name="Table 48"/>
          <p:cNvGraphicFramePr>
            <a:graphicFrameLocks noGrp="1"/>
          </p:cNvGraphicFramePr>
          <p:nvPr>
            <p:extLst/>
          </p:nvPr>
        </p:nvGraphicFramePr>
        <p:xfrm>
          <a:off x="3558469" y="4286014"/>
          <a:ext cx="2026238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6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39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65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Set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Tag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Data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532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532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532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532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532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2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6532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6532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3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6532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>
            <p:extLst/>
          </p:nvPr>
        </p:nvGraphicFramePr>
        <p:xfrm>
          <a:off x="6120693" y="4286014"/>
          <a:ext cx="2026238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6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39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65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Set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Tag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Data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532"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0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532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532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532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532"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6532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6532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6532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1" name="Text Box 33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893067" y="3941064"/>
            <a:ext cx="1691640" cy="347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50941" rIns="0" bIns="50941" anchor="ctr">
            <a:noAutofit/>
          </a:bodyPr>
          <a:lstStyle>
            <a:lvl1pPr defTabSz="1019175"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  <a:cs typeface="ＭＳ Ｐゴシック" charset="0"/>
              </a:defRPr>
            </a:lvl1pPr>
            <a:lvl2pPr marL="37931725" indent="-37474525" defTabSz="1019175"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9pPr>
          </a:lstStyle>
          <a:p>
            <a:pPr algn="ctr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-way set associative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2" name="Text Box 33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455291" y="3944194"/>
            <a:ext cx="1691640" cy="349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50941" rIns="0" bIns="50941" anchor="ctr">
            <a:noAutofit/>
          </a:bodyPr>
          <a:lstStyle>
            <a:lvl1pPr defTabSz="1019175"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  <a:cs typeface="ＭＳ Ｐゴシック" charset="0"/>
              </a:defRPr>
            </a:lvl1pPr>
            <a:lvl2pPr marL="37931725" indent="-37474525" defTabSz="1019175"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9pPr>
          </a:lstStyle>
          <a:p>
            <a:pPr algn="ctr"/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4-way set associative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140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UWTheme-351-Au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2000" smtClean="0">
            <a:solidFill>
              <a:srgbClr val="C00000"/>
            </a:solidFill>
            <a:latin typeface="Calibri" charset="0"/>
            <a:ea typeface="Calibri" charset="0"/>
            <a:cs typeface="Calibri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WTheme-351-Au18" id="{5C6D7646-6FE6-4EA9-9440-0A3D5C463217}" vid="{2D96F9FA-743E-48FB-9478-12DCF3A4ECC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UWTheme-351-Au18</Template>
  <TotalTime>5877</TotalTime>
  <Words>1762</Words>
  <Application>Microsoft Office PowerPoint</Application>
  <PresentationFormat>On-screen Show (4:3)</PresentationFormat>
  <Paragraphs>646</Paragraphs>
  <Slides>23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6" baseType="lpstr">
      <vt:lpstr>ＭＳ Ｐゴシック</vt:lpstr>
      <vt:lpstr>Anonymous Pro</vt:lpstr>
      <vt:lpstr>Arial</vt:lpstr>
      <vt:lpstr>Arial Narrow</vt:lpstr>
      <vt:lpstr>Calibri</vt:lpstr>
      <vt:lpstr>Cambria Math</vt:lpstr>
      <vt:lpstr>Courier New</vt:lpstr>
      <vt:lpstr>Roboto</vt:lpstr>
      <vt:lpstr>Roboto Regular</vt:lpstr>
      <vt:lpstr>Times New Roman</vt:lpstr>
      <vt:lpstr>Trebuchet MS</vt:lpstr>
      <vt:lpstr>Wingdings</vt:lpstr>
      <vt:lpstr>UWTheme-351-Au18</vt:lpstr>
      <vt:lpstr>Caches III CSE 351 Spring 2019</vt:lpstr>
      <vt:lpstr>Administrivia</vt:lpstr>
      <vt:lpstr>Making memory accesses fast!</vt:lpstr>
      <vt:lpstr>Direct-Mapped Cache</vt:lpstr>
      <vt:lpstr>Direct-Mapped Cache Problem</vt:lpstr>
      <vt:lpstr>Associativity</vt:lpstr>
      <vt:lpstr>Cache Organization (3)</vt:lpstr>
      <vt:lpstr>Example Placement</vt:lpstr>
      <vt:lpstr>Block Replacement</vt:lpstr>
      <vt:lpstr>Peer Instruction Question</vt:lpstr>
      <vt:lpstr>General Cache Organization (S, E, K)</vt:lpstr>
      <vt:lpstr>Notation Review</vt:lpstr>
      <vt:lpstr>Example Cache Parameters Problem</vt:lpstr>
      <vt:lpstr>Cache Read</vt:lpstr>
      <vt:lpstr>Example:  Direct-Mapped Cache (E = 1)</vt:lpstr>
      <vt:lpstr>Example:  Direct-Mapped Cache (E = 1)</vt:lpstr>
      <vt:lpstr>Example:  Direct-Mapped Cache (E = 1)</vt:lpstr>
      <vt:lpstr>Example:  Set-Associative Cache (E = 2)</vt:lpstr>
      <vt:lpstr>Example:  Set-Associative Cache (E = 2)</vt:lpstr>
      <vt:lpstr>Example:  Set-Associative Cache (E = 2)</vt:lpstr>
      <vt:lpstr>Types of Cache Misses: 3 C’s!</vt:lpstr>
      <vt:lpstr>Example Code Analysis Problem</vt:lpstr>
      <vt:lpstr>What about writes?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Caches III CSE 351 Spring 2019</dc:title>
  <dc:creator>Justin Hsia</dc:creator>
  <cp:lastModifiedBy>Ruth Anderson</cp:lastModifiedBy>
  <cp:revision>92</cp:revision>
  <cp:lastPrinted>2018-11-07T01:35:32Z</cp:lastPrinted>
  <dcterms:created xsi:type="dcterms:W3CDTF">2016-11-03T00:51:31Z</dcterms:created>
  <dcterms:modified xsi:type="dcterms:W3CDTF">2019-05-11T00:10:41Z</dcterms:modified>
</cp:coreProperties>
</file>