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8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10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1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3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6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8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19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20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3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1000" r:id="rId2"/>
    <p:sldId id="1007" r:id="rId3"/>
    <p:sldId id="1001" r:id="rId4"/>
    <p:sldId id="1002" r:id="rId5"/>
    <p:sldId id="1003" r:id="rId6"/>
    <p:sldId id="845" r:id="rId7"/>
    <p:sldId id="846" r:id="rId8"/>
    <p:sldId id="801" r:id="rId9"/>
    <p:sldId id="1005" r:id="rId10"/>
    <p:sldId id="802" r:id="rId11"/>
    <p:sldId id="847" r:id="rId12"/>
    <p:sldId id="803" r:id="rId13"/>
    <p:sldId id="804" r:id="rId14"/>
    <p:sldId id="875" r:id="rId15"/>
    <p:sldId id="876" r:id="rId16"/>
    <p:sldId id="879" r:id="rId17"/>
    <p:sldId id="880" r:id="rId18"/>
    <p:sldId id="882" r:id="rId19"/>
    <p:sldId id="886" r:id="rId20"/>
    <p:sldId id="887" r:id="rId21"/>
    <p:sldId id="888" r:id="rId22"/>
    <p:sldId id="889" r:id="rId23"/>
    <p:sldId id="984" r:id="rId24"/>
    <p:sldId id="985" r:id="rId25"/>
    <p:sldId id="951" r:id="rId26"/>
    <p:sldId id="893" r:id="rId27"/>
    <p:sldId id="988" r:id="rId28"/>
    <p:sldId id="989" r:id="rId29"/>
    <p:sldId id="896" r:id="rId30"/>
    <p:sldId id="1004" r:id="rId31"/>
    <p:sldId id="991" r:id="rId32"/>
  </p:sldIdLst>
  <p:sldSz cx="9144000" cy="6858000" type="screen4x3"/>
  <p:notesSz cx="9296400" cy="70104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0C0"/>
    <a:srgbClr val="C00000"/>
    <a:srgbClr val="999999"/>
    <a:srgbClr val="FF58AB"/>
    <a:srgbClr val="00B050"/>
    <a:srgbClr val="FF9900"/>
    <a:srgbClr val="4B2A85"/>
    <a:srgbClr val="F1C7C7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2" autoAdjust="0"/>
    <p:restoredTop sz="88330" autoAdjust="0"/>
  </p:normalViewPr>
  <p:slideViewPr>
    <p:cSldViewPr snapToGrid="0">
      <p:cViewPr varScale="1">
        <p:scale>
          <a:sx n="110" d="100"/>
          <a:sy n="110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52" d="100"/>
          <a:sy n="152" d="100"/>
        </p:scale>
        <p:origin x="1976" y="17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43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3:18:04.74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19004 1154 116 0,'3'0'46'0,"-3"0"-35"0,3-6 5 16,-3 4 2-16,3-1 10 16,-3 0 6-1,0-2-11-15,0 0-5 16,0 2-11-16,-3-2-3 0,3-3 2 0,-3 3-1 15,0-1 2-15,-3 4-2 16,0-4 2-16,-3 1-2 0,-3 2 0 16,-2 3-6-16,-4 3 1 15,-6 2 0-15,-3 3 2 16,-3 3-3-16,4 5 0 16,-1 2 1-16,6 1 0 15,6-1 0-15,0 9 0 16,-3 5-3-1,6 2 2-15,6 0-1 16,6-2-2-16,6 0 3 16,9 0 0-16,6-6 1 0,9 1 0 15,6-9 0-15,-4 3 2 16,1-13-1-16,-6 3-1 16,0-11 3-16,-3 0 0 15,-4-6-4-15,-2 1-1 16,0-3-35-16,-3 0-12 15,0-2-33-15</inkml:trace>
  <inkml:trace contextRef="#ctx0" brushRef="#br0" timeOffset="1">19278 1090 124 0,'-3'-3'49'0,"12"3"-38"0,-9 8-1 0,0-2 4 15,3 2-10-15,-3 13 27 16,3 3-17-16,-3 2 14 0,0 14-17 0,0 5-3 16,0 8-5-16,0-19 0 31,0 8-2-31,-3-7 2 15,3-3-2-15,0-11-27 16,0 2 14-16,0-9-21 16,-3-1-21-16,-3-10-9 0,3-6 15 15,3-8 11-15</inkml:trace>
  <inkml:trace contextRef="#ctx0" brushRef="#br0" timeOffset="2">19204 1122 132 0,'-6'-8'49'0,"6"3"-38"0,12-3 1 0,-3 8-2 0,2-6-4 16,10-2-1-16,6 3-6 15,0 0 1-15,-6 5 0 16,-3 0 0-1,5 5 0-15,7 8 2 0,-3 1 19 16,-3 4 8-16,-6 3-3 0,-6 3-3 16,-4 3-13-16,-5-1 0 0,-6-5 1 15,-3 3-4-15,-2-8 1 16,-4 2 10-16,-3-10 8 16,-3 3-15-16,-3-8-6 15,3-3-20-15,3 0-7 16,-3-3-11-16,13 3-3 15,2-5-44 1,6-3-33-16,2 8 45 16</inkml:trace>
  <inkml:trace contextRef="#ctx0" brushRef="#br0" timeOffset="3">19600 1159 104 0,'-3'-5'41'0,"0"5"-32"0,3 0 6 16,0-6 1-16,0 6-3 16,0 0 0-16,0 6-5 15,0-1-3-15,0 8-5 16,0 8 0-16,0 6 0 0,0 7 0 15,0 3 0-15,3 3 2 0,3 0 1 16,2-1-4 0,4-2 1-16,3-2 0 0,6-9 0 15,3-2 0-15,6-11 2 16,-4-10 16-16,1-6 11 16,0-10-15-16,-3-6-7 15,0-7-8-15,-4 0-2 16,-2-12-16-16,-3-4-5 15,-3 0 10-15,-3-1 7 16,-3 1 5-16,-3 13 4 16,0 3 21-16,-3 2 12 15,0 8-14-15,0 11-4 0,0 5-10 16,0 13-5-16,0 19-1 16,3 2 1-1,0 3 1-15,0 5 1 16,0 1-5-16,3-1 1 15,0-5-16-15,6 3 9 0,0-9-10 16,5-1-65-16,7-17-31 31</inkml:trace>
  <inkml:trace contextRef="#ctx0" brushRef="#br0" timeOffset="4">18849 2402 128 0,'-3'-10'49'0,"-5"10"-38"0,11-5 19 15,-6-1 8-15,3 6-15 16,-3-8-4-16,-3 3-10 15,-3 0-1-15,-3-1-5 16,-6 4 0-16,0 2 3 0,-3 0-1 16,0 8 0-16,21-8-6 31,-32 39 1-15,5 4 0-16,6-1-3 15,3 0 0 1,6-2-1-16,6 0 3 15,6-8 0-15,6 2 1 0,9-2 0 0,6-3 0 16,9-3 0 0,11-5 0-16,4 1 0 0,-3-9-7 15,-7-8 0-15,-35-5-153 32</inkml:trace>
  <inkml:trace contextRef="#ctx0" brushRef="#br0" timeOffset="5">19129 2582 136 0,'-35'0'52'0,"20"3"-41"0,-18 0-2 16,18-1-3-16,12 9-5 15,-3-1-1-15,0 6 1 16,0 0-1-16,0 3 0 16,3 5 0-16,3-3 0 15,0-3-5-15,6 3 1 0,0-7 2 16,3-6 3-16,0-3 0 16,3-5-1-16,0-5 1 15,3-3 1-15,-3-6-3 16,0-4 0-16,-1-1 3 15,-2-2 1-15,-3-3 1 0,0 8 0 16,-3-2 15-16,0 10 10 16,-3-5-11-16,0 13-4 15,0 5-9 1,3 3-6-16,0 5-2 16,0 0 2-16,3 1 0 15,3-1-19-15,0 0-9 16,3 0-7-1,6-2-39 1,0-3 6-16</inkml:trace>
  <inkml:trace contextRef="#ctx0" brushRef="#br0" timeOffset="6">19412 2527 148 0,'-12'-3'55'0,"6"6"-43"0,-6 2 12 0,9 0 5 16,-6 3-15-16,-6 11-2 16,-5-6-8-16,-1 6-3 15,0 2 0 1,6 0-4-16,3 3 2 0,3-3 1 0,9 3 0 16,6-8-3-16,9 2 2 0,0-5 1 15,6 3 0-15,3-5-3 16,-1-6-24-16,-2-5-10 15,3-5-30-15,-3-8-12 16</inkml:trace>
  <inkml:trace contextRef="#ctx0" brushRef="#br0" timeOffset="7">19483 2289 188 0,'9'29'71'0,"-9"-29"-55"0,0 13-22 16,0-2-12-16,3 7 23 15,0 11 17-15,0 8-7 16,0 6-5-16,0 2-6 0,0-3-1 0,0-2 0 0,-3-6-1 16,0-2 1-16,0-8-2 31,0-3-1-31,0-8 3 0,3-8 0 15</inkml:trace>
  <inkml:trace contextRef="#ctx0" brushRef="#br0" timeOffset="8">19543 2627 208 0,'12'-55'79'0,"-6"39"-61"0,9-8-5 0,-3 19-7 16,-3-3-9-16,2 3 2 16,4 2 1-16,-3 8 2 0,6 6-1 15,-6 5 4-15,0 5 1 0,-3 3-2 16,0-1-1-16,-6 1-1 15,0-8 1-15,-3 0-11 16,3 0-2-16,3-6-37 16,0-2-14-16,3-2-11 15</inkml:trace>
  <inkml:trace contextRef="#ctx0" brushRef="#br0" timeOffset="9">19879 2551 200 0,'-3'2'77'0,"6"9"-60"0,0-9-5 16,3 9-9 0,0 0 1-16,0-3 2 15,0 0 3-15,3-3-4 16,0-10-1-16,0 5 0 0,0-3-2 16,0-2 1-16,0-9-2 15,-3 4-1-15,-3-3 3 16,-3-1 0-16,-3 1-4 15,-3 5-1-15,0-5-8 32,0 8 5-32,-6 2 0 0,0 11 1 15,-3 0 3-15,0 10 2 16,0 4 2-16,3-1-1 0,4 3-2 0,2-1 3 16,3 1 4-16,6 3 4 15,5-4 16-15,4-1 7 16,3-7-17-16,3-1-7 15,6-6-9 1,3-6-2 0,2-4-28-16,7-4-13 0,6-2-66 15</inkml:trace>
  <inkml:trace contextRef="#ctx0" brushRef="#br0" timeOffset="10">19314 3789 208 0,'-15'8'77'0,"15"-8"-60"0,15 16-7 15,-9-8-1-15,3 0-8 0,-3-1 7 32,3 4-5-32,-1-3 3 0,1 0-3 0,0-5 3 15,3 2-4-15,-3-8 4 16,3 1-4-16,-3-6-3 15,0 2 0-15,-6-7 1 16,3 5 0-16,-6-5-5 16,0 5 3-16,-6-8-6 15,0 8 5-15,-3 0-3 0,0 6 3 16,-9 4 2-16,6 4 1 0,-8 1 2 16,5 7-1-16,-3 4 6 15,3 3-4 1,3 3 8-16,6 0-7 0,6 0 23 15,6-3-15-15,3-2 12 16,6-1-14-16,3-2-27 16,0 0 9-16,-1-6-38 15,4-2 26-15,15-5-158 32</inkml:trace>
  <inkml:trace contextRef="#ctx0" brushRef="#br0" timeOffset="11">19486 3847 148 0,'-3'5'57'0,"3"-5"-44"0,3 11 14 0,0-3 16 16,3 0-24-16,-3 2 8 15,3 4-16-15,-3-4 1 16,3 3-8-16,-3-2 0 15,0 2-2-15,0-5-2 16,3 3 1-16,-3-9-6 16,3 1 3-16,0-6-1 15,0 1 1-15,3-6-5 16,3 0 4-16,-6-13-8 16,6 0 7-16,-6-9-1 15,0 9 3-15,2 3 4 16,1 7-1-16,0 9 10 15,0 4-5-15,0 11 23 0,0 3-16 0,-3 5 18 16,3 1-17-16,-6-4-3 31,3-2-7-31,-3-5-5 0,0-1 0 0,3-7-1 16,0-3 0-16,3-13-20 31,6-3 12-31,2-13-18 0,4 2 16 0,0-5 3 16,0 6 6-16,0 5 3 0,0 8 4 15,-3 10 31 1,-1 3-19-16,-2 18 22 16,3 6-22-16,-3 13-4 0,-3 0-14 31,0-5-43-15,-3-11-102-16,0 0 77 15</inkml:trace>
  <inkml:trace contextRef="#ctx0" brushRef="#br0" timeOffset="12">18867 3530 116 0,'6'0'46'0,"3"0"-35"0,-9 5-2 16,0-5 7-16,0 5 18 31,3 6-18-31,-6 13 17 16,0 7-19-16,-6 12 1 0,3-1-9 0,-6 11 3 16,3-3-5-16,1-2 0 15,2-6-2-15,-3-8 1 16,6-7-2-16,-3-6-7 15,3-5 3-15,-3-5-34 32,3-1 20-32,-6-5-60 0,9 3 42 0,-3-8-36 15,6 0 41-15</inkml:trace>
  <inkml:trace contextRef="#ctx0" brushRef="#br0" timeOffset="13">18894 3604 116 0,'-3'-3'46'0,"3"3"-35"0,3-5 7 16,-3 5 2-16,0 0 5 15,3 5 5 1,0 0-12-16,0 6-1 15,3 2-10-15,0 6 2 16,0 2-5-16,0 3 0 0,0-1-2 0,-3-1 1 16,3-1-2-16,-3-5-1 31,3-1 1-31,-3-7-1 16,3 3 0-16,-3-11 0 15,3 0 0-15,5-16-18 31,4-24 8-31,0 3 4 16,-3 8 2-16,-3 3 0 16,0 5 3-16,-3 2 2 0,0 6 0 15,-3 0 2-15,3 2 2 0,-3 3-2 16,0 6 0-16,0-1 1 16,3 13 2-1,0 12 1-15,0 1 5 31,3 7-6-31,-4 7 3 16,1 2-5-16,0 4 0 16,0-1-2-16,0-5-2 15,0-3 1-15,0-7 1 0,-3-6-1 16,0-5-1-16,-3-3-17 16,3-5-6-16,-3-8-68 15</inkml:trace>
  <inkml:trace contextRef="#ctx0" brushRef="#br1" timeOffset="14">20332 2191 132 0,'-6'0'52'0,"6"2"-41"0,0 4 0 0,0-1-2 15,0-2 14-15,0 7 9 0,0 3-10 0,-3 1-4 16,0 4-11-16,-3 3 4 0,0 3 2 16,0 0-4-16,0 0-1 15,0-3-2-15,3-3 1 16,0-4 13-16,3-4 7 16,3 1-11-16,3-1-4 0,0-10-6 15,6 0-1-15,0-5-3 16,3 3-2-16,0-4-4 15,-1 6-2-15,4-5-35 16,-6 2-15-16,0 3-51 16</inkml:trace>
  <inkml:trace contextRef="#ctx0" brushRef="#br1" timeOffset="15">18573 2328 56 0,'-6'3'24'0,"3"0"-18"0,3-1 20 15,0-2 10-15,0 6-8 16,0-6-4-16,0 5 9 0,-3-2 3 0</inkml:trace>
  <inkml:trace contextRef="#ctx0" brushRef="#br1" timeOffset="16">18540 2360 228 0,'-6'0'88'0,"3"-3"-69"0,0 3-3 0,3 0-6 16,-3 0-6-16,-3 0 2 15,0 0 14-15,-3-2 7 16,-3 2-13-16,-3-5-8 0,-2-1-4 15,-1 4 0-15,-6-6 3 16,0 2 0-16,3-7 0 16,0 3-3-16,1-1-2 15,-1 0 1-15,3-2 1 16,0-5-1-16,3 2 2 16,0-3-2-16,3-7-1 15,3-3 1-15,0 0-1 16,3-3-3-16,4-5 2 15,2 0 1-15,2 0 2 16,4-3-1-16,3 0-1 0,0-2-2 16,3 2 1-16,0 1 1 15,6-1 2-15,-3 6-1 16,6 2-1-16,3 5 1 16,2 3 1-16,-2 3-3 15,0 0 0-15,-3 8-1 16,0-3 0-16,-7 5 2 15,1 6 2-15,-3-3-1 16,-3 3-1-16,-3 5 1 16,-3-5 1-16,-3 2-36 15,0 0-15-15,0 1-17 16,0 2-7-16,0-6-9 16</inkml:trace>
  <inkml:trace contextRef="#ctx0" brushRef="#br1" timeOffset="17">18412 1429 204 0,'-21'-6'77'0,"21"12"-60"0,-3-6-1 0,9 0-4 16,0 5-2-16,-3-5 4 15,6 0-8-15,6 0-3 16,0 0-2-16,3 3-1 0,-1-1-3 16,-2-2 2-16,0 0 1 15,0 3 2-15,0 2-1 16,-3-2-1-16,-3 8 1 16,0-4 1-16,-3 7 21 31,-3 4 9-31,-3 1-13 15,-3 7-8-15,0-5-5 16,0 6-2-16,0-3-2 0,0-9-2 0,0-1-2 16,3-1 1-1,0 3-41-15,0-8-17 0,6-3-49 16</inkml:trace>
  <inkml:trace contextRef="#ctx0" brushRef="#br1" timeOffset="18">21683 1212 132 0,'0'0'52'0,"3"0"-41"0,0 0 26 0,0 2 9 15,-3 4-17-15,0-1-5 0,0 8-9 0,0 6-2 16,0 7-7-16,0 1 20 0,-3 4 10 16,0 9-16-16,0 0-6 15,0 0-7-15,0 4 0 16,-3-4-4-16,3 5-2 16,0-10 0-16,0-4-1 15,0-4 2-15,0-6 1 16,3-3-4-16,-3-4 1 0,3-4-13 15,0 1-5 1,0-6-19-16,0-5-6 16,3-3-16-16,0-2-3 15,0-8-19-15</inkml:trace>
  <inkml:trace contextRef="#ctx0" brushRef="#br1" timeOffset="19">21871 1246 184 0,'0'0'68'0,"0"5"-52"0,3-5 3 0,-3 0 8 16,-6 19-8-16,0 15-5 0,0-2-3 15,3 8-7-15,-3 5-3 0,6 2 0 16,-3-2 1-16,0-5 1 16,0-3 1-16,3-5 0 15,-3-6-11-15,0-4-5 16,0-4-34-1,0-10-13-15,0 5-22 16</inkml:trace>
  <inkml:trace contextRef="#ctx0" brushRef="#br1" timeOffset="20">21624 1532 244 0,'-3'-5'90'0,"6"10"-70"0,0-5 15 0,3 3 2 16,2-3-19-16,4-3-7 16,9-2-10-16,6-1-1 15,9-2 0-15,2 0-5 0,1 3 1 16,-6-3-36-16,-3 3-15 0,-4-3-52 31</inkml:trace>
  <inkml:trace contextRef="#ctx0" brushRef="#br1" timeOffset="21">22017 1519 188 0,'-15'8'71'0,"18"10"-55"0,3 1 4 0,-6-6 0 0,-3 8-6 0,3-2 2 0,-3 7-9 16,0-7-4-16,3 2-2 16,-3-3-10-16,3-4-2 0,-3-7-62 15,0 4-47 1,0-3 47-16</inkml:trace>
  <inkml:trace contextRef="#ctx0" brushRef="#br1" timeOffset="22">22019 1352 212 0,'-5'-21'82'0,"8"21"-64"0,2-8-7 0,-2 8-8 16,6-5-4-16,-3 5 0 16,3 0-26-16,0 0-11 15,3 0-39-15,0 0-15 16</inkml:trace>
  <inkml:trace contextRef="#ctx0" brushRef="#br1" timeOffset="23">22195 1212 200 0,'-3'0'77'0,"0"2"-60"0,3 12-1 16,0-4-1-16,0 3-7 15,0 9 1-15,0 9 19 16,-3 4 11-16,0 7-20 16,3 6-8-16,0 5-5 0,-3 2-4 15,3-2 1-15,0-8-2 16,0-5-1-16,0-11-4 15,0-5-2-15,0-6-35 16,0-2-15-16,0-8-48 16</inkml:trace>
  <inkml:trace contextRef="#ctx0" brushRef="#br1" timeOffset="24">22046 1453 236 0,'0'-11'88'0,"3"11"-69"0,3 5 22 0,-3-5 3 15,3 6-18-15,3-4-4 0,21 4-14 16,-3-6-5-16,-1 0-2 16,-2 0-41-16,3 0-18 0,-3 0-61 15</inkml:trace>
  <inkml:trace contextRef="#ctx0" brushRef="#br0" timeOffset="25">22651 1283 148 0,'-9'-5'57'0,"6"5"-44"0,3 0 23 15,0 0 9 1,0 0-14-16,0 5 17 15,9 24-5 1,-1 0-23-16,-2 6-9 0,-3 10-4 0,0-3-2 16,-3 3 0-16,0 0-3 15,0 0-2-15,0-11 1 16,0-2-1-16,0-8-31 0,-3-3-12 16,0-10-148-1,3-14 84 1</inkml:trace>
  <inkml:trace contextRef="#ctx0" brushRef="#br0" timeOffset="26">22537 1479 284 0,'-11'-11'107'0,"11"4"-83"0,5 7 4 0,-2-6-4 16,-3 6-14-16,0 0-1 15,6 6-5-15,3-6-3 16,6 0 0-16,6 0-1 0,9 0 0 16,6-8-14-16,2 2-5 15,1-2-63-15,-3 3-28 16,-10 5 12 0</inkml:trace>
  <inkml:trace contextRef="#ctx0" brushRef="#br0" timeOffset="27">22927 1437 192 0,'-3'0'74'0,"3"-3"-58"0,-6 6 9 0,3-3 0 15,0 10 13-15,-8-2 9 16,-1 16-23-16,-9 2-11 16,-3 1-8-16,-3 5-5 0,6-3 1 15,4-5-4-15,8-3 2 0,6-3-1 16,9-4 0-16,5-1 2 16,-11 5 0-16,6-4-5 15,3-7 1-15,3-1-16 16,0-12-6-16,0-1 10 31,0-7 9-31,-3-4 5 0,-3-6 2 16,-3 3 2-16,0 2 1 15,0 3 14-15,-3 3 6 16,0 0-9-16,0 8-3 16,0-1-5-16,0 6 1 15,0 11-2-15,3 2 0 16,0 3-3-16,6 8 1 15,0 2-4-15,3 1 0 16,2-9-1-16,1 3-2 16,-3-2-33-16,6-6-15 15,-3-5-26 1,3-8-45-16,-3-8 34 16</inkml:trace>
  <inkml:trace contextRef="#ctx0" brushRef="#br0" timeOffset="28">23058 1312 220 0,'0'-2'85'16,"0"4"-66"-16,0 9-6 0,3-3-4 0,0 5 18 16,-3 6 14-1,0 7-14 1,0 14-7-16,0-3-12 15,0 10-4-15,0 1 0 0,0-6-2 16,0-2 1-16,0-6-2 0,0-2-1 0,3-11-37 16,0-5-17-16,-3-3-28 15,3-5-47 1,0-5 34-16</inkml:trace>
  <inkml:trace contextRef="#ctx0" brushRef="#br0" timeOffset="29">23121 1572 148 0,'-18'-8'55'0,"12"16"-43"0,21-27 21 15,-15 19 8-15,-3 5-16 16,-3-2-6-16,-3 8-9 15,-3-6-5-15,6 8-2 16,-3-5 0-16,3 0 0 0,3 3-4 16,3 2 6-1,3 0 1-15,3 0 16 16,3 1 9-16,3-1-19 16,3 0-8-16,0 0-25 15,0-7-12-15,0 1-3 16,-3-1 1-16,-1-6-55 0</inkml:trace>
  <inkml:trace contextRef="#ctx0" brushRef="#br0" timeOffset="30">23252 1656 212 0,'-12'8'79'0,"21"-2"-61"0,3-1-3 16,-3-3-6-16,-12-4 4 15,6 2 6-15,3 0 7 16,3-5 5-16,2-1-17 0,4-2-8 16,0 0-2-16,0-2-8 0,0-3 1 15,0-1-21-15,-9 1-7 16,-6 0 14-16,0 0 6 16,-6 2 5-16,-9 0 2 15,3 6 5-15,-9 5 3 16,0 3-1-16,1 7-2 15,-1-2 0-15,3 6 1 16,0 4 21 0,9 1 9-16,-3 7-11 15,12 1-4-15,0-9-7 16,6 3 1-16,3-8-8 16,6 6-2-16,3-6-6 15,6 0-1-15,2-10-33 16,-2 2-13-16,6-5-60 15</inkml:trace>
  <inkml:trace contextRef="#ctx0" brushRef="#br0" timeOffset="31">23621 1505 312 0,'-3'-10'115'0,"-9"15"-89"0,-9-5 5 0,9 5-3 15,-3 3 4-15,-5 6 7 16,17-9-21-16,-3 3-10 16,0 2-5-16,0 1-6 0,-3 0 2 15,9 2-21-15,9 0-10 0,0 0 11 16,3 1 9 0,5 4 6-1,1 1 4-15,-3 2 1 0,3-3 1 0,-6-4 6 16,-6 1 4-16,-9-1 21 15,-3-1 10-15,-6-3-21 16,-6-2-11-16,-3-2-35 16,0-6-16-16,1 0-33 15,-1 0-14-15,-3-8-38 16</inkml:trace>
  <inkml:trace contextRef="#ctx0" brushRef="#br1" timeOffset="32">24204 1265 212 0,'0'0'79'0,"3"5"-61"0,-35 24 4 0,23-18-4 16,9 2-7-16,-3 0-1 0,-3 3 11 15,6 8 9-15,0 2-16 16,0 6-5-16,0 8-4 0,-3 5-6 15,0 2 1-15,0-2 0 16,0-10 2-16,3-4-3 16,0-4 0-16,0-9-26 15,3 1-9-15,0-11-20 16,0 2-7-16,0-7-21 16</inkml:trace>
  <inkml:trace contextRef="#ctx0" brushRef="#br1" timeOffset="33">24389 1318 212 0,'0'5'82'0,"0"-5"-64"16,0 8 7-16,0-3-3 0,0 0 8 15,0 9 6-15,0 2-15 16,0 7-7-16,0 6-8 16,0 3-3-16,0 5 3 0,0 8-3 15,-3 3 0-15,-3-8-1 16,6-6 1-16,-3-2-2 15,3-6-1 1,-3-2-13-16,-3-8-6 16,6-6-28-16,-3-2-12 15,-3-8-49 1</inkml:trace>
  <inkml:trace contextRef="#ctx0" brushRef="#br1" timeOffset="34">24106 1535 292 0,'-9'-3'110'0,"9"-2"-86"0,3 5 9 0,-3 0-3 16,6 0-16 0,3 0-5-16,6-3-6 15,6 0-3-15,11 1 1 16,1-4-1-16,6 6 0 0,-6-5-9 15,2 5-4-15,-8 0-64 16,-3 5-26-16</inkml:trace>
  <inkml:trace contextRef="#ctx0" brushRef="#br1" timeOffset="35">24728 1363 196 0,'6'0'74'16,"-6"0"-58"-16,0 0 14 0,0 0 29 15,6 2-6-15,-6 9-25 16,0 2-11-16,0 6-12 16,-6 7-2-16,6 14 3 0,-3 5 1 15,-6 8 1-15,6-8-2 0,-3-6-1 16,6 1-3 0,-3-8-2-16,3-6-2 0,-6-5 1 15,6-2-21-15,-3-6-8 16,0-8-51-16,-3 1-20 15,6-9 1 1</inkml:trace>
  <inkml:trace contextRef="#ctx0" brushRef="#br1" timeOffset="36">24499 1371 212 0,'0'-6'79'0,"0"6"-61"0,6 3 6 0,0-6-2 0,3 1 8 16,3 2 8-16,9-6-14 31,5 4-5-31,13-1-12 0,6 0-3 0,-4 3 0 0,-11 0-2 31,9 0 1-31,0-5-2 16,-10 5-1-16,-5-3-32 16,3 3-16-16,-12-5-56 15,3-5-38 1,-1 2 57-16</inkml:trace>
  <inkml:trace contextRef="#ctx0" brushRef="#br2" timeOffset="37">20314 2696 108 0,'0'-3'41'0,"0"3"-32"0,3-5 9 15,-3 5 3-15,0 0 10 16,0 0 5-16,3 0-12 16,0-2-4-16,-3 2-12 15,3 2 1-15,-3-2 4 0,3 0 17 16,-3 0 8-16,3 5-19 16,3-5-11-16,0 3-5 0,0 0-1 0,0-1-1 15,3 4-1-15,2-1 1 16,-2 3-1-16,3-5 0 15,0 7 0-15,0 3 0 16,3 1 0-16,0 4 0 16,0 9 0-1,0-1 0-15,-1 1 0 16,-2 4 4-16,0 4 2 16,-3-1 2-16,-3 0 0 15,-3 1-2-15,-3-11 1 16,-6 2-2-16,0 1 0 15,-3 2-1-15,-3 0 0 16,-2 0 0-16,-1 3 0 16,0-6 0-16,-3 6 0 0,0-6-2 15,0 3-2-15,0 1 1 16,-3-1-1-16,7-6 2 16,-1-4 1-16,3-3-1 15,0 0-2-15,0-3-2 16,3-5-1-1,0 0 2-15,0-3 0 0,0-2-8 16,3-3-2-16,3 0-27 16,-3 0-11-16,0 0 4 15,3 0 1-15,1-3-49 16</inkml:trace>
  <inkml:trace contextRef="#ctx0" brushRef="#br2" timeOffset="38">20219 3392 136 0,'-3'5'52'0,"6"3"-41"0,9-37 20 15,-12 29 7-15,3 5-15 16,0 6-2-16,-3 2-2 15,0 6 0-15,0-1-10 16,-3 3 17-16,0-2 7 0,0 2-17 16,0-8-8-16,3 1-6 15,0-1 0-15,6-5-1 16,0 0 2-16,-1-3 0 16,7 0 1-16,0-5-2 15,0 3-2-15,3 0-2 16,-3-1-1-16,3-2-29 15,-3 0-12-15,0 0-54 0,3 0-36 16,-1-2 57-16</inkml:trace>
  <inkml:trace contextRef="#ctx0" brushRef="#br2" timeOffset="39">18721 3540 184 0,'3'0'71'0,"-6"5"-55"0,0-5 4 0,3 0-2 15,-2 3-5-15,-1 2 0 16,0-2-3-16,-3-3 1 15,0 3-6-15,0-3-1 0,0 2 2 16,0-2 17-16,0 0 7 16,-3 0-11-16,0 0-3 15,0 0-8-15,0-2-3 16,-3-1 0-16,0-2-1 16,3-1-2-16,-3-4-2 0,1-6 1 15,-1 3 1-15,0-3 1 16,-3-3 1-16,3 1-2 15,-6-1 1-15,0-2-2 16,3-3 2-16,-3 1-2 16,7-4 2-16,-1 1-2 15,3-4-1-15,3 1 1 16,3-2-1-16,3-1-3 16,6-5 2-16,0-3-1 15,6 8 0 1,0-5 0-16,-1 8 0 0,1-2 4 15,3 4-1-15,-3 1-1 16,3 10 1-16,-3-5 1 16,-3 5-3-16,0 2 0 15,-3 7 1-15,0-7 2 16,-3 6-1-16,0 3-1 0,-3 0 3 16,0 5-75 15,-3-3 16-31,0 0 1 15,0 3-44-15,0-2-17 16</inkml:trace>
  <inkml:trace contextRef="#ctx0" brushRef="#br2" timeOffset="40">18445 2760 148 0,'-15'0'57'0,"9"2"-44"0,6 1 21 0,0-3 5 16,0 0-19-16,0 0-6 15,6 5-11-15,3-2-3 16,3-1 0-16,2 1 2 0,1-3 3 16,0 0-2-1,3-3 0-15,0 1-1 0,0-1 1 16,-3 1-2-16,0 2-1 15,-4 2 1-15,1 3-1 16,-3 3 8-16,0 3 5 16,-6 2 44-1,3 3-31-15,-6 5-7 16,3-2-12-16,-6 2-6 16,3-3 0-16,-3 1-39 15,0 2 21-15,0-8-105 16,3 3 67-16,0-5-65 15,3-3 68-15</inkml:trace>
  <inkml:trace contextRef="#ctx0" brushRef="#br3" timeOffset="41">20451 2447 52 0,'0'-8'19'0,"0"8"-15"0,15-13-18 16</inkml:trace>
  <inkml:trace contextRef="#ctx0" brushRef="#br1" timeOffset="42">20234 1363 48 0,'-3'-6'19'0,"-3"4"-15"0,0 2-1 0,3 2 1 16,3-2-3-16,0 0 2 16,0 0 18-16,-3 6 10 0,0-6 0 15,3 0-1-15,0 0 8 16,0 0 3-16,0 0-18 16,0 0-8-16,0 0-9 15,0 0-5-15,0 0 2 0,0 0 2 16,0 0 2-16,0 0 3 15,0 0 4-15,-3 0 14 16,-3 0 7-16,3 0-18 16,0 0-7-16,0 0-7 15,-3 0 0-15,0 0-4 16,6 0 0-16,-3 0 1 16,3 0 0-16,0 0 0 15,0 0 0-15,0 0 2 16,3 2 1-16,0-2-1 15,3 0 1-15,0 0-2 0,-3 3-1 16,3 0 1-16,3 2-1 0,3 0 0 16,-3-5 0-16,2 8 0 15,1-3 2-15,0-2-1 16,0 8-1-16,-3-3 1 16,0-3 1-16,0 3-1 15,0 2 2 1,0 1-4-16,0 0-2 15,-3 2 2-15,3-5 2 0,-3 2 0 0,3 3 2 16,-1-5-2-16,-2 3-1 16,0 0 1-16,3 2-1 15,-3 0 0-15,0-2 2 16,0 2-1-16,0 0-1 16,0-5 1-1,0 8 1 1,0-3-1-16,0 0-1 15,0 1 3-15,-3-1-2 16,0 3-1-16,0-3 1 0,0 3 1 16,0-3-1-1,0 0-1-15,-3 3-2 0,3-3 1 16,-3 1 1-16,0-1 2 16,0-3-1-16,3 4-1 15,-3-1-2-15,0 0 1 16,0 0 1-16,0 6 2 15,0-3-1-15,0 0 2 16,0 5-4-16,0-8 0 16,0 3 1-16,0 0 2 15,0 0-1-15,0-3-1 16,0 0 1-16,0 0-1 16,0-2 0-16,0 2-3 15,0 6 2 1,0-6 1-16,0-5 2 0,-3 2-1 15,0 6-1 1,0-3 1-16,0 1-1 16,0-1 0-16,0-2 0 15,0 2 2-15,0 0-3 16,0 3 0-16,0-6 1 16,0 4 2-16,0-9-1 15,0 6-1-15,0-1 1 16,0 3-1-16,-3-2 0 15,0 2 0 1,0 0 0-16,0 1 2 0,0-1-1 16,0 0-1-16,0-2 1 15,0-1-1-15,0 1-3 16,0-3 2-16,4-6-8 16,-1 1-2-16,0-3-32 15,0 0-14-15,3-3-52 16,-9-5-29-1,6 1 68-15</inkml:trace>
  <inkml:trace contextRef="#ctx0" brushRef="#br1" timeOffset="43">20350 2236 24 0,'0'0'11'0,"0"-6"-9"15,0 9 9-15,3-6 2 16,0-2-2-16,-3 5 1 15,0-2 13-15,0-1 8 16,0 0-6-16,0 3-1 16,0 0 11-16,0 0 8 15,0 0-17-15,0 0-8 16,0 0-12-16,0 6-2 0,0 1 1 16,0 7-1-16,-3-1 1 15,0 0-2-15,0 0 2 16,0 6 11-16,0-3 8 15,0 2-11-15,0 1-6 0,0-6-3 16,3 6-2-16,-3-6-2 0,0-5 1 16,3 0-2-16,0 2-1 0,0-7 1 15,0 2 1 1,0-5 1-16,0 0 3 0,0 0-3 16,0 0-2-16,0 5 0 15,3-5-1-15,-3 0-3 16,6 3 2-16,-3-3 1 15,3 3 0-15,0-3 0 16,3 0 2-16,-1-3-3 16,7 0 0-16,-3 3 1 15,0-7 2-15,0 1-1 16,0 1 2-16,0 0-2 16,0 2 2-1,-3 3-2-15,0-5 2 16,-3 5 0-16,0 0 1 0,-3-3-2 15,-3 3 1-15,3 0-2 16,-3 0-1-16,0 0 1 16,0 0 1-16,0-3-3 15,0 3 0-15,0-2-15 16,0 2-6-16,0 0-64 16,3-6-26-16,-3 6 15 15</inkml:trace>
  <inkml:trace contextRef="#ctx0" brushRef="#br3" timeOffset="44">20549 2500 338 0,'24'6'-41'0,"-3"-6"-13"16,6 5-24-1</inkml:trace>
  <inkml:trace contextRef="#ctx0" brushRef="#br3" timeOffset="45">20192 1225 116 0,'3'-5'46'0,"0"5"-35"0,0 5 5 16,3-5 2-16,-3-5 10 0,0 10 4 15,0-2-14-15,3 2-6 16,0-5-7-16,0 5-2 0,2-2 1 16,4 2 0-16,0 0 0 15,0-5-2-15,3 6-2 16,0 2 1-16,0-3 1 15,0 3-3-15,-3 0 0 16,0 5 3-16,5-2 1 16,-5 2 1-16,0-5 0 15,0 2-5-15,3 4 1 16,0-1 0-16,0 0 2 16,0 0-3-16,0 1 0 15,-1-1 3-15,1 0 1 16,0 3-4-16,3 0 1 15,0 5 0-15,-3-3 0 16,0 4 0-16,0-1 0 16,-1 3 0-16,1-6 0 15,0 3 0-15,-3 0 2 16,0 3-1-16,0-5 2 0,-3 7-4 16,0-10 0-16,0 3 1 15,-3-1 2-15,0 1-1 16,-3 2-1-16,0-3-2 0,0 4 1 15,-3-1-1-15,0 3 0 16,0 2 4-16,0-2 1 16,0 5-1-16,0-3-2 15,-3 1 1-15,0 2-1 16,0-5 0-16,0 8 2 16,-3-3-1-16,0-3 2 15,-3 1-4-15,-3-1 0 16,-3 3 1-16,0 0 0 15,-3 0-3-15,3 0 2 0,1 1 1 16,-1-4 2 0,0 0 3-16,3-2 2 15,0 3-3-15,0-11-3 0,0-1 0 16,3-1 1-16,0-1-1 16,3-8-1-16,0 3-17 15,3-5-6-15,0-1-33 16</inkml:trace>
  <inkml:trace contextRef="#ctx0" brushRef="#br3" timeOffset="46">20519 2262 124 0,'-3'-5'46'0,"9"5"-35"0,-3-8-2 0,0 8 0 16,0 3 16-16,0 2 19 0,-9 11-14 15,3 5-15-15,-3 3-5 0,3 2-3 16,0 3 1-16,0 3 0 16,-3-3-2-16,0 3 1 15,1 0-4-15,2-3 0 16,0-3-1-16,0-2-2 15,0-5 1-15,3-6 1 16,0-5-1-16,6 0 2 0,0-6-2 16,2 1 2-16,4-6 13 15,6-2 9-15,3-6-12 16,3 4-7-16,6-1-4 16,-7-6-2-16,-5 6-25 31,0 3-8-31,-3 2-21 0,-3 1-8 15,3 2-22 1</inkml:trace>
  <inkml:trace contextRef="#ctx0" brushRef="#br3" timeOffset="47">20537 2715 144 0,'-3'0'55'0,"3"0"-43"0,3 5 14 16,-3-5 6-16,3 0-16 0,3 3-4 0,3 2-3 31,0 0-1-31,6 8-4 15,3 1-3-15,6 4 2 0,-4 9-2 16,1-6-1-16,-6 0 3 0,3 8 0 16,-3 3 1-16,-3 2 0 15,-3 3 2-15,-3-2 1 16,-3-1-3-16,0 0-3 0,-3 1 0 16,-3 2 1-16,-3-5-1 15,0 5 2-15,-6-6-2 16,3 1 2-16,-6-3-4 15,3 0 0-15,-3 0 3 16,-3 3 1-16,0-5-4 16,-2 2 1-1,-1 0 0-15,-3 0 0 0,0 0 19 0,0-2 10 16,3 2-10-16,1-3-3 16,-1-2-6-16,3-6-1 15,18-18 1 16,-18 19-16-15,3-6-6-16,3-2-38 0,3-3-15 16,3-3-44-16,3-2-16 15</inkml:trace>
  <inkml:trace contextRef="#ctx0" brushRef="#br3" timeOffset="48">20376 3609 200 0,'-14'8'77'0,"11"-3"-60"0,0 6-5 0,3-3-4 16,-3 2-7-16,0 3-1 15,0 3 7-15,-3 3 5 16,3-1-6-16,0 1-1 0,0-3-1 16,3 0-2-16,0-3 1 15,0 0 0-15,0-2 3 16,3-3-3-16,6-3-2 16,0-5 2-16,3 0-7 15,5-3-1-15,1 1-34 16,0-1-13-16,6-2-32 15</inkml:trace>
  <inkml:trace contextRef="#ctx0" brushRef="#br3" timeOffset="49">18689 3699 192 0,'0'3'71'0,"3"-6"-55"0,0 8 2 15,-3-5-1-15,0 8-7 16,-3-5 0-16,0 2-2 15,0 0 2-15,-3 1-5 16,0-1 1-16,-3 3 4 0,-6 2 11 16,6-10 7-16,-3 0-10 15,3 3-5-15,-3 0-6 16,3-1-2-16,0-2-1 0,1 0 0 16,-4 0 0-16,0-2 2 0,3-1-3 15,0 0 0-15,-3-2 1 16,0 0 0-16,0-3 0 15,-3 0 0-15,-6-3-2 16,-2-2-2-16,-4-3 1 16,3 0-1-16,0-2 0 15,0-1 0-15,4 1 0 16,-1-3 0-16,3-6 0 16,0 1 0-16,3 2 0 15,3 3 0 1,0-8-3-16,6 2 2 15,-3-18-1 1,3 6 0-16,1-6 2 16,2 8 0-16,-3-3 0 15,6 5 0-15,-3-2 0 16,6 11 0-16,-3-14 0 16,3 9 0-16,0-7 0 15,3 9 0-15,2-10 0 16,4 10 0-16,0-1-3 15,0 4 2-15,0 2 1 16,0 8 0-16,-3 0 0 16,3 9 0-16,-3-1-11 15,0 0 6-15,0 2-47 16,0 1 29-16,-4 0-69 16,1 5 51-16,0-6-62 15,3 4 59-15</inkml:trace>
  <inkml:trace contextRef="#ctx0" brushRef="#br3" timeOffset="50">18257 2675 200 0,'-9'5'74'0,"9"-5"-58"0,0-2 3 0,0-1-2 0,3 6-11 0,0-9 1 15,6 1-4-15,3 0 0 16,3-3-1-16,9-3-4 15,2 3 1-15,4-2 1 16,0 2 0-16,-3 2 2 16,-3 6-1-16,-7 0 4 15,1 6-3-15,-6 2 23 16,-3 2-13-16,-9 6 16 16,3 0-15-16,-6 5-3 15,0-2-6-15,-6-3-3 16,0-1 0-16,-3-1-43 31,3-4 23-31,1-2-111 16,5 0 72-16</inkml:trace>
  <inkml:trace contextRef="#ctx0" brushRef="#br3" timeOffset="51">18513 2516 116 0,'-3'0'44'0,"3"0"-35"0,0 0 9 0,0 0 26 16,0 0-25-16,-3 0 22 15,3 0-24-15,-3 0 5 16,3 3-13-16,-6-3-1 16,3 0-5-16,-3 0 3 15,3 0-4-15,-6 0 1 16,0 0-1-16,-8-3 1 16,2 1-2-16,-12-1 19 15,6-2-11-15,-9-3 14 16,7 2-13-16,-7-2-3 15,6 3-4-15,-6-8-3 16,9 5 1-16,-5-8-1 16,8 3 0-16,-6-3 0 15,9-3 0-15,-6-4-3 16,6 2 2-16,-3-9 3 16,4 7-1-16,-4-12-18 15,3 3 9-15,0-13 3 16,3 11 4-16,0-11 16 15,6 8-8-15,3-11-3 16,3 11-2-16,3-10 2 16,3 7-2-16,6-23 4 0,0 4-4 0,0 1 1 15,3 5-1-15,-3 8-2 16,2 6 1-16,1-1-1 16,0 5 0-16,0 9 0 15,0 0 0-15,0 2 0 0,0 11 0 16,-3-1 0-1,0 1 0-15,-6 5-40 16,2 3 22-16,-5 0-21 0,-3 2-7 16,0-2-1-16,0 5-28 15,0-6-12-15,-3 4 40 16,3-1 20-16</inkml:trace>
  <inkml:trace contextRef="#ctx0" brushRef="#br3" timeOffset="52">18150 1246 148 0,'-27'-2'57'0,"27"2"-44"0,9-6 23 16,-9 1 15 0,3 5-28-16,-3-5-2 15,6 5-14-15,0 0-2 0,3-3-3 16,3 3-2-16,3-5 1 0,6 5-1 15,5-6 0-15,7 6 0 16,6-2 0-16,-4 2 0 16,-2 2 2-16,-6 4-3 0,-3 2 0 15,-6 2 1-15,-3 6 2 16,-9 3-1-16,-4-1 2 16,-7 9 0-1,-4-9 1-15,-3-2-5 0,-3 0 1 16,0-3 0-16,6 0 0 15,3-5-20-15,3-2-7 16,12 2-65 0</inkml:trace>
  <inkml:trace contextRef="#ctx0" brushRef="#br3" timeOffset="53">21463 2484 184 0,'3'-7'71'0,"0"4"-55"0,-3 3 9 15,0 0-1-15,0 0-3 0,3 5 2 16,0 3 4-16,-3 8 6 16,0 10-18-16,-3 9 3 0,-3-1 2 15,0 11-2-15,0 8-1 16,-3-3 10-16,3-2 8 16,0-6-37-1,3 1-16-15,0-12 25 16,0-7 15-16,0-3-32 0,0-5-15 15,0-8-9-15,0-2-3 16,3-6-43-16,0-6-18 16,6-10-6-16</inkml:trace>
  <inkml:trace contextRef="#ctx0" brushRef="#br3" timeOffset="54">21546 2479 204 0,'0'5'77'0,"0"3"-60"0,-27-26-5 0,21 21-4 0,3 4 2 16,3 1 5-16,0 11-3 16,0-3 1-16,6 8-8 15,0-1 19-15,0 1 9 0,0 0-15 16,0-3-5-16,0 0-8 16,-6 1-2-16,3-7-1 0,-3-1 1 15,3-4-2-15,0-2-1 16,3-3 1-16,0-2-1 15,3-6 0-15,0-2 0 16,0-3-3-16,0-2 0 16,0-6-3-16,0 0-1 15,0-5-18-15,-1-6-7 16,-2 3 12-16,0 3 9 16,0 0 7-16,0 3 3 15,0 4 1-15,-3 1 0 16,0 3 0-16,0 7 0 15,0 3 0-15,-3 0 0 16,3 8 19-16,0 2 10 0,0 12-10 16,0 1-5-16,3 7-5 15,-3 1 1-15,-3-31 8 32,3 61-10-17,-3-11-4-15,3-10-5 16,0-6 0-1,0-7-6-15,-3-6 0 16,3-5 3-16,0-5-31 0,0-4-11 0,-3-7-12 16,3 0-5-16,0-7-23 15</inkml:trace>
  <inkml:trace contextRef="#ctx0" brushRef="#br3" timeOffset="55">21820 2709 196 0,'-3'3'74'0,"9"-3"-58"0,3 16 7 0,-6-6-1 15,0 12 10-15,0 9 9 16,0 9-17-16,0-8-8 16,-3-3-10-16,0-3-5 0,6-2 0 15,-6-11-26-15,0 1-10 0,0-6-59 16,6-3-45-1,0-10 58-15</inkml:trace>
  <inkml:trace contextRef="#ctx0" brushRef="#br3" timeOffset="56">21847 2590 280 0,'-18'-2'104'0,"27"4"-81"0,-3-2-28 15,-3 0-19-15,-3 0-1 16,9 6 6-16,-3-6-63 0,3 2-27 16,6 1 44-16,-1 5 24 15</inkml:trace>
  <inkml:trace contextRef="#ctx0" brushRef="#br3" timeOffset="57">22058 2686 140 0,'3'-3'55'0,"-3"13"-43"0,-3-10 23 16,0 0 7-16,0 0-11 15,-3 0-4 1,-3 6 7-16,-3 2 5 16,1-6-21-16,-1 9-5 0,0-6-2 15,0 3-7-15,3 0 0 16,3-3-4-16,6 9-3 16,3-4 2-1,3 3-2-15,6 3 1 16,0 3 0-16,0 2 0 0,-3-2 4 0,-1-4 1 15,-5 4 5-15,-3-3 3 16,-6 0 2-16,-5 2 3 16,-1-10-7-16,-3 3-3 15,-3-3-3-15,3-3 0 16,-3-5-15-16,6-3-7 0,0-2-30 16,6 0-11-16,3-3-55 15,9-3-26 1,3-2 72-16</inkml:trace>
  <inkml:trace contextRef="#ctx0" brushRef="#br3" timeOffset="58">22180 2723 200 0,'-6'0'74'0,"6"0"-58"0,0 0 12 15,0 0-1-15,-3 5 18 16,0 0 8-16,-3 0-19 16,0 3-9-16,0 0-15 0,1-2-5 0,2 2-1 15,0-1-5-15,6 1-1 16,0 3-2-1,2 2 3-15,1 0 0 16,3 3 1-16,-3 0 0 16,0 5 0-16,-3 1 4 15,-3-1 5-15,-3 5 15 16,-3-2 9-16,-3-3-15 16,0 0-7-16,-2-2-29 15,-4-6-14-15,0-2-30 16,-3-3-13-16,9-3-57 15</inkml:trace>
  <inkml:trace contextRef="#ctx0" brushRef="#br0" timeOffset="59">22615 2471 44 0,'0'-5'19'0,"3"-3"-15"0,0-3 23 0,0 9 10 16,0-1-13-16,-3 0-3 15,6 3-11-15,-3 0-2 16,3 0 0-16,-3 0 2 16,3 6 21-16,-4 4 10 15,1 6-8-15,0 11-4 16,0 2-17-16,-3 8 19 0,0 8 8 16,0 2-17-16,-3 6-7 15,0-2-10-15,3-12-2 16,-3 1-1-16,3-3-2 0,0-5 1 15,0-8-1-15,0-6-42 16,-2-7-103 0</inkml:trace>
  <inkml:trace contextRef="#ctx0" brushRef="#br0" timeOffset="60">22573 2707 212 0,'-3'-8'82'0,"9"8"-64"0,3-6 4 0,-3 6-3 0,3-5 10 16,0 0 6 0,3 2-18-16,0 1-9 15,3-1-6-15,-1 0-27 0,1-2-8 16,3 5-34-16,-3 0-12 15,-3 8-3 1</inkml:trace>
  <inkml:trace contextRef="#ctx0" brushRef="#br0" timeOffset="61">22856 2693 140 0,'-9'-5'55'0,"3"3"-43"0,-6 9 21 0,12-7 6 15,-6 3-15-15,-3 8-5 16,0-3-10-16,-3 5-1 16,-2 8-5-16,-1 5-2 0,0 9 0 15,9 2-4-15,0 0 2 16,3 0 1-16,6-8 0 15,3-5-3-15,0-6 2 16,6-2 1-16,0-8 0 16,2-8 0-16,-2-8 0 15,0-5 0-15,0-3 0 16,-6 3 0-16,3-6 0 0,-9-4 0 16,0 1 0-16,-3 1 4 15,-3 3 2-15,6 2-2 16,-3 3-1-16,3 2-1 15,0 6-2-15,0-3 1 16,3 5-1 0,-3 3 4-16,9 11 5 15,0 2 12-15,3 3 7 0,0 8-17 16,3 2-5-16,0-2-5 0,2 0-1 16,-5 2-25-16,6-7-8 15,-6-3-18-15,0-6-9 16,-3-10-25-1</inkml:trace>
  <inkml:trace contextRef="#ctx0" brushRef="#br0" timeOffset="62">23011 2514 200 0,'0'-8'74'16,"6"8"-58"-16,-3 8 1 0,3 2-3 0,-3 3-1 15,0 9 2-15,-3 9-4 0,5 4 1 0,-2 4-7 16,0 6 17-16,0-2 9 0,-3-1-15 16,3 0-6-16,-3 1-7 15,3-12-3-15,-3 1-6 16,6-11-1-16,-6-5-37 15,3-3-13-15</inkml:trace>
  <inkml:trace contextRef="#ctx0" brushRef="#br0" timeOffset="63">23112 2701 196 0,'-18'-5'74'0,"6"2"-58"0,33 35-4 0,-15-24-4 31,-6 5-3-31,-6-5 4 0,0 3 2 16,-3-1 1-16,0 1-6 0,3 0-4 0,0-1-1 16,3 1-1-16,3 2 0 0,3-5 2 31,3 3 3-31,0-1 18 15,3 3 7-15,0 3-15 16,-3-3-6-16,6-5-6 0,-3 3-3 16,0 0-24-16,-3-1-9 0,0-7-29 15,0 2-12-15</inkml:trace>
  <inkml:trace contextRef="#ctx0" brushRef="#br0" timeOffset="64">23216 2797 184 0,'-6'-6'71'0,"12"6"-55"0,3 8 2 0,-3-8-3 0,3 6-2 0,0 2 5 16,-3-3-8-16,9 0-3 15,-3-2-4-15,-1-3-3 0,1-3 3 16,0-2-2-16,-3-3-1 15,0-5-4-15,-9 10 0 16,-3 0 2-16,-3-5 3 16,3 3-2-16,-3 0 0 15,0-3 3-15,0 3 1 0,0 5-1 16,-3-6-2-16,1 4 3 16,-1 2 0-16,-3 0 1 15,0 2 2-15,-3 4-5 16,6 2-3-16,3 5 1 15,-3 3 2-15,0 5 17 16,3-5 11-16,3 8-13 31,3-1-4-31,0-2-5 0,6 1 0 16,0-4-4-16,9-2-2 0,0-5-5 16,6-6-2-16,0-2-35 15,5-9-15-15,-2-4-53 16</inkml:trace>
  <inkml:trace contextRef="#ctx0" brushRef="#br0" timeOffset="65">23529 2725 184 0,'0'-2'71'0,"-6"2"-55"0,0 2 11 0,-3 1 0 16,6 2 13-1,-6 3 10-15,-3 0-23 0,0 3-7 32,3-6-13-32,0 5-7 15,6 1-1-15,6 2-1 0,0 1 0 16,9 4 0-16,-3-2 0 0,6 8 4 0,-6 0 1 16,-3 5 3-16,6 0 1 31,-12 0 1-31,-3-5 2 15,-9-1-5-15,-6-1-1 16,3-6-22-16,-9-6-8 0,-3 3-104 0</inkml:trace>
  <inkml:trace contextRef="#ctx0" brushRef="#br1" timeOffset="66">23832 2474 192 0,'9'3'74'0,"-9"-1"-58"0,6 3 9 16,-6-5 0-16,0 6-9 15,0 2 1-15,3 5 10 16,-3 5 7-16,3 9-18 15,-3 5-4-15,0 5-4 0,-3 0-2 16,0 8-1-16,6-6-3 0,-3-2-2 16,3-2 1-16,-3-1 1 15,0-5-1-15,0-8 2 0,0-5-33 16,0-2-14-16,0-4 2 31,0-2 2-31,0-3-48 16,0-5-28-1,9-2 53-15</inkml:trace>
  <inkml:trace contextRef="#ctx0" brushRef="#br1" timeOffset="67">23978 2532 184 0,'0'-3'71'0,"-3"6"-55"0,3-3 6 16,0 0 0-16,0 5-10 16,3 1 1-16,-3 2-6 15,0 7 1-15,0 7-5 16,0 1 18-16,0 7 10 0,0 4-13 16,0 0-5-16,0 3-8 15,-3-8-2-15,0 1-1 16,3-4-2-16,0 1-26 15,0-12-12-15,0 1-34 16,0-3-12-16,3-5 2 16</inkml:trace>
  <inkml:trace contextRef="#ctx0" brushRef="#br1" timeOffset="68">23847 2707 240 0,'-6'-6'90'0,"12"1"-70"0,-12 34 17 0,12-21 2 0,0-3-26 15,9 3-6-15,0-8-7 16,3 3-2-16,0 0 2 16,-4-1-25-16,7 4-10 0,-6-4-35 15,0 1-16-15,3 0 6 16</inkml:trace>
  <inkml:trace contextRef="#ctx0" brushRef="#br1" timeOffset="69">24157 2582 148 0,'0'3'57'0,"9"-3"-44"0,-9-3 21 0,0 3 7 16,0 0-16-16,0 6-6 0,0 2-5 0,0 0 0 16,-3 10-7-16,-3 8 13 0,6 19 9 15,-3 0-15-15,0 3-5 32,0-3-6-32,3-11 0 15,-3-4-29-15,6-7-11 16,0-4-35-16,-3-6-12 15,6-5 2 1</inkml:trace>
  <inkml:trace contextRef="#ctx0" brushRef="#br1" timeOffset="70">24005 2551 228 0,'30'-24'85'0,"-30"21"-66"0,12 3 21 0,-7-5 4 16,4 0-20-16,3 2-6 16,0-2-11-16,6-1-5 15,0 4-1-15,-3-4-1 0,6 4 0 16,-6-1-38-16,-1 0-14 15,1 3-62-15</inkml:trace>
  <inkml:trace contextRef="#ctx0" brushRef="#br0" timeOffset="71">24448 2585 192 0,'-3'0'71'0,"3"0"-55"0,3 3 4 16,-3 5 0-16,0-8-3 16,0 2 1-16,0 9 8 0,0 2 6 15,0 0-17-15,0 0-4 0,0 11 0 0,0 0-5 16,0 3 2-16,-3-1-5 15,3 0-2-15,0 4 0 16,0-9-1-16,0 3 0 16,0-6 0-16,0-2-25 15,0-3-10-15,-6-5-4 16,6-3-2-16,0 1-54 16</inkml:trace>
  <inkml:trace contextRef="#ctx0" brushRef="#br0" timeOffset="72">24350 2733 204 0,'-6'0'77'0,"9"0"-60"0,-6 0 6 15,3 0 1-15,6 0-13 16,0 0-1-16,3 0 11 0,0 0 9 16,3 0-16-16,3 3-5 0,0-3-4 15,0 2-1-15,-1-2 0 16,1 0-2-16,0 0-2 16,-3 0-2-16,0 0 1 15,-3 0-34-15,0-2-17 16,-6-1-136-1</inkml:trace>
  <inkml:trace contextRef="#ctx0" brushRef="#br2" timeOffset="73">24752 2471 192 0,'-3'-5'71'0,"9"5"-55"0,-6 0 11 16,0 3 3-16,0 2 4 0,0 5 4 16,0-2-18-16,-3 11-7 15,0 7-8-15,-3 6-2 0,6 3 3 16,-9-1-1-16,6 6 0 16,-6-3-3-16,0 0-2 15,0 2 1 1,6-10 1-16,-6 3-6 15,6-5 1-15,-2-9-28 16,-1 1-11-16,0-14-19 0,6 3-7 16,0-8-16-16</inkml:trace>
  <inkml:trace contextRef="#ctx0" brushRef="#br2" timeOffset="74">24731 2479 196 0,'0'-8'74'0,"3"8"-58"0,6 0 9 0,-3 3 2 16</inkml:trace>
  <inkml:trace contextRef="#ctx0" brushRef="#br2" timeOffset="75">24755 2484 395 0,'15'16'31'0,"-3"8"-15"16,-3 3-11-16,3-1-2 0,-3 1-2 15,-1-1-1-15,-5 0 1 16,6-2 1-16,-6-8-1 16,6-3-1-16,-3-2 1 15,-3-3 1-15,0-3-6 16,6-5 1-16,-3 0-19 0,-3-8-6 15,6 3 10-15,0-8 5 16,0-6 9-16,-3 3 2 16,3-5 2-16,-3-3 0 15,-3 6 0-15,6-1 2 16,-6 3 1-16,-3 6 18 16,5-3 9-16,-5 7-11 15,3 1-5-15,-3 16-3 16,0 2-6-1,0 11-3-15,6 2 1 16,-6 3 0-16,0 8 1 16,0 3 0-16,0-6-2 15,3 3-2-15,-3-2 1 0,3-3 1 16,-3-11-10 0,6-3-2-16,-3-7-37 15,-3-3-16-15,6-6-50 16</inkml:trace>
  <inkml:trace contextRef="#ctx0" brushRef="#br2" timeOffset="76">25136 2564 220 0,'-6'0'85'0,"21"2"-66"0,-51-12 1 15,33 18-2-15,0 5 8 16,3 8 8-16,0 6-12 16,0 4-4-16,0 6-11 15,0 3-3-15,0-5 0 0,0 2-2 16,3-8-2-16,0-3 1 15,-3-2 1-15,0-6-43 16,0-4-17-16,0-20-136 16,0-2 95-1</inkml:trace>
  <inkml:trace contextRef="#ctx0" brushRef="#br2" timeOffset="77">25127 2529 216 0,'-3'-2'82'0,"6"-1"-64"0,-33-29 0 0,30 24-6 15,0 1-8-15,9 1-1 16,3 1-1-16,6 5 1 15,6 0-2 1,6 3-3-16,-4 5 1 0,-2 7 1 16,-3 7 2-16,-3 4 21 0,-6 0 9 15,3 4-7-15,-9-4-4 16,-6-5-10-16,-3 3-5 16,-9-3-3-16,-6-2 0 15,0-6-2-15,-15-5 2 16,3-3-40-16,7 0-14 15,-4-5-24-15,9 0-8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0" y="0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2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0" y="6686521"/>
            <a:ext cx="4074250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14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SzPct val="120000"/>
      <a:buFont typeface=".AppleSystemUIFont" charset="-120"/>
      <a:buChar char="-"/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1"/>
            <a:ext cx="7018696" cy="194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these</a:t>
            </a:r>
            <a:r>
              <a:rPr lang="en-US" baseline="0" dirty="0" smtClean="0"/>
              <a:t> are </a:t>
            </a:r>
            <a:r>
              <a:rPr lang="en-US" b="1" i="0" baseline="0" dirty="0" smtClean="0"/>
              <a:t>not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bytes: blocks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11413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8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 smtClean="0"/>
              <a:t>Analogy:  took a bite</a:t>
            </a:r>
            <a:r>
              <a:rPr lang="en-US" baseline="0" dirty="0" smtClean="0"/>
              <a:t> of sandwich, probably going to take another soon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953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7366" indent="-137366" defTabSz="915772">
              <a:defRPr/>
            </a:pPr>
            <a:r>
              <a:rPr lang="en-US" dirty="0" smtClean="0"/>
              <a:t>Analogy:  took a bite</a:t>
            </a:r>
            <a:r>
              <a:rPr lang="en-US" baseline="0" dirty="0" smtClean="0"/>
              <a:t> of sandwich, probably going to take a bite out of other half of sandwich (as opposed to a new sandwich)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155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7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596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963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7241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65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097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83350" y="82550"/>
            <a:ext cx="4149725" cy="3113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9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683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r>
              <a:rPr lang="en-US" dirty="0" smtClean="0"/>
              <a:t>HIDE until I fix this slide.</a:t>
            </a:r>
          </a:p>
        </p:txBody>
      </p:sp>
    </p:spTree>
    <p:extLst>
      <p:ext uri="{BB962C8B-B14F-4D97-AF65-F5344CB8AC3E}">
        <p14:creationId xmlns:p14="http://schemas.microsoft.com/office/powerpoint/2010/main" val="1066141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908" y="3330247"/>
            <a:ext cx="6818591" cy="3155289"/>
          </a:xfrm>
          <a:noFill/>
          <a:ln/>
        </p:spPr>
        <p:txBody>
          <a:bodyPr lIns="92376" tIns="45379" rIns="92376" bIns="45379"/>
          <a:lstStyle/>
          <a:p>
            <a:endParaRPr lang="en-US" smtClean="0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8375" cy="263048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666380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93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91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570922" y="530955"/>
            <a:ext cx="6156099" cy="2618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8280" tIns="44140" rIns="88280" bIns="4414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1240441" y="3330247"/>
            <a:ext cx="6817054" cy="3155289"/>
          </a:xfrm>
          <a:noFill/>
          <a:ln/>
        </p:spPr>
        <p:txBody>
          <a:bodyPr wrap="none" lIns="91802" tIns="45901" rIns="91802" bIns="45901" anchor="ctr"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SSD is like walking down to California</a:t>
            </a:r>
            <a:r>
              <a:rPr lang="is-IS" baseline="0" dirty="0" smtClean="0"/>
              <a:t> to get an avocado</a:t>
            </a:r>
          </a:p>
          <a:p>
            <a:r>
              <a:rPr lang="is-IS" baseline="0" dirty="0" smtClean="0"/>
              <a:t>Disk is like waiting a year for a new crop of avocados</a:t>
            </a:r>
          </a:p>
          <a:p>
            <a:r>
              <a:rPr lang="en-US" dirty="0" smtClean="0"/>
              <a:t>Going across the world is like waiting for an avocado tree to grow</a:t>
            </a:r>
            <a:r>
              <a:rPr lang="en-US" baseline="0" dirty="0" smtClean="0"/>
              <a:t> up from a seed</a:t>
            </a:r>
            <a:r>
              <a:rPr lang="is-IS" baseline="0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564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Disk capacity</a:t>
            </a:r>
            <a:r>
              <a:rPr lang="en-US" baseline="0" dirty="0" smtClean="0"/>
              <a:t> SI to IEC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should we expect for this experiment?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23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Knee in the curve</a:t>
            </a:r>
          </a:p>
          <a:p>
            <a:pPr lvl="1"/>
            <a:r>
              <a:rPr lang="en-US" i="0" baseline="0" dirty="0" smtClean="0"/>
              <a:t>After some size threshold</a:t>
            </a:r>
          </a:p>
          <a:p>
            <a:pPr lvl="1"/>
            <a:r>
              <a:rPr lang="en-US" dirty="0" smtClean="0"/>
              <a:t>Memory “wall”</a:t>
            </a:r>
            <a:endParaRPr lang="en-US" i="0" dirty="0" smtClean="0"/>
          </a:p>
          <a:p>
            <a:r>
              <a:rPr lang="en-US" dirty="0" smtClean="0"/>
              <a:t>Steeper</a:t>
            </a:r>
            <a:r>
              <a:rPr lang="en-US" baseline="0" dirty="0" smtClean="0"/>
              <a:t> slope = </a:t>
            </a:r>
            <a:r>
              <a:rPr lang="en-US" i="1" baseline="0" dirty="0" smtClean="0"/>
              <a:t>execution time grows faster</a:t>
            </a:r>
          </a:p>
          <a:p>
            <a:r>
              <a:rPr lang="en-US" i="0" baseline="0" dirty="0" smtClean="0"/>
              <a:t>Fits in cache, doesn’t fit in cache</a:t>
            </a:r>
            <a:endParaRPr lang="en-US" i="0" dirty="0" smtClean="0"/>
          </a:p>
        </p:txBody>
      </p:sp>
    </p:spTree>
    <p:extLst>
      <p:ext uri="{BB962C8B-B14F-4D97-AF65-F5344CB8AC3E}">
        <p14:creationId xmlns:p14="http://schemas.microsoft.com/office/powerpoint/2010/main" val="334811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11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</a:t>
            </a:r>
            <a:r>
              <a:rPr lang="en-US" b="1" dirty="0" smtClean="0"/>
              <a:t>cycle</a:t>
            </a:r>
          </a:p>
          <a:p>
            <a:r>
              <a:rPr lang="en-US" dirty="0" smtClean="0"/>
              <a:t>Only 2 hard problems in computer</a:t>
            </a:r>
            <a:r>
              <a:rPr lang="en-US" baseline="0" dirty="0" smtClean="0"/>
              <a:t> science: cache invalidation, naming things, and off-by-one errors.</a:t>
            </a:r>
            <a:endParaRPr lang="en-US" dirty="0" smtClean="0"/>
          </a:p>
          <a:p>
            <a:r>
              <a:rPr lang="en-US" dirty="0" smtClean="0"/>
              <a:t>Okay, so if one </a:t>
            </a:r>
            <a:r>
              <a:rPr lang="en-US" b="1" dirty="0" smtClean="0"/>
              <a:t>bite</a:t>
            </a:r>
            <a:r>
              <a:rPr lang="en-US" b="0" dirty="0" smtClean="0"/>
              <a:t> takes ~5-10</a:t>
            </a:r>
            <a:r>
              <a:rPr lang="en-US" b="0" baseline="0" dirty="0" smtClean="0"/>
              <a:t> seconds</a:t>
            </a:r>
          </a:p>
          <a:p>
            <a:pPr lvl="1"/>
            <a:r>
              <a:rPr lang="en-US" dirty="0" smtClean="0"/>
              <a:t>Going to memory: 15-30 minutes: going to grocery 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95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your avocados and eat them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5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4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4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8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9765" y="-2231"/>
            <a:ext cx="9444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L16:  Caches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151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12.jp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19" Type="http://schemas.openxmlformats.org/officeDocument/2006/relationships/image" Target="../media/image13.jpe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14.jp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4.xml"/><Relationship Id="rId16" Type="http://schemas.openxmlformats.org/officeDocument/2006/relationships/slideLayout" Target="../slideLayouts/slideLayout4.xml"/><Relationship Id="rId20" Type="http://schemas.openxmlformats.org/officeDocument/2006/relationships/image" Target="../media/image12.jp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image" Target="../media/image13.jpe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" Type="http://schemas.openxmlformats.org/officeDocument/2006/relationships/tags" Target="../tags/tag83.xml"/><Relationship Id="rId21" Type="http://schemas.openxmlformats.org/officeDocument/2006/relationships/tags" Target="../tags/tag101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notesSlide" Target="../notesSlides/notesSlide10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8" Type="http://schemas.openxmlformats.org/officeDocument/2006/relationships/tags" Target="../tags/tag8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notesSlide" Target="../notesSlides/notesSlide11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slideLayout" Target="../slideLayouts/slideLayout4.xml"/><Relationship Id="rId8" Type="http://schemas.openxmlformats.org/officeDocument/2006/relationships/tags" Target="../tags/tag119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8.xml"/><Relationship Id="rId18" Type="http://schemas.openxmlformats.org/officeDocument/2006/relationships/tags" Target="../tags/tag163.xml"/><Relationship Id="rId26" Type="http://schemas.openxmlformats.org/officeDocument/2006/relationships/tags" Target="../tags/tag171.xml"/><Relationship Id="rId39" Type="http://schemas.openxmlformats.org/officeDocument/2006/relationships/tags" Target="../tags/tag184.xml"/><Relationship Id="rId21" Type="http://schemas.openxmlformats.org/officeDocument/2006/relationships/tags" Target="../tags/tag166.xml"/><Relationship Id="rId34" Type="http://schemas.openxmlformats.org/officeDocument/2006/relationships/tags" Target="../tags/tag179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6" Type="http://schemas.openxmlformats.org/officeDocument/2006/relationships/tags" Target="../tags/tag161.xml"/><Relationship Id="rId20" Type="http://schemas.openxmlformats.org/officeDocument/2006/relationships/tags" Target="../tags/tag165.xml"/><Relationship Id="rId29" Type="http://schemas.openxmlformats.org/officeDocument/2006/relationships/tags" Target="../tags/tag174.xml"/><Relationship Id="rId41" Type="http://schemas.openxmlformats.org/officeDocument/2006/relationships/notesSlide" Target="../notesSlides/notesSlide12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24" Type="http://schemas.openxmlformats.org/officeDocument/2006/relationships/tags" Target="../tags/tag169.xml"/><Relationship Id="rId32" Type="http://schemas.openxmlformats.org/officeDocument/2006/relationships/tags" Target="../tags/tag177.xml"/><Relationship Id="rId37" Type="http://schemas.openxmlformats.org/officeDocument/2006/relationships/tags" Target="../tags/tag182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150.xml"/><Relationship Id="rId15" Type="http://schemas.openxmlformats.org/officeDocument/2006/relationships/tags" Target="../tags/tag160.xml"/><Relationship Id="rId23" Type="http://schemas.openxmlformats.org/officeDocument/2006/relationships/tags" Target="../tags/tag168.xml"/><Relationship Id="rId28" Type="http://schemas.openxmlformats.org/officeDocument/2006/relationships/tags" Target="../tags/tag173.xml"/><Relationship Id="rId36" Type="http://schemas.openxmlformats.org/officeDocument/2006/relationships/tags" Target="../tags/tag181.xml"/><Relationship Id="rId10" Type="http://schemas.openxmlformats.org/officeDocument/2006/relationships/tags" Target="../tags/tag155.xml"/><Relationship Id="rId19" Type="http://schemas.openxmlformats.org/officeDocument/2006/relationships/tags" Target="../tags/tag164.xml"/><Relationship Id="rId31" Type="http://schemas.openxmlformats.org/officeDocument/2006/relationships/tags" Target="../tags/tag176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tags" Target="../tags/tag159.xml"/><Relationship Id="rId22" Type="http://schemas.openxmlformats.org/officeDocument/2006/relationships/tags" Target="../tags/tag167.xml"/><Relationship Id="rId27" Type="http://schemas.openxmlformats.org/officeDocument/2006/relationships/tags" Target="../tags/tag172.xml"/><Relationship Id="rId30" Type="http://schemas.openxmlformats.org/officeDocument/2006/relationships/tags" Target="../tags/tag175.xml"/><Relationship Id="rId35" Type="http://schemas.openxmlformats.org/officeDocument/2006/relationships/tags" Target="../tags/tag180.xml"/><Relationship Id="rId8" Type="http://schemas.openxmlformats.org/officeDocument/2006/relationships/tags" Target="../tags/tag153.xml"/><Relationship Id="rId3" Type="http://schemas.openxmlformats.org/officeDocument/2006/relationships/tags" Target="../tags/tag148.xml"/><Relationship Id="rId12" Type="http://schemas.openxmlformats.org/officeDocument/2006/relationships/tags" Target="../tags/tag157.xml"/><Relationship Id="rId17" Type="http://schemas.openxmlformats.org/officeDocument/2006/relationships/tags" Target="../tags/tag162.xml"/><Relationship Id="rId25" Type="http://schemas.openxmlformats.org/officeDocument/2006/relationships/tags" Target="../tags/tag170.xml"/><Relationship Id="rId33" Type="http://schemas.openxmlformats.org/officeDocument/2006/relationships/tags" Target="../tags/tag178.xml"/><Relationship Id="rId38" Type="http://schemas.openxmlformats.org/officeDocument/2006/relationships/tags" Target="../tags/tag1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9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tags" Target="../tags/tag250.xml"/><Relationship Id="rId3" Type="http://schemas.openxmlformats.org/officeDocument/2006/relationships/tags" Target="../tags/tag235.xml"/><Relationship Id="rId21" Type="http://schemas.openxmlformats.org/officeDocument/2006/relationships/tags" Target="../tags/tag253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tags" Target="../tags/tag252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42.xml"/><Relationship Id="rId19" Type="http://schemas.openxmlformats.org/officeDocument/2006/relationships/tags" Target="../tags/tag251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tags" Target="../tags/tag2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3" Type="http://schemas.openxmlformats.org/officeDocument/2006/relationships/tags" Target="../tags/tag26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3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62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7" Type="http://schemas.openxmlformats.org/officeDocument/2006/relationships/image" Target="../media/image39.emf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8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6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5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Relationship Id="rId8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21" Type="http://schemas.openxmlformats.org/officeDocument/2006/relationships/notesSlide" Target="../notesSlides/notesSlide24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image" Target="../media/image15.jp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slideLayout" Target="../slideLayouts/slideLayout4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image" Target="../media/image14.jpg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image" Target="../media/image13.jpeg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992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0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6" Type="http://schemas.openxmlformats.org/officeDocument/2006/relationships/tags" Target="../tags/tag42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Caches I</a:t>
            </a:r>
            <a:br>
              <a:rPr lang="en-US" dirty="0" smtClean="0"/>
            </a:br>
            <a:r>
              <a:rPr lang="en-US" sz="2000" b="0" dirty="0" smtClean="0"/>
              <a:t>CSE 351 Spring 2019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Ruth Anderson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Gavin </a:t>
            </a:r>
            <a:r>
              <a:rPr lang="en-US" sz="2000" dirty="0" err="1"/>
              <a:t>Cai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Jack Eggleston</a:t>
            </a:r>
            <a:br>
              <a:rPr lang="en-US" sz="2000" dirty="0"/>
            </a:br>
            <a:r>
              <a:rPr lang="en-US" sz="2000" dirty="0"/>
              <a:t>John </a:t>
            </a:r>
            <a:r>
              <a:rPr lang="en-US" sz="2000" dirty="0" err="1"/>
              <a:t>Feltrup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Britt Henderson</a:t>
            </a:r>
            <a:br>
              <a:rPr lang="en-US" sz="2000" dirty="0"/>
            </a:br>
            <a:r>
              <a:rPr lang="en-US" sz="2000" dirty="0"/>
              <a:t>Richard Jiang</a:t>
            </a:r>
            <a:br>
              <a:rPr lang="en-US" sz="2000" dirty="0"/>
            </a:br>
            <a:r>
              <a:rPr lang="en-US" sz="2000" dirty="0"/>
              <a:t>Jack </a:t>
            </a:r>
            <a:r>
              <a:rPr lang="en-US" sz="2000" dirty="0" err="1"/>
              <a:t>Skalitzky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Sophie Tian</a:t>
            </a:r>
            <a:br>
              <a:rPr lang="en-US" sz="2000" dirty="0"/>
            </a:br>
            <a:r>
              <a:rPr lang="en-US" sz="2000" dirty="0"/>
              <a:t>Connie Wang</a:t>
            </a:r>
            <a:br>
              <a:rPr lang="en-US" sz="2000" dirty="0"/>
            </a:br>
            <a:r>
              <a:rPr lang="en-US" sz="2000" dirty="0"/>
              <a:t>Sam Wolfson</a:t>
            </a:r>
            <a:br>
              <a:rPr lang="en-US" sz="2000" dirty="0"/>
            </a:br>
            <a:r>
              <a:rPr lang="en-US" sz="2000" dirty="0"/>
              <a:t>Casey Xing </a:t>
            </a:r>
            <a:br>
              <a:rPr lang="en-US" sz="2000" dirty="0"/>
            </a:br>
            <a:r>
              <a:rPr lang="en-US" sz="2000" dirty="0"/>
              <a:t>Chin </a:t>
            </a:r>
            <a:r>
              <a:rPr lang="en-US" sz="2000" dirty="0" err="1"/>
              <a:t>Yeoh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27244" y="600158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http://</a:t>
            </a:r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xkcd.com/1353/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5" y="2022677"/>
            <a:ext cx="6400800" cy="265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5174" y="4678144"/>
            <a:ext cx="6161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 text: 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 looked at some of the data dumps from vulnerable sites, and it was ... bad. I saw emails, passwords, password hints. SSL keys and session cookies. Important servers brimming with visitor IPs. Attack ships on fire off the shoulder of Orion, c-beams glittering in the dark near the </a:t>
            </a:r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Tannhäuser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Gate. I should probably patch OpenSSL.</a:t>
            </a:r>
            <a:endParaRPr lang="en-US" sz="1600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03336" cy="762000"/>
          </a:xfrm>
        </p:spPr>
        <p:txBody>
          <a:bodyPr/>
          <a:lstStyle/>
          <a:p>
            <a:r>
              <a:rPr lang="en-US" dirty="0" smtClean="0"/>
              <a:t>Problem:  Processor-Memory Bottleneck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 smtClean="0">
                  <a:latin typeface="Calibri" pitchFamily="34" charset="0"/>
                </a:rPr>
                <a:t>Reg</a:t>
              </a:r>
              <a:endParaRPr lang="en-US" sz="1200" dirty="0" smtClean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Processor performance</a:t>
            </a:r>
          </a:p>
          <a:p>
            <a:r>
              <a:rPr lang="en-US" sz="1800" dirty="0" smtClean="0">
                <a:latin typeface="Calibri" pitchFamily="34" charset="0"/>
              </a:rPr>
              <a:t>doubled about </a:t>
            </a:r>
          </a:p>
          <a:p>
            <a:r>
              <a:rPr lang="en-US" sz="1800" dirty="0" smtClean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Bus latency / bandwidth</a:t>
            </a:r>
          </a:p>
          <a:p>
            <a:r>
              <a:rPr lang="en-US" sz="1800" dirty="0" smtClean="0">
                <a:latin typeface="Calibri" pitchFamily="34" charset="0"/>
              </a:rPr>
              <a:t>evolved much slower</a:t>
            </a:r>
          </a:p>
        </p:txBody>
      </p:sp>
      <p:grpSp>
        <p:nvGrpSpPr>
          <p:cNvPr id="12" name="Group 11"/>
          <p:cNvGrpSpPr/>
          <p:nvPr>
            <p:custDataLst>
              <p:tags r:id="rId8"/>
            </p:custDataLst>
          </p:nvPr>
        </p:nvGrpSpPr>
        <p:grpSpPr>
          <a:xfrm>
            <a:off x="501518" y="3429000"/>
            <a:ext cx="8251734" cy="2971800"/>
            <a:chOff x="501518" y="3429000"/>
            <a:chExt cx="8251734" cy="2971800"/>
          </a:xfrm>
        </p:grpSpPr>
        <p:sp>
          <p:nvSpPr>
            <p:cNvPr id="10" name="TextBox 9"/>
            <p:cNvSpPr txBox="1"/>
            <p:nvPr>
              <p:custDataLst>
                <p:tags r:id="rId10"/>
              </p:custDataLst>
            </p:nvPr>
          </p:nvSpPr>
          <p:spPr>
            <a:xfrm>
              <a:off x="501518" y="4104382"/>
              <a:ext cx="18739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 smtClean="0">
                  <a:latin typeface="Calibri" pitchFamily="34" charset="0"/>
                </a:rPr>
                <a:t>Can process at least</a:t>
              </a:r>
            </a:p>
            <a:p>
              <a:r>
                <a:rPr lang="en-US" sz="1600" b="0" dirty="0" smtClean="0">
                  <a:latin typeface="Calibri" pitchFamily="34" charset="0"/>
                </a:rPr>
                <a:t>256 Bytes/cycle</a:t>
              </a:r>
            </a:p>
          </p:txBody>
        </p:sp>
        <p:sp>
          <p:nvSpPr>
            <p:cNvPr id="11" name="TextBox 10"/>
            <p:cNvSpPr txBox="1"/>
            <p:nvPr>
              <p:custDataLst>
                <p:tags r:id="rId11"/>
              </p:custDataLst>
            </p:nvPr>
          </p:nvSpPr>
          <p:spPr>
            <a:xfrm>
              <a:off x="4411310" y="4114800"/>
              <a:ext cx="225010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00000"/>
                  </a:solidFill>
                  <a:latin typeface="Calibri" pitchFamily="34" charset="0"/>
                </a:rPr>
                <a:t>Core 2 Duo:</a:t>
              </a:r>
            </a:p>
            <a:p>
              <a:r>
                <a:rPr lang="en-US" sz="1600" dirty="0" smtClean="0">
                  <a:latin typeface="Calibri" pitchFamily="34" charset="0"/>
                </a:rPr>
                <a:t>Bandwidth</a:t>
              </a:r>
            </a:p>
            <a:p>
              <a:r>
                <a:rPr lang="en-US" sz="1600" b="0" dirty="0" smtClean="0">
                  <a:latin typeface="Calibri" pitchFamily="34" charset="0"/>
                </a:rPr>
                <a:t>2 Bytes/cycle</a:t>
              </a:r>
            </a:p>
            <a:p>
              <a:r>
                <a:rPr lang="en-US" sz="1600" dirty="0" smtClean="0">
                  <a:latin typeface="Calibri" pitchFamily="34" charset="0"/>
                </a:rPr>
                <a:t>Latency</a:t>
              </a:r>
            </a:p>
            <a:p>
              <a:r>
                <a:rPr lang="en-US" sz="1600" b="0" dirty="0" smtClean="0">
                  <a:latin typeface="Calibri" pitchFamily="34" charset="0"/>
                </a:rPr>
                <a:t>100-200 cycles (30-60ns)</a:t>
              </a:r>
            </a:p>
          </p:txBody>
        </p:sp>
        <p:cxnSp>
          <p:nvCxnSpPr>
            <p:cNvPr id="15" name="Straight Arrow Connector 14"/>
            <p:cNvCxnSpPr/>
            <p:nvPr>
              <p:custDataLst>
                <p:tags r:id="rId12"/>
              </p:custDataLst>
            </p:nvPr>
          </p:nvCxnSpPr>
          <p:spPr bwMode="auto">
            <a:xfrm rot="5400000" flipH="1" flipV="1">
              <a:off x="4610894" y="3771106"/>
              <a:ext cx="68580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>
              <p:custDataLst>
                <p:tags r:id="rId13"/>
              </p:custDataLst>
            </p:nvPr>
          </p:nvSpPr>
          <p:spPr>
            <a:xfrm>
              <a:off x="3124200" y="5877580"/>
              <a:ext cx="5629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rgbClr val="C00000"/>
                  </a:solidFill>
                  <a:latin typeface="Calibri" pitchFamily="34" charset="0"/>
                </a:rPr>
                <a:t>Problem: lots of waiting on memory</a:t>
              </a:r>
            </a:p>
          </p:txBody>
        </p:sp>
      </p:grp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latin typeface="Calibri" pitchFamily="34" charset="0"/>
              </a:rPr>
              <a:t>cycle</a:t>
            </a:r>
            <a:r>
              <a:rPr lang="en-US" sz="2000" b="0" i="1" smtClean="0">
                <a:latin typeface="Calibri" pitchFamily="34" charset="0"/>
              </a:rPr>
              <a:t>: </a:t>
            </a:r>
            <a:r>
              <a:rPr lang="en-US" sz="2000" b="0" i="1" dirty="0" smtClean="0">
                <a:latin typeface="Calibri" pitchFamily="34" charset="0"/>
              </a:rPr>
              <a:t>single</a:t>
            </a:r>
            <a:r>
              <a:rPr lang="en-US" sz="2000" b="0" i="1" dirty="0">
                <a:latin typeface="Calibri" pitchFamily="34" charset="0"/>
              </a:rPr>
              <a:t> machine </a:t>
            </a:r>
            <a:r>
              <a:rPr lang="en-US" sz="2000" b="0" i="1" dirty="0" smtClean="0">
                <a:latin typeface="Calibri" pitchFamily="34" charset="0"/>
              </a:rPr>
              <a:t>step (fixed-time)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>
            <p:custDataLst>
              <p:tags r:id="rId1"/>
            </p:custDataLst>
          </p:nvPr>
        </p:nvSpPr>
        <p:spPr bwMode="auto">
          <a:xfrm>
            <a:off x="1524000" y="2971800"/>
            <a:ext cx="5257800" cy="381000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7762" y="438912"/>
            <a:ext cx="8481438" cy="762000"/>
          </a:xfrm>
        </p:spPr>
        <p:txBody>
          <a:bodyPr/>
          <a:lstStyle/>
          <a:p>
            <a:r>
              <a:rPr lang="en-US" dirty="0" smtClean="0"/>
              <a:t>Problem:  Processor-Memory Bottleneck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6781800" y="2209800"/>
            <a:ext cx="1371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Main Memory</a:t>
            </a:r>
          </a:p>
        </p:txBody>
      </p:sp>
      <p:grpSp>
        <p:nvGrpSpPr>
          <p:cNvPr id="6" name="Group 5"/>
          <p:cNvGrpSpPr/>
          <p:nvPr>
            <p:custDataLst>
              <p:tags r:id="rId5"/>
            </p:custDataLst>
          </p:nvPr>
        </p:nvGrpSpPr>
        <p:grpSpPr>
          <a:xfrm>
            <a:off x="609600" y="2781300"/>
            <a:ext cx="914400" cy="685800"/>
            <a:chOff x="609600" y="2819400"/>
            <a:chExt cx="914400" cy="685800"/>
          </a:xfrm>
        </p:grpSpPr>
        <p:sp>
          <p:nvSpPr>
            <p:cNvPr id="4" name="Rectangle 3"/>
            <p:cNvSpPr/>
            <p:nvPr>
              <p:custDataLst>
                <p:tags r:id="rId14"/>
              </p:custDataLst>
            </p:nvPr>
          </p:nvSpPr>
          <p:spPr bwMode="auto">
            <a:xfrm>
              <a:off x="609600" y="2819400"/>
              <a:ext cx="457200" cy="685800"/>
            </a:xfrm>
            <a:prstGeom prst="rect">
              <a:avLst/>
            </a:prstGeom>
            <a:solidFill>
              <a:srgbClr val="F1C7C7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Calibri" pitchFamily="34" charset="0"/>
                </a:rPr>
                <a:t>CPU</a:t>
              </a:r>
            </a:p>
          </p:txBody>
        </p:sp>
        <p:sp>
          <p:nvSpPr>
            <p:cNvPr id="5" name="Rectangle 4"/>
            <p:cNvSpPr/>
            <p:nvPr>
              <p:custDataLst>
                <p:tags r:id="rId15"/>
              </p:custDataLst>
            </p:nvPr>
          </p:nvSpPr>
          <p:spPr bwMode="auto">
            <a:xfrm>
              <a:off x="1066800" y="2819400"/>
              <a:ext cx="457200" cy="685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err="1" smtClean="0">
                  <a:latin typeface="Calibri" pitchFamily="34" charset="0"/>
                </a:rPr>
                <a:t>Reg</a:t>
              </a:r>
              <a:endParaRPr lang="en-US" sz="1200" dirty="0" smtClean="0">
                <a:latin typeface="Calibri" pitchFamily="34" charset="0"/>
              </a:endParaRPr>
            </a:p>
          </p:txBody>
        </p:sp>
      </p:grp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502520" y="1828800"/>
            <a:ext cx="2395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Processor performance</a:t>
            </a:r>
          </a:p>
          <a:p>
            <a:r>
              <a:rPr lang="en-US" sz="1800" dirty="0" smtClean="0">
                <a:latin typeface="Calibri" pitchFamily="34" charset="0"/>
              </a:rPr>
              <a:t>doubled about </a:t>
            </a:r>
          </a:p>
          <a:p>
            <a:r>
              <a:rPr lang="en-US" sz="1800" dirty="0" smtClean="0">
                <a:latin typeface="Calibri" pitchFamily="34" charset="0"/>
              </a:rPr>
              <a:t>every 18 months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167264" y="228600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Bus latency / bandwidth</a:t>
            </a:r>
          </a:p>
          <a:p>
            <a:r>
              <a:rPr lang="en-US" sz="1800" dirty="0" smtClean="0">
                <a:latin typeface="Calibri" pitchFamily="34" charset="0"/>
              </a:rPr>
              <a:t>evolved much slower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01518" y="4104382"/>
            <a:ext cx="1873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 smtClean="0">
                <a:latin typeface="Calibri" pitchFamily="34" charset="0"/>
              </a:rPr>
              <a:t>Can process at least</a:t>
            </a:r>
          </a:p>
          <a:p>
            <a:r>
              <a:rPr lang="en-US" sz="1600" b="0" dirty="0" smtClean="0">
                <a:latin typeface="Calibri" pitchFamily="34" charset="0"/>
              </a:rPr>
              <a:t>256 Bytes/cycle</a:t>
            </a: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4411310" y="4114800"/>
            <a:ext cx="22501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Calibri" pitchFamily="34" charset="0"/>
              </a:rPr>
              <a:t>Core 2 Duo:</a:t>
            </a:r>
          </a:p>
          <a:p>
            <a:r>
              <a:rPr lang="en-US" sz="1600" dirty="0" smtClean="0">
                <a:latin typeface="Calibri" pitchFamily="34" charset="0"/>
              </a:rPr>
              <a:t>Bandwidth</a:t>
            </a:r>
          </a:p>
          <a:p>
            <a:r>
              <a:rPr lang="en-US" sz="1600" b="0" dirty="0" smtClean="0">
                <a:latin typeface="Calibri" pitchFamily="34" charset="0"/>
              </a:rPr>
              <a:t>2 Bytes/cycle</a:t>
            </a:r>
          </a:p>
          <a:p>
            <a:r>
              <a:rPr lang="en-US" sz="1600" dirty="0" smtClean="0">
                <a:latin typeface="Calibri" pitchFamily="34" charset="0"/>
              </a:rPr>
              <a:t>Latency</a:t>
            </a:r>
          </a:p>
          <a:p>
            <a:r>
              <a:rPr lang="en-US" sz="1600" b="0" dirty="0">
                <a:latin typeface="Calibri" pitchFamily="34" charset="0"/>
              </a:rPr>
              <a:t>100-200 cycles (30-60ns)</a:t>
            </a:r>
          </a:p>
        </p:txBody>
      </p:sp>
      <p:cxnSp>
        <p:nvCxnSpPr>
          <p:cNvPr id="15" name="Straight Arrow Connector 14"/>
          <p:cNvCxnSpPr/>
          <p:nvPr>
            <p:custDataLst>
              <p:tags r:id="rId10"/>
            </p:custDataLst>
          </p:nvPr>
        </p:nvCxnSpPr>
        <p:spPr bwMode="auto">
          <a:xfrm rot="5400000" flipH="1" flipV="1">
            <a:off x="4610894" y="3771106"/>
            <a:ext cx="6858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>
            <p:custDataLst>
              <p:tags r:id="rId11"/>
            </p:custDataLst>
          </p:nvPr>
        </p:nvSpPr>
        <p:spPr>
          <a:xfrm>
            <a:off x="3124200" y="5877580"/>
            <a:ext cx="267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Calibri" pitchFamily="34" charset="0"/>
              </a:rPr>
              <a:t>Solution: caches</a:t>
            </a:r>
          </a:p>
        </p:txBody>
      </p:sp>
      <p:sp>
        <p:nvSpPr>
          <p:cNvPr id="21" name="Rectangle 20"/>
          <p:cNvSpPr/>
          <p:nvPr>
            <p:custDataLst>
              <p:tags r:id="rId12"/>
            </p:custDataLst>
          </p:nvPr>
        </p:nvSpPr>
        <p:spPr bwMode="auto">
          <a:xfrm>
            <a:off x="2069075" y="2796491"/>
            <a:ext cx="1057518" cy="685800"/>
          </a:xfrm>
          <a:prstGeom prst="rect">
            <a:avLst/>
          </a:prstGeom>
          <a:solidFill>
            <a:srgbClr val="D6D6F5">
              <a:alpha val="50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18" name="TextBox 17"/>
          <p:cNvSpPr txBox="1"/>
          <p:nvPr>
            <p:custDataLst>
              <p:tags r:id="rId13"/>
            </p:custDataLst>
          </p:nvPr>
        </p:nvSpPr>
        <p:spPr>
          <a:xfrm>
            <a:off x="0" y="6440031"/>
            <a:ext cx="453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>
                <a:latin typeface="Calibri" pitchFamily="34" charset="0"/>
              </a:rPr>
              <a:t>cycle</a:t>
            </a:r>
            <a:r>
              <a:rPr lang="en-US" sz="2000" b="0" i="1" smtClean="0">
                <a:latin typeface="Calibri" pitchFamily="34" charset="0"/>
              </a:rPr>
              <a:t>: </a:t>
            </a:r>
            <a:r>
              <a:rPr lang="en-US" sz="2000" b="0" i="1" dirty="0" smtClean="0">
                <a:latin typeface="Calibri" pitchFamily="34" charset="0"/>
              </a:rPr>
              <a:t>single</a:t>
            </a:r>
            <a:r>
              <a:rPr lang="en-US" sz="2000" b="0" i="1" dirty="0">
                <a:latin typeface="Calibri" pitchFamily="34" charset="0"/>
              </a:rPr>
              <a:t> machine </a:t>
            </a:r>
            <a:r>
              <a:rPr lang="en-US" sz="2000" b="0" i="1" dirty="0" smtClean="0">
                <a:latin typeface="Calibri" pitchFamily="34" charset="0"/>
              </a:rPr>
              <a:t>step (fixed-time)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87" y="3447296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6" y="4010680"/>
            <a:ext cx="2540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" y="4922424"/>
            <a:ext cx="1980488" cy="159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dirty="0">
                <a:solidFill>
                  <a:prstClr val="black"/>
                </a:solidFill>
                <a:latin typeface="AppleColorEmoji" charset="0"/>
              </a:rPr>
              <a:t>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u="sng" smtClean="0"/>
              <a:t>Pronunciation</a:t>
            </a:r>
            <a:r>
              <a:rPr lang="en-US" smtClean="0"/>
              <a:t>:  </a:t>
            </a:r>
            <a:r>
              <a:rPr lang="en-US" dirty="0" smtClean="0"/>
              <a:t>“cash”</a:t>
            </a:r>
            <a:endParaRPr lang="en-US" dirty="0" smtClean="0">
              <a:solidFill>
                <a:prstClr val="black"/>
              </a:solidFill>
              <a:latin typeface="AppleColorEmoji" charset="0"/>
            </a:endParaRPr>
          </a:p>
          <a:p>
            <a:pPr lvl="1"/>
            <a:r>
              <a:rPr lang="en-US" dirty="0"/>
              <a:t>We abbreviate this as </a:t>
            </a:r>
            <a:r>
              <a:rPr lang="en-US" dirty="0" smtClean="0"/>
              <a:t>“$”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u="sng" dirty="0" smtClean="0"/>
              <a:t>English</a:t>
            </a:r>
            <a:r>
              <a:rPr lang="en-US" dirty="0" smtClean="0"/>
              <a:t>:  A hidden storage space </a:t>
            </a:r>
            <a:br>
              <a:rPr lang="en-US" dirty="0" smtClean="0"/>
            </a:br>
            <a:r>
              <a:rPr lang="en-US" dirty="0" smtClean="0"/>
              <a:t>for provisions, weapons, and/or treasures</a:t>
            </a:r>
          </a:p>
          <a:p>
            <a:pPr>
              <a:spcBef>
                <a:spcPts val="1800"/>
              </a:spcBef>
            </a:pPr>
            <a:r>
              <a:rPr lang="en-US" u="sng" dirty="0" smtClean="0"/>
              <a:t>Computer</a:t>
            </a:r>
            <a:r>
              <a:rPr lang="en-US" dirty="0" smtClean="0"/>
              <a:t>:  Memory with short access time used for the storage of frequently or recently used instructions (</a:t>
            </a:r>
            <a:r>
              <a:rPr lang="en-US" dirty="0" err="1" smtClean="0"/>
              <a:t>i</a:t>
            </a:r>
            <a:r>
              <a:rPr lang="en-US" dirty="0" smtClean="0"/>
              <a:t>-cache/I$) or data (d-cache/D$)</a:t>
            </a:r>
            <a:endParaRPr lang="en-US" dirty="0"/>
          </a:p>
          <a:p>
            <a:pPr lvl="1"/>
            <a:r>
              <a:rPr lang="en-US" i="1" dirty="0" smtClean="0"/>
              <a:t>More generally:  </a:t>
            </a:r>
            <a:r>
              <a:rPr lang="en-US" dirty="0"/>
              <a:t>U</a:t>
            </a:r>
            <a:r>
              <a:rPr lang="en-US" dirty="0" smtClean="0"/>
              <a:t>sed to optimize data transfers between any system elements with different characteristics (network interface cache, I/O cache, etc.)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>
            <p:custDataLst>
              <p:tags r:id="rId1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General Cache Mechanics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4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7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8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9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1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2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4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5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6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7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8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19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0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1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2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3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4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5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6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7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8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35243" y="4390735"/>
            <a:ext cx="3508758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Larger, slower, cheaper </a:t>
            </a:r>
            <a:r>
              <a:rPr lang="en-GB" sz="1600" b="0" dirty="0" smtClean="0">
                <a:latin typeface="Calibri" pitchFamily="34" charset="0"/>
              </a:rPr>
              <a:t>memory.</a:t>
            </a:r>
            <a:endParaRPr lang="en-GB" sz="1600" b="0" dirty="0">
              <a:latin typeface="Calibri" pitchFamily="34" charset="0"/>
            </a:endParaRP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V</a:t>
            </a:r>
            <a:r>
              <a:rPr lang="en-GB" sz="1600" b="0" dirty="0" smtClean="0">
                <a:latin typeface="Calibri" pitchFamily="34" charset="0"/>
              </a:rPr>
              <a:t>iewed as partitioned into “</a:t>
            </a:r>
            <a:r>
              <a:rPr lang="en-GB" sz="1600" b="0" dirty="0" smtClean="0">
                <a:solidFill>
                  <a:srgbClr val="C00000"/>
                </a:solidFill>
                <a:latin typeface="Calibri" pitchFamily="34" charset="0"/>
              </a:rPr>
              <a:t>blocks</a:t>
            </a:r>
            <a:r>
              <a:rPr lang="en-GB" sz="1600" b="0" dirty="0" smtClean="0">
                <a:latin typeface="Calibri" pitchFamily="34" charset="0"/>
              </a:rPr>
              <a:t>”</a:t>
            </a:r>
            <a:endParaRPr lang="en-GB" sz="1600" b="0" dirty="0">
              <a:latin typeface="Calibri" pitchFamily="34" charset="0"/>
            </a:endParaRPr>
          </a:p>
        </p:txBody>
      </p:sp>
      <p:sp>
        <p:nvSpPr>
          <p:cNvPr id="33" name="Text Box 2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</a:t>
            </a:r>
            <a:r>
              <a:rPr lang="en-GB" sz="1600" b="1" dirty="0" smtClean="0">
                <a:latin typeface="Calibri" pitchFamily="34" charset="0"/>
              </a:rPr>
              <a:t>in </a:t>
            </a: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block</a:t>
            </a:r>
            <a:r>
              <a:rPr lang="en-GB" sz="1600" b="1" dirty="0">
                <a:latin typeface="Calibri" pitchFamily="34" charset="0"/>
              </a:rPr>
              <a:t>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62600" y="2166310"/>
            <a:ext cx="3403979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Smaller, faster, more </a:t>
            </a:r>
            <a:r>
              <a:rPr lang="en-GB" sz="1600" b="0" dirty="0" smtClean="0">
                <a:latin typeface="Calibri" pitchFamily="34" charset="0"/>
              </a:rPr>
              <a:t>expensive memory</a:t>
            </a:r>
          </a:p>
          <a:p>
            <a:pPr marL="285750" indent="-285750">
              <a:lnSpc>
                <a:spcPct val="98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 smtClean="0">
                <a:latin typeface="Calibri" pitchFamily="34" charset="0"/>
              </a:rPr>
              <a:t>Caches </a:t>
            </a:r>
            <a:r>
              <a:rPr lang="en-GB" sz="1600" b="0" dirty="0">
                <a:latin typeface="Calibri" pitchFamily="34" charset="0"/>
              </a:rPr>
              <a:t>a subset </a:t>
            </a:r>
            <a:r>
              <a:rPr lang="en-GB" sz="1600" b="0" dirty="0" smtClean="0">
                <a:latin typeface="Calibri" pitchFamily="34" charset="0"/>
              </a:rPr>
              <a:t>of the </a:t>
            </a:r>
            <a:r>
              <a:rPr lang="en-GB" sz="1600" b="0" dirty="0" smtClean="0">
                <a:solidFill>
                  <a:srgbClr val="C00000"/>
                </a:solidFill>
                <a:latin typeface="Calibri" pitchFamily="34" charset="0"/>
              </a:rPr>
              <a:t>blocks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General Cache Concepts:  </a:t>
            </a:r>
            <a:r>
              <a:rPr lang="en-US" dirty="0" smtClean="0">
                <a:solidFill>
                  <a:srgbClr val="C00000"/>
                </a:solidFill>
              </a:rPr>
              <a:t>Hit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Data in block b is needed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>
            <p:custDataLst>
              <p:tags r:id="rId32"/>
            </p:custDataLst>
          </p:nvPr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 smtClean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43600" y="320040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Data is </a:t>
            </a:r>
            <a:r>
              <a:rPr lang="en-GB" sz="2000" i="1" dirty="0" smtClean="0">
                <a:latin typeface="Calibri" pitchFamily="34" charset="0"/>
              </a:rPr>
              <a:t>returned </a:t>
            </a:r>
            <a:r>
              <a:rPr lang="en-GB" sz="2000" b="1" i="1" dirty="0" smtClean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53924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>
            <p:custDataLst>
              <p:tags r:id="rId1"/>
            </p:custDataLst>
          </p:nvPr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>
            <p:custDataLst>
              <p:tags r:id="rId2"/>
            </p:custDataLst>
          </p:nvPr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General Cache Concepts:  </a:t>
            </a:r>
            <a:r>
              <a:rPr lang="en-US" dirty="0" smtClean="0">
                <a:solidFill>
                  <a:srgbClr val="C00000"/>
                </a:solidFill>
              </a:rPr>
              <a:t>Miss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>
            <p:custDataLst>
              <p:tags r:id="rId5"/>
            </p:custDataLst>
          </p:nvPr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6"/>
            </p:custDataLst>
          </p:nvPr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7"/>
            </p:custDataLst>
          </p:nvPr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>
            <p:custDataLst>
              <p:tags r:id="rId8"/>
            </p:custDataLst>
          </p:nvPr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>
            <p:custDataLst>
              <p:tags r:id="rId9"/>
            </p:custDataLst>
          </p:nvPr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>
            <p:custDataLst>
              <p:tags r:id="rId19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>
            <p:custDataLst>
              <p:tags r:id="rId20"/>
            </p:custDataLst>
          </p:nvPr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>
            <p:custDataLst>
              <p:tags r:id="rId21"/>
            </p:custDataLst>
          </p:nvPr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>
            <p:custDataLst>
              <p:tags r:id="rId22"/>
            </p:custDataLst>
          </p:nvPr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>
            <p:custDataLst>
              <p:tags r:id="rId23"/>
            </p:custDataLst>
          </p:nvPr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>
            <p:custDataLst>
              <p:tags r:id="rId24"/>
            </p:custDataLst>
          </p:nvPr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7</a:t>
            </a:r>
          </a:p>
        </p:txBody>
      </p:sp>
      <p:sp>
        <p:nvSpPr>
          <p:cNvPr id="27" name="Rectangle 26"/>
          <p:cNvSpPr/>
          <p:nvPr>
            <p:custDataLst>
              <p:tags r:id="rId25"/>
            </p:custDataLst>
          </p:nvPr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>
            <p:custDataLst>
              <p:tags r:id="rId26"/>
            </p:custDataLst>
          </p:nvPr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>
            <p:custDataLst>
              <p:tags r:id="rId27"/>
            </p:custDataLst>
          </p:nvPr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>
            <p:custDataLst>
              <p:tags r:id="rId29"/>
            </p:custDataLst>
          </p:nvPr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Data in block b is needed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31"/>
            </p:custDataLst>
          </p:nvPr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solidFill>
                  <a:srgbClr val="C00000"/>
                </a:solidFill>
                <a:latin typeface="Calibri" pitchFamily="34" charset="0"/>
              </a:rPr>
              <a:t>Miss!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 smtClean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34"/>
            </p:custDataLst>
          </p:nvPr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>
            <p:custDataLst>
              <p:tags r:id="rId35"/>
            </p:custDataLst>
          </p:nvPr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>
            <p:custDataLst>
              <p:tags r:id="rId36"/>
            </p:custDataLst>
          </p:nvPr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>
            <p:custDataLst>
              <p:tags r:id="rId37"/>
            </p:custDataLst>
          </p:nvPr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r>
              <a:rPr lang="en-GB" sz="1800" b="0" dirty="0" smtClean="0">
                <a:latin typeface="Calibri" pitchFamily="34" charset="0"/>
              </a:rPr>
              <a:t/>
            </a:r>
            <a:br>
              <a:rPr lang="en-GB" sz="1800" b="0" dirty="0" smtClean="0">
                <a:latin typeface="Calibri" pitchFamily="34" charset="0"/>
              </a:rPr>
            </a:br>
            <a:r>
              <a:rPr lang="en-GB" sz="1800" b="0" dirty="0" smtClean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 smtClean="0">
                <a:latin typeface="Calibri" pitchFamily="34" charset="0"/>
              </a:rPr>
              <a:t>determines which block</a:t>
            </a:r>
            <a:br>
              <a:rPr lang="en-GB" sz="1800" b="0" dirty="0" smtClean="0">
                <a:latin typeface="Calibri" pitchFamily="34" charset="0"/>
              </a:rPr>
            </a:br>
            <a:r>
              <a:rPr lang="en-GB" sz="1800" b="0" dirty="0" smtClean="0">
                <a:latin typeface="Calibri" pitchFamily="34" charset="0"/>
              </a:rPr>
              <a:t>gets evicted (victim)</a:t>
            </a:r>
            <a:endParaRPr lang="en-GB" sz="1800" b="0" dirty="0">
              <a:latin typeface="Calibri" pitchFamily="34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43600" y="6217920"/>
            <a:ext cx="2671735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 smtClean="0">
                <a:latin typeface="Calibri" pitchFamily="34" charset="0"/>
              </a:rPr>
              <a:t>Data is </a:t>
            </a:r>
            <a:r>
              <a:rPr lang="en-GB" sz="2000" i="1" dirty="0" smtClean="0">
                <a:latin typeface="Calibri" pitchFamily="34" charset="0"/>
              </a:rPr>
              <a:t>returned </a:t>
            </a:r>
            <a:r>
              <a:rPr lang="en-GB" sz="2000" b="1" i="1" dirty="0" smtClean="0">
                <a:latin typeface="Calibri" pitchFamily="34" charset="0"/>
              </a:rPr>
              <a:t>to CPU</a:t>
            </a:r>
          </a:p>
        </p:txBody>
      </p:sp>
    </p:spTree>
    <p:extLst>
      <p:ext uri="{BB962C8B-B14F-4D97-AF65-F5344CB8AC3E}">
        <p14:creationId xmlns:p14="http://schemas.microsoft.com/office/powerpoint/2010/main" val="13026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 smtClean="0"/>
              <a:t>Why Caches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Locality:</a:t>
            </a:r>
            <a:r>
              <a:rPr lang="en-US" dirty="0" smtClean="0"/>
              <a:t> </a:t>
            </a:r>
            <a:r>
              <a:rPr lang="en-GB" dirty="0" smtClean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 smtClean="0"/>
              <a:t>Why Caches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Locality:</a:t>
            </a:r>
            <a:r>
              <a:rPr lang="en-US" dirty="0" smtClean="0"/>
              <a:t> </a:t>
            </a:r>
            <a:r>
              <a:rPr lang="en-GB" dirty="0" smtClean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 smtClean="0">
                <a:solidFill>
                  <a:srgbClr val="FF0000"/>
                </a:solidFill>
              </a:rPr>
              <a:t>Temporal</a:t>
            </a:r>
            <a:r>
              <a:rPr lang="en-GB" dirty="0" smtClean="0">
                <a:solidFill>
                  <a:srgbClr val="FF0000"/>
                </a:solidFill>
              </a:rPr>
              <a:t> locality:</a:t>
            </a:r>
            <a:r>
              <a:rPr lang="en-GB" dirty="0" smtClean="0">
                <a:solidFill>
                  <a:srgbClr val="C00000"/>
                </a:solidFill>
              </a:rPr>
              <a:t>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Recently referenced items are </a:t>
            </a:r>
            <a:r>
              <a:rPr lang="en-GB" i="1" dirty="0" smtClean="0">
                <a:solidFill>
                  <a:srgbClr val="008000"/>
                </a:solidFill>
              </a:rPr>
              <a:t>likely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be referenced again in the near future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8598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 smtClean="0"/>
              <a:t>Why Caches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Locality:</a:t>
            </a:r>
            <a:r>
              <a:rPr lang="en-US" dirty="0" smtClean="0"/>
              <a:t> </a:t>
            </a:r>
            <a:r>
              <a:rPr lang="en-GB" dirty="0" smtClean="0"/>
              <a:t>Programs tend to use data and instructions with addresses near or equal to those they have used recently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 smtClean="0">
                <a:solidFill>
                  <a:srgbClr val="FF0000"/>
                </a:solidFill>
              </a:rPr>
              <a:t>Temporal</a:t>
            </a:r>
            <a:r>
              <a:rPr lang="en-GB" dirty="0" smtClean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Recently referenced items are </a:t>
            </a:r>
            <a:r>
              <a:rPr lang="en-GB" i="1" dirty="0" smtClean="0">
                <a:solidFill>
                  <a:srgbClr val="008000"/>
                </a:solidFill>
              </a:rPr>
              <a:t>likely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be referenced again in the near future</a:t>
            </a:r>
            <a:endParaRPr lang="en-GB" dirty="0" smtClean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i="1" dirty="0" smtClean="0">
                <a:solidFill>
                  <a:srgbClr val="FF0000"/>
                </a:solidFill>
              </a:rPr>
              <a:t>Spatial</a:t>
            </a:r>
            <a:r>
              <a:rPr lang="en-GB" dirty="0" smtClean="0">
                <a:solidFill>
                  <a:srgbClr val="FF0000"/>
                </a:solidFill>
              </a:rPr>
              <a:t>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Items with nearby addresses </a:t>
            </a:r>
            <a:r>
              <a:rPr lang="en-GB" i="1" dirty="0" smtClean="0">
                <a:solidFill>
                  <a:srgbClr val="008000"/>
                </a:solidFill>
              </a:rPr>
              <a:t>tend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be referenced close together in time</a:t>
            </a:r>
          </a:p>
          <a:p>
            <a:pPr lvl="2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How do caches take advantage of this?</a:t>
            </a:r>
            <a:endParaRPr lang="en-GB" dirty="0"/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>
            <p:custDataLst>
              <p:tags r:id="rId4"/>
            </p:custDataLst>
          </p:nvPr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6" name="Freeform 5"/>
          <p:cNvSpPr/>
          <p:nvPr>
            <p:custDataLst>
              <p:tags r:id="rId6"/>
            </p:custDataLst>
          </p:nvPr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7"/>
            </p:custDataLst>
          </p:nvPr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8"/>
            </p:custDataLst>
          </p:nvPr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1" name="Freeform 10"/>
          <p:cNvSpPr/>
          <p:nvPr>
            <p:custDataLst>
              <p:tags r:id="rId10"/>
            </p:custDataLst>
          </p:nvPr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11"/>
            </p:custDataLst>
          </p:nvPr>
        </p:nvSpPr>
        <p:spPr>
          <a:xfrm>
            <a:off x="8005079" y="3085566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</a:t>
            </a:r>
          </a:p>
        </p:txBody>
      </p:sp>
      <p:sp>
        <p:nvSpPr>
          <p:cNvPr id="13" name="TextBox 12"/>
          <p:cNvSpPr txBox="1"/>
          <p:nvPr>
            <p:custDataLst>
              <p:tags r:id="rId12"/>
            </p:custDataLst>
          </p:nvPr>
        </p:nvSpPr>
        <p:spPr>
          <a:xfrm>
            <a:off x="8013700" y="458366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41334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 Any Locality?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3108960"/>
            <a:ext cx="8366760" cy="2926080"/>
          </a:xfrm>
        </p:spPr>
        <p:txBody>
          <a:bodyPr/>
          <a:lstStyle/>
          <a:p>
            <a:r>
              <a:rPr lang="en-US" b="1" dirty="0" smtClean="0"/>
              <a:t>Data:</a:t>
            </a:r>
          </a:p>
          <a:p>
            <a:pPr lvl="1">
              <a:tabLst>
                <a:tab pos="2289175" algn="l"/>
              </a:tabLst>
            </a:pPr>
            <a:r>
              <a:rPr lang="en-US" u="sng" dirty="0" smtClean="0"/>
              <a:t>Temporal</a:t>
            </a:r>
            <a:r>
              <a:rPr lang="en-US" dirty="0" smtClean="0"/>
              <a:t>: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 smtClean="0"/>
              <a:t> referenced in each iteration</a:t>
            </a:r>
          </a:p>
          <a:p>
            <a:pPr lvl="1">
              <a:tabLst>
                <a:tab pos="2289175" algn="l"/>
              </a:tabLst>
            </a:pPr>
            <a:r>
              <a:rPr lang="en-US" u="sng" dirty="0" smtClean="0"/>
              <a:t>Spatial</a:t>
            </a:r>
            <a:r>
              <a:rPr lang="en-US" dirty="0" smtClean="0"/>
              <a:t>:	array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r>
              <a:rPr lang="en-US" b="1" dirty="0" smtClean="0"/>
              <a:t> </a:t>
            </a:r>
            <a:r>
              <a:rPr lang="en-US" dirty="0" smtClean="0"/>
              <a:t>accessed in stride-1 pattern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Instructions:</a:t>
            </a:r>
          </a:p>
          <a:p>
            <a:pPr lvl="1">
              <a:tabLst>
                <a:tab pos="2289175" algn="l"/>
              </a:tabLst>
            </a:pPr>
            <a:r>
              <a:rPr lang="en-US" u="sng" dirty="0" smtClean="0"/>
              <a:t>Temporal</a:t>
            </a:r>
            <a:r>
              <a:rPr lang="en-US" dirty="0" smtClean="0"/>
              <a:t>:	cycle through loop repeatedly</a:t>
            </a:r>
          </a:p>
          <a:p>
            <a:pPr lvl="1">
              <a:tabLst>
                <a:tab pos="2289175" algn="l"/>
              </a:tabLst>
            </a:pPr>
            <a:r>
              <a:rPr lang="en-US" u="sng" dirty="0" smtClean="0"/>
              <a:t>Spatial</a:t>
            </a:r>
            <a:r>
              <a:rPr lang="en-US" dirty="0" smtClean="0"/>
              <a:t>:	reference instructions in sequence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3429000" cy="1655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sum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+= a[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</p:txBody>
      </p:sp>
    </p:spTree>
    <p:extLst>
      <p:ext uri="{BB962C8B-B14F-4D97-AF65-F5344CB8AC3E}">
        <p14:creationId xmlns:p14="http://schemas.microsoft.com/office/powerpoint/2010/main" val="34596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due TONIGHT, Wednesday (5/8)</a:t>
            </a:r>
          </a:p>
          <a:p>
            <a:r>
              <a:rPr lang="en-US" dirty="0"/>
              <a:t>Mid-quarter survey due Thursday (5/9)</a:t>
            </a:r>
          </a:p>
          <a:p>
            <a:r>
              <a:rPr lang="en-US" dirty="0" smtClean="0"/>
              <a:t>Lab 3, </a:t>
            </a:r>
            <a:r>
              <a:rPr lang="en-US" dirty="0"/>
              <a:t>due Wednesday (</a:t>
            </a:r>
            <a:r>
              <a:rPr lang="en-US" dirty="0" smtClean="0"/>
              <a:t>5/15)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Bring your laptops to section tomorrow!</a:t>
            </a:r>
          </a:p>
          <a:p>
            <a:pPr lvl="1"/>
            <a:r>
              <a:rPr lang="en-US" dirty="0" smtClean="0"/>
              <a:t>Download lab3 file </a:t>
            </a:r>
            <a:r>
              <a:rPr lang="en-US" dirty="0"/>
              <a:t>and </a:t>
            </a:r>
            <a:r>
              <a:rPr lang="en-US" dirty="0" err="1"/>
              <a:t>untar</a:t>
            </a:r>
            <a:r>
              <a:rPr lang="en-US" dirty="0"/>
              <a:t> it </a:t>
            </a:r>
            <a:r>
              <a:rPr lang="en-US" dirty="0" smtClean="0"/>
              <a:t>before section</a:t>
            </a:r>
            <a:endParaRPr lang="en-US" dirty="0"/>
          </a:p>
          <a:p>
            <a:pPr lvl="2"/>
            <a:endParaRPr lang="en-US" i="1" dirty="0" smtClean="0"/>
          </a:p>
          <a:p>
            <a:r>
              <a:rPr lang="en-US" dirty="0" smtClean="0"/>
              <a:t>Midterm Grading in progress, grades coming soon</a:t>
            </a:r>
          </a:p>
          <a:p>
            <a:pPr lvl="1"/>
            <a:r>
              <a:rPr lang="en-US" dirty="0" smtClean="0"/>
              <a:t>Solutions posted on website</a:t>
            </a:r>
          </a:p>
          <a:p>
            <a:pPr lvl="1"/>
            <a:r>
              <a:rPr lang="en-US" dirty="0" smtClean="0"/>
              <a:t>Rubric and grades will be found on </a:t>
            </a:r>
            <a:r>
              <a:rPr lang="en-US" dirty="0" err="1" smtClean="0"/>
              <a:t>Gradescope</a:t>
            </a:r>
            <a:endParaRPr lang="en-US" dirty="0" smtClean="0"/>
          </a:p>
          <a:p>
            <a:pPr lvl="1"/>
            <a:r>
              <a:rPr lang="en-US" dirty="0" smtClean="0"/>
              <a:t>Regrade requests will be open for a short time after grade release via </a:t>
            </a:r>
            <a:r>
              <a:rPr lang="en-US" dirty="0" err="1" smtClean="0"/>
              <a:t>Gradescope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320178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>
            <p:custDataLst>
              <p:tags r:id="rId1"/>
            </p:custDataLst>
          </p:nvPr>
        </p:nvSpPr>
        <p:spPr bwMode="auto">
          <a:xfrm>
            <a:off x="7452360" y="3291840"/>
            <a:ext cx="1097280" cy="1097280"/>
          </a:xfrm>
          <a:prstGeom prst="rect">
            <a:avLst/>
          </a:prstGeom>
          <a:solidFill>
            <a:srgbClr val="EFBFB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>
            <p:custDataLst>
              <p:tags r:id="rId2"/>
            </p:custDataLst>
          </p:nvPr>
        </p:nvSpPr>
        <p:spPr bwMode="auto">
          <a:xfrm>
            <a:off x="7452360" y="4389120"/>
            <a:ext cx="1097280" cy="1097280"/>
          </a:xfrm>
          <a:prstGeom prst="rect">
            <a:avLst/>
          </a:prstGeom>
          <a:solidFill>
            <a:srgbClr val="FFFF99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>
            <p:custDataLst>
              <p:tags r:id="rId3"/>
            </p:custDataLst>
          </p:nvPr>
        </p:nvSpPr>
        <p:spPr bwMode="auto">
          <a:xfrm>
            <a:off x="7452360" y="5486400"/>
            <a:ext cx="1097280" cy="1097280"/>
          </a:xfrm>
          <a:prstGeom prst="rect">
            <a:avLst/>
          </a:prstGeom>
          <a:solidFill>
            <a:srgbClr val="CCCCFF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746" name="Rectangle 1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6616" y="436562"/>
            <a:ext cx="8366760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Locality Example #1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</a:t>
            </a:r>
            <a:r>
              <a:rPr lang="en-US" sz="1800" b="0" dirty="0" smtClean="0">
                <a:latin typeface="Calibri" pitchFamily="34" charset="0"/>
              </a:rPr>
              <a:t>tride = ?</a:t>
            </a:r>
          </a:p>
        </p:txBody>
      </p:sp>
      <p:sp>
        <p:nvSpPr>
          <p:cNvPr id="124" name="TextBox 123"/>
          <p:cNvSpPr txBox="1"/>
          <p:nvPr>
            <p:custDataLst>
              <p:tags r:id="rId7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 = 3, N=4</a:t>
            </a:r>
          </a:p>
        </p:txBody>
      </p: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462240" y="6274824"/>
            <a:ext cx="477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Note:</a:t>
            </a:r>
            <a:r>
              <a:rPr lang="en-US" sz="1600" b="0" dirty="0" smtClean="0">
                <a:latin typeface="Calibri" pitchFamily="34" charset="0"/>
              </a:rPr>
              <a:t>  76 is just one possible starting address of array a</a:t>
            </a:r>
          </a:p>
        </p:txBody>
      </p:sp>
      <p:sp>
        <p:nvSpPr>
          <p:cNvPr id="78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sum_array_rows(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3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40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42" name="Text Box 1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0" name="TextBox 119"/>
          <p:cNvSpPr txBox="1"/>
          <p:nvPr>
            <p:custDataLst>
              <p:tags r:id="rId13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27516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32571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54671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38" grpId="0" animBg="1"/>
      <p:bldP spid="122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Locality Example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8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639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Example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452360" y="3291840"/>
            <a:ext cx="1097280" cy="3291840"/>
            <a:chOff x="5486400" y="3291840"/>
            <a:chExt cx="1097280" cy="3291840"/>
          </a:xfrm>
        </p:grpSpPr>
        <p:sp>
          <p:nvSpPr>
            <p:cNvPr id="6" name="Rectangle 5"/>
            <p:cNvSpPr/>
            <p:nvPr>
              <p:custDataLst>
                <p:tags r:id="rId11"/>
              </p:custDataLst>
            </p:nvPr>
          </p:nvSpPr>
          <p:spPr bwMode="auto">
            <a:xfrm>
              <a:off x="5486400" y="356616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>
              <p:custDataLst>
                <p:tags r:id="rId12"/>
              </p:custDataLst>
            </p:nvPr>
          </p:nvSpPr>
          <p:spPr bwMode="auto">
            <a:xfrm>
              <a:off x="5486400" y="329184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 bwMode="auto">
            <a:xfrm>
              <a:off x="5486400" y="384048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>
              <p:custDataLst>
                <p:tags r:id="rId14"/>
              </p:custDataLst>
            </p:nvPr>
          </p:nvSpPr>
          <p:spPr bwMode="auto">
            <a:xfrm>
              <a:off x="5486400" y="411480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>
              <p:custDataLst>
                <p:tags r:id="rId15"/>
              </p:custDataLst>
            </p:nvPr>
          </p:nvSpPr>
          <p:spPr bwMode="auto">
            <a:xfrm>
              <a:off x="5486400" y="466344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>
              <p:custDataLst>
                <p:tags r:id="rId16"/>
              </p:custDataLst>
            </p:nvPr>
          </p:nvSpPr>
          <p:spPr bwMode="auto">
            <a:xfrm>
              <a:off x="5486400" y="493776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>
              <p:custDataLst>
                <p:tags r:id="rId17"/>
              </p:custDataLst>
            </p:nvPr>
          </p:nvSpPr>
          <p:spPr bwMode="auto">
            <a:xfrm>
              <a:off x="5486400" y="438912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>
              <p:custDataLst>
                <p:tags r:id="rId18"/>
              </p:custDataLst>
            </p:nvPr>
          </p:nvSpPr>
          <p:spPr bwMode="auto">
            <a:xfrm>
              <a:off x="5486400" y="548640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>
              <p:custDataLst>
                <p:tags r:id="rId19"/>
              </p:custDataLst>
            </p:nvPr>
          </p:nvSpPr>
          <p:spPr bwMode="auto">
            <a:xfrm>
              <a:off x="5486400" y="5760720"/>
              <a:ext cx="1097280" cy="274320"/>
            </a:xfrm>
            <a:prstGeom prst="rect">
              <a:avLst/>
            </a:prstGeom>
            <a:solidFill>
              <a:srgbClr val="EFBFB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>
              <p:custDataLst>
                <p:tags r:id="rId20"/>
              </p:custDataLst>
            </p:nvPr>
          </p:nvSpPr>
          <p:spPr bwMode="auto">
            <a:xfrm>
              <a:off x="5486400" y="521208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>
              <p:custDataLst>
                <p:tags r:id="rId21"/>
              </p:custDataLst>
            </p:nvPr>
          </p:nvSpPr>
          <p:spPr bwMode="auto">
            <a:xfrm>
              <a:off x="5486400" y="6309360"/>
              <a:ext cx="1097280" cy="274320"/>
            </a:xfrm>
            <a:prstGeom prst="rect">
              <a:avLst/>
            </a:prstGeom>
            <a:solidFill>
              <a:srgbClr val="CCCCFF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>
              <p:custDataLst>
                <p:tags r:id="rId22"/>
              </p:custDataLst>
            </p:nvPr>
          </p:nvSpPr>
          <p:spPr bwMode="auto">
            <a:xfrm>
              <a:off x="5486400" y="6035040"/>
              <a:ext cx="1097280" cy="274320"/>
            </a:xfrm>
            <a:prstGeom prst="rect">
              <a:avLst/>
            </a:prstGeom>
            <a:solidFill>
              <a:srgbClr val="FFFF99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362456"/>
            <a:ext cx="4572000" cy="269334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sum_array_cols(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a[M][N])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i, j,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N; j++)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(i = 0; i &lt; M; i++)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 += a[i][j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Line 8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548640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119967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694176" y="553212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  <a:effectLst/>
        </p:spPr>
        <p:txBody>
          <a:bodyPr wrap="none" anchor="ctr"/>
          <a:lstStyle/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3591" y="5720826"/>
            <a:ext cx="3669704" cy="369332"/>
            <a:chOff x="152575" y="5092914"/>
            <a:chExt cx="2869327" cy="369332"/>
          </a:xfrm>
        </p:grpSpPr>
        <p:sp>
          <p:nvSpPr>
            <p:cNvPr id="23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52575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24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77169" y="5092914"/>
              <a:ext cx="35997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54140" y="5092914"/>
              <a:ext cx="46776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5"/>
            </p:custDataLst>
          </p:nvPr>
        </p:nvSpPr>
        <p:spPr>
          <a:xfrm>
            <a:off x="548572" y="4358983"/>
            <a:ext cx="212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Layout in Memory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69293"/>
              </p:ext>
            </p:extLst>
          </p:nvPr>
        </p:nvGraphicFramePr>
        <p:xfrm>
          <a:off x="548640" y="4754880"/>
          <a:ext cx="4718304" cy="758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19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5895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[0]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[1]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[0]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[1]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[2]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[2] [3]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>
            <p:custDataLst>
              <p:tags r:id="rId6"/>
            </p:custDataLst>
          </p:nvPr>
        </p:nvSpPr>
        <p:spPr>
          <a:xfrm>
            <a:off x="5486400" y="1286185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 = 3, N=4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40374"/>
              </p:ext>
            </p:extLst>
          </p:nvPr>
        </p:nvGraphicFramePr>
        <p:xfrm>
          <a:off x="5486400" y="1645920"/>
          <a:ext cx="317060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484845" y="3219046"/>
            <a:ext cx="1637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Access Pattern:</a:t>
            </a:r>
          </a:p>
          <a:p>
            <a:r>
              <a:rPr lang="en-US" sz="1800" b="0" dirty="0">
                <a:latin typeface="Calibri" pitchFamily="34" charset="0"/>
              </a:rPr>
              <a:t>s</a:t>
            </a:r>
            <a:r>
              <a:rPr lang="en-US" sz="1800" b="0" dirty="0" smtClean="0">
                <a:latin typeface="Calibri" pitchFamily="34" charset="0"/>
              </a:rPr>
              <a:t>tride = ?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65119"/>
              </p:ext>
            </p:extLst>
          </p:nvPr>
        </p:nvGraphicFramePr>
        <p:xfrm>
          <a:off x="6991927" y="3291840"/>
          <a:ext cx="1554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a[2][0]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a[2][1]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a[2][2]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a[0][3]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a[1][3]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12)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a[2][3]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Example #3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69280" y="1371600"/>
            <a:ext cx="2926080" cy="2468880"/>
          </a:xfrm>
        </p:spPr>
        <p:txBody>
          <a:bodyPr/>
          <a:lstStyle/>
          <a:p>
            <a:r>
              <a:rPr lang="en-US" dirty="0" smtClean="0"/>
              <a:t>What is wrong with this code?</a:t>
            </a:r>
          </a:p>
          <a:p>
            <a:endParaRPr lang="en-US" dirty="0" smtClean="0"/>
          </a:p>
          <a:p>
            <a:r>
              <a:rPr lang="en-US" dirty="0" smtClean="0"/>
              <a:t>How can it be fixed?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sum_array_3D(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34829"/>
              </p:ext>
            </p:extLst>
          </p:nvPr>
        </p:nvGraphicFramePr>
        <p:xfrm>
          <a:off x="2011680" y="475488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2348"/>
              </p:ext>
            </p:extLst>
          </p:nvPr>
        </p:nvGraphicFramePr>
        <p:xfrm>
          <a:off x="1645920" y="502920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72397"/>
              </p:ext>
            </p:extLst>
          </p:nvPr>
        </p:nvGraphicFramePr>
        <p:xfrm>
          <a:off x="1280160" y="5303520"/>
          <a:ext cx="3902129" cy="129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][</a:t>
                      </a:r>
                      <a:r>
                        <a:rPr lang="en-US" sz="16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6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212080" y="5675376"/>
            <a:ext cx="2001098" cy="923544"/>
            <a:chOff x="4450769" y="5675376"/>
            <a:chExt cx="2001098" cy="923544"/>
          </a:xfrm>
        </p:grpSpPr>
        <p:sp>
          <p:nvSpPr>
            <p:cNvPr id="11" name="TextBox 10"/>
            <p:cNvSpPr txBox="1"/>
            <p:nvPr>
              <p:custDataLst>
                <p:tags r:id="rId3"/>
              </p:custDataLst>
            </p:nvPr>
          </p:nvSpPr>
          <p:spPr>
            <a:xfrm>
              <a:off x="4937760" y="622401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</a:t>
              </a:r>
              <a:r>
                <a:rPr lang="en-US" sz="2000" dirty="0" smtClean="0">
                  <a:latin typeface="Calibri" pitchFamily="34" charset="0"/>
                </a:rPr>
                <a:t> = 0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5303520" y="594969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>
                  <a:latin typeface="Calibri" pitchFamily="34" charset="0"/>
                </a:rPr>
                <a:t>m</a:t>
              </a:r>
              <a:r>
                <a:rPr lang="en-US" sz="2000" dirty="0" smtClean="0">
                  <a:latin typeface="Calibri" pitchFamily="34" charset="0"/>
                </a:rPr>
                <a:t> = 1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5669280" y="5675376"/>
              <a:ext cx="782587" cy="374904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m =  </a:t>
              </a:r>
              <a:r>
                <a:rPr lang="en-US" sz="2000" dirty="0">
                  <a:latin typeface="Calibri" pitchFamily="34" charset="0"/>
                </a:rPr>
                <a:t>2</a:t>
              </a:r>
              <a:endParaRPr lang="en-US" sz="2000" dirty="0" smtClean="0">
                <a:latin typeface="Calibri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5198853" y="586282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4816529" y="613714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450769" y="6411468"/>
              <a:ext cx="5486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808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6562"/>
            <a:ext cx="8403336" cy="758952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Locality Example #3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⋅ ⋅ ⋅</m:t>
                      </m:r>
                    </m:oMath>
                  </m:oMathPara>
                </a14:m>
                <a:endParaRPr lang="en-US" sz="400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7315200" y="4754880"/>
                <a:ext cx="1149674" cy="9144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62456"/>
            <a:ext cx="5029200" cy="29537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sum_array_3D(</a:t>
            </a:r>
            <a:r>
              <a:rPr lang="en-GB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a[M][N][L])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j, k, sum = 0;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(j = 0; j &lt; L; 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(k = 0; k &lt; M; k++)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sum += a[k][</a:t>
            </a:r>
            <a:r>
              <a:rPr lang="en-GB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][j</a:t>
            </a: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Content Placeholder 5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669280" y="1371600"/>
            <a:ext cx="29260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smtClean="0"/>
              <a:t>What is wrong with this code?</a:t>
            </a:r>
          </a:p>
          <a:p>
            <a:endParaRPr lang="en-US" kern="0" smtClean="0"/>
          </a:p>
          <a:p>
            <a:r>
              <a:rPr lang="en-US" kern="0" smtClean="0"/>
              <a:t>How can it be fixed?</a:t>
            </a:r>
            <a:endParaRPr lang="en-US" kern="0" dirty="0"/>
          </a:p>
        </p:txBody>
      </p:sp>
      <p:sp>
        <p:nvSpPr>
          <p:cNvPr id="87" name="TextBox 86"/>
          <p:cNvSpPr txBox="1"/>
          <p:nvPr>
            <p:custDataLst>
              <p:tags r:id="rId6"/>
            </p:custDataLst>
          </p:nvPr>
        </p:nvSpPr>
        <p:spPr>
          <a:xfrm>
            <a:off x="548572" y="4358983"/>
            <a:ext cx="4205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Layout in Memory (M = ?, N = 3, L = 4)</a:t>
            </a:r>
          </a:p>
        </p:txBody>
      </p:sp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69120"/>
              </p:ext>
            </p:extLst>
          </p:nvPr>
        </p:nvGraphicFramePr>
        <p:xfrm>
          <a:off x="54864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13287"/>
              </p:ext>
            </p:extLst>
          </p:nvPr>
        </p:nvGraphicFramePr>
        <p:xfrm>
          <a:off x="3840480" y="4754880"/>
          <a:ext cx="329184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="1" baseline="0" dirty="0" smtClean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 [</a:t>
                      </a:r>
                      <a:r>
                        <a:rPr lang="en-US" sz="11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1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  <a:endParaRPr lang="en-US" sz="11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323591" y="5715000"/>
            <a:ext cx="7107849" cy="558038"/>
            <a:chOff x="323591" y="5715000"/>
            <a:chExt cx="7107849" cy="558038"/>
          </a:xfrm>
        </p:grpSpPr>
        <p:sp>
          <p:nvSpPr>
            <p:cNvPr id="90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54864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6" name="Line 10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459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V="1">
              <a:off x="274320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3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3591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76</a:t>
              </a:r>
            </a:p>
          </p:txBody>
        </p:sp>
        <p:sp>
          <p:nvSpPr>
            <p:cNvPr id="144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420870" y="5903706"/>
              <a:ext cx="46038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92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5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444077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108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7" name="Line 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383692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8" name="Line 10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93420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9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6031489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1" name="Text Box 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7810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124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2" name="Text Box 1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638635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140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3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32368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156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4" name="Line 1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7132320" y="57150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5" name="Text Box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833199" y="5903706"/>
              <a:ext cx="598241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172</a:t>
              </a:r>
              <a:endParaRPr lang="en-US" sz="18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443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 Metrics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Huge difference between a cache hit and a cache miss</a:t>
            </a:r>
          </a:p>
          <a:p>
            <a:pPr lvl="1"/>
            <a:r>
              <a:rPr lang="en-US" dirty="0" smtClean="0"/>
              <a:t>Could be 100x speed difference between accessing cache and main memory (measured in </a:t>
            </a:r>
            <a:r>
              <a:rPr lang="en-US" i="1" dirty="0" smtClean="0"/>
              <a:t>clock cycles</a:t>
            </a:r>
            <a:r>
              <a:rPr lang="en-US" dirty="0" smtClean="0"/>
              <a:t>)</a:t>
            </a:r>
            <a:endParaRPr lang="en-US" sz="800" dirty="0" smtClean="0"/>
          </a:p>
          <a:p>
            <a:r>
              <a:rPr lang="en-GB" dirty="0">
                <a:solidFill>
                  <a:srgbClr val="FF0000"/>
                </a:solidFill>
              </a:rPr>
              <a:t>Miss </a:t>
            </a:r>
            <a:r>
              <a:rPr lang="en-GB" dirty="0" smtClean="0">
                <a:solidFill>
                  <a:srgbClr val="FF0000"/>
                </a:solidFill>
              </a:rPr>
              <a:t>Rate (MR)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Fraction of memory references not found in cache (misses / accesses</a:t>
            </a:r>
            <a:r>
              <a:rPr lang="en-GB" dirty="0" smtClean="0"/>
              <a:t>) = </a:t>
            </a:r>
            <a:r>
              <a:rPr lang="en-GB" dirty="0"/>
              <a:t>1 - </a:t>
            </a:r>
            <a:r>
              <a:rPr lang="en-GB" dirty="0" smtClean="0"/>
              <a:t>Hit Rate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Hit Time (HT)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Time to deliver a </a:t>
            </a:r>
            <a:r>
              <a:rPr lang="en-GB" dirty="0" smtClean="0"/>
              <a:t>block </a:t>
            </a:r>
            <a:r>
              <a:rPr lang="en-GB" dirty="0"/>
              <a:t>in the cache to the processor</a:t>
            </a:r>
          </a:p>
          <a:p>
            <a:pPr lvl="2"/>
            <a:r>
              <a:rPr lang="en-GB" dirty="0"/>
              <a:t>Includes time to determine whether the </a:t>
            </a:r>
            <a:r>
              <a:rPr lang="en-GB" dirty="0" smtClean="0"/>
              <a:t>block is </a:t>
            </a:r>
            <a:r>
              <a:rPr lang="en-GB" dirty="0"/>
              <a:t>in the cache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Miss Penalty (MP)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/>
              <a:t>Additional time required because of a miss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205800" y="387720"/>
              <a:ext cx="2633400" cy="1062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97160" y="382320"/>
                <a:ext cx="2651040" cy="107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00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r>
              <a:rPr lang="en-US" dirty="0" smtClean="0"/>
              <a:t>Two things hurt the performance of a cache:</a:t>
            </a:r>
          </a:p>
          <a:p>
            <a:pPr lvl="1"/>
            <a:r>
              <a:rPr lang="en-US" dirty="0" smtClean="0"/>
              <a:t>Miss rate and miss penalty</a:t>
            </a:r>
          </a:p>
          <a:p>
            <a:pPr lvl="2"/>
            <a:endParaRPr lang="en-US" dirty="0" smtClean="0"/>
          </a:p>
          <a:p>
            <a:pPr marL="342900" lvl="1" indent="-342900">
              <a:buSzPct val="60000"/>
              <a:buFont typeface="Wingdings" panose="05000000000000000000" pitchFamily="2" charset="2"/>
              <a:buChar char="v"/>
            </a:pPr>
            <a:r>
              <a:rPr lang="en-US" sz="2800" i="1" dirty="0" smtClean="0"/>
              <a:t>Average Memory Access Time</a:t>
            </a:r>
            <a:r>
              <a:rPr lang="en-US" sz="2800" dirty="0" smtClean="0"/>
              <a:t> (AMAT):  average time to access memory considering both hits and misses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AMAT = Hit time + Miss rate × Miss penalty</a:t>
            </a:r>
          </a:p>
          <a:p>
            <a:pPr marL="342900" lvl="1" indent="-3429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dirty="0" smtClean="0"/>
              <a:t>(abbreviated AMAT = HT + MR × MP)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/>
            <a:endParaRPr lang="en-US" dirty="0" smtClean="0"/>
          </a:p>
          <a:p>
            <a:r>
              <a:rPr lang="en-US" dirty="0" smtClean="0"/>
              <a:t>99% hit rate twice as good as 97% hit rate!</a:t>
            </a:r>
          </a:p>
          <a:p>
            <a:pPr lvl="1"/>
            <a:r>
              <a:rPr lang="en-US" dirty="0" smtClean="0"/>
              <a:t>Assume HT of 1 clock cycle and MP of 100 clock cycles</a:t>
            </a:r>
          </a:p>
          <a:p>
            <a:pPr lvl="1"/>
            <a:r>
              <a:rPr lang="en-US" dirty="0" smtClean="0"/>
              <a:t>97%:  AMAT =</a:t>
            </a:r>
          </a:p>
          <a:p>
            <a:pPr lvl="1"/>
            <a:r>
              <a:rPr lang="en-US" dirty="0"/>
              <a:t>99%:  AMAT </a:t>
            </a:r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dirty="0" smtClean="0"/>
              <a:t>Processor specs:</a:t>
            </a:r>
            <a:r>
              <a:rPr lang="en-US" dirty="0" smtClean="0"/>
              <a:t>  200 </a:t>
            </a:r>
            <a:r>
              <a:rPr lang="en-US" dirty="0" err="1" smtClean="0"/>
              <a:t>ps</a:t>
            </a:r>
            <a:r>
              <a:rPr lang="en-US" dirty="0" smtClean="0"/>
              <a:t> clock, MP of 50 clock cycles, MR of 0.02 misses/instruction, and HT of 1 clock cycle</a:t>
            </a:r>
          </a:p>
          <a:p>
            <a:pPr lvl="1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800" dirty="0" smtClean="0"/>
              <a:t>	AMAT =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Which improvement would be best?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Vote at </a:t>
            </a:r>
            <a:r>
              <a:rPr lang="en-US" sz="2000" dirty="0" smtClean="0">
                <a:hlinkClick r:id="rId3"/>
              </a:rPr>
              <a:t>http://pollev.com/rea</a:t>
            </a:r>
            <a:r>
              <a:rPr lang="en-US" sz="2000" dirty="0" smtClean="0"/>
              <a:t> </a:t>
            </a:r>
          </a:p>
          <a:p>
            <a:pPr marL="820674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190 </a:t>
            </a:r>
            <a:r>
              <a:rPr lang="en-US" b="1" dirty="0" err="1" smtClean="0">
                <a:solidFill>
                  <a:srgbClr val="FF9900"/>
                </a:solidFill>
              </a:rPr>
              <a:t>ps</a:t>
            </a:r>
            <a:r>
              <a:rPr lang="en-US" b="1" dirty="0" smtClean="0">
                <a:solidFill>
                  <a:srgbClr val="FF9900"/>
                </a:solidFill>
              </a:rPr>
              <a:t> clock</a:t>
            </a:r>
            <a:endParaRPr lang="en-US" b="1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2"/>
            </a:pPr>
            <a:r>
              <a:rPr lang="en-US" b="1" dirty="0" smtClean="0">
                <a:solidFill>
                  <a:srgbClr val="00B050"/>
                </a:solidFill>
              </a:rPr>
              <a:t>Miss penalty of 40 clock cycles</a:t>
            </a:r>
            <a:endParaRPr lang="en-US" b="1" dirty="0" smtClean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marL="820674" lvl="1" indent="-457200">
              <a:spcBef>
                <a:spcPts val="600"/>
              </a:spcBef>
              <a:buFont typeface="+mj-lt"/>
              <a:buAutoNum type="alphaUcPeriod" startAt="3"/>
            </a:pPr>
            <a:r>
              <a:rPr lang="en-US" b="1" dirty="0" smtClean="0">
                <a:solidFill>
                  <a:srgbClr val="FF58AB"/>
                </a:solidFill>
              </a:rPr>
              <a:t>MR of 0.015 misses/instruction</a:t>
            </a:r>
            <a:endParaRPr lang="en-US" baseline="-25000" dirty="0">
              <a:solidFill>
                <a:srgbClr val="FF3399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Can we have more than one cache?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Why would we want to do that?</a:t>
            </a:r>
          </a:p>
          <a:p>
            <a:pPr lvl="1"/>
            <a:r>
              <a:rPr lang="en-US" dirty="0" smtClean="0"/>
              <a:t>Avoid going to memory!</a:t>
            </a:r>
            <a:endParaRPr lang="en-US" dirty="0"/>
          </a:p>
          <a:p>
            <a:r>
              <a:rPr lang="en-US" dirty="0" smtClean="0"/>
              <a:t>Typical performance numbers:</a:t>
            </a:r>
          </a:p>
          <a:p>
            <a:pPr lvl="1"/>
            <a:r>
              <a:rPr lang="en-US" dirty="0" smtClean="0"/>
              <a:t>Miss Rate</a:t>
            </a:r>
          </a:p>
          <a:p>
            <a:pPr lvl="2"/>
            <a:r>
              <a:rPr lang="en-US" dirty="0" smtClean="0"/>
              <a:t>L1 MR = </a:t>
            </a:r>
            <a:r>
              <a:rPr lang="en-GB" dirty="0" smtClean="0"/>
              <a:t>3-10%</a:t>
            </a:r>
            <a:endParaRPr lang="en-GB" dirty="0"/>
          </a:p>
          <a:p>
            <a:pPr lvl="2"/>
            <a:r>
              <a:rPr lang="en-GB" dirty="0" smtClean="0"/>
              <a:t>L2 MR = </a:t>
            </a:r>
            <a:r>
              <a:rPr lang="en-GB" dirty="0"/>
              <a:t>Q</a:t>
            </a:r>
            <a:r>
              <a:rPr lang="en-GB" dirty="0" smtClean="0"/>
              <a:t>uite </a:t>
            </a:r>
            <a:r>
              <a:rPr lang="en-GB" dirty="0"/>
              <a:t>small (</a:t>
            </a:r>
            <a:r>
              <a:rPr lang="en-GB" i="1" dirty="0"/>
              <a:t>e.g</a:t>
            </a:r>
            <a:r>
              <a:rPr lang="en-GB" i="1" dirty="0" smtClean="0"/>
              <a:t>.</a:t>
            </a:r>
            <a:r>
              <a:rPr lang="en-GB" dirty="0" smtClean="0"/>
              <a:t> </a:t>
            </a:r>
            <a:r>
              <a:rPr lang="en-GB" dirty="0"/>
              <a:t>&lt; 1</a:t>
            </a:r>
            <a:r>
              <a:rPr lang="en-GB" dirty="0" smtClean="0"/>
              <a:t>%), </a:t>
            </a:r>
            <a:r>
              <a:rPr lang="en-GB" dirty="0"/>
              <a:t>depending on </a:t>
            </a:r>
            <a:r>
              <a:rPr lang="en-GB" dirty="0" smtClean="0"/>
              <a:t>parameters, </a:t>
            </a:r>
            <a:r>
              <a:rPr lang="en-GB" dirty="0"/>
              <a:t>etc.</a:t>
            </a:r>
          </a:p>
          <a:p>
            <a:pPr lvl="1"/>
            <a:r>
              <a:rPr lang="en-GB" dirty="0" smtClean="0"/>
              <a:t>Hit Time</a:t>
            </a:r>
          </a:p>
          <a:p>
            <a:pPr lvl="2"/>
            <a:r>
              <a:rPr lang="en-GB" dirty="0" smtClean="0"/>
              <a:t>L1 HT = 4 </a:t>
            </a:r>
            <a:r>
              <a:rPr lang="en-GB" dirty="0"/>
              <a:t>clock </a:t>
            </a:r>
            <a:r>
              <a:rPr lang="en-GB" dirty="0" smtClean="0"/>
              <a:t>cycles</a:t>
            </a:r>
          </a:p>
          <a:p>
            <a:pPr lvl="2"/>
            <a:r>
              <a:rPr lang="en-GB" dirty="0" smtClean="0"/>
              <a:t>L2 HT = 10 </a:t>
            </a:r>
            <a:r>
              <a:rPr lang="en-GB" dirty="0"/>
              <a:t>clock </a:t>
            </a:r>
            <a:r>
              <a:rPr lang="en-GB" dirty="0" smtClean="0"/>
              <a:t>cycles</a:t>
            </a:r>
            <a:endParaRPr lang="en-GB" dirty="0"/>
          </a:p>
          <a:p>
            <a:pPr lvl="1"/>
            <a:r>
              <a:rPr lang="en-GB" dirty="0" smtClean="0"/>
              <a:t>Miss Penalty</a:t>
            </a:r>
          </a:p>
          <a:p>
            <a:pPr lvl="2"/>
            <a:r>
              <a:rPr lang="en-GB" dirty="0" smtClean="0"/>
              <a:t>P = 50-200 </a:t>
            </a:r>
            <a:r>
              <a:rPr lang="en-GB" dirty="0"/>
              <a:t>cycles for missing in L2 &amp; going to main </a:t>
            </a:r>
            <a:r>
              <a:rPr lang="en-GB" dirty="0" smtClean="0"/>
              <a:t>memory</a:t>
            </a:r>
          </a:p>
          <a:p>
            <a:pPr lvl="2"/>
            <a:r>
              <a:rPr lang="en-GB" dirty="0" smtClean="0"/>
              <a:t>Trend</a:t>
            </a:r>
            <a:r>
              <a:rPr lang="en-GB" dirty="0"/>
              <a:t>: increasing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6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An Example Memory Hierarchy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843" name="AutoShap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1755" y="1196802"/>
            <a:ext cx="6242050" cy="5391150"/>
          </a:xfrm>
          <a:prstGeom prst="triangle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49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65393" y="1755602"/>
            <a:ext cx="906315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registers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38375" y="2231674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on-chip L1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46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0905" y="3940592"/>
            <a:ext cx="137529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main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(DRAM)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31950" y="4791670"/>
            <a:ext cx="21732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local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(local disks)</a:t>
            </a:r>
          </a:p>
        </p:txBody>
      </p:sp>
      <p:sp>
        <p:nvSpPr>
          <p:cNvPr id="35848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990968" y="2119140"/>
            <a:ext cx="1063625" cy="158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46430" y="3821734"/>
            <a:ext cx="25527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95317" y="4130502"/>
            <a:ext cx="1588" cy="2344738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659" y="4016469"/>
            <a:ext cx="915933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slower,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cheaper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5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7354" y="5749329"/>
            <a:ext cx="3402391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remote secondary storage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(distributed </a:t>
            </a:r>
            <a:r>
              <a:rPr lang="en-GB" sz="1600" b="1" dirty="0">
                <a:latin typeface="Calibri" pitchFamily="34" charset="0"/>
              </a:rPr>
              <a:t>file systems,</a:t>
            </a:r>
            <a:r>
              <a:rPr lang="en-GB" sz="1600" b="1" dirty="0" smtClean="0">
                <a:latin typeface="Calibri" pitchFamily="34" charset="0"/>
              </a:rPr>
              <a:t> web </a:t>
            </a:r>
            <a:r>
              <a:rPr lang="en-GB" sz="1600" b="1" dirty="0">
                <a:latin typeface="Calibri" pitchFamily="34" charset="0"/>
              </a:rPr>
              <a:t>servers)</a:t>
            </a:r>
          </a:p>
        </p:txBody>
      </p:sp>
      <p:sp>
        <p:nvSpPr>
          <p:cNvPr id="35857" name="Line 2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014174" y="5524327"/>
            <a:ext cx="50292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858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38375" y="3082752"/>
            <a:ext cx="13603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off-chip L2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cache (SRAM)</a:t>
            </a:r>
          </a:p>
        </p:txBody>
      </p:sp>
      <p:sp>
        <p:nvSpPr>
          <p:cNvPr id="35869" name="Text Box 3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192" y="2499619"/>
            <a:ext cx="894132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faster</a:t>
            </a:r>
            <a:r>
              <a:rPr lang="en-GB" sz="1600" b="1" dirty="0" smtClean="0">
                <a:latin typeface="Calibri" pitchFamily="34" charset="0"/>
              </a:rPr>
              <a:t>,</a:t>
            </a: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costlier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smtClean="0">
                <a:latin typeface="Calibri" pitchFamily="34" charset="0"/>
              </a:rPr>
              <a:t>per byte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709605" y="1330152"/>
            <a:ext cx="1587" cy="2157413"/>
          </a:xfrm>
          <a:prstGeom prst="line">
            <a:avLst/>
          </a:prstGeom>
          <a:noFill/>
          <a:ln w="38160">
            <a:solidFill>
              <a:srgbClr val="00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2521298" y="4650965"/>
            <a:ext cx="4006851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>
            <p:custDataLst>
              <p:tags r:id="rId18"/>
            </p:custDataLst>
          </p:nvPr>
        </p:nvCxnSpPr>
        <p:spPr bwMode="auto">
          <a:xfrm>
            <a:off x="3010070" y="3821734"/>
            <a:ext cx="301752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>
            <p:custDataLst>
              <p:tags r:id="rId19"/>
            </p:custDataLst>
          </p:nvPr>
        </p:nvCxnSpPr>
        <p:spPr bwMode="auto">
          <a:xfrm>
            <a:off x="3517714" y="2928764"/>
            <a:ext cx="201168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32" y="1275781"/>
            <a:ext cx="936596" cy="75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24" y="3363238"/>
            <a:ext cx="1539609" cy="1154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436" y="2278994"/>
            <a:ext cx="1507436" cy="100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08862" y="1558950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&lt;1 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7435" y="231068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 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70537" y="3142947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charset="0"/>
                <a:ea typeface="Calibri" charset="0"/>
                <a:cs typeface="Calibri" charset="0"/>
              </a:rPr>
              <a:t>5-10 ns</a:t>
            </a:r>
            <a:endParaRPr lang="en-US" sz="1400" b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5994" y="3975212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100 ns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38337" y="4595880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150,000 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790" y="5078114"/>
            <a:ext cx="12105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10,000,000 ns</a:t>
            </a:r>
            <a:b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100" b="0" i="1" dirty="0" smtClean="0">
                <a:latin typeface="Calibri" charset="0"/>
                <a:ea typeface="Calibri" charset="0"/>
                <a:cs typeface="Calibri" charset="0"/>
              </a:rPr>
              <a:t>(10 </a:t>
            </a:r>
            <a:r>
              <a:rPr lang="en-US" sz="1100" b="0" i="1" dirty="0" err="1" smtClean="0">
                <a:latin typeface="Calibri" charset="0"/>
                <a:ea typeface="Calibri" charset="0"/>
                <a:cs typeface="Calibri" charset="0"/>
              </a:rPr>
              <a:t>ms</a:t>
            </a:r>
            <a:r>
              <a:rPr lang="en-US" sz="1100" b="0" i="1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400" b="0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38" y="5763782"/>
            <a:ext cx="857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1-150 </a:t>
            </a:r>
            <a:r>
              <a:rPr lang="en-US" sz="1400" b="0" dirty="0" err="1" smtClean="0">
                <a:latin typeface="Calibri" charset="0"/>
                <a:ea typeface="Calibri" charset="0"/>
                <a:cs typeface="Calibri" charset="0"/>
              </a:rPr>
              <a:t>ms</a:t>
            </a:r>
            <a:endParaRPr lang="en-US" sz="1400" b="0" i="1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4064" y="4682111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SSD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53452" y="511933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Disk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39326" y="1545768"/>
            <a:ext cx="623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charset="0"/>
                <a:ea typeface="Calibri" charset="0"/>
                <a:cs typeface="Calibri" charset="0"/>
              </a:rPr>
              <a:t>5-10 s</a:t>
            </a:r>
            <a:endParaRPr lang="en-US" sz="1400" b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7695" y="317547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charset="0"/>
                <a:ea typeface="Calibri" charset="0"/>
                <a:cs typeface="Calibri" charset="0"/>
              </a:rPr>
              <a:t>1-2 </a:t>
            </a:r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min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78840" y="3900623"/>
            <a:ext cx="923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15-30 min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0665" y="4671183"/>
            <a:ext cx="736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mtClean="0">
                <a:latin typeface="Calibri" charset="0"/>
                <a:ea typeface="Calibri" charset="0"/>
                <a:cs typeface="Calibri" charset="0"/>
              </a:rPr>
              <a:t>31 days</a:t>
            </a:r>
            <a:endParaRPr lang="en-US" sz="1400" b="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57655" y="5146340"/>
            <a:ext cx="1787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66 months = 5.5 years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28032" y="6381703"/>
            <a:ext cx="1019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latin typeface="Calibri" charset="0"/>
                <a:ea typeface="Calibri" charset="0"/>
                <a:cs typeface="Calibri" charset="0"/>
              </a:rPr>
              <a:t>1 - 15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520" y="5427111"/>
            <a:ext cx="1573664" cy="11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189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5" grpId="0"/>
      <p:bldP spid="47" grpId="0"/>
      <p:bldP spid="48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Hierarchy</a:t>
            </a:r>
          </a:p>
          <a:p>
            <a:pPr lvl="1"/>
            <a:r>
              <a:rPr lang="en-US" dirty="0"/>
              <a:t>Successively higher levels contain “most used” data from lower levels</a:t>
            </a:r>
          </a:p>
          <a:p>
            <a:pPr lvl="1"/>
            <a:r>
              <a:rPr lang="en-US" dirty="0"/>
              <a:t>Exploits </a:t>
            </a:r>
            <a:r>
              <a:rPr lang="en-US" i="1" dirty="0"/>
              <a:t>temporal and spatial locality</a:t>
            </a:r>
          </a:p>
          <a:p>
            <a:pPr lvl="1"/>
            <a:r>
              <a:rPr lang="en-US" dirty="0"/>
              <a:t>Caches are intermediate storage levels used to optimize data transfers between any system elements with different characteristics </a:t>
            </a:r>
          </a:p>
          <a:p>
            <a:r>
              <a:rPr lang="en-US" dirty="0" smtClean="0"/>
              <a:t>Cache </a:t>
            </a:r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Ideal case:  found in cache (hit)</a:t>
            </a:r>
          </a:p>
          <a:p>
            <a:pPr lvl="1"/>
            <a:r>
              <a:rPr lang="en-US" dirty="0" smtClean="0"/>
              <a:t>Bad case:  not found in cache (miss), search in next level</a:t>
            </a:r>
          </a:p>
          <a:p>
            <a:pPr lvl="1"/>
            <a:r>
              <a:rPr lang="en-US" dirty="0" smtClean="0"/>
              <a:t>Average Memory Access Time (AMAT) </a:t>
            </a:r>
            <a:r>
              <a:rPr lang="en-US" dirty="0"/>
              <a:t>= HT + MR × </a:t>
            </a:r>
            <a:r>
              <a:rPr lang="en-US" dirty="0" smtClean="0"/>
              <a:t>MP</a:t>
            </a:r>
          </a:p>
          <a:p>
            <a:pPr lvl="2"/>
            <a:r>
              <a:rPr lang="en-US" dirty="0" smtClean="0"/>
              <a:t>Hurt by Miss Rate and Miss Penalty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 Units and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focusing on large numbers (exponents &gt; 0)</a:t>
            </a:r>
          </a:p>
          <a:p>
            <a:r>
              <a:rPr lang="en-US" dirty="0" smtClean="0"/>
              <a:t>Note that 10</a:t>
            </a:r>
            <a:r>
              <a:rPr lang="en-US" baseline="30000" dirty="0" smtClean="0"/>
              <a:t>3</a:t>
            </a:r>
            <a:r>
              <a:rPr lang="en-US" dirty="0" smtClean="0"/>
              <a:t> ≈ 2</a:t>
            </a:r>
            <a:r>
              <a:rPr lang="en-US" baseline="30000" dirty="0" smtClean="0"/>
              <a:t>10</a:t>
            </a:r>
          </a:p>
          <a:p>
            <a:r>
              <a:rPr lang="en-US" dirty="0" smtClean="0"/>
              <a:t>SI prefixes are </a:t>
            </a:r>
            <a:r>
              <a:rPr lang="en-US" i="1" dirty="0" smtClean="0"/>
              <a:t>ambiguous</a:t>
            </a:r>
            <a:r>
              <a:rPr lang="en-US" dirty="0" smtClean="0"/>
              <a:t> if base 10 or 2</a:t>
            </a:r>
          </a:p>
          <a:p>
            <a:r>
              <a:rPr lang="en-US" dirty="0" smtClean="0"/>
              <a:t>IEC prefixes are </a:t>
            </a:r>
            <a:r>
              <a:rPr lang="en-US" i="1" dirty="0" smtClean="0"/>
              <a:t>unambiguously</a:t>
            </a:r>
            <a:r>
              <a:rPr lang="en-US" dirty="0" smtClean="0"/>
              <a:t> base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71" y="3602088"/>
            <a:ext cx="66907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Remember?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be given to you on </a:t>
            </a:r>
            <a:r>
              <a:rPr lang="en-US" dirty="0"/>
              <a:t>F</a:t>
            </a:r>
            <a:r>
              <a:rPr lang="en-US" dirty="0" smtClean="0"/>
              <a:t>inal reference sheet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Mnemonics</a:t>
            </a:r>
          </a:p>
          <a:p>
            <a:pPr lvl="1"/>
            <a:r>
              <a:rPr lang="en-US" dirty="0" smtClean="0"/>
              <a:t>There unfortunately isn’t one well-accepted mnemonic</a:t>
            </a:r>
          </a:p>
          <a:p>
            <a:pPr lvl="2"/>
            <a:r>
              <a:rPr lang="en-US" dirty="0" smtClean="0"/>
              <a:t>But that shouldn’t stop you from trying to come with one!</a:t>
            </a:r>
          </a:p>
          <a:p>
            <a:pPr lvl="1"/>
            <a:r>
              <a:rPr lang="en-US" b="1" dirty="0" smtClean="0"/>
              <a:t>K</a:t>
            </a:r>
            <a:r>
              <a:rPr lang="en-US" dirty="0" smtClean="0"/>
              <a:t>iller </a:t>
            </a:r>
            <a:r>
              <a:rPr lang="en-US" b="1" dirty="0" smtClean="0"/>
              <a:t>M</a:t>
            </a:r>
            <a:r>
              <a:rPr lang="en-US" dirty="0" smtClean="0"/>
              <a:t>echanical </a:t>
            </a:r>
            <a:r>
              <a:rPr lang="en-US" b="1" dirty="0" smtClean="0"/>
              <a:t>G</a:t>
            </a:r>
            <a:r>
              <a:rPr lang="en-US" dirty="0" smtClean="0"/>
              <a:t>iraffe </a:t>
            </a:r>
            <a:r>
              <a:rPr lang="en-US" b="1" dirty="0" smtClean="0"/>
              <a:t>T</a:t>
            </a:r>
            <a:r>
              <a:rPr lang="en-US" dirty="0" smtClean="0"/>
              <a:t>eaches </a:t>
            </a:r>
            <a:r>
              <a:rPr lang="en-US" b="1" dirty="0" smtClean="0"/>
              <a:t>P</a:t>
            </a:r>
            <a:r>
              <a:rPr lang="en-US" dirty="0" smtClean="0"/>
              <a:t>et, </a:t>
            </a:r>
            <a:r>
              <a:rPr lang="en-US" b="1" dirty="0" smtClean="0"/>
              <a:t>E</a:t>
            </a:r>
            <a:r>
              <a:rPr lang="en-US" dirty="0" smtClean="0"/>
              <a:t>xtinct </a:t>
            </a:r>
            <a:r>
              <a:rPr lang="en-US" b="1" dirty="0" smtClean="0"/>
              <a:t>Z</a:t>
            </a:r>
            <a:r>
              <a:rPr lang="en-US" dirty="0" smtClean="0"/>
              <a:t>ebra to </a:t>
            </a:r>
            <a:r>
              <a:rPr lang="en-US" b="1" dirty="0" smtClean="0"/>
              <a:t>Y</a:t>
            </a:r>
            <a:r>
              <a:rPr lang="en-US" dirty="0" smtClean="0"/>
              <a:t>odel </a:t>
            </a:r>
          </a:p>
          <a:p>
            <a:pPr lvl="1"/>
            <a:r>
              <a:rPr lang="en-US" b="1" dirty="0"/>
              <a:t>K</a:t>
            </a:r>
            <a:r>
              <a:rPr lang="en-US" dirty="0"/>
              <a:t>irby </a:t>
            </a:r>
            <a:r>
              <a:rPr lang="en-US" b="1" dirty="0"/>
              <a:t>M</a:t>
            </a:r>
            <a:r>
              <a:rPr lang="en-US" dirty="0"/>
              <a:t>issed </a:t>
            </a:r>
            <a:r>
              <a:rPr lang="en-US" b="1" dirty="0" err="1"/>
              <a:t>G</a:t>
            </a:r>
            <a:r>
              <a:rPr lang="en-US" dirty="0" err="1"/>
              <a:t>anondorf</a:t>
            </a:r>
            <a:r>
              <a:rPr lang="en-US" dirty="0"/>
              <a:t> </a:t>
            </a:r>
            <a:r>
              <a:rPr lang="en-US" b="1" dirty="0"/>
              <a:t>T</a:t>
            </a:r>
            <a:r>
              <a:rPr lang="en-US" dirty="0"/>
              <a:t>erribly, </a:t>
            </a:r>
            <a:r>
              <a:rPr lang="en-US" b="1" dirty="0"/>
              <a:t>P</a:t>
            </a:r>
            <a:r>
              <a:rPr lang="en-US" dirty="0"/>
              <a:t>otentially </a:t>
            </a:r>
            <a:r>
              <a:rPr lang="en-US" b="1" dirty="0"/>
              <a:t>E</a:t>
            </a:r>
            <a:r>
              <a:rPr lang="en-US" dirty="0"/>
              <a:t>xterminating </a:t>
            </a:r>
            <a:r>
              <a:rPr lang="en-US" b="1" dirty="0"/>
              <a:t>Z</a:t>
            </a:r>
            <a:r>
              <a:rPr lang="en-US" dirty="0"/>
              <a:t>elda and </a:t>
            </a:r>
            <a:r>
              <a:rPr lang="en-US" b="1" dirty="0" smtClean="0"/>
              <a:t>Y</a:t>
            </a:r>
            <a:r>
              <a:rPr lang="en-US" dirty="0" smtClean="0"/>
              <a:t>oshi</a:t>
            </a:r>
          </a:p>
          <a:p>
            <a:pPr lvl="1"/>
            <a:r>
              <a:rPr lang="en-US" dirty="0" err="1" smtClean="0"/>
              <a:t>xkcd</a:t>
            </a:r>
            <a:r>
              <a:rPr lang="en-US" dirty="0" smtClean="0"/>
              <a:t>:  </a:t>
            </a:r>
            <a:r>
              <a:rPr lang="en-US" b="1" dirty="0" smtClean="0"/>
              <a:t>K</a:t>
            </a:r>
            <a:r>
              <a:rPr lang="en-US" dirty="0" smtClean="0"/>
              <a:t>arl </a:t>
            </a:r>
            <a:r>
              <a:rPr lang="en-US" b="1" dirty="0" smtClean="0"/>
              <a:t>M</a:t>
            </a:r>
            <a:r>
              <a:rPr lang="en-US" dirty="0" smtClean="0"/>
              <a:t>arx </a:t>
            </a:r>
            <a:r>
              <a:rPr lang="en-US" b="1" dirty="0" smtClean="0"/>
              <a:t>G</a:t>
            </a:r>
            <a:r>
              <a:rPr lang="en-US" dirty="0" smtClean="0"/>
              <a:t>ave </a:t>
            </a:r>
            <a:r>
              <a:rPr lang="en-US" b="1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P</a:t>
            </a:r>
            <a:r>
              <a:rPr lang="en-US" dirty="0" smtClean="0"/>
              <a:t>roletariat </a:t>
            </a:r>
            <a:r>
              <a:rPr lang="en-US" b="1" dirty="0" smtClean="0"/>
              <a:t>E</a:t>
            </a:r>
            <a:r>
              <a:rPr lang="en-US" dirty="0" smtClean="0"/>
              <a:t>leven </a:t>
            </a:r>
            <a:r>
              <a:rPr lang="en-US" b="1" dirty="0" smtClean="0"/>
              <a:t>Z</a:t>
            </a:r>
            <a:r>
              <a:rPr lang="en-US" dirty="0" smtClean="0"/>
              <a:t>eppelins, </a:t>
            </a:r>
            <a:r>
              <a:rPr lang="en-US" b="1" dirty="0" err="1" smtClean="0"/>
              <a:t>Y</a:t>
            </a:r>
            <a:r>
              <a:rPr lang="en-US" dirty="0" err="1" smtClean="0"/>
              <a:t>o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https://xkcd.com/992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Post your best on Piazza!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does execution time grow with SIZE?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1362075"/>
            <a:ext cx="8366125" cy="497522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array[SIZE];  </a:t>
            </a:r>
          </a:p>
          <a:p>
            <a:pPr>
              <a:buFont typeface="Wingdings" charset="0"/>
              <a:buNone/>
            </a:pP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sum = 0;  </a:t>
            </a:r>
          </a:p>
          <a:p>
            <a:pPr>
              <a:buFont typeface="Wingdings" charset="0"/>
              <a:buNone/>
            </a:pPr>
            <a:endParaRPr lang="en-US" b="0" dirty="0" smtClean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>
              <a:buFont typeface="Wingdings" charset="0"/>
              <a:buNone/>
            </a:pP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= 0;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&lt; 200000;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++)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for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(</a:t>
            </a:r>
            <a:r>
              <a:rPr lang="en-US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int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j = 0; j &lt; SIZE; </a:t>
            </a:r>
            <a:r>
              <a:rPr lang="en-US" b="0" dirty="0" err="1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j++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) {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sum += array[j];</a:t>
            </a:r>
          </a:p>
          <a:p>
            <a:pPr>
              <a:buFont typeface="Wingdings" charset="0"/>
              <a:buNone/>
            </a:pPr>
            <a:r>
              <a:rPr lang="en-US" b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}</a:t>
            </a:r>
          </a:p>
          <a:p>
            <a:pPr>
              <a:buFont typeface="Wingdings" charset="0"/>
              <a:buNone/>
            </a:pPr>
            <a:r>
              <a:rPr lang="en-US" b="0" dirty="0" smtClean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}</a:t>
            </a:r>
            <a:endParaRPr lang="en-US" b="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16389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211425" y="4471456"/>
            <a:ext cx="0" cy="18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0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11425" y="6354044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058" tIns="41029" rIns="82058" bIns="41029" anchor="ctr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16153" y="6354044"/>
            <a:ext cx="781272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639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2017" y="4471455"/>
            <a:ext cx="693107" cy="3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93817" y="5032766"/>
            <a:ext cx="1101872" cy="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440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40916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Actual Data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410" name="Object 2"/>
          <p:cNvGraphicFramePr>
            <a:graphicFrameLocks noGrp="1" noChangeAspect="1"/>
          </p:cNvGraphicFramePr>
          <p:nvPr>
            <p:ph type="body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68069015"/>
              </p:ext>
            </p:extLst>
          </p:nvPr>
        </p:nvGraphicFramePr>
        <p:xfrm>
          <a:off x="1188720" y="1168400"/>
          <a:ext cx="6769100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" name="Worksheet" r:id="rId11" imgW="9982136" imgH="6762649" progId="Excel.Sheet.8">
                  <p:embed/>
                </p:oleObj>
              </mc:Choice>
              <mc:Fallback>
                <p:oleObj name="Worksheet" r:id="rId11" imgW="9982136" imgH="6762649" progId="Excel.Sheet.8">
                  <p:embed/>
                  <p:pic>
                    <p:nvPicPr>
                      <p:cNvPr id="0" name="Picture 2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1168400"/>
                        <a:ext cx="6769100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auto">
          <a:xfrm flipV="1">
            <a:off x="664953" y="5614889"/>
            <a:ext cx="2792401" cy="534751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 bwMode="auto">
          <a:xfrm flipV="1">
            <a:off x="2423160" y="1535502"/>
            <a:ext cx="4435196" cy="3849149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3875603" y="6379326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 rot="16200000">
            <a:off x="365760" y="3232029"/>
            <a:ext cx="136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Time</a:t>
            </a:r>
            <a:endParaRPr lang="en-US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0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Making memory accesses fast!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Cache basics</a:t>
            </a:r>
          </a:p>
          <a:p>
            <a:r>
              <a:rPr lang="en-US" b="1" dirty="0">
                <a:solidFill>
                  <a:srgbClr val="4B2A85"/>
                </a:solidFill>
              </a:rPr>
              <a:t>Principle of locality</a:t>
            </a:r>
            <a:endParaRPr lang="en-US" b="1" dirty="0" smtClean="0">
              <a:solidFill>
                <a:srgbClr val="4B2A85"/>
              </a:solidFill>
            </a:endParaRPr>
          </a:p>
          <a:p>
            <a:r>
              <a:rPr lang="en-US" b="1" dirty="0" smtClean="0">
                <a:solidFill>
                  <a:srgbClr val="4B2A85"/>
                </a:solidFill>
              </a:rPr>
              <a:t>Memory hierarchies</a:t>
            </a:r>
          </a:p>
          <a:p>
            <a:r>
              <a:rPr lang="en-US" dirty="0" smtClean="0"/>
              <a:t>Cache organization</a:t>
            </a:r>
          </a:p>
          <a:p>
            <a:r>
              <a:rPr lang="en-US" dirty="0" smtClean="0"/>
              <a:t>Program optimizations that consider caches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Processor-Memory Gap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3" name="Picture 2" descr="https://m.eet.com/media/1171200/fig2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71600"/>
            <a:ext cx="8595360" cy="45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119761" y="3040843"/>
            <a:ext cx="2671911" cy="1790294"/>
            <a:chOff x="5616226" y="3026116"/>
            <a:chExt cx="2671911" cy="179029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5616226" y="3079050"/>
              <a:ext cx="0" cy="173736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76074" y="3026116"/>
              <a:ext cx="2612063" cy="11977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Processor-Memory</a:t>
              </a:r>
            </a:p>
            <a:p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Performance Gap</a:t>
              </a:r>
              <a:b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4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(grows 50%/year)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5943600"/>
            <a:ext cx="5761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1989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first Intel CPU with cache on chip</a:t>
            </a:r>
          </a:p>
          <a:p>
            <a:r>
              <a:rPr lang="en-US" sz="200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1998</a:t>
            </a:r>
            <a:r>
              <a:rPr lang="en-US" sz="20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Pentium III has two cache levels on chip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2972" y="1641969"/>
            <a:ext cx="2176942" cy="1741311"/>
            <a:chOff x="1670713" y="3108960"/>
            <a:chExt cx="2176942" cy="174131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713" y="3108960"/>
              <a:ext cx="208576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“Moore’s Law”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025628" y="3511296"/>
              <a:ext cx="1822027" cy="1338975"/>
              <a:chOff x="7642494" y="1937013"/>
              <a:chExt cx="1822027" cy="1338975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42494" y="1937013"/>
                <a:ext cx="1280160" cy="834587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µProc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55%/year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0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(2X/1.5yr)</a:t>
                </a:r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 flipH="1" flipV="1">
                <a:off x="8380788" y="2361588"/>
                <a:ext cx="1083733" cy="914400"/>
              </a:xfrm>
              <a:prstGeom prst="arc">
                <a:avLst>
                  <a:gd name="adj1" fmla="val 16200000"/>
                  <a:gd name="adj2" fmla="val 243029"/>
                </a:avLst>
              </a:prstGeom>
              <a:noFill/>
              <a:ln w="25400">
                <a:solidFill>
                  <a:srgbClr val="0070C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145632" y="4846320"/>
            <a:ext cx="1280160" cy="1708839"/>
            <a:chOff x="7389563" y="3817675"/>
            <a:chExt cx="1280160" cy="1708839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389563" y="4691927"/>
              <a:ext cx="1280160" cy="834587"/>
            </a:xfrm>
            <a:prstGeom prst="rect">
              <a:avLst/>
            </a:prstGeom>
            <a:noFill/>
            <a:ln w="12700">
              <a:solidFill>
                <a:srgbClr val="008000"/>
              </a:solidFill>
              <a:miter lim="800000"/>
              <a:headEnd/>
              <a:tailEnd w="med" len="lg"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7%/year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b="0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(2X/10yrs)</a:t>
              </a:r>
            </a:p>
          </p:txBody>
        </p:sp>
        <p:sp>
          <p:nvSpPr>
            <p:cNvPr id="20" name="Arc 19"/>
            <p:cNvSpPr/>
            <p:nvPr/>
          </p:nvSpPr>
          <p:spPr>
            <a:xfrm flipH="1" flipV="1">
              <a:off x="7846763" y="3817675"/>
              <a:ext cx="182880" cy="1143000"/>
            </a:xfrm>
            <a:prstGeom prst="arc">
              <a:avLst>
                <a:gd name="adj1" fmla="val 5457861"/>
                <a:gd name="adj2" fmla="val 15330506"/>
              </a:avLst>
            </a:prstGeom>
            <a:ln w="25400">
              <a:solidFill>
                <a:srgbClr val="008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8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43390</TotalTime>
  <Words>2909</Words>
  <Application>Microsoft Office PowerPoint</Application>
  <PresentationFormat>On-screen Show (4:3)</PresentationFormat>
  <Paragraphs>678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ＭＳ Ｐゴシック</vt:lpstr>
      <vt:lpstr>.AppleSystemUIFont</vt:lpstr>
      <vt:lpstr>AppleColorEmoji</vt:lpstr>
      <vt:lpstr>Arial</vt:lpstr>
      <vt:lpstr>Arial Narrow</vt:lpstr>
      <vt:lpstr>Calibri</vt:lpstr>
      <vt:lpstr>Cambria Math</vt:lpstr>
      <vt:lpstr>Courier New</vt:lpstr>
      <vt:lpstr>Roboto</vt:lpstr>
      <vt:lpstr>Roboto Regular</vt:lpstr>
      <vt:lpstr>Times New Roman</vt:lpstr>
      <vt:lpstr>Wingdings</vt:lpstr>
      <vt:lpstr>UWTheme-351-Au18</vt:lpstr>
      <vt:lpstr>Worksheet</vt:lpstr>
      <vt:lpstr>Caches I CSE 351 Spring 2019</vt:lpstr>
      <vt:lpstr>Administrivia</vt:lpstr>
      <vt:lpstr>Roadmap</vt:lpstr>
      <vt:lpstr>Aside:  Units and Prefixes</vt:lpstr>
      <vt:lpstr>How to Remember?</vt:lpstr>
      <vt:lpstr>How does execution time grow with SIZE?</vt:lpstr>
      <vt:lpstr>Actual Data</vt:lpstr>
      <vt:lpstr>Making memory accesses fast!</vt:lpstr>
      <vt:lpstr>Processor-Memory Gap</vt:lpstr>
      <vt:lpstr>Problem:  Processor-Memory Bottleneck</vt:lpstr>
      <vt:lpstr>Problem:  Processor-Memory Bottleneck</vt:lpstr>
      <vt:lpstr>Cache 💰</vt:lpstr>
      <vt:lpstr>General Cache Mechanics</vt:lpstr>
      <vt:lpstr>General Cache Concepts:  Hit</vt:lpstr>
      <vt:lpstr>General Cache Concepts:  Miss</vt:lpstr>
      <vt:lpstr>Why Caches Work</vt:lpstr>
      <vt:lpstr>Why Caches Work</vt:lpstr>
      <vt:lpstr>Why Caches Work</vt:lpstr>
      <vt:lpstr>Example:  Any Locality?</vt:lpstr>
      <vt:lpstr>Locality Example #1</vt:lpstr>
      <vt:lpstr>Locality Example #1</vt:lpstr>
      <vt:lpstr>Locality Example #2</vt:lpstr>
      <vt:lpstr>Locality Example #2</vt:lpstr>
      <vt:lpstr>Locality Example #3</vt:lpstr>
      <vt:lpstr>Locality Example #3</vt:lpstr>
      <vt:lpstr>Cache Performance Metrics</vt:lpstr>
      <vt:lpstr>Cache Performance</vt:lpstr>
      <vt:lpstr>Peer Instruction Question</vt:lpstr>
      <vt:lpstr>Can we have more than one cache?</vt:lpstr>
      <vt:lpstr>An Example Memory Hierarchy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 I CSE 351 Spring 2019</dc:title>
  <dc:creator>Markus Pueschel</dc:creator>
  <dc:description>Redesign of slides created by Randal E. Bryant and David R. O'Hallaron</dc:description>
  <cp:lastModifiedBy>Ruth Anderson</cp:lastModifiedBy>
  <cp:revision>1092</cp:revision>
  <cp:lastPrinted>2019-05-08T17:42:39Z</cp:lastPrinted>
  <dcterms:created xsi:type="dcterms:W3CDTF">2013-11-06T09:05:12Z</dcterms:created>
  <dcterms:modified xsi:type="dcterms:W3CDTF">2019-05-10T23:30:42Z</dcterms:modified>
</cp:coreProperties>
</file>