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6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8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3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notesSlides/notesSlide15.xml" ContentType="application/vnd.openxmlformats-officedocument.presentationml.notesSlide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17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8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9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0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1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8"/>
  </p:notesMasterIdLst>
  <p:handoutMasterIdLst>
    <p:handoutMasterId r:id="rId39"/>
  </p:handoutMasterIdLst>
  <p:sldIdLst>
    <p:sldId id="332" r:id="rId2"/>
    <p:sldId id="300" r:id="rId3"/>
    <p:sldId id="321" r:id="rId4"/>
    <p:sldId id="333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298" r:id="rId16"/>
    <p:sldId id="269" r:id="rId17"/>
    <p:sldId id="270" r:id="rId18"/>
    <p:sldId id="303" r:id="rId19"/>
    <p:sldId id="271" r:id="rId20"/>
    <p:sldId id="272" r:id="rId21"/>
    <p:sldId id="273" r:id="rId22"/>
    <p:sldId id="274" r:id="rId23"/>
    <p:sldId id="275" r:id="rId24"/>
    <p:sldId id="276" r:id="rId25"/>
    <p:sldId id="297" r:id="rId26"/>
    <p:sldId id="301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6D6F4"/>
    <a:srgbClr val="F6F5BD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0363" autoAdjust="0"/>
  </p:normalViewPr>
  <p:slideViewPr>
    <p:cSldViewPr snapToGrid="0">
      <p:cViewPr varScale="1">
        <p:scale>
          <a:sx n="66" d="100"/>
          <a:sy n="66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7C851E-4691-49CB-95CA-C5D98F92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3074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AA6762-05D5-4293-9DC9-BC140DCA8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6926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265809" y="3"/>
            <a:ext cx="4028440" cy="3517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5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6725" y="0"/>
            <a:ext cx="4040188" cy="3032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1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3750" y="0"/>
            <a:ext cx="5362575" cy="4022725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32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44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3750" y="0"/>
            <a:ext cx="5362575" cy="4022725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750" y="0"/>
            <a:ext cx="5362575" cy="402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Modified</a:t>
            </a:r>
            <a:r>
              <a:rPr lang="en-US" baseline="0" dirty="0" smtClean="0"/>
              <a:t> example from earlier</a:t>
            </a:r>
          </a:p>
          <a:p>
            <a:pPr lvl="1"/>
            <a:r>
              <a:rPr lang="en-US" baseline="0" dirty="0" smtClean="0"/>
              <a:t>Now </a:t>
            </a:r>
            <a:r>
              <a:rPr lang="en-US" baseline="0" dirty="0" err="1" smtClean="0"/>
              <a:t>call_incr</a:t>
            </a:r>
            <a:r>
              <a:rPr lang="en-US" baseline="0" dirty="0" smtClean="0"/>
              <a:t> takes an argument, </a:t>
            </a:r>
            <a:r>
              <a:rPr lang="en-US" b="1" baseline="0" dirty="0" smtClean="0"/>
              <a:t>long x,</a:t>
            </a:r>
            <a:r>
              <a:rPr lang="en-US" b="0" baseline="0" dirty="0" smtClean="0"/>
              <a:t> which is used in computing its result</a:t>
            </a:r>
          </a:p>
          <a:p>
            <a:pPr lvl="1"/>
            <a:r>
              <a:rPr lang="en-US" b="1" baseline="0" dirty="0" smtClean="0"/>
              <a:t>x</a:t>
            </a:r>
            <a:r>
              <a:rPr lang="en-US" b="0" baseline="0" dirty="0" smtClean="0"/>
              <a:t> is in </a:t>
            </a:r>
            <a:r>
              <a:rPr lang="en-US" b="1" baseline="0" dirty="0" smtClean="0"/>
              <a:t>%</a:t>
            </a:r>
            <a:r>
              <a:rPr lang="en-US" b="1" baseline="0" dirty="0" err="1" smtClean="0"/>
              <a:t>rdi</a:t>
            </a:r>
            <a:endParaRPr lang="en-US" b="1" baseline="0" dirty="0" smtClean="0"/>
          </a:p>
          <a:p>
            <a:pPr lvl="1"/>
            <a:r>
              <a:rPr lang="en-US" b="0" baseline="0" dirty="0" smtClean="0"/>
              <a:t>Need to save it somewhere: </a:t>
            </a:r>
            <a:r>
              <a:rPr lang="en-US" b="1" baseline="0" dirty="0" smtClean="0"/>
              <a:t>use a </a:t>
            </a:r>
            <a:r>
              <a:rPr lang="en-US" b="1" baseline="0" dirty="0" err="1" smtClean="0"/>
              <a:t>callee</a:t>
            </a:r>
            <a:r>
              <a:rPr lang="en-US" b="1" baseline="0" dirty="0" smtClean="0"/>
              <a:t>-saved register</a:t>
            </a:r>
          </a:p>
          <a:p>
            <a:pPr lvl="0"/>
            <a:r>
              <a:rPr lang="en-US" b="0" baseline="0" dirty="0" smtClean="0"/>
              <a:t>But </a:t>
            </a:r>
            <a:r>
              <a:rPr lang="en-US" b="0" baseline="0" dirty="0" err="1" smtClean="0"/>
              <a:t>call_incr</a:t>
            </a:r>
            <a:r>
              <a:rPr lang="en-US" b="0" baseline="0" dirty="0" smtClean="0"/>
              <a:t> is a </a:t>
            </a:r>
            <a:r>
              <a:rPr lang="en-US" b="0" baseline="0" dirty="0" err="1" smtClean="0"/>
              <a:t>callee</a:t>
            </a:r>
            <a:r>
              <a:rPr lang="en-US" b="0" baseline="0" dirty="0" smtClean="0"/>
              <a:t>, too!</a:t>
            </a:r>
          </a:p>
          <a:p>
            <a:pPr lvl="1"/>
            <a:r>
              <a:rPr lang="en-US" b="0" baseline="0" dirty="0" smtClean="0"/>
              <a:t>Have to </a:t>
            </a:r>
            <a:r>
              <a:rPr lang="en-US" b="1" baseline="0" dirty="0" smtClean="0"/>
              <a:t>save %</a:t>
            </a:r>
            <a:r>
              <a:rPr lang="en-US" b="1" baseline="0" dirty="0" err="1" smtClean="0"/>
              <a:t>rbx</a:t>
            </a:r>
            <a:r>
              <a:rPr lang="en-US" b="0" baseline="0" dirty="0" smtClean="0"/>
              <a:t> for whoever called call_incr2</a:t>
            </a:r>
            <a:endParaRPr lang="en-US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8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750" y="0"/>
            <a:ext cx="5362575" cy="402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think of another way we could have done this?</a:t>
            </a:r>
          </a:p>
          <a:p>
            <a:r>
              <a:rPr lang="en-US" dirty="0" smtClean="0"/>
              <a:t>Push %</a:t>
            </a:r>
            <a:r>
              <a:rPr lang="en-US" dirty="0" err="1" smtClean="0"/>
              <a:t>rdi</a:t>
            </a:r>
            <a:r>
              <a:rPr lang="en-US" dirty="0" smtClean="0"/>
              <a:t> onto the stack</a:t>
            </a:r>
          </a:p>
          <a:p>
            <a:r>
              <a:rPr lang="en-US" dirty="0" smtClean="0"/>
              <a:t>Why did the compiler choose this way? </a:t>
            </a:r>
          </a:p>
          <a:p>
            <a:pPr lvl="1"/>
            <a:r>
              <a:rPr lang="en-US" dirty="0" smtClean="0"/>
              <a:t>In this case it’s a wash, but if we ever use %</a:t>
            </a:r>
            <a:r>
              <a:rPr lang="en-US" dirty="0" err="1" smtClean="0"/>
              <a:t>rbx</a:t>
            </a:r>
            <a:r>
              <a:rPr lang="en-US" dirty="0" smtClean="0"/>
              <a:t> again, then it was worth it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4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6725" y="0"/>
            <a:ext cx="4040188" cy="3032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9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750" y="0"/>
            <a:ext cx="5362575" cy="402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First:</a:t>
            </a:r>
            <a:r>
              <a:rPr lang="en-US" baseline="0" dirty="0" smtClean="0"/>
              <a:t> look at the test:</a:t>
            </a:r>
          </a:p>
          <a:p>
            <a:pPr lvl="1"/>
            <a:r>
              <a:rPr lang="en-US" b="1" baseline="0" dirty="0" smtClean="0"/>
              <a:t>test </a:t>
            </a:r>
            <a:r>
              <a:rPr lang="en-US" baseline="0" dirty="0" smtClean="0"/>
              <a:t>if </a:t>
            </a:r>
            <a:r>
              <a:rPr lang="en-US" b="1" baseline="0" dirty="0" smtClean="0"/>
              <a:t>%</a:t>
            </a:r>
            <a:r>
              <a:rPr lang="en-US" b="1" baseline="0" dirty="0" err="1" smtClean="0"/>
              <a:t>rdi</a:t>
            </a:r>
            <a:r>
              <a:rPr lang="en-US" baseline="0" dirty="0" smtClean="0"/>
              <a:t> == 0</a:t>
            </a:r>
          </a:p>
          <a:p>
            <a:pPr lvl="1"/>
            <a:r>
              <a:rPr lang="en-US" baseline="0" dirty="0" smtClean="0"/>
              <a:t>If it does, then jump to the </a:t>
            </a:r>
            <a:r>
              <a:rPr lang="en-US" b="1" baseline="0" dirty="0" smtClean="0"/>
              <a:t>ret</a:t>
            </a:r>
          </a:p>
          <a:p>
            <a:pPr lvl="0"/>
            <a:r>
              <a:rPr lang="en-US" b="0" baseline="0" dirty="0" smtClean="0"/>
              <a:t>Note: share ret between both cases, so set </a:t>
            </a:r>
            <a:r>
              <a:rPr lang="en-US" b="0" baseline="0" dirty="0" err="1" smtClean="0"/>
              <a:t>rax</a:t>
            </a:r>
            <a:r>
              <a:rPr lang="en-US" b="0" baseline="0" dirty="0" smtClean="0"/>
              <a:t>=0 before jump</a:t>
            </a:r>
          </a:p>
          <a:p>
            <a:pPr lvl="0"/>
            <a:r>
              <a:rPr lang="en-US" b="0" baseline="0" dirty="0" smtClean="0"/>
              <a:t>Rep; ret is just because some HW doesn‘t like jumping to ret</a:t>
            </a:r>
          </a:p>
          <a:p>
            <a:pPr lvl="0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1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</a:t>
            </a:r>
            <a:r>
              <a:rPr lang="en-US" dirty="0" err="1" smtClean="0"/>
              <a:t>rdi</a:t>
            </a:r>
            <a:r>
              <a:rPr lang="en-US" dirty="0" smtClean="0"/>
              <a:t> (x) is argument for </a:t>
            </a:r>
            <a:r>
              <a:rPr lang="en-US" i="1" dirty="0" smtClean="0"/>
              <a:t>both</a:t>
            </a:r>
            <a:r>
              <a:rPr lang="en-US" i="0" dirty="0" smtClean="0"/>
              <a:t> </a:t>
            </a:r>
            <a:r>
              <a:rPr lang="en-US" i="0" dirty="0" err="1" smtClean="0"/>
              <a:t>pcount_r</a:t>
            </a:r>
            <a:r>
              <a:rPr lang="en-US" i="0" dirty="0" smtClean="0"/>
              <a:t> instances</a:t>
            </a:r>
            <a:r>
              <a:rPr lang="en-US" i="0" baseline="0" dirty="0" smtClean="0"/>
              <a:t> (recursive caller and </a:t>
            </a:r>
            <a:r>
              <a:rPr lang="en-US" i="0" baseline="0" dirty="0" err="1" smtClean="0"/>
              <a:t>callee</a:t>
            </a:r>
            <a:r>
              <a:rPr lang="en-US" i="0" baseline="0" dirty="0" smtClean="0"/>
              <a:t>).</a:t>
            </a:r>
          </a:p>
          <a:p>
            <a:r>
              <a:rPr lang="en-US" i="0" baseline="0" dirty="0" smtClean="0"/>
              <a:t>Choosing “to save”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5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8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6725" y="0"/>
            <a:ext cx="4040188" cy="3032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2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</a:t>
            </a:r>
            <a:r>
              <a:rPr lang="en-US" baseline="0" dirty="0" smtClean="0"/>
              <a:t> out example if x = 0b100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41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750" y="0"/>
            <a:ext cx="5362575" cy="4022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51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CSAPP considers the Return Address to be part of the Caller’s stack frame.  (e.g. page 240)</a:t>
            </a:r>
          </a:p>
          <a:p>
            <a:r>
              <a:rPr lang="en-US" baseline="0" dirty="0" smtClean="0"/>
              <a:t>WE will instead follow what is described in </a:t>
            </a:r>
            <a:r>
              <a:rPr lang="en-US" baseline="0" smtClean="0"/>
              <a:t>the ntel </a:t>
            </a:r>
            <a:r>
              <a:rPr lang="en-US" baseline="0" dirty="0" smtClean="0"/>
              <a:t>docs:</a:t>
            </a:r>
          </a:p>
          <a:p>
            <a:r>
              <a:rPr lang="en-US" baseline="0" dirty="0" smtClean="0"/>
              <a:t>http://refspecs.linux-foundation.org/elf/x86_64-abi-0.95.pdf#page=16</a:t>
            </a:r>
          </a:p>
          <a:p>
            <a:r>
              <a:rPr lang="en-US" dirty="0" smtClean="0"/>
              <a:t>http://www.sco.com/developers/devspecs/abi386-4.pdf#page=36</a:t>
            </a:r>
          </a:p>
          <a:p>
            <a:r>
              <a:rPr lang="en-US" dirty="0" smtClean="0"/>
              <a:t>http://refspecs.linuxfoundation.org/lsb.shtml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6762-05D5-4293-9DC9-BC140DCA83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7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(on handout)</a:t>
            </a:r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91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Return</a:t>
            </a:r>
          </a:p>
          <a:p>
            <a:pPr lvl="1"/>
            <a:r>
              <a:rPr lang="en-US" b="0" dirty="0" smtClean="0"/>
              <a:t>Pop </a:t>
            </a:r>
            <a:r>
              <a:rPr lang="en-US" b="0" baseline="0" dirty="0" smtClean="0"/>
              <a:t>return address from stack</a:t>
            </a:r>
          </a:p>
          <a:p>
            <a:pPr lvl="1"/>
            <a:r>
              <a:rPr lang="en-US" b="0" baseline="0" dirty="0" smtClean="0"/>
              <a:t>Jump</a:t>
            </a:r>
          </a:p>
          <a:p>
            <a:pPr lvl="1"/>
            <a:r>
              <a:rPr lang="en-US" b="0" baseline="0" dirty="0" smtClean="0"/>
              <a:t>Like </a:t>
            </a:r>
            <a:r>
              <a:rPr lang="en-US" b="1" baseline="0" dirty="0" smtClean="0"/>
              <a:t>pop %rip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2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(on</a:t>
            </a:r>
            <a:r>
              <a:rPr lang="en-US" b="1" baseline="0" dirty="0" smtClean="0"/>
              <a:t> </a:t>
            </a:r>
            <a:r>
              <a:rPr lang="en-US" b="1" dirty="0" smtClean="0"/>
              <a:t>handout)</a:t>
            </a:r>
          </a:p>
          <a:p>
            <a:r>
              <a:rPr lang="en-US" b="0" dirty="0" smtClean="0"/>
              <a:t>We’re at the beginning of </a:t>
            </a:r>
            <a:r>
              <a:rPr lang="en-US" b="1" dirty="0" err="1" smtClean="0"/>
              <a:t>call_incr</a:t>
            </a:r>
            <a:r>
              <a:rPr lang="en-US" b="0" dirty="0" smtClean="0"/>
              <a:t>,</a:t>
            </a:r>
            <a:r>
              <a:rPr lang="en-US" b="0" baseline="0" dirty="0" smtClean="0"/>
              <a:t> let’s say it was called from </a:t>
            </a:r>
            <a:r>
              <a:rPr lang="en-US" b="1" baseline="0" dirty="0" smtClean="0"/>
              <a:t>main</a:t>
            </a:r>
            <a:r>
              <a:rPr lang="en-US" b="0" baseline="0" dirty="0" smtClean="0"/>
              <a:t>, so we already have some stuff up further in the stack, and the last thing, because we just started </a:t>
            </a:r>
            <a:r>
              <a:rPr lang="en-US" b="0" baseline="0" dirty="0" err="1" smtClean="0"/>
              <a:t>call_incr</a:t>
            </a:r>
            <a:r>
              <a:rPr lang="en-US" b="0" baseline="0" dirty="0" smtClean="0"/>
              <a:t>, is the return address to jump back into main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5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back to when everyone was asking how we know where our variables live</a:t>
            </a:r>
            <a:r>
              <a:rPr lang="is-IS" baseline="0" dirty="0" smtClean="0"/>
              <a:t>…</a:t>
            </a:r>
          </a:p>
          <a:p>
            <a:pPr lvl="1"/>
            <a:r>
              <a:rPr lang="en-US" dirty="0" smtClean="0"/>
              <a:t>Here,</a:t>
            </a:r>
            <a:r>
              <a:rPr lang="en-US" baseline="0" dirty="0" smtClean="0"/>
              <a:t> the compiler has created v1 on the stack</a:t>
            </a:r>
            <a:r>
              <a:rPr lang="is-IS" baseline="0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70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230">
              <a:defRPr/>
            </a:pP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Now, we set up the</a:t>
            </a:r>
            <a:r>
              <a:rPr lang="en-US" baseline="0" dirty="0" smtClean="0">
                <a:latin typeface="Roboto" charset="0"/>
                <a:ea typeface="Roboto" charset="0"/>
                <a:cs typeface="Roboto" charset="0"/>
              </a:rPr>
              <a:t> arguments for our call to increment</a:t>
            </a:r>
          </a:p>
          <a:p>
            <a:pPr defTabSz="898230">
              <a:defRPr/>
            </a:pPr>
            <a:r>
              <a:rPr lang="en-US" baseline="0" dirty="0" smtClean="0">
                <a:latin typeface="Roboto" charset="0"/>
                <a:ea typeface="Roboto" charset="0"/>
                <a:cs typeface="Roboto" charset="0"/>
              </a:rPr>
              <a:t>First parameter: </a:t>
            </a:r>
            <a:r>
              <a:rPr lang="en-US" b="1" baseline="0" dirty="0" smtClean="0">
                <a:latin typeface="Roboto" charset="0"/>
                <a:ea typeface="Roboto" charset="0"/>
                <a:cs typeface="Roboto" charset="0"/>
              </a:rPr>
              <a:t>&amp;v1</a:t>
            </a:r>
          </a:p>
          <a:p>
            <a:pPr lvl="1" defTabSz="898230">
              <a:defRPr/>
            </a:pPr>
            <a:r>
              <a:rPr lang="en-US" b="1" dirty="0" smtClean="0">
                <a:latin typeface="Roboto" charset="0"/>
                <a:ea typeface="Roboto" charset="0"/>
                <a:cs typeface="Roboto" charset="0"/>
              </a:rPr>
              <a:t>8(%</a:t>
            </a:r>
            <a:r>
              <a:rPr lang="en-US" b="1" dirty="0" err="1" smtClean="0">
                <a:latin typeface="Roboto" charset="0"/>
                <a:ea typeface="Roboto" charset="0"/>
                <a:cs typeface="Roboto" charset="0"/>
              </a:rPr>
              <a:t>rsp</a:t>
            </a:r>
            <a:r>
              <a:rPr lang="en-US" b="1" dirty="0" smtClean="0">
                <a:latin typeface="Roboto" charset="0"/>
                <a:ea typeface="Roboto" charset="0"/>
                <a:cs typeface="Roboto" charset="0"/>
              </a:rPr>
              <a:t>)</a:t>
            </a:r>
            <a:r>
              <a:rPr lang="en-US" b="1" baseline="0" dirty="0" smtClean="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b="0" baseline="0" dirty="0" smtClean="0">
                <a:latin typeface="Roboto" charset="0"/>
                <a:ea typeface="Roboto" charset="0"/>
                <a:cs typeface="Roboto" charset="0"/>
              </a:rPr>
              <a:t>is the address of that value on our stack</a:t>
            </a:r>
          </a:p>
          <a:p>
            <a:pPr defTabSz="898230">
              <a:defRPr/>
            </a:pPr>
            <a:r>
              <a:rPr lang="en-US" b="0" baseline="0" dirty="0" smtClean="0">
                <a:latin typeface="Roboto" charset="0"/>
                <a:ea typeface="Roboto" charset="0"/>
                <a:cs typeface="Roboto" charset="0"/>
              </a:rPr>
              <a:t>Second parameter: </a:t>
            </a:r>
            <a:r>
              <a:rPr lang="en-US" b="1" baseline="0" dirty="0" smtClean="0">
                <a:latin typeface="Roboto" charset="0"/>
                <a:ea typeface="Roboto" charset="0"/>
                <a:cs typeface="Roboto" charset="0"/>
              </a:rPr>
              <a:t>100</a:t>
            </a:r>
            <a:endParaRPr lang="en-US" b="0" dirty="0" smtClean="0">
              <a:latin typeface="Roboto" charset="0"/>
              <a:ea typeface="Roboto" charset="0"/>
              <a:cs typeface="Roboto" charset="0"/>
            </a:endParaRPr>
          </a:p>
          <a:p>
            <a:pPr lvl="1" defTabSz="898230">
              <a:defRPr/>
            </a:pP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use </a:t>
            </a:r>
            <a:r>
              <a:rPr lang="en-US" b="1" dirty="0" err="1" smtClean="0">
                <a:latin typeface="Roboto" charset="0"/>
                <a:ea typeface="Roboto" charset="0"/>
                <a:cs typeface="Roboto" charset="0"/>
              </a:rPr>
              <a:t>movl</a:t>
            </a:r>
            <a:r>
              <a:rPr lang="en-US" b="1" dirty="0" smtClean="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because 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100 is a small positive value that will fit in 32 bits. The high order bits of </a:t>
            </a:r>
            <a:r>
              <a:rPr lang="en-US" b="1" dirty="0" smtClean="0">
                <a:latin typeface="Roboto" charset="0"/>
                <a:ea typeface="Roboto" charset="0"/>
                <a:cs typeface="Roboto" charset="0"/>
              </a:rPr>
              <a:t>%</a:t>
            </a:r>
            <a:r>
              <a:rPr lang="en-US" b="1" dirty="0" err="1" smtClean="0">
                <a:latin typeface="Roboto" charset="0"/>
                <a:ea typeface="Roboto" charset="0"/>
                <a:cs typeface="Roboto" charset="0"/>
              </a:rPr>
              <a:t>rsi</a:t>
            </a:r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get set to zero for us </a:t>
            </a:r>
            <a:r>
              <a:rPr lang="en-US" b="1" dirty="0">
                <a:latin typeface="Roboto" charset="0"/>
                <a:ea typeface="Roboto" charset="0"/>
                <a:cs typeface="Roboto" charset="0"/>
              </a:rPr>
              <a:t>automatically</a:t>
            </a:r>
            <a:r>
              <a:rPr lang="en-US" dirty="0">
                <a:latin typeface="Roboto" charset="0"/>
                <a:ea typeface="Roboto" charset="0"/>
                <a:cs typeface="Roboto" charset="0"/>
              </a:rPr>
              <a:t>.</a:t>
            </a:r>
          </a:p>
          <a:p>
            <a:r>
              <a:rPr lang="en-US" dirty="0" smtClean="0">
                <a:latin typeface="Roboto" charset="0"/>
                <a:ea typeface="Roboto" charset="0"/>
                <a:cs typeface="Roboto" charset="0"/>
              </a:rPr>
              <a:t>Next will be the actual </a:t>
            </a:r>
            <a:r>
              <a:rPr lang="en-US" b="1" dirty="0" smtClean="0">
                <a:latin typeface="Roboto" charset="0"/>
                <a:ea typeface="Roboto" charset="0"/>
                <a:cs typeface="Roboto" charset="0"/>
              </a:rPr>
              <a:t>call</a:t>
            </a:r>
            <a:endParaRPr lang="en-US" b="1" dirty="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08770" y="9051570"/>
            <a:ext cx="3117934" cy="4525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43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Push address of next instruction onto the</a:t>
            </a:r>
            <a:r>
              <a:rPr lang="en-US" baseline="0" dirty="0" smtClean="0"/>
              <a:t> stack</a:t>
            </a:r>
          </a:p>
          <a:p>
            <a:pPr lvl="1"/>
            <a:r>
              <a:rPr lang="en-US" baseline="0" dirty="0" smtClean="0"/>
              <a:t>In this case it’s the </a:t>
            </a:r>
            <a:r>
              <a:rPr lang="en-US" b="1" baseline="0" dirty="0" err="1" smtClean="0"/>
              <a:t>addq</a:t>
            </a:r>
            <a:endParaRPr lang="en-US" b="1" baseline="0" dirty="0" smtClean="0"/>
          </a:p>
          <a:p>
            <a:pPr lvl="0"/>
            <a:r>
              <a:rPr lang="en-US" b="0" baseline="0" dirty="0" smtClean="0"/>
              <a:t>Then </a:t>
            </a:r>
            <a:r>
              <a:rPr lang="en-US" b="1" baseline="0" dirty="0" smtClean="0"/>
              <a:t>jump </a:t>
            </a:r>
            <a:r>
              <a:rPr lang="en-US" b="0" baseline="0" dirty="0" smtClean="0"/>
              <a:t>to the </a:t>
            </a:r>
            <a:r>
              <a:rPr lang="en-US" b="1" baseline="0" dirty="0" smtClean="0"/>
              <a:t>increment label</a:t>
            </a:r>
          </a:p>
          <a:p>
            <a:pPr lvl="0"/>
            <a:r>
              <a:rPr lang="en-US" b="0" baseline="0" dirty="0" smtClean="0"/>
              <a:t>Like</a:t>
            </a:r>
            <a:r>
              <a:rPr lang="en-US" b="1" baseline="0" dirty="0" smtClean="0"/>
              <a:t> push %rip+?</a:t>
            </a:r>
          </a:p>
          <a:p>
            <a:pPr lvl="0"/>
            <a:r>
              <a:rPr lang="en-US" dirty="0" smtClean="0"/>
              <a:t>Execute</a:t>
            </a:r>
            <a:r>
              <a:rPr lang="en-US" baseline="0" dirty="0" smtClean="0"/>
              <a:t> increment</a:t>
            </a:r>
            <a:endParaRPr lang="en-US" dirty="0" smtClean="0"/>
          </a:p>
          <a:p>
            <a:pPr lvl="1"/>
            <a:r>
              <a:rPr lang="en-US" dirty="0" smtClean="0"/>
              <a:t>Read initial value where</a:t>
            </a:r>
            <a:r>
              <a:rPr lang="en-US" baseline="0" dirty="0" smtClean="0"/>
              <a:t> </a:t>
            </a:r>
            <a:r>
              <a:rPr lang="en-US" b="1" dirty="0" smtClean="0"/>
              <a:t>%</a:t>
            </a:r>
            <a:r>
              <a:rPr lang="en-US" b="1" dirty="0" err="1" smtClean="0"/>
              <a:t>rdi</a:t>
            </a:r>
            <a:r>
              <a:rPr lang="en-US" b="1" dirty="0" smtClean="0"/>
              <a:t> </a:t>
            </a:r>
            <a:r>
              <a:rPr lang="en-US" b="0" dirty="0" smtClean="0"/>
              <a:t>points</a:t>
            </a:r>
          </a:p>
          <a:p>
            <a:pPr lvl="1"/>
            <a:r>
              <a:rPr lang="en-US" dirty="0" smtClean="0"/>
              <a:t>Save that in </a:t>
            </a:r>
            <a:r>
              <a:rPr lang="en-US" b="1" dirty="0" smtClean="0"/>
              <a:t>%</a:t>
            </a:r>
            <a:r>
              <a:rPr lang="en-US" b="1" dirty="0" err="1" smtClean="0"/>
              <a:t>rax</a:t>
            </a:r>
            <a:r>
              <a:rPr lang="en-US" dirty="0" smtClean="0"/>
              <a:t>, that’s our return value</a:t>
            </a:r>
          </a:p>
          <a:p>
            <a:pPr lvl="1"/>
            <a:r>
              <a:rPr lang="en-US" dirty="0" smtClean="0"/>
              <a:t>do </a:t>
            </a:r>
            <a:r>
              <a:rPr lang="en-US" b="1" dirty="0" smtClean="0"/>
              <a:t>increment</a:t>
            </a:r>
            <a:r>
              <a:rPr lang="en-US" dirty="0" smtClean="0"/>
              <a:t> </a:t>
            </a:r>
            <a:r>
              <a:rPr lang="en-US" b="1" dirty="0" smtClean="0"/>
              <a:t>100 </a:t>
            </a:r>
            <a:r>
              <a:rPr lang="en-US" dirty="0" smtClean="0"/>
              <a:t>with </a:t>
            </a:r>
            <a:r>
              <a:rPr lang="en-US" b="1" dirty="0" err="1" smtClean="0"/>
              <a:t>addq</a:t>
            </a:r>
            <a:endParaRPr lang="en-US" b="1" dirty="0" smtClean="0"/>
          </a:p>
          <a:p>
            <a:pPr lvl="1"/>
            <a:r>
              <a:rPr lang="en-US" b="0" dirty="0" smtClean="0"/>
              <a:t>update what’s in memory</a:t>
            </a:r>
            <a:endParaRPr lang="en-US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0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88" y="0"/>
            <a:ext cx="7148513" cy="536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Return</a:t>
            </a:r>
          </a:p>
          <a:p>
            <a:pPr lvl="1"/>
            <a:r>
              <a:rPr lang="en-US" b="0" dirty="0" smtClean="0"/>
              <a:t>Pop </a:t>
            </a:r>
            <a:r>
              <a:rPr lang="en-US" b="0" baseline="0" dirty="0" smtClean="0"/>
              <a:t>return address from stack</a:t>
            </a:r>
          </a:p>
          <a:p>
            <a:pPr lvl="1"/>
            <a:r>
              <a:rPr lang="en-US" b="0" baseline="0" dirty="0" smtClean="0"/>
              <a:t>Jump</a:t>
            </a:r>
          </a:p>
          <a:p>
            <a:pPr lvl="1"/>
            <a:r>
              <a:rPr lang="en-US" b="0" baseline="0" dirty="0" smtClean="0"/>
              <a:t>Like </a:t>
            </a:r>
            <a:r>
              <a:rPr lang="en-US" b="1" baseline="0" dirty="0" smtClean="0"/>
              <a:t>pop %rip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49356" y="0"/>
            <a:ext cx="3021330" cy="4689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21330" cy="46898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CSE351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7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9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3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5B5120FA-10EA-4BB1-BB25-987A40E2A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95570" y="-2231"/>
            <a:ext cx="11528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L12:  Procedures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7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1790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10" Type="http://schemas.openxmlformats.org/officeDocument/2006/relationships/tags" Target="../tags/tag68.xml"/><Relationship Id="rId4" Type="http://schemas.openxmlformats.org/officeDocument/2006/relationships/tags" Target="../tags/tag62.xml"/><Relationship Id="rId9" Type="http://schemas.openxmlformats.org/officeDocument/2006/relationships/tags" Target="../tags/tag6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2.xml"/><Relationship Id="rId9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10" Type="http://schemas.openxmlformats.org/officeDocument/2006/relationships/tags" Target="../tags/tag121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" Type="http://schemas.openxmlformats.org/officeDocument/2006/relationships/tags" Target="../tags/tag145.xml"/><Relationship Id="rId21" Type="http://schemas.openxmlformats.org/officeDocument/2006/relationships/tags" Target="../tags/tag163.xml"/><Relationship Id="rId34" Type="http://schemas.openxmlformats.org/officeDocument/2006/relationships/tags" Target="../tags/tag176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tags" Target="../tags/tag175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tags" Target="../tags/tag162.xml"/><Relationship Id="rId29" Type="http://schemas.openxmlformats.org/officeDocument/2006/relationships/tags" Target="../tags/tag171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32" Type="http://schemas.openxmlformats.org/officeDocument/2006/relationships/tags" Target="../tags/tag174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36" Type="http://schemas.openxmlformats.org/officeDocument/2006/relationships/notesSlide" Target="../notesSlides/notesSlide13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31" Type="http://schemas.openxmlformats.org/officeDocument/2006/relationships/tags" Target="../tags/tag173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Relationship Id="rId30" Type="http://schemas.openxmlformats.org/officeDocument/2006/relationships/tags" Target="../tags/tag172.xml"/><Relationship Id="rId35" Type="http://schemas.openxmlformats.org/officeDocument/2006/relationships/slideLayout" Target="../slideLayouts/slideLayout4.xml"/><Relationship Id="rId8" Type="http://schemas.openxmlformats.org/officeDocument/2006/relationships/tags" Target="../tags/tag15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3" Type="http://schemas.openxmlformats.org/officeDocument/2006/relationships/tags" Target="../tags/tag200.xml"/><Relationship Id="rId21" Type="http://schemas.openxmlformats.org/officeDocument/2006/relationships/tags" Target="../tags/tag218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tags" Target="../tags/tag217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hyperlink" Target="https://godbolt.org/z/xFCrsw" TargetMode="Externa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30.xml"/><Relationship Id="rId4" Type="http://schemas.openxmlformats.org/officeDocument/2006/relationships/tags" Target="../tags/tag2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233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35.xml"/><Relationship Id="rId4" Type="http://schemas.openxmlformats.org/officeDocument/2006/relationships/tags" Target="../tags/tag2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238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40.xml"/><Relationship Id="rId4" Type="http://schemas.openxmlformats.org/officeDocument/2006/relationships/tags" Target="../tags/tag23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243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45.xml"/><Relationship Id="rId4" Type="http://schemas.openxmlformats.org/officeDocument/2006/relationships/tags" Target="../tags/tag24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7" Type="http://schemas.openxmlformats.org/officeDocument/2006/relationships/image" Target="../media/image30.png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50.xml"/><Relationship Id="rId4" Type="http://schemas.openxmlformats.org/officeDocument/2006/relationships/tags" Target="../tags/tag24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53.xml"/><Relationship Id="rId7" Type="http://schemas.openxmlformats.org/officeDocument/2006/relationships/image" Target="../media/image40.png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55.xml"/><Relationship Id="rId4" Type="http://schemas.openxmlformats.org/officeDocument/2006/relationships/tags" Target="../tags/tag25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3" Type="http://schemas.openxmlformats.org/officeDocument/2006/relationships/tags" Target="../tags/tag264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notesSlide" Target="../notesSlides/notesSlide22.xml"/><Relationship Id="rId2" Type="http://schemas.openxmlformats.org/officeDocument/2006/relationships/tags" Target="../tags/tag26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10" Type="http://schemas.openxmlformats.org/officeDocument/2006/relationships/tags" Target="../tags/tag271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46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5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Procedures II</a:t>
            </a:r>
            <a:br>
              <a:rPr lang="en-US" dirty="0" smtClean="0"/>
            </a:br>
            <a:r>
              <a:rPr lang="en-US" sz="2000" b="0" dirty="0" smtClean="0"/>
              <a:t>CSE 351 Spring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Gavin </a:t>
            </a:r>
            <a:r>
              <a:rPr lang="en-US" sz="2000" dirty="0" err="1"/>
              <a:t>Cai</a:t>
            </a:r>
            <a:r>
              <a:rPr lang="en-US" sz="2000" dirty="0"/>
              <a:t> 	Jack Eggleston	 John </a:t>
            </a:r>
            <a:r>
              <a:rPr lang="en-US" sz="2000" dirty="0" err="1"/>
              <a:t>Feltrup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	Britt Henderson	Richard Jiang	 Jack </a:t>
            </a:r>
            <a:r>
              <a:rPr lang="en-US" sz="2000" dirty="0" err="1"/>
              <a:t>Skalitzky</a:t>
            </a:r>
            <a:endParaRPr lang="en-US" sz="2000" dirty="0"/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Sophie Tian	Connie Wang	 Sam Wolfson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Casey Xing 	Chin </a:t>
            </a:r>
            <a:r>
              <a:rPr lang="en-US" sz="2000" dirty="0" err="1"/>
              <a:t>Yeoh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74173" y="64008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hlinkClick r:id="rId5"/>
              </a:rPr>
              <a:t>http://</a:t>
            </a:r>
            <a:r>
              <a:rPr lang="en-US" sz="1400" b="0" dirty="0" smtClean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hlinkClick r:id="rId5"/>
              </a:rPr>
              <a:t>xkcd.com/1790/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1" y="3474720"/>
            <a:ext cx="7290571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Example </a:t>
            </a:r>
            <a:r>
              <a:rPr lang="en-US" sz="2400" dirty="0" smtClean="0"/>
              <a:t>(step 5)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931920"/>
            <a:ext cx="4754880" cy="1280160"/>
          </a:xfrm>
        </p:spPr>
        <p:txBody>
          <a:bodyPr/>
          <a:lstStyle/>
          <a:p>
            <a:r>
              <a:rPr lang="en-US" sz="2000" dirty="0"/>
              <a:t>A</a:t>
            </a:r>
            <a:r>
              <a:rPr lang="en-US" sz="2000" dirty="0" smtClean="0"/>
              <a:t>fter </a:t>
            </a:r>
            <a:r>
              <a:rPr lang="en-US" sz="2000" dirty="0"/>
              <a:t>returning from call to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</a:t>
            </a:r>
          </a:p>
          <a:p>
            <a:pPr lvl="1"/>
            <a:r>
              <a:rPr lang="en-US" sz="1800" dirty="0" smtClean="0"/>
              <a:t>Registers </a:t>
            </a:r>
            <a:r>
              <a:rPr lang="en-US" sz="1800" dirty="0"/>
              <a:t>and memory have been modified and </a:t>
            </a:r>
            <a:r>
              <a:rPr lang="en-US" sz="1800" dirty="0" smtClean="0"/>
              <a:t>return </a:t>
            </a:r>
            <a:r>
              <a:rPr lang="en-US" sz="1800" dirty="0"/>
              <a:t>address has been popped off </a:t>
            </a:r>
            <a:r>
              <a:rPr lang="en-US" sz="1800" dirty="0" smtClean="0"/>
              <a:t>stack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324007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48600" y="2895600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%rsp+8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AutoShape 5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74320" y="4233672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9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AutoShape 56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274320" y="2057400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7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</a:t>
            </a:r>
            <a:r>
              <a:rPr lang="en-US" dirty="0" smtClean="0"/>
              <a:t>Example </a:t>
            </a:r>
            <a:r>
              <a:rPr lang="en-US" sz="2400" dirty="0" smtClean="0">
                <a:solidFill>
                  <a:srgbClr val="000000"/>
                </a:solidFill>
              </a:rPr>
              <a:t>(step 6)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1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v2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3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324007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48600" y="2895600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%rsp+8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77564" y="4261590"/>
            <a:ext cx="3971036" cy="400110"/>
            <a:chOff x="3877564" y="4261590"/>
            <a:chExt cx="3971036" cy="400110"/>
          </a:xfrm>
        </p:grpSpPr>
        <p:sp>
          <p:nvSpPr>
            <p:cNvPr id="32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3877564" y="4461645"/>
              <a:ext cx="457200" cy="0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287240" y="4261590"/>
              <a:ext cx="35613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Calibri" pitchFamily="34" charset="0"/>
                </a:rPr>
                <a:t>Update </a:t>
              </a:r>
              <a:r>
                <a:rPr lang="en-US" sz="2000" dirty="0" smtClean="0">
                  <a:solidFill>
                    <a:srgbClr val="FF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%</a:t>
              </a:r>
              <a:r>
                <a:rPr lang="en-US" sz="2000" dirty="0" err="1" smtClean="0">
                  <a:solidFill>
                    <a:srgbClr val="FF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rax</a:t>
              </a:r>
              <a:r>
                <a:rPr lang="en-US" sz="2000" b="0" dirty="0" smtClean="0">
                  <a:solidFill>
                    <a:srgbClr val="FF0000"/>
                  </a:solidFill>
                  <a:latin typeface="Calibri" pitchFamily="34" charset="0"/>
                </a:rPr>
                <a:t> to contain </a:t>
              </a:r>
              <a:r>
                <a:rPr lang="en-US" sz="2000" b="0" dirty="0" smtClean="0">
                  <a:solidFill>
                    <a:srgbClr val="FF0000"/>
                  </a:solidFill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v1+v2</a:t>
              </a:r>
            </a:p>
          </p:txBody>
        </p:sp>
      </p:grpSp>
      <p:sp>
        <p:nvSpPr>
          <p:cNvPr id="13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451+351</a:t>
                      </a: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</a:t>
            </a:r>
            <a:r>
              <a:rPr lang="en-US" dirty="0" smtClean="0"/>
              <a:t>Example </a:t>
            </a:r>
            <a:r>
              <a:rPr lang="en-US" sz="2400" dirty="0" smtClean="0">
                <a:solidFill>
                  <a:srgbClr val="000000"/>
                </a:solidFill>
              </a:rPr>
              <a:t>(step 7)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1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258236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18120" y="3240070"/>
            <a:ext cx="133722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⟵old</a:t>
            </a:r>
            <a:r>
              <a:rPr lang="en-US" sz="16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877564" y="4517136"/>
            <a:ext cx="3804708" cy="400110"/>
            <a:chOff x="3877564" y="4261590"/>
            <a:chExt cx="3804708" cy="400110"/>
          </a:xfrm>
        </p:grpSpPr>
        <p:sp>
          <p:nvSpPr>
            <p:cNvPr id="16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3877564" y="4461645"/>
              <a:ext cx="457200" cy="0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7240" y="4261590"/>
              <a:ext cx="33950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Calibri" pitchFamily="34" charset="0"/>
                </a:rPr>
                <a:t>De-allocate space for local </a:t>
              </a:r>
              <a:r>
                <a:rPr lang="en-US" sz="2000" dirty="0" err="1" smtClean="0">
                  <a:solidFill>
                    <a:srgbClr val="FF0000"/>
                  </a:solidFill>
                  <a:latin typeface="Calibri" pitchFamily="34" charset="0"/>
                </a:rPr>
                <a:t>vars</a:t>
              </a:r>
              <a:endParaRPr lang="en-US" sz="2000" b="0" dirty="0" smtClean="0">
                <a:solidFill>
                  <a:srgbClr val="FF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802</a:t>
                      </a: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Example </a:t>
            </a:r>
            <a:r>
              <a:rPr lang="en-US" sz="2400" dirty="0" smtClean="0"/>
              <a:t>(step 8)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931920"/>
            <a:ext cx="4572000" cy="1188720"/>
          </a:xfrm>
        </p:spPr>
        <p:txBody>
          <a:bodyPr/>
          <a:lstStyle/>
          <a:p>
            <a:r>
              <a:rPr lang="en-US" sz="2400" dirty="0"/>
              <a:t>State </a:t>
            </a:r>
            <a:r>
              <a:rPr lang="en-US" sz="2400" i="1" dirty="0"/>
              <a:t>just </a:t>
            </a:r>
            <a:r>
              <a:rPr lang="en-US" sz="2400" i="1" dirty="0" smtClean="0"/>
              <a:t>before </a:t>
            </a:r>
            <a:r>
              <a:rPr lang="en-US" sz="2400" dirty="0"/>
              <a:t>returning from </a:t>
            </a:r>
            <a:r>
              <a:rPr lang="en-US" sz="2400" dirty="0" smtClean="0"/>
              <a:t>call to </a:t>
            </a:r>
            <a:r>
              <a:rPr lang="en-US" sz="2400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3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35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32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257967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802</a:t>
                      </a: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60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Example </a:t>
            </a:r>
            <a:r>
              <a:rPr lang="en-US" sz="2400" dirty="0" smtClean="0"/>
              <a:t>(step 9)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200400"/>
            <a:ext cx="4572000" cy="1920240"/>
          </a:xfrm>
        </p:spPr>
        <p:txBody>
          <a:bodyPr/>
          <a:lstStyle/>
          <a:p>
            <a:r>
              <a:rPr lang="en-US" sz="2000" dirty="0"/>
              <a:t>State immediately </a:t>
            </a:r>
            <a:r>
              <a:rPr lang="en-US" sz="2000" i="1" dirty="0" smtClean="0"/>
              <a:t>after</a:t>
            </a:r>
            <a:r>
              <a:rPr lang="en-US" sz="2000" dirty="0" smtClean="0"/>
              <a:t> </a:t>
            </a:r>
            <a:r>
              <a:rPr lang="en-US" sz="2000" dirty="0"/>
              <a:t>returning from </a:t>
            </a:r>
            <a:r>
              <a:rPr lang="en-US" sz="2000" dirty="0" smtClean="0"/>
              <a:t>call </a:t>
            </a:r>
            <a:r>
              <a:rPr lang="en-US" sz="2000" dirty="0"/>
              <a:t>to </a:t>
            </a:r>
            <a:r>
              <a:rPr lang="en-US" sz="2000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 smtClean="0"/>
              <a:t>Return </a:t>
            </a:r>
            <a:r>
              <a:rPr lang="en-US" sz="1800" dirty="0" err="1"/>
              <a:t>addr</a:t>
            </a:r>
            <a:r>
              <a:rPr lang="en-US" sz="1800" dirty="0"/>
              <a:t> has been </a:t>
            </a:r>
            <a:r>
              <a:rPr lang="en-US" sz="1800" dirty="0" smtClean="0"/>
              <a:t>popped </a:t>
            </a:r>
            <a:r>
              <a:rPr lang="en-US" sz="1800" dirty="0"/>
              <a:t>off </a:t>
            </a:r>
            <a:r>
              <a:rPr lang="en-US" sz="1800" dirty="0" smtClean="0"/>
              <a:t>stack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ontrol </a:t>
            </a:r>
            <a:r>
              <a:rPr lang="en-US" sz="1800" dirty="0"/>
              <a:t>has returned to </a:t>
            </a:r>
            <a:r>
              <a:rPr lang="en-US" sz="1800" dirty="0" smtClean="0"/>
              <a:t>the instruction </a:t>
            </a:r>
            <a:r>
              <a:rPr lang="en-US" sz="1800" dirty="0"/>
              <a:t>immediately following the call </a:t>
            </a:r>
            <a:r>
              <a:rPr lang="en-US" sz="1800" dirty="0" smtClean="0"/>
              <a:t>to </a:t>
            </a:r>
            <a:r>
              <a:rPr lang="en-US" sz="18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r>
              <a:rPr lang="en-US" sz="1800" dirty="0"/>
              <a:t> (not shown here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1739" y="2258568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32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802</a:t>
                      </a: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53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Structure</a:t>
            </a:r>
          </a:p>
          <a:p>
            <a:r>
              <a:rPr lang="en-US" dirty="0" smtClean="0"/>
              <a:t>Calling Conventions</a:t>
            </a:r>
          </a:p>
          <a:p>
            <a:pPr lvl="1"/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Managing local data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Register Saving Conventions</a:t>
            </a:r>
          </a:p>
          <a:p>
            <a:r>
              <a:rPr lang="en-US" dirty="0" smtClean="0"/>
              <a:t>Illustration of 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182785"/>
            <a:ext cx="8366125" cy="4972050"/>
          </a:xfrm>
          <a:ln/>
        </p:spPr>
        <p:txBody>
          <a:bodyPr>
            <a:noAutofit/>
          </a:bodyPr>
          <a:lstStyle/>
          <a:p>
            <a:r>
              <a:rPr lang="en-US" sz="2400" dirty="0"/>
              <a:t>When procedure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2400" dirty="0"/>
              <a:t> calls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400" dirty="0"/>
              <a:t>:</a:t>
            </a:r>
          </a:p>
          <a:p>
            <a:pPr marL="552450"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2000" dirty="0"/>
              <a:t> is the </a:t>
            </a:r>
            <a:r>
              <a:rPr lang="en-US" sz="2000" dirty="0">
                <a:solidFill>
                  <a:schemeClr val="accent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sz="2000" dirty="0">
              <a:solidFill>
                <a:schemeClr val="accent6"/>
              </a:solidFill>
            </a:endParaRPr>
          </a:p>
          <a:p>
            <a:pPr marL="552450"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000" dirty="0"/>
              <a:t> is the </a:t>
            </a:r>
            <a:r>
              <a:rPr lang="en-US" sz="2000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400" dirty="0"/>
              <a:t>Can</a:t>
            </a:r>
            <a:r>
              <a:rPr lang="en-US" sz="2400" dirty="0" smtClean="0"/>
              <a:t> registers </a:t>
            </a:r>
            <a:r>
              <a:rPr lang="en-US" sz="2400" dirty="0"/>
              <a:t>be used for temporary storage?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552450" lvl="1"/>
            <a:r>
              <a:rPr lang="en-US" sz="2000" dirty="0" smtClean="0"/>
              <a:t>No! Contents </a:t>
            </a:r>
            <a:r>
              <a:rPr lang="en-US" sz="2000" dirty="0"/>
              <a:t>of register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2000" dirty="0" smtClean="0"/>
              <a:t> </a:t>
            </a:r>
            <a:r>
              <a:rPr lang="en-US" sz="2000" dirty="0"/>
              <a:t>overwritten by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r>
              <a:rPr lang="en-US" sz="2000" dirty="0">
                <a:sym typeface="Courier New Bold" charset="0"/>
              </a:rPr>
              <a:t>!</a:t>
            </a:r>
            <a:endParaRPr lang="en-US" sz="2000" dirty="0">
              <a:latin typeface="Anonymous Pro" panose="02060609030202000504" pitchFamily="49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sz="2000" dirty="0">
                <a:ea typeface="Zapf Dingbats" charset="0"/>
                <a:cs typeface="Zapf Dingbats" charset="0"/>
              </a:rPr>
              <a:t>This </a:t>
            </a:r>
            <a:r>
              <a:rPr lang="en-US" sz="2000" dirty="0" smtClean="0">
                <a:ea typeface="Zapf Dingbats" charset="0"/>
                <a:cs typeface="Zapf Dingbats" charset="0"/>
              </a:rPr>
              <a:t>could be </a:t>
            </a:r>
            <a:r>
              <a:rPr lang="en-US" sz="2000" dirty="0">
                <a:ea typeface="Zapf Dingbats" charset="0"/>
                <a:cs typeface="Zapf Dingbats" charset="0"/>
              </a:rPr>
              <a:t>trouble –</a:t>
            </a:r>
            <a:r>
              <a:rPr lang="en-US" sz="2000" dirty="0" smtClean="0">
                <a:ea typeface="Zapf Dingbats" charset="0"/>
                <a:cs typeface="Zapf Dingbats" charset="0"/>
              </a:rPr>
              <a:t> </a:t>
            </a:r>
            <a:r>
              <a:rPr lang="en-US" sz="2000" dirty="0">
                <a:ea typeface="Zapf Dingbats" charset="0"/>
                <a:cs typeface="Zapf Dingbats" charset="0"/>
              </a:rPr>
              <a:t>something should be </a:t>
            </a:r>
            <a:r>
              <a:rPr lang="en-US" sz="2000" dirty="0" smtClean="0">
                <a:ea typeface="Zapf Dingbats" charset="0"/>
                <a:cs typeface="Zapf Dingbats" charset="0"/>
              </a:rPr>
              <a:t>done</a:t>
            </a:r>
            <a:r>
              <a:rPr lang="en-US" sz="2000" dirty="0">
                <a:ea typeface="Zapf Dingbats" charset="0"/>
                <a:cs typeface="Zapf Dingbats" charset="0"/>
              </a:rPr>
              <a:t>.</a:t>
            </a:r>
            <a:r>
              <a:rPr lang="en-US" sz="2000" dirty="0" smtClean="0">
                <a:ea typeface="Zapf Dingbats" charset="0"/>
                <a:cs typeface="Zapf Dingbats" charset="0"/>
              </a:rPr>
              <a:t> Either:</a:t>
            </a:r>
          </a:p>
          <a:p>
            <a:pPr marL="952500" lvl="2"/>
            <a:r>
              <a:rPr lang="en-US" sz="1800" dirty="0" smtClean="0">
                <a:solidFill>
                  <a:schemeClr val="accent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 </a:t>
            </a:r>
            <a:r>
              <a:rPr lang="en-US" sz="1800" dirty="0" smtClean="0"/>
              <a:t>should save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dirty="0"/>
              <a:t> </a:t>
            </a:r>
            <a:r>
              <a:rPr lang="en-US" sz="1800" dirty="0" smtClean="0"/>
              <a:t>before the call  (and restore it after the call)</a:t>
            </a:r>
          </a:p>
          <a:p>
            <a:pPr marL="952500" lvl="2"/>
            <a:r>
              <a:rPr lang="en-US" sz="1800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</a:t>
            </a:r>
            <a:r>
              <a:rPr lang="en-US" sz="1800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allee</a:t>
            </a:r>
            <a:r>
              <a:rPr lang="en-US" sz="1800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sz="1800" dirty="0" smtClean="0"/>
              <a:t>should save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dirty="0"/>
              <a:t> before </a:t>
            </a:r>
            <a:r>
              <a:rPr lang="en-US" sz="1800" dirty="0" smtClean="0"/>
              <a:t>using it  (and restore it before returning)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475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60413" y="2926080"/>
            <a:ext cx="3797300" cy="1976438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yoo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$15213,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751388" y="2926080"/>
            <a:ext cx="3797300" cy="198120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who: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$18213,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• •</a:t>
            </a:r>
            <a:endParaRPr lang="en-US" sz="2400" b="0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Register Saving Conventions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noFill/>
          <a:ln/>
        </p:spPr>
        <p:txBody>
          <a:bodyPr lIns="90487" tIns="44450" rIns="90487" bIns="44450"/>
          <a:lstStyle/>
          <a:p>
            <a:r>
              <a:rPr lang="en-US" b="1" i="1" dirty="0" smtClean="0"/>
              <a:t>“</a:t>
            </a:r>
            <a:r>
              <a:rPr lang="en-US" b="1" i="1" dirty="0" smtClean="0">
                <a:solidFill>
                  <a:schemeClr val="accent2"/>
                </a:solidFill>
              </a:rPr>
              <a:t>Caller</a:t>
            </a:r>
            <a:r>
              <a:rPr lang="en-US" b="1" i="1" dirty="0" smtClean="0"/>
              <a:t>-saved” registers</a:t>
            </a:r>
          </a:p>
          <a:p>
            <a:pPr lvl="1"/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’s responsibility to save any important data in these registers before calling another procedure (</a:t>
            </a:r>
            <a:r>
              <a:rPr lang="en-US" i="1" dirty="0" smtClean="0"/>
              <a:t>i.e.</a:t>
            </a:r>
            <a:r>
              <a:rPr lang="en-US" dirty="0" smtClean="0"/>
              <a:t> the </a:t>
            </a:r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 can freely change data in these registers) 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Caller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saves </a:t>
            </a:r>
            <a:r>
              <a:rPr lang="en-US" dirty="0" smtClean="0"/>
              <a:t>values </a:t>
            </a:r>
            <a:r>
              <a:rPr lang="en-US" dirty="0"/>
              <a:t>in </a:t>
            </a:r>
            <a:r>
              <a:rPr lang="en-US" dirty="0" smtClean="0"/>
              <a:t>its stack </a:t>
            </a:r>
            <a:r>
              <a:rPr lang="en-US" dirty="0"/>
              <a:t>frame before </a:t>
            </a:r>
            <a:r>
              <a:rPr lang="en-US" dirty="0" smtClean="0"/>
              <a:t>calling </a:t>
            </a:r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, then restores values after the call</a:t>
            </a:r>
            <a:endParaRPr lang="en-US" dirty="0"/>
          </a:p>
          <a:p>
            <a:r>
              <a:rPr lang="en-US" b="1" i="1" dirty="0" smtClean="0"/>
              <a:t>“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r>
              <a:rPr lang="en-US" b="1" i="1" dirty="0" smtClean="0"/>
              <a:t>-saved” registers</a:t>
            </a:r>
          </a:p>
          <a:p>
            <a:pPr lvl="1"/>
            <a:r>
              <a:rPr lang="en-US" dirty="0" smtClean="0"/>
              <a:t>It is the </a:t>
            </a:r>
            <a:r>
              <a:rPr lang="en-US" dirty="0" err="1" smtClean="0"/>
              <a:t>callee’s</a:t>
            </a:r>
            <a:r>
              <a:rPr lang="en-US" dirty="0" smtClean="0"/>
              <a:t> responsibility to save any data in these registers before using the registers (</a:t>
            </a:r>
            <a:r>
              <a:rPr lang="en-US" i="1" dirty="0" smtClean="0"/>
              <a:t>i.e.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 assumes the data will be the same across the </a:t>
            </a:r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 procedure call)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saves </a:t>
            </a:r>
            <a:r>
              <a:rPr lang="en-US" dirty="0" smtClean="0"/>
              <a:t>values </a:t>
            </a:r>
            <a:r>
              <a:rPr lang="en-US" dirty="0"/>
              <a:t>in </a:t>
            </a:r>
            <a:r>
              <a:rPr lang="en-US" dirty="0" smtClean="0"/>
              <a:t>its stack </a:t>
            </a:r>
            <a:r>
              <a:rPr lang="en-US" dirty="0"/>
              <a:t>frame before </a:t>
            </a:r>
            <a:r>
              <a:rPr lang="en-US" dirty="0" smtClean="0"/>
              <a:t>using, then </a:t>
            </a:r>
            <a:r>
              <a:rPr lang="en-US" dirty="0"/>
              <a:t>restores them before returning to </a:t>
            </a:r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91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Register </a:t>
            </a:r>
            <a:r>
              <a:rPr lang="en-US" dirty="0"/>
              <a:t>Convention </a:t>
            </a:r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344488" indent="-344488">
              <a:buSzPct val="100000"/>
              <a:buFont typeface="+mj-lt"/>
              <a:buAutoNum type="arabicParenR"/>
            </a:pPr>
            <a:r>
              <a:rPr lang="en-US" sz="2400" dirty="0" smtClean="0"/>
              <a:t>Parents (</a:t>
            </a:r>
            <a:r>
              <a:rPr lang="en-US" sz="2400" b="1" i="1" dirty="0" smtClean="0">
                <a:solidFill>
                  <a:schemeClr val="accent2"/>
                </a:solidFill>
              </a:rPr>
              <a:t>calle</a:t>
            </a:r>
            <a:r>
              <a:rPr lang="en-US" sz="2400" b="1" i="1" dirty="0">
                <a:solidFill>
                  <a:schemeClr val="accent2"/>
                </a:solidFill>
              </a:rPr>
              <a:t>r</a:t>
            </a:r>
            <a:r>
              <a:rPr lang="en-US" sz="2400" dirty="0" smtClean="0"/>
              <a:t>) leave for the weekend and give the keys to the house to their child (</a:t>
            </a:r>
            <a:r>
              <a:rPr lang="en-US" sz="2400" b="1" i="1" dirty="0" err="1" smtClean="0">
                <a:solidFill>
                  <a:srgbClr val="C00000"/>
                </a:solidFill>
              </a:rPr>
              <a:t>callee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Being suspicious, they put away/hid the valuables (</a:t>
            </a:r>
            <a:r>
              <a:rPr lang="en-US" sz="2000" b="1" i="1" dirty="0" smtClean="0">
                <a:solidFill>
                  <a:schemeClr val="accent2"/>
                </a:solidFill>
              </a:rPr>
              <a:t>caller</a:t>
            </a:r>
            <a:r>
              <a:rPr lang="en-US" sz="2000" i="1" dirty="0" smtClean="0"/>
              <a:t>-saved</a:t>
            </a:r>
            <a:r>
              <a:rPr lang="en-US" sz="2000" dirty="0" smtClean="0"/>
              <a:t>) before leaving</a:t>
            </a:r>
          </a:p>
          <a:p>
            <a:pPr lvl="1"/>
            <a:r>
              <a:rPr lang="en-US" sz="2000" dirty="0" smtClean="0"/>
              <a:t>Warn child to leave the bedrooms untouched:  </a:t>
            </a:r>
            <a:r>
              <a:rPr lang="en-US" sz="2000" dirty="0" smtClean="0">
                <a:solidFill>
                  <a:srgbClr val="FF0000"/>
                </a:solidFill>
              </a:rPr>
              <a:t>“</a:t>
            </a:r>
            <a:r>
              <a:rPr lang="en-US" sz="2000" dirty="0">
                <a:solidFill>
                  <a:srgbClr val="FF0000"/>
                </a:solidFill>
              </a:rPr>
              <a:t>These rooms better look the same when we return</a:t>
            </a:r>
            <a:r>
              <a:rPr lang="en-US" sz="2000" dirty="0" smtClean="0">
                <a:solidFill>
                  <a:srgbClr val="FF0000"/>
                </a:solidFill>
              </a:rPr>
              <a:t>!”</a:t>
            </a:r>
            <a:endParaRPr lang="en-US" sz="2000" dirty="0" smtClean="0"/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sz="2400" dirty="0" smtClean="0"/>
              <a:t>Child decides to throw a wild party (</a:t>
            </a:r>
            <a:r>
              <a:rPr lang="en-US" sz="2400" i="1" dirty="0" smtClean="0"/>
              <a:t>computation</a:t>
            </a:r>
            <a:r>
              <a:rPr lang="en-US" sz="2400" dirty="0" smtClean="0"/>
              <a:t>), spanning the entire house</a:t>
            </a:r>
          </a:p>
          <a:p>
            <a:pPr lvl="1"/>
            <a:r>
              <a:rPr lang="en-US" sz="2000" dirty="0" smtClean="0"/>
              <a:t>To avoid being disowned, child moves all of the stuff from the bedrooms to the backyard shed (</a:t>
            </a:r>
            <a:r>
              <a:rPr lang="en-US" sz="2000" b="1" i="1" dirty="0" err="1" smtClean="0">
                <a:solidFill>
                  <a:srgbClr val="C00000"/>
                </a:solidFill>
              </a:rPr>
              <a:t>callee</a:t>
            </a:r>
            <a:r>
              <a:rPr lang="en-US" sz="2000" i="1" dirty="0" smtClean="0"/>
              <a:t>-saved</a:t>
            </a:r>
            <a:r>
              <a:rPr lang="en-US" sz="2000" dirty="0" smtClean="0"/>
              <a:t>) before the guests trash the house</a:t>
            </a:r>
            <a:endParaRPr lang="en-US" sz="2000" dirty="0"/>
          </a:p>
          <a:p>
            <a:pPr lvl="1"/>
            <a:r>
              <a:rPr lang="en-US" sz="2000" dirty="0" smtClean="0"/>
              <a:t>Child cleans up house after the party and moves stuff back to bedrooms</a:t>
            </a:r>
          </a:p>
          <a:p>
            <a:pPr marL="344488" indent="-344488">
              <a:buSzPct val="100000"/>
              <a:buFont typeface="+mj-lt"/>
              <a:buAutoNum type="arabicParenR"/>
            </a:pPr>
            <a:r>
              <a:rPr lang="en-US" sz="2400" dirty="0" smtClean="0"/>
              <a:t>Parents return home and are satisfied with the state of the house</a:t>
            </a:r>
          </a:p>
          <a:p>
            <a:pPr lvl="1"/>
            <a:r>
              <a:rPr lang="en-US" sz="2000" dirty="0" smtClean="0"/>
              <a:t>Move valuables back and continue with their lives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20FA-10EA-4BB1-BB25-987A40E2A5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1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Usage, part 1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06240" cy="4974336"/>
          </a:xfrm>
          <a:ln/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 smtClean="0"/>
              <a:t>Return value</a:t>
            </a:r>
          </a:p>
          <a:p>
            <a:pPr marL="552450" lvl="1"/>
            <a:r>
              <a:rPr lang="en-US" sz="2000" dirty="0" smtClean="0"/>
              <a:t>Also </a:t>
            </a:r>
            <a:r>
              <a:rPr lang="en-US" sz="2000" b="1" dirty="0" smtClean="0">
                <a:solidFill>
                  <a:schemeClr val="accent6"/>
                </a:solidFill>
              </a:rPr>
              <a:t>caller</a:t>
            </a:r>
            <a:r>
              <a:rPr lang="en-US" sz="2000" dirty="0" smtClean="0"/>
              <a:t>-saved &amp; restored</a:t>
            </a:r>
          </a:p>
          <a:p>
            <a:pPr marL="552450" lvl="1"/>
            <a:r>
              <a:rPr lang="en-US" sz="2000" dirty="0" smtClean="0"/>
              <a:t>Can be modified by procedure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..., %r9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 smtClean="0"/>
              <a:t>Arguments</a:t>
            </a:r>
            <a:endParaRPr lang="en-US" sz="2000" dirty="0"/>
          </a:p>
          <a:p>
            <a:pPr marL="552450" lvl="1"/>
            <a:r>
              <a:rPr lang="en-US" sz="2000" dirty="0"/>
              <a:t>Also </a:t>
            </a:r>
            <a:r>
              <a:rPr lang="en-US" sz="2000" b="1" dirty="0" smtClean="0">
                <a:solidFill>
                  <a:schemeClr val="accent6"/>
                </a:solidFill>
              </a:rPr>
              <a:t>caller</a:t>
            </a:r>
            <a:r>
              <a:rPr lang="en-US" sz="2000" dirty="0" smtClean="0"/>
              <a:t>-saved &amp; restored</a:t>
            </a:r>
            <a:endParaRPr lang="en-US" sz="2000" dirty="0"/>
          </a:p>
          <a:p>
            <a:pPr marL="552450" lvl="1"/>
            <a:r>
              <a:rPr lang="en-US" sz="2000" dirty="0"/>
              <a:t>Can be modified by </a:t>
            </a:r>
            <a:r>
              <a:rPr lang="en-US" sz="2000" dirty="0" smtClean="0"/>
              <a:t>procedure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r10,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r11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b="1" dirty="0" smtClean="0">
                <a:solidFill>
                  <a:schemeClr val="accent6"/>
                </a:solidFill>
              </a:rPr>
              <a:t>Caller</a:t>
            </a:r>
            <a:r>
              <a:rPr lang="en-US" sz="2000" dirty="0" smtClean="0"/>
              <a:t>-saved &amp; restored</a:t>
            </a:r>
            <a:endParaRPr lang="en-US" sz="2000" dirty="0"/>
          </a:p>
          <a:p>
            <a:pPr marL="552450" lvl="1"/>
            <a:r>
              <a:rPr lang="en-US" sz="2000" dirty="0"/>
              <a:t>Can be modified by </a:t>
            </a:r>
            <a:r>
              <a:rPr lang="en-US" sz="2000" dirty="0" smtClean="0"/>
              <a:t>procedure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6805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6" name="Rectangle 1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3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(x86-64) due Wednesday (5/01)</a:t>
            </a:r>
          </a:p>
          <a:p>
            <a:r>
              <a:rPr lang="en-US" dirty="0"/>
              <a:t>Homework </a:t>
            </a:r>
            <a:r>
              <a:rPr lang="en-US" dirty="0" smtClean="0"/>
              <a:t>3</a:t>
            </a:r>
            <a:r>
              <a:rPr lang="en-US" dirty="0"/>
              <a:t>, due Wednesday (5/8)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midterm material, but due after the midterm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Midterm </a:t>
            </a:r>
            <a:r>
              <a:rPr lang="en-US" dirty="0"/>
              <a:t>(Fri 5/03, 4:30-5:30pm in KNE 130)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Usage, part 2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324856" cy="4974336"/>
          </a:xfrm>
          <a:ln/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r14,</a:t>
            </a:r>
            <a:r>
              <a:rPr lang="en-US" sz="2400" b="1" dirty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%r15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b="1" dirty="0" smtClean="0">
                <a:solidFill>
                  <a:srgbClr val="C00000"/>
                </a:solidFill>
              </a:rPr>
              <a:t>Callee</a:t>
            </a:r>
            <a:r>
              <a:rPr lang="en-US" sz="2000" dirty="0" smtClean="0"/>
              <a:t>-saved</a:t>
            </a:r>
          </a:p>
          <a:p>
            <a:pPr marL="552450" lvl="1"/>
            <a:r>
              <a:rPr lang="en-US" sz="2000" b="1" dirty="0" smtClean="0">
                <a:solidFill>
                  <a:srgbClr val="C00000"/>
                </a:solidFill>
              </a:rPr>
              <a:t>Callee</a:t>
            </a:r>
            <a:r>
              <a:rPr lang="en-US" sz="2000" dirty="0" smtClean="0"/>
              <a:t> must save &amp; restore</a:t>
            </a:r>
          </a:p>
          <a:p>
            <a:pPr marL="29210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-saved</a:t>
            </a:r>
          </a:p>
          <a:p>
            <a:pPr marL="552450" lvl="1"/>
            <a:r>
              <a:rPr lang="en-US" sz="2000" b="1" dirty="0">
                <a:solidFill>
                  <a:srgbClr val="C00000"/>
                </a:solidFill>
              </a:rPr>
              <a:t>Callee</a:t>
            </a:r>
            <a:r>
              <a:rPr lang="en-US" sz="2000" dirty="0"/>
              <a:t> must save &amp; restore</a:t>
            </a:r>
          </a:p>
          <a:p>
            <a:pPr marL="552450" lvl="1"/>
            <a:r>
              <a:rPr lang="en-US" sz="2000" dirty="0" smtClean="0"/>
              <a:t>May be used as frame pointer</a:t>
            </a:r>
          </a:p>
          <a:p>
            <a:pPr marL="552450" lvl="1"/>
            <a:r>
              <a:rPr lang="en-US" sz="2000" dirty="0" smtClean="0"/>
              <a:t>Can mix &amp; match</a:t>
            </a:r>
            <a:endParaRPr lang="en-US" sz="2000" dirty="0"/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000" dirty="0"/>
              <a:t>S</a:t>
            </a:r>
            <a:r>
              <a:rPr lang="en-US" sz="2000" dirty="0" smtClean="0"/>
              <a:t>pecial form of </a:t>
            </a:r>
            <a:r>
              <a:rPr lang="en-US" sz="2000" b="1" dirty="0" err="1" smtClean="0">
                <a:solidFill>
                  <a:srgbClr val="C00000"/>
                </a:solidFill>
              </a:rPr>
              <a:t>callee</a:t>
            </a:r>
            <a:r>
              <a:rPr lang="en-US" sz="2000" dirty="0" smtClean="0"/>
              <a:t> save</a:t>
            </a:r>
          </a:p>
          <a:p>
            <a:pPr marL="552450" lvl="1"/>
            <a:r>
              <a:rPr lang="en-US" sz="2000" dirty="0" smtClean="0"/>
              <a:t>Restored to original value upon exit from procedure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680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327648" y="2006592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r12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327648" y="4292592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870448" y="1549392"/>
            <a:ext cx="24762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5" name="AutoShape 15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641848" y="3835392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7" name="Rectangle 17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58284" y="2920992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855116" y="4076692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327648" y="3835392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327648" y="2463792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327648" y="2920992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6327648" y="3378192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%r15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5" name="Rectangle 8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334252" y="1549392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1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x86-64 64-bit Registers: Usage Conventions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658" name="Rectangle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447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20574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24400" y="26670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32766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8862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24400" y="44958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1054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24400" y="57150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%r15</a:t>
            </a:r>
          </a:p>
        </p:txBody>
      </p:sp>
      <p:sp>
        <p:nvSpPr>
          <p:cNvPr id="27667" name="TextBox 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0920" y="5791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2982" y="5181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92982" y="4572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86420" y="39624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 smtClean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92982" y="2743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 smtClean="0"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4" name="TextBox 4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62232" y="3352800"/>
            <a:ext cx="1400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 smtClean="0">
                <a:latin typeface="Calibri" pitchFamily="-96" charset="0"/>
              </a:rPr>
              <a:t> Saved</a:t>
            </a:r>
            <a:endParaRPr lang="en-US" sz="1800" dirty="0">
              <a:latin typeface="Calibri" pitchFamily="-96" charset="0"/>
            </a:endParaRPr>
          </a:p>
        </p:txBody>
      </p:sp>
      <p:sp>
        <p:nvSpPr>
          <p:cNvPr id="27649" name="Rectangle 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" y="1447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" y="20574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0040" y="26670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0040" y="32766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0040" y="38862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" y="4495800"/>
            <a:ext cx="40386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0040" y="5105400"/>
            <a:ext cx="40386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" y="5715000"/>
            <a:ext cx="40386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94978" y="58023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040" y="2133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alibri" pitchFamily="-96" charset="0"/>
              </a:rPr>
              <a:t>Callee</a:t>
            </a:r>
            <a:r>
              <a:rPr lang="en-US" sz="1800" dirty="0">
                <a:solidFill>
                  <a:srgbClr val="FF0000"/>
                </a:solidFill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914015" y="5181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Stack pointer</a:t>
            </a:r>
          </a:p>
        </p:txBody>
      </p:sp>
      <p:sp>
        <p:nvSpPr>
          <p:cNvPr id="27675" name="TextBox 4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25800" y="1524000"/>
            <a:ext cx="27228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Return </a:t>
            </a:r>
            <a:r>
              <a:rPr lang="en-US" sz="1800" dirty="0" smtClean="0">
                <a:latin typeface="Calibri" pitchFamily="-96" charset="0"/>
              </a:rPr>
              <a:t>value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</a:t>
            </a:r>
            <a:r>
              <a:rPr lang="en-US" sz="1800" dirty="0" smtClean="0">
                <a:latin typeface="Calibri" pitchFamily="-96" charset="0"/>
              </a:rPr>
              <a:t>saved</a:t>
            </a:r>
            <a:endParaRPr lang="en-US" sz="1800" dirty="0">
              <a:latin typeface="Calibri" pitchFamily="-96" charset="0"/>
            </a:endParaRPr>
          </a:p>
        </p:txBody>
      </p:sp>
      <p:sp>
        <p:nvSpPr>
          <p:cNvPr id="27676" name="TextBox 4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15440" y="2754313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Argument #</a:t>
            </a:r>
            <a:r>
              <a:rPr lang="en-US" sz="1800" dirty="0" smtClean="0">
                <a:latin typeface="Calibri" pitchFamily="-96" charset="0"/>
              </a:rPr>
              <a:t>4 -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77" name="TextBox 4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5440" y="4572000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Argument #</a:t>
            </a:r>
            <a:r>
              <a:rPr lang="en-US" sz="1800" dirty="0" smtClean="0">
                <a:latin typeface="Calibri" pitchFamily="-96" charset="0"/>
              </a:rPr>
              <a:t>1 -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78" name="TextBox 4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33025" y="3363913"/>
            <a:ext cx="2747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itchFamily="-96" charset="0"/>
              </a:rPr>
              <a:t>Argument #</a:t>
            </a:r>
            <a:r>
              <a:rPr lang="en-US" sz="1800" dirty="0" smtClean="0">
                <a:latin typeface="Calibri" pitchFamily="-96" charset="0"/>
              </a:rPr>
              <a:t>3 -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79" name="TextBox 4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15440" y="3973513"/>
            <a:ext cx="2747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libri" pitchFamily="-96" charset="0"/>
              </a:rPr>
              <a:t>Argument </a:t>
            </a:r>
            <a:r>
              <a:rPr lang="en-US" sz="1800" smtClean="0">
                <a:latin typeface="Calibri" pitchFamily="-96" charset="0"/>
              </a:rPr>
              <a:t>#2 - </a:t>
            </a:r>
            <a:r>
              <a:rPr lang="en-US" sz="1800" smtClean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smtClean="0"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  <a:p>
            <a:pPr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80" name="TextBox 5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0877" y="2133600"/>
            <a:ext cx="27473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>
                <a:latin typeface="Calibri" pitchFamily="-96" charset="0"/>
              </a:rPr>
              <a:t>Argument #</a:t>
            </a:r>
            <a:r>
              <a:rPr lang="en-US" sz="1800" dirty="0" smtClean="0">
                <a:latin typeface="Calibri" pitchFamily="-96" charset="0"/>
              </a:rPr>
              <a:t>6 -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algn="r" eaLnBrk="0" hangingPunct="0"/>
            <a:endParaRPr lang="en-US" sz="1800" dirty="0">
              <a:latin typeface="Calibri" pitchFamily="-96" charset="0"/>
            </a:endParaRPr>
          </a:p>
        </p:txBody>
      </p:sp>
      <p:sp>
        <p:nvSpPr>
          <p:cNvPr id="27681" name="TextBox 5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10877" y="1524000"/>
            <a:ext cx="27473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 dirty="0">
                <a:latin typeface="Calibri" pitchFamily="-96" charset="0"/>
              </a:rPr>
              <a:t>Argument #</a:t>
            </a:r>
            <a:r>
              <a:rPr lang="en-US" sz="1800" dirty="0" smtClean="0">
                <a:latin typeface="Calibri" pitchFamily="-96" charset="0"/>
              </a:rPr>
              <a:t>5 - </a:t>
            </a:r>
            <a:r>
              <a:rPr lang="en-US" sz="1800" dirty="0">
                <a:solidFill>
                  <a:schemeClr val="accent6"/>
                </a:solidFill>
                <a:latin typeface="Calibri" pitchFamily="-96" charset="0"/>
              </a:rPr>
              <a:t>Caller</a:t>
            </a:r>
            <a:r>
              <a:rPr lang="en-US" sz="1800" dirty="0">
                <a:latin typeface="Calibri" pitchFamily="-96" charset="0"/>
              </a:rPr>
              <a:t> saved</a:t>
            </a:r>
          </a:p>
          <a:p>
            <a:pPr algn="r" eaLnBrk="0" hangingPunct="0"/>
            <a:endParaRPr lang="en-US" sz="1800" dirty="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7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-Saved Example </a:t>
            </a:r>
            <a:r>
              <a:rPr lang="en-US" sz="2400" dirty="0" smtClean="0"/>
              <a:t>(step 1)</a:t>
            </a:r>
            <a:endParaRPr lang="en-US" sz="2400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3200400"/>
            <a:ext cx="4419600" cy="33832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call_incr2: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800600" cy="1461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call_incr2(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 v2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3500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9864" y="1216152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pSp>
        <p:nvGrpSpPr>
          <p:cNvPr id="5" name="Group 4"/>
          <p:cNvGrpSpPr/>
          <p:nvPr>
            <p:custDataLst>
              <p:tags r:id="rId6"/>
            </p:custDataLst>
          </p:nvPr>
        </p:nvGrpSpPr>
        <p:grpSpPr>
          <a:xfrm>
            <a:off x="5773257" y="1600200"/>
            <a:ext cx="2380977" cy="1295400"/>
            <a:chOff x="5181600" y="1600200"/>
            <a:chExt cx="2380977" cy="1295400"/>
          </a:xfrm>
        </p:grpSpPr>
        <p:sp>
          <p:nvSpPr>
            <p:cNvPr id="63498" name="Line 1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477000" y="2705100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499" name="Rectangle 11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34200" y="2527146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63501" name="Rectangle 1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16002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16" name="Rectangle 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25146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ret </a:t>
              </a:r>
              <a:r>
                <a:rPr lang="en-US" sz="1800" dirty="0" err="1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addr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</p:grpSp>
      <p:sp>
        <p:nvSpPr>
          <p:cNvPr id="21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69864" y="3730752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8"/>
            </p:custDataLst>
          </p:nvPr>
        </p:nvGrpSpPr>
        <p:grpSpPr>
          <a:xfrm>
            <a:off x="5773257" y="4114800"/>
            <a:ext cx="2656694" cy="2438400"/>
            <a:chOff x="5181600" y="4114800"/>
            <a:chExt cx="2656694" cy="2438400"/>
          </a:xfrm>
        </p:grpSpPr>
        <p:sp>
          <p:nvSpPr>
            <p:cNvPr id="17" name="Rectangle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5791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35</a:t>
              </a:r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1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18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6172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Unused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477000" y="636788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49854" y="6185728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2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1148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23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029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dirty="0" smtClean="0"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ret</a:t>
              </a:r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</a:t>
              </a:r>
              <a:r>
                <a:rPr lang="en-US" sz="1800" dirty="0" err="1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addr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77000" y="598053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5803559"/>
              <a:ext cx="904094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%rsp+8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4" name="Rectangle 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54102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Saved </a:t>
              </a:r>
              <a:r>
                <a:rPr lang="en-US" sz="180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8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-Saved Example </a:t>
            </a:r>
            <a:r>
              <a:rPr lang="en-US" sz="2400" dirty="0">
                <a:solidFill>
                  <a:srgbClr val="000000"/>
                </a:solidFill>
              </a:rPr>
              <a:t>(step 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3200400"/>
            <a:ext cx="4419600" cy="338328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call_incr2: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$100,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769864" y="4416552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5773257" y="4800600"/>
            <a:ext cx="2380977" cy="1302967"/>
            <a:chOff x="5181600" y="4800600"/>
            <a:chExt cx="2380977" cy="1302967"/>
          </a:xfrm>
        </p:grpSpPr>
        <p:sp>
          <p:nvSpPr>
            <p:cNvPr id="63498" name="Line 1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6477000" y="5943600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499" name="Rectangle 11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6934200" y="5749624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63501" name="Rectangle 13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48006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16" name="Rectangle 9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5715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err="1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</a:t>
              </a:r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address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</p:grpSp>
      <p:sp>
        <p:nvSpPr>
          <p:cNvPr id="21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69864" y="98425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pSp>
        <p:nvGrpSpPr>
          <p:cNvPr id="5" name="Group 4"/>
          <p:cNvGrpSpPr/>
          <p:nvPr>
            <p:custDataLst>
              <p:tags r:id="rId7"/>
            </p:custDataLst>
          </p:nvPr>
        </p:nvGrpSpPr>
        <p:grpSpPr>
          <a:xfrm>
            <a:off x="5773257" y="1371600"/>
            <a:ext cx="2656694" cy="2438400"/>
            <a:chOff x="5181600" y="1371600"/>
            <a:chExt cx="2656694" cy="2438400"/>
          </a:xfrm>
        </p:grpSpPr>
        <p:sp>
          <p:nvSpPr>
            <p:cNvPr id="17" name="Rectangle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3048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35</a:t>
              </a:r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1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18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3429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Unused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477000" y="361907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Rectangle 11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6938529" y="3436421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2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1371600"/>
              <a:ext cx="1295400" cy="9144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. . .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23" name="Rectangle 9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2286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err="1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</a:t>
              </a:r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address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77000" y="3254161"/>
              <a:ext cx="4572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3061528"/>
              <a:ext cx="904094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%rsp+8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  <p:sp>
          <p:nvSpPr>
            <p:cNvPr id="24" name="Rectangle 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2667000"/>
              <a:ext cx="12954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Saved </a:t>
              </a:r>
              <a:r>
                <a:rPr lang="en-US" sz="1800" dirty="0" smtClean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</p:grpSp>
      <p:sp>
        <p:nvSpPr>
          <p:cNvPr id="28" name="Rectangle 5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7200" y="1371600"/>
            <a:ext cx="4800600" cy="14619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call_incr2(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 v2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06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Caller </a:t>
            </a:r>
            <a:r>
              <a:rPr lang="en-US" i="1" dirty="0" smtClean="0"/>
              <a:t>and</a:t>
            </a:r>
            <a:r>
              <a:rPr lang="en-US" dirty="0" smtClean="0"/>
              <a:t> Callee Saved?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want </a:t>
            </a:r>
            <a:r>
              <a:rPr lang="en-US" i="1" dirty="0" smtClean="0"/>
              <a:t>one</a:t>
            </a:r>
            <a:r>
              <a:rPr lang="en-US" dirty="0" smtClean="0"/>
              <a:t> calling convention to simply separate implementation details between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In general, neither caller-save nor </a:t>
            </a:r>
            <a:r>
              <a:rPr lang="en-US" dirty="0" err="1" smtClean="0"/>
              <a:t>callee</a:t>
            </a:r>
            <a:r>
              <a:rPr lang="en-US" dirty="0" smtClean="0"/>
              <a:t>-save is “best”:</a:t>
            </a:r>
          </a:p>
          <a:p>
            <a:pPr lvl="1"/>
            <a:r>
              <a:rPr lang="en-US" dirty="0" smtClean="0"/>
              <a:t>If caller isn’t using a register, caller-save is better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callee</a:t>
            </a:r>
            <a:r>
              <a:rPr lang="en-US" dirty="0" smtClean="0"/>
              <a:t> doesn’t need a register, </a:t>
            </a:r>
            <a:r>
              <a:rPr lang="en-US" dirty="0" err="1" smtClean="0"/>
              <a:t>callee</a:t>
            </a:r>
            <a:r>
              <a:rPr lang="en-US" dirty="0" smtClean="0"/>
              <a:t>-save is better</a:t>
            </a:r>
          </a:p>
          <a:p>
            <a:pPr lvl="1"/>
            <a:r>
              <a:rPr lang="en-US" dirty="0" smtClean="0"/>
              <a:t>If “do need to save”, </a:t>
            </a:r>
            <a:r>
              <a:rPr lang="en-US" dirty="0" err="1" smtClean="0"/>
              <a:t>callee</a:t>
            </a:r>
            <a:r>
              <a:rPr lang="en-US" dirty="0" smtClean="0"/>
              <a:t>-save generally makes smaller programs</a:t>
            </a:r>
          </a:p>
          <a:p>
            <a:pPr lvl="2"/>
            <a:r>
              <a:rPr lang="en-US" dirty="0" smtClean="0"/>
              <a:t>Functions are called from multiple places</a:t>
            </a:r>
          </a:p>
          <a:p>
            <a:pPr lvl="2"/>
            <a:endParaRPr lang="en-US" dirty="0"/>
          </a:p>
          <a:p>
            <a:r>
              <a:rPr lang="en-US" dirty="0" smtClean="0"/>
              <a:t>So… “some of each” and compiler tries to “pick registers” that minimize amount of saving/restoring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075"/>
            <a:ext cx="8366125" cy="497205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r>
              <a:rPr lang="en-US" dirty="0"/>
              <a:t>-</a:t>
            </a:r>
            <a:r>
              <a:rPr lang="en-US" dirty="0" smtClean="0"/>
              <a:t>saved register values need to be pushed </a:t>
            </a:r>
            <a:r>
              <a:rPr lang="en-US" dirty="0"/>
              <a:t>onto the stack before making a procedure </a:t>
            </a:r>
            <a:r>
              <a:rPr lang="en-US" dirty="0" smtClean="0"/>
              <a:t>call </a:t>
            </a:r>
            <a:r>
              <a:rPr lang="en-US" i="1" dirty="0" smtClean="0"/>
              <a:t>only if the Caller needs that value later</a:t>
            </a:r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may change those register values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/>
              <a:t>-</a:t>
            </a:r>
            <a:r>
              <a:rPr lang="en-US" dirty="0" smtClean="0"/>
              <a:t>saved register values need to be pushed onto the stack </a:t>
            </a:r>
            <a:r>
              <a:rPr lang="en-US" i="1" dirty="0" smtClean="0"/>
              <a:t>only if the </a:t>
            </a:r>
            <a:r>
              <a:rPr lang="en-US" i="1" dirty="0" err="1" smtClean="0"/>
              <a:t>Callee</a:t>
            </a:r>
            <a:r>
              <a:rPr lang="en-US" i="1" dirty="0" smtClean="0"/>
              <a:t> intends </a:t>
            </a:r>
            <a:r>
              <a:rPr lang="en-US" i="1" dirty="0"/>
              <a:t>to </a:t>
            </a:r>
            <a:r>
              <a:rPr lang="en-US" i="1" dirty="0" smtClean="0"/>
              <a:t>use those registers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 expects unchanged values in those registers</a:t>
            </a:r>
          </a:p>
          <a:p>
            <a:endParaRPr lang="en-US" dirty="0"/>
          </a:p>
          <a:p>
            <a:r>
              <a:rPr lang="en-US" dirty="0" smtClean="0"/>
              <a:t>Don’t </a:t>
            </a:r>
            <a:r>
              <a:rPr lang="en-US" dirty="0"/>
              <a:t>forget to </a:t>
            </a:r>
            <a:r>
              <a:rPr lang="en-US" dirty="0" smtClean="0"/>
              <a:t>restore/pop </a:t>
            </a:r>
            <a:r>
              <a:rPr lang="en-US" dirty="0"/>
              <a:t>the values </a:t>
            </a:r>
            <a:r>
              <a:rPr lang="en-US" dirty="0" smtClean="0"/>
              <a:t>later!</a:t>
            </a:r>
            <a:endParaRPr lang="en-US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1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Structure</a:t>
            </a:r>
          </a:p>
          <a:p>
            <a:r>
              <a:rPr lang="en-US" dirty="0" smtClean="0"/>
              <a:t>Calling Conventions</a:t>
            </a:r>
          </a:p>
          <a:p>
            <a:pPr lvl="1"/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Managing local data</a:t>
            </a:r>
          </a:p>
          <a:p>
            <a:r>
              <a:rPr lang="en-US" dirty="0" smtClean="0"/>
              <a:t>Register Saving Conventions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Illustration of Recursion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7838" name="Rectangl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023360"/>
            <a:ext cx="417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Compiler Explorer:</a:t>
            </a:r>
          </a:p>
          <a:p>
            <a:r>
              <a:rPr lang="en-US" sz="2400" dirty="0">
                <a:latin typeface="Calibri" pitchFamily="34" charset="0"/>
                <a:hlinkClick r:id="rId6"/>
              </a:rPr>
              <a:t>https://</a:t>
            </a:r>
            <a:r>
              <a:rPr lang="en-US" sz="2400" dirty="0" smtClean="0">
                <a:latin typeface="Calibri" pitchFamily="34" charset="0"/>
                <a:hlinkClick r:id="rId6"/>
              </a:rPr>
              <a:t>godbolt.org/z/xFCrsw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Compiled with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-O1</a:t>
            </a:r>
            <a:r>
              <a:rPr lang="en-US" sz="2000" dirty="0" smtClean="0">
                <a:latin typeface="Calibri" pitchFamily="34" charset="0"/>
              </a:rPr>
              <a:t> for brevity instead of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endParaRPr lang="en-US" sz="2000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Try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-O2</a:t>
            </a:r>
            <a:r>
              <a:rPr lang="en-US" sz="2000" dirty="0" smtClean="0">
                <a:latin typeface="Calibri" pitchFamily="34" charset="0"/>
              </a:rPr>
              <a:t> instead!</a:t>
            </a:r>
          </a:p>
        </p:txBody>
      </p:sp>
    </p:spTree>
    <p:extLst>
      <p:ext uri="{BB962C8B-B14F-4D97-AF65-F5344CB8AC3E}">
        <p14:creationId xmlns:p14="http://schemas.microsoft.com/office/powerpoint/2010/main" val="208698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Function:  Base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04225221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2194560" y="4114800"/>
            <a:ext cx="2971800" cy="914400"/>
          </a:xfrm>
          <a:prstGeom prst="wedgeRoundRectCallout">
            <a:avLst>
              <a:gd name="adj1" fmla="val 74446"/>
              <a:gd name="adj2" fmla="val -46292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Trick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because some AMD hardware doesn’t like jumping to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3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Function:  </a:t>
            </a:r>
            <a:r>
              <a:rPr lang="en-US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 Register Save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02576992"/>
              </p:ext>
            </p:extLst>
          </p:nvPr>
        </p:nvGraphicFramePr>
        <p:xfrm>
          <a:off x="5394960" y="1371600"/>
          <a:ext cx="3575876" cy="76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09278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blipFill rotWithShape="0"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199" y="3657600"/>
            <a:ext cx="2103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Need original value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after</a:t>
            </a:r>
            <a:r>
              <a:rPr lang="en-US" dirty="0" smtClean="0">
                <a:latin typeface="Calibri" pitchFamily="34" charset="0"/>
              </a:rPr>
              <a:t> recursive call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pcount_r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“Save” by putting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b="1" dirty="0" err="1" smtClean="0">
                <a:solidFill>
                  <a:srgbClr val="C00000"/>
                </a:solidFill>
                <a:latin typeface="Calibri" pitchFamily="34" charset="0"/>
              </a:rPr>
              <a:t>callee</a:t>
            </a:r>
            <a:r>
              <a:rPr lang="en-US" dirty="0" smtClean="0">
                <a:latin typeface="Calibri" pitchFamily="34" charset="0"/>
              </a:rPr>
              <a:t> saved), but need to save old value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 smtClean="0">
                <a:latin typeface="Calibri" pitchFamily="34" charset="0"/>
              </a:rPr>
              <a:t> before you change it.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The Stack</a:t>
            </a:r>
          </a:p>
        </p:txBody>
      </p:sp>
      <p:sp>
        <p:nvSpPr>
          <p:cNvPr id="13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3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 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103120" y="1828800"/>
            <a:ext cx="493776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increment(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p,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val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 = x +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val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5303520"/>
            <a:ext cx="4416552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600" b="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</a:t>
            </a:r>
            <a:r>
              <a:rPr lang="en-US" sz="1600" b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1" i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),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1" dirty="0" err="1" smtClean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1" i="0" dirty="0">
                        <a:solidFill>
                          <a:schemeClr val="accent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return value</a:t>
                      </a:r>
                      <a:endParaRPr lang="en-US" b="1" i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58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Function:  Call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7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23747912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(new)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Argument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03744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blipFill rotWithShape="0"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The Stack</a:t>
            </a:r>
          </a:p>
        </p:txBody>
      </p:sp>
      <p:sp>
        <p:nvSpPr>
          <p:cNvPr id="13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5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Function: 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33693508"/>
              </p:ext>
            </p:extLst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Recursive call return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(old)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1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  <a:endParaRPr lang="en-US" sz="1800" b="0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23955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&lt;pcount_r+22&gt;</a:t>
                      </a:r>
                      <a:endParaRPr lang="en-US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68880" y="5705856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705856"/>
                <a:ext cx="1005840" cy="384048"/>
              </a:xfrm>
              <a:prstGeom prst="rect">
                <a:avLst/>
              </a:prstGeom>
              <a:blipFill rotWithShape="0">
                <a:blip r:embed="rId8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The Stack</a:t>
            </a:r>
          </a:p>
        </p:txBody>
      </p:sp>
    </p:spTree>
    <p:extLst>
      <p:ext uri="{BB962C8B-B14F-4D97-AF65-F5344CB8AC3E}">
        <p14:creationId xmlns:p14="http://schemas.microsoft.com/office/powerpoint/2010/main" val="374569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Function: 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3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);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32474961"/>
              </p:ext>
            </p:extLst>
          </p:nvPr>
        </p:nvGraphicFramePr>
        <p:xfrm>
          <a:off x="5394960" y="1371600"/>
          <a:ext cx="3575876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x&amp;1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53256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5321808"/>
                <a:ext cx="1005840" cy="384048"/>
              </a:xfrm>
              <a:prstGeom prst="rect">
                <a:avLst/>
              </a:prstGeom>
              <a:blipFill rotWithShape="0"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7472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The Stack</a:t>
            </a:r>
          </a:p>
        </p:txBody>
      </p:sp>
      <p:sp>
        <p:nvSpPr>
          <p:cNvPr id="11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Rectangle 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Function:  Completion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2" name="Rectangle 1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371600"/>
            <a:ext cx="4754880" cy="201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/* Recursive </a:t>
            </a:r>
            <a:r>
              <a:rPr lang="en-US" sz="1800" b="0" i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popcount</a:t>
            </a:r>
            <a:r>
              <a:rPr lang="en-US" sz="18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unsigned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x) {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if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else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&amp;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1)+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&gt;&gt;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1);</a:t>
            </a:r>
          </a:p>
          <a:p>
            <a:pPr algn="l"/>
            <a:r>
              <a:rPr lang="en-US" sz="18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91841646"/>
              </p:ext>
            </p:extLst>
          </p:nvPr>
        </p:nvGraphicFramePr>
        <p:xfrm>
          <a:off x="5394960" y="1371600"/>
          <a:ext cx="3575876" cy="1365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value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Previous </a:t>
                      </a:r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r>
                        <a:rPr lang="en-US" b="0" i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Callee</a:t>
                      </a:r>
                      <a:r>
                        <a:rPr lang="en-US" b="0" i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restored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7432" marB="274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516918"/>
              </p:ext>
            </p:extLst>
          </p:nvPr>
        </p:nvGraphicFramePr>
        <p:xfrm>
          <a:off x="3474720" y="4023360"/>
          <a:ext cx="1828800" cy="245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 Bold" charset="0"/>
                          <a:cs typeface="Calibri" panose="020F0502020204030204" pitchFamily="34" charset="0"/>
                          <a:sym typeface="Calibri Bold" charset="0"/>
                        </a:rPr>
                        <a:t>. . .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rtn</a:t>
                      </a:r>
                      <a:r>
                        <a:rPr lang="en-US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&lt;main+?&gt;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63270" y="4553712"/>
                <a:ext cx="1005840" cy="38404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270" y="4553712"/>
                <a:ext cx="1005840" cy="384048"/>
              </a:xfrm>
              <a:prstGeom prst="rect">
                <a:avLst/>
              </a:prstGeom>
              <a:blipFill rotWithShape="0">
                <a:blip r:embed="rId7"/>
                <a:stretch>
                  <a:fillRect l="-1818"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469110" y="3566160"/>
            <a:ext cx="1828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The Stack</a:t>
            </a:r>
          </a:p>
        </p:txBody>
      </p:sp>
      <p:sp>
        <p:nvSpPr>
          <p:cNvPr id="10" name="Rectangle 1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60720" y="2834640"/>
            <a:ext cx="2926080" cy="395492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$0, %</a:t>
            </a:r>
            <a:r>
              <a:rPr lang="en-US" sz="18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jne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L8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.L8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Works without any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</a:t>
            </a:r>
            <a:r>
              <a:rPr lang="en-US" smtClean="0"/>
              <a:t>return </a:t>
            </a:r>
            <a:r>
              <a:rPr lang="en-US" smtClean="0"/>
              <a:t>address</a:t>
            </a:r>
            <a:endParaRPr lang="en-US" dirty="0" smtClean="0"/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2"/>
            <a:r>
              <a:rPr lang="en-US" dirty="0" smtClean="0"/>
              <a:t>Unless the code explicitly does so (</a:t>
            </a:r>
            <a:r>
              <a:rPr lang="en-US" i="1" dirty="0" smtClean="0"/>
              <a:t>e.g.</a:t>
            </a:r>
            <a:r>
              <a:rPr lang="en-US" dirty="0" smtClean="0"/>
              <a:t> buffer overflow)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 (LIFO)</a:t>
            </a:r>
          </a:p>
          <a:p>
            <a:r>
              <a:rPr lang="en-US" dirty="0" smtClean="0"/>
              <a:t>Also works for mutual recursion (P calls Q; Q calls 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8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x86-64 Stack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Many x86-64 procedures have a minimal stack frame</a:t>
            </a:r>
          </a:p>
          <a:p>
            <a:pPr lvl="1"/>
            <a:r>
              <a:rPr lang="en-US" dirty="0" smtClean="0"/>
              <a:t>Only return address is pushed onto the stack when procedure is called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procedure </a:t>
            </a:r>
            <a:r>
              <a:rPr lang="en-US" i="1" dirty="0" smtClean="0"/>
              <a:t>needs </a:t>
            </a:r>
            <a:r>
              <a:rPr lang="en-US" dirty="0" smtClean="0"/>
              <a:t>to grow its stack frame when it:</a:t>
            </a:r>
          </a:p>
          <a:p>
            <a:pPr lvl="1"/>
            <a:r>
              <a:rPr lang="en-US" dirty="0" smtClean="0"/>
              <a:t>Has too many local variables to hold in </a:t>
            </a:r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Has local variables that are arrays or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Uses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 to compute the address of a local variable</a:t>
            </a:r>
          </a:p>
          <a:p>
            <a:pPr lvl="1"/>
            <a:r>
              <a:rPr lang="en-US" dirty="0" smtClean="0"/>
              <a:t>Calls another function that takes more than six arguments</a:t>
            </a:r>
          </a:p>
          <a:p>
            <a:pPr lvl="1"/>
            <a:r>
              <a:rPr lang="en-US" dirty="0" smtClean="0"/>
              <a:t>Is using </a:t>
            </a:r>
            <a:r>
              <a:rPr lang="en-US" b="1" dirty="0" smtClean="0">
                <a:solidFill>
                  <a:schemeClr val="accent2"/>
                </a:solidFill>
              </a:rPr>
              <a:t>caller</a:t>
            </a:r>
            <a:r>
              <a:rPr lang="en-US" dirty="0" smtClean="0"/>
              <a:t>-saved registers and then calls a procedure</a:t>
            </a:r>
          </a:p>
          <a:p>
            <a:pPr lvl="1"/>
            <a:r>
              <a:rPr lang="en-US" dirty="0" smtClean="0"/>
              <a:t>Modifies/uses </a:t>
            </a:r>
            <a:r>
              <a:rPr lang="en-US" b="1" dirty="0" err="1" smtClean="0">
                <a:solidFill>
                  <a:srgbClr val="C00000"/>
                </a:solidFill>
              </a:rPr>
              <a:t>callee</a:t>
            </a:r>
            <a:r>
              <a:rPr lang="en-US" dirty="0" smtClean="0"/>
              <a:t>-saved registers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Procedure Summary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394960" cy="4974336"/>
          </a:xfrm>
        </p:spPr>
        <p:txBody>
          <a:bodyPr/>
          <a:lstStyle/>
          <a:p>
            <a:r>
              <a:rPr lang="en-US" sz="2400" dirty="0" smtClean="0"/>
              <a:t>Important Points</a:t>
            </a:r>
          </a:p>
          <a:p>
            <a:pPr lvl="1"/>
            <a:r>
              <a:rPr lang="en-US" sz="2000" dirty="0" smtClean="0"/>
              <a:t>Procedures are a </a:t>
            </a:r>
            <a:r>
              <a:rPr lang="en-US" sz="2000" dirty="0" smtClean="0">
                <a:solidFill>
                  <a:srgbClr val="FF0000"/>
                </a:solidFill>
              </a:rPr>
              <a:t>combination of </a:t>
            </a:r>
            <a:r>
              <a:rPr lang="en-US" sz="2000" i="1" dirty="0" smtClean="0">
                <a:solidFill>
                  <a:srgbClr val="FF0000"/>
                </a:solidFill>
              </a:rPr>
              <a:t>instructions </a:t>
            </a:r>
            <a:r>
              <a:rPr lang="en-US" sz="2000" dirty="0" smtClean="0">
                <a:solidFill>
                  <a:srgbClr val="FF0000"/>
                </a:solidFill>
              </a:rPr>
              <a:t>and </a:t>
            </a:r>
            <a:r>
              <a:rPr lang="en-US" sz="2000" i="1" dirty="0" smtClean="0">
                <a:solidFill>
                  <a:srgbClr val="FF0000"/>
                </a:solidFill>
              </a:rPr>
              <a:t>conventions</a:t>
            </a:r>
          </a:p>
          <a:p>
            <a:pPr lvl="2"/>
            <a:r>
              <a:rPr lang="en-US" sz="1800" dirty="0" smtClean="0"/>
              <a:t>Conventions prevent functions from disrupting each other</a:t>
            </a:r>
          </a:p>
          <a:p>
            <a:pPr lvl="1"/>
            <a:r>
              <a:rPr lang="en-US" sz="2000" dirty="0" smtClean="0"/>
              <a:t>Stack is the right data structure for procedure call/return</a:t>
            </a:r>
          </a:p>
          <a:p>
            <a:pPr lvl="2"/>
            <a:r>
              <a:rPr lang="en-US" sz="1800" dirty="0" smtClean="0"/>
              <a:t>If P calls Q, then Q returns before P</a:t>
            </a:r>
          </a:p>
          <a:p>
            <a:pPr lvl="1"/>
            <a:r>
              <a:rPr lang="en-US" sz="2000" dirty="0" smtClean="0"/>
              <a:t>Recursion handled by normal calling conventions</a:t>
            </a:r>
            <a:endParaRPr lang="en-US" sz="2200" dirty="0" smtClean="0"/>
          </a:p>
          <a:p>
            <a:r>
              <a:rPr lang="en-US" sz="2400" dirty="0" smtClean="0"/>
              <a:t>Heavy use of registers</a:t>
            </a:r>
          </a:p>
          <a:p>
            <a:pPr lvl="1"/>
            <a:r>
              <a:rPr lang="en-US" sz="2000" dirty="0" smtClean="0"/>
              <a:t>Faster than using memory</a:t>
            </a:r>
          </a:p>
          <a:p>
            <a:pPr lvl="1"/>
            <a:r>
              <a:rPr lang="en-US" sz="2000" dirty="0" smtClean="0"/>
              <a:t>Use limited by data size and conventions</a:t>
            </a:r>
          </a:p>
          <a:p>
            <a:r>
              <a:rPr lang="en-US" sz="2400" dirty="0" smtClean="0"/>
              <a:t>Minimize use of the Stack</a:t>
            </a: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60720" y="1295400"/>
            <a:ext cx="2763520" cy="5219700"/>
            <a:chOff x="6126480" y="1295400"/>
            <a:chExt cx="2763520" cy="5219700"/>
          </a:xfrm>
        </p:grpSpPr>
        <p:sp>
          <p:nvSpPr>
            <p:cNvPr id="81924" name="Rectangle 4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7620000" y="3276600"/>
              <a:ext cx="1270000" cy="3048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Return </a:t>
              </a:r>
              <a:r>
                <a:rPr lang="en-US" sz="1800" dirty="0" err="1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Addr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81925" name="Rectangle 5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7620000" y="3886200"/>
              <a:ext cx="1270000" cy="18161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Saved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Registers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+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Local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Variables</a:t>
              </a:r>
            </a:p>
          </p:txBody>
        </p:sp>
        <p:sp>
          <p:nvSpPr>
            <p:cNvPr id="81926" name="Rectangle 6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7620000" y="5699125"/>
              <a:ext cx="1270000" cy="7366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Argument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ctr"/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Build</a:t>
              </a:r>
            </a:p>
          </p:txBody>
        </p:sp>
        <p:sp>
          <p:nvSpPr>
            <p:cNvPr id="81927" name="Rectangle 7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7620000" y="1295400"/>
              <a:ext cx="1270000" cy="13716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28" name="Rectangle 8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7620000" y="3581400"/>
              <a:ext cx="1270000" cy="304800"/>
            </a:xfrm>
            <a:prstGeom prst="rect">
              <a:avLst/>
            </a:prstGeom>
            <a:solidFill>
              <a:srgbClr val="D9D9D9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dirty="0">
                  <a:solidFill>
                    <a:srgbClr val="7F7F7F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 b="1" dirty="0" smtClean="0">
                  <a:solidFill>
                    <a:srgbClr val="7F7F7F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%</a:t>
              </a:r>
              <a:r>
                <a:rPr lang="en-US" sz="1800" b="1" dirty="0" err="1" smtClean="0">
                  <a:solidFill>
                    <a:srgbClr val="7F7F7F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rbp</a:t>
              </a:r>
              <a:endParaRPr lang="en-US" sz="1800" b="1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endParaRPr>
            </a:p>
          </p:txBody>
        </p:sp>
        <p:sp>
          <p:nvSpPr>
            <p:cNvPr id="81929" name="Rectangle 9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620000" y="2667000"/>
              <a:ext cx="1270000" cy="6096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Arguments</a:t>
              </a:r>
            </a:p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7+</a:t>
              </a:r>
              <a:endPara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81930" name="Rectangle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544850" y="1981200"/>
              <a:ext cx="684212" cy="6350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Caller</a:t>
              </a:r>
              <a:endParaRPr lang="en-US" dirty="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pPr algn="r"/>
              <a:r>
                <a:rPr lang="en-US" sz="18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Frame</a:t>
              </a:r>
            </a:p>
          </p:txBody>
        </p:sp>
        <p:sp>
          <p:nvSpPr>
            <p:cNvPr id="81932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7269480" y="3732213"/>
              <a:ext cx="292608" cy="0"/>
            </a:xfrm>
            <a:prstGeom prst="line">
              <a:avLst/>
            </a:prstGeom>
            <a:noFill/>
            <a:ln w="25400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33" name="Rectangle 13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6126480" y="3552825"/>
              <a:ext cx="1097280" cy="3302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rbp</a:t>
              </a:r>
              <a:endPara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alibri" panose="020F0502020204030204" pitchFamily="34" charset="0"/>
                  <a:cs typeface="Anonymous Pro Regular" charset="0"/>
                  <a:sym typeface="Courier New Bold" charset="0"/>
                </a:rPr>
                <a:t>(Optional)</a:t>
              </a:r>
              <a:endParaRPr lang="en-US" sz="1800" b="0" dirty="0">
                <a:solidFill>
                  <a:schemeClr val="tx1"/>
                </a:solidFill>
                <a:latin typeface="Calibri" panose="020F0502020204030204" pitchFamily="34" charset="0"/>
                <a:cs typeface="Anonymous Pro Regular" charset="0"/>
                <a:sym typeface="Courier New Bold" charset="0"/>
              </a:endParaRPr>
            </a:p>
          </p:txBody>
        </p:sp>
        <p:sp>
          <p:nvSpPr>
            <p:cNvPr id="81934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7269480" y="6365875"/>
              <a:ext cx="290513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35" name="Rectangle 15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6126480" y="6184900"/>
              <a:ext cx="1097280" cy="3302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%</a:t>
              </a:r>
              <a:r>
                <a:rPr lang="en-US" sz="1800" b="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rsp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endParaRPr>
            </a:p>
          </p:txBody>
        </p:sp>
      </p:grpSp>
      <p:sp>
        <p:nvSpPr>
          <p:cNvPr id="19" name="AutoShape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81825" y="1295400"/>
            <a:ext cx="228600" cy="201168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7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smtClean="0"/>
              <a:t>Call Example - Handout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0385" cy="2295144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    increment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8(%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9600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long v2 = increment(&amp;v1, 100);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Rectangl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5303520"/>
            <a:ext cx="4419600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x = *p</a:t>
            </a:r>
            <a:endParaRPr lang="en-US" sz="1600" b="0" i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6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y = x+100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(%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</a:t>
            </a:r>
            <a:r>
              <a:rPr lang="en-US" sz="16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*p = y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16452"/>
              </p:ext>
            </p:extLst>
          </p:nvPr>
        </p:nvGraphicFramePr>
        <p:xfrm>
          <a:off x="5791200" y="1586096"/>
          <a:ext cx="2102936" cy="232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500" b="1" i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03582918"/>
              </p:ext>
            </p:extLst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3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Example  (initial state)</a:t>
            </a:r>
            <a:endParaRPr lang="en-US" dirty="0">
              <a:sym typeface="Courier New Bold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90999" y="3931920"/>
            <a:ext cx="4572000" cy="2743200"/>
          </a:xfrm>
        </p:spPr>
        <p:txBody>
          <a:bodyPr/>
          <a:lstStyle/>
          <a:p>
            <a:r>
              <a:rPr lang="en-US" sz="2400" dirty="0"/>
              <a:t>Return address </a:t>
            </a:r>
            <a:r>
              <a:rPr lang="en-US" sz="2400" b="0" dirty="0"/>
              <a:t>on stack </a:t>
            </a:r>
            <a:r>
              <a:rPr lang="en-US" sz="2400" b="0" dirty="0" smtClean="0"/>
              <a:t>is the a</a:t>
            </a:r>
            <a:r>
              <a:rPr lang="en-US" sz="2400" dirty="0" smtClean="0"/>
              <a:t>ddress </a:t>
            </a:r>
            <a:r>
              <a:rPr lang="en-US" sz="2400" dirty="0"/>
              <a:t>of instruction immediately </a:t>
            </a:r>
            <a:r>
              <a:rPr lang="en-US" sz="2400" i="1" dirty="0"/>
              <a:t>following</a:t>
            </a:r>
            <a:r>
              <a:rPr lang="en-US" sz="2400" dirty="0"/>
              <a:t> the call to “</a:t>
            </a:r>
            <a:r>
              <a:rPr lang="en-US" sz="2400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call_incr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000" dirty="0" smtClean="0"/>
              <a:t>Shown here as </a:t>
            </a:r>
            <a:r>
              <a:rPr lang="en-US" sz="2000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2000" dirty="0" smtClean="0"/>
              <a:t>, but could be anything)</a:t>
            </a:r>
          </a:p>
          <a:p>
            <a:pPr lvl="1"/>
            <a:r>
              <a:rPr lang="en-US" sz="2000" dirty="0" smtClean="0"/>
              <a:t>Pushed onto stack by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call_incr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increment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47003" y="2571529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2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AutoShape 5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74320" y="1567820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AutoShape 56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74320" y="3017520"/>
            <a:ext cx="457200" cy="18288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7180564" y="2956373"/>
            <a:ext cx="112197" cy="1071476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4755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 Call Example </a:t>
            </a:r>
            <a:r>
              <a:rPr lang="en-US" sz="2400" dirty="0" smtClean="0"/>
              <a:t>(step 1)</a:t>
            </a:r>
            <a:endParaRPr lang="en-US" sz="2400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87952" y="3931920"/>
            <a:ext cx="4572000" cy="2503949"/>
          </a:xfrm>
        </p:spPr>
        <p:txBody>
          <a:bodyPr/>
          <a:lstStyle/>
          <a:p>
            <a:r>
              <a:rPr lang="en-US" sz="2400" dirty="0"/>
              <a:t>Setup </a:t>
            </a:r>
            <a:r>
              <a:rPr lang="en-US" sz="2400" dirty="0" smtClean="0"/>
              <a:t>space </a:t>
            </a:r>
            <a:r>
              <a:rPr lang="en-US" sz="2400" dirty="0"/>
              <a:t>for local variables</a:t>
            </a:r>
          </a:p>
          <a:p>
            <a:pPr lvl="1"/>
            <a:r>
              <a:rPr lang="en-US" sz="2000" dirty="0"/>
              <a:t>Only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2000" dirty="0"/>
              <a:t> needs space on the stack</a:t>
            </a:r>
          </a:p>
          <a:p>
            <a:r>
              <a:rPr lang="en-US" sz="2400" dirty="0"/>
              <a:t>Compiler allocated extra space </a:t>
            </a:r>
          </a:p>
          <a:p>
            <a:pPr lvl="1"/>
            <a:r>
              <a:rPr lang="en-US" sz="2000" dirty="0"/>
              <a:t>Often does this for a variety of </a:t>
            </a:r>
            <a:r>
              <a:rPr lang="en-US" sz="2000" dirty="0" smtClean="0"/>
              <a:t>reasons, including alignment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 bwMode="auto">
          <a:xfrm>
            <a:off x="3931920" y="3064877"/>
            <a:ext cx="152400" cy="6096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091181" y="3046511"/>
            <a:ext cx="173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Allocate space </a:t>
            </a:r>
            <a:b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for local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vars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16339" y="2571529"/>
            <a:ext cx="133722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</a:t>
            </a:r>
            <a:r>
              <a:rPr lang="en-US" sz="16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6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1739" y="324007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48600" y="2895600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%rsp+8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8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Procedure Call </a:t>
            </a:r>
            <a:r>
              <a:rPr lang="en-US" dirty="0" smtClean="0"/>
              <a:t>Example </a:t>
            </a:r>
            <a:r>
              <a:rPr lang="en-US" sz="2400" dirty="0" smtClean="0">
                <a:solidFill>
                  <a:srgbClr val="000000"/>
                </a:solidFill>
              </a:rPr>
              <a:t>(step 2)</a:t>
            </a:r>
            <a:endParaRPr lang="en-US" b="0" dirty="0">
              <a:latin typeface="Anonymous Pro" panose="02060609030202000504" pitchFamily="49" charset="0"/>
              <a:sym typeface="Courier New Bol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4136" cy="2292935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8" name="Right Brace 27"/>
          <p:cNvSpPr/>
          <p:nvPr>
            <p:custDataLst>
              <p:tags r:id="rId4"/>
            </p:custDataLst>
          </p:nvPr>
        </p:nvSpPr>
        <p:spPr bwMode="auto">
          <a:xfrm>
            <a:off x="3931920" y="3578624"/>
            <a:ext cx="152400" cy="6096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5"/>
            </p:custDataLst>
          </p:nvPr>
        </p:nvSpPr>
        <p:spPr>
          <a:xfrm>
            <a:off x="4090753" y="3584961"/>
            <a:ext cx="2642455" cy="597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Set up parameters for call 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to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increment</a:t>
            </a:r>
          </a:p>
        </p:txBody>
      </p:sp>
      <p:sp>
        <p:nvSpPr>
          <p:cNvPr id="30" name="Rectangl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1371600"/>
            <a:ext cx="4416552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351;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19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41739" y="3240070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8600" y="2895600"/>
            <a:ext cx="116730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%rsp+8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10"/>
            </p:custDataLst>
            <p:extLst/>
          </p:nvPr>
        </p:nvGraphicFramePr>
        <p:xfrm>
          <a:off x="5669280" y="5212080"/>
          <a:ext cx="2926080" cy="114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457200" y="5510398"/>
            <a:ext cx="4572000" cy="1032301"/>
          </a:xfrm>
          <a:prstGeom prst="roundRect">
            <a:avLst/>
          </a:prstGeom>
          <a:noFill/>
          <a:ln w="1905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i="1">
                <a:solidFill>
                  <a:srgbClr val="4B2A85"/>
                </a:solidFill>
                <a:latin typeface="Calibri" pitchFamily="34" charset="0"/>
              </a:rPr>
              <a:t>Aside:</a:t>
            </a:r>
            <a:r>
              <a:rPr lang="en-US" sz="1600">
                <a:solidFill>
                  <a:srgbClr val="4B2A85"/>
                </a:solidFill>
                <a:latin typeface="Calibri" pitchFamily="34" charset="0"/>
              </a:rPr>
              <a:t>  </a:t>
            </a:r>
            <a:r>
              <a:rPr lang="en-US" sz="160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movl</a:t>
            </a:r>
            <a:r>
              <a:rPr lang="en-US" sz="1600">
                <a:solidFill>
                  <a:srgbClr val="4B2A85"/>
                </a:solidFill>
                <a:latin typeface="Calibri" pitchFamily="34" charset="0"/>
              </a:rPr>
              <a:t> is used because 100 is a small positive value that fits in 32 bits.  High order bits of </a:t>
            </a:r>
            <a:r>
              <a:rPr lang="en-US" sz="160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rsi</a:t>
            </a:r>
            <a:r>
              <a:rPr lang="en-US" sz="1600">
                <a:solidFill>
                  <a:srgbClr val="4B2A85"/>
                </a:solidFill>
                <a:latin typeface="Calibri" pitchFamily="34" charset="0"/>
              </a:rPr>
              <a:t> get set to zero automatically.  It takes </a:t>
            </a:r>
            <a:r>
              <a:rPr lang="en-US" sz="1600" i="1">
                <a:solidFill>
                  <a:srgbClr val="4B2A85"/>
                </a:solidFill>
                <a:latin typeface="Calibri" pitchFamily="34" charset="0"/>
              </a:rPr>
              <a:t>one less byte </a:t>
            </a:r>
            <a:r>
              <a:rPr lang="en-US" sz="1600">
                <a:solidFill>
                  <a:srgbClr val="4B2A85"/>
                </a:solidFill>
                <a:latin typeface="Calibri" pitchFamily="34" charset="0"/>
              </a:rPr>
              <a:t>to encode a </a:t>
            </a:r>
            <a:r>
              <a:rPr lang="en-US" sz="160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movl</a:t>
            </a:r>
            <a:r>
              <a:rPr lang="en-US" sz="1600">
                <a:solidFill>
                  <a:srgbClr val="4B2A85"/>
                </a:solidFill>
                <a:latin typeface="Calibri" pitchFamily="34" charset="0"/>
              </a:rPr>
              <a:t> than a </a:t>
            </a:r>
            <a:r>
              <a:rPr lang="en-US" sz="160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movq</a:t>
            </a:r>
            <a:r>
              <a:rPr lang="en-US" sz="1600">
                <a:solidFill>
                  <a:srgbClr val="4B2A85"/>
                </a:solidFill>
                <a:latin typeface="Calibri" pitchFamily="34" charset="0"/>
              </a:rPr>
              <a:t>.</a:t>
            </a:r>
            <a:endParaRPr lang="en-US" sz="1600" dirty="0">
              <a:solidFill>
                <a:srgbClr val="4B2A85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9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Example </a:t>
            </a:r>
            <a:r>
              <a:rPr lang="en-US" sz="2400" dirty="0" smtClean="0"/>
              <a:t>(step 3)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7952" y="3951119"/>
            <a:ext cx="4754880" cy="1382881"/>
          </a:xfrm>
        </p:spPr>
        <p:txBody>
          <a:bodyPr/>
          <a:lstStyle/>
          <a:p>
            <a:r>
              <a:rPr lang="en-US" sz="2000" dirty="0" smtClean="0"/>
              <a:t>State while inside </a:t>
            </a:r>
            <a:r>
              <a:rPr lang="en-US" sz="2000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increment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b="1" dirty="0" smtClean="0">
                <a:solidFill>
                  <a:srgbClr val="0070C0"/>
                </a:solidFill>
              </a:rPr>
              <a:t>Return address </a:t>
            </a:r>
            <a:r>
              <a:rPr lang="en-US" sz="1800" b="0" dirty="0" smtClean="0"/>
              <a:t>on top of stack is address of the </a:t>
            </a:r>
            <a:r>
              <a:rPr lang="en-US" sz="1800" b="0" dirty="0" err="1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addq</a:t>
            </a:r>
            <a:r>
              <a:rPr lang="en-US" sz="1800" b="0" dirty="0" smtClean="0"/>
              <a:t> instruction immediately following call to </a:t>
            </a:r>
            <a:r>
              <a:rPr lang="en-US" sz="1800" b="0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increment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0385" cy="2295144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$351,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9600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5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5303520"/>
            <a:ext cx="4416552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endParaRPr lang="en-US" sz="1600" b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232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500" b="1" i="0" dirty="0" err="1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500" b="1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</a:t>
                      </a:r>
                      <a:r>
                        <a:rPr lang="en-US" sz="1500" b="1" i="0" dirty="0" err="1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call_incr</a:t>
                      </a:r>
                      <a:r>
                        <a:rPr lang="en-US" sz="1500" b="1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+?&gt;</a:t>
                      </a:r>
                      <a:endParaRPr lang="en-US" sz="1500" b="1" i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31579" y="3583206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48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Procedure Call Example </a:t>
            </a:r>
            <a:r>
              <a:rPr lang="en-US" sz="2400" dirty="0" smtClean="0"/>
              <a:t>(step 4)</a:t>
            </a:r>
            <a:endParaRPr lang="en-US" sz="2400" dirty="0">
              <a:sym typeface="Courier New Bold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7952" y="4114800"/>
            <a:ext cx="4754880" cy="932481"/>
          </a:xfrm>
        </p:spPr>
        <p:txBody>
          <a:bodyPr/>
          <a:lstStyle/>
          <a:p>
            <a:r>
              <a:rPr lang="en-US" sz="2400" dirty="0" smtClean="0"/>
              <a:t>State while inside </a:t>
            </a:r>
            <a:r>
              <a:rPr lang="en-US" sz="2400" dirty="0" smtClean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increment</a:t>
            </a:r>
            <a:endParaRPr lang="en-US" sz="2400" dirty="0" smtClean="0"/>
          </a:p>
          <a:p>
            <a:pPr lvl="1"/>
            <a:r>
              <a:rPr lang="en-US" sz="2000" i="1" dirty="0" smtClean="0"/>
              <a:t>After</a:t>
            </a:r>
            <a:r>
              <a:rPr lang="en-US" sz="2000" dirty="0" smtClean="0"/>
              <a:t> code in body has been executed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2834640"/>
            <a:ext cx="3370385" cy="2295144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$16, 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1,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movl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$100,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esi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8(%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endParaRPr lang="en-US" sz="1600" b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$16, 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1371600"/>
            <a:ext cx="4419600" cy="1308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call_incr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v1 = 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35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1;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v2 = </a:t>
            </a: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(&amp;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v1, 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100);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v1 + v2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788152" y="1207008"/>
            <a:ext cx="210312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Rectangle 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200" y="5303520"/>
            <a:ext cx="4419600" cy="1308050"/>
          </a:xfrm>
          <a:prstGeom prst="rect">
            <a:avLst/>
          </a:prstGeom>
          <a:solidFill>
            <a:srgbClr val="F6F5BD"/>
          </a:solidFill>
          <a:ln w="25400" cap="flat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>
            <a:spAutoFit/>
          </a:bodyPr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increment:</a:t>
            </a:r>
            <a:endParaRPr lang="en-US" sz="16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(%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6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x = *p</a:t>
            </a:r>
            <a:endParaRPr lang="en-US" sz="1600" b="0" i="1" dirty="0"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addq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%</a:t>
            </a:r>
            <a:r>
              <a:rPr lang="en-US" sz="1600" b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600" b="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y = x+100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movq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 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rsi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, (%</a:t>
            </a:r>
            <a:r>
              <a:rPr lang="en-US" sz="1600" b="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) </a:t>
            </a:r>
            <a:r>
              <a:rPr lang="en-US" sz="1600" b="0" i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*p = y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600" b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791200" y="1586096"/>
          <a:ext cx="2102936" cy="232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• •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&lt;main+8&gt;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Unused</a:t>
                      </a:r>
                      <a:endParaRPr lang="en-US" sz="16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8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</a:t>
                      </a:r>
                      <a:r>
                        <a:rPr lang="en-US" sz="1500" b="1" i="0" dirty="0" err="1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</a:t>
                      </a:r>
                      <a:r>
                        <a:rPr lang="en-US" sz="1500" b="1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&lt;</a:t>
                      </a:r>
                      <a:r>
                        <a:rPr lang="en-US" sz="1500" b="1" i="0" dirty="0" err="1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call_incr</a:t>
                      </a:r>
                      <a:r>
                        <a:rPr lang="en-US" sz="1500" b="1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+?&gt;</a:t>
                      </a:r>
                      <a:endParaRPr lang="en-US" sz="1500" b="1" i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31579" y="3583206"/>
            <a:ext cx="9204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⟵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%rsp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5669280" y="521208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&amp;v1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451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351</a:t>
                      </a:r>
                      <a:endParaRPr lang="en-US" b="1" i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4968</TotalTime>
  <Words>4468</Words>
  <Application>Microsoft Office PowerPoint</Application>
  <PresentationFormat>On-screen Show (4:3)</PresentationFormat>
  <Paragraphs>967</Paragraphs>
  <Slides>36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8" baseType="lpstr">
      <vt:lpstr>Anonymous Pro</vt:lpstr>
      <vt:lpstr>Anonymous Pro Regular</vt:lpstr>
      <vt:lpstr>Arial</vt:lpstr>
      <vt:lpstr>Arial Narrow</vt:lpstr>
      <vt:lpstr>Arial Narrow Bold</vt:lpstr>
      <vt:lpstr>Calibri</vt:lpstr>
      <vt:lpstr>Calibri Bold</vt:lpstr>
      <vt:lpstr>Calibri Bold Italic</vt:lpstr>
      <vt:lpstr>Calibri Light</vt:lpstr>
      <vt:lpstr>Cambria Math</vt:lpstr>
      <vt:lpstr>CMU Bright</vt:lpstr>
      <vt:lpstr>Courier New</vt:lpstr>
      <vt:lpstr>Courier New Bold</vt:lpstr>
      <vt:lpstr>Lucida Grande</vt:lpstr>
      <vt:lpstr>Monaco</vt:lpstr>
      <vt:lpstr>Roboto</vt:lpstr>
      <vt:lpstr>Roboto Regular</vt:lpstr>
      <vt:lpstr>Times New Roman</vt:lpstr>
      <vt:lpstr>Wingdings</vt:lpstr>
      <vt:lpstr>Zapf Dingbats</vt:lpstr>
      <vt:lpstr>ヒラギノ角ゴ ProN W6</vt:lpstr>
      <vt:lpstr>UWTheme-351-Au18</vt:lpstr>
      <vt:lpstr>Procedures II CSE 351 Spring 2019</vt:lpstr>
      <vt:lpstr>Administrivia</vt:lpstr>
      <vt:lpstr>Example:  increment</vt:lpstr>
      <vt:lpstr>Procedure Call Example - Handout</vt:lpstr>
      <vt:lpstr>Procedure Call Example  (initial state)</vt:lpstr>
      <vt:lpstr>Procedure Call Example (step 1)</vt:lpstr>
      <vt:lpstr>Procedure Call Example (step 2)</vt:lpstr>
      <vt:lpstr>Procedure Call Example (step 3)</vt:lpstr>
      <vt:lpstr>Procedure Call Example (step 4)</vt:lpstr>
      <vt:lpstr>Procedure Call Example (step 5)</vt:lpstr>
      <vt:lpstr>Procedure Call Example (step 6)</vt:lpstr>
      <vt:lpstr>Procedure Call Example (step 7)</vt:lpstr>
      <vt:lpstr>Procedure Call Example (step 8)</vt:lpstr>
      <vt:lpstr>Procedure Call Example (step 9)</vt:lpstr>
      <vt:lpstr>Procedures</vt:lpstr>
      <vt:lpstr>Register Saving Conventions</vt:lpstr>
      <vt:lpstr>Register Saving Conventions</vt:lpstr>
      <vt:lpstr>Silly Register Convention Analogy</vt:lpstr>
      <vt:lpstr>x86-64 Linux Register Usage, part 1</vt:lpstr>
      <vt:lpstr>x86-64 Linux Register Usage, part 2</vt:lpstr>
      <vt:lpstr>x86-64 64-bit Registers: Usage Conventions</vt:lpstr>
      <vt:lpstr>Callee-Saved Example (step 1)</vt:lpstr>
      <vt:lpstr>Callee-Saved Example (step 2)</vt:lpstr>
      <vt:lpstr>Why Caller and Callee Saved?</vt:lpstr>
      <vt:lpstr>Register Conventions Summary</vt:lpstr>
      <vt:lpstr>Procedures</vt:lpstr>
      <vt:lpstr>Recursive Function</vt:lpstr>
      <vt:lpstr>Recursive Function:  Base Case</vt:lpstr>
      <vt:lpstr>Recursive Function:  Callee Register Save</vt:lpstr>
      <vt:lpstr>Recursive Function:  Call Setup</vt:lpstr>
      <vt:lpstr>Recursive Function:  Call</vt:lpstr>
      <vt:lpstr>Recursive Function:  Result</vt:lpstr>
      <vt:lpstr>Recursive Function:  Completion</vt:lpstr>
      <vt:lpstr>Observations About Recursion</vt:lpstr>
      <vt:lpstr>x86-64 Stack Frames</vt:lpstr>
      <vt:lpstr>x86-64 Procedure 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II CSE 351 Spring 2019</dc:title>
  <dc:creator>Justin Hsia</dc:creator>
  <cp:lastModifiedBy>Ruth Anderson</cp:lastModifiedBy>
  <cp:revision>148</cp:revision>
  <cp:lastPrinted>2019-04-26T17:49:59Z</cp:lastPrinted>
  <dcterms:created xsi:type="dcterms:W3CDTF">2016-10-20T06:40:02Z</dcterms:created>
  <dcterms:modified xsi:type="dcterms:W3CDTF">2019-04-27T20:23:00Z</dcterms:modified>
</cp:coreProperties>
</file>