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7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8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9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0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11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4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5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16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7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9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0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21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22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3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24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25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26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notesSlides/notesSlide27.xml" ContentType="application/vnd.openxmlformats-officedocument.presentationml.notesSlide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28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29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30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31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notesSlides/notesSlide32.xml" ContentType="application/vnd.openxmlformats-officedocument.presentationml.notesSlide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notesSlides/notesSlide33.xml" ContentType="application/vnd.openxmlformats-officedocument.presentationml.notesSlide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34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notesSlides/notesSlide35.xml" ContentType="application/vnd.openxmlformats-officedocument.presentationml.notesSlide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notesSlides/notesSlide36.xml" ContentType="application/vnd.openxmlformats-officedocument.presentationml.notesSlide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notesSlides/notesSlide37.xml" ContentType="application/vnd.openxmlformats-officedocument.presentationml.notesSlide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0" r:id="rId1"/>
  </p:sldMasterIdLst>
  <p:notesMasterIdLst>
    <p:notesMasterId r:id="rId42"/>
  </p:notesMasterIdLst>
  <p:handoutMasterIdLst>
    <p:handoutMasterId r:id="rId43"/>
  </p:handoutMasterIdLst>
  <p:sldIdLst>
    <p:sldId id="949" r:id="rId2"/>
    <p:sldId id="899" r:id="rId3"/>
    <p:sldId id="944" r:id="rId4"/>
    <p:sldId id="945" r:id="rId5"/>
    <p:sldId id="946" r:id="rId6"/>
    <p:sldId id="947" r:id="rId7"/>
    <p:sldId id="948" r:id="rId8"/>
    <p:sldId id="941" r:id="rId9"/>
    <p:sldId id="942" r:id="rId10"/>
    <p:sldId id="943" r:id="rId11"/>
    <p:sldId id="931" r:id="rId12"/>
    <p:sldId id="932" r:id="rId13"/>
    <p:sldId id="933" r:id="rId14"/>
    <p:sldId id="934" r:id="rId15"/>
    <p:sldId id="935" r:id="rId16"/>
    <p:sldId id="936" r:id="rId17"/>
    <p:sldId id="937" r:id="rId18"/>
    <p:sldId id="938" r:id="rId19"/>
    <p:sldId id="939" r:id="rId20"/>
    <p:sldId id="940" r:id="rId21"/>
    <p:sldId id="898" r:id="rId22"/>
    <p:sldId id="919" r:id="rId23"/>
    <p:sldId id="837" r:id="rId24"/>
    <p:sldId id="900" r:id="rId25"/>
    <p:sldId id="901" r:id="rId26"/>
    <p:sldId id="665" r:id="rId27"/>
    <p:sldId id="666" r:id="rId28"/>
    <p:sldId id="838" r:id="rId29"/>
    <p:sldId id="839" r:id="rId30"/>
    <p:sldId id="840" r:id="rId31"/>
    <p:sldId id="841" r:id="rId32"/>
    <p:sldId id="842" r:id="rId33"/>
    <p:sldId id="843" r:id="rId34"/>
    <p:sldId id="844" r:id="rId35"/>
    <p:sldId id="845" r:id="rId36"/>
    <p:sldId id="846" r:id="rId37"/>
    <p:sldId id="847" r:id="rId38"/>
    <p:sldId id="848" r:id="rId39"/>
    <p:sldId id="849" r:id="rId40"/>
    <p:sldId id="904" r:id="rId41"/>
  </p:sldIdLst>
  <p:sldSz cx="9144000" cy="6858000" type="screen4x3"/>
  <p:notesSz cx="9296400" cy="70104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36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99"/>
    <a:srgbClr val="FF9900"/>
    <a:srgbClr val="4B2A85"/>
    <a:srgbClr val="00B050"/>
    <a:srgbClr val="D6D6F4"/>
    <a:srgbClr val="F1C7C7"/>
    <a:srgbClr val="CDF1C5"/>
    <a:srgbClr val="F6F5BD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89525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864"/>
        <p:guide pos="3648"/>
      </p:guideLst>
    </p:cSldViewPr>
  </p:slideViewPr>
  <p:outlineViewPr>
    <p:cViewPr>
      <p:scale>
        <a:sx n="33" d="100"/>
        <a:sy n="33" d="100"/>
      </p:scale>
      <p:origin x="0" y="-65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3968" y="1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264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0"/>
            <a:ext cx="5281612" cy="3960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4029" y="4080611"/>
            <a:ext cx="8908347" cy="281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167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657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86570" y="3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3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3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6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1163" y="0"/>
            <a:ext cx="3962400" cy="297180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8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1163" y="0"/>
            <a:ext cx="3962400" cy="297180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If everyone doesn’t use the same conventions, then we can’t call each others’ libraries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7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Here we have a function, </a:t>
            </a:r>
            <a:r>
              <a:rPr lang="en-US" sz="1000" b="1" u="sng" dirty="0" err="1">
                <a:latin typeface="+mj-lt"/>
              </a:rPr>
              <a:t>multstore</a:t>
            </a:r>
            <a:r>
              <a:rPr lang="en-US" sz="1000" b="1" dirty="0">
                <a:latin typeface="+mj-lt"/>
              </a:rPr>
              <a:t>, </a:t>
            </a:r>
            <a:r>
              <a:rPr lang="en-US" sz="1000" dirty="0">
                <a:latin typeface="+mj-lt"/>
              </a:rPr>
              <a:t>which calls another function,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b="1" u="sng" dirty="0">
                <a:latin typeface="+mj-lt"/>
              </a:rPr>
              <a:t>mult2</a:t>
            </a:r>
          </a:p>
          <a:p>
            <a:pPr lvl="1"/>
            <a:r>
              <a:rPr lang="en-US" sz="1000" dirty="0">
                <a:latin typeface="+mj-lt"/>
              </a:rPr>
              <a:t>Look at </a:t>
            </a:r>
            <a:r>
              <a:rPr lang="en-US" sz="1000" b="1" dirty="0">
                <a:latin typeface="+mj-lt"/>
              </a:rPr>
              <a:t>call</a:t>
            </a:r>
            <a:r>
              <a:rPr lang="en-US" sz="1000" dirty="0">
                <a:latin typeface="+mj-lt"/>
              </a:rPr>
              <a:t>, specifies where to jump to (</a:t>
            </a:r>
            <a:r>
              <a:rPr lang="en-US" sz="1000" b="1" dirty="0">
                <a:latin typeface="+mj-lt"/>
              </a:rPr>
              <a:t>400550</a:t>
            </a:r>
            <a:r>
              <a:rPr lang="en-US" sz="1000" dirty="0">
                <a:latin typeface="+mj-lt"/>
              </a:rPr>
              <a:t>)</a:t>
            </a:r>
          </a:p>
          <a:p>
            <a:r>
              <a:rPr lang="en-US" sz="1000" dirty="0">
                <a:latin typeface="+mj-lt"/>
              </a:rPr>
              <a:t>We’ll get to each of the details for this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0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1163" y="0"/>
            <a:ext cx="3962400" cy="2971800"/>
          </a:xfrm>
          <a:ln cap="flat"/>
        </p:spPr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8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1163" y="0"/>
            <a:ext cx="3962400" cy="2971800"/>
          </a:xfrm>
          <a:ln cap="flat"/>
        </p:spPr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54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dirty="0">
                <a:latin typeface="+mj-lt"/>
              </a:rPr>
              <a:t>Push return address on stack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rsp</a:t>
            </a:r>
            <a:r>
              <a:rPr lang="en-US" sz="1000" b="1" dirty="0">
                <a:latin typeface="+mj-lt"/>
              </a:rPr>
              <a:t> -&gt; 0x118</a:t>
            </a:r>
            <a:endParaRPr lang="en-US" sz="1000" dirty="0">
              <a:latin typeface="+mj-lt"/>
            </a:endParaRPr>
          </a:p>
          <a:p>
            <a:pPr lvl="1"/>
            <a:r>
              <a:rPr lang="en-US" sz="1000" b="1" dirty="0">
                <a:latin typeface="+mj-lt"/>
              </a:rPr>
              <a:t>400549</a:t>
            </a:r>
          </a:p>
          <a:p>
            <a:pPr lvl="0"/>
            <a:r>
              <a:rPr lang="en-US" sz="1000" b="1" dirty="0">
                <a:latin typeface="+mj-lt"/>
              </a:rPr>
              <a:t>Jump</a:t>
            </a:r>
            <a:r>
              <a:rPr lang="en-US" sz="1000" dirty="0">
                <a:latin typeface="+mj-lt"/>
              </a:rPr>
              <a:t> to new function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%rip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41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Now return address points at where we’ll jump back to</a:t>
            </a:r>
          </a:p>
          <a:p>
            <a:r>
              <a:rPr lang="en-US" sz="1000" b="1" dirty="0">
                <a:latin typeface="+mj-lt"/>
              </a:rPr>
              <a:t>%rip</a:t>
            </a:r>
            <a:r>
              <a:rPr lang="en-US" sz="1000" dirty="0">
                <a:latin typeface="+mj-lt"/>
              </a:rPr>
              <a:t> is where we are executing now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0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Now, after we’ve executed this function, we’re at the </a:t>
            </a:r>
            <a:r>
              <a:rPr lang="en-US" sz="1000" b="1" u="sng" dirty="0">
                <a:latin typeface="+mj-lt"/>
              </a:rPr>
              <a:t>ret</a:t>
            </a:r>
          </a:p>
          <a:p>
            <a:r>
              <a:rPr lang="en-US" sz="1000" dirty="0">
                <a:latin typeface="+mj-lt"/>
              </a:rPr>
              <a:t>Pop return address</a:t>
            </a:r>
          </a:p>
          <a:p>
            <a:pPr lvl="1"/>
            <a:r>
              <a:rPr lang="en-US" sz="1000" dirty="0">
                <a:latin typeface="+mj-lt"/>
              </a:rPr>
              <a:t>read return address</a:t>
            </a:r>
          </a:p>
          <a:p>
            <a:pPr lvl="1"/>
            <a:r>
              <a:rPr lang="en-US" sz="1000" dirty="0">
                <a:latin typeface="+mj-lt"/>
              </a:rPr>
              <a:t>increment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rsp</a:t>
            </a:r>
            <a:endParaRPr lang="en-US" sz="1000" b="1" dirty="0">
              <a:latin typeface="+mj-lt"/>
            </a:endParaRPr>
          </a:p>
          <a:p>
            <a:pPr lvl="0"/>
            <a:r>
              <a:rPr lang="en-US" sz="1000" b="1" dirty="0">
                <a:latin typeface="+mj-lt"/>
              </a:rPr>
              <a:t>Jump</a:t>
            </a:r>
            <a:r>
              <a:rPr lang="en-US" sz="1000" dirty="0">
                <a:latin typeface="+mj-lt"/>
              </a:rPr>
              <a:t> back to return address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%rip </a:t>
            </a:r>
            <a:r>
              <a:rPr lang="en-US" sz="1000" dirty="0">
                <a:latin typeface="+mj-lt"/>
              </a:rPr>
              <a:t>with </a:t>
            </a:r>
            <a:r>
              <a:rPr lang="en-US" sz="1000" b="1" dirty="0">
                <a:latin typeface="+mj-lt"/>
              </a:rPr>
              <a:t>return address</a:t>
            </a:r>
          </a:p>
          <a:p>
            <a:pPr lvl="1"/>
            <a:r>
              <a:rPr lang="en-US" sz="1000" dirty="0">
                <a:latin typeface="+mj-lt"/>
              </a:rPr>
              <a:t>execute again starting there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7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044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1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60418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Caller-saved vs </a:t>
            </a:r>
            <a:r>
              <a:rPr lang="en-US" sz="1000" dirty="0" err="1">
                <a:latin typeface="+mj-lt"/>
              </a:rPr>
              <a:t>callee</a:t>
            </a:r>
            <a:r>
              <a:rPr lang="en-US" sz="1000" dirty="0">
                <a:latin typeface="+mj-lt"/>
              </a:rPr>
              <a:t>-saved registers?</a:t>
            </a:r>
          </a:p>
          <a:p>
            <a:pPr lvl="1"/>
            <a:r>
              <a:rPr lang="en-US" sz="1000" dirty="0">
                <a:latin typeface="+mj-lt"/>
              </a:rPr>
              <a:t>Will talk about this more later</a:t>
            </a:r>
          </a:p>
          <a:p>
            <a:pPr lvl="0"/>
            <a:r>
              <a:rPr lang="en-US" sz="1000" dirty="0">
                <a:latin typeface="+mj-lt"/>
              </a:rPr>
              <a:t>Larger than 8 bytes:</a:t>
            </a:r>
          </a:p>
          <a:p>
            <a:pPr lvl="1"/>
            <a:r>
              <a:rPr lang="en-US" sz="1000" dirty="0">
                <a:latin typeface="+mj-lt"/>
              </a:rPr>
              <a:t>There’s some other part of the calling convention that dictates what to do</a:t>
            </a:r>
          </a:p>
          <a:p>
            <a:pPr lvl="1"/>
            <a:r>
              <a:rPr lang="en-US" sz="1000" dirty="0">
                <a:latin typeface="+mj-lt"/>
              </a:rPr>
              <a:t>Spoiler alert: usually it’s on the stack</a:t>
            </a:r>
          </a:p>
        </p:txBody>
      </p:sp>
    </p:spTree>
    <p:extLst>
      <p:ext uri="{BB962C8B-B14F-4D97-AF65-F5344CB8AC3E}">
        <p14:creationId xmlns:p14="http://schemas.microsoft.com/office/powerpoint/2010/main" val="14459517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How do we get data into and out of procedures?</a:t>
            </a:r>
          </a:p>
          <a:p>
            <a:r>
              <a:rPr lang="en-US" sz="1000" dirty="0">
                <a:latin typeface="+mj-lt"/>
              </a:rPr>
              <a:t>x -&gt; a, y -&gt; b, so no need to change those registers!</a:t>
            </a:r>
          </a:p>
          <a:p>
            <a:pPr lvl="1"/>
            <a:r>
              <a:rPr lang="en-US" sz="1000" dirty="0">
                <a:latin typeface="+mj-lt"/>
              </a:rPr>
              <a:t>Don’t need to save because we don’t use x or y after mult2 returns</a:t>
            </a:r>
          </a:p>
          <a:p>
            <a:r>
              <a:rPr lang="en-US" sz="1000" dirty="0">
                <a:latin typeface="+mj-lt"/>
              </a:rPr>
              <a:t>but, we </a:t>
            </a:r>
            <a:r>
              <a:rPr lang="en-US" sz="1000" b="1" i="1" dirty="0">
                <a:latin typeface="+mj-lt"/>
              </a:rPr>
              <a:t>do</a:t>
            </a:r>
            <a:r>
              <a:rPr lang="en-US" sz="1000" dirty="0">
                <a:latin typeface="+mj-lt"/>
              </a:rPr>
              <a:t> need to save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rdx</a:t>
            </a:r>
            <a:r>
              <a:rPr lang="en-US" sz="1000" dirty="0">
                <a:latin typeface="+mj-lt"/>
              </a:rPr>
              <a:t>, need it after mult2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9257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6358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11363" y="0"/>
            <a:ext cx="5281612" cy="3960813"/>
          </a:xfrm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Re-entrant means we need to be able to call the same function more than once</a:t>
            </a:r>
          </a:p>
          <a:p>
            <a:pPr lvl="1"/>
            <a:r>
              <a:rPr lang="en-US" sz="1000" dirty="0">
                <a:latin typeface="+mj-lt"/>
              </a:rPr>
              <a:t>Could be from within the function! or from another called function</a:t>
            </a:r>
          </a:p>
          <a:p>
            <a:pPr lvl="1"/>
            <a:r>
              <a:rPr lang="en-US" sz="1000" dirty="0">
                <a:latin typeface="+mj-lt"/>
              </a:rPr>
              <a:t>Execute a new </a:t>
            </a:r>
            <a:r>
              <a:rPr lang="en-US" sz="1000" b="1" dirty="0">
                <a:latin typeface="+mj-lt"/>
              </a:rPr>
              <a:t>copy</a:t>
            </a:r>
            <a:endParaRPr lang="en-US" sz="1000" dirty="0">
              <a:latin typeface="+mj-lt"/>
            </a:endParaRPr>
          </a:p>
          <a:p>
            <a:pPr lvl="0"/>
            <a:r>
              <a:rPr lang="en-US" sz="1000" dirty="0">
                <a:latin typeface="+mj-lt"/>
              </a:rPr>
              <a:t>Each time we call it, need somewhere to keep the </a:t>
            </a:r>
            <a:r>
              <a:rPr lang="en-US" sz="1000" b="1" dirty="0">
                <a:latin typeface="+mj-lt"/>
              </a:rPr>
              <a:t>local variables, </a:t>
            </a:r>
            <a:r>
              <a:rPr lang="en-US" sz="1000" dirty="0">
                <a:latin typeface="+mj-lt"/>
              </a:rPr>
              <a:t>and </a:t>
            </a:r>
            <a:r>
              <a:rPr lang="en-US" sz="1000" b="1" dirty="0">
                <a:latin typeface="+mj-lt"/>
              </a:rPr>
              <a:t>arguments</a:t>
            </a:r>
          </a:p>
          <a:p>
            <a:pPr lvl="0"/>
            <a:r>
              <a:rPr lang="en-US" sz="1000" b="1" dirty="0">
                <a:latin typeface="+mj-lt"/>
              </a:rPr>
              <a:t>The Stack</a:t>
            </a:r>
            <a:r>
              <a:rPr lang="en-US" sz="1000" dirty="0">
                <a:latin typeface="+mj-lt"/>
              </a:rPr>
              <a:t> gives us a place to put state while a function is executing</a:t>
            </a:r>
          </a:p>
          <a:p>
            <a:pPr lvl="1"/>
            <a:r>
              <a:rPr lang="en-US" sz="1000" dirty="0">
                <a:latin typeface="+mj-lt"/>
              </a:rPr>
              <a:t>only need state for the currently executing copy</a:t>
            </a:r>
          </a:p>
          <a:p>
            <a:pPr lvl="1"/>
            <a:r>
              <a:rPr lang="en-US" sz="1000" dirty="0" err="1">
                <a:latin typeface="+mj-lt"/>
              </a:rPr>
              <a:t>callee</a:t>
            </a:r>
            <a:r>
              <a:rPr lang="en-US" sz="1000" dirty="0">
                <a:latin typeface="+mj-lt"/>
              </a:rPr>
              <a:t> returns, and we can pop off its temporary data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4051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11363" y="0"/>
            <a:ext cx="5281612" cy="3960813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8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5469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16972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893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7288" y="109538"/>
            <a:ext cx="5507037" cy="4129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18657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819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0026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Let’s say this time, the if condition is false, so we don’t </a:t>
            </a:r>
            <a:r>
              <a:rPr lang="en-US" sz="1000" dirty="0" err="1">
                <a:latin typeface="+mj-lt"/>
              </a:rPr>
              <a:t>recurse</a:t>
            </a:r>
            <a:r>
              <a:rPr lang="en-US" sz="1000" dirty="0">
                <a:latin typeface="+mj-lt"/>
              </a:rPr>
              <a:t> again</a:t>
            </a:r>
          </a:p>
        </p:txBody>
      </p:sp>
    </p:spTree>
    <p:extLst>
      <p:ext uri="{BB962C8B-B14F-4D97-AF65-F5344CB8AC3E}">
        <p14:creationId xmlns:p14="http://schemas.microsoft.com/office/powerpoint/2010/main" val="17834512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Start popping our way back up the stack frames</a:t>
            </a:r>
          </a:p>
        </p:txBody>
      </p:sp>
    </p:spTree>
    <p:extLst>
      <p:ext uri="{BB962C8B-B14F-4D97-AF65-F5344CB8AC3E}">
        <p14:creationId xmlns:p14="http://schemas.microsoft.com/office/powerpoint/2010/main" val="208533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70138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At this point, we’re back up to </a:t>
            </a:r>
            <a:r>
              <a:rPr lang="en-US" sz="1000" b="1" dirty="0">
                <a:latin typeface="+mj-lt"/>
              </a:rPr>
              <a:t>who</a:t>
            </a:r>
            <a:r>
              <a:rPr lang="en-US" sz="1000" dirty="0">
                <a:latin typeface="+mj-lt"/>
              </a:rPr>
              <a:t>, which calls </a:t>
            </a:r>
            <a:r>
              <a:rPr lang="en-US" sz="1000" b="1" dirty="0" err="1">
                <a:latin typeface="+mj-lt"/>
              </a:rPr>
              <a:t>amI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6862471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Looks similar to Step 3, </a:t>
            </a:r>
            <a:r>
              <a:rPr lang="en-US" sz="1000" i="1" dirty="0">
                <a:latin typeface="+mj-lt"/>
              </a:rPr>
              <a:t>but it’s NOT!</a:t>
            </a:r>
          </a:p>
          <a:p>
            <a:r>
              <a:rPr lang="en-US" sz="1000" dirty="0">
                <a:latin typeface="+mj-lt"/>
              </a:rPr>
              <a:t>Let’s assume if condition is false.</a:t>
            </a:r>
          </a:p>
        </p:txBody>
      </p:sp>
    </p:spTree>
    <p:extLst>
      <p:ext uri="{BB962C8B-B14F-4D97-AF65-F5344CB8AC3E}">
        <p14:creationId xmlns:p14="http://schemas.microsoft.com/office/powerpoint/2010/main" val="6074558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06073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1251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1363" y="0"/>
            <a:ext cx="5281612" cy="3960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+mn-lt"/>
              </a:rPr>
              <a:t>Note:</a:t>
            </a:r>
            <a:r>
              <a:rPr lang="en-US" sz="1200" baseline="0" dirty="0" smtClean="0">
                <a:latin typeface="+mn-lt"/>
              </a:rPr>
              <a:t> CSAPP considers the Return Address to be part of the Caller’s stack frame.  (e.g. page 240)</a:t>
            </a:r>
          </a:p>
          <a:p>
            <a:pPr marL="0" indent="0">
              <a:buNone/>
            </a:pPr>
            <a:r>
              <a:rPr lang="en-US" sz="1200" baseline="0" dirty="0" smtClean="0">
                <a:latin typeface="+mn-lt"/>
              </a:rPr>
              <a:t>WE will instead follow what is described in the Intel docs:</a:t>
            </a:r>
          </a:p>
          <a:p>
            <a:pPr marL="0" indent="0">
              <a:buNone/>
            </a:pPr>
            <a:r>
              <a:rPr lang="en-US" sz="1200" baseline="0" dirty="0" smtClean="0">
                <a:latin typeface="+mn-lt"/>
              </a:rPr>
              <a:t>http://refspecs.linux-foundation.org/elf/x86_64-abi-0.95.pdf#page=16</a:t>
            </a:r>
          </a:p>
          <a:p>
            <a:pPr marL="0" indent="0">
              <a:buNone/>
            </a:pPr>
            <a:r>
              <a:rPr lang="en-US" sz="1200" dirty="0" smtClean="0">
                <a:latin typeface="+mn-lt"/>
              </a:rPr>
              <a:t>http://www.sco.com/developers/devspecs/abi386-4.pdf#page=36</a:t>
            </a:r>
          </a:p>
          <a:p>
            <a:pPr marL="0" indent="0">
              <a:buNone/>
            </a:pPr>
            <a:r>
              <a:rPr lang="en-US" sz="1200" dirty="0" smtClean="0">
                <a:latin typeface="+mn-lt"/>
              </a:rPr>
              <a:t>http://refspecs.linuxfoundation.org/lsb.shtml</a:t>
            </a:r>
          </a:p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051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879975" y="398463"/>
            <a:ext cx="2628900" cy="1971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9522" y="2497001"/>
            <a:ext cx="9916160" cy="2315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5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879975" y="398463"/>
            <a:ext cx="2628900" cy="1971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9522" y="2497001"/>
            <a:ext cx="9916160" cy="2315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 dirty="0">
                <a:latin typeface="+mj-lt"/>
              </a:rPr>
              <a:t>Initialized when </a:t>
            </a:r>
            <a:r>
              <a:rPr lang="en-US" sz="1000" dirty="0" err="1">
                <a:latin typeface="+mj-lt"/>
              </a:rPr>
              <a:t>prog</a:t>
            </a:r>
            <a:r>
              <a:rPr lang="en-US" sz="1000" dirty="0">
                <a:latin typeface="+mj-lt"/>
              </a:rPr>
              <a:t> starts</a:t>
            </a:r>
          </a:p>
          <a:p>
            <a:r>
              <a:rPr lang="en-US" sz="1000" dirty="0">
                <a:latin typeface="+mj-lt"/>
              </a:rPr>
              <a:t>Heap managed by programmer</a:t>
            </a:r>
          </a:p>
          <a:p>
            <a:r>
              <a:rPr lang="en-US" sz="1000" dirty="0">
                <a:latin typeface="+mj-lt"/>
              </a:rPr>
              <a:t>Stack usually automatic, but we’ll have to look at how it works in assembly</a:t>
            </a:r>
          </a:p>
          <a:p>
            <a:r>
              <a:rPr lang="en-US" sz="1000" dirty="0">
                <a:latin typeface="+mj-lt"/>
              </a:rPr>
              <a:t>HW/OS enforces </a:t>
            </a:r>
            <a:r>
              <a:rPr lang="en-US" sz="1000" b="1" dirty="0">
                <a:latin typeface="+mj-lt"/>
              </a:rPr>
              <a:t>permissions</a:t>
            </a:r>
            <a:r>
              <a:rPr lang="en-US" sz="1000" dirty="0">
                <a:latin typeface="+mj-lt"/>
              </a:rPr>
              <a:t> on regions of memory</a:t>
            </a:r>
          </a:p>
          <a:p>
            <a:pPr lvl="1"/>
            <a:r>
              <a:rPr lang="en-US" sz="1000" dirty="0">
                <a:latin typeface="+mj-lt"/>
              </a:rPr>
              <a:t>Will talk about it more later in the course</a:t>
            </a:r>
            <a:endParaRPr lang="en-US" sz="1000" b="1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4"/>
            <a:ext cx="3967821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6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Memory is still just an array</a:t>
            </a:r>
          </a:p>
          <a:p>
            <a:pPr lvl="1"/>
            <a:r>
              <a:rPr lang="en-US" sz="1000" dirty="0">
                <a:latin typeface="+mj-lt"/>
              </a:rPr>
              <a:t>But we treat the upper part like a </a:t>
            </a:r>
            <a:r>
              <a:rPr lang="en-US" sz="1000" b="1" dirty="0">
                <a:latin typeface="+mj-lt"/>
              </a:rPr>
              <a:t>stack that grows downwards</a:t>
            </a:r>
          </a:p>
          <a:p>
            <a:pPr lvl="0"/>
            <a:r>
              <a:rPr lang="en-US" sz="1000" b="1" dirty="0" err="1">
                <a:latin typeface="+mj-lt"/>
              </a:rPr>
              <a:t>rsp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points at the lowest stack address, the top of the stack</a:t>
            </a:r>
          </a:p>
          <a:p>
            <a:pPr lvl="1"/>
            <a:r>
              <a:rPr lang="en-US" sz="1000" dirty="0">
                <a:latin typeface="+mj-lt"/>
              </a:rPr>
              <a:t>This will be the first thing to be popped off</a:t>
            </a:r>
          </a:p>
          <a:p>
            <a:pPr lvl="0"/>
            <a:r>
              <a:rPr lang="en-US" sz="1000" dirty="0">
                <a:latin typeface="+mj-lt"/>
              </a:rPr>
              <a:t>Remember: stacks only have 2 operations: </a:t>
            </a:r>
            <a:r>
              <a:rPr lang="en-US" sz="1000" b="1" dirty="0">
                <a:latin typeface="+mj-lt"/>
              </a:rPr>
              <a:t>push</a:t>
            </a:r>
            <a:r>
              <a:rPr lang="en-US" sz="1000" dirty="0">
                <a:latin typeface="+mj-lt"/>
              </a:rPr>
              <a:t> and </a:t>
            </a:r>
            <a:r>
              <a:rPr lang="en-US" sz="1000" b="1" dirty="0">
                <a:latin typeface="+mj-lt"/>
              </a:rPr>
              <a:t>pop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1163" y="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3967820" cy="344715"/>
          </a:xfrm>
          <a:prstGeom prst="rect">
            <a:avLst/>
          </a:prstGeom>
        </p:spPr>
        <p:txBody>
          <a:bodyPr lIns="91576" tIns="45788" rIns="91576" bIns="457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9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4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7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8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Spring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17451" y="-2231"/>
            <a:ext cx="17091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L11:  The Stack &amp; Procedures</a:t>
            </a:r>
          </a:p>
        </p:txBody>
      </p:sp>
    </p:spTree>
    <p:extLst>
      <p:ext uri="{BB962C8B-B14F-4D97-AF65-F5344CB8AC3E}">
        <p14:creationId xmlns:p14="http://schemas.microsoft.com/office/powerpoint/2010/main" val="73893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notesSlide" Target="../notesSlides/notesSlide10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notesSlide" Target="../notesSlides/notesSlide12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5" Type="http://schemas.openxmlformats.org/officeDocument/2006/relationships/tags" Target="../tags/tag160.xml"/><Relationship Id="rId10" Type="http://schemas.openxmlformats.org/officeDocument/2006/relationships/tags" Target="../tags/tag165.xml"/><Relationship Id="rId4" Type="http://schemas.openxmlformats.org/officeDocument/2006/relationships/tags" Target="../tags/tag159.xml"/><Relationship Id="rId9" Type="http://schemas.openxmlformats.org/officeDocument/2006/relationships/tags" Target="../tags/tag16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17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7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9" Type="http://schemas.openxmlformats.org/officeDocument/2006/relationships/hyperlink" Target="https://godbolt.org/g/cKKDZ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8.xml"/><Relationship Id="rId4" Type="http://schemas.openxmlformats.org/officeDocument/2006/relationships/tags" Target="../tags/tag1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17" Type="http://schemas.openxmlformats.org/officeDocument/2006/relationships/notesSlide" Target="../notesSlides/notesSlide17.xml"/><Relationship Id="rId2" Type="http://schemas.openxmlformats.org/officeDocument/2006/relationships/tags" Target="../tags/tag190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5" Type="http://schemas.openxmlformats.org/officeDocument/2006/relationships/tags" Target="../tags/tag203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tags" Target="../tags/tag216.xml"/><Relationship Id="rId18" Type="http://schemas.openxmlformats.org/officeDocument/2006/relationships/tags" Target="../tags/tag221.xml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17" Type="http://schemas.openxmlformats.org/officeDocument/2006/relationships/tags" Target="../tags/tag220.xml"/><Relationship Id="rId2" Type="http://schemas.openxmlformats.org/officeDocument/2006/relationships/tags" Target="../tags/tag205.xml"/><Relationship Id="rId16" Type="http://schemas.openxmlformats.org/officeDocument/2006/relationships/tags" Target="../tags/tag219.xml"/><Relationship Id="rId20" Type="http://schemas.openxmlformats.org/officeDocument/2006/relationships/notesSlide" Target="../notesSlides/notesSlide18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5" Type="http://schemas.openxmlformats.org/officeDocument/2006/relationships/tags" Target="../tags/tag208.xml"/><Relationship Id="rId15" Type="http://schemas.openxmlformats.org/officeDocument/2006/relationships/tags" Target="../tags/tag218.xml"/><Relationship Id="rId10" Type="http://schemas.openxmlformats.org/officeDocument/2006/relationships/tags" Target="../tags/tag213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tags" Target="../tags/tag2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notesSlide" Target="../notesSlides/notesSlide19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10" Type="http://schemas.openxmlformats.org/officeDocument/2006/relationships/tags" Target="../tags/tag231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7.xml"/><Relationship Id="rId13" Type="http://schemas.openxmlformats.org/officeDocument/2006/relationships/tags" Target="../tags/tag252.xml"/><Relationship Id="rId3" Type="http://schemas.openxmlformats.org/officeDocument/2006/relationships/tags" Target="../tags/tag242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notesSlide" Target="../notesSlides/notesSlide20.xml"/><Relationship Id="rId2" Type="http://schemas.openxmlformats.org/officeDocument/2006/relationships/tags" Target="../tags/tag241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10" Type="http://schemas.openxmlformats.org/officeDocument/2006/relationships/tags" Target="../tags/tag249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10" Type="http://schemas.openxmlformats.org/officeDocument/2006/relationships/tags" Target="../tags/tag267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28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" Type="http://schemas.openxmlformats.org/officeDocument/2006/relationships/tags" Target="../tags/tag292.xml"/><Relationship Id="rId21" Type="http://schemas.openxmlformats.org/officeDocument/2006/relationships/notesSlide" Target="../notesSlides/notesSlide26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16.xml"/><Relationship Id="rId13" Type="http://schemas.openxmlformats.org/officeDocument/2006/relationships/tags" Target="../tags/tag321.xml"/><Relationship Id="rId18" Type="http://schemas.openxmlformats.org/officeDocument/2006/relationships/tags" Target="../tags/tag326.xml"/><Relationship Id="rId3" Type="http://schemas.openxmlformats.org/officeDocument/2006/relationships/tags" Target="../tags/tag311.xml"/><Relationship Id="rId21" Type="http://schemas.openxmlformats.org/officeDocument/2006/relationships/tags" Target="../tags/tag329.xml"/><Relationship Id="rId7" Type="http://schemas.openxmlformats.org/officeDocument/2006/relationships/tags" Target="../tags/tag315.xml"/><Relationship Id="rId12" Type="http://schemas.openxmlformats.org/officeDocument/2006/relationships/tags" Target="../tags/tag320.xml"/><Relationship Id="rId17" Type="http://schemas.openxmlformats.org/officeDocument/2006/relationships/tags" Target="../tags/tag325.xml"/><Relationship Id="rId2" Type="http://schemas.openxmlformats.org/officeDocument/2006/relationships/tags" Target="../tags/tag310.xml"/><Relationship Id="rId16" Type="http://schemas.openxmlformats.org/officeDocument/2006/relationships/tags" Target="../tags/tag324.xml"/><Relationship Id="rId20" Type="http://schemas.openxmlformats.org/officeDocument/2006/relationships/tags" Target="../tags/tag328.xml"/><Relationship Id="rId1" Type="http://schemas.openxmlformats.org/officeDocument/2006/relationships/tags" Target="../tags/tag309.xml"/><Relationship Id="rId6" Type="http://schemas.openxmlformats.org/officeDocument/2006/relationships/tags" Target="../tags/tag314.xml"/><Relationship Id="rId11" Type="http://schemas.openxmlformats.org/officeDocument/2006/relationships/tags" Target="../tags/tag319.xml"/><Relationship Id="rId24" Type="http://schemas.openxmlformats.org/officeDocument/2006/relationships/notesSlide" Target="../notesSlides/notesSlide27.xml"/><Relationship Id="rId5" Type="http://schemas.openxmlformats.org/officeDocument/2006/relationships/tags" Target="../tags/tag313.xml"/><Relationship Id="rId15" Type="http://schemas.openxmlformats.org/officeDocument/2006/relationships/tags" Target="../tags/tag32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18.xml"/><Relationship Id="rId19" Type="http://schemas.openxmlformats.org/officeDocument/2006/relationships/tags" Target="../tags/tag327.xml"/><Relationship Id="rId4" Type="http://schemas.openxmlformats.org/officeDocument/2006/relationships/tags" Target="../tags/tag312.xml"/><Relationship Id="rId9" Type="http://schemas.openxmlformats.org/officeDocument/2006/relationships/tags" Target="../tags/tag317.xml"/><Relationship Id="rId14" Type="http://schemas.openxmlformats.org/officeDocument/2006/relationships/tags" Target="../tags/tag322.xml"/><Relationship Id="rId22" Type="http://schemas.openxmlformats.org/officeDocument/2006/relationships/tags" Target="../tags/tag33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38.xml"/><Relationship Id="rId13" Type="http://schemas.openxmlformats.org/officeDocument/2006/relationships/tags" Target="../tags/tag343.xml"/><Relationship Id="rId18" Type="http://schemas.openxmlformats.org/officeDocument/2006/relationships/tags" Target="../tags/tag348.xml"/><Relationship Id="rId3" Type="http://schemas.openxmlformats.org/officeDocument/2006/relationships/tags" Target="../tags/tag333.xml"/><Relationship Id="rId21" Type="http://schemas.openxmlformats.org/officeDocument/2006/relationships/tags" Target="../tags/tag351.xml"/><Relationship Id="rId7" Type="http://schemas.openxmlformats.org/officeDocument/2006/relationships/tags" Target="../tags/tag337.xml"/><Relationship Id="rId12" Type="http://schemas.openxmlformats.org/officeDocument/2006/relationships/tags" Target="../tags/tag342.xml"/><Relationship Id="rId17" Type="http://schemas.openxmlformats.org/officeDocument/2006/relationships/tags" Target="../tags/tag347.xml"/><Relationship Id="rId25" Type="http://schemas.openxmlformats.org/officeDocument/2006/relationships/notesSlide" Target="../notesSlides/notesSlide28.xml"/><Relationship Id="rId2" Type="http://schemas.openxmlformats.org/officeDocument/2006/relationships/tags" Target="../tags/tag332.xml"/><Relationship Id="rId16" Type="http://schemas.openxmlformats.org/officeDocument/2006/relationships/tags" Target="../tags/tag346.xml"/><Relationship Id="rId20" Type="http://schemas.openxmlformats.org/officeDocument/2006/relationships/tags" Target="../tags/tag350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tags" Target="../tags/tag34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5.xml"/><Relationship Id="rId15" Type="http://schemas.openxmlformats.org/officeDocument/2006/relationships/tags" Target="../tags/tag345.xml"/><Relationship Id="rId23" Type="http://schemas.openxmlformats.org/officeDocument/2006/relationships/tags" Target="../tags/tag353.xml"/><Relationship Id="rId10" Type="http://schemas.openxmlformats.org/officeDocument/2006/relationships/tags" Target="../tags/tag340.xml"/><Relationship Id="rId19" Type="http://schemas.openxmlformats.org/officeDocument/2006/relationships/tags" Target="../tags/tag349.xml"/><Relationship Id="rId4" Type="http://schemas.openxmlformats.org/officeDocument/2006/relationships/tags" Target="../tags/tag334.xml"/><Relationship Id="rId9" Type="http://schemas.openxmlformats.org/officeDocument/2006/relationships/tags" Target="../tags/tag339.xml"/><Relationship Id="rId14" Type="http://schemas.openxmlformats.org/officeDocument/2006/relationships/tags" Target="../tags/tag344.xml"/><Relationship Id="rId22" Type="http://schemas.openxmlformats.org/officeDocument/2006/relationships/tags" Target="../tags/tag35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5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7.jpe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3.png"/><Relationship Id="rId30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26" Type="http://schemas.openxmlformats.org/officeDocument/2006/relationships/notesSlide" Target="../notesSlides/notesSlide29.xml"/><Relationship Id="rId3" Type="http://schemas.openxmlformats.org/officeDocument/2006/relationships/tags" Target="../tags/tag356.xml"/><Relationship Id="rId21" Type="http://schemas.openxmlformats.org/officeDocument/2006/relationships/tags" Target="../tags/tag374.xml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tags" Target="../tags/tag373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10" Type="http://schemas.openxmlformats.org/officeDocument/2006/relationships/tags" Target="../tags/tag363.xml"/><Relationship Id="rId19" Type="http://schemas.openxmlformats.org/officeDocument/2006/relationships/tags" Target="../tags/tag372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tags" Target="../tags/tag37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tags" Target="../tags/tag390.xml"/><Relationship Id="rId18" Type="http://schemas.openxmlformats.org/officeDocument/2006/relationships/tags" Target="../tags/tag39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80.xml"/><Relationship Id="rId21" Type="http://schemas.openxmlformats.org/officeDocument/2006/relationships/tags" Target="../tags/tag398.xml"/><Relationship Id="rId7" Type="http://schemas.openxmlformats.org/officeDocument/2006/relationships/tags" Target="../tags/tag384.xml"/><Relationship Id="rId12" Type="http://schemas.openxmlformats.org/officeDocument/2006/relationships/tags" Target="../tags/tag389.xml"/><Relationship Id="rId17" Type="http://schemas.openxmlformats.org/officeDocument/2006/relationships/tags" Target="../tags/tag394.xml"/><Relationship Id="rId25" Type="http://schemas.openxmlformats.org/officeDocument/2006/relationships/tags" Target="../tags/tag402.xml"/><Relationship Id="rId2" Type="http://schemas.openxmlformats.org/officeDocument/2006/relationships/tags" Target="../tags/tag379.xml"/><Relationship Id="rId16" Type="http://schemas.openxmlformats.org/officeDocument/2006/relationships/tags" Target="../tags/tag393.xml"/><Relationship Id="rId20" Type="http://schemas.openxmlformats.org/officeDocument/2006/relationships/tags" Target="../tags/tag397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24" Type="http://schemas.openxmlformats.org/officeDocument/2006/relationships/tags" Target="../tags/tag401.xml"/><Relationship Id="rId5" Type="http://schemas.openxmlformats.org/officeDocument/2006/relationships/tags" Target="../tags/tag382.xml"/><Relationship Id="rId15" Type="http://schemas.openxmlformats.org/officeDocument/2006/relationships/tags" Target="../tags/tag392.xml"/><Relationship Id="rId23" Type="http://schemas.openxmlformats.org/officeDocument/2006/relationships/tags" Target="../tags/tag400.xml"/><Relationship Id="rId10" Type="http://schemas.openxmlformats.org/officeDocument/2006/relationships/tags" Target="../tags/tag387.xml"/><Relationship Id="rId19" Type="http://schemas.openxmlformats.org/officeDocument/2006/relationships/tags" Target="../tags/tag396.xml"/><Relationship Id="rId4" Type="http://schemas.openxmlformats.org/officeDocument/2006/relationships/tags" Target="../tags/tag381.xml"/><Relationship Id="rId9" Type="http://schemas.openxmlformats.org/officeDocument/2006/relationships/tags" Target="../tags/tag386.xml"/><Relationship Id="rId14" Type="http://schemas.openxmlformats.org/officeDocument/2006/relationships/tags" Target="../tags/tag391.xml"/><Relationship Id="rId22" Type="http://schemas.openxmlformats.org/officeDocument/2006/relationships/tags" Target="../tags/tag399.xml"/><Relationship Id="rId27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18" Type="http://schemas.openxmlformats.org/officeDocument/2006/relationships/tags" Target="../tags/tag420.xml"/><Relationship Id="rId26" Type="http://schemas.openxmlformats.org/officeDocument/2006/relationships/tags" Target="../tags/tag428.xml"/><Relationship Id="rId3" Type="http://schemas.openxmlformats.org/officeDocument/2006/relationships/tags" Target="../tags/tag405.xml"/><Relationship Id="rId21" Type="http://schemas.openxmlformats.org/officeDocument/2006/relationships/tags" Target="../tags/tag423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5" Type="http://schemas.openxmlformats.org/officeDocument/2006/relationships/tags" Target="../tags/tag427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20" Type="http://schemas.openxmlformats.org/officeDocument/2006/relationships/tags" Target="../tags/tag422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24" Type="http://schemas.openxmlformats.org/officeDocument/2006/relationships/tags" Target="../tags/tag426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23" Type="http://schemas.openxmlformats.org/officeDocument/2006/relationships/tags" Target="../tags/tag425.xml"/><Relationship Id="rId28" Type="http://schemas.openxmlformats.org/officeDocument/2006/relationships/notesSlide" Target="../notesSlides/notesSlide31.xml"/><Relationship Id="rId10" Type="http://schemas.openxmlformats.org/officeDocument/2006/relationships/tags" Target="../tags/tag412.xml"/><Relationship Id="rId19" Type="http://schemas.openxmlformats.org/officeDocument/2006/relationships/tags" Target="../tags/tag421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Relationship Id="rId22" Type="http://schemas.openxmlformats.org/officeDocument/2006/relationships/tags" Target="../tags/tag424.xml"/><Relationship Id="rId27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436.xml"/><Relationship Id="rId13" Type="http://schemas.openxmlformats.org/officeDocument/2006/relationships/tags" Target="../tags/tag441.xml"/><Relationship Id="rId18" Type="http://schemas.openxmlformats.org/officeDocument/2006/relationships/tags" Target="../tags/tag44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31.xml"/><Relationship Id="rId21" Type="http://schemas.openxmlformats.org/officeDocument/2006/relationships/tags" Target="../tags/tag449.xml"/><Relationship Id="rId7" Type="http://schemas.openxmlformats.org/officeDocument/2006/relationships/tags" Target="../tags/tag435.xml"/><Relationship Id="rId12" Type="http://schemas.openxmlformats.org/officeDocument/2006/relationships/tags" Target="../tags/tag440.xml"/><Relationship Id="rId17" Type="http://schemas.openxmlformats.org/officeDocument/2006/relationships/tags" Target="../tags/tag445.xml"/><Relationship Id="rId25" Type="http://schemas.openxmlformats.org/officeDocument/2006/relationships/tags" Target="../tags/tag453.xml"/><Relationship Id="rId2" Type="http://schemas.openxmlformats.org/officeDocument/2006/relationships/tags" Target="../tags/tag430.xml"/><Relationship Id="rId16" Type="http://schemas.openxmlformats.org/officeDocument/2006/relationships/tags" Target="../tags/tag444.xml"/><Relationship Id="rId20" Type="http://schemas.openxmlformats.org/officeDocument/2006/relationships/tags" Target="../tags/tag448.xml"/><Relationship Id="rId1" Type="http://schemas.openxmlformats.org/officeDocument/2006/relationships/tags" Target="../tags/tag429.xml"/><Relationship Id="rId6" Type="http://schemas.openxmlformats.org/officeDocument/2006/relationships/tags" Target="../tags/tag434.xml"/><Relationship Id="rId11" Type="http://schemas.openxmlformats.org/officeDocument/2006/relationships/tags" Target="../tags/tag439.xml"/><Relationship Id="rId24" Type="http://schemas.openxmlformats.org/officeDocument/2006/relationships/tags" Target="../tags/tag452.xml"/><Relationship Id="rId5" Type="http://schemas.openxmlformats.org/officeDocument/2006/relationships/tags" Target="../tags/tag433.xml"/><Relationship Id="rId15" Type="http://schemas.openxmlformats.org/officeDocument/2006/relationships/tags" Target="../tags/tag443.xml"/><Relationship Id="rId23" Type="http://schemas.openxmlformats.org/officeDocument/2006/relationships/tags" Target="../tags/tag451.xml"/><Relationship Id="rId10" Type="http://schemas.openxmlformats.org/officeDocument/2006/relationships/tags" Target="../tags/tag438.xml"/><Relationship Id="rId19" Type="http://schemas.openxmlformats.org/officeDocument/2006/relationships/tags" Target="../tags/tag447.xml"/><Relationship Id="rId4" Type="http://schemas.openxmlformats.org/officeDocument/2006/relationships/tags" Target="../tags/tag432.xml"/><Relationship Id="rId9" Type="http://schemas.openxmlformats.org/officeDocument/2006/relationships/tags" Target="../tags/tag437.xml"/><Relationship Id="rId14" Type="http://schemas.openxmlformats.org/officeDocument/2006/relationships/tags" Target="../tags/tag442.xml"/><Relationship Id="rId22" Type="http://schemas.openxmlformats.org/officeDocument/2006/relationships/tags" Target="../tags/tag450.xml"/><Relationship Id="rId27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461.xml"/><Relationship Id="rId13" Type="http://schemas.openxmlformats.org/officeDocument/2006/relationships/tags" Target="../tags/tag466.xml"/><Relationship Id="rId18" Type="http://schemas.openxmlformats.org/officeDocument/2006/relationships/tags" Target="../tags/tag471.xml"/><Relationship Id="rId26" Type="http://schemas.openxmlformats.org/officeDocument/2006/relationships/notesSlide" Target="../notesSlides/notesSlide33.xml"/><Relationship Id="rId3" Type="http://schemas.openxmlformats.org/officeDocument/2006/relationships/tags" Target="../tags/tag456.xml"/><Relationship Id="rId21" Type="http://schemas.openxmlformats.org/officeDocument/2006/relationships/tags" Target="../tags/tag474.xml"/><Relationship Id="rId7" Type="http://schemas.openxmlformats.org/officeDocument/2006/relationships/tags" Target="../tags/tag460.xml"/><Relationship Id="rId12" Type="http://schemas.openxmlformats.org/officeDocument/2006/relationships/tags" Target="../tags/tag465.xml"/><Relationship Id="rId17" Type="http://schemas.openxmlformats.org/officeDocument/2006/relationships/tags" Target="../tags/tag47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55.xml"/><Relationship Id="rId16" Type="http://schemas.openxmlformats.org/officeDocument/2006/relationships/tags" Target="../tags/tag469.xml"/><Relationship Id="rId20" Type="http://schemas.openxmlformats.org/officeDocument/2006/relationships/tags" Target="../tags/tag473.xml"/><Relationship Id="rId1" Type="http://schemas.openxmlformats.org/officeDocument/2006/relationships/tags" Target="../tags/tag454.xml"/><Relationship Id="rId6" Type="http://schemas.openxmlformats.org/officeDocument/2006/relationships/tags" Target="../tags/tag459.xml"/><Relationship Id="rId11" Type="http://schemas.openxmlformats.org/officeDocument/2006/relationships/tags" Target="../tags/tag464.xml"/><Relationship Id="rId24" Type="http://schemas.openxmlformats.org/officeDocument/2006/relationships/tags" Target="../tags/tag477.xml"/><Relationship Id="rId5" Type="http://schemas.openxmlformats.org/officeDocument/2006/relationships/tags" Target="../tags/tag458.xml"/><Relationship Id="rId15" Type="http://schemas.openxmlformats.org/officeDocument/2006/relationships/tags" Target="../tags/tag468.xml"/><Relationship Id="rId23" Type="http://schemas.openxmlformats.org/officeDocument/2006/relationships/tags" Target="../tags/tag476.xml"/><Relationship Id="rId10" Type="http://schemas.openxmlformats.org/officeDocument/2006/relationships/tags" Target="../tags/tag463.xml"/><Relationship Id="rId19" Type="http://schemas.openxmlformats.org/officeDocument/2006/relationships/tags" Target="../tags/tag472.xml"/><Relationship Id="rId4" Type="http://schemas.openxmlformats.org/officeDocument/2006/relationships/tags" Target="../tags/tag457.xml"/><Relationship Id="rId9" Type="http://schemas.openxmlformats.org/officeDocument/2006/relationships/tags" Target="../tags/tag462.xml"/><Relationship Id="rId14" Type="http://schemas.openxmlformats.org/officeDocument/2006/relationships/tags" Target="../tags/tag467.xml"/><Relationship Id="rId22" Type="http://schemas.openxmlformats.org/officeDocument/2006/relationships/tags" Target="../tags/tag47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485.xml"/><Relationship Id="rId13" Type="http://schemas.openxmlformats.org/officeDocument/2006/relationships/tags" Target="../tags/tag490.xml"/><Relationship Id="rId18" Type="http://schemas.openxmlformats.org/officeDocument/2006/relationships/tags" Target="../tags/tag495.xml"/><Relationship Id="rId3" Type="http://schemas.openxmlformats.org/officeDocument/2006/relationships/tags" Target="../tags/tag480.xml"/><Relationship Id="rId21" Type="http://schemas.openxmlformats.org/officeDocument/2006/relationships/tags" Target="../tags/tag498.xml"/><Relationship Id="rId7" Type="http://schemas.openxmlformats.org/officeDocument/2006/relationships/tags" Target="../tags/tag484.xml"/><Relationship Id="rId12" Type="http://schemas.openxmlformats.org/officeDocument/2006/relationships/tags" Target="../tags/tag489.xml"/><Relationship Id="rId17" Type="http://schemas.openxmlformats.org/officeDocument/2006/relationships/tags" Target="../tags/tag494.xml"/><Relationship Id="rId25" Type="http://schemas.openxmlformats.org/officeDocument/2006/relationships/notesSlide" Target="../notesSlides/notesSlide34.xml"/><Relationship Id="rId2" Type="http://schemas.openxmlformats.org/officeDocument/2006/relationships/tags" Target="../tags/tag479.xml"/><Relationship Id="rId16" Type="http://schemas.openxmlformats.org/officeDocument/2006/relationships/tags" Target="../tags/tag493.xml"/><Relationship Id="rId20" Type="http://schemas.openxmlformats.org/officeDocument/2006/relationships/tags" Target="../tags/tag497.xml"/><Relationship Id="rId1" Type="http://schemas.openxmlformats.org/officeDocument/2006/relationships/tags" Target="../tags/tag478.xml"/><Relationship Id="rId6" Type="http://schemas.openxmlformats.org/officeDocument/2006/relationships/tags" Target="../tags/tag483.xml"/><Relationship Id="rId11" Type="http://schemas.openxmlformats.org/officeDocument/2006/relationships/tags" Target="../tags/tag48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82.xml"/><Relationship Id="rId15" Type="http://schemas.openxmlformats.org/officeDocument/2006/relationships/tags" Target="../tags/tag492.xml"/><Relationship Id="rId23" Type="http://schemas.openxmlformats.org/officeDocument/2006/relationships/tags" Target="../tags/tag500.xml"/><Relationship Id="rId10" Type="http://schemas.openxmlformats.org/officeDocument/2006/relationships/tags" Target="../tags/tag487.xml"/><Relationship Id="rId19" Type="http://schemas.openxmlformats.org/officeDocument/2006/relationships/tags" Target="../tags/tag496.xml"/><Relationship Id="rId4" Type="http://schemas.openxmlformats.org/officeDocument/2006/relationships/tags" Target="../tags/tag481.xml"/><Relationship Id="rId9" Type="http://schemas.openxmlformats.org/officeDocument/2006/relationships/tags" Target="../tags/tag486.xml"/><Relationship Id="rId14" Type="http://schemas.openxmlformats.org/officeDocument/2006/relationships/tags" Target="../tags/tag491.xml"/><Relationship Id="rId22" Type="http://schemas.openxmlformats.org/officeDocument/2006/relationships/tags" Target="../tags/tag499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508.xml"/><Relationship Id="rId13" Type="http://schemas.openxmlformats.org/officeDocument/2006/relationships/tags" Target="../tags/tag513.xml"/><Relationship Id="rId18" Type="http://schemas.openxmlformats.org/officeDocument/2006/relationships/tags" Target="../tags/tag518.xml"/><Relationship Id="rId26" Type="http://schemas.openxmlformats.org/officeDocument/2006/relationships/notesSlide" Target="../notesSlides/notesSlide35.xml"/><Relationship Id="rId3" Type="http://schemas.openxmlformats.org/officeDocument/2006/relationships/tags" Target="../tags/tag503.xml"/><Relationship Id="rId21" Type="http://schemas.openxmlformats.org/officeDocument/2006/relationships/tags" Target="../tags/tag521.xml"/><Relationship Id="rId7" Type="http://schemas.openxmlformats.org/officeDocument/2006/relationships/tags" Target="../tags/tag507.xml"/><Relationship Id="rId12" Type="http://schemas.openxmlformats.org/officeDocument/2006/relationships/tags" Target="../tags/tag512.xml"/><Relationship Id="rId17" Type="http://schemas.openxmlformats.org/officeDocument/2006/relationships/tags" Target="../tags/tag5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02.xml"/><Relationship Id="rId16" Type="http://schemas.openxmlformats.org/officeDocument/2006/relationships/tags" Target="../tags/tag516.xml"/><Relationship Id="rId20" Type="http://schemas.openxmlformats.org/officeDocument/2006/relationships/tags" Target="../tags/tag520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1" Type="http://schemas.openxmlformats.org/officeDocument/2006/relationships/tags" Target="../tags/tag511.xml"/><Relationship Id="rId24" Type="http://schemas.openxmlformats.org/officeDocument/2006/relationships/tags" Target="../tags/tag524.xml"/><Relationship Id="rId5" Type="http://schemas.openxmlformats.org/officeDocument/2006/relationships/tags" Target="../tags/tag505.xml"/><Relationship Id="rId15" Type="http://schemas.openxmlformats.org/officeDocument/2006/relationships/tags" Target="../tags/tag515.xml"/><Relationship Id="rId23" Type="http://schemas.openxmlformats.org/officeDocument/2006/relationships/tags" Target="../tags/tag523.xml"/><Relationship Id="rId10" Type="http://schemas.openxmlformats.org/officeDocument/2006/relationships/tags" Target="../tags/tag510.xml"/><Relationship Id="rId19" Type="http://schemas.openxmlformats.org/officeDocument/2006/relationships/tags" Target="../tags/tag519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Relationship Id="rId22" Type="http://schemas.openxmlformats.org/officeDocument/2006/relationships/tags" Target="../tags/tag52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532.xml"/><Relationship Id="rId13" Type="http://schemas.openxmlformats.org/officeDocument/2006/relationships/tags" Target="../tags/tag537.xml"/><Relationship Id="rId18" Type="http://schemas.openxmlformats.org/officeDocument/2006/relationships/tags" Target="../tags/tag542.xml"/><Relationship Id="rId3" Type="http://schemas.openxmlformats.org/officeDocument/2006/relationships/tags" Target="../tags/tag527.xml"/><Relationship Id="rId21" Type="http://schemas.openxmlformats.org/officeDocument/2006/relationships/tags" Target="../tags/tag545.xml"/><Relationship Id="rId7" Type="http://schemas.openxmlformats.org/officeDocument/2006/relationships/tags" Target="../tags/tag531.xml"/><Relationship Id="rId12" Type="http://schemas.openxmlformats.org/officeDocument/2006/relationships/tags" Target="../tags/tag536.xml"/><Relationship Id="rId17" Type="http://schemas.openxmlformats.org/officeDocument/2006/relationships/tags" Target="../tags/tag541.xml"/><Relationship Id="rId25" Type="http://schemas.openxmlformats.org/officeDocument/2006/relationships/notesSlide" Target="../notesSlides/notesSlide36.xml"/><Relationship Id="rId2" Type="http://schemas.openxmlformats.org/officeDocument/2006/relationships/tags" Target="../tags/tag526.xml"/><Relationship Id="rId16" Type="http://schemas.openxmlformats.org/officeDocument/2006/relationships/tags" Target="../tags/tag540.xml"/><Relationship Id="rId20" Type="http://schemas.openxmlformats.org/officeDocument/2006/relationships/tags" Target="../tags/tag544.xml"/><Relationship Id="rId1" Type="http://schemas.openxmlformats.org/officeDocument/2006/relationships/tags" Target="../tags/tag525.xml"/><Relationship Id="rId6" Type="http://schemas.openxmlformats.org/officeDocument/2006/relationships/tags" Target="../tags/tag530.xml"/><Relationship Id="rId11" Type="http://schemas.openxmlformats.org/officeDocument/2006/relationships/tags" Target="../tags/tag53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29.xml"/><Relationship Id="rId15" Type="http://schemas.openxmlformats.org/officeDocument/2006/relationships/tags" Target="../tags/tag539.xml"/><Relationship Id="rId23" Type="http://schemas.openxmlformats.org/officeDocument/2006/relationships/tags" Target="../tags/tag547.xml"/><Relationship Id="rId10" Type="http://schemas.openxmlformats.org/officeDocument/2006/relationships/tags" Target="../tags/tag534.xml"/><Relationship Id="rId19" Type="http://schemas.openxmlformats.org/officeDocument/2006/relationships/tags" Target="../tags/tag543.xml"/><Relationship Id="rId4" Type="http://schemas.openxmlformats.org/officeDocument/2006/relationships/tags" Target="../tags/tag528.xml"/><Relationship Id="rId9" Type="http://schemas.openxmlformats.org/officeDocument/2006/relationships/tags" Target="../tags/tag533.xml"/><Relationship Id="rId14" Type="http://schemas.openxmlformats.org/officeDocument/2006/relationships/tags" Target="../tags/tag538.xml"/><Relationship Id="rId22" Type="http://schemas.openxmlformats.org/officeDocument/2006/relationships/tags" Target="../tags/tag54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555.xml"/><Relationship Id="rId13" Type="http://schemas.openxmlformats.org/officeDocument/2006/relationships/tags" Target="../tags/tag560.xml"/><Relationship Id="rId18" Type="http://schemas.openxmlformats.org/officeDocument/2006/relationships/tags" Target="../tags/tag565.xml"/><Relationship Id="rId3" Type="http://schemas.openxmlformats.org/officeDocument/2006/relationships/tags" Target="../tags/tag550.xml"/><Relationship Id="rId21" Type="http://schemas.openxmlformats.org/officeDocument/2006/relationships/tags" Target="../tags/tag568.xml"/><Relationship Id="rId7" Type="http://schemas.openxmlformats.org/officeDocument/2006/relationships/tags" Target="../tags/tag554.xml"/><Relationship Id="rId12" Type="http://schemas.openxmlformats.org/officeDocument/2006/relationships/tags" Target="../tags/tag559.xml"/><Relationship Id="rId17" Type="http://schemas.openxmlformats.org/officeDocument/2006/relationships/tags" Target="../tags/tag564.xml"/><Relationship Id="rId2" Type="http://schemas.openxmlformats.org/officeDocument/2006/relationships/tags" Target="../tags/tag549.xml"/><Relationship Id="rId16" Type="http://schemas.openxmlformats.org/officeDocument/2006/relationships/tags" Target="../tags/tag563.xml"/><Relationship Id="rId20" Type="http://schemas.openxmlformats.org/officeDocument/2006/relationships/tags" Target="../tags/tag567.xml"/><Relationship Id="rId1" Type="http://schemas.openxmlformats.org/officeDocument/2006/relationships/tags" Target="../tags/tag548.xml"/><Relationship Id="rId6" Type="http://schemas.openxmlformats.org/officeDocument/2006/relationships/tags" Target="../tags/tag553.xml"/><Relationship Id="rId11" Type="http://schemas.openxmlformats.org/officeDocument/2006/relationships/tags" Target="../tags/tag558.xml"/><Relationship Id="rId24" Type="http://schemas.openxmlformats.org/officeDocument/2006/relationships/notesSlide" Target="../notesSlides/notesSlide37.xml"/><Relationship Id="rId5" Type="http://schemas.openxmlformats.org/officeDocument/2006/relationships/tags" Target="../tags/tag552.xml"/><Relationship Id="rId15" Type="http://schemas.openxmlformats.org/officeDocument/2006/relationships/tags" Target="../tags/tag56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57.xml"/><Relationship Id="rId19" Type="http://schemas.openxmlformats.org/officeDocument/2006/relationships/tags" Target="../tags/tag566.xml"/><Relationship Id="rId4" Type="http://schemas.openxmlformats.org/officeDocument/2006/relationships/tags" Target="../tags/tag551.xml"/><Relationship Id="rId9" Type="http://schemas.openxmlformats.org/officeDocument/2006/relationships/tags" Target="../tags/tag556.xml"/><Relationship Id="rId14" Type="http://schemas.openxmlformats.org/officeDocument/2006/relationships/tags" Target="../tags/tag561.xml"/><Relationship Id="rId22" Type="http://schemas.openxmlformats.org/officeDocument/2006/relationships/tags" Target="../tags/tag56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577.xml"/><Relationship Id="rId13" Type="http://schemas.openxmlformats.org/officeDocument/2006/relationships/tags" Target="../tags/tag582.xml"/><Relationship Id="rId18" Type="http://schemas.openxmlformats.org/officeDocument/2006/relationships/notesSlide" Target="../notesSlides/notesSlide38.xml"/><Relationship Id="rId3" Type="http://schemas.openxmlformats.org/officeDocument/2006/relationships/tags" Target="../tags/tag572.xml"/><Relationship Id="rId7" Type="http://schemas.openxmlformats.org/officeDocument/2006/relationships/tags" Target="../tags/tag576.xml"/><Relationship Id="rId12" Type="http://schemas.openxmlformats.org/officeDocument/2006/relationships/tags" Target="../tags/tag58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71.xml"/><Relationship Id="rId16" Type="http://schemas.openxmlformats.org/officeDocument/2006/relationships/tags" Target="../tags/tag585.xml"/><Relationship Id="rId1" Type="http://schemas.openxmlformats.org/officeDocument/2006/relationships/tags" Target="../tags/tag570.xml"/><Relationship Id="rId6" Type="http://schemas.openxmlformats.org/officeDocument/2006/relationships/tags" Target="../tags/tag575.xml"/><Relationship Id="rId11" Type="http://schemas.openxmlformats.org/officeDocument/2006/relationships/tags" Target="../tags/tag580.xml"/><Relationship Id="rId5" Type="http://schemas.openxmlformats.org/officeDocument/2006/relationships/tags" Target="../tags/tag574.xml"/><Relationship Id="rId15" Type="http://schemas.openxmlformats.org/officeDocument/2006/relationships/tags" Target="../tags/tag584.xml"/><Relationship Id="rId10" Type="http://schemas.openxmlformats.org/officeDocument/2006/relationships/tags" Target="../tags/tag579.xml"/><Relationship Id="rId4" Type="http://schemas.openxmlformats.org/officeDocument/2006/relationships/tags" Target="../tags/tag573.xml"/><Relationship Id="rId9" Type="http://schemas.openxmlformats.org/officeDocument/2006/relationships/tags" Target="../tags/tag578.xml"/><Relationship Id="rId14" Type="http://schemas.openxmlformats.org/officeDocument/2006/relationships/tags" Target="../tags/tag58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10" Type="http://schemas.openxmlformats.org/officeDocument/2006/relationships/tags" Target="../tags/tag96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21" Type="http://schemas.openxmlformats.org/officeDocument/2006/relationships/tags" Target="../tags/tag124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Stack &amp; Procedures</a:t>
            </a:r>
            <a:br>
              <a:rPr lang="en-US" dirty="0" smtClean="0"/>
            </a:br>
            <a:r>
              <a:rPr lang="en-US" sz="2000" b="0" dirty="0" smtClean="0"/>
              <a:t>CSE 351 Spring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Gavin </a:t>
            </a:r>
            <a:r>
              <a:rPr lang="en-US" sz="2000" dirty="0" err="1"/>
              <a:t>Cai</a:t>
            </a:r>
            <a:r>
              <a:rPr lang="en-US" sz="2000" dirty="0"/>
              <a:t> 	Jack Eggleston	 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	Britt Henderson	Richard Jiang	 Jack </a:t>
            </a:r>
            <a:r>
              <a:rPr lang="en-US" sz="2000" dirty="0" err="1"/>
              <a:t>Skalitzky</a:t>
            </a:r>
            <a:endParaRPr lang="en-US" sz="2000" dirty="0"/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Sophie Tian	Connie Wang	 Sam Wolfson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Casey Xing 	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619023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http://xkcd.com/571/</a:t>
            </a:r>
            <a:r>
              <a:rPr lang="en-US" sz="1400" b="0" dirty="0" smtClean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809998"/>
            <a:ext cx="8595360" cy="23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3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595351" y="4797425"/>
            <a:ext cx="2503699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b="0" dirty="0" smtClean="0">
                <a:solidFill>
                  <a:schemeClr val="tx1"/>
                </a:solidFill>
                <a:latin typeface="Anonymous Pro" panose="02060609030202000504" pitchFamily="49" charset="0"/>
                <a:cs typeface="Anonymous Pro Regular" charset="0"/>
                <a:sym typeface="Courier New Bold" charset="0"/>
              </a:rPr>
              <a:t>%</a:t>
            </a:r>
            <a:r>
              <a:rPr lang="en-US" sz="2400" b="0" dirty="0" err="1" smtClean="0">
                <a:solidFill>
                  <a:schemeClr val="tx1"/>
                </a:solidFill>
                <a:latin typeface="Anonymous Pro" panose="02060609030202000504" pitchFamily="49" charset="0"/>
                <a:cs typeface="Anonymous Pro Regular" charset="0"/>
                <a:sym typeface="Courier New Bold" charset="0"/>
              </a:rPr>
              <a:t>rsp</a:t>
            </a:r>
            <a:endParaRPr lang="en-US" sz="2400" b="0" dirty="0">
              <a:solidFill>
                <a:schemeClr val="tx1"/>
              </a:solidFill>
              <a:latin typeface="Anonymous Pro" panose="02060609030202000504" pitchFamily="49" charset="0"/>
              <a:cs typeface="Anonymous Pro Regular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41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</a:t>
            </a:r>
            <a:r>
              <a:rPr lang="en-US" dirty="0" smtClean="0"/>
              <a:t>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i="1" dirty="0" err="1">
                <a:cs typeface="Calibri" panose="020F0502020204030204" pitchFamily="34" charset="0"/>
                <a:sym typeface="Calibri Bold Italic" charset="0"/>
              </a:rPr>
              <a:t>d</a:t>
            </a:r>
            <a:r>
              <a:rPr lang="en-US" i="1" dirty="0" err="1" smtClean="0">
                <a:ea typeface="Calibri Bold Italic" charset="0"/>
                <a:cs typeface="Calibri" panose="020F0502020204030204" pitchFamily="34" charset="0"/>
                <a:sym typeface="Calibri Bold Italic" charset="0"/>
              </a:rPr>
              <a:t>st</a:t>
            </a:r>
            <a:endParaRPr lang="en-US" i="1" dirty="0">
              <a:cs typeface="Calibri" panose="020F0502020204030204" pitchFamily="34" charset="0"/>
              <a:sym typeface="Courier New Bold" charset="0"/>
            </a:endParaRPr>
          </a:p>
          <a:p>
            <a:pPr marL="552450" lvl="1"/>
            <a:r>
              <a:rPr lang="en-US" dirty="0"/>
              <a:t>Load value at address given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Store value at </a:t>
            </a:r>
            <a:r>
              <a:rPr lang="en-US" i="1" dirty="0" err="1" smtClean="0"/>
              <a:t>dst</a:t>
            </a:r>
            <a:endParaRPr lang="en-US" dirty="0"/>
          </a:p>
          <a:p>
            <a:pPr marL="552450" lvl="1"/>
            <a:r>
              <a:rPr lang="en-US" b="1" i="1" dirty="0"/>
              <a:t>Increment</a:t>
            </a:r>
            <a:r>
              <a:rPr lang="en-US" b="1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/>
              <a:t> by </a:t>
            </a:r>
            <a:r>
              <a:rPr lang="en-US" dirty="0" smtClean="0"/>
              <a:t>8</a:t>
            </a:r>
            <a:endParaRPr lang="en-US" sz="1000" dirty="0"/>
          </a:p>
          <a:p>
            <a:r>
              <a:rPr lang="en-US" sz="2400" u="sng" dirty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Stores contents of top of stack </a:t>
            </a:r>
            <a:br>
              <a:rPr lang="en-US" sz="2000" dirty="0"/>
            </a:br>
            <a:r>
              <a:rPr lang="en-US" sz="2000" dirty="0"/>
              <a:t>into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dirty="0"/>
              <a:t> and adjust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/>
            <a:endParaRPr lang="en-US" sz="2000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8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052" name="Rectangle 2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756275" y="1511300"/>
            <a:ext cx="1304925" cy="36703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4054" name="Group 22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056" name="Rectangle 24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4058" name="Rectangle 2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59" name="Rectangle 27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EFEFFB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4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High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29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30" name="Rectangl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31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32" name="Rectangle 1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33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761037" y="4553129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1676400" y="601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Those bits are still there; we’re just not using them.</a:t>
            </a:r>
          </a:p>
        </p:txBody>
      </p:sp>
      <p:cxnSp>
        <p:nvCxnSpPr>
          <p:cNvPr id="35" name="Straight Arrow Connector 34"/>
          <p:cNvCxnSpPr/>
          <p:nvPr>
            <p:custDataLst>
              <p:tags r:id="rId21"/>
            </p:custDataLst>
          </p:nvPr>
        </p:nvCxnSpPr>
        <p:spPr bwMode="auto">
          <a:xfrm flipV="1">
            <a:off x="4419600" y="5030788"/>
            <a:ext cx="1447800" cy="131217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15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5388682" y="1066800"/>
            <a:ext cx="2040431" cy="44450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Low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Structure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Passing control</a:t>
            </a:r>
          </a:p>
          <a:p>
            <a:pPr lvl="1"/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Managing local data</a:t>
            </a:r>
          </a:p>
          <a:p>
            <a:r>
              <a:rPr lang="en-US" dirty="0" smtClean="0"/>
              <a:t>Register Saving </a:t>
            </a:r>
            <a:r>
              <a:rPr lang="en-US" dirty="0"/>
              <a:t>Conventions</a:t>
            </a:r>
          </a:p>
          <a:p>
            <a:r>
              <a:rPr lang="en-US" dirty="0" smtClean="0"/>
              <a:t>Illustration of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6875" y="3840480"/>
            <a:ext cx="8366125" cy="265176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Callee</a:t>
            </a:r>
            <a:r>
              <a:rPr lang="en-US" sz="2400" dirty="0" smtClean="0"/>
              <a:t> must know where to find </a:t>
            </a:r>
            <a:r>
              <a:rPr lang="en-US" sz="2400" dirty="0" err="1" smtClean="0"/>
              <a:t>args</a:t>
            </a:r>
            <a:endParaRPr lang="en-US" sz="2400" dirty="0" smtClean="0"/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Callee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must know where to find </a:t>
            </a:r>
            <a:r>
              <a:rPr lang="en-US" sz="2400" i="1" dirty="0" smtClean="0"/>
              <a:t>return </a:t>
            </a:r>
            <a:r>
              <a:rPr lang="en-US" sz="2400" i="1" u="sng" dirty="0" smtClean="0"/>
              <a:t>address</a:t>
            </a:r>
            <a:endParaRPr lang="en-US" sz="2400" dirty="0" smtClean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Caller</a:t>
            </a:r>
            <a:r>
              <a:rPr lang="en-US" sz="2400" b="1" dirty="0" smtClean="0"/>
              <a:t> </a:t>
            </a:r>
            <a:r>
              <a:rPr lang="en-US" sz="2400" dirty="0" smtClean="0"/>
              <a:t>must know where to find </a:t>
            </a:r>
            <a:r>
              <a:rPr lang="en-US" sz="2400" i="1" dirty="0" smtClean="0"/>
              <a:t>return </a:t>
            </a:r>
            <a:r>
              <a:rPr lang="en-US" sz="2400" i="1" u="sng" dirty="0" smtClean="0"/>
              <a:t>value</a:t>
            </a:r>
            <a:endParaRPr lang="en-US" sz="2400" dirty="0" smtClean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Caller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dirty="0" err="1" smtClean="0">
                <a:solidFill>
                  <a:srgbClr val="C00000"/>
                </a:solidFill>
              </a:rPr>
              <a:t>Callee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run on same CPU, so use the same registers</a:t>
            </a:r>
          </a:p>
          <a:p>
            <a:pPr lvl="1"/>
            <a:r>
              <a:rPr lang="en-US" sz="2000" dirty="0" smtClean="0"/>
              <a:t>How do we deal with register reuse?</a:t>
            </a:r>
          </a:p>
          <a:p>
            <a:r>
              <a:rPr lang="en-US" sz="2400" dirty="0" smtClean="0"/>
              <a:t>Unneeded steps can be skipped (</a:t>
            </a:r>
            <a:r>
              <a:rPr lang="en-US" sz="2400" i="1" dirty="0" smtClean="0"/>
              <a:t>e.g.</a:t>
            </a:r>
            <a:r>
              <a:rPr lang="en-US" sz="2400" dirty="0" smtClean="0"/>
              <a:t> no arguments)</a:t>
            </a:r>
            <a:endParaRPr lang="en-US" sz="24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0" y="1280160"/>
            <a:ext cx="2377440" cy="2270517"/>
            <a:chOff x="1645920" y="1280160"/>
            <a:chExt cx="2377440" cy="2270517"/>
          </a:xfrm>
        </p:grpSpPr>
        <p:sp>
          <p:nvSpPr>
            <p:cNvPr id="30" name="Rectangle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45920" y="128016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 smtClean="0">
                  <a:solidFill>
                    <a:srgbClr val="3333CC"/>
                  </a:solidFill>
                  <a:latin typeface="Calibri" pitchFamily="34" charset="0"/>
                </a:rPr>
                <a:t>Caller</a:t>
              </a:r>
              <a:endParaRPr lang="en-US" dirty="0">
                <a:solidFill>
                  <a:srgbClr val="3333CC"/>
                </a:solidFill>
                <a:latin typeface="Calibri" pitchFamily="34" charset="0"/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45920" y="1737360"/>
              <a:ext cx="2377440" cy="18133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 smtClean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&lt;set up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call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&lt;clean up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&lt;find return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 smtClean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endParaRPr lang="en-US" sz="1600" b="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37760" y="1828800"/>
            <a:ext cx="2377440" cy="1778074"/>
            <a:chOff x="4937760" y="1828800"/>
            <a:chExt cx="2377440" cy="1778074"/>
          </a:xfrm>
        </p:grpSpPr>
        <p:sp>
          <p:nvSpPr>
            <p:cNvPr id="31" name="Rectangl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37760" y="182880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 smtClean="0">
                  <a:solidFill>
                    <a:srgbClr val="C00000"/>
                  </a:solidFill>
                  <a:latin typeface="Calibri" pitchFamily="34" charset="0"/>
                </a:rPr>
                <a:t>Callee</a:t>
              </a:r>
              <a:endParaRPr lang="en-US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937760" y="2286000"/>
              <a:ext cx="2377440" cy="13208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&lt;create local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&lt;set up return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&lt;destroy local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rgbClr val="C0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54821" y="1320874"/>
            <a:ext cx="2757899" cy="2062406"/>
            <a:chOff x="2454821" y="1320874"/>
            <a:chExt cx="2757899" cy="2062406"/>
          </a:xfrm>
        </p:grpSpPr>
        <p:cxnSp>
          <p:nvCxnSpPr>
            <p:cNvPr id="20" name="Straight Arrow Connector 19"/>
            <p:cNvCxnSpPr/>
            <p:nvPr>
              <p:custDataLst>
                <p:tags r:id="rId3"/>
              </p:custDataLst>
            </p:nvPr>
          </p:nvCxnSpPr>
          <p:spPr bwMode="auto">
            <a:xfrm flipH="1" flipV="1">
              <a:off x="3246120" y="2651760"/>
              <a:ext cx="1729740" cy="7315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1" name="Group 10"/>
            <p:cNvGrpSpPr/>
            <p:nvPr/>
          </p:nvGrpSpPr>
          <p:grpSpPr>
            <a:xfrm>
              <a:off x="3901440" y="1320874"/>
              <a:ext cx="1311280" cy="1000454"/>
              <a:chOff x="3901440" y="1320874"/>
              <a:chExt cx="1311280" cy="1000454"/>
            </a:xfrm>
          </p:grpSpPr>
          <p:sp>
            <p:nvSpPr>
              <p:cNvPr id="2" name="TextBox 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47154" y="1320874"/>
                <a:ext cx="1265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660066"/>
                    </a:solidFill>
                    <a:latin typeface="Calibri" pitchFamily="34" charset="0"/>
                  </a:rPr>
                  <a:t>procedures</a:t>
                </a:r>
              </a:p>
            </p:txBody>
          </p:sp>
          <p:cxnSp>
            <p:nvCxnSpPr>
              <p:cNvPr id="4" name="Straight Arrow Connector 3"/>
              <p:cNvCxnSpPr/>
              <p:nvPr>
                <p:custDataLst>
                  <p:tags r:id="rId6"/>
                </p:custDataLst>
              </p:nvPr>
            </p:nvCxnSpPr>
            <p:spPr bwMode="auto">
              <a:xfrm flipH="1">
                <a:off x="3901440" y="1631635"/>
                <a:ext cx="304800" cy="22860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" name="Straight Arrow Connector 5"/>
              <p:cNvCxnSpPr/>
              <p:nvPr>
                <p:custDataLst>
                  <p:tags r:id="rId7"/>
                </p:custDataLst>
              </p:nvPr>
            </p:nvCxnSpPr>
            <p:spPr bwMode="auto">
              <a:xfrm>
                <a:off x="4846320" y="1634631"/>
                <a:ext cx="259080" cy="6866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34" name="Straight Arrow Connector 33"/>
            <p:cNvCxnSpPr/>
            <p:nvPr>
              <p:custDataLst>
                <p:tags r:id="rId4"/>
              </p:custDataLst>
            </p:nvPr>
          </p:nvCxnSpPr>
          <p:spPr bwMode="auto">
            <a:xfrm>
              <a:off x="2454821" y="2400489"/>
              <a:ext cx="2514600" cy="457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70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389120"/>
            <a:ext cx="8366125" cy="201168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i="1" dirty="0" smtClean="0"/>
              <a:t>convention</a:t>
            </a:r>
            <a:r>
              <a:rPr lang="en-US" sz="2400" dirty="0" smtClean="0"/>
              <a:t> of where to leave/find things is called the calling convention (or procedure call linkage)</a:t>
            </a:r>
          </a:p>
          <a:p>
            <a:pPr lvl="1"/>
            <a:r>
              <a:rPr lang="en-US" sz="2000" dirty="0" smtClean="0"/>
              <a:t>Details vary between systems</a:t>
            </a:r>
          </a:p>
          <a:p>
            <a:pPr lvl="1"/>
            <a:r>
              <a:rPr lang="en-US" sz="2000" dirty="0" smtClean="0"/>
              <a:t>We will see the convention for </a:t>
            </a:r>
            <a:r>
              <a:rPr lang="en-US" sz="2000" u="sng" dirty="0" smtClean="0"/>
              <a:t>x86-64/Linux</a:t>
            </a:r>
            <a:r>
              <a:rPr lang="en-US" sz="2000" dirty="0" smtClean="0"/>
              <a:t> in detail</a:t>
            </a:r>
          </a:p>
          <a:p>
            <a:pPr lvl="1"/>
            <a:r>
              <a:rPr lang="en-US" sz="2000" dirty="0" smtClean="0"/>
              <a:t>What could happen if our program didn’t follow these conventions?</a:t>
            </a:r>
            <a:endParaRPr lang="en-US" sz="20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0" y="1280160"/>
            <a:ext cx="2377440" cy="2516738"/>
            <a:chOff x="1828800" y="1280160"/>
            <a:chExt cx="2377440" cy="2516738"/>
          </a:xfrm>
        </p:grpSpPr>
        <p:sp>
          <p:nvSpPr>
            <p:cNvPr id="30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28800" y="128016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 smtClean="0">
                  <a:solidFill>
                    <a:srgbClr val="3333CC"/>
                  </a:solidFill>
                  <a:latin typeface="Calibri" pitchFamily="34" charset="0"/>
                </a:rPr>
                <a:t>Caller</a:t>
              </a:r>
              <a:endParaRPr lang="en-US" dirty="0">
                <a:solidFill>
                  <a:srgbClr val="3333CC"/>
                </a:solidFill>
                <a:latin typeface="Calibri" pitchFamily="34" charset="0"/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1737360"/>
              <a:ext cx="2377440" cy="20595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 smtClean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&lt;save </a:t>
              </a:r>
              <a:r>
                <a:rPr lang="en-US" sz="1600" b="0" i="1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 smtClean="0">
                <a:solidFill>
                  <a:schemeClr val="accent2"/>
                </a:solidFill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&lt;set up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call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&lt;clean up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&lt;restore </a:t>
              </a:r>
              <a:r>
                <a:rPr lang="en-US" sz="1600" b="0" i="1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&lt;find return </a:t>
              </a:r>
              <a:r>
                <a:rPr lang="en-US" sz="1600" b="0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 smtClean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 smtClean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latin typeface="Calibri"/>
                  <a:cs typeface="Calibri"/>
                </a:rPr>
                <a:t>    …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7760" y="1828800"/>
            <a:ext cx="2377440" cy="2270517"/>
            <a:chOff x="4937760" y="1828800"/>
            <a:chExt cx="2377440" cy="2270517"/>
          </a:xfrm>
        </p:grpSpPr>
        <p:sp>
          <p:nvSpPr>
            <p:cNvPr id="31" name="Rectangle 1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37760" y="182880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 smtClean="0">
                  <a:solidFill>
                    <a:srgbClr val="C00000"/>
                  </a:solidFill>
                  <a:latin typeface="Calibri" pitchFamily="34" charset="0"/>
                </a:rPr>
                <a:t>Callee</a:t>
              </a:r>
              <a:endParaRPr lang="en-US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37760" y="2286000"/>
              <a:ext cx="2377440" cy="18133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&lt;save </a:t>
              </a:r>
              <a:r>
                <a:rPr lang="en-US" sz="1600" b="0" i="1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&lt;create local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&lt;set up return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&lt;destroy local </a:t>
              </a:r>
              <a:r>
                <a:rPr lang="en-US" sz="1600" b="0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&lt;restore </a:t>
              </a:r>
              <a:r>
                <a:rPr lang="en-US" sz="1600" b="0" i="1" dirty="0" err="1" smtClean="0">
                  <a:solidFill>
                    <a:srgbClr val="C00000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 smtClean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rgbClr val="C0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cxnSp>
        <p:nvCxnSpPr>
          <p:cNvPr id="20" name="Straight Arrow Connector 19"/>
          <p:cNvCxnSpPr/>
          <p:nvPr>
            <p:custDataLst>
              <p:tags r:id="rId3"/>
            </p:custDataLst>
          </p:nvPr>
        </p:nvCxnSpPr>
        <p:spPr bwMode="auto">
          <a:xfrm flipH="1" flipV="1">
            <a:off x="3210059" y="2927355"/>
            <a:ext cx="1783080" cy="9753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>
            <p:custDataLst>
              <p:tags r:id="rId4"/>
            </p:custDataLst>
          </p:nvPr>
        </p:nvCxnSpPr>
        <p:spPr bwMode="auto">
          <a:xfrm flipV="1">
            <a:off x="2438400" y="2485347"/>
            <a:ext cx="2542032" cy="13620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817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 smtClean="0"/>
              <a:t>Code Example (Preview)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" y="4663440"/>
            <a:ext cx="256032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(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a,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b)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" y="1097280"/>
            <a:ext cx="4267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multstore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y,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mult2(x, y);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08960" y="4663440"/>
            <a:ext cx="5852160" cy="18288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400550: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400553: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imul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* b</a:t>
            </a:r>
            <a:endParaRPr lang="ro-RO" sz="1800" b="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Return</a:t>
            </a:r>
            <a:endParaRPr lang="ro-RO" sz="1800" b="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468880" y="2286000"/>
            <a:ext cx="649224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400540: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Save %rbx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400541: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  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Save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mult2(x,y)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%rax,(%rbx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Save at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40054c: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Restore %rbx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40054d: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109728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itchFamily="34" charset="0"/>
              </a:rPr>
              <a:t>Compiler Explorer:</a:t>
            </a:r>
          </a:p>
          <a:p>
            <a:r>
              <a:rPr lang="en-US" sz="2000" b="0" dirty="0">
                <a:latin typeface="Calibri" pitchFamily="34" charset="0"/>
                <a:hlinkClick r:id="rId9"/>
              </a:rPr>
              <a:t>https://</a:t>
            </a:r>
            <a:r>
              <a:rPr lang="en-US" sz="2000" b="0" dirty="0" smtClean="0">
                <a:latin typeface="Calibri" pitchFamily="34" charset="0"/>
                <a:hlinkClick r:id="rId9"/>
              </a:rPr>
              <a:t>godbolt.org/g/cKKDZn</a:t>
            </a:r>
            <a:r>
              <a:rPr lang="en-US" sz="2000" b="0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05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Procedure </a:t>
            </a:r>
            <a:r>
              <a:rPr lang="en-US" sz="2400" dirty="0" smtClean="0">
                <a:solidFill>
                  <a:srgbClr val="C00000"/>
                </a:solidFill>
              </a:rPr>
              <a:t>call: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Push </a:t>
            </a:r>
            <a:r>
              <a:rPr lang="en-US" sz="2000" dirty="0"/>
              <a:t>return address on </a:t>
            </a:r>
            <a:r>
              <a:rPr lang="en-US" sz="2000" dirty="0" smtClean="0"/>
              <a:t>stack (</a:t>
            </a:r>
            <a:r>
              <a:rPr lang="en-US" sz="2000" i="1" dirty="0" smtClean="0">
                <a:solidFill>
                  <a:srgbClr val="FF0000"/>
                </a:solidFill>
              </a:rPr>
              <a:t>why? which address?</a:t>
            </a:r>
            <a:r>
              <a:rPr lang="en-US" sz="2000" dirty="0" smtClean="0"/>
              <a:t>)</a:t>
            </a:r>
            <a:endParaRPr lang="en-US" sz="2000" i="1" dirty="0" smtClean="0"/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Jump </a:t>
            </a:r>
            <a:r>
              <a:rPr lang="en-US" sz="2000" dirty="0"/>
              <a:t>to 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51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Control </a:t>
            </a:r>
            <a:r>
              <a:rPr lang="en-US" u="sng" dirty="0" smtClean="0"/>
              <a:t>Flow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Procedure </a:t>
            </a:r>
            <a:r>
              <a:rPr lang="en-US" sz="2400" dirty="0" smtClean="0">
                <a:solidFill>
                  <a:srgbClr val="C00000"/>
                </a:solidFill>
              </a:rPr>
              <a:t>call: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Push </a:t>
            </a:r>
            <a:r>
              <a:rPr lang="en-US" sz="2000" dirty="0"/>
              <a:t>return address on stack (</a:t>
            </a:r>
            <a:r>
              <a:rPr lang="en-US" sz="2000" i="1" dirty="0">
                <a:solidFill>
                  <a:srgbClr val="FF0000"/>
                </a:solidFill>
              </a:rPr>
              <a:t>why? which address</a:t>
            </a:r>
            <a:r>
              <a:rPr lang="en-US" sz="2000" i="1" dirty="0" smtClean="0">
                <a:solidFill>
                  <a:srgbClr val="FF0000"/>
                </a:solidFill>
              </a:rPr>
              <a:t>?</a:t>
            </a:r>
            <a:r>
              <a:rPr lang="en-US" sz="2000" dirty="0" smtClean="0"/>
              <a:t>)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Jump </a:t>
            </a:r>
            <a:r>
              <a:rPr lang="en-US" sz="2000" dirty="0"/>
              <a:t>to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Return </a:t>
            </a:r>
            <a:r>
              <a:rPr lang="en-US" sz="2400" dirty="0" smtClean="0"/>
              <a:t>address:</a:t>
            </a:r>
            <a:endParaRPr lang="en-US" sz="2400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Address of </a:t>
            </a:r>
            <a:r>
              <a:rPr lang="en-US" sz="2000" dirty="0" smtClean="0"/>
              <a:t>instruction immediately </a:t>
            </a:r>
            <a:r>
              <a:rPr lang="en-US" sz="2000" dirty="0"/>
              <a:t>after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2000" dirty="0"/>
              <a:t> instruction </a:t>
            </a:r>
            <a:endParaRPr lang="en-US" sz="2000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Example from </a:t>
            </a:r>
            <a:r>
              <a:rPr lang="en-US" sz="2000" dirty="0" smtClean="0"/>
              <a:t>disassembly: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b="1" dirty="0" smtClean="0">
                <a:latin typeface="Anonymous Pro" panose="020606090302020005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400544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400550 &lt;mult2&gt;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400549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28800" algn="l"/>
                <a:tab pos="2286000" algn="l"/>
                <a:tab pos="4064000" algn="l"/>
              </a:tabLst>
            </a:pPr>
            <a:r>
              <a:rPr lang="en-US" sz="2000" b="1" dirty="0" smtClean="0">
                <a:latin typeface="Anonymous Pro" panose="02060609030202000504" pitchFamily="49" charset="0"/>
              </a:rPr>
              <a:t>			</a:t>
            </a:r>
            <a:r>
              <a:rPr lang="en-US" sz="2000" dirty="0" smtClean="0"/>
              <a:t>Return address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0x400549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Procedure return: 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Pop return </a:t>
            </a:r>
            <a:r>
              <a:rPr lang="en-US" sz="2000" dirty="0"/>
              <a:t>address from </a:t>
            </a:r>
            <a:r>
              <a:rPr lang="en-US" sz="2000" dirty="0" smtClean="0"/>
              <a:t>stack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 smtClean="0"/>
              <a:t>Jump </a:t>
            </a:r>
            <a:r>
              <a:rPr lang="en-US" sz="2000" dirty="0"/>
              <a:t>to address</a:t>
            </a:r>
            <a:endParaRPr lang="en-US" sz="2000" dirty="0">
              <a:latin typeface="Anonymous Pro" panose="020606090302020005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400800" y="5181600"/>
            <a:ext cx="2356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</a:rPr>
              <a:t>next instruction</a:t>
            </a:r>
          </a:p>
          <a:p>
            <a:r>
              <a:rPr lang="en-US" sz="1800" b="0" dirty="0" smtClean="0">
                <a:latin typeface="Calibri" pitchFamily="34" charset="0"/>
              </a:rPr>
              <a:t>happens to be a move,</a:t>
            </a:r>
          </a:p>
          <a:p>
            <a:r>
              <a:rPr lang="en-US" sz="1800" b="0" dirty="0">
                <a:latin typeface="Calibri" pitchFamily="34" charset="0"/>
              </a:rPr>
              <a:t>b</a:t>
            </a:r>
            <a:r>
              <a:rPr lang="en-US" sz="1800" b="0" dirty="0" smtClean="0">
                <a:latin typeface="Calibri" pitchFamily="34" charset="0"/>
              </a:rPr>
              <a:t>ut could be anything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4142232"/>
            <a:ext cx="4876800" cy="7848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12700">
              <a:spcBef>
                <a:spcPts val="400"/>
              </a:spcBef>
              <a:buNone/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400544: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400550 &lt;mult2&gt;</a:t>
            </a:r>
          </a:p>
          <a:p>
            <a:pPr marL="0" lvl="1" indent="12700">
              <a:spcBef>
                <a:spcPts val="400"/>
              </a:spcBef>
              <a:buNone/>
              <a:tabLst>
                <a:tab pos="169863" algn="l"/>
              </a:tabLst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400549: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 bwMode="auto">
          <a:xfrm flipH="1" flipV="1">
            <a:off x="5410200" y="4800602"/>
            <a:ext cx="990600" cy="53339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3308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238" cy="762000"/>
          </a:xfrm>
        </p:spPr>
        <p:txBody>
          <a:bodyPr/>
          <a:lstStyle/>
          <a:p>
            <a:r>
              <a:rPr lang="en-US" dirty="0" smtClean="0"/>
              <a:t>Procedure </a:t>
            </a:r>
            <a:r>
              <a:rPr lang="en-US" u="sng" dirty="0" smtClean="0"/>
              <a:t>Call</a:t>
            </a:r>
            <a:r>
              <a:rPr lang="en-US" dirty="0" smtClean="0"/>
              <a:t> Example </a:t>
            </a:r>
            <a:r>
              <a:rPr lang="en-US" sz="2400" dirty="0" smtClean="0"/>
              <a:t>(step 1)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ro-RO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400544: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endParaRPr lang="sk-SK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cxnSp>
        <p:nvCxnSpPr>
          <p:cNvPr id="22" name="Straight Arrow Connector 21"/>
          <p:cNvCxnSpPr>
            <a:stCxn id="11" idx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4693444" y="2456688"/>
            <a:ext cx="1707356" cy="22296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5486400" y="1371600"/>
            <a:ext cx="2260600" cy="3505200"/>
            <a:chOff x="5334000" y="381000"/>
            <a:chExt cx="2260600" cy="3505200"/>
          </a:xfrm>
        </p:grpSpPr>
        <p:grpSp>
          <p:nvGrpSpPr>
            <p:cNvPr id="4" name="Group 3"/>
            <p:cNvGrpSpPr/>
            <p:nvPr/>
          </p:nvGrpSpPr>
          <p:grpSpPr>
            <a:xfrm>
              <a:off x="5472112" y="2895600"/>
              <a:ext cx="2122488" cy="381000"/>
              <a:chOff x="5472112" y="2895600"/>
              <a:chExt cx="2122488" cy="381000"/>
            </a:xfrm>
          </p:grpSpPr>
          <p:sp>
            <p:nvSpPr>
              <p:cNvPr id="12" name="Rectangle 9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6248400" y="2895600"/>
                <a:ext cx="1346200" cy="381000"/>
              </a:xfrm>
              <a:prstGeom prst="rect">
                <a:avLst/>
              </a:prstGeom>
              <a:solidFill>
                <a:srgbClr val="D5F1C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800" b="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0x120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4" name="Rectangle 3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472112" y="2895600"/>
                <a:ext cx="638175" cy="381000"/>
              </a:xfrm>
              <a:prstGeom prst="rect">
                <a:avLst/>
              </a:prstGeom>
              <a:noFill/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dirty="0" smtClean="0">
                    <a:solidFill>
                      <a:schemeClr val="tx1"/>
                    </a:solidFill>
                    <a:effectLst>
                      <a:glow rad="1270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dirty="0" err="1" smtClean="0">
                    <a:solidFill>
                      <a:schemeClr val="tx1"/>
                    </a:solidFill>
                    <a:effectLst>
                      <a:glow rad="1270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334000" y="381000"/>
              <a:ext cx="2260600" cy="1905000"/>
              <a:chOff x="5334000" y="381000"/>
              <a:chExt cx="2260600" cy="1905000"/>
            </a:xfrm>
          </p:grpSpPr>
          <p:sp>
            <p:nvSpPr>
              <p:cNvPr id="18" name="Rectangle 15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6248400" y="381000"/>
                <a:ext cx="1346200" cy="1905000"/>
              </a:xfrm>
              <a:prstGeom prst="rect">
                <a:avLst/>
              </a:prstGeom>
              <a:solidFill>
                <a:srgbClr val="D6D6F4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</a:p>
              <a:p>
                <a:pPr algn="ctr"/>
                <a:r>
                  <a:rPr lang="en-US" sz="24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</a:p>
              <a:p>
                <a:pPr algn="ctr"/>
                <a:r>
                  <a:rPr lang="en-US" sz="24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" name="Rectangle 10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5334000" y="1898904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0x120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6" name="Rectangle 1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5334000" y="1524000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0x128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" name="Rectangle 12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334000" y="1143000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0x130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72112" y="3505200"/>
              <a:ext cx="2122488" cy="381000"/>
              <a:chOff x="5472112" y="3505200"/>
              <a:chExt cx="2122488" cy="381000"/>
            </a:xfrm>
          </p:grpSpPr>
          <p:sp>
            <p:nvSpPr>
              <p:cNvPr id="11" name="Rectangle 8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248400" y="3505200"/>
                <a:ext cx="1346200" cy="381000"/>
              </a:xfrm>
              <a:prstGeom prst="rect">
                <a:avLst/>
              </a:prstGeom>
              <a:solidFill>
                <a:srgbClr val="FFCCCC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800" b="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0x400544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9" name="Rectangle 4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472112" y="3505200"/>
                <a:ext cx="638175" cy="381000"/>
              </a:xfrm>
              <a:prstGeom prst="rect">
                <a:avLst/>
              </a:prstGeom>
              <a:noFill/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dirty="0" smtClean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%rip</a:t>
                </a:r>
                <a:endParaRPr lang="en-US" sz="180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</p:grpSp>
      <p:sp>
        <p:nvSpPr>
          <p:cNvPr id="20" name="Arc 19"/>
          <p:cNvSpPr/>
          <p:nvPr>
            <p:custDataLst>
              <p:tags r:id="rId6"/>
            </p:custDataLst>
          </p:nvPr>
        </p:nvSpPr>
        <p:spPr bwMode="auto">
          <a:xfrm flipV="1">
            <a:off x="6781800" y="31242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1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446858" y="925324"/>
            <a:ext cx="1173142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  <a:endParaRPr lang="en-US" sz="2400" dirty="0">
              <a:solidFill>
                <a:srgbClr val="262699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2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ro-RO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7" name="Rectangle 3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400544: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endParaRPr lang="sk-SK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 bwMode="auto">
          <a:xfrm flipH="1" flipV="1">
            <a:off x="4343400" y="2678430"/>
            <a:ext cx="2049354" cy="7917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5486400" y="3273552"/>
            <a:ext cx="2260600" cy="384048"/>
            <a:chOff x="5486400" y="3273552"/>
            <a:chExt cx="2260600" cy="384048"/>
          </a:xfrm>
        </p:grpSpPr>
        <p:sp>
          <p:nvSpPr>
            <p:cNvPr id="17" name="Rectangle 14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766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5486400" y="3273552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23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 smtClean="0"/>
              <a:t>Procedure </a:t>
            </a:r>
            <a:r>
              <a:rPr lang="en-US" u="sng" kern="0" dirty="0" smtClean="0"/>
              <a:t>Call</a:t>
            </a:r>
            <a:r>
              <a:rPr lang="en-US" kern="0" dirty="0" smtClean="0"/>
              <a:t> Example </a:t>
            </a:r>
            <a:r>
              <a:rPr lang="en-US" sz="2400" kern="0" dirty="0" smtClean="0"/>
              <a:t>(step 2)</a:t>
            </a:r>
            <a:endParaRPr lang="en-US" sz="2400" kern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22" name="Straight Arrow Connector 21"/>
          <p:cNvCxnSpPr>
            <a:stCxn id="28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4267200" y="4495800"/>
            <a:ext cx="21336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34" name="Rectangle 9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Rectangle 3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0" name="Rectangle 15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1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2" name="Rectangle 1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3" name="Rectangle 12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28" name="Rectangle 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0x400550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9" name="Rectangle 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20" name="Arc 19"/>
          <p:cNvSpPr/>
          <p:nvPr>
            <p:custDataLst>
              <p:tags r:id="rId7"/>
            </p:custDataLst>
          </p:nvPr>
        </p:nvSpPr>
        <p:spPr bwMode="auto">
          <a:xfrm flipV="1">
            <a:off x="6812280" y="3458817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4" name="Rectangle 1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446858" y="925324"/>
            <a:ext cx="1173142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  <a:endParaRPr lang="en-US" sz="2400" dirty="0">
              <a:solidFill>
                <a:srgbClr val="262699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ro-RO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1" name="Rectangle 30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400544: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endParaRPr lang="sk-SK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sp>
        <p:nvSpPr>
          <p:cNvPr id="29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 smtClean="0"/>
              <a:t>Procedure </a:t>
            </a:r>
            <a:r>
              <a:rPr lang="en-US" u="sng" kern="0" dirty="0" smtClean="0"/>
              <a:t>Return</a:t>
            </a:r>
            <a:r>
              <a:rPr lang="en-US" kern="0" dirty="0" smtClean="0"/>
              <a:t> Example </a:t>
            </a:r>
            <a:r>
              <a:rPr lang="en-US" sz="2400" kern="0" dirty="0" smtClean="0"/>
              <a:t>(step 1)</a:t>
            </a:r>
            <a:endParaRPr lang="en-US" sz="2400" kern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22" name="Straight Arrow Connector 21"/>
          <p:cNvCxnSpPr>
            <a:stCxn id="44" idx="1"/>
          </p:cNvCxnSpPr>
          <p:nvPr>
            <p:custDataLst>
              <p:tags r:id="rId5"/>
            </p:custDataLst>
          </p:nvPr>
        </p:nvCxnSpPr>
        <p:spPr bwMode="auto">
          <a:xfrm flipH="1">
            <a:off x="2590800" y="4686300"/>
            <a:ext cx="3810000" cy="571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3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4343400" y="2678430"/>
            <a:ext cx="2057400" cy="7886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486400" y="3273552"/>
            <a:ext cx="2260600" cy="384048"/>
            <a:chOff x="5486400" y="3273552"/>
            <a:chExt cx="2260600" cy="384048"/>
          </a:xfrm>
        </p:grpSpPr>
        <p:sp>
          <p:nvSpPr>
            <p:cNvPr id="33" name="Rectangle 14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766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4" name="Rectangle 11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5486400" y="3273552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36" name="Rectangle 9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7" name="Rectangle 3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9" name="Rectangle 15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1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1" name="Rectangle 1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2" name="Rectangle 12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44" name="Rectangle 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0x400557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5" name="Rectangle 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46" name="Arc 45"/>
          <p:cNvSpPr/>
          <p:nvPr>
            <p:custDataLst>
              <p:tags r:id="rId7"/>
            </p:custDataLst>
          </p:nvPr>
        </p:nvSpPr>
        <p:spPr bwMode="auto">
          <a:xfrm flipV="1">
            <a:off x="6812280" y="3458817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4" name="Rectangle 1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446858" y="925324"/>
            <a:ext cx="1173142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  <a:endParaRPr lang="en-US" sz="2400" dirty="0">
              <a:solidFill>
                <a:srgbClr val="262699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2 due </a:t>
            </a:r>
            <a:r>
              <a:rPr lang="en-US" dirty="0" smtClean="0"/>
              <a:t>TONIGHT Wednesday </a:t>
            </a:r>
            <a:r>
              <a:rPr lang="en-US" dirty="0"/>
              <a:t>(4/24)</a:t>
            </a:r>
          </a:p>
          <a:p>
            <a:r>
              <a:rPr lang="en-US" dirty="0"/>
              <a:t>Lab 2 (x86-64</a:t>
            </a:r>
            <a:r>
              <a:rPr lang="en-US" dirty="0" smtClean="0"/>
              <a:t>) </a:t>
            </a:r>
            <a:r>
              <a:rPr lang="en-US" dirty="0"/>
              <a:t>due Wednesday (5/01)</a:t>
            </a:r>
          </a:p>
          <a:p>
            <a:pPr lvl="1"/>
            <a:r>
              <a:rPr lang="en-US" dirty="0" smtClean="0"/>
              <a:t>Ideally want to finish well before the </a:t>
            </a:r>
            <a:r>
              <a:rPr lang="en-US" dirty="0"/>
              <a:t>m</a:t>
            </a:r>
            <a:r>
              <a:rPr lang="en-US" dirty="0" smtClean="0"/>
              <a:t>idterm</a:t>
            </a:r>
          </a:p>
          <a:p>
            <a:r>
              <a:rPr lang="en-US" dirty="0" smtClean="0"/>
              <a:t>Homework 3, coming soon</a:t>
            </a:r>
          </a:p>
          <a:p>
            <a:pPr lvl="1"/>
            <a:r>
              <a:rPr lang="en-US" dirty="0" smtClean="0"/>
              <a:t>On midterm material, but due after the midterm</a:t>
            </a:r>
          </a:p>
          <a:p>
            <a:pPr lvl="1"/>
            <a:endParaRPr lang="en-US" dirty="0" smtClean="0"/>
          </a:p>
          <a:p>
            <a:r>
              <a:rPr lang="en-US" dirty="0"/>
              <a:t>Section tomorrow on Assembly and GDB</a:t>
            </a:r>
          </a:p>
          <a:p>
            <a:pPr lvl="1"/>
            <a:r>
              <a:rPr lang="en-US" u="sng" dirty="0">
                <a:solidFill>
                  <a:srgbClr val="FF0000"/>
                </a:solidFill>
              </a:rPr>
              <a:t>Bring your laptops!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Midterm </a:t>
            </a:r>
            <a:r>
              <a:rPr lang="en-US" dirty="0" smtClean="0"/>
              <a:t>(Fri </a:t>
            </a:r>
            <a:r>
              <a:rPr lang="en-US" dirty="0"/>
              <a:t>5/03, </a:t>
            </a:r>
            <a:r>
              <a:rPr lang="en-US" dirty="0" smtClean="0"/>
              <a:t>4:30-5:30pm </a:t>
            </a:r>
            <a:r>
              <a:rPr lang="en-US" dirty="0"/>
              <a:t>in KNE 130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ro-RO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9" name="Rectangle 18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400544: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endParaRPr lang="sk-SK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sp>
        <p:nvSpPr>
          <p:cNvPr id="16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 smtClean="0"/>
              <a:t>Procedure </a:t>
            </a:r>
            <a:r>
              <a:rPr lang="en-US" u="sng" kern="0" dirty="0" smtClean="0"/>
              <a:t>Return</a:t>
            </a:r>
            <a:r>
              <a:rPr lang="en-US" kern="0" dirty="0" smtClean="0"/>
              <a:t> Example </a:t>
            </a:r>
            <a:r>
              <a:rPr lang="en-US" sz="2400" kern="0" dirty="0" smtClean="0"/>
              <a:t>(step 2)</a:t>
            </a:r>
            <a:endParaRPr lang="en-US" sz="2400" kern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22" name="Straight Arrow Connector 21"/>
          <p:cNvCxnSpPr>
            <a:stCxn id="36" idx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4267200" y="2743200"/>
            <a:ext cx="2133600" cy="1943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28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9" name="Rectangle 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1" name="Rectangle 1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3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4" name="Rectangle 12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  <a:endParaRPr lang="en-US" sz="1800" b="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36" name="Rectangle 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7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38" name="Arc 37"/>
          <p:cNvSpPr/>
          <p:nvPr>
            <p:custDataLst>
              <p:tags r:id="rId6"/>
            </p:custDataLst>
          </p:nvPr>
        </p:nvSpPr>
        <p:spPr bwMode="auto">
          <a:xfrm flipV="1">
            <a:off x="6781800" y="31242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0" name="Rectangle 1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446858" y="925324"/>
            <a:ext cx="1173142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  <a:endParaRPr lang="en-US" sz="2400" dirty="0">
              <a:solidFill>
                <a:srgbClr val="262699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9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Structure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dirty="0" smtClean="0"/>
              <a:t>Passing control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Passing data</a:t>
            </a:r>
          </a:p>
          <a:p>
            <a:pPr lvl="1"/>
            <a:r>
              <a:rPr lang="en-US" dirty="0" smtClean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 smtClean="0"/>
              <a:t>Illustration of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u="sng" dirty="0" smtClean="0"/>
              <a:t>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Registers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NOT in Memory</a:t>
            </a:r>
            <a:r>
              <a:rPr lang="en-US" sz="2400" dirty="0" smtClean="0"/>
              <a:t>)</a:t>
            </a:r>
            <a:r>
              <a:rPr lang="en-US" dirty="0" smtClean="0"/>
              <a:t>		  Stack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Memory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sz="2400" dirty="0" smtClean="0"/>
              <a:t>First 6 arguments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r>
              <a:rPr lang="en-US" sz="2400" dirty="0" smtClean="0"/>
              <a:t>Return value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914400" y="246888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14400" y="292679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14400" y="338470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9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914400" y="3834076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914400" y="427489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14400" y="4732807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12" name="Group 11"/>
          <p:cNvGrpSpPr/>
          <p:nvPr>
            <p:custDataLst>
              <p:tags r:id="rId7"/>
            </p:custDataLst>
          </p:nvPr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3" name="Rectangle 14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7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4" name="Rectangle 15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 smtClean="0">
                  <a:latin typeface="Calibri" panose="020F0502020204030204" pitchFamily="34" charset="0"/>
                </a:rPr>
                <a:t>• •</a:t>
              </a:r>
              <a:r>
                <a:rPr lang="en-US" sz="2000" dirty="0">
                  <a:latin typeface="Calibri" panose="020F0502020204030204" pitchFamily="34" charset="0"/>
                </a:rPr>
                <a:t> </a:t>
              </a:r>
              <a:r>
                <a:rPr lang="en-US" sz="2000" dirty="0" smtClean="0">
                  <a:latin typeface="Calibri" panose="020F0502020204030204" pitchFamily="34" charset="0"/>
                </a:rPr>
                <a:t>•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8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6" name="Rectangle 1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n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 smtClean="0">
                  <a:latin typeface="Calibri" panose="020F0502020204030204" pitchFamily="34" charset="0"/>
                </a:rPr>
                <a:t>• •</a:t>
              </a:r>
              <a:r>
                <a:rPr lang="en-US" sz="2000" dirty="0">
                  <a:latin typeface="Calibri" panose="020F0502020204030204" pitchFamily="34" charset="0"/>
                </a:rPr>
                <a:t> </a:t>
              </a:r>
              <a:r>
                <a:rPr lang="en-US" sz="2000" dirty="0" smtClean="0">
                  <a:latin typeface="Calibri" panose="020F0502020204030204" pitchFamily="34" charset="0"/>
                </a:rPr>
                <a:t>•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7696199" y="181638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High</a:t>
            </a:r>
            <a:br>
              <a:rPr lang="en-US" sz="1600" b="0" dirty="0" smtClean="0">
                <a:latin typeface="Calibri" pitchFamily="34" charset="0"/>
              </a:rPr>
            </a:br>
            <a:r>
              <a:rPr lang="en-US" sz="1600" b="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7848600" y="4800600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Low</a:t>
            </a:r>
            <a:br>
              <a:rPr lang="en-US" sz="1600" b="0" dirty="0" smtClean="0">
                <a:latin typeface="Calibri" pitchFamily="34" charset="0"/>
              </a:rPr>
            </a:br>
            <a:r>
              <a:rPr lang="en-US" sz="1600" b="0" dirty="0" smtClean="0">
                <a:latin typeface="Calibri" pitchFamily="34" charset="0"/>
              </a:rPr>
              <a:t>Addresses</a:t>
            </a:r>
          </a:p>
          <a:p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8004867" y="2362937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7440" y="2450592"/>
            <a:ext cx="1098699" cy="2286000"/>
          </a:xfrm>
          <a:prstGeom prst="rect">
            <a:avLst/>
          </a:prstGeom>
          <a:noFill/>
        </p:spPr>
        <p:txBody>
          <a:bodyPr wrap="none" tIns="0" bIns="0" rtlCol="0">
            <a:normAutofit/>
          </a:bodyPr>
          <a:lstStyle/>
          <a:p>
            <a:pPr>
              <a:lnSpc>
                <a:spcPct val="105000"/>
              </a:lnSpc>
            </a:pP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en-US" sz="2800" b="0" i="1" dirty="0" smtClean="0">
                <a:solidFill>
                  <a:schemeClr val="bg2"/>
                </a:solidFill>
                <a:latin typeface="Calibri" pitchFamily="34" charset="0"/>
              </a:rPr>
              <a:t>ane’s</a:t>
            </a:r>
          </a:p>
          <a:p>
            <a:pPr>
              <a:lnSpc>
                <a:spcPct val="105000"/>
              </a:lnSpc>
            </a:pP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Si</a:t>
            </a:r>
            <a:r>
              <a:rPr lang="en-US" sz="2800" b="0" i="1" dirty="0" smtClean="0">
                <a:solidFill>
                  <a:schemeClr val="bg2"/>
                </a:solidFill>
                <a:latin typeface="Calibri" pitchFamily="34" charset="0"/>
              </a:rPr>
              <a:t>lk</a:t>
            </a:r>
          </a:p>
          <a:p>
            <a:pPr>
              <a:lnSpc>
                <a:spcPct val="105000"/>
              </a:lnSpc>
            </a:pP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D</a:t>
            </a:r>
            <a:r>
              <a:rPr lang="en-US" sz="2800" b="0" i="1" dirty="0" smtClean="0">
                <a:solidFill>
                  <a:schemeClr val="bg2"/>
                </a:solidFill>
                <a:latin typeface="Calibri" pitchFamily="34" charset="0"/>
              </a:rPr>
              <a:t>ress</a:t>
            </a:r>
          </a:p>
          <a:p>
            <a:pPr>
              <a:lnSpc>
                <a:spcPct val="105000"/>
              </a:lnSpc>
            </a:pP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C</a:t>
            </a:r>
            <a:r>
              <a:rPr lang="en-US" sz="2800" b="0" i="1" dirty="0" smtClean="0">
                <a:solidFill>
                  <a:schemeClr val="bg2"/>
                </a:solidFill>
                <a:latin typeface="Calibri" pitchFamily="34" charset="0"/>
              </a:rPr>
              <a:t>osts</a:t>
            </a:r>
          </a:p>
          <a:p>
            <a:pPr>
              <a:lnSpc>
                <a:spcPct val="105000"/>
              </a:lnSpc>
            </a:pPr>
            <a:r>
              <a:rPr lang="en-US" sz="2800" b="0" i="1" dirty="0" smtClean="0">
                <a:solidFill>
                  <a:schemeClr val="bg2"/>
                </a:solidFill>
                <a:latin typeface="Calibri" pitchFamily="34" charset="0"/>
              </a:rPr>
              <a:t>$</a:t>
            </a: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8</a:t>
            </a:r>
            <a:r>
              <a:rPr lang="en-US" sz="2800" i="1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en-US" sz="2800" i="1" u="sng" dirty="0" smtClean="0">
                <a:solidFill>
                  <a:schemeClr val="bg2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004867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9800" y="5468771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itchFamily="34" charset="0"/>
              </a:rPr>
              <a:t>Only allocate stack space when needed</a:t>
            </a:r>
          </a:p>
        </p:txBody>
      </p:sp>
      <p:sp>
        <p:nvSpPr>
          <p:cNvPr id="24" name="Rectangle 23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914400" y="557784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Return Values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By convention, values returned by procedures are placed in </a:t>
            </a:r>
            <a:r>
              <a:rPr lang="en-US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 smtClean="0"/>
          </a:p>
          <a:p>
            <a:pPr lvl="1"/>
            <a:r>
              <a:rPr lang="en-US" dirty="0" smtClean="0"/>
              <a:t>Choice of </a:t>
            </a:r>
            <a:r>
              <a:rPr lang="en-US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r>
              <a:rPr lang="en-US" dirty="0" smtClean="0"/>
              <a:t> is arbitrary</a:t>
            </a:r>
          </a:p>
          <a:p>
            <a:pPr marL="346075" indent="-346075">
              <a:buSzPct val="100000"/>
              <a:buFont typeface="+mj-lt"/>
              <a:buAutoNum type="arabicParenR"/>
            </a:pPr>
            <a:r>
              <a:rPr lang="en-US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 must make sure to save the contents of </a:t>
            </a:r>
            <a:r>
              <a:rPr lang="en-US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</a:t>
            </a:r>
            <a:r>
              <a:rPr lang="en-US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ax</a:t>
            </a:r>
            <a:r>
              <a:rPr lang="en-US" dirty="0" smtClean="0"/>
              <a:t> before calling a </a:t>
            </a:r>
            <a:r>
              <a:rPr lang="en-US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that returns a value</a:t>
            </a:r>
          </a:p>
          <a:p>
            <a:pPr lvl="1"/>
            <a:r>
              <a:rPr lang="en-US" dirty="0" smtClean="0"/>
              <a:t>Part of register-saving convention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dirty="0" smtClean="0">
                <a:solidFill>
                  <a:srgbClr val="C00000"/>
                </a:solidFill>
              </a:rPr>
              <a:t>Callee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places return value into </a:t>
            </a:r>
            <a:r>
              <a:rPr lang="en-US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type that can fit in </a:t>
            </a:r>
            <a:r>
              <a:rPr lang="en-US" dirty="0" smtClean="0"/>
              <a:t>8 </a:t>
            </a:r>
            <a:r>
              <a:rPr lang="en-US" dirty="0"/>
              <a:t>bytes – integer, float, pointer,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return values greater than 8 bytes, best to return a </a:t>
            </a:r>
            <a:r>
              <a:rPr lang="en-US" i="1" dirty="0" smtClean="0"/>
              <a:t>pointer</a:t>
            </a:r>
            <a:r>
              <a:rPr lang="en-US" dirty="0" smtClean="0"/>
              <a:t> to them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dirty="0" smtClean="0"/>
              <a:t>Upon return, </a:t>
            </a:r>
            <a:r>
              <a:rPr lang="en-US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 finds the return value in </a:t>
            </a:r>
            <a:r>
              <a:rPr lang="en-US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 smtClean="0"/>
              <a:t>Data Flow Examples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" y="4663440"/>
            <a:ext cx="256032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(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a,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b)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" y="1097280"/>
            <a:ext cx="4267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multstore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y,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mult2(x, y);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08960" y="4663440"/>
            <a:ext cx="5852160" cy="18288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&gt;: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b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ro-RO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400550:  </a:t>
            </a:r>
            <a:r>
              <a:rPr lang="ro-RO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%rdi,%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400553:  </a:t>
            </a:r>
            <a:r>
              <a:rPr lang="ro-RO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imul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%rsi,%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* b</a:t>
            </a:r>
            <a:endParaRPr lang="en-US" sz="1800" b="0" i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400557:  </a:t>
            </a:r>
            <a:r>
              <a:rPr lang="ro-RO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</a:t>
            </a:r>
            <a:r>
              <a:rPr lang="ro-RO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Return</a:t>
            </a:r>
            <a:endParaRPr lang="ro-RO" sz="1800" b="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468880" y="2286000"/>
            <a:ext cx="6492240" cy="2286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&gt;: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# x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y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1800" i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</a:rPr>
              <a:t>• • •</a:t>
            </a:r>
            <a:endParaRPr lang="sk-SK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400541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 </a:t>
            </a:r>
            <a:r>
              <a:rPr lang="sk-SK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,%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  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Save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&lt;mult2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mult2(x,y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endParaRPr lang="en-US" sz="1800" b="0" i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t in %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sk-SK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%rax,(%rbx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sk-SK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</a:t>
            </a:r>
            <a:r>
              <a:rPr lang="sk-SK" sz="1800" b="0" i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Save at dest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</a:rPr>
              <a:t>• • •</a:t>
            </a:r>
            <a:endParaRPr lang="sk-SK" sz="1800" b="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Structure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Passing data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 smtClean="0"/>
              <a:t>Illustration of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Languages that </a:t>
            </a:r>
            <a:r>
              <a:rPr lang="en-US" dirty="0" smtClean="0"/>
              <a:t>support recursion</a:t>
            </a:r>
            <a:endParaRPr lang="en-US" dirty="0"/>
          </a:p>
          <a:p>
            <a:pPr lvl="1"/>
            <a:r>
              <a:rPr lang="en-US" i="1" dirty="0"/>
              <a:t>e.g</a:t>
            </a:r>
            <a:r>
              <a:rPr lang="en-US" i="1" dirty="0" smtClean="0"/>
              <a:t>.</a:t>
            </a:r>
            <a:r>
              <a:rPr lang="en-US" dirty="0" smtClean="0"/>
              <a:t> C, Java, most modern languages</a:t>
            </a:r>
            <a:endParaRPr lang="en-US" dirty="0"/>
          </a:p>
          <a:p>
            <a:pPr lvl="1"/>
            <a:r>
              <a:rPr lang="en-US" dirty="0"/>
              <a:t>Code must be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CC0000"/>
                </a:solidFill>
              </a:rPr>
              <a:t>re-entrant</a:t>
            </a:r>
            <a:endParaRPr lang="en-US" u="sng" dirty="0" smtClean="0">
              <a:solidFill>
                <a:srgbClr val="CC0000"/>
              </a:solidFill>
            </a:endParaRPr>
          </a:p>
          <a:p>
            <a:pPr lvl="2"/>
            <a:r>
              <a:rPr lang="en-US" dirty="0" smtClean="0"/>
              <a:t>Multiple simultaneous instantiations of single procedure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some place to store </a:t>
            </a:r>
            <a:r>
              <a:rPr lang="en-US" i="1" dirty="0"/>
              <a:t>state</a:t>
            </a:r>
            <a:r>
              <a:rPr lang="en-US" dirty="0"/>
              <a:t> of each instantiation</a:t>
            </a:r>
          </a:p>
          <a:p>
            <a:pPr lvl="2"/>
            <a:r>
              <a:rPr lang="en-US" dirty="0" smtClean="0"/>
              <a:t>Arguments, local variables, </a:t>
            </a:r>
            <a:r>
              <a:rPr lang="en-US" smtClean="0"/>
              <a:t>return </a:t>
            </a:r>
            <a:r>
              <a:rPr lang="en-US" smtClean="0"/>
              <a:t>address</a:t>
            </a:r>
            <a:endParaRPr lang="en-US" dirty="0"/>
          </a:p>
          <a:p>
            <a:r>
              <a:rPr lang="en-US" dirty="0"/>
              <a:t>Stack allocated in </a:t>
            </a:r>
            <a:r>
              <a:rPr lang="en-US" i="1" u="sng" dirty="0">
                <a:solidFill>
                  <a:srgbClr val="CC0000"/>
                </a:solidFill>
              </a:rPr>
              <a:t>frames</a:t>
            </a:r>
          </a:p>
          <a:p>
            <a:pPr lvl="1"/>
            <a:r>
              <a:rPr lang="en-US" dirty="0"/>
              <a:t>State for a single procedure instantiation</a:t>
            </a:r>
          </a:p>
          <a:p>
            <a:r>
              <a:rPr lang="en-US" dirty="0" smtClean="0"/>
              <a:t>Stack discipline</a:t>
            </a:r>
            <a:endParaRPr lang="en-US" dirty="0"/>
          </a:p>
          <a:p>
            <a:pPr lvl="1"/>
            <a:r>
              <a:rPr lang="en-US" dirty="0"/>
              <a:t>State for</a:t>
            </a:r>
            <a:r>
              <a:rPr lang="en-US" dirty="0" smtClean="0"/>
              <a:t> a given </a:t>
            </a:r>
            <a:r>
              <a:rPr lang="en-US" dirty="0"/>
              <a:t>procedure needed for</a:t>
            </a:r>
            <a:r>
              <a:rPr lang="en-US" dirty="0" smtClean="0"/>
              <a:t> a limited </a:t>
            </a:r>
            <a:r>
              <a:rPr lang="en-US" dirty="0"/>
              <a:t>time</a:t>
            </a:r>
            <a:endParaRPr lang="en-US" dirty="0" smtClean="0"/>
          </a:p>
          <a:p>
            <a:pPr lvl="2"/>
            <a:r>
              <a:rPr lang="en-US" dirty="0" smtClean="0"/>
              <a:t>Starting from when it is called </a:t>
            </a:r>
            <a:r>
              <a:rPr lang="en-US" dirty="0"/>
              <a:t>to when</a:t>
            </a:r>
            <a:r>
              <a:rPr lang="en-US" dirty="0" smtClean="0"/>
              <a:t> it returns</a:t>
            </a:r>
          </a:p>
          <a:p>
            <a:pPr lvl="1"/>
            <a:r>
              <a:rPr lang="en-US" dirty="0"/>
              <a:t>Callee</a:t>
            </a:r>
            <a:r>
              <a:rPr lang="en-US" dirty="0" smtClean="0"/>
              <a:t> always returns </a:t>
            </a:r>
            <a:r>
              <a:rPr lang="en-US" dirty="0"/>
              <a:t>before caller </a:t>
            </a:r>
            <a:r>
              <a:rPr lang="en-US" dirty="0" smtClean="0"/>
              <a:t>does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Call Chain Example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45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3622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who(…)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pPr marL="342900" lvl="1"/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pPr marL="342900" lvl="1"/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45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276600"/>
            <a:ext cx="1524000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is-I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1">
              <a:lnSpc>
                <a:spcPct val="100000"/>
              </a:lnSpc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450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83400" y="1676400"/>
            <a:ext cx="1645920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4516" name="Rectangle 2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39874" y="1061445"/>
            <a:ext cx="112210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Call </a:t>
            </a:r>
            <a:r>
              <a:rPr lang="en-US" sz="1800" b="0" dirty="0">
                <a:latin typeface="Calibri" pitchFamily="34" charset="0"/>
              </a:rPr>
              <a:t>Chain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086600" y="1905000"/>
            <a:ext cx="1284288" cy="3182938"/>
            <a:chOff x="7086600" y="1905000"/>
            <a:chExt cx="1284288" cy="3182938"/>
          </a:xfrm>
        </p:grpSpPr>
        <p:sp>
          <p:nvSpPr>
            <p:cNvPr id="234507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234509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0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1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9" name="Rectangle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21" name="Line 2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>
          <a:xfrm>
            <a:off x="3487204" y="57150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1800" b="0" dirty="0" smtClean="0">
                <a:latin typeface="Calibri" pitchFamily="34" charset="0"/>
              </a:rPr>
              <a:t>Procedure 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b="0" dirty="0">
                <a:latin typeface="Calibri" pitchFamily="34" charset="0"/>
              </a:rPr>
              <a:t>  is recursive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(calls itself)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1)  Call </a:t>
            </a: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1216" name="Group 1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97500" y="2212848"/>
            <a:ext cx="1493838" cy="928688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218" name="Rectangle 18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220" name="Rectangle 2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51222" name="Rectangle 2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74108326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28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4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6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Line 2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9" name="AutoShape 5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" y="242316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2)  Call </a:t>
            </a:r>
            <a:r>
              <a:rPr lang="en-US" dirty="0"/>
              <a:t>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02347855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8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Line 2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52279" name="AutoShape 5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40080" y="24688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 = malloc(sizeof(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c-&gt;miles = 100;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c-&gt;gals = 17;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mpg = get_mpg(c);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Car c = new Car();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c.setMiles(100);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c.setGals(17);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float mpg =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get_mpg: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%rsp,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/>
          <a:stretch>
            <a:fillRect/>
          </a:stretch>
        </p:blipFill>
        <p:spPr>
          <a:xfrm>
            <a:off x="2147855" y="566928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0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0111010000011000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100011010000010000000010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1000100111000010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5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OS: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562600" y="4401458"/>
            <a:ext cx="3048000" cy="1097280"/>
            <a:chOff x="5562600" y="4401458"/>
            <a:chExt cx="3048000" cy="1097280"/>
          </a:xfrm>
        </p:grpSpPr>
        <p:grpSp>
          <p:nvGrpSpPr>
            <p:cNvPr id="7" name="Group 6"/>
            <p:cNvGrpSpPr/>
            <p:nvPr/>
          </p:nvGrpSpPr>
          <p:grpSpPr>
            <a:xfrm>
              <a:off x="5568724" y="4401458"/>
              <a:ext cx="3041876" cy="1097280"/>
              <a:chOff x="5568724" y="4401458"/>
              <a:chExt cx="3041876" cy="109728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8724" y="4401458"/>
                <a:ext cx="1213076" cy="109728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>
                <p:custDataLst>
                  <p:tags r:id="rId24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7835900" y="4486341"/>
                <a:ext cx="774700" cy="8977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00" y="4473714"/>
                <a:ext cx="822960" cy="914400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>
              <p:custDataLst>
                <p:tags r:id="rId23"/>
              </p:custDataLst>
            </p:nvPr>
          </p:nvSpPr>
          <p:spPr bwMode="auto">
            <a:xfrm>
              <a:off x="5562600" y="4419600"/>
              <a:ext cx="3048000" cy="1055970"/>
            </a:xfrm>
            <a:prstGeom prst="rect">
              <a:avLst/>
            </a:prstGeom>
            <a:noFill/>
            <a:ln w="190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cxnSp>
        <p:nvCxnSpPr>
          <p:cNvPr id="32" name="Straight Arrow Connector 31"/>
          <p:cNvCxnSpPr>
            <a:stCxn id="9" idx="2"/>
          </p:cNvCxnSpPr>
          <p:nvPr>
            <p:custDataLst>
              <p:tags r:id="rId16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7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18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19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0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6949440" y="1033272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data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 </a:t>
            </a:r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floats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assembly</a:t>
            </a:r>
            <a:endParaRPr lang="en-US" sz="1800" b="0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 </a:t>
            </a:r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stacks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Executables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</a:t>
            </a:r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allocation</a:t>
            </a:r>
          </a:p>
          <a:p>
            <a:r>
              <a:rPr lang="en-US" sz="1800" b="0" dirty="0" smtClean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vs. C</a:t>
            </a:r>
            <a:endParaRPr lang="en-US" sz="1800" b="0" dirty="0">
              <a:solidFill>
                <a:srgbClr val="99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997964" y="3218688"/>
            <a:ext cx="749808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2414016" y="341071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416648" y="4059936"/>
            <a:ext cx="438912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2414016" y="4261104"/>
            <a:ext cx="329184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10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7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3)  Call </a:t>
            </a:r>
            <a:r>
              <a:rPr lang="en-US" dirty="0"/>
              <a:t>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</a:t>
            </a:r>
            <a:r>
              <a:rPr lang="en-US" dirty="0" smtClean="0"/>
              <a:t>(1)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8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0" name="Group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78355159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1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32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Rectangle 18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4" name="Line 1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Rectangle 20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9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9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53304" name="AutoShape 56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960120" y="310896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8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9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4)  Recursive </a:t>
            </a:r>
            <a:r>
              <a:rPr lang="en-US" dirty="0"/>
              <a:t>call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3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8016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27340487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397500" y="468172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41" name="Rectangle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3" name="Rectangle 1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4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0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1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2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5)  </a:t>
            </a:r>
            <a:r>
              <a:rPr lang="en-US" sz="1600" dirty="0" smtClean="0"/>
              <a:t>(</a:t>
            </a:r>
            <a:r>
              <a:rPr lang="en-US" sz="1600" dirty="0"/>
              <a:t>another) </a:t>
            </a:r>
            <a:r>
              <a:rPr lang="en-US" dirty="0"/>
              <a:t>R</a:t>
            </a:r>
            <a:r>
              <a:rPr lang="en-US" dirty="0" smtClean="0"/>
              <a:t>ecursive </a:t>
            </a:r>
            <a:r>
              <a:rPr lang="en-US" dirty="0"/>
              <a:t>call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5" name="Rectangle 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011680" y="280720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16002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540270014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397500" y="550468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8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487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2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3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4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6)  Return from </a:t>
            </a:r>
            <a:r>
              <a:rPr lang="en-US" sz="1600" dirty="0" smtClean="0"/>
              <a:t>(</a:t>
            </a:r>
            <a:r>
              <a:rPr lang="en-US" sz="1600" dirty="0"/>
              <a:t>another) </a:t>
            </a:r>
            <a:r>
              <a:rPr lang="en-US" dirty="0"/>
              <a:t>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3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80160" y="37033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6" name="Rectangle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Rectangle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8" name="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Line 1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Line 18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7" name="Rectangle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8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283794475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9" name="Group 1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397500" y="4681728"/>
            <a:ext cx="1493838" cy="928688"/>
            <a:chOff x="0" y="0"/>
            <a:chExt cx="941" cy="585"/>
          </a:xfrm>
        </p:grpSpPr>
        <p:sp>
          <p:nvSpPr>
            <p:cNvPr id="50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" name="Rectangle 1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2" name="Line 1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3" name="Rectangle 2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5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48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49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7)  Return from recursive </a:t>
            </a:r>
            <a:r>
              <a:rPr lang="en-US" dirty="0"/>
              <a:t>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2" name="AutoShape 5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60120" y="33832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4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5" name="Rectangle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6" name="Group 2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4178376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0" name="Group 1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51" name="Line 1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2" name="Rectangle 18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3" name="Line 1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4" name="Rectangle 20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9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4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8)  Return from call </a:t>
            </a: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40080" y="29260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5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7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6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7" name="Group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42572337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8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49" name="Line 1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Rectangle 1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2" name="Rectangle 2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6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1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9)  </a:t>
            </a:r>
            <a:r>
              <a:rPr lang="en-US" sz="2400" dirty="0" smtClean="0"/>
              <a:t>(</a:t>
            </a:r>
            <a:r>
              <a:rPr lang="en-US" sz="2400" dirty="0"/>
              <a:t>second) </a:t>
            </a:r>
            <a:r>
              <a:rPr lang="en-US" dirty="0" smtClean="0"/>
              <a:t>Call </a:t>
            </a:r>
            <a:r>
              <a:rPr lang="en-US" dirty="0"/>
              <a:t>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</a:t>
            </a:r>
            <a:r>
              <a:rPr lang="en-US" dirty="0" smtClean="0"/>
              <a:t>(4)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60120" y="27889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3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4" name="Rectangle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6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47" name="Line 1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8" name="Rectangle 18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Rectangle 20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51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816237772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95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49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10)  Return from </a:t>
            </a:r>
            <a:r>
              <a:rPr lang="en-US" sz="2400" dirty="0" smtClean="0"/>
              <a:t>(</a:t>
            </a:r>
            <a:r>
              <a:rPr lang="en-US" sz="2400" dirty="0"/>
              <a:t>second) </a:t>
            </a:r>
            <a:r>
              <a:rPr lang="en-US" dirty="0"/>
              <a:t>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0" name="AutoShape 5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40080" y="33214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0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2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1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1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2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43" name="Line 1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" name="Rectangle 1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5" name="Line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6" name="Rectangle 2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47" name="Group 2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32958346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91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11)  Return from call </a:t>
            </a:r>
            <a:r>
              <a:rPr lang="en-US" dirty="0"/>
              <a:t>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9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1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19050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yoo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3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Rectangle 2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2" name="Rectangle 2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3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97500" y="2212848"/>
            <a:ext cx="1493838" cy="928688"/>
            <a:chOff x="0" y="0"/>
            <a:chExt cx="941" cy="585"/>
          </a:xfrm>
        </p:grpSpPr>
        <p:sp>
          <p:nvSpPr>
            <p:cNvPr id="44" name="Line 1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5" name="Rectangle 1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7" name="Rectangle 2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48" name="Group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29879592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" y="27432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7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97000"/>
            <a:ext cx="5372100" cy="4974336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Caller’s</a:t>
            </a:r>
            <a:r>
              <a:rPr lang="en-US" sz="2400" dirty="0" smtClean="0"/>
              <a:t> </a:t>
            </a:r>
            <a:r>
              <a:rPr lang="en-US" sz="2400" dirty="0"/>
              <a:t>Stack Frame</a:t>
            </a:r>
          </a:p>
          <a:p>
            <a:pPr marL="552450" lvl="1"/>
            <a:r>
              <a:rPr lang="en-US" sz="2000" dirty="0" smtClean="0"/>
              <a:t>Extra arguments </a:t>
            </a:r>
            <a:r>
              <a:rPr lang="en-US" sz="2000" dirty="0"/>
              <a:t>(if &gt; 6 </a:t>
            </a:r>
            <a:r>
              <a:rPr lang="en-US" sz="2000" dirty="0" err="1"/>
              <a:t>args</a:t>
            </a:r>
            <a:r>
              <a:rPr lang="en-US" sz="2000" dirty="0"/>
              <a:t>) for this call</a:t>
            </a:r>
          </a:p>
          <a:p>
            <a:endParaRPr lang="en-US" sz="500" dirty="0" smtClean="0"/>
          </a:p>
          <a:p>
            <a:r>
              <a:rPr lang="en-US" sz="2400" dirty="0" smtClean="0"/>
              <a:t>Current/</a:t>
            </a:r>
            <a:r>
              <a:rPr lang="en-US" sz="2400" dirty="0" smtClean="0">
                <a:solidFill>
                  <a:srgbClr val="FF0000"/>
                </a:solidFill>
              </a:rPr>
              <a:t>Callee</a:t>
            </a:r>
            <a:r>
              <a:rPr lang="en-US" sz="2400" dirty="0" smtClean="0"/>
              <a:t> </a:t>
            </a:r>
            <a:r>
              <a:rPr lang="en-US" sz="2400" dirty="0"/>
              <a:t>Stack </a:t>
            </a:r>
            <a:r>
              <a:rPr lang="en-US" sz="2400" dirty="0" smtClean="0"/>
              <a:t>Frame</a:t>
            </a:r>
            <a:endParaRPr lang="en-US" sz="2400" dirty="0"/>
          </a:p>
          <a:p>
            <a:pPr marL="552450" lvl="1"/>
            <a:r>
              <a:rPr lang="en-US" sz="2000" dirty="0"/>
              <a:t>Return address</a:t>
            </a:r>
          </a:p>
          <a:p>
            <a:pPr marL="838200" lvl="2"/>
            <a:r>
              <a:rPr lang="en-US" sz="1800" dirty="0"/>
              <a:t>Pushed by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/>
              <a:t> </a:t>
            </a:r>
            <a:r>
              <a:rPr lang="en-US" sz="1800" dirty="0" smtClean="0"/>
              <a:t>instruction</a:t>
            </a:r>
            <a:endParaRPr lang="en-US" sz="2000" dirty="0" smtClean="0"/>
          </a:p>
          <a:p>
            <a:pPr marL="552450" lvl="1"/>
            <a:r>
              <a:rPr lang="en-US" sz="2000" dirty="0" smtClean="0"/>
              <a:t>Old </a:t>
            </a:r>
            <a:r>
              <a:rPr lang="en-US" sz="2000" dirty="0"/>
              <a:t>frame pointer (optional)</a:t>
            </a:r>
          </a:p>
          <a:p>
            <a:pPr marL="552450" lvl="1"/>
            <a:r>
              <a:rPr lang="en-US" sz="2000" dirty="0"/>
              <a:t>Saved register </a:t>
            </a:r>
            <a:r>
              <a:rPr lang="en-US" sz="2000" dirty="0" smtClean="0"/>
              <a:t>context</a:t>
            </a:r>
            <a:br>
              <a:rPr lang="en-US" sz="2000" dirty="0" smtClean="0"/>
            </a:br>
            <a:r>
              <a:rPr lang="en-US" sz="2000" dirty="0" smtClean="0"/>
              <a:t>(when reusing registers)</a:t>
            </a:r>
            <a:endParaRPr lang="en-US" sz="2000" dirty="0"/>
          </a:p>
          <a:p>
            <a:pPr marL="552450" lvl="1"/>
            <a:r>
              <a:rPr lang="en-US" sz="2000" dirty="0"/>
              <a:t>Local variables</a:t>
            </a:r>
            <a:br>
              <a:rPr lang="en-US" sz="2000" dirty="0"/>
            </a:br>
            <a:r>
              <a:rPr lang="en-US" sz="2000" dirty="0" smtClean="0"/>
              <a:t>(If </a:t>
            </a:r>
            <a:r>
              <a:rPr lang="en-US" sz="2000" dirty="0"/>
              <a:t>can’t </a:t>
            </a:r>
            <a:r>
              <a:rPr lang="en-US" sz="2000" dirty="0" smtClean="0"/>
              <a:t>be kept </a:t>
            </a:r>
            <a:r>
              <a:rPr lang="en-US" sz="2000" dirty="0"/>
              <a:t>in </a:t>
            </a:r>
            <a:r>
              <a:rPr lang="en-US" sz="2000" dirty="0" smtClean="0"/>
              <a:t>registers)</a:t>
            </a:r>
            <a:endParaRPr lang="en-US" sz="2000" dirty="0"/>
          </a:p>
          <a:p>
            <a:pPr marL="552450" lvl="1"/>
            <a:r>
              <a:rPr lang="en-US" sz="2000" dirty="0" smtClean="0"/>
              <a:t>“</a:t>
            </a:r>
            <a:r>
              <a:rPr lang="en-US" sz="2000" dirty="0"/>
              <a:t>Argument </a:t>
            </a:r>
            <a:r>
              <a:rPr lang="en-US" sz="2000" dirty="0" smtClean="0"/>
              <a:t>build” area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(If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needs to call another function -parameters </a:t>
            </a:r>
            <a:r>
              <a:rPr lang="en-US" sz="2000" dirty="0"/>
              <a:t>for function about to </a:t>
            </a:r>
            <a:r>
              <a:rPr lang="en-US" sz="2000" dirty="0" smtClean="0"/>
              <a:t>call, if needed)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42961" y="19796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5" y="1295400"/>
            <a:ext cx="228600" cy="201168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b="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(Optional)</a:t>
            </a:r>
            <a:endParaRPr lang="en-US" sz="1800" b="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0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Mechanisms required for </a:t>
            </a:r>
            <a:r>
              <a:rPr lang="en-US" i="1" dirty="0" smtClean="0"/>
              <a:t>procedures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486400" cy="497433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 smtClean="0"/>
              <a:t>Passing control</a:t>
            </a:r>
          </a:p>
          <a:p>
            <a:pPr lvl="1"/>
            <a:r>
              <a:rPr lang="en-US" sz="2000" dirty="0" smtClean="0"/>
              <a:t>To beginning of procedure code</a:t>
            </a:r>
          </a:p>
          <a:p>
            <a:pPr lvl="1"/>
            <a:r>
              <a:rPr lang="en-US" sz="2000" dirty="0" smtClean="0"/>
              <a:t>Back to return point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 smtClean="0"/>
              <a:t>Passing data</a:t>
            </a:r>
          </a:p>
          <a:p>
            <a:pPr lvl="1"/>
            <a:r>
              <a:rPr lang="en-US" sz="2000" dirty="0" smtClean="0"/>
              <a:t>Procedure arguments</a:t>
            </a:r>
          </a:p>
          <a:p>
            <a:pPr lvl="1"/>
            <a:r>
              <a:rPr lang="en-US" sz="2000" dirty="0" smtClean="0"/>
              <a:t>Return value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 smtClean="0"/>
              <a:t>Memory management</a:t>
            </a:r>
          </a:p>
          <a:p>
            <a:pPr lvl="1"/>
            <a:r>
              <a:rPr lang="en-US" sz="2000" dirty="0" smtClean="0"/>
              <a:t>Allocate during procedure execution</a:t>
            </a:r>
          </a:p>
          <a:p>
            <a:pPr lvl="1"/>
            <a:r>
              <a:rPr lang="en-US" sz="2000" dirty="0" err="1" smtClean="0"/>
              <a:t>Deallocate</a:t>
            </a:r>
            <a:r>
              <a:rPr lang="en-US" sz="2000" dirty="0" smtClean="0"/>
              <a:t> upon return</a:t>
            </a:r>
            <a:endParaRPr lang="en-US" sz="2000" dirty="0"/>
          </a:p>
          <a:p>
            <a:r>
              <a:rPr lang="en-US" sz="2400" dirty="0" smtClean="0"/>
              <a:t>All implemented with machine instructions!</a:t>
            </a:r>
          </a:p>
          <a:p>
            <a:pPr lvl="1"/>
            <a:r>
              <a:rPr lang="en-US" sz="2000" dirty="0" smtClean="0"/>
              <a:t>An x86-64 procedure uses only those mechanisms required for that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19800" y="1343138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019800" y="3933938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>
            <p:custDataLst>
              <p:tags r:id="rId6"/>
            </p:custDataLst>
          </p:nvPr>
        </p:nvGrpSpPr>
        <p:grpSpPr>
          <a:xfrm>
            <a:off x="5562600" y="2377440"/>
            <a:ext cx="2804160" cy="3385298"/>
            <a:chOff x="5334000" y="2024902"/>
            <a:chExt cx="2804160" cy="3385298"/>
          </a:xfrm>
        </p:grpSpPr>
        <p:sp>
          <p:nvSpPr>
            <p:cNvPr id="10" name="Arc 9"/>
            <p:cNvSpPr/>
            <p:nvPr>
              <p:custDataLst>
                <p:tags r:id="rId11"/>
              </p:custDataLst>
            </p:nvPr>
          </p:nvSpPr>
          <p:spPr bwMode="auto">
            <a:xfrm>
              <a:off x="6492240" y="2024902"/>
              <a:ext cx="1645920" cy="2286000"/>
            </a:xfrm>
            <a:prstGeom prst="arc">
              <a:avLst>
                <a:gd name="adj1" fmla="val 16200000"/>
                <a:gd name="adj2" fmla="val 4411576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>
              <p:custDataLst>
                <p:tags r:id="rId12"/>
              </p:custDataLst>
            </p:nvPr>
          </p:nvSpPr>
          <p:spPr bwMode="auto">
            <a:xfrm rot="10800000">
              <a:off x="5334000" y="2301240"/>
              <a:ext cx="1371600" cy="3108960"/>
            </a:xfrm>
            <a:prstGeom prst="arc">
              <a:avLst>
                <a:gd name="adj1" fmla="val 16200000"/>
                <a:gd name="adj2" fmla="val 5440112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>
            <p:custDataLst>
              <p:tags r:id="rId7"/>
            </p:custDataLst>
          </p:nvPr>
        </p:nvGrpSpPr>
        <p:grpSpPr>
          <a:xfrm>
            <a:off x="6438900" y="24890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>
              <p:custDataLst>
                <p:tags r:id="rId9"/>
              </p:custDataLst>
            </p:nvPr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10"/>
              </p:custDataLst>
            </p:nvPr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>
            <p:custDataLst>
              <p:tags r:id="rId8"/>
            </p:custDataLst>
          </p:nvPr>
        </p:nvSpPr>
        <p:spPr bwMode="auto">
          <a:xfrm>
            <a:off x="6263640" y="4772138"/>
            <a:ext cx="1463040" cy="329184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8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 about when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run (assume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stored on the Stack):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i="1" dirty="0"/>
              <a:t>Higher/larger address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many total stack frames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i="1" dirty="0" smtClean="0"/>
              <a:t>created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the maximum </a:t>
            </a:r>
            <a:r>
              <a:rPr lang="en-US" i="1" dirty="0" smtClean="0"/>
              <a:t>depth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(# of frames) of the Stack?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77440"/>
            <a:ext cx="36576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>
              <a:tabLst>
                <a:tab pos="460375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 = 0;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(“x = %d\n”, x);</a:t>
            </a:r>
          </a:p>
          <a:p>
            <a:pPr>
              <a:tabLst>
                <a:tab pos="460375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60" y="2377440"/>
            <a:ext cx="329184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>
              <a:tabLst>
                <a:tab pos="460375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rand()</a:t>
            </a:r>
            <a:r>
              <a:rPr lang="en-US" sz="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+ y;</a:t>
            </a: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0240" y="489792"/>
            <a:ext cx="3108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Calibri" pitchFamily="34" charset="0"/>
              </a:rPr>
              <a:t>Vote only on 3</a:t>
            </a:r>
            <a:r>
              <a:rPr lang="en-US" sz="2000" b="0" baseline="30000" dirty="0">
                <a:latin typeface="Calibri" pitchFamily="34" charset="0"/>
              </a:rPr>
              <a:t>r</a:t>
            </a:r>
            <a:r>
              <a:rPr lang="en-US" sz="2000" b="0" baseline="30000" dirty="0" smtClean="0">
                <a:latin typeface="Calibri" pitchFamily="34" charset="0"/>
              </a:rPr>
              <a:t>d</a:t>
            </a:r>
            <a:r>
              <a:rPr lang="en-US" sz="2000" b="0" dirty="0" smtClean="0">
                <a:latin typeface="Calibri" pitchFamily="34" charset="0"/>
              </a:rPr>
              <a:t> question at </a:t>
            </a:r>
            <a:r>
              <a:rPr lang="en-US" sz="2000" b="0" dirty="0" smtClean="0">
                <a:latin typeface="Calibri" pitchFamily="34" charset="0"/>
                <a:hlinkClick r:id="rId2"/>
              </a:rPr>
              <a:t>http://pollev.com/rea</a:t>
            </a:r>
            <a:r>
              <a:rPr lang="en-US" sz="2000" b="0" dirty="0" smtClean="0"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7760" y="6072515"/>
            <a:ext cx="367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4B2A85"/>
                </a:solidFill>
                <a:latin typeface="Calibri" pitchFamily="34" charset="0"/>
              </a:rPr>
              <a:t>A.</a:t>
            </a:r>
            <a:r>
              <a:rPr lang="en-US" sz="2800" dirty="0" smtClean="0">
                <a:latin typeface="Calibri" pitchFamily="34" charset="0"/>
              </a:rPr>
              <a:t>  </a:t>
            </a:r>
            <a:r>
              <a:rPr lang="en-US" sz="2800" dirty="0" smtClean="0">
                <a:solidFill>
                  <a:srgbClr val="FF9900"/>
                </a:solidFill>
                <a:latin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</a:rPr>
              <a:t>   </a:t>
            </a:r>
            <a:r>
              <a:rPr lang="en-US" sz="2800" dirty="0" smtClean="0">
                <a:solidFill>
                  <a:srgbClr val="4B2A85"/>
                </a:solidFill>
                <a:latin typeface="Calibri" pitchFamily="34" charset="0"/>
              </a:rPr>
              <a:t>B.</a:t>
            </a:r>
            <a:r>
              <a:rPr lang="en-US" sz="2800" dirty="0" smtClean="0">
                <a:latin typeface="Calibri" pitchFamily="34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  </a:t>
            </a:r>
            <a:r>
              <a:rPr lang="en-US" sz="2800" dirty="0" smtClean="0">
                <a:solidFill>
                  <a:srgbClr val="4B2A85"/>
                </a:solidFill>
                <a:latin typeface="Calibri" pitchFamily="34" charset="0"/>
              </a:rPr>
              <a:t>C.</a:t>
            </a:r>
            <a:r>
              <a:rPr lang="en-US" sz="2800" dirty="0" smtClean="0">
                <a:latin typeface="Calibri" pitchFamily="34" charset="0"/>
              </a:rPr>
              <a:t>  </a:t>
            </a:r>
            <a:r>
              <a:rPr lang="en-US" sz="2800" dirty="0" smtClean="0">
                <a:solidFill>
                  <a:srgbClr val="FF3399"/>
                </a:solidFill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  </a:t>
            </a:r>
            <a:r>
              <a:rPr lang="en-US" sz="2800" dirty="0" smtClean="0">
                <a:solidFill>
                  <a:srgbClr val="4B2A85"/>
                </a:solidFill>
                <a:latin typeface="Calibri" pitchFamily="34" charset="0"/>
              </a:rPr>
              <a:t>D.</a:t>
            </a:r>
            <a:r>
              <a:rPr lang="en-US" sz="2800" dirty="0" smtClean="0">
                <a:latin typeface="Calibri" pitchFamily="34" charset="0"/>
              </a:rPr>
              <a:t>  </a:t>
            </a:r>
            <a:r>
              <a:rPr lang="en-US" sz="2800" dirty="0" smtClean="0">
                <a:solidFill>
                  <a:srgbClr val="00B0F0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190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B2A85"/>
                </a:solidFill>
              </a:rPr>
              <a:t>Stack Structure</a:t>
            </a:r>
          </a:p>
          <a:p>
            <a:r>
              <a:rPr lang="en-US" dirty="0" smtClean="0"/>
              <a:t>Calling Conventions</a:t>
            </a:r>
          </a:p>
          <a:p>
            <a:pPr lvl="1"/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Managing local data</a:t>
            </a:r>
          </a:p>
          <a:p>
            <a:r>
              <a:rPr lang="en-US" dirty="0" smtClean="0"/>
              <a:t>Register Saving Conventions</a:t>
            </a:r>
          </a:p>
          <a:p>
            <a:r>
              <a:rPr lang="en-US" dirty="0" smtClean="0"/>
              <a:t>Illustration of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5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Simplified Memory Layout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07636" y="5578957"/>
            <a:ext cx="3200400" cy="9144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06040" y="4937760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09850" y="4023359"/>
            <a:ext cx="3200400" cy="914400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09850" y="3108960"/>
            <a:ext cx="3200400" cy="914400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Dynamic Data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9850" y="2286000"/>
            <a:ext cx="3200400" cy="82296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9223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9850" y="1371599"/>
            <a:ext cx="3200400" cy="914400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Stack</a:t>
            </a: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5105400"/>
            <a:ext cx="2179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l</a:t>
            </a:r>
            <a:r>
              <a:rPr lang="en-US" sz="1500" dirty="0" smtClean="0">
                <a:latin typeface="Calibri" panose="020F0502020204030204" pitchFamily="34" charset="0"/>
              </a:rPr>
              <a:t>arge constants (</a:t>
            </a:r>
            <a:r>
              <a:rPr lang="en-US" sz="1500" i="1" dirty="0" smtClean="0">
                <a:latin typeface="Calibri" panose="020F0502020204030204" pitchFamily="34" charset="0"/>
              </a:rPr>
              <a:t>e.g.</a:t>
            </a:r>
            <a:r>
              <a:rPr lang="en-US" sz="1500" dirty="0" smtClean="0">
                <a:latin typeface="Calibri" panose="020F0502020204030204" pitchFamily="34" charset="0"/>
              </a:rPr>
              <a:t> </a:t>
            </a:r>
            <a:r>
              <a:rPr lang="en-US" sz="1500" dirty="0">
                <a:latin typeface="Calibri" panose="020F0502020204030204" pitchFamily="34" charset="0"/>
              </a:rPr>
              <a:t>“example”)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19800" y="4191000"/>
            <a:ext cx="2752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 dirty="0">
                <a:latin typeface="Calibri" panose="020F0502020204030204" pitchFamily="34" charset="0"/>
              </a:rPr>
              <a:t>static</a:t>
            </a:r>
            <a:r>
              <a:rPr lang="en-US" sz="1500" dirty="0">
                <a:latin typeface="Calibri" panose="020F0502020204030204" pitchFamily="34" charset="0"/>
              </a:rPr>
              <a:t> variables</a:t>
            </a:r>
          </a:p>
          <a:p>
            <a:r>
              <a:rPr lang="en-US" sz="1500" dirty="0">
                <a:latin typeface="Calibri" panose="020F0502020204030204" pitchFamily="34" charset="0"/>
              </a:rPr>
              <a:t>(including global variables (C))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32766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variables allocated with</a:t>
            </a:r>
            <a:br>
              <a:rPr lang="en-US" sz="1500" dirty="0">
                <a:latin typeface="Calibri" panose="020F0502020204030204" pitchFamily="34" charset="0"/>
              </a:rPr>
            </a:br>
            <a:r>
              <a:rPr lang="en-US" sz="1500" i="1" dirty="0">
                <a:latin typeface="Calibri" panose="020F0502020204030204" pitchFamily="34" charset="0"/>
              </a:rPr>
              <a:t>new</a:t>
            </a:r>
            <a:r>
              <a:rPr lang="en-US" sz="1500" dirty="0">
                <a:latin typeface="Calibri" panose="020F0502020204030204" pitchFamily="34" charset="0"/>
              </a:rPr>
              <a:t> or </a:t>
            </a:r>
            <a:r>
              <a:rPr lang="en-US" sz="1500" i="1" dirty="0">
                <a:latin typeface="Calibri" panose="020F0502020204030204" pitchFamily="34" charset="0"/>
              </a:rPr>
              <a:t>malloc</a:t>
            </a:r>
            <a:endParaRPr lang="en-US" sz="1500" dirty="0">
              <a:latin typeface="Calibri" panose="020F050202020403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1524000"/>
            <a:ext cx="1676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local variables;</a:t>
            </a:r>
            <a:br>
              <a:rPr lang="en-US" sz="1500" dirty="0">
                <a:latin typeface="Calibri" panose="020F0502020204030204" pitchFamily="34" charset="0"/>
              </a:rPr>
            </a:br>
            <a:r>
              <a:rPr lang="en-US" sz="1500" dirty="0">
                <a:latin typeface="Calibri" panose="020F0502020204030204" pitchFamily="34" charset="0"/>
              </a:rPr>
              <a:t>procedure context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609600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52600" y="121920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</a:t>
            </a:r>
            <a:r>
              <a:rPr lang="en-US" baseline="33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-1</a:t>
            </a:r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51000" y="1371600"/>
            <a:ext cx="0" cy="5181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20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rot="10800000" flipV="1">
            <a:off x="5257800" y="1904999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21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rot="10800000">
            <a:off x="5257800" y="2895599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3" name="TextBox 2"/>
          <p:cNvSpPr txBox="1"/>
          <p:nvPr>
            <p:custDataLst>
              <p:tags r:id="rId18"/>
            </p:custDataLst>
          </p:nvPr>
        </p:nvSpPr>
        <p:spPr>
          <a:xfrm>
            <a:off x="225228" y="3429515"/>
            <a:ext cx="1271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Memory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Addresses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19"/>
            </p:custDataLst>
          </p:nvPr>
        </p:nvSpPr>
        <p:spPr>
          <a:xfrm>
            <a:off x="335145" y="1316178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High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23" name="TextBox 22"/>
          <p:cNvSpPr txBox="1"/>
          <p:nvPr>
            <p:custDataLst>
              <p:tags r:id="rId20"/>
            </p:custDataLst>
          </p:nvPr>
        </p:nvSpPr>
        <p:spPr>
          <a:xfrm>
            <a:off x="324356" y="5945094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Low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24" name="Text Box 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5810834"/>
            <a:ext cx="2179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p</a:t>
            </a:r>
            <a:r>
              <a:rPr lang="en-US" sz="1500" dirty="0" smtClean="0">
                <a:latin typeface="Calibri" panose="020F0502020204030204" pitchFamily="34" charset="0"/>
              </a:rPr>
              <a:t>rogram code</a:t>
            </a:r>
            <a:endParaRPr lang="en-US" sz="1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5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Permissions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07636" y="5578957"/>
            <a:ext cx="3200400" cy="9144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06040" y="4937760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09850" y="4023360"/>
            <a:ext cx="3200400" cy="914400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09850" y="3108960"/>
            <a:ext cx="3200400" cy="914400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Dynamic Data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9850" y="2286000"/>
            <a:ext cx="3200400" cy="82296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9223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9850" y="1371599"/>
            <a:ext cx="3200400" cy="914400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Stack</a:t>
            </a:r>
          </a:p>
        </p:txBody>
      </p:sp>
      <p:sp>
        <p:nvSpPr>
          <p:cNvPr id="20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600200"/>
            <a:ext cx="257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Managed “automatically”</a:t>
            </a:r>
            <a:br>
              <a:rPr lang="en-US" sz="1500" dirty="0">
                <a:latin typeface="Calibri" panose="020F0502020204030204" pitchFamily="34" charset="0"/>
              </a:rPr>
            </a:br>
            <a:r>
              <a:rPr lang="en-US" sz="1500" dirty="0">
                <a:latin typeface="Calibri" panose="020F0502020204030204" pitchFamily="34" charset="0"/>
              </a:rPr>
              <a:t>(by compiler)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5588" y="1717675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writable; not executable</a:t>
            </a: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rot="10800000" flipV="1">
            <a:off x="5257800" y="1904999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3429000"/>
            <a:ext cx="2825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Managed by programmer</a:t>
            </a:r>
          </a:p>
        </p:txBody>
      </p:sp>
      <p:sp>
        <p:nvSpPr>
          <p:cNvPr id="24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5588" y="3336925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writable; not executable</a:t>
            </a: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40438" y="4346575"/>
            <a:ext cx="2455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Initialized when process starts</a:t>
            </a:r>
          </a:p>
        </p:txBody>
      </p:sp>
      <p:sp>
        <p:nvSpPr>
          <p:cNvPr id="2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5588" y="4314825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writable; not executable</a:t>
            </a:r>
          </a:p>
        </p:txBody>
      </p:sp>
      <p:sp>
        <p:nvSpPr>
          <p:cNvPr id="27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38850" y="5108575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Initialized when process starts</a:t>
            </a:r>
          </a:p>
        </p:txBody>
      </p:sp>
      <p:sp>
        <p:nvSpPr>
          <p:cNvPr id="28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" y="5080000"/>
            <a:ext cx="2393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 smtClean="0">
                <a:latin typeface="Calibri" panose="020F0502020204030204" pitchFamily="34" charset="0"/>
              </a:rPr>
              <a:t>read</a:t>
            </a:r>
            <a:r>
              <a:rPr lang="en-US" sz="1500" dirty="0">
                <a:latin typeface="Calibri" panose="020F0502020204030204" pitchFamily="34" charset="0"/>
              </a:rPr>
              <a:t>-only; not executable</a:t>
            </a:r>
          </a:p>
        </p:txBody>
      </p:sp>
      <p:sp>
        <p:nvSpPr>
          <p:cNvPr id="29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38850" y="5870575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>
                <a:latin typeface="Calibri" panose="020F0502020204030204" pitchFamily="34" charset="0"/>
              </a:rPr>
              <a:t>Initialized when process starts</a:t>
            </a:r>
          </a:p>
        </p:txBody>
      </p:sp>
      <p:sp>
        <p:nvSpPr>
          <p:cNvPr id="30" name="Text Box 1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9100" y="5870575"/>
            <a:ext cx="2074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 smtClean="0">
                <a:latin typeface="Calibri" panose="020F0502020204030204" pitchFamily="34" charset="0"/>
              </a:rPr>
              <a:t>read</a:t>
            </a:r>
            <a:r>
              <a:rPr lang="en-US" sz="1500" dirty="0">
                <a:latin typeface="Calibri" panose="020F0502020204030204" pitchFamily="34" charset="0"/>
              </a:rPr>
              <a:t>-only; executable</a:t>
            </a:r>
          </a:p>
        </p:txBody>
      </p:sp>
      <p:sp>
        <p:nvSpPr>
          <p:cNvPr id="31" name="Line 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rot="10800000">
            <a:off x="5257800" y="2895599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3" name="TextBox 2"/>
          <p:cNvSpPr txBox="1"/>
          <p:nvPr>
            <p:custDataLst>
              <p:tags r:id="rId21"/>
            </p:custDataLst>
          </p:nvPr>
        </p:nvSpPr>
        <p:spPr>
          <a:xfrm>
            <a:off x="6172200" y="304800"/>
            <a:ext cx="2879965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segmentation faults?</a:t>
            </a:r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rot="10800000" flipV="1">
            <a:off x="5257800" y="1904999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35" name="Line 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rot="10800000">
            <a:off x="5257800" y="2895599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799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  <p:bldP spid="28" grpId="0"/>
      <p:bldP spid="30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748858" cy="4974336"/>
          </a:xfrm>
          <a:ln/>
        </p:spPr>
        <p:txBody>
          <a:bodyPr/>
          <a:lstStyle/>
          <a:p>
            <a:r>
              <a:rPr lang="en-US" sz="2400" dirty="0"/>
              <a:t>Region of memory managed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with </a:t>
            </a:r>
            <a:r>
              <a:rPr lang="en-US" sz="2400" dirty="0"/>
              <a:t>stack </a:t>
            </a:r>
            <a:r>
              <a:rPr lang="en-US" sz="2400" dirty="0" smtClean="0"/>
              <a:t>“discipline”</a:t>
            </a:r>
            <a:endParaRPr lang="en-US" sz="2400" dirty="0"/>
          </a:p>
          <a:p>
            <a:pPr lvl="1"/>
            <a:r>
              <a:rPr lang="en-US" sz="2000" dirty="0"/>
              <a:t>Grows toward lower </a:t>
            </a:r>
            <a:r>
              <a:rPr lang="en-US" sz="2000" dirty="0" smtClean="0"/>
              <a:t>addresses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Customarily </a:t>
            </a:r>
            <a:r>
              <a:rPr lang="en-US" sz="2000" dirty="0">
                <a:ea typeface="+mn-ea"/>
                <a:cs typeface="+mn-cs"/>
              </a:rPr>
              <a:t>shown “upside-down</a:t>
            </a:r>
            <a:r>
              <a:rPr lang="en-US" sz="2000" dirty="0" smtClean="0">
                <a:ea typeface="+mn-ea"/>
                <a:cs typeface="+mn-cs"/>
              </a:rPr>
              <a:t>”</a:t>
            </a:r>
          </a:p>
          <a:p>
            <a:pPr lvl="1"/>
            <a:endParaRPr lang="en-US" sz="1400" dirty="0"/>
          </a:p>
          <a:p>
            <a:r>
              <a:rPr lang="en-US" sz="2400" dirty="0"/>
              <a:t>Register </a:t>
            </a:r>
            <a:r>
              <a:rPr lang="en-US" sz="24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2400" dirty="0" smtClean="0"/>
              <a:t> </a:t>
            </a:r>
            <a:r>
              <a:rPr lang="en-US" sz="2400" dirty="0"/>
              <a:t>contains </a:t>
            </a:r>
            <a:br>
              <a:rPr lang="en-US" sz="2400" dirty="0"/>
            </a:br>
            <a:r>
              <a:rPr lang="en-US" sz="2400" i="1" dirty="0" smtClean="0"/>
              <a:t>lowest</a:t>
            </a:r>
            <a:r>
              <a:rPr lang="en-US" sz="2400" dirty="0" smtClean="0"/>
              <a:t> </a:t>
            </a:r>
            <a:r>
              <a:rPr lang="en-US" sz="2400" dirty="0"/>
              <a:t>stack address</a:t>
            </a:r>
          </a:p>
          <a:p>
            <a:pPr marL="552450" lvl="1"/>
            <a:r>
              <a:rPr lang="en-US" sz="200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rsp</a:t>
            </a:r>
            <a:r>
              <a:rPr lang="en-US" sz="200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= address </a:t>
            </a:r>
            <a:r>
              <a:rPr lang="en-US" sz="2000" dirty="0"/>
              <a:t>of </a:t>
            </a:r>
            <a:r>
              <a:rPr lang="en-US" sz="2000" i="1" dirty="0" smtClean="0"/>
              <a:t>top</a:t>
            </a:r>
            <a:r>
              <a:rPr lang="en-US" sz="2000" dirty="0" smtClean="0"/>
              <a:t> element, the most-recently-pushed item that is not-yet-popped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1989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452685" y="1066800"/>
            <a:ext cx="4976428" cy="5013333"/>
            <a:chOff x="-7" y="0"/>
            <a:chExt cx="3134" cy="3158"/>
          </a:xfrm>
        </p:grpSpPr>
        <p:sp>
          <p:nvSpPr>
            <p:cNvPr id="41990" name="Line 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1" name="Rectangle 7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-7" y="2350"/>
              <a:ext cx="1666" cy="281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24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073" y="280"/>
              <a:ext cx="822" cy="23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7" name="Rectangle 1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9" name="Rectangle 15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1" name="AutoShape 17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5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High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2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2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3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4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25" name="TextBox 24"/>
          <p:cNvSpPr txBox="1"/>
          <p:nvPr>
            <p:custDataLst>
              <p:tags r:id="rId10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Low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</a:t>
            </a:r>
            <a:r>
              <a:rPr lang="en-US" dirty="0" smtClean="0"/>
              <a:t> Push</a:t>
            </a:r>
            <a:endParaRPr lang="en-US" dirty="0"/>
          </a:p>
        </p:txBody>
      </p:sp>
      <p:sp>
        <p:nvSpPr>
          <p:cNvPr id="43016" name="Rectangle 8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i="1" dirty="0" err="1">
                <a:sym typeface="Calibri Bold Italic" charset="0"/>
              </a:rPr>
              <a:t>s</a:t>
            </a:r>
            <a:r>
              <a:rPr lang="en-US" i="1" dirty="0" err="1" smtClean="0">
                <a:sym typeface="Calibri Bold Italic" charset="0"/>
              </a:rPr>
              <a:t>rc</a:t>
            </a:r>
            <a:endParaRPr lang="en-US" i="1" dirty="0">
              <a:latin typeface="Anonymous Pro" panose="02060609030202000504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endParaRPr lang="en-US" dirty="0" smtClean="0"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  <a:p>
            <a:pPr marL="952500" lvl="2"/>
            <a:r>
              <a:rPr lang="en-US" dirty="0" err="1" smtClean="0">
                <a:latin typeface="Calibri Italic" charset="0"/>
                <a:sym typeface="Calibri Italic" charset="0"/>
              </a:rPr>
              <a:t>Src</a:t>
            </a:r>
            <a:r>
              <a:rPr lang="en-US" dirty="0" smtClean="0">
                <a:latin typeface="Calibri Italic" charset="0"/>
                <a:sym typeface="Calibri Italic" charset="0"/>
              </a:rPr>
              <a:t> </a:t>
            </a:r>
            <a:r>
              <a:rPr lang="en-US" dirty="0">
                <a:sym typeface="Calibri Italic" charset="0"/>
              </a:rPr>
              <a:t>can be </a:t>
            </a:r>
            <a:r>
              <a:rPr lang="en-US" dirty="0" err="1">
                <a:sym typeface="Calibri Italic" charset="0"/>
              </a:rPr>
              <a:t>reg</a:t>
            </a:r>
            <a:r>
              <a:rPr lang="en-US" dirty="0">
                <a:sym typeface="Calibri Italic" charset="0"/>
              </a:rPr>
              <a:t>, memory, immediate</a:t>
            </a:r>
            <a:endParaRPr lang="en-US" dirty="0"/>
          </a:p>
          <a:p>
            <a:pPr marL="552450" lvl="1"/>
            <a:r>
              <a:rPr lang="en-US" b="1" i="1" dirty="0"/>
              <a:t>Decrement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  <a:endParaRPr lang="en-US" dirty="0"/>
          </a:p>
          <a:p>
            <a:pPr marL="552450" lvl="1"/>
            <a:r>
              <a:rPr lang="en-US" dirty="0"/>
              <a:t>Store value at </a:t>
            </a:r>
            <a:r>
              <a:rPr lang="en-US" dirty="0" smtClean="0"/>
              <a:t>address given </a:t>
            </a:r>
            <a:r>
              <a:rPr lang="en-US" dirty="0"/>
              <a:t>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Adjust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 and </a:t>
            </a:r>
            <a:r>
              <a:rPr lang="en-US" dirty="0" smtClean="0"/>
              <a:t>store </a:t>
            </a:r>
            <a:r>
              <a:rPr lang="en-US" dirty="0"/>
              <a:t>contents of</a:t>
            </a:r>
            <a:br>
              <a:rPr lang="en-US" dirty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> on the stack </a:t>
            </a:r>
          </a:p>
          <a:p>
            <a:pPr marL="552450" lvl="1"/>
            <a:endParaRPr lang="en-US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3019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40313" y="5395786"/>
            <a:ext cx="2016125" cy="466698"/>
            <a:chOff x="0" y="0"/>
            <a:chExt cx="1270" cy="293"/>
          </a:xfrm>
        </p:grpSpPr>
        <p:sp>
          <p:nvSpPr>
            <p:cNvPr id="43021" name="Line 1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022" name="Rectangle 14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020" name="Rectangle 12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450" y="101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3024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30800" y="5334000"/>
            <a:ext cx="508000" cy="0"/>
          </a:xfrm>
          <a:prstGeom prst="line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3025" name="Rectangle 1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56275" y="1511299"/>
            <a:ext cx="1304925" cy="4046159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3030" name="Line 2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54688" y="5169408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3033" name="Group 25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2401888" y="5305425"/>
            <a:ext cx="4784726" cy="1476375"/>
            <a:chOff x="-31" y="0"/>
            <a:chExt cx="3014" cy="930"/>
          </a:xfrm>
        </p:grpSpPr>
        <p:sp>
          <p:nvSpPr>
            <p:cNvPr id="43034" name="Rectangle 26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-31" y="0"/>
              <a:ext cx="1618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24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2002" y="650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 rot="10800000" flipH="1">
              <a:off x="2296" y="402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26" name="TextBox 25"/>
          <p:cNvSpPr txBox="1"/>
          <p:nvPr>
            <p:custDataLst>
              <p:tags r:id="rId10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High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Low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Addresses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9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31" name="Rectangle 1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32" name="Rectangle 15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5388682" y="1066800"/>
            <a:ext cx="2040431" cy="44450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</p:spTree>
    <p:extLst>
      <p:ext uri="{BB962C8B-B14F-4D97-AF65-F5344CB8AC3E}">
        <p14:creationId xmlns:p14="http://schemas.microsoft.com/office/powerpoint/2010/main" val="23804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38734</TotalTime>
  <Words>3149</Words>
  <Application>Microsoft Office PowerPoint</Application>
  <PresentationFormat>On-screen Show (4:3)</PresentationFormat>
  <Paragraphs>1050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63" baseType="lpstr">
      <vt:lpstr>.AppleSystemUIFont</vt:lpstr>
      <vt:lpstr>Anonymous Pro</vt:lpstr>
      <vt:lpstr>Anonymous Pro Regular</vt:lpstr>
      <vt:lpstr>Arial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DejaVu Sans</vt:lpstr>
      <vt:lpstr>Gill Sans</vt:lpstr>
      <vt:lpstr>Lucida Grande</vt:lpstr>
      <vt:lpstr>Roboto</vt:lpstr>
      <vt:lpstr>Roboto Regular</vt:lpstr>
      <vt:lpstr>Times New Roman</vt:lpstr>
      <vt:lpstr>Wingdings</vt:lpstr>
      <vt:lpstr>Wingdings 2</vt:lpstr>
      <vt:lpstr>ヒラギノ角ゴ ProN W3</vt:lpstr>
      <vt:lpstr>ヒラギノ角ゴ ProN W6</vt:lpstr>
      <vt:lpstr>UWTheme-351-Au18</vt:lpstr>
      <vt:lpstr>The Stack &amp; Procedures CSE 351 Spring 2019</vt:lpstr>
      <vt:lpstr>Administrivia</vt:lpstr>
      <vt:lpstr>Roadmap</vt:lpstr>
      <vt:lpstr>Mechanisms required for procedures</vt:lpstr>
      <vt:lpstr>Procedures</vt:lpstr>
      <vt:lpstr>Simplified Memory Layout</vt:lpstr>
      <vt:lpstr>Memory Permissions</vt:lpstr>
      <vt:lpstr>x86-64 Stack</vt:lpstr>
      <vt:lpstr>x86-64 Stack:  Push</vt:lpstr>
      <vt:lpstr>x86-64 Stack:  Pop</vt:lpstr>
      <vt:lpstr>Procedures</vt:lpstr>
      <vt:lpstr>Procedure Call Overview</vt:lpstr>
      <vt:lpstr>Procedure Call Overview</vt:lpstr>
      <vt:lpstr>Code Example (Preview)</vt:lpstr>
      <vt:lpstr>Procedure Control Flow</vt:lpstr>
      <vt:lpstr>Procedure Control Flow</vt:lpstr>
      <vt:lpstr>Procedure Call Example (step 1)</vt:lpstr>
      <vt:lpstr>PowerPoint Presentation</vt:lpstr>
      <vt:lpstr>PowerPoint Presentation</vt:lpstr>
      <vt:lpstr>PowerPoint Presentation</vt:lpstr>
      <vt:lpstr>Procedures</vt:lpstr>
      <vt:lpstr>Procedure Data Flow</vt:lpstr>
      <vt:lpstr>x86-64 Return Values</vt:lpstr>
      <vt:lpstr>Data Flow Examples</vt:lpstr>
      <vt:lpstr>Procedures</vt:lpstr>
      <vt:lpstr>Stack-Based Languages</vt:lpstr>
      <vt:lpstr>Call Chain Example</vt:lpstr>
      <vt:lpstr>1)  Call to yoo</vt:lpstr>
      <vt:lpstr>2)  Call to who</vt:lpstr>
      <vt:lpstr>3)  Call to amI (1)</vt:lpstr>
      <vt:lpstr>4)  Recursive call to amI (2)</vt:lpstr>
      <vt:lpstr>5)  (another) Recursive call to amI (3)</vt:lpstr>
      <vt:lpstr>6)  Return from (another) recursive call to amI</vt:lpstr>
      <vt:lpstr>7)  Return from recursive call to amI</vt:lpstr>
      <vt:lpstr>8)  Return from call to amI</vt:lpstr>
      <vt:lpstr>9)  (second) Call to amI (4)</vt:lpstr>
      <vt:lpstr>10)  Return from (second) call to amI</vt:lpstr>
      <vt:lpstr>11)  Return from call to who</vt:lpstr>
      <vt:lpstr>x86-64/Linux Stack Frame</vt:lpstr>
      <vt:lpstr>Peer Instruction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 &amp; Procedures CSE 351 Spring 2019</dc:title>
  <dc:creator>Markus Pueschel</dc:creator>
  <dc:description>Redesign of slides created by Randal E. Bryant and David R. O'Hallaron</dc:description>
  <cp:lastModifiedBy>Ruth Anderson</cp:lastModifiedBy>
  <cp:revision>1303</cp:revision>
  <cp:lastPrinted>2019-04-24T17:56:48Z</cp:lastPrinted>
  <dcterms:created xsi:type="dcterms:W3CDTF">2013-10-16T08:35:40Z</dcterms:created>
  <dcterms:modified xsi:type="dcterms:W3CDTF">2019-04-27T07:40:24Z</dcterms:modified>
</cp:coreProperties>
</file>