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4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5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6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7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8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9.xml" ContentType="application/vnd.openxmlformats-officedocument.presentationml.notesSlide+xml"/>
  <Override PartName="/ppt/tags/tag103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4" r:id="rId1"/>
  </p:sldMasterIdLst>
  <p:notesMasterIdLst>
    <p:notesMasterId r:id="rId45"/>
  </p:notesMasterIdLst>
  <p:handoutMasterIdLst>
    <p:handoutMasterId r:id="rId46"/>
  </p:handoutMasterIdLst>
  <p:sldIdLst>
    <p:sldId id="706" r:id="rId2"/>
    <p:sldId id="735" r:id="rId3"/>
    <p:sldId id="736" r:id="rId4"/>
    <p:sldId id="708" r:id="rId5"/>
    <p:sldId id="733" r:id="rId6"/>
    <p:sldId id="734" r:id="rId7"/>
    <p:sldId id="682" r:id="rId8"/>
    <p:sldId id="740" r:id="rId9"/>
    <p:sldId id="737" r:id="rId10"/>
    <p:sldId id="738" r:id="rId11"/>
    <p:sldId id="739" r:id="rId12"/>
    <p:sldId id="710" r:id="rId13"/>
    <p:sldId id="697" r:id="rId14"/>
    <p:sldId id="680" r:id="rId15"/>
    <p:sldId id="661" r:id="rId16"/>
    <p:sldId id="664" r:id="rId17"/>
    <p:sldId id="663" r:id="rId18"/>
    <p:sldId id="700" r:id="rId19"/>
    <p:sldId id="674" r:id="rId20"/>
    <p:sldId id="675" r:id="rId21"/>
    <p:sldId id="711" r:id="rId22"/>
    <p:sldId id="701" r:id="rId23"/>
    <p:sldId id="666" r:id="rId24"/>
    <p:sldId id="679" r:id="rId25"/>
    <p:sldId id="712" r:id="rId26"/>
    <p:sldId id="713" r:id="rId27"/>
    <p:sldId id="714" r:id="rId28"/>
    <p:sldId id="715" r:id="rId29"/>
    <p:sldId id="716" r:id="rId30"/>
    <p:sldId id="717" r:id="rId31"/>
    <p:sldId id="718" r:id="rId32"/>
    <p:sldId id="719" r:id="rId33"/>
    <p:sldId id="720" r:id="rId34"/>
    <p:sldId id="721" r:id="rId35"/>
    <p:sldId id="722" r:id="rId36"/>
    <p:sldId id="723" r:id="rId37"/>
    <p:sldId id="725" r:id="rId38"/>
    <p:sldId id="726" r:id="rId39"/>
    <p:sldId id="727" r:id="rId40"/>
    <p:sldId id="728" r:id="rId41"/>
    <p:sldId id="729" r:id="rId42"/>
    <p:sldId id="731" r:id="rId43"/>
    <p:sldId id="732" r:id="rId44"/>
  </p:sldIdLst>
  <p:sldSz cx="9144000" cy="6858000" type="letter"/>
  <p:notesSz cx="9296400" cy="7010400"/>
  <p:custDataLst>
    <p:tags r:id="rId4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7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ndon Holt" initials="BH" lastIdx="1" clrIdx="0">
    <p:extLst/>
  </p:cmAuthor>
  <p:cmAuthor id="2" name="Brandon Holt" initials="BH [2]" lastIdx="1" clrIdx="1">
    <p:extLst/>
  </p:cmAuthor>
  <p:cmAuthor id="3" name="Brandon Holt" initials="BH [3]" lastIdx="1" clrIdx="2">
    <p:extLst/>
  </p:cmAuthor>
  <p:cmAuthor id="4" name="Brandon Holt" initials="BH [4]" lastIdx="1" clrIdx="3">
    <p:extLst/>
  </p:cmAuthor>
  <p:cmAuthor id="5" name="Brandon Holt" initials="BH [5]" lastIdx="1" clrIdx="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6F21"/>
    <a:srgbClr val="4B2A85"/>
    <a:srgbClr val="999999"/>
    <a:srgbClr val="065081"/>
    <a:srgbClr val="F6F5BD"/>
    <a:srgbClr val="99CCFF"/>
    <a:srgbClr val="FF9999"/>
    <a:srgbClr val="FFFF99"/>
    <a:srgbClr val="DCB834"/>
    <a:srgbClr val="DFC0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6" autoAdjust="0"/>
    <p:restoredTop sz="87983" autoAdjust="0"/>
  </p:normalViewPr>
  <p:slideViewPr>
    <p:cSldViewPr snapToObjects="1">
      <p:cViewPr varScale="1">
        <p:scale>
          <a:sx n="64" d="100"/>
          <a:sy n="64" d="100"/>
        </p:scale>
        <p:origin x="156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4"/>
    </p:cViewPr>
  </p:sorterViewPr>
  <p:notesViewPr>
    <p:cSldViewPr snapToObjects="1">
      <p:cViewPr varScale="1">
        <p:scale>
          <a:sx n="114" d="100"/>
          <a:sy n="114" d="100"/>
        </p:scale>
        <p:origin x="2160" y="168"/>
      </p:cViewPr>
      <p:guideLst>
        <p:guide orient="horz" pos="2207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gs" Target="tags/tag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87201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074248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62" tIns="44131" rIns="88262" bIns="44131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38320" y="1"/>
            <a:ext cx="4074248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62" tIns="44131" rIns="88262" bIns="44131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73375" y="501650"/>
            <a:ext cx="3565525" cy="2674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61080" y="3343263"/>
            <a:ext cx="6802737" cy="312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4131" rIns="0" bIns="441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86523"/>
            <a:ext cx="4074248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62" tIns="44131" rIns="88262" bIns="44131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38320" y="6686523"/>
            <a:ext cx="4074248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62" tIns="44131" rIns="88262" bIns="44131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5879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indent="-18288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400" kern="1200">
        <a:solidFill>
          <a:schemeClr val="tx1"/>
        </a:solidFill>
        <a:latin typeface="Helvetica Neue" charset="0"/>
        <a:ea typeface="Helvetica Neue" charset="0"/>
        <a:cs typeface="Helvetica Neue" charset="0"/>
      </a:defRPr>
    </a:lvl1pPr>
    <a:lvl2pPr marL="457200" indent="-194310" algn="l" rtl="0" eaLnBrk="0" fontAlgn="base" hangingPunct="0">
      <a:spcBef>
        <a:spcPts val="0"/>
      </a:spcBef>
      <a:spcAft>
        <a:spcPct val="0"/>
      </a:spcAft>
      <a:buFont typeface=".AppleSystemUIFont" charset="-120"/>
      <a:buChar char="–"/>
      <a:defRPr sz="1400" kern="1200">
        <a:solidFill>
          <a:schemeClr val="tx1"/>
        </a:solidFill>
        <a:latin typeface="Helvetica Neue" charset="0"/>
        <a:ea typeface="Helvetica Neue" charset="0"/>
        <a:cs typeface="Helvetica Neue" charset="0"/>
      </a:defRPr>
    </a:lvl2pPr>
    <a:lvl3pPr marL="640080" indent="-194310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1400" kern="1200">
        <a:solidFill>
          <a:schemeClr val="tx1"/>
        </a:solidFill>
        <a:latin typeface="Helvetica Neue" charset="0"/>
        <a:ea typeface="Helvetica Neue" charset="0"/>
        <a:cs typeface="Helvetica Neue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Helvetica Neue" charset="0"/>
        <a:ea typeface="Helvetica Neue" charset="0"/>
        <a:cs typeface="Helvetica Neue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Helvetica Neue" charset="0"/>
        <a:ea typeface="Helvetica Neue" charset="0"/>
        <a:cs typeface="Helvetica Neue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pr.org/2016/04/17/474525392/attention-students-put-your-laptops-away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This comic illustrates how complex</a:t>
            </a:r>
            <a:r>
              <a:rPr lang="en-US" baseline="0" dirty="0" smtClean="0"/>
              <a:t> computer systems are, and all the things that have to happen for a program to execute</a:t>
            </a:r>
          </a:p>
          <a:p>
            <a:r>
              <a:rPr lang="en-US" baseline="0" smtClean="0"/>
              <a:t>By the end of this course, you’ll understand, mm, almost half of that, but it’s the good bits</a:t>
            </a:r>
            <a:endParaRPr lang="en-US" smtClean="0"/>
          </a:p>
          <a:p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438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10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183154" defTabSz="915772">
              <a:defRPr/>
            </a:pPr>
            <a:r>
              <a:rPr lang="en-US" dirty="0" smtClean="0">
                <a:hlinkClick r:id="rId3"/>
              </a:rPr>
              <a:t>http://www.npr.org/2016/04/17/474525392/attention-students-put-your-laptops-away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8471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09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0" defTabSz="915772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dirty="0" smtClean="0"/>
              <a:t>Ones digit, Tens digit, Hundreds digit,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9C353-C064-48F2-9AA4-8E67F0D81FC7}" type="slidenum">
              <a:rPr lang="en-US" smtClean="0"/>
              <a:t>25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407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9C353-C064-48F2-9AA4-8E67F0D81FC7}" type="slidenum">
              <a:rPr lang="en-US" smtClean="0"/>
              <a:t>27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806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0" defTabSz="915772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dirty="0" smtClean="0"/>
              <a:t>Base 2 is too hard for humans to read, so we use base 16 as a convenient way to hold what is effectively binary data in our brains.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9C353-C064-48F2-9AA4-8E67F0D81FC7}" type="slidenum">
              <a:rPr lang="en-US" smtClean="0"/>
              <a:t>37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887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34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All program fragments are equivalent </a:t>
            </a:r>
          </a:p>
          <a:p>
            <a:r>
              <a:rPr lang="en-US" sz="2400" u="sng" dirty="0"/>
              <a:t>You’d</a:t>
            </a:r>
            <a:r>
              <a:rPr lang="en-US" sz="2400" dirty="0"/>
              <a:t> rather write C! (more human-friendly)</a:t>
            </a:r>
          </a:p>
          <a:p>
            <a:r>
              <a:rPr lang="en-US" sz="2400" dirty="0"/>
              <a:t>Hardware executes strings of bits</a:t>
            </a:r>
          </a:p>
          <a:p>
            <a:pPr lvl="1"/>
            <a:r>
              <a:rPr lang="en-US" sz="2000" dirty="0"/>
              <a:t>In reality everything is voltages</a:t>
            </a:r>
          </a:p>
          <a:p>
            <a:pPr lvl="1"/>
            <a:r>
              <a:rPr lang="en-US" sz="2000" dirty="0"/>
              <a:t>The machine instructions are actually much shorter than the number of bits we would need to represent the characters in the assembly language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32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1946, programming meant changing where a bunch of wires were plugged in</a:t>
            </a:r>
          </a:p>
          <a:p>
            <a:r>
              <a:rPr lang="en-US" baseline="0" dirty="0" smtClean="0"/>
              <a:t>By 1970, these guys (one of whom is Ritchie, who wrote the C book), are typing instructions into a PDP-11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78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2F12E95-6305-2D4B-921B-B7BB09B40342}" type="slidenum">
              <a:rPr lang="en-US"/>
              <a:pPr/>
              <a:t>9</a:t>
            </a:fld>
            <a:endParaRPr lang="en-US"/>
          </a:p>
        </p:txBody>
      </p:sp>
      <p:sp>
        <p:nvSpPr>
          <p:cNvPr id="4608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7925" y="70326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608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0076" y="4410068"/>
            <a:ext cx="5597552" cy="409078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Every</a:t>
            </a:r>
            <a:r>
              <a:rPr lang="en-US" baseline="0" dirty="0" smtClean="0"/>
              <a:t>thing the computer can do, exposed as </a:t>
            </a:r>
            <a:r>
              <a:rPr lang="en-US" b="1" baseline="0" dirty="0" smtClean="0"/>
              <a:t>instructions</a:t>
            </a:r>
          </a:p>
          <a:p>
            <a:r>
              <a:rPr lang="en-US" b="0" baseline="0" dirty="0" smtClean="0"/>
              <a:t>This meant software is also pretty simple, basically lists of instructions to execute</a:t>
            </a:r>
          </a:p>
          <a:p>
            <a:r>
              <a:rPr lang="en-US" b="0" baseline="0" dirty="0" smtClean="0"/>
              <a:t>Manually specify each instruction</a:t>
            </a:r>
          </a:p>
          <a:p>
            <a:r>
              <a:rPr lang="en-US" b="0" baseline="0" dirty="0" smtClean="0"/>
              <a:t>As computers got more complex, we needed help</a:t>
            </a:r>
          </a:p>
        </p:txBody>
      </p:sp>
    </p:spTree>
    <p:extLst>
      <p:ext uri="{BB962C8B-B14F-4D97-AF65-F5344CB8AC3E}">
        <p14:creationId xmlns:p14="http://schemas.microsoft.com/office/powerpoint/2010/main" val="2127381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A819FF8-9BFE-204F-B0FD-5C8B4146D1D7}" type="slidenum">
              <a:rPr lang="en-US"/>
              <a:pPr/>
              <a:t>10</a:t>
            </a:fld>
            <a:endParaRPr lang="en-US"/>
          </a:p>
        </p:txBody>
      </p:sp>
      <p:sp>
        <p:nvSpPr>
          <p:cNvPr id="4710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7925" y="70326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710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0076" y="4410068"/>
            <a:ext cx="5597552" cy="409078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baseline="0" dirty="0" smtClean="0"/>
              <a:t>Someone realized they could write a program that would turn scripts into programs</a:t>
            </a:r>
          </a:p>
          <a:p>
            <a:r>
              <a:rPr lang="en-US" baseline="0" dirty="0" smtClean="0"/>
              <a:t>Easier to write</a:t>
            </a:r>
          </a:p>
          <a:p>
            <a:pPr marL="0" marR="0" indent="-18288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.AppleSystemUIFont" charset="-120"/>
              <a:buChar char="–"/>
              <a:tabLst/>
              <a:defRPr/>
            </a:pPr>
            <a:r>
              <a:rPr lang="en-US" dirty="0" smtClean="0"/>
              <a:t>Still</a:t>
            </a:r>
            <a:r>
              <a:rPr lang="en-US" baseline="0" dirty="0" smtClean="0"/>
              <a:t> basically a one-to-one mapping</a:t>
            </a:r>
          </a:p>
          <a:p>
            <a:pPr marL="0" marR="0" indent="-18288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.AppleSystemUIFont" charset="-120"/>
              <a:buChar char="–"/>
              <a:tabLst/>
              <a:defRPr/>
            </a:pPr>
            <a:r>
              <a:rPr lang="en-US" baseline="0" dirty="0" smtClean="0"/>
              <a:t>As we got more sophisticated, built more sophisticated languages…</a:t>
            </a:r>
          </a:p>
        </p:txBody>
      </p:sp>
    </p:spTree>
    <p:extLst>
      <p:ext uri="{BB962C8B-B14F-4D97-AF65-F5344CB8AC3E}">
        <p14:creationId xmlns:p14="http://schemas.microsoft.com/office/powerpoint/2010/main" val="427062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DF4F72B-345F-BC4E-99F8-982D470677B6}" type="slidenum">
              <a:rPr lang="en-US"/>
              <a:pPr/>
              <a:t>11</a:t>
            </a:fld>
            <a:endParaRPr lang="en-US"/>
          </a:p>
        </p:txBody>
      </p:sp>
      <p:sp>
        <p:nvSpPr>
          <p:cNvPr id="4812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7925" y="70326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81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0076" y="4410068"/>
            <a:ext cx="5597552" cy="409078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Translation from higher-level</a:t>
            </a:r>
            <a:r>
              <a:rPr lang="en-US" baseline="0" dirty="0" smtClean="0"/>
              <a:t> languages down to machine code.</a:t>
            </a:r>
          </a:p>
          <a:p>
            <a:r>
              <a:rPr lang="en-US" baseline="0" dirty="0" smtClean="0"/>
              <a:t>New features: functions! Data structures! Classes!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223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8875" y="109538"/>
            <a:ext cx="5503863" cy="41290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85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2000" dirty="0"/>
              <a:t>Not just a course for hardware enthusiasts!</a:t>
            </a:r>
          </a:p>
          <a:p>
            <a:pPr lvl="1"/>
            <a:r>
              <a:rPr lang="en-US" sz="1800" dirty="0"/>
              <a:t>What </a:t>
            </a:r>
            <a:r>
              <a:rPr lang="en-US" sz="1800" b="1" dirty="0"/>
              <a:t>every</a:t>
            </a:r>
            <a:r>
              <a:rPr lang="en-US" sz="1800" dirty="0"/>
              <a:t> programmer needs to know (plus many more details)</a:t>
            </a:r>
          </a:p>
        </p:txBody>
      </p:sp>
    </p:spTree>
    <p:extLst>
      <p:ext uri="{BB962C8B-B14F-4D97-AF65-F5344CB8AC3E}">
        <p14:creationId xmlns:p14="http://schemas.microsoft.com/office/powerpoint/2010/main" val="2340318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08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466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077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62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135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-15072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43643" y="-2231"/>
            <a:ext cx="13003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Spring 2019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3830459" y="-2231"/>
            <a:ext cx="14830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L01:  Introduction, Binary</a:t>
            </a:r>
          </a:p>
        </p:txBody>
      </p:sp>
    </p:spTree>
    <p:extLst>
      <p:ext uri="{BB962C8B-B14F-4D97-AF65-F5344CB8AC3E}">
        <p14:creationId xmlns:p14="http://schemas.microsoft.com/office/powerpoint/2010/main" val="1416196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hyperlink" Target="http://xkcd.com/676/" TargetMode="Externa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tags" Target="../tags/tag42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12" Type="http://schemas.openxmlformats.org/officeDocument/2006/relationships/tags" Target="../tags/tag41.xml"/><Relationship Id="rId17" Type="http://schemas.openxmlformats.org/officeDocument/2006/relationships/tags" Target="../tags/tag46.xml"/><Relationship Id="rId2" Type="http://schemas.openxmlformats.org/officeDocument/2006/relationships/tags" Target="../tags/tag31.xml"/><Relationship Id="rId16" Type="http://schemas.openxmlformats.org/officeDocument/2006/relationships/tags" Target="../tags/tag45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tags" Target="../tags/tag40.xml"/><Relationship Id="rId5" Type="http://schemas.openxmlformats.org/officeDocument/2006/relationships/tags" Target="../tags/tag34.xml"/><Relationship Id="rId15" Type="http://schemas.openxmlformats.org/officeDocument/2006/relationships/tags" Target="../tags/tag44.xml"/><Relationship Id="rId10" Type="http://schemas.openxmlformats.org/officeDocument/2006/relationships/tags" Target="../tags/tag39.xml"/><Relationship Id="rId19" Type="http://schemas.openxmlformats.org/officeDocument/2006/relationships/notesSlide" Target="../notesSlides/notesSlide6.xml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tags" Target="../tags/tag4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13" Type="http://schemas.openxmlformats.org/officeDocument/2006/relationships/tags" Target="../tags/tag59.xml"/><Relationship Id="rId18" Type="http://schemas.openxmlformats.org/officeDocument/2006/relationships/tags" Target="../tags/tag64.xml"/><Relationship Id="rId3" Type="http://schemas.openxmlformats.org/officeDocument/2006/relationships/tags" Target="../tags/tag49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53.xml"/><Relationship Id="rId12" Type="http://schemas.openxmlformats.org/officeDocument/2006/relationships/tags" Target="../tags/tag58.xml"/><Relationship Id="rId17" Type="http://schemas.openxmlformats.org/officeDocument/2006/relationships/tags" Target="../tags/tag63.xml"/><Relationship Id="rId2" Type="http://schemas.openxmlformats.org/officeDocument/2006/relationships/tags" Target="../tags/tag48.xml"/><Relationship Id="rId16" Type="http://schemas.openxmlformats.org/officeDocument/2006/relationships/tags" Target="../tags/tag62.xml"/><Relationship Id="rId20" Type="http://schemas.openxmlformats.org/officeDocument/2006/relationships/tags" Target="../tags/tag66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tags" Target="../tags/tag57.xml"/><Relationship Id="rId5" Type="http://schemas.openxmlformats.org/officeDocument/2006/relationships/tags" Target="../tags/tag51.xml"/><Relationship Id="rId15" Type="http://schemas.openxmlformats.org/officeDocument/2006/relationships/tags" Target="../tags/tag61.xml"/><Relationship Id="rId10" Type="http://schemas.openxmlformats.org/officeDocument/2006/relationships/tags" Target="../tags/tag56.xml"/><Relationship Id="rId19" Type="http://schemas.openxmlformats.org/officeDocument/2006/relationships/tags" Target="../tags/tag65.xml"/><Relationship Id="rId4" Type="http://schemas.openxmlformats.org/officeDocument/2006/relationships/tags" Target="../tags/tag50.xml"/><Relationship Id="rId9" Type="http://schemas.openxmlformats.org/officeDocument/2006/relationships/tags" Target="../tags/tag55.xml"/><Relationship Id="rId14" Type="http://schemas.openxmlformats.org/officeDocument/2006/relationships/tags" Target="../tags/tag60.xml"/><Relationship Id="rId2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79.xml"/><Relationship Id="rId18" Type="http://schemas.openxmlformats.org/officeDocument/2006/relationships/tags" Target="../tags/tag84.xml"/><Relationship Id="rId26" Type="http://schemas.openxmlformats.org/officeDocument/2006/relationships/tags" Target="../tags/tag92.xml"/><Relationship Id="rId39" Type="http://schemas.openxmlformats.org/officeDocument/2006/relationships/image" Target="../media/image15.png"/><Relationship Id="rId21" Type="http://schemas.openxmlformats.org/officeDocument/2006/relationships/tags" Target="../tags/tag87.xml"/><Relationship Id="rId34" Type="http://schemas.openxmlformats.org/officeDocument/2006/relationships/slideLayout" Target="../slideLayouts/slideLayout2.xml"/><Relationship Id="rId7" Type="http://schemas.openxmlformats.org/officeDocument/2006/relationships/tags" Target="../tags/tag73.xml"/><Relationship Id="rId2" Type="http://schemas.openxmlformats.org/officeDocument/2006/relationships/tags" Target="../tags/tag68.xml"/><Relationship Id="rId16" Type="http://schemas.openxmlformats.org/officeDocument/2006/relationships/tags" Target="../tags/tag82.xml"/><Relationship Id="rId20" Type="http://schemas.openxmlformats.org/officeDocument/2006/relationships/tags" Target="../tags/tag86.xml"/><Relationship Id="rId29" Type="http://schemas.openxmlformats.org/officeDocument/2006/relationships/tags" Target="../tags/tag95.xml"/><Relationship Id="rId41" Type="http://schemas.openxmlformats.org/officeDocument/2006/relationships/image" Target="../media/image17.png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tags" Target="../tags/tag77.xml"/><Relationship Id="rId24" Type="http://schemas.openxmlformats.org/officeDocument/2006/relationships/tags" Target="../tags/tag90.xml"/><Relationship Id="rId32" Type="http://schemas.openxmlformats.org/officeDocument/2006/relationships/tags" Target="../tags/tag98.xml"/><Relationship Id="rId37" Type="http://schemas.openxmlformats.org/officeDocument/2006/relationships/image" Target="../media/image13.png"/><Relationship Id="rId40" Type="http://schemas.openxmlformats.org/officeDocument/2006/relationships/image" Target="../media/image16.jpeg"/><Relationship Id="rId5" Type="http://schemas.openxmlformats.org/officeDocument/2006/relationships/tags" Target="../tags/tag71.xml"/><Relationship Id="rId15" Type="http://schemas.openxmlformats.org/officeDocument/2006/relationships/tags" Target="../tags/tag81.xml"/><Relationship Id="rId23" Type="http://schemas.openxmlformats.org/officeDocument/2006/relationships/tags" Target="../tags/tag89.xml"/><Relationship Id="rId28" Type="http://schemas.openxmlformats.org/officeDocument/2006/relationships/tags" Target="../tags/tag94.xml"/><Relationship Id="rId36" Type="http://schemas.openxmlformats.org/officeDocument/2006/relationships/image" Target="../media/image12.png"/><Relationship Id="rId10" Type="http://schemas.openxmlformats.org/officeDocument/2006/relationships/tags" Target="../tags/tag76.xml"/><Relationship Id="rId19" Type="http://schemas.openxmlformats.org/officeDocument/2006/relationships/tags" Target="../tags/tag85.xml"/><Relationship Id="rId31" Type="http://schemas.openxmlformats.org/officeDocument/2006/relationships/tags" Target="../tags/tag97.xml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tags" Target="../tags/tag80.xml"/><Relationship Id="rId22" Type="http://schemas.openxmlformats.org/officeDocument/2006/relationships/tags" Target="../tags/tag88.xml"/><Relationship Id="rId27" Type="http://schemas.openxmlformats.org/officeDocument/2006/relationships/tags" Target="../tags/tag93.xml"/><Relationship Id="rId30" Type="http://schemas.openxmlformats.org/officeDocument/2006/relationships/tags" Target="../tags/tag96.xml"/><Relationship Id="rId35" Type="http://schemas.openxmlformats.org/officeDocument/2006/relationships/notesSlide" Target="../notesSlides/notesSlide8.xml"/><Relationship Id="rId8" Type="http://schemas.openxmlformats.org/officeDocument/2006/relationships/tags" Target="../tags/tag74.xml"/><Relationship Id="rId3" Type="http://schemas.openxmlformats.org/officeDocument/2006/relationships/tags" Target="../tags/tag69.xml"/><Relationship Id="rId12" Type="http://schemas.openxmlformats.org/officeDocument/2006/relationships/tags" Target="../tags/tag78.xml"/><Relationship Id="rId17" Type="http://schemas.openxmlformats.org/officeDocument/2006/relationships/tags" Target="../tags/tag83.xml"/><Relationship Id="rId25" Type="http://schemas.openxmlformats.org/officeDocument/2006/relationships/tags" Target="../tags/tag91.xml"/><Relationship Id="rId33" Type="http://schemas.openxmlformats.org/officeDocument/2006/relationships/tags" Target="../tags/tag99.xml"/><Relationship Id="rId38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iazza.com/washington/spring2019/cse351" TargetMode="External"/><Relationship Id="rId2" Type="http://schemas.openxmlformats.org/officeDocument/2006/relationships/hyperlink" Target="http://cs.uw.edu/35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ollev.com/rea" TargetMode="External"/><Relationship Id="rId4" Type="http://schemas.openxmlformats.org/officeDocument/2006/relationships/hyperlink" Target="https://canvas.uw.edu/courses/1271313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sapp.cs.cmu.edu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3.xml"/><Relationship Id="rId6" Type="http://schemas.openxmlformats.org/officeDocument/2006/relationships/image" Target="../media/image18.jpeg"/><Relationship Id="rId5" Type="http://schemas.openxmlformats.org/officeDocument/2006/relationships/hyperlink" Target="http://csapp.cs.cmu.edu/3e/errata.html" TargetMode="External"/><Relationship Id="rId4" Type="http://schemas.openxmlformats.org/officeDocument/2006/relationships/hyperlink" Target="http://csapp.cs.cmu.edu/3e/changes3e.html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polleverywher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pollev.com/rea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cs.uw.edu/351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pollev.com/re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hyperlink" Target="http://www.asciitable.com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9.png"/><Relationship Id="rId4" Type="http://schemas.openxmlformats.org/officeDocument/2006/relationships/image" Target="../media/image8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8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image" Target="../media/image11.jpe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image" Target="../media/image10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13.xml"/><Relationship Id="rId15" Type="http://schemas.openxmlformats.org/officeDocument/2006/relationships/hyperlink" Target="https://s-media-cache-ak0.pinimg.com/564x/91/37/23/91372375e2e6517f8af128aab655e3b4.jpg" TargetMode="Externa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hyperlink" Target="http://fortune.com/2014/09/18/walter-isaacson-the-women-of-eniac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5" Type="http://schemas.openxmlformats.org/officeDocument/2006/relationships/tags" Target="../tags/tag22.xml"/><Relationship Id="rId10" Type="http://schemas.openxmlformats.org/officeDocument/2006/relationships/tags" Target="../tags/tag27.xml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 smtClean="0"/>
              <a:t>The Hardware/Software Interface</a:t>
            </a:r>
            <a:br>
              <a:rPr lang="en-US" dirty="0" smtClean="0"/>
            </a:br>
            <a:r>
              <a:rPr lang="en-US" sz="2000" b="0" dirty="0" smtClean="0"/>
              <a:t>CSE 351 Spring 2019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3505200" cy="4572000"/>
          </a:xfrm>
        </p:spPr>
        <p:txBody>
          <a:bodyPr/>
          <a:lstStyle/>
          <a:p>
            <a:pPr algn="l"/>
            <a:r>
              <a:rPr lang="en-US" sz="2000" b="1" dirty="0" smtClean="0"/>
              <a:t>Instructor:</a:t>
            </a:r>
            <a:r>
              <a:rPr lang="en-US" sz="2000" dirty="0" smtClean="0"/>
              <a:t> </a:t>
            </a:r>
          </a:p>
          <a:p>
            <a:pPr algn="l"/>
            <a:r>
              <a:rPr lang="en-US" sz="2000" dirty="0" smtClean="0"/>
              <a:t>Ruth Anderson</a:t>
            </a:r>
          </a:p>
          <a:p>
            <a:pPr algn="l"/>
            <a:endParaRPr lang="en-US" sz="1000" dirty="0" smtClean="0"/>
          </a:p>
          <a:p>
            <a:pPr algn="l"/>
            <a:r>
              <a:rPr lang="en-US" sz="2000" b="1" dirty="0" smtClean="0"/>
              <a:t>Teaching Assistants: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Gavin </a:t>
            </a:r>
            <a:r>
              <a:rPr lang="en-US" sz="2000" dirty="0" err="1"/>
              <a:t>Cai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Jack Eggleston</a:t>
            </a:r>
            <a:br>
              <a:rPr lang="en-US" sz="2000" dirty="0"/>
            </a:br>
            <a:r>
              <a:rPr lang="en-US" sz="2000" dirty="0"/>
              <a:t>John </a:t>
            </a:r>
            <a:r>
              <a:rPr lang="en-US" sz="2000" dirty="0" err="1"/>
              <a:t>Feltrup</a:t>
            </a:r>
            <a:r>
              <a:rPr lang="en-US" sz="2000" dirty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Britt </a:t>
            </a:r>
            <a:r>
              <a:rPr lang="en-US" sz="2000" dirty="0"/>
              <a:t>Henderson</a:t>
            </a:r>
            <a:br>
              <a:rPr lang="en-US" sz="2000" dirty="0"/>
            </a:br>
            <a:r>
              <a:rPr lang="en-US" sz="2000" dirty="0"/>
              <a:t>Richard Jiang</a:t>
            </a:r>
            <a:br>
              <a:rPr lang="en-US" sz="2000" dirty="0"/>
            </a:br>
            <a:r>
              <a:rPr lang="en-US" sz="2000" dirty="0" smtClean="0"/>
              <a:t>Jack </a:t>
            </a:r>
            <a:r>
              <a:rPr lang="en-US" sz="2000" dirty="0" err="1" smtClean="0"/>
              <a:t>Skalitzky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Sophie Tian</a:t>
            </a:r>
            <a:br>
              <a:rPr lang="en-US" sz="2000" dirty="0" smtClean="0"/>
            </a:br>
            <a:r>
              <a:rPr lang="en-US" sz="2000" dirty="0" smtClean="0"/>
              <a:t>Connie Wang</a:t>
            </a:r>
            <a:br>
              <a:rPr lang="en-US" sz="2000" dirty="0" smtClean="0"/>
            </a:br>
            <a:r>
              <a:rPr lang="en-US" sz="2000" dirty="0"/>
              <a:t>Sam Wolfson</a:t>
            </a:r>
            <a:br>
              <a:rPr lang="en-US" sz="2000" dirty="0"/>
            </a:br>
            <a:r>
              <a:rPr lang="en-US" sz="2000" dirty="0"/>
              <a:t>Casey Xing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Chin </a:t>
            </a:r>
            <a:r>
              <a:rPr lang="en-US" sz="2000" dirty="0" err="1"/>
              <a:t>Yeoh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 smtClean="0"/>
          </a:p>
        </p:txBody>
      </p:sp>
      <p:pic>
        <p:nvPicPr>
          <p:cNvPr id="4" name="Picture 2" descr="Abstrac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87500"/>
            <a:ext cx="4826000" cy="48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04319" y="6421755"/>
            <a:ext cx="1837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latin typeface="Calibri" panose="020F0502020204030204" pitchFamily="34" charset="0"/>
                <a:ea typeface="Helvetica Neue Light" charset="0"/>
                <a:cs typeface="Calibri" panose="020F0502020204030204" pitchFamily="34" charset="0"/>
                <a:hlinkClick r:id="rId6"/>
              </a:rPr>
              <a:t>http://xkcd.com/676/</a:t>
            </a:r>
            <a:r>
              <a:rPr lang="en-US" sz="1400" b="0" dirty="0" smtClean="0">
                <a:latin typeface="Calibri" panose="020F0502020204030204" pitchFamily="34" charset="0"/>
                <a:ea typeface="Helvetica Neue Light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951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b="1" dirty="0" smtClean="0"/>
              <a:t>HW/SW Interface: </a:t>
            </a:r>
            <a:r>
              <a:rPr lang="en-US" dirty="0" smtClean="0"/>
              <a:t>Assemblers</a:t>
            </a:r>
            <a:endParaRPr lang="en-US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Life was made a lot better by assemblers</a:t>
            </a:r>
          </a:p>
          <a:p>
            <a:pPr lvl="1"/>
            <a:r>
              <a:rPr lang="en-US" dirty="0" smtClean="0"/>
              <a:t>1 assembly instruction = 1 machine instruction</a:t>
            </a:r>
          </a:p>
          <a:p>
            <a:pPr lvl="1"/>
            <a:r>
              <a:rPr lang="en-US" dirty="0" smtClean="0"/>
              <a:t>More human-readable syntax</a:t>
            </a:r>
          </a:p>
          <a:p>
            <a:pPr lvl="2"/>
            <a:r>
              <a:rPr lang="en-US" dirty="0" smtClean="0"/>
              <a:t>Assembly instructions are character strings, not bit strings</a:t>
            </a:r>
          </a:p>
          <a:p>
            <a:pPr lvl="1"/>
            <a:r>
              <a:rPr lang="en-US" dirty="0" smtClean="0"/>
              <a:t>Can use symbolic names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243" name="Line 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032513" y="4296963"/>
            <a:ext cx="1588" cy="2011680"/>
          </a:xfrm>
          <a:prstGeom prst="line">
            <a:avLst/>
          </a:prstGeom>
          <a:noFill/>
          <a:ln w="7308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10244" name="Oval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00800" y="4845603"/>
            <a:ext cx="1828800" cy="914400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 sz="2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Hardware</a:t>
            </a:r>
          </a:p>
        </p:txBody>
      </p:sp>
      <p:cxnSp>
        <p:nvCxnSpPr>
          <p:cNvPr id="10245" name="AutoShape 5"/>
          <p:cNvCxnSpPr>
            <a:cxnSpLocks noChangeShapeType="1"/>
          </p:cNvCxnSpPr>
          <p:nvPr>
            <p:custDataLst>
              <p:tags r:id="rId6"/>
            </p:custDataLst>
          </p:nvPr>
        </p:nvCxnSpPr>
        <p:spPr bwMode="auto">
          <a:xfrm>
            <a:off x="1309715" y="4909105"/>
            <a:ext cx="4763" cy="7445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0246" name="Line 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1081115" y="5593317"/>
            <a:ext cx="228600" cy="460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10247" name="Line 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 flipV="1">
            <a:off x="1330353" y="5593317"/>
            <a:ext cx="231775" cy="460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10248" name="Line 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973165" y="5137705"/>
            <a:ext cx="6858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10249" name="AutoShape 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065240" y="4536042"/>
            <a:ext cx="457200" cy="457200"/>
          </a:xfrm>
          <a:prstGeom prst="smileyFace">
            <a:avLst>
              <a:gd name="adj" fmla="val 4653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10251" name="Line 1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480814" y="4300854"/>
            <a:ext cx="1587" cy="2011680"/>
          </a:xfrm>
          <a:prstGeom prst="line">
            <a:avLst/>
          </a:prstGeom>
          <a:noFill/>
          <a:ln w="7308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10252" name="Text Box 1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70729" y="3873170"/>
            <a:ext cx="2582863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Assembler specification</a:t>
            </a:r>
          </a:p>
        </p:txBody>
      </p:sp>
      <p:sp>
        <p:nvSpPr>
          <p:cNvPr id="10253" name="Line 1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3598317" y="4138128"/>
            <a:ext cx="472412" cy="266706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10254" name="AutoShape 1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842612" y="4847907"/>
            <a:ext cx="1828800" cy="9144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sz="2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Assembler</a:t>
            </a:r>
          </a:p>
        </p:txBody>
      </p:sp>
      <p:sp>
        <p:nvSpPr>
          <p:cNvPr id="10255" name="Line 1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107419" y="5302803"/>
            <a:ext cx="731520" cy="1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10256" name="Line 16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667402" y="5305107"/>
            <a:ext cx="733398" cy="1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6" name="Vertical Scroll 5"/>
          <p:cNvSpPr/>
          <p:nvPr>
            <p:custDataLst>
              <p:tags r:id="rId17"/>
            </p:custDataLst>
          </p:nvPr>
        </p:nvSpPr>
        <p:spPr bwMode="auto">
          <a:xfrm>
            <a:off x="1658965" y="4602871"/>
            <a:ext cx="1469727" cy="1525434"/>
          </a:xfrm>
          <a:prstGeom prst="verticalScroll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User program in assembly language</a:t>
            </a:r>
          </a:p>
        </p:txBody>
      </p:sp>
    </p:spTree>
    <p:extLst>
      <p:ext uri="{BB962C8B-B14F-4D97-AF65-F5344CB8AC3E}">
        <p14:creationId xmlns:p14="http://schemas.microsoft.com/office/powerpoint/2010/main" val="41454349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marL="0" indent="0"/>
            <a:r>
              <a:rPr lang="en-US" b="1" dirty="0" smtClean="0"/>
              <a:t>HW/SW Interface:</a:t>
            </a:r>
            <a:r>
              <a:rPr lang="en-US" dirty="0" smtClean="0"/>
              <a:t> Higher-Level Languages</a:t>
            </a:r>
            <a:endParaRPr lang="en-US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r>
              <a:rPr lang="en-US" dirty="0" smtClean="0"/>
              <a:t>Higher level of abstraction</a:t>
            </a:r>
          </a:p>
          <a:p>
            <a:pPr lvl="1"/>
            <a:r>
              <a:rPr lang="en-US" dirty="0" smtClean="0"/>
              <a:t>1 line of a high-level language is </a:t>
            </a:r>
            <a:r>
              <a:rPr lang="en-US" i="1" dirty="0" smtClean="0"/>
              <a:t>compiled</a:t>
            </a:r>
            <a:r>
              <a:rPr lang="en-US" dirty="0" smtClean="0"/>
              <a:t> into many </a:t>
            </a:r>
            <a:br>
              <a:rPr lang="en-US" dirty="0" smtClean="0"/>
            </a:br>
            <a:r>
              <a:rPr lang="en-US" dirty="0" smtClean="0"/>
              <a:t>(sometimes very many) lines of assembly language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1267" name="Line 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903720" y="3794760"/>
            <a:ext cx="0" cy="2011680"/>
          </a:xfrm>
          <a:prstGeom prst="line">
            <a:avLst/>
          </a:prstGeom>
          <a:noFill/>
          <a:ln w="7308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11268" name="Oval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23760" y="4341813"/>
            <a:ext cx="1371600" cy="914400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Hardware</a:t>
            </a:r>
          </a:p>
        </p:txBody>
      </p:sp>
      <p:cxnSp>
        <p:nvCxnSpPr>
          <p:cNvPr id="11269" name="AutoShape 5"/>
          <p:cNvCxnSpPr>
            <a:cxnSpLocks noChangeShapeType="1"/>
          </p:cNvCxnSpPr>
          <p:nvPr>
            <p:custDataLst>
              <p:tags r:id="rId6"/>
            </p:custDataLst>
          </p:nvPr>
        </p:nvCxnSpPr>
        <p:spPr bwMode="auto">
          <a:xfrm>
            <a:off x="706039" y="4504547"/>
            <a:ext cx="4763" cy="7445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1270" name="Line 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477439" y="5188759"/>
            <a:ext cx="228600" cy="460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11271" name="Line 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 flipV="1">
            <a:off x="728264" y="5188759"/>
            <a:ext cx="231775" cy="460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11272" name="Line 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69489" y="4733147"/>
            <a:ext cx="6858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11273" name="AutoShape 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63152" y="4131484"/>
            <a:ext cx="457200" cy="457200"/>
          </a:xfrm>
          <a:prstGeom prst="smileyFace">
            <a:avLst>
              <a:gd name="adj" fmla="val 4653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11275" name="Line 1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892040" y="3794760"/>
            <a:ext cx="0" cy="2011680"/>
          </a:xfrm>
          <a:prstGeom prst="line">
            <a:avLst/>
          </a:prstGeom>
          <a:noFill/>
          <a:ln w="7308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11276" name="Text Box 1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91483" y="3219291"/>
            <a:ext cx="26701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 language specification</a:t>
            </a:r>
          </a:p>
        </p:txBody>
      </p:sp>
      <p:sp>
        <p:nvSpPr>
          <p:cNvPr id="11277" name="Line 1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2959100" y="3505753"/>
            <a:ext cx="460375" cy="4572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11278" name="AutoShape 1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212080" y="4343400"/>
            <a:ext cx="1371600" cy="9144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Assembler</a:t>
            </a:r>
          </a:p>
        </p:txBody>
      </p:sp>
      <p:sp>
        <p:nvSpPr>
          <p:cNvPr id="11279" name="Line 1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561908" y="4799806"/>
            <a:ext cx="640080" cy="1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11280" name="Line 16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6583680" y="4799013"/>
            <a:ext cx="640080" cy="1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11281" name="Line 17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2881948" y="3794760"/>
            <a:ext cx="0" cy="2011680"/>
          </a:xfrm>
          <a:prstGeom prst="line">
            <a:avLst/>
          </a:prstGeom>
          <a:noFill/>
          <a:ln w="7308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11282" name="Line 18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4572000" y="4800600"/>
            <a:ext cx="640080" cy="1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11283" name="AutoShape 1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01988" y="4341813"/>
            <a:ext cx="1371600" cy="9144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 Compiler</a:t>
            </a:r>
            <a:endParaRPr lang="en-US" sz="20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Vertical Scroll 23"/>
          <p:cNvSpPr/>
          <p:nvPr>
            <p:custDataLst>
              <p:tags r:id="rId20"/>
            </p:custDataLst>
          </p:nvPr>
        </p:nvSpPr>
        <p:spPr bwMode="auto">
          <a:xfrm>
            <a:off x="1194807" y="4131484"/>
            <a:ext cx="1367289" cy="1341406"/>
          </a:xfrm>
          <a:prstGeom prst="verticalScroll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User program in C</a:t>
            </a:r>
          </a:p>
        </p:txBody>
      </p:sp>
    </p:spTree>
    <p:extLst>
      <p:ext uri="{BB962C8B-B14F-4D97-AF65-F5344CB8AC3E}">
        <p14:creationId xmlns:p14="http://schemas.microsoft.com/office/powerpoint/2010/main" val="5148830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malloc(sizeof(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get_mpg(c);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get_mpg: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%rsp,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6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7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0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4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5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33"/>
                </p:custDataLst>
              </p:nvPr>
            </p:nvPicPr>
            <p:blipFill>
              <a:blip r:embed="rId39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32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6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7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8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9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0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1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6949440" y="1033272"/>
            <a:ext cx="21336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data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</a:t>
            </a:r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floats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x86 assembly</a:t>
            </a:r>
            <a:endParaRPr lang="en-US" sz="1800" b="0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</a:t>
            </a:r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stacks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</a:t>
            </a:r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memory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allocation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 vs. C</a:t>
            </a:r>
            <a:endParaRPr lang="en-US" sz="1800" b="0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/>
          <p:cNvSpPr/>
          <p:nvPr>
            <p:custDataLst>
              <p:tags r:id="rId23"/>
            </p:custDataLst>
          </p:nvPr>
        </p:nvSpPr>
        <p:spPr bwMode="auto">
          <a:xfrm>
            <a:off x="5522975" y="4114799"/>
            <a:ext cx="3136392" cy="1408176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>
            <p:custDataLst>
              <p:tags r:id="rId24"/>
            </p:custDataLst>
          </p:nvPr>
        </p:nvSpPr>
        <p:spPr bwMode="auto">
          <a:xfrm>
            <a:off x="4225470" y="5727354"/>
            <a:ext cx="1870530" cy="932687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/>
          <p:cNvSpPr/>
          <p:nvPr>
            <p:custDataLst>
              <p:tags r:id="rId25"/>
            </p:custDataLst>
          </p:nvPr>
        </p:nvSpPr>
        <p:spPr bwMode="auto">
          <a:xfrm>
            <a:off x="6858000" y="5702485"/>
            <a:ext cx="1145032" cy="95164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548640" y="1719072"/>
            <a:ext cx="352044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1920240" y="1956816"/>
            <a:ext cx="329184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1800383" y="2209800"/>
            <a:ext cx="201168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548640" y="2438400"/>
            <a:ext cx="621792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Rectangle 42"/>
          <p:cNvSpPr/>
          <p:nvPr>
            <p:custDataLst>
              <p:tags r:id="rId26"/>
            </p:custDataLst>
          </p:nvPr>
        </p:nvSpPr>
        <p:spPr bwMode="auto">
          <a:xfrm>
            <a:off x="411479" y="2880359"/>
            <a:ext cx="5029200" cy="149047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Rectangle 45"/>
          <p:cNvSpPr/>
          <p:nvPr>
            <p:custDataLst>
              <p:tags r:id="rId27"/>
            </p:custDataLst>
          </p:nvPr>
        </p:nvSpPr>
        <p:spPr bwMode="auto">
          <a:xfrm>
            <a:off x="411479" y="1097279"/>
            <a:ext cx="3822192" cy="170078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Rectangle 47"/>
          <p:cNvSpPr/>
          <p:nvPr>
            <p:custDataLst>
              <p:tags r:id="rId28"/>
            </p:custDataLst>
          </p:nvPr>
        </p:nvSpPr>
        <p:spPr bwMode="auto">
          <a:xfrm>
            <a:off x="4297680" y="1097280"/>
            <a:ext cx="2542032" cy="170078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Rectangle 48"/>
          <p:cNvSpPr/>
          <p:nvPr>
            <p:custDataLst>
              <p:tags r:id="rId29"/>
            </p:custDataLst>
          </p:nvPr>
        </p:nvSpPr>
        <p:spPr bwMode="auto">
          <a:xfrm>
            <a:off x="411480" y="4425696"/>
            <a:ext cx="5029200" cy="105156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0" name="Straight Connector 49"/>
          <p:cNvCxnSpPr/>
          <p:nvPr/>
        </p:nvCxnSpPr>
        <p:spPr bwMode="auto">
          <a:xfrm>
            <a:off x="1997964" y="3218688"/>
            <a:ext cx="749808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2414016" y="3410712"/>
            <a:ext cx="54864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>
            <a:off x="2416648" y="4059936"/>
            <a:ext cx="438912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>
            <a:off x="2414016" y="4261104"/>
            <a:ext cx="329184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Rectangle 53"/>
          <p:cNvSpPr/>
          <p:nvPr>
            <p:custDataLst>
              <p:tags r:id="rId30"/>
            </p:custDataLst>
          </p:nvPr>
        </p:nvSpPr>
        <p:spPr bwMode="auto">
          <a:xfrm>
            <a:off x="512064" y="1499616"/>
            <a:ext cx="1097280" cy="71323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Rectangle 54"/>
          <p:cNvSpPr/>
          <p:nvPr>
            <p:custDataLst>
              <p:tags r:id="rId31"/>
            </p:custDataLst>
          </p:nvPr>
        </p:nvSpPr>
        <p:spPr bwMode="auto">
          <a:xfrm>
            <a:off x="2194560" y="5724144"/>
            <a:ext cx="1097280" cy="932688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6" name="Straight Connector 55"/>
          <p:cNvCxnSpPr/>
          <p:nvPr/>
        </p:nvCxnSpPr>
        <p:spPr bwMode="auto">
          <a:xfrm>
            <a:off x="548640" y="2697480"/>
            <a:ext cx="96012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1634282" y="1719072"/>
            <a:ext cx="246888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8491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500" fill="hold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500" fill="hold"/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500" fill="hold"/>
                                        <p:tgtEl>
                                          <p:spTgt spid="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33" grpId="0" animBg="1"/>
      <p:bldP spid="33" grpId="1" animBg="1"/>
      <p:bldP spid="33" grpId="2" animBg="1"/>
      <p:bldP spid="33" grpId="3" animBg="1"/>
      <p:bldP spid="33" grpId="4" animBg="1"/>
      <p:bldP spid="33" grpId="5" animBg="1"/>
      <p:bldP spid="33" grpId="6" animBg="1"/>
      <p:bldP spid="33" grpId="7" animBg="1"/>
      <p:bldP spid="35" grpId="0" animBg="1"/>
      <p:bldP spid="35" grpId="1" animBg="1"/>
      <p:bldP spid="43" grpId="0" animBg="1"/>
      <p:bldP spid="43" grpId="1" animBg="1"/>
      <p:bldP spid="46" grpId="0" animBg="1"/>
      <p:bldP spid="48" grpId="0" animBg="1"/>
      <p:bldP spid="49" grpId="0" animBg="1"/>
      <p:bldP spid="49" grpId="1" animBg="1"/>
      <p:bldP spid="54" grpId="0" animBg="1"/>
      <p:bldP spid="54" grpId="1" animBg="1"/>
      <p:bldP spid="55" grpId="0" animBg="1"/>
      <p:bldP spid="5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Course Perspective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r>
              <a:rPr lang="en-US" sz="2400" dirty="0" smtClean="0"/>
              <a:t>CSE351 </a:t>
            </a:r>
            <a:r>
              <a:rPr lang="en-US" sz="2400" dirty="0"/>
              <a:t>will make you a better </a:t>
            </a:r>
            <a:r>
              <a:rPr lang="en-US" sz="2400" dirty="0" smtClean="0"/>
              <a:t>programmer</a:t>
            </a:r>
            <a:endParaRPr lang="en-US" sz="2400" dirty="0"/>
          </a:p>
          <a:p>
            <a:pPr lvl="1"/>
            <a:r>
              <a:rPr lang="en-US" sz="2000" dirty="0" smtClean="0"/>
              <a:t>Purpose </a:t>
            </a:r>
            <a:r>
              <a:rPr lang="en-US" sz="2000" dirty="0"/>
              <a:t>is to show how </a:t>
            </a:r>
            <a:r>
              <a:rPr lang="en-US" sz="2000" dirty="0" smtClean="0"/>
              <a:t>software really works</a:t>
            </a:r>
          </a:p>
          <a:p>
            <a:pPr lvl="2"/>
            <a:r>
              <a:rPr lang="en-US" dirty="0"/>
              <a:t>Understanding of some of the abstractions that exist between programs and the hardware they run on, why they exist, and how they build upon each </a:t>
            </a:r>
            <a:r>
              <a:rPr lang="en-US" dirty="0" smtClean="0"/>
              <a:t>other</a:t>
            </a:r>
          </a:p>
          <a:p>
            <a:pPr lvl="1"/>
            <a:r>
              <a:rPr lang="en-US" sz="2000" dirty="0" smtClean="0"/>
              <a:t>Understanding the underlying system makes you more effective</a:t>
            </a:r>
            <a:endParaRPr lang="en-US" sz="2000" dirty="0"/>
          </a:p>
          <a:p>
            <a:pPr lvl="2"/>
            <a:r>
              <a:rPr lang="en-US" dirty="0" smtClean="0"/>
              <a:t>Better debugging</a:t>
            </a:r>
          </a:p>
          <a:p>
            <a:pPr lvl="2"/>
            <a:r>
              <a:rPr lang="en-US" dirty="0" smtClean="0"/>
              <a:t>Better basis for evaluating performance</a:t>
            </a:r>
          </a:p>
          <a:p>
            <a:pPr lvl="2"/>
            <a:r>
              <a:rPr lang="en-US" dirty="0" smtClean="0"/>
              <a:t>How multiple activities work in concert (e.g. OS and user programs)</a:t>
            </a:r>
          </a:p>
          <a:p>
            <a:pPr lvl="1"/>
            <a:r>
              <a:rPr lang="en-US" sz="2000" dirty="0" smtClean="0"/>
              <a:t>“Stuff everybody learns and uses and forgets not knowing”</a:t>
            </a:r>
          </a:p>
          <a:p>
            <a:pPr lvl="2"/>
            <a:endParaRPr lang="en-US" dirty="0"/>
          </a:p>
          <a:p>
            <a:r>
              <a:rPr lang="en-US" sz="2400" dirty="0" smtClean="0"/>
              <a:t>CSE351 presents a world-view that will empower you</a:t>
            </a:r>
          </a:p>
          <a:p>
            <a:pPr lvl="1"/>
            <a:r>
              <a:rPr lang="en-US" sz="2000" dirty="0" smtClean="0"/>
              <a:t>The intellectual and software tools to understand the trillions+ of 1s and 0s that are “flying around” when your program runs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28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Course Introduction</a:t>
            </a:r>
          </a:p>
          <a:p>
            <a:r>
              <a:rPr lang="en-US" b="1" dirty="0" smtClean="0">
                <a:solidFill>
                  <a:srgbClr val="4B2A85"/>
                </a:solidFill>
              </a:rPr>
              <a:t>Course Policies</a:t>
            </a:r>
          </a:p>
          <a:p>
            <a:pPr lvl="1"/>
            <a:r>
              <a:rPr lang="en-US" sz="2100" dirty="0">
                <a:solidFill>
                  <a:srgbClr val="4B2A85"/>
                </a:solidFill>
              </a:rPr>
              <a:t>https://</a:t>
            </a:r>
            <a:r>
              <a:rPr lang="en-US" sz="2100" dirty="0" smtClean="0">
                <a:solidFill>
                  <a:srgbClr val="4B2A85"/>
                </a:solidFill>
              </a:rPr>
              <a:t>courses.cs.washington.edu/courses/cse351/19sp/syllabus</a:t>
            </a:r>
            <a:r>
              <a:rPr lang="en-US" sz="2100" dirty="0">
                <a:solidFill>
                  <a:srgbClr val="4B2A85"/>
                </a:solidFill>
              </a:rPr>
              <a:t>/</a:t>
            </a:r>
            <a:endParaRPr lang="en-US" sz="2100" dirty="0" smtClean="0">
              <a:solidFill>
                <a:srgbClr val="4B2A85"/>
              </a:solidFill>
            </a:endParaRPr>
          </a:p>
          <a:p>
            <a:r>
              <a:rPr lang="en-US" dirty="0" smtClean="0"/>
              <a:t>Binary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7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Course Website:  </a:t>
            </a:r>
            <a:r>
              <a:rPr lang="en-US" sz="2400" dirty="0" smtClean="0">
                <a:hlinkClick r:id="rId2"/>
              </a:rPr>
              <a:t>http://cs.uw.edu/351</a:t>
            </a:r>
            <a:endParaRPr lang="en-US" sz="2400" dirty="0" smtClean="0"/>
          </a:p>
          <a:p>
            <a:pPr lvl="1"/>
            <a:r>
              <a:rPr lang="en-GB" dirty="0" smtClean="0"/>
              <a:t>Schedule, policies, materials, videos, assignments, etc.</a:t>
            </a:r>
          </a:p>
          <a:p>
            <a:pPr lvl="2"/>
            <a:endParaRPr lang="en-GB" sz="1000" dirty="0" smtClean="0"/>
          </a:p>
          <a:p>
            <a:r>
              <a:rPr lang="en-GB" dirty="0" smtClean="0"/>
              <a:t>Discussion:  </a:t>
            </a:r>
            <a:r>
              <a:rPr lang="en-GB" sz="2400" dirty="0">
                <a:hlinkClick r:id="rId3"/>
              </a:rPr>
              <a:t>http://</a:t>
            </a:r>
            <a:r>
              <a:rPr lang="en-GB" sz="2400" dirty="0" smtClean="0">
                <a:hlinkClick r:id="rId3"/>
              </a:rPr>
              <a:t>piazza.com/washington/spring2019/cse351</a:t>
            </a:r>
            <a:r>
              <a:rPr lang="en-GB" sz="2000" dirty="0" smtClean="0">
                <a:hlinkClick r:id="rId3"/>
              </a:rPr>
              <a:t> </a:t>
            </a:r>
            <a:endParaRPr lang="en-GB" dirty="0" smtClean="0"/>
          </a:p>
          <a:p>
            <a:pPr lvl="1"/>
            <a:r>
              <a:rPr lang="en-GB" dirty="0" smtClean="0"/>
              <a:t>Announcements made here</a:t>
            </a:r>
          </a:p>
          <a:p>
            <a:pPr lvl="1"/>
            <a:r>
              <a:rPr lang="en-GB" dirty="0" smtClean="0"/>
              <a:t>Ask and answer questions – s</a:t>
            </a:r>
            <a:r>
              <a:rPr lang="en-US" dirty="0" err="1" smtClean="0"/>
              <a:t>taff</a:t>
            </a:r>
            <a:r>
              <a:rPr lang="en-US" dirty="0" smtClean="0"/>
              <a:t> will monitor and contribute</a:t>
            </a:r>
          </a:p>
          <a:p>
            <a:pPr lvl="2"/>
            <a:endParaRPr lang="en-US" sz="1000" dirty="0"/>
          </a:p>
          <a:p>
            <a:r>
              <a:rPr lang="en-US" dirty="0"/>
              <a:t>Canvas:  </a:t>
            </a:r>
            <a:r>
              <a:rPr lang="en-US" sz="2400" dirty="0" smtClean="0">
                <a:hlinkClick r:id="rId4"/>
              </a:rPr>
              <a:t>https://canvas.uw.edu/courses/1271313</a:t>
            </a:r>
            <a:endParaRPr lang="en-US" dirty="0" smtClean="0"/>
          </a:p>
          <a:p>
            <a:pPr lvl="1"/>
            <a:r>
              <a:rPr lang="en-US" dirty="0" smtClean="0"/>
              <a:t>Assignment submissions and gradebook</a:t>
            </a:r>
          </a:p>
          <a:p>
            <a:pPr lvl="2"/>
            <a:endParaRPr lang="en-US" sz="1000" dirty="0"/>
          </a:p>
          <a:p>
            <a:r>
              <a:rPr lang="en-US" dirty="0" smtClean="0"/>
              <a:t>Poll Everywhere:  </a:t>
            </a:r>
            <a:r>
              <a:rPr lang="en-US" sz="2400" dirty="0" smtClean="0">
                <a:hlinkClick r:id="rId5"/>
              </a:rPr>
              <a:t>http://PollEv.com/rea</a:t>
            </a:r>
            <a:endParaRPr lang="en-US" dirty="0" smtClean="0"/>
          </a:p>
          <a:p>
            <a:pPr lvl="1"/>
            <a:r>
              <a:rPr lang="en-US" dirty="0" smtClean="0"/>
              <a:t>In-lecture voting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06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/>
              <a:t>Computer Systems: A Programmer’s </a:t>
            </a:r>
            <a:r>
              <a:rPr lang="en-GB" i="1" dirty="0" smtClean="0"/>
              <a:t>Perspective</a:t>
            </a:r>
          </a:p>
          <a:p>
            <a:pPr lvl="1"/>
            <a:r>
              <a:rPr lang="en-GB" dirty="0" smtClean="0"/>
              <a:t>Randal </a:t>
            </a:r>
            <a:r>
              <a:rPr lang="en-GB" dirty="0"/>
              <a:t>E. Bryant and David R. </a:t>
            </a:r>
            <a:r>
              <a:rPr lang="en-GB" dirty="0" err="1"/>
              <a:t>O’Hallaron</a:t>
            </a:r>
            <a:r>
              <a:rPr lang="en-GB" dirty="0"/>
              <a:t> </a:t>
            </a:r>
            <a:endParaRPr lang="en-GB" dirty="0" smtClean="0"/>
          </a:p>
          <a:p>
            <a:pPr lvl="1"/>
            <a:r>
              <a:rPr lang="en-US" dirty="0" smtClean="0"/>
              <a:t>Website:  </a:t>
            </a:r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csapp.cs.cmu.edu</a:t>
            </a:r>
            <a:endParaRPr lang="en-GB" dirty="0" smtClean="0"/>
          </a:p>
          <a:p>
            <a:pPr lvl="1"/>
            <a:r>
              <a:rPr lang="en-GB" dirty="0" smtClean="0"/>
              <a:t>Must </a:t>
            </a:r>
            <a:r>
              <a:rPr lang="en-GB" dirty="0"/>
              <a:t>be </a:t>
            </a:r>
            <a:r>
              <a:rPr lang="en-GB" dirty="0" smtClean="0"/>
              <a:t>(North American) </a:t>
            </a:r>
            <a:r>
              <a:rPr lang="en-GB" u="sng" dirty="0" smtClean="0">
                <a:solidFill>
                  <a:srgbClr val="FF0000"/>
                </a:solidFill>
              </a:rPr>
              <a:t>3rd edition</a:t>
            </a:r>
          </a:p>
          <a:p>
            <a:pPr marL="1049401" lvl="2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>
                <a:hlinkClick r:id="rId4"/>
              </a:rPr>
              <a:t>http</a:t>
            </a:r>
            <a:r>
              <a:rPr lang="en-GB" dirty="0">
                <a:hlinkClick r:id="rId4"/>
              </a:rPr>
              <a:t>://</a:t>
            </a:r>
            <a:r>
              <a:rPr lang="en-GB" dirty="0" smtClean="0">
                <a:hlinkClick r:id="rId4"/>
              </a:rPr>
              <a:t>csapp.cs.cmu.edu/3e/changes3e.html</a:t>
            </a:r>
            <a:endParaRPr lang="en-GB" dirty="0" smtClean="0"/>
          </a:p>
          <a:p>
            <a:pPr marL="1049401" lvl="2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>
                <a:hlinkClick r:id="rId5"/>
              </a:rPr>
              <a:t>http</a:t>
            </a:r>
            <a:r>
              <a:rPr lang="en-GB" dirty="0">
                <a:hlinkClick r:id="rId5"/>
              </a:rPr>
              <a:t>://csapp.cs.cmu.edu/3e/errata.html</a:t>
            </a:r>
            <a:r>
              <a:rPr lang="en-GB" dirty="0"/>
              <a:t> </a:t>
            </a:r>
            <a:endParaRPr lang="en-GB" dirty="0" smtClean="0"/>
          </a:p>
          <a:p>
            <a:pPr marL="784225" lvl="1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This </a:t>
            </a:r>
            <a:r>
              <a:rPr lang="en-GB" dirty="0"/>
              <a:t>book really matters for the </a:t>
            </a:r>
            <a:r>
              <a:rPr lang="en-GB" dirty="0" smtClean="0"/>
              <a:t>course!</a:t>
            </a:r>
          </a:p>
          <a:p>
            <a:pPr marL="1049401" lvl="2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Lecture readings</a:t>
            </a:r>
          </a:p>
          <a:p>
            <a:pPr marL="1049401" lvl="2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Practice </a:t>
            </a:r>
            <a:r>
              <a:rPr lang="en-GB" dirty="0"/>
              <a:t>problems </a:t>
            </a:r>
            <a:r>
              <a:rPr lang="en-GB" dirty="0" smtClean="0"/>
              <a:t>and homework</a:t>
            </a:r>
            <a:endParaRPr lang="en-GB" dirty="0"/>
          </a:p>
          <a:p>
            <a:pPr marL="384175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A good C book – any will do</a:t>
            </a:r>
          </a:p>
          <a:p>
            <a:pPr marL="784225" lvl="1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i="1" dirty="0"/>
              <a:t>The C Programming Language</a:t>
            </a:r>
            <a:r>
              <a:rPr lang="en-GB" dirty="0"/>
              <a:t> </a:t>
            </a:r>
            <a:r>
              <a:rPr lang="en-GB" dirty="0" smtClean="0"/>
              <a:t> (</a:t>
            </a:r>
            <a:r>
              <a:rPr lang="en-GB" dirty="0"/>
              <a:t>Kernighan and Ritchie)</a:t>
            </a:r>
          </a:p>
          <a:p>
            <a:pPr marL="784225" lvl="1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i="1" dirty="0"/>
              <a:t>C: A Reference Manual </a:t>
            </a:r>
            <a:r>
              <a:rPr lang="en-GB" i="1" dirty="0" smtClean="0"/>
              <a:t> </a:t>
            </a:r>
            <a:r>
              <a:rPr lang="en-GB" dirty="0" smtClean="0"/>
              <a:t>(</a:t>
            </a:r>
            <a:r>
              <a:rPr lang="en-GB" dirty="0"/>
              <a:t>Harbison and Steele)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868" y="1949246"/>
            <a:ext cx="1896532" cy="243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2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4175" indent="-384175" defTabSz="457200"/>
            <a:r>
              <a:rPr lang="en-GB" b="1" dirty="0" smtClean="0"/>
              <a:t>Homework:</a:t>
            </a:r>
            <a:r>
              <a:rPr lang="en-GB" dirty="0" smtClean="0"/>
              <a:t>  20% total</a:t>
            </a:r>
          </a:p>
          <a:p>
            <a:pPr marL="690499" lvl="1" indent="-384175" defTabSz="457200"/>
            <a:r>
              <a:rPr lang="en-GB" dirty="0" err="1" smtClean="0"/>
              <a:t>Autograded</a:t>
            </a:r>
            <a:r>
              <a:rPr lang="en-GB" dirty="0" smtClean="0"/>
              <a:t>; 20 submission attempts</a:t>
            </a:r>
          </a:p>
          <a:p>
            <a:pPr marL="690499" lvl="1" indent="-384175" defTabSz="457200"/>
            <a:r>
              <a:rPr lang="en-GB" i="1" dirty="0" smtClean="0"/>
              <a:t>Group work okay</a:t>
            </a:r>
          </a:p>
          <a:p>
            <a:pPr marL="955675" lvl="2" indent="-384175" defTabSz="457200"/>
            <a:endParaRPr lang="en-GB" sz="1000" i="1" dirty="0"/>
          </a:p>
          <a:p>
            <a:pPr marL="384175" indent="-384175" defTabSz="457200"/>
            <a:r>
              <a:rPr lang="en-GB" b="1" dirty="0" smtClean="0"/>
              <a:t>Labs:</a:t>
            </a:r>
            <a:r>
              <a:rPr lang="en-GB" dirty="0" smtClean="0"/>
              <a:t>  30% total</a:t>
            </a:r>
          </a:p>
          <a:p>
            <a:pPr marL="690499" lvl="1" indent="-384175" defTabSz="457200"/>
            <a:r>
              <a:rPr lang="en-GB" dirty="0" smtClean="0"/>
              <a:t>Graded by TAs; last submission graded</a:t>
            </a:r>
          </a:p>
          <a:p>
            <a:pPr marL="690499" lvl="1" indent="-384175" defTabSz="457200"/>
            <a:r>
              <a:rPr lang="en-GB" i="1" dirty="0" smtClean="0"/>
              <a:t>Individual work only</a:t>
            </a:r>
          </a:p>
          <a:p>
            <a:pPr marL="955675" lvl="2" indent="-384175" defTabSz="457200"/>
            <a:endParaRPr lang="en-GB" sz="1000" i="1" dirty="0" smtClean="0"/>
          </a:p>
          <a:p>
            <a:pPr marL="384175" indent="-384175" defTabSz="457200"/>
            <a:r>
              <a:rPr lang="en-GB" b="1" dirty="0"/>
              <a:t>Exams:</a:t>
            </a:r>
            <a:r>
              <a:rPr lang="en-GB" dirty="0"/>
              <a:t>  Midterm (15%) and Final (30</a:t>
            </a:r>
            <a:r>
              <a:rPr lang="en-GB" dirty="0" smtClean="0"/>
              <a:t>%)</a:t>
            </a:r>
          </a:p>
          <a:p>
            <a:pPr marL="690499" lvl="1" indent="-384175" defTabSz="457200"/>
            <a:r>
              <a:rPr lang="en-GB" dirty="0" smtClean="0"/>
              <a:t>Midterm date is still tentative!!</a:t>
            </a:r>
          </a:p>
          <a:p>
            <a:pPr marL="690499" lvl="1" indent="-384175" defTabSz="457200"/>
            <a:r>
              <a:rPr lang="en-GB" dirty="0" smtClean="0"/>
              <a:t>Many </a:t>
            </a:r>
            <a:r>
              <a:rPr lang="en-GB" dirty="0"/>
              <a:t>old exams on course </a:t>
            </a:r>
            <a:r>
              <a:rPr lang="en-GB" dirty="0" smtClean="0"/>
              <a:t>website</a:t>
            </a:r>
          </a:p>
          <a:p>
            <a:pPr marL="955675" lvl="2" indent="-384175" defTabSz="457200"/>
            <a:endParaRPr lang="en-GB" sz="1000" dirty="0"/>
          </a:p>
          <a:p>
            <a:pPr marL="384175" indent="-384175" defTabSz="457200"/>
            <a:r>
              <a:rPr lang="en-US" b="1" dirty="0" smtClean="0"/>
              <a:t>EPA:</a:t>
            </a:r>
            <a:r>
              <a:rPr lang="en-US" dirty="0" smtClean="0"/>
              <a:t>  Effort</a:t>
            </a:r>
            <a:r>
              <a:rPr lang="en-US" dirty="0"/>
              <a:t>, Participation, and </a:t>
            </a:r>
            <a:r>
              <a:rPr lang="en-US" dirty="0" smtClean="0"/>
              <a:t>Altruism (5%)</a:t>
            </a:r>
            <a:endParaRPr lang="en-US" dirty="0"/>
          </a:p>
          <a:p>
            <a:pPr marL="955675" lvl="2" indent="-384175" defTabSz="457200"/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79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Collaboration </a:t>
            </a:r>
            <a:r>
              <a:rPr lang="en-US" dirty="0"/>
              <a:t>and </a:t>
            </a:r>
            <a:r>
              <a:rPr lang="en-US" dirty="0" smtClean="0"/>
              <a:t>Academic Integrity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>
            <a:normAutofit/>
          </a:bodyPr>
          <a:lstStyle/>
          <a:p>
            <a:r>
              <a:rPr lang="en-US" dirty="0" smtClean="0"/>
              <a:t>All submissions are expected to be yours and yours alone</a:t>
            </a:r>
          </a:p>
          <a:p>
            <a:r>
              <a:rPr lang="en-US" dirty="0" smtClean="0"/>
              <a:t>You are encouraged to discuss your assignments with other students (</a:t>
            </a:r>
            <a:r>
              <a:rPr lang="en-US" i="1" dirty="0" smtClean="0"/>
              <a:t>ideas</a:t>
            </a:r>
            <a:r>
              <a:rPr lang="en-US" dirty="0" smtClean="0"/>
              <a:t>), but we expect that what you turn in is yours</a:t>
            </a:r>
          </a:p>
          <a:p>
            <a:r>
              <a:rPr lang="en-US" dirty="0" smtClean="0"/>
              <a:t>It is NOT acceptable to copy solutions from other students or to copy (or start your) solutions from the Web (including </a:t>
            </a:r>
            <a:r>
              <a:rPr lang="en-US" dirty="0" err="1" smtClean="0"/>
              <a:t>Github</a:t>
            </a:r>
            <a:r>
              <a:rPr lang="en-US" dirty="0" smtClean="0"/>
              <a:t>)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Our goal is that *YOU* learn the material so you will be prepared for exams, interviews, and the future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5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Encourage </a:t>
            </a:r>
            <a:r>
              <a:rPr lang="en-US" dirty="0">
                <a:solidFill>
                  <a:srgbClr val="FF0000"/>
                </a:solidFill>
              </a:rPr>
              <a:t>class-wide learning!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Effort</a:t>
            </a:r>
          </a:p>
          <a:p>
            <a:pPr lvl="1"/>
            <a:r>
              <a:rPr lang="en-US" dirty="0" smtClean="0"/>
              <a:t>Attending office hours, completing all assignments</a:t>
            </a:r>
          </a:p>
          <a:p>
            <a:pPr lvl="1"/>
            <a:r>
              <a:rPr lang="en-US" dirty="0" smtClean="0"/>
              <a:t>Keeping up with Piazza activity</a:t>
            </a:r>
          </a:p>
          <a:p>
            <a:r>
              <a:rPr lang="en-US" dirty="0" smtClean="0"/>
              <a:t>Participation</a:t>
            </a:r>
          </a:p>
          <a:p>
            <a:pPr lvl="1"/>
            <a:r>
              <a:rPr lang="en-US" dirty="0" smtClean="0"/>
              <a:t>Making the class more interactive by asking questions in lecture, section, office hours, and on Piazza</a:t>
            </a:r>
          </a:p>
          <a:p>
            <a:pPr lvl="1"/>
            <a:r>
              <a:rPr lang="en-US" dirty="0" smtClean="0"/>
              <a:t>Peer instruction voting</a:t>
            </a:r>
          </a:p>
          <a:p>
            <a:r>
              <a:rPr lang="en-US" dirty="0" smtClean="0"/>
              <a:t>Altruism</a:t>
            </a:r>
          </a:p>
          <a:p>
            <a:pPr lvl="1"/>
            <a:r>
              <a:rPr lang="en-US" dirty="0" smtClean="0"/>
              <a:t>Helping others in section, office hours, and on Piazza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61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Introductions:  Course 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127" y="1361661"/>
            <a:ext cx="8366125" cy="4972050"/>
          </a:xfrm>
          <a:ln>
            <a:noFill/>
          </a:ln>
        </p:spPr>
        <p:txBody>
          <a:bodyPr/>
          <a:lstStyle/>
          <a:p>
            <a:r>
              <a:rPr lang="en-US" dirty="0" smtClean="0"/>
              <a:t>Instructor:  Ruth Anderson</a:t>
            </a:r>
          </a:p>
          <a:p>
            <a:pPr lvl="1"/>
            <a:r>
              <a:rPr lang="en-US" dirty="0" smtClean="0"/>
              <a:t>Learn </a:t>
            </a:r>
            <a:r>
              <a:rPr lang="en-US" dirty="0"/>
              <a:t>more about me and the staff on the course website!</a:t>
            </a:r>
          </a:p>
          <a:p>
            <a:pPr lvl="2"/>
            <a:endParaRPr lang="en-US" sz="1400" dirty="0"/>
          </a:p>
          <a:p>
            <a:r>
              <a:rPr lang="en-US" dirty="0" smtClean="0"/>
              <a:t>TAs: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Available in section, office hours, and on Piazza</a:t>
            </a:r>
          </a:p>
          <a:p>
            <a:pPr lvl="1"/>
            <a:r>
              <a:rPr lang="en-US" dirty="0" smtClean="0"/>
              <a:t>An invaluable source of information and help</a:t>
            </a:r>
            <a:endParaRPr lang="en-US" sz="1800" dirty="0" smtClean="0"/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FF0000"/>
                </a:solidFill>
              </a:rPr>
              <a:t>Get to know us</a:t>
            </a:r>
          </a:p>
          <a:p>
            <a:pPr lvl="1"/>
            <a:r>
              <a:rPr lang="en-US" dirty="0" smtClean="0"/>
              <a:t>We are here to help you succeed!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0" y="285695"/>
            <a:ext cx="1320165" cy="15244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277" y="2428969"/>
            <a:ext cx="6139204" cy="23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12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Increase real-time learning in lecture, test your understanding, increase student interactions</a:t>
            </a:r>
          </a:p>
          <a:p>
            <a:pPr lvl="1"/>
            <a:r>
              <a:rPr lang="en-US" dirty="0" smtClean="0"/>
              <a:t>Lots of research supports its effectiveness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Multiple choice question at end of lecture “segment”</a:t>
            </a:r>
          </a:p>
          <a:p>
            <a:pPr lvl="1"/>
            <a:r>
              <a:rPr lang="en-US" dirty="0" smtClean="0"/>
              <a:t>1 minute to decide on your own</a:t>
            </a:r>
          </a:p>
          <a:p>
            <a:pPr lvl="1"/>
            <a:r>
              <a:rPr lang="en-US" dirty="0" smtClean="0"/>
              <a:t>2-4 minutes in pairs to reach consensus</a:t>
            </a:r>
          </a:p>
          <a:p>
            <a:pPr lvl="1"/>
            <a:r>
              <a:rPr lang="en-US" dirty="0" smtClean="0"/>
              <a:t>Learn through discussion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Vote using </a:t>
            </a:r>
          </a:p>
          <a:p>
            <a:pPr lvl="1"/>
            <a:r>
              <a:rPr lang="en-US" dirty="0"/>
              <a:t>Use website (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www.polleverywhere.com</a:t>
            </a:r>
            <a:r>
              <a:rPr lang="en-US" dirty="0" smtClean="0"/>
              <a:t>) or app</a:t>
            </a:r>
          </a:p>
          <a:p>
            <a:pPr lvl="1"/>
            <a:r>
              <a:rPr lang="en-US" dirty="0" smtClean="0"/>
              <a:t>Linked to your </a:t>
            </a:r>
            <a:r>
              <a:rPr lang="en-US" dirty="0" err="1" smtClean="0"/>
              <a:t>UWNetID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61147" y="1235460"/>
            <a:ext cx="90185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26" name="Picture 6" descr="https://i.ytimg.com/vi/PA2XKMKbfZk/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040" y="3413760"/>
            <a:ext cx="260096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876800"/>
            <a:ext cx="2654710" cy="457200"/>
          </a:xfrm>
          <a:prstGeom prst="rect">
            <a:avLst/>
          </a:prstGeom>
          <a:solidFill>
            <a:srgbClr val="065081"/>
          </a:solidFill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80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</a:t>
            </a:r>
            <a:r>
              <a:rPr lang="en-US" dirty="0"/>
              <a:t>f</a:t>
            </a:r>
            <a:r>
              <a:rPr lang="en-US" dirty="0" smtClean="0"/>
              <a:t>un topics that we will touch 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Which of the following seems the most interesting to you?  (vote at </a:t>
            </a:r>
            <a:r>
              <a:rPr lang="en-US" dirty="0" smtClean="0">
                <a:hlinkClick r:id="rId3"/>
              </a:rPr>
              <a:t>http://pollEv.com/rea</a:t>
            </a:r>
            <a:r>
              <a:rPr lang="en-US" dirty="0" smtClean="0"/>
              <a:t>)</a:t>
            </a:r>
          </a:p>
          <a:p>
            <a:pPr marL="514350" indent="-514350">
              <a:spcBef>
                <a:spcPts val="1800"/>
              </a:spcBef>
              <a:buSzPct val="80000"/>
              <a:buFont typeface="+mj-lt"/>
              <a:buAutoNum type="alphaLcParenR"/>
            </a:pPr>
            <a:r>
              <a:rPr lang="en-US" sz="2400" dirty="0" smtClean="0"/>
              <a:t>What is a GFLOP and why is it used in computer benchmarks?</a:t>
            </a:r>
          </a:p>
          <a:p>
            <a:pPr marL="514350" indent="-514350">
              <a:buSzPct val="80000"/>
              <a:buFont typeface="+mj-lt"/>
              <a:buAutoNum type="alphaLcParenR"/>
            </a:pPr>
            <a:r>
              <a:rPr lang="en-US" sz="2400" dirty="0" smtClean="0"/>
              <a:t>How and why does running many programs for a long time eat into your memory (RAM)?</a:t>
            </a:r>
          </a:p>
          <a:p>
            <a:pPr marL="514350" indent="-514350">
              <a:buSzPct val="80000"/>
              <a:buFont typeface="+mj-lt"/>
              <a:buAutoNum type="alphaLcParenR"/>
            </a:pPr>
            <a:r>
              <a:rPr lang="en-US" sz="2400" dirty="0" smtClean="0"/>
              <a:t>What is stack overflow and how does it happen?</a:t>
            </a:r>
          </a:p>
          <a:p>
            <a:pPr marL="514350" indent="-514350">
              <a:buSzPct val="80000"/>
              <a:buFont typeface="+mj-lt"/>
              <a:buAutoNum type="alphaLcParenR"/>
            </a:pPr>
            <a:r>
              <a:rPr lang="en-US" sz="2400" dirty="0" smtClean="0"/>
              <a:t>Why does your computer slow down when you run out of </a:t>
            </a:r>
            <a:r>
              <a:rPr lang="en-US" sz="2400" i="1" dirty="0" smtClean="0"/>
              <a:t>disk</a:t>
            </a:r>
            <a:r>
              <a:rPr lang="en-US" sz="2400" dirty="0"/>
              <a:t> </a:t>
            </a:r>
            <a:r>
              <a:rPr lang="en-US" sz="2400" dirty="0" smtClean="0"/>
              <a:t>space?</a:t>
            </a:r>
          </a:p>
          <a:p>
            <a:pPr marL="514350" indent="-514350">
              <a:buSzPct val="80000"/>
              <a:buFont typeface="+mj-lt"/>
              <a:buAutoNum type="alphaLcParenR"/>
            </a:pPr>
            <a:r>
              <a:rPr lang="en-US" sz="2400" dirty="0" smtClean="0"/>
              <a:t>What was the flaw behind the original Internet worm, the Heartbleed bug, and the </a:t>
            </a:r>
            <a:r>
              <a:rPr lang="en-US" sz="2400" dirty="0" err="1" smtClean="0"/>
              <a:t>Cloudbleed</a:t>
            </a:r>
            <a:r>
              <a:rPr lang="en-US" sz="2400" dirty="0" smtClean="0"/>
              <a:t> bug?</a:t>
            </a:r>
          </a:p>
          <a:p>
            <a:pPr marL="514350" indent="-514350">
              <a:buSzPct val="80000"/>
              <a:buFont typeface="+mj-lt"/>
              <a:buAutoNum type="alphaLcParenR"/>
            </a:pPr>
            <a:r>
              <a:rPr lang="en-US" sz="2400" dirty="0" smtClean="0"/>
              <a:t>What is the meaning behind the different CPU specifications? (e.g. # of cores, # and size of cache, supported memory types)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58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Success in 351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Attend all lectures and sections</a:t>
            </a:r>
          </a:p>
          <a:p>
            <a:pPr lvl="1"/>
            <a:r>
              <a:rPr lang="en-US" sz="2000" dirty="0" smtClean="0"/>
              <a:t>Avoid devices during lecture except for Poll Everywhere</a:t>
            </a:r>
          </a:p>
          <a:p>
            <a:r>
              <a:rPr lang="en-US" sz="2400" dirty="0" smtClean="0"/>
              <a:t>Do the textbook readings ahead of time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Learn by doing</a:t>
            </a:r>
          </a:p>
          <a:p>
            <a:pPr lvl="1"/>
            <a:r>
              <a:rPr lang="en-US" sz="2000" dirty="0" smtClean="0"/>
              <a:t>Can answer many questions by writing small programs</a:t>
            </a:r>
          </a:p>
          <a:p>
            <a:r>
              <a:rPr lang="en-US" sz="2400" dirty="0" smtClean="0"/>
              <a:t>Visit Piazza often</a:t>
            </a:r>
          </a:p>
          <a:p>
            <a:pPr lvl="1"/>
            <a:r>
              <a:rPr lang="en-US" sz="2000" dirty="0" smtClean="0"/>
              <a:t>Ask questions and try to answer fellow students’ questions</a:t>
            </a:r>
          </a:p>
          <a:p>
            <a:r>
              <a:rPr lang="en-US" sz="2400" dirty="0" smtClean="0"/>
              <a:t>Go to office hours</a:t>
            </a:r>
          </a:p>
          <a:p>
            <a:pPr lvl="1"/>
            <a:r>
              <a:rPr lang="en-US" sz="2000" dirty="0" smtClean="0"/>
              <a:t>Even if you don’t have specific questions in mind</a:t>
            </a:r>
          </a:p>
          <a:p>
            <a:r>
              <a:rPr lang="en-US" sz="2400" dirty="0"/>
              <a:t>Find a study and homework </a:t>
            </a:r>
            <a:r>
              <a:rPr lang="en-US" sz="2400" dirty="0" smtClean="0"/>
              <a:t>group</a:t>
            </a:r>
          </a:p>
          <a:p>
            <a:r>
              <a:rPr lang="en-US" sz="2400" dirty="0" smtClean="0"/>
              <a:t>Start assignments early</a:t>
            </a:r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Don’t be afraid to ask </a:t>
            </a:r>
            <a:r>
              <a:rPr lang="en-US" sz="2400" dirty="0" smtClean="0">
                <a:solidFill>
                  <a:srgbClr val="FF0000"/>
                </a:solidFill>
              </a:rPr>
              <a:t>questions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48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To-Do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Admin</a:t>
            </a:r>
          </a:p>
          <a:p>
            <a:pPr lvl="1"/>
            <a:r>
              <a:rPr lang="en-US" dirty="0" smtClean="0"/>
              <a:t>Explore/read website </a:t>
            </a:r>
            <a:r>
              <a:rPr lang="en-US" i="1" dirty="0" smtClean="0"/>
              <a:t>thoroughly</a:t>
            </a:r>
            <a:r>
              <a:rPr lang="en-US" dirty="0" smtClean="0"/>
              <a:t>:  </a:t>
            </a:r>
            <a:r>
              <a:rPr lang="en-US" dirty="0" smtClean="0">
                <a:hlinkClick r:id="rId2"/>
              </a:rPr>
              <a:t>http://cs.uw.edu/351</a:t>
            </a:r>
            <a:endParaRPr lang="en-US" dirty="0" smtClean="0"/>
          </a:p>
          <a:p>
            <a:pPr lvl="1"/>
            <a:r>
              <a:rPr lang="en-US" dirty="0" smtClean="0"/>
              <a:t>Check that you are enrolled in Piazza; read posts</a:t>
            </a:r>
          </a:p>
          <a:p>
            <a:pPr lvl="1"/>
            <a:r>
              <a:rPr lang="en-US" dirty="0" smtClean="0"/>
              <a:t>Log in to Poll Everywhere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Get your machine set up for this class (VM or </a:t>
            </a:r>
            <a:r>
              <a:rPr lang="en-US" b="1" dirty="0" err="1">
                <a:solidFill>
                  <a:srgbClr val="FF0000"/>
                </a:solidFill>
              </a:rPr>
              <a:t>attu</a:t>
            </a:r>
            <a:r>
              <a:rPr lang="en-US" b="1" dirty="0">
                <a:solidFill>
                  <a:srgbClr val="FF0000"/>
                </a:solidFill>
              </a:rPr>
              <a:t>) </a:t>
            </a:r>
            <a:r>
              <a:rPr lang="en-US" b="1" i="1" dirty="0">
                <a:solidFill>
                  <a:srgbClr val="FF0000"/>
                </a:solidFill>
              </a:rPr>
              <a:t>as soon as </a:t>
            </a:r>
            <a:r>
              <a:rPr lang="en-US" b="1" i="1" dirty="0" smtClean="0">
                <a:solidFill>
                  <a:srgbClr val="FF0000"/>
                </a:solidFill>
              </a:rPr>
              <a:t>possible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Make sure you’re also enrolled in </a:t>
            </a:r>
            <a:r>
              <a:rPr lang="en-US" dirty="0" smtClean="0">
                <a:solidFill>
                  <a:schemeClr val="accent2"/>
                </a:solidFill>
              </a:rPr>
              <a:t>CSE391! </a:t>
            </a:r>
            <a:r>
              <a:rPr lang="en-US" dirty="0" smtClean="0"/>
              <a:t>(</a:t>
            </a:r>
            <a:r>
              <a:rPr lang="en-US" dirty="0"/>
              <a:t>EEs included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TOMORROW, Tuesday 1:30-2:20 in CSE2 G20</a:t>
            </a:r>
            <a:endParaRPr lang="en-US" dirty="0"/>
          </a:p>
          <a:p>
            <a:r>
              <a:rPr lang="en-US" dirty="0" smtClean="0"/>
              <a:t>Assignments</a:t>
            </a:r>
          </a:p>
          <a:p>
            <a:pPr lvl="1"/>
            <a:r>
              <a:rPr lang="en-US" dirty="0" smtClean="0"/>
              <a:t>Pre-Course Survey due Wednesday (4/03)</a:t>
            </a:r>
          </a:p>
          <a:p>
            <a:pPr lvl="1"/>
            <a:r>
              <a:rPr lang="en-US" dirty="0" smtClean="0"/>
              <a:t>Lab 0 due Monday (4/08)</a:t>
            </a:r>
          </a:p>
          <a:p>
            <a:pPr lvl="1"/>
            <a:r>
              <a:rPr lang="en-US" dirty="0" smtClean="0"/>
              <a:t>HW 1 due Wednesday (4/10)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00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Course Introduction</a:t>
            </a:r>
          </a:p>
          <a:p>
            <a:r>
              <a:rPr lang="en-US" dirty="0" smtClean="0"/>
              <a:t>Course Policies</a:t>
            </a:r>
          </a:p>
          <a:p>
            <a:r>
              <a:rPr lang="en-US" b="1" dirty="0" smtClean="0">
                <a:solidFill>
                  <a:srgbClr val="4B2A85"/>
                </a:solidFill>
              </a:rPr>
              <a:t>Binary</a:t>
            </a:r>
          </a:p>
          <a:p>
            <a:pPr marL="644652" lvl="1"/>
            <a:r>
              <a:rPr lang="en-US" b="1" dirty="0">
                <a:solidFill>
                  <a:srgbClr val="4B2A85"/>
                </a:solidFill>
              </a:rPr>
              <a:t>Decimal, Binary, and Hexadecimal</a:t>
            </a:r>
          </a:p>
          <a:p>
            <a:pPr marL="644652" lvl="1"/>
            <a:r>
              <a:rPr lang="en-US" b="1" dirty="0">
                <a:solidFill>
                  <a:srgbClr val="4B2A85"/>
                </a:solidFill>
              </a:rPr>
              <a:t>Base Conversion</a:t>
            </a:r>
          </a:p>
          <a:p>
            <a:pPr marL="644652" lvl="1"/>
            <a:r>
              <a:rPr lang="en-US" b="1" dirty="0">
                <a:solidFill>
                  <a:srgbClr val="4B2A85"/>
                </a:solidFill>
              </a:rPr>
              <a:t>Binary Encoding</a:t>
            </a:r>
          </a:p>
          <a:p>
            <a:pPr lvl="1"/>
            <a:endParaRPr lang="en-US" b="1" dirty="0">
              <a:solidFill>
                <a:srgbClr val="4B2A8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56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Decimal Numbering System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Ten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symbols</a:t>
                </a:r>
                <a:r>
                  <a:rPr lang="en-US" dirty="0" smtClean="0"/>
                  <a:t>:  0, 1, 2, 3, 4, 5, 6, 7, 8, 9</a:t>
                </a:r>
              </a:p>
              <a:p>
                <a:endParaRPr lang="en-US" dirty="0"/>
              </a:p>
              <a:p>
                <a:r>
                  <a:rPr lang="en-US" dirty="0" smtClean="0"/>
                  <a:t>Represent larger numbers as a sequence of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digits</a:t>
                </a:r>
              </a:p>
              <a:p>
                <a:pPr lvl="1"/>
                <a:r>
                  <a:rPr lang="en-US" dirty="0" smtClean="0"/>
                  <a:t>Each digit is one of the available symbols</a:t>
                </a:r>
              </a:p>
              <a:p>
                <a:endParaRPr lang="en-US" dirty="0"/>
              </a:p>
              <a:p>
                <a:r>
                  <a:rPr lang="en-US" u="sng" dirty="0" smtClean="0"/>
                  <a:t>Example</a:t>
                </a:r>
                <a:r>
                  <a:rPr lang="en-US" dirty="0" smtClean="0"/>
                  <a:t>:  7061 in decimal (base 10)</a:t>
                </a: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7061</a:t>
                </a:r>
                <a:r>
                  <a:rPr lang="en-US" baseline="-25000" dirty="0" smtClean="0"/>
                  <a:t>10</a:t>
                </a:r>
                <a:r>
                  <a:rPr lang="en-US" dirty="0" smtClean="0"/>
                  <a:t> = (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7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/>
                  <a:t> 10</a:t>
                </a:r>
                <a:r>
                  <a:rPr lang="en-US" baseline="30000" dirty="0" smtClean="0">
                    <a:solidFill>
                      <a:srgbClr val="C00000"/>
                    </a:solidFill>
                  </a:rPr>
                  <a:t>3</a:t>
                </a:r>
                <a:r>
                  <a:rPr lang="en-US" dirty="0" smtClean="0"/>
                  <a:t>) + (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0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/>
                  <a:t> 10</a:t>
                </a:r>
                <a:r>
                  <a:rPr lang="en-US" baseline="30000" dirty="0" smtClean="0">
                    <a:solidFill>
                      <a:srgbClr val="C00000"/>
                    </a:solidFill>
                  </a:rPr>
                  <a:t>2</a:t>
                </a:r>
                <a:r>
                  <a:rPr lang="en-US" dirty="0" smtClean="0"/>
                  <a:t>) + (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6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/>
                  <a:t> 10</a:t>
                </a:r>
                <a:r>
                  <a:rPr lang="en-US" baseline="30000" dirty="0" smtClean="0">
                    <a:solidFill>
                      <a:srgbClr val="C00000"/>
                    </a:solidFill>
                  </a:rPr>
                  <a:t>1</a:t>
                </a:r>
                <a:r>
                  <a:rPr lang="en-US" dirty="0" smtClean="0"/>
                  <a:t>) + (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1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/>
                  <a:t> 10</a:t>
                </a:r>
                <a:r>
                  <a:rPr lang="en-US" baseline="30000" dirty="0" smtClean="0">
                    <a:solidFill>
                      <a:srgbClr val="C00000"/>
                    </a:solidFill>
                  </a:rPr>
                  <a:t>0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18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Octal Numbering System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Eight symbols:  0, 1, 2, 3, 4, 5, 6, 7</a:t>
                </a:r>
              </a:p>
              <a:p>
                <a:pPr lvl="1"/>
                <a:r>
                  <a:rPr lang="en-US" dirty="0" smtClean="0"/>
                  <a:t>Notice that we no longer use 8 or 9</a:t>
                </a:r>
              </a:p>
              <a:p>
                <a:r>
                  <a:rPr lang="en-US" dirty="0" smtClean="0"/>
                  <a:t>Base comparison:</a:t>
                </a:r>
              </a:p>
              <a:p>
                <a:pPr lvl="1"/>
                <a:r>
                  <a:rPr lang="en-US" dirty="0" smtClean="0"/>
                  <a:t>Base 10:	</a:t>
                </a:r>
                <a:r>
                  <a:rPr lang="en-US" sz="2000" dirty="0" smtClean="0">
                    <a:latin typeface="Consolas" panose="020B0609020204030204" pitchFamily="49" charset="0"/>
                    <a:cs typeface="Courier New" panose="02070309020205020404" pitchFamily="49" charset="0"/>
                  </a:rPr>
                  <a:t>0, 1, 2, 3, 4, 5, 6, 7, 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Consolas" panose="020B0609020204030204" pitchFamily="49" charset="0"/>
                    <a:cs typeface="Courier New" panose="02070309020205020404" pitchFamily="49" charset="0"/>
                  </a:rPr>
                  <a:t> 8</a:t>
                </a:r>
                <a:r>
                  <a:rPr lang="en-US" sz="2000" dirty="0" smtClean="0">
                    <a:latin typeface="Consolas" panose="020B0609020204030204" pitchFamily="49" charset="0"/>
                    <a:cs typeface="Courier New" panose="02070309020205020404" pitchFamily="49" charset="0"/>
                  </a:rPr>
                  <a:t>,  9, 10, 11, 12…</a:t>
                </a:r>
                <a:endParaRPr lang="en-US" dirty="0" smtClean="0">
                  <a:latin typeface="Consolas" panose="020B0609020204030204" pitchFamily="49" charset="0"/>
                </a:endParaRPr>
              </a:p>
              <a:p>
                <a:pPr lvl="1"/>
                <a:r>
                  <a:rPr lang="en-US" dirty="0" smtClean="0"/>
                  <a:t>Base 8:	</a:t>
                </a:r>
                <a:r>
                  <a:rPr lang="en-US" sz="2000" dirty="0" smtClean="0">
                    <a:latin typeface="Consolas" panose="020B0609020204030204" pitchFamily="49" charset="0"/>
                  </a:rPr>
                  <a:t>0, 1, 2, 3, 4, 5, 6, 7, 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10</a:t>
                </a:r>
                <a:r>
                  <a:rPr lang="en-US" sz="2000" dirty="0" smtClean="0">
                    <a:latin typeface="Consolas" panose="020B0609020204030204" pitchFamily="49" charset="0"/>
                  </a:rPr>
                  <a:t>, 11, 12, 13, 14…</a:t>
                </a:r>
                <a:endParaRPr lang="en-US" sz="2000" dirty="0"/>
              </a:p>
              <a:p>
                <a:pPr lvl="1"/>
                <a:endParaRPr lang="en-US" dirty="0"/>
              </a:p>
              <a:p>
                <a:r>
                  <a:rPr lang="en-US" u="sng" dirty="0" smtClean="0"/>
                  <a:t>Example</a:t>
                </a:r>
                <a:r>
                  <a:rPr lang="en-US" dirty="0" smtClean="0"/>
                  <a:t>:  What is 7061</a:t>
                </a:r>
                <a:r>
                  <a:rPr lang="en-US" baseline="-25000" dirty="0" smtClean="0"/>
                  <a:t>8</a:t>
                </a:r>
                <a:r>
                  <a:rPr lang="en-US" dirty="0" smtClean="0"/>
                  <a:t> in base 10?</a:t>
                </a: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7061</a:t>
                </a:r>
                <a:r>
                  <a:rPr lang="en-US" baseline="-25000" dirty="0" smtClean="0"/>
                  <a:t>8</a:t>
                </a:r>
                <a:r>
                  <a:rPr lang="en-US" dirty="0" smtClean="0"/>
                  <a:t> = </a:t>
                </a:r>
                <a:r>
                  <a:rPr lang="en-US" dirty="0"/>
                  <a:t>(</a:t>
                </a:r>
                <a:r>
                  <a:rPr lang="en-US" dirty="0">
                    <a:solidFill>
                      <a:srgbClr val="0070C0"/>
                    </a:solidFill>
                  </a:rPr>
                  <a:t>7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8</a:t>
                </a:r>
                <a:r>
                  <a:rPr lang="en-US" baseline="30000" dirty="0" smtClean="0">
                    <a:solidFill>
                      <a:srgbClr val="C00000"/>
                    </a:solidFill>
                  </a:rPr>
                  <a:t>3</a:t>
                </a:r>
                <a:r>
                  <a:rPr lang="en-US" dirty="0"/>
                  <a:t>) + (</a:t>
                </a:r>
                <a:r>
                  <a:rPr lang="en-US" dirty="0">
                    <a:solidFill>
                      <a:srgbClr val="0070C0"/>
                    </a:solidFill>
                  </a:rPr>
                  <a:t>0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8</a:t>
                </a:r>
                <a:r>
                  <a:rPr lang="en-US" baseline="30000" dirty="0" smtClean="0">
                    <a:solidFill>
                      <a:srgbClr val="C00000"/>
                    </a:solidFill>
                  </a:rPr>
                  <a:t>2</a:t>
                </a:r>
                <a:r>
                  <a:rPr lang="en-US" dirty="0"/>
                  <a:t>) + (</a:t>
                </a:r>
                <a:r>
                  <a:rPr lang="en-US" dirty="0">
                    <a:solidFill>
                      <a:srgbClr val="0070C0"/>
                    </a:solidFill>
                  </a:rPr>
                  <a:t>6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8</a:t>
                </a:r>
                <a:r>
                  <a:rPr lang="en-US" baseline="30000" dirty="0" smtClean="0">
                    <a:solidFill>
                      <a:srgbClr val="C00000"/>
                    </a:solidFill>
                  </a:rPr>
                  <a:t>1</a:t>
                </a:r>
                <a:r>
                  <a:rPr lang="en-US" dirty="0"/>
                  <a:t>) + (</a:t>
                </a:r>
                <a:r>
                  <a:rPr lang="en-US" dirty="0">
                    <a:solidFill>
                      <a:srgbClr val="0070C0"/>
                    </a:solidFill>
                  </a:rPr>
                  <a:t>1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8</a:t>
                </a:r>
                <a:r>
                  <a:rPr lang="en-US" baseline="30000" dirty="0" smtClean="0">
                    <a:solidFill>
                      <a:srgbClr val="C00000"/>
                    </a:solidFill>
                  </a:rPr>
                  <a:t>0</a:t>
                </a:r>
                <a:r>
                  <a:rPr lang="en-US" dirty="0" smtClean="0"/>
                  <a:t>) = 3633</a:t>
                </a:r>
                <a:r>
                  <a:rPr lang="en-US" baseline="-25000" dirty="0" smtClean="0"/>
                  <a:t>10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2" descr="http://static.tvtropes.org/pmwiki/pub/images/Four_Fingered_Hands_333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418" y="293550"/>
            <a:ext cx="1926241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77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Warmup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34</a:t>
            </a:r>
            <a:r>
              <a:rPr lang="en-US" baseline="-25000" dirty="0" smtClean="0"/>
              <a:t>8</a:t>
            </a:r>
            <a:r>
              <a:rPr lang="en-US" dirty="0" smtClean="0"/>
              <a:t> in base 10?</a:t>
            </a:r>
          </a:p>
          <a:p>
            <a:pPr lvl="2"/>
            <a:endParaRPr lang="en-US" dirty="0"/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FF9900"/>
                </a:solidFill>
              </a:rPr>
              <a:t>32</a:t>
            </a:r>
            <a:r>
              <a:rPr lang="en-US" b="1" baseline="-25000" dirty="0" smtClean="0">
                <a:solidFill>
                  <a:srgbClr val="FF9900"/>
                </a:solidFill>
              </a:rPr>
              <a:t>10</a:t>
            </a: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00B050"/>
                </a:solidFill>
              </a:rPr>
              <a:t>34</a:t>
            </a:r>
            <a:r>
              <a:rPr lang="en-US" b="1" baseline="-25000" dirty="0" smtClean="0">
                <a:solidFill>
                  <a:srgbClr val="00B050"/>
                </a:solidFill>
              </a:rPr>
              <a:t>10</a:t>
            </a: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FF3399"/>
                </a:solidFill>
              </a:rPr>
              <a:t>7</a:t>
            </a:r>
            <a:r>
              <a:rPr lang="en-US" b="1" baseline="-25000" dirty="0" smtClean="0">
                <a:solidFill>
                  <a:srgbClr val="FF3399"/>
                </a:solidFill>
              </a:rPr>
              <a:t>10</a:t>
            </a: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00B0F0"/>
                </a:solidFill>
              </a:rPr>
              <a:t>28</a:t>
            </a:r>
            <a:r>
              <a:rPr lang="en-US" b="1" baseline="-25000" dirty="0" smtClean="0">
                <a:solidFill>
                  <a:srgbClr val="00B0F0"/>
                </a:solidFill>
              </a:rPr>
              <a:t>10</a:t>
            </a: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996633"/>
                </a:solidFill>
              </a:rPr>
              <a:t>35</a:t>
            </a:r>
            <a:r>
              <a:rPr lang="en-US" b="1" baseline="-25000" dirty="0" smtClean="0">
                <a:solidFill>
                  <a:srgbClr val="996633"/>
                </a:solidFill>
              </a:rPr>
              <a:t>10</a:t>
            </a:r>
          </a:p>
          <a:p>
            <a:pPr lvl="2"/>
            <a:endParaRPr lang="en-US" dirty="0"/>
          </a:p>
          <a:p>
            <a:r>
              <a:rPr lang="en-US" dirty="0" smtClean="0"/>
              <a:t>Think on your own for a minute, then discuss with your neighbor(s)</a:t>
            </a:r>
          </a:p>
          <a:p>
            <a:pPr lvl="1"/>
            <a:r>
              <a:rPr lang="en-US" dirty="0" smtClean="0"/>
              <a:t>No voting for this question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3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and Hexadecimal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Binary is base 2</a:t>
                </a:r>
              </a:p>
              <a:p>
                <a:pPr lvl="1"/>
                <a:r>
                  <a:rPr lang="en-US" dirty="0" smtClean="0"/>
                  <a:t>Symbols:  0, 1</a:t>
                </a:r>
              </a:p>
              <a:p>
                <a:pPr lvl="1"/>
                <a:r>
                  <a:rPr lang="en-US" dirty="0" smtClean="0"/>
                  <a:t>Convention:  2</a:t>
                </a:r>
                <a:r>
                  <a:rPr lang="en-US" baseline="-25000" dirty="0" smtClean="0"/>
                  <a:t>10</a:t>
                </a:r>
                <a:r>
                  <a:rPr lang="en-US" dirty="0" smtClean="0"/>
                  <a:t> = 10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=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0b</a:t>
                </a:r>
                <a:r>
                  <a:rPr lang="en-US" dirty="0" smtClean="0"/>
                  <a:t>10</a:t>
                </a:r>
                <a:endParaRPr lang="en-US" dirty="0"/>
              </a:p>
              <a:p>
                <a:r>
                  <a:rPr lang="en-US" u="sng" dirty="0" smtClean="0"/>
                  <a:t>Example</a:t>
                </a:r>
                <a:r>
                  <a:rPr lang="en-US" dirty="0" smtClean="0"/>
                  <a:t>:  What is 0b110 in base 10?</a:t>
                </a:r>
              </a:p>
              <a:p>
                <a:pPr lvl="1"/>
                <a:r>
                  <a:rPr lang="en-US" dirty="0" smtClean="0"/>
                  <a:t>0b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110</a:t>
                </a:r>
                <a:r>
                  <a:rPr lang="en-US" dirty="0" smtClean="0"/>
                  <a:t> =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110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= (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1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2</a:t>
                </a:r>
                <a:r>
                  <a:rPr lang="en-US" baseline="30000" dirty="0" smtClean="0">
                    <a:solidFill>
                      <a:srgbClr val="C00000"/>
                    </a:solidFill>
                  </a:rPr>
                  <a:t>2</a:t>
                </a:r>
                <a:r>
                  <a:rPr lang="en-US" dirty="0" smtClean="0"/>
                  <a:t>) </a:t>
                </a:r>
                <a:r>
                  <a:rPr lang="en-US" dirty="0"/>
                  <a:t>+ </a:t>
                </a:r>
                <a:r>
                  <a:rPr lang="en-US" dirty="0" smtClean="0"/>
                  <a:t>(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1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2</a:t>
                </a:r>
                <a:r>
                  <a:rPr lang="en-US" baseline="30000" dirty="0" smtClean="0">
                    <a:solidFill>
                      <a:srgbClr val="C00000"/>
                    </a:solidFill>
                  </a:rPr>
                  <a:t>1</a:t>
                </a:r>
                <a:r>
                  <a:rPr lang="en-US" dirty="0" smtClean="0"/>
                  <a:t>) </a:t>
                </a:r>
                <a:r>
                  <a:rPr lang="en-US" dirty="0"/>
                  <a:t>+ </a:t>
                </a:r>
                <a:r>
                  <a:rPr lang="en-US" dirty="0" smtClean="0"/>
                  <a:t>(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0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2</a:t>
                </a:r>
                <a:r>
                  <a:rPr lang="en-US" baseline="30000" dirty="0" smtClean="0">
                    <a:solidFill>
                      <a:srgbClr val="C00000"/>
                    </a:solidFill>
                  </a:rPr>
                  <a:t>0</a:t>
                </a:r>
                <a:r>
                  <a:rPr lang="en-US" dirty="0" smtClean="0"/>
                  <a:t>) = 6</a:t>
                </a:r>
                <a:r>
                  <a:rPr lang="en-US" baseline="-25000" dirty="0" smtClean="0"/>
                  <a:t>10</a:t>
                </a:r>
              </a:p>
              <a:p>
                <a:pPr lvl="2"/>
                <a:endParaRPr lang="en-US" dirty="0" smtClean="0"/>
              </a:p>
              <a:p>
                <a:r>
                  <a:rPr lang="en-US" dirty="0" smtClean="0"/>
                  <a:t>Hexadecimal (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hex</a:t>
                </a:r>
                <a:r>
                  <a:rPr lang="en-US" dirty="0" smtClean="0"/>
                  <a:t>, for short) is base 16</a:t>
                </a:r>
              </a:p>
              <a:p>
                <a:pPr lvl="1"/>
                <a:r>
                  <a:rPr lang="en-US" dirty="0" smtClean="0"/>
                  <a:t>Symbols?  0, 1, 2, 3, 4, 5, 6, 7, 8, 9, …?</a:t>
                </a:r>
              </a:p>
              <a:p>
                <a:pPr lvl="1"/>
                <a:r>
                  <a:rPr lang="en-US" dirty="0" smtClean="0"/>
                  <a:t>Convention:  16</a:t>
                </a:r>
                <a:r>
                  <a:rPr lang="en-US" baseline="-25000" dirty="0" smtClean="0"/>
                  <a:t>10</a:t>
                </a:r>
                <a:r>
                  <a:rPr lang="en-US" dirty="0" smtClean="0"/>
                  <a:t> = 10</a:t>
                </a:r>
                <a:r>
                  <a:rPr lang="en-US" baseline="-25000" dirty="0" smtClean="0"/>
                  <a:t>16</a:t>
                </a:r>
                <a:r>
                  <a:rPr lang="en-US" dirty="0" smtClean="0"/>
                  <a:t> =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0x</a:t>
                </a:r>
                <a:r>
                  <a:rPr lang="en-US" dirty="0" smtClean="0"/>
                  <a:t>10</a:t>
                </a:r>
              </a:p>
              <a:p>
                <a:r>
                  <a:rPr lang="en-US" u="sng" dirty="0" smtClean="0"/>
                  <a:t>Example</a:t>
                </a:r>
                <a:r>
                  <a:rPr lang="en-US" dirty="0" smtClean="0"/>
                  <a:t>:  What is 0xA5 in base 10?</a:t>
                </a:r>
              </a:p>
              <a:p>
                <a:pPr lvl="1"/>
                <a:r>
                  <a:rPr lang="en-US" dirty="0" smtClean="0"/>
                  <a:t>0x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A5</a:t>
                </a:r>
                <a:r>
                  <a:rPr lang="en-US" dirty="0" smtClean="0"/>
                  <a:t> =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A5</a:t>
                </a:r>
                <a:r>
                  <a:rPr lang="en-US" baseline="-25000" dirty="0" smtClean="0"/>
                  <a:t>16</a:t>
                </a:r>
                <a:r>
                  <a:rPr lang="en-US" dirty="0" smtClean="0"/>
                  <a:t> = </a:t>
                </a:r>
                <a:r>
                  <a:rPr lang="en-US" dirty="0"/>
                  <a:t>(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10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16</a:t>
                </a:r>
                <a:r>
                  <a:rPr lang="en-US" baseline="30000" dirty="0" smtClean="0">
                    <a:solidFill>
                      <a:srgbClr val="C00000"/>
                    </a:solidFill>
                  </a:rPr>
                  <a:t>1</a:t>
                </a:r>
                <a:r>
                  <a:rPr lang="en-US" dirty="0"/>
                  <a:t>) + </a:t>
                </a:r>
                <a:r>
                  <a:rPr lang="en-US" dirty="0" smtClean="0"/>
                  <a:t>(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5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16</a:t>
                </a:r>
                <a:r>
                  <a:rPr lang="en-US" baseline="30000" dirty="0" smtClean="0">
                    <a:solidFill>
                      <a:srgbClr val="C00000"/>
                    </a:solidFill>
                  </a:rPr>
                  <a:t>0</a:t>
                </a:r>
                <a:r>
                  <a:rPr lang="en-US" dirty="0"/>
                  <a:t>) = </a:t>
                </a:r>
                <a:r>
                  <a:rPr lang="en-US" dirty="0" smtClean="0"/>
                  <a:t>165</a:t>
                </a:r>
                <a:r>
                  <a:rPr lang="en-US" baseline="-25000" dirty="0" smtClean="0"/>
                  <a:t>10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103" b="-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28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31391" y="4581144"/>
            <a:ext cx="3349060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r>
              <a:rPr lang="en-US" sz="2400" b="0" dirty="0" smtClean="0">
                <a:latin typeface="Calibri" pitchFamily="34" charset="0"/>
              </a:rPr>
              <a:t>9,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A, B, C, D, E, F</a:t>
            </a:r>
          </a:p>
        </p:txBody>
      </p:sp>
    </p:spTree>
    <p:extLst>
      <p:ext uri="{BB962C8B-B14F-4D97-AF65-F5344CB8AC3E}">
        <p14:creationId xmlns:p14="http://schemas.microsoft.com/office/powerpoint/2010/main" val="62177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of the following orderings is correct?</a:t>
            </a:r>
          </a:p>
          <a:p>
            <a:pPr lvl="2"/>
            <a:endParaRPr lang="en-US" dirty="0"/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FF9900"/>
                </a:solidFill>
              </a:rPr>
              <a:t>0xC &lt; 0b1010 &lt; 11</a:t>
            </a:r>
            <a:endParaRPr lang="en-US" b="1" baseline="-25000" dirty="0" smtClean="0">
              <a:solidFill>
                <a:srgbClr val="FF990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00B050"/>
                </a:solidFill>
              </a:rPr>
              <a:t>0xC &lt; 11 &lt; 0b1010</a:t>
            </a:r>
            <a:endParaRPr lang="en-US" b="1" baseline="-25000" dirty="0" smtClean="0">
              <a:solidFill>
                <a:srgbClr val="00B05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FF3399"/>
                </a:solidFill>
              </a:rPr>
              <a:t>11 &lt; 0b1010 &lt; 0xC</a:t>
            </a:r>
            <a:endParaRPr lang="en-US" b="1" baseline="-25000" dirty="0" smtClean="0">
              <a:solidFill>
                <a:srgbClr val="FF3399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00B0F0"/>
                </a:solidFill>
              </a:rPr>
              <a:t>0b1010 &lt; 11 &lt; 0xC</a:t>
            </a:r>
            <a:endParaRPr lang="en-US" b="1" baseline="-25000" dirty="0" smtClean="0">
              <a:solidFill>
                <a:srgbClr val="00B0F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996633"/>
                </a:solidFill>
              </a:rPr>
              <a:t>0b1010 &lt; 0xC &lt; 11</a:t>
            </a:r>
            <a:endParaRPr lang="en-US" b="1" baseline="-25000" dirty="0" smtClean="0">
              <a:solidFill>
                <a:srgbClr val="996633"/>
              </a:solidFill>
            </a:endParaRPr>
          </a:p>
          <a:p>
            <a:pPr lvl="2"/>
            <a:endParaRPr lang="en-US" dirty="0"/>
          </a:p>
          <a:p>
            <a:r>
              <a:rPr lang="en-US" dirty="0" smtClean="0"/>
              <a:t>Think on your own for a minute, then discuss with your neighbor(s)</a:t>
            </a:r>
          </a:p>
          <a:p>
            <a:pPr lvl="1"/>
            <a:r>
              <a:rPr lang="en-US" dirty="0" smtClean="0"/>
              <a:t>Vote at </a:t>
            </a:r>
            <a:r>
              <a:rPr lang="en-US" dirty="0" smtClean="0">
                <a:hlinkClick r:id="rId2"/>
              </a:rPr>
              <a:t>http://PollEv.com/rea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 Office Hours – in Allen Center (CSE)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CSE 2</a:t>
            </a:r>
            <a:r>
              <a:rPr lang="en-US" baseline="30000" dirty="0" smtClean="0"/>
              <a:t>nd</a:t>
            </a:r>
            <a:r>
              <a:rPr lang="en-US" dirty="0" smtClean="0"/>
              <a:t> floor breakout</a:t>
            </a:r>
          </a:p>
          <a:p>
            <a:pPr lvl="1"/>
            <a:r>
              <a:rPr lang="en-US" dirty="0" smtClean="0"/>
              <a:t>Up the stairs in the</a:t>
            </a:r>
            <a:br>
              <a:rPr lang="en-US" dirty="0" smtClean="0"/>
            </a:br>
            <a:r>
              <a:rPr lang="en-US" dirty="0" smtClean="0"/>
              <a:t>CSE Atrium </a:t>
            </a:r>
            <a:br>
              <a:rPr lang="en-US" dirty="0" smtClean="0"/>
            </a:br>
            <a:r>
              <a:rPr lang="en-US" dirty="0" smtClean="0"/>
              <a:t>(next to the café)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At the top of that first</a:t>
            </a:r>
            <a:br>
              <a:rPr lang="en-US" dirty="0" smtClean="0"/>
            </a:br>
            <a:r>
              <a:rPr lang="en-US" dirty="0" smtClean="0"/>
              <a:t>flight, the open area</a:t>
            </a:r>
            <a:br>
              <a:rPr lang="en-US" dirty="0" smtClean="0"/>
            </a:br>
            <a:r>
              <a:rPr lang="en-US" dirty="0" smtClean="0"/>
              <a:t>with the whiteboard</a:t>
            </a:r>
            <a:br>
              <a:rPr lang="en-US" dirty="0" smtClean="0"/>
            </a:br>
            <a:r>
              <a:rPr lang="en-US" dirty="0" smtClean="0"/>
              <a:t>wall is the 2</a:t>
            </a:r>
            <a:r>
              <a:rPr lang="en-US" baseline="30000" dirty="0" smtClean="0"/>
              <a:t>nd</a:t>
            </a:r>
            <a:r>
              <a:rPr lang="en-US" dirty="0" smtClean="0"/>
              <a:t> floor</a:t>
            </a:r>
            <a:br>
              <a:rPr lang="en-US" dirty="0" smtClean="0"/>
            </a:br>
            <a:r>
              <a:rPr lang="en-US" dirty="0" smtClean="0"/>
              <a:t>breakout!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6A215-B766-45C9-8898-DD134334919E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197678"/>
            <a:ext cx="4572000" cy="25853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906883"/>
            <a:ext cx="4572000" cy="258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38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Converting to Base 10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Can convert from any base </a:t>
                </a:r>
                <a:r>
                  <a:rPr lang="en-US" i="1" dirty="0" smtClean="0"/>
                  <a:t>to</a:t>
                </a:r>
                <a:r>
                  <a:rPr lang="en-US" dirty="0" smtClean="0"/>
                  <a:t> base 10</a:t>
                </a:r>
              </a:p>
              <a:p>
                <a:pPr lvl="1"/>
                <a:r>
                  <a:rPr lang="en-US" dirty="0"/>
                  <a:t>0b</a:t>
                </a:r>
                <a:r>
                  <a:rPr lang="en-US" dirty="0">
                    <a:solidFill>
                      <a:srgbClr val="0070C0"/>
                    </a:solidFill>
                  </a:rPr>
                  <a:t>110</a:t>
                </a:r>
                <a:r>
                  <a:rPr lang="en-US" dirty="0"/>
                  <a:t> = </a:t>
                </a:r>
                <a:r>
                  <a:rPr lang="en-US" dirty="0">
                    <a:solidFill>
                      <a:srgbClr val="0070C0"/>
                    </a:solidFill>
                  </a:rPr>
                  <a:t>110</a:t>
                </a:r>
                <a:r>
                  <a:rPr lang="en-US" baseline="-25000" dirty="0"/>
                  <a:t>2</a:t>
                </a:r>
                <a:r>
                  <a:rPr lang="en-US" dirty="0"/>
                  <a:t> = (</a:t>
                </a:r>
                <a:r>
                  <a:rPr lang="en-US" dirty="0">
                    <a:solidFill>
                      <a:srgbClr val="0070C0"/>
                    </a:solidFill>
                  </a:rPr>
                  <a:t>1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2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2</a:t>
                </a:r>
                <a:r>
                  <a:rPr lang="en-US" dirty="0"/>
                  <a:t>) + (</a:t>
                </a:r>
                <a:r>
                  <a:rPr lang="en-US" dirty="0">
                    <a:solidFill>
                      <a:srgbClr val="0070C0"/>
                    </a:solidFill>
                  </a:rPr>
                  <a:t>1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2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1</a:t>
                </a:r>
                <a:r>
                  <a:rPr lang="en-US" dirty="0"/>
                  <a:t>) + (</a:t>
                </a:r>
                <a:r>
                  <a:rPr lang="en-US" dirty="0">
                    <a:solidFill>
                      <a:srgbClr val="0070C0"/>
                    </a:solidFill>
                  </a:rPr>
                  <a:t>0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2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0</a:t>
                </a:r>
                <a:r>
                  <a:rPr lang="en-US" dirty="0"/>
                  <a:t>) = 6</a:t>
                </a:r>
                <a:r>
                  <a:rPr lang="en-US" baseline="-25000" dirty="0"/>
                  <a:t>10</a:t>
                </a:r>
              </a:p>
              <a:p>
                <a:pPr lvl="1"/>
                <a:r>
                  <a:rPr lang="en-US" dirty="0"/>
                  <a:t>0x</a:t>
                </a:r>
                <a:r>
                  <a:rPr lang="en-US" dirty="0">
                    <a:solidFill>
                      <a:srgbClr val="0070C0"/>
                    </a:solidFill>
                  </a:rPr>
                  <a:t>A5</a:t>
                </a:r>
                <a:r>
                  <a:rPr lang="en-US" dirty="0"/>
                  <a:t> = </a:t>
                </a:r>
                <a:r>
                  <a:rPr lang="en-US" dirty="0">
                    <a:solidFill>
                      <a:srgbClr val="0070C0"/>
                    </a:solidFill>
                  </a:rPr>
                  <a:t>A5</a:t>
                </a:r>
                <a:r>
                  <a:rPr lang="en-US" baseline="-25000" dirty="0"/>
                  <a:t>16</a:t>
                </a:r>
                <a:r>
                  <a:rPr lang="en-US" dirty="0"/>
                  <a:t> = (</a:t>
                </a:r>
                <a:r>
                  <a:rPr lang="en-US" dirty="0">
                    <a:solidFill>
                      <a:srgbClr val="0070C0"/>
                    </a:solidFill>
                  </a:rPr>
                  <a:t>10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16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1</a:t>
                </a:r>
                <a:r>
                  <a:rPr lang="en-US" dirty="0"/>
                  <a:t>) + (</a:t>
                </a:r>
                <a:r>
                  <a:rPr lang="en-US" dirty="0">
                    <a:solidFill>
                      <a:srgbClr val="0070C0"/>
                    </a:solidFill>
                  </a:rPr>
                  <a:t>5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16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0</a:t>
                </a:r>
                <a:r>
                  <a:rPr lang="en-US" dirty="0"/>
                  <a:t>) = 165</a:t>
                </a:r>
                <a:r>
                  <a:rPr lang="en-US" baseline="-25000" dirty="0"/>
                  <a:t>10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We learned to think in base 10, so this is fairly natural for us</a:t>
                </a:r>
              </a:p>
              <a:p>
                <a:endParaRPr lang="en-US" dirty="0"/>
              </a:p>
              <a:p>
                <a:r>
                  <a:rPr lang="en-US" b="1" dirty="0" smtClean="0"/>
                  <a:t>Challenge:</a:t>
                </a:r>
                <a:r>
                  <a:rPr lang="en-US" dirty="0" smtClean="0"/>
                  <a:t>  Convert into other bases (</a:t>
                </a:r>
                <a:r>
                  <a:rPr lang="en-US" i="1" dirty="0" smtClean="0"/>
                  <a:t>e.g. </a:t>
                </a:r>
                <a:r>
                  <a:rPr lang="en-US" dirty="0" smtClean="0"/>
                  <a:t>2, 16)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103" r="-1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8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Convert 13</a:t>
            </a:r>
            <a:r>
              <a:rPr lang="en-US" baseline="-25000" dirty="0" smtClean="0"/>
              <a:t>10</a:t>
            </a:r>
            <a:r>
              <a:rPr lang="en-US" dirty="0" smtClean="0"/>
              <a:t> into binary</a:t>
            </a:r>
          </a:p>
          <a:p>
            <a:endParaRPr lang="en-US" dirty="0"/>
          </a:p>
          <a:p>
            <a:r>
              <a:rPr lang="en-US" dirty="0" smtClean="0"/>
              <a:t>Hints: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3</a:t>
            </a:r>
            <a:r>
              <a:rPr lang="en-US" dirty="0" smtClean="0"/>
              <a:t> = 8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2</a:t>
            </a:r>
            <a:r>
              <a:rPr lang="en-US" dirty="0" smtClean="0"/>
              <a:t> = 4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1</a:t>
            </a:r>
            <a:r>
              <a:rPr lang="en-US" dirty="0" smtClean="0"/>
              <a:t> = 2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0</a:t>
            </a:r>
            <a:r>
              <a:rPr lang="en-US" dirty="0" smtClean="0"/>
              <a:t> = 1</a:t>
            </a:r>
          </a:p>
          <a:p>
            <a:endParaRPr lang="en-US" dirty="0"/>
          </a:p>
          <a:p>
            <a:r>
              <a:rPr lang="en-US" dirty="0" smtClean="0"/>
              <a:t>Discuss </a:t>
            </a:r>
            <a:r>
              <a:rPr lang="en-US" dirty="0"/>
              <a:t>with your neighbor(s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No voting for this question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44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Converting from Decimal to Binary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Given a decimal number N:</a:t>
                </a:r>
              </a:p>
              <a:p>
                <a:pPr marL="820674" lvl="1" indent="-457200">
                  <a:buFont typeface="+mj-lt"/>
                  <a:buAutoNum type="arabicPeriod"/>
                </a:pPr>
                <a:r>
                  <a:rPr lang="en-US" dirty="0" smtClean="0"/>
                  <a:t>List increasing powers of 2 from </a:t>
                </a:r>
                <a:r>
                  <a:rPr lang="en-US" i="1" dirty="0" smtClean="0"/>
                  <a:t>right to left</a:t>
                </a:r>
                <a:r>
                  <a:rPr lang="en-US" dirty="0" smtClean="0"/>
                  <a:t> until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 smtClean="0"/>
                  <a:t> N</a:t>
                </a:r>
              </a:p>
              <a:p>
                <a:pPr marL="820674" lvl="1" indent="-457200">
                  <a:buFont typeface="+mj-lt"/>
                  <a:buAutoNum type="arabicPeriod"/>
                </a:pPr>
                <a:r>
                  <a:rPr lang="en-US" dirty="0" smtClean="0"/>
                  <a:t>Then from </a:t>
                </a:r>
                <a:r>
                  <a:rPr lang="en-US" i="1" dirty="0" smtClean="0"/>
                  <a:t>left to right</a:t>
                </a:r>
                <a:r>
                  <a:rPr lang="en-US" dirty="0" smtClean="0"/>
                  <a:t>, ask is that (power of 2)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 smtClean="0"/>
                  <a:t> N?</a:t>
                </a:r>
              </a:p>
              <a:p>
                <a:pPr lvl="2"/>
                <a:r>
                  <a:rPr lang="en-US" dirty="0" smtClean="0"/>
                  <a:t>If </a:t>
                </a:r>
                <a:r>
                  <a:rPr lang="en-US" b="1" dirty="0" smtClean="0"/>
                  <a:t>YES</a:t>
                </a:r>
                <a:r>
                  <a:rPr lang="en-US" dirty="0" smtClean="0"/>
                  <a:t>, put a 1 below and subtract that power from N</a:t>
                </a:r>
              </a:p>
              <a:p>
                <a:pPr lvl="2"/>
                <a:r>
                  <a:rPr lang="en-US" dirty="0" smtClean="0"/>
                  <a:t>If </a:t>
                </a:r>
                <a:r>
                  <a:rPr lang="en-US" b="1" dirty="0" smtClean="0"/>
                  <a:t>NO</a:t>
                </a:r>
                <a:r>
                  <a:rPr lang="en-US" dirty="0" smtClean="0"/>
                  <a:t>, put a 0 below and keep going</a:t>
                </a:r>
              </a:p>
              <a:p>
                <a:endParaRPr lang="en-US" dirty="0"/>
              </a:p>
              <a:p>
                <a:r>
                  <a:rPr lang="en-US" u="sng" dirty="0" smtClean="0"/>
                  <a:t>Example</a:t>
                </a:r>
                <a:r>
                  <a:rPr lang="en-US" dirty="0" smtClean="0"/>
                  <a:t>:  13 to binary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32</a:t>
            </a:fld>
            <a:endParaRPr lang="en-US"/>
          </a:p>
        </p:txBody>
      </p:sp>
      <p:graphicFrame>
        <p:nvGraphicFramePr>
          <p:cNvPr id="5" name="Shape 160"/>
          <p:cNvGraphicFramePr/>
          <p:nvPr>
            <p:extLst/>
          </p:nvPr>
        </p:nvGraphicFramePr>
        <p:xfrm>
          <a:off x="4206240" y="4068295"/>
          <a:ext cx="4572000" cy="100579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1458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400" b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</a:t>
                      </a:r>
                      <a:r>
                        <a:rPr lang="en" sz="2400" b="0" baseline="3000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4</a:t>
                      </a:r>
                      <a:r>
                        <a:rPr lang="en" sz="2400" b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=16</a:t>
                      </a:r>
                      <a:endParaRPr lang="en" sz="2400" b="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400" b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</a:t>
                      </a:r>
                      <a:r>
                        <a:rPr lang="en" sz="2400" b="0" baseline="3000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3</a:t>
                      </a:r>
                      <a:r>
                        <a:rPr lang="en" sz="2400" b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=8</a:t>
                      </a:r>
                      <a:endParaRPr lang="en" sz="2400" b="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400" b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</a:t>
                      </a:r>
                      <a:r>
                        <a:rPr lang="en" sz="2400" b="0" baseline="3000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</a:t>
                      </a:r>
                      <a:r>
                        <a:rPr lang="en" sz="2400" b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=4</a:t>
                      </a:r>
                      <a:endParaRPr lang="en" sz="2400" b="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400" b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</a:t>
                      </a:r>
                      <a:r>
                        <a:rPr lang="en" sz="2400" b="0" baseline="3000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</a:t>
                      </a:r>
                      <a:r>
                        <a:rPr lang="en" sz="2400" b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=2</a:t>
                      </a:r>
                      <a:endParaRPr lang="en" sz="2400" b="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400" b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</a:t>
                      </a:r>
                      <a:r>
                        <a:rPr lang="en" sz="2400" b="0" baseline="3000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0</a:t>
                      </a:r>
                      <a:r>
                        <a:rPr lang="en" sz="2400" b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=1</a:t>
                      </a:r>
                      <a:endParaRPr lang="en" sz="2400" b="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58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2400" b="1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2400" b="1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2400" b="1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2400" b="1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2400" b="1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083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Converting from Decimal to Base 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Given a decimal number N:</a:t>
                </a:r>
              </a:p>
              <a:p>
                <a:pPr marL="820674" lvl="1" indent="-457200">
                  <a:buFont typeface="+mj-lt"/>
                  <a:buAutoNum type="arabicPeriod"/>
                </a:pPr>
                <a:r>
                  <a:rPr lang="en-US" dirty="0" smtClean="0"/>
                  <a:t>List increasing powers of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B</a:t>
                </a:r>
                <a:r>
                  <a:rPr lang="en-US" dirty="0" smtClean="0"/>
                  <a:t> from </a:t>
                </a:r>
                <a:r>
                  <a:rPr lang="en-US" i="1" dirty="0" smtClean="0"/>
                  <a:t>right to left</a:t>
                </a:r>
                <a:r>
                  <a:rPr lang="en-US" dirty="0" smtClean="0"/>
                  <a:t> until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 smtClean="0"/>
                  <a:t> N</a:t>
                </a:r>
              </a:p>
              <a:p>
                <a:pPr marL="820674" lvl="1" indent="-457200">
                  <a:buFont typeface="+mj-lt"/>
                  <a:buAutoNum type="arabicPeriod"/>
                </a:pPr>
                <a:r>
                  <a:rPr lang="en-US" dirty="0" smtClean="0"/>
                  <a:t>Then from </a:t>
                </a:r>
                <a:r>
                  <a:rPr lang="en-US" i="1" dirty="0" smtClean="0"/>
                  <a:t>left to right</a:t>
                </a:r>
                <a:r>
                  <a:rPr lang="en-US" dirty="0" smtClean="0"/>
                  <a:t>, ask is that (power of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B</a:t>
                </a:r>
                <a:r>
                  <a:rPr lang="en-US" dirty="0" smtClean="0"/>
                  <a:t>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 smtClean="0"/>
                  <a:t> N?</a:t>
                </a:r>
              </a:p>
              <a:p>
                <a:pPr lvl="2"/>
                <a:r>
                  <a:rPr lang="en-US" dirty="0" smtClean="0"/>
                  <a:t>If </a:t>
                </a:r>
                <a:r>
                  <a:rPr lang="en-US" b="1" dirty="0" smtClean="0"/>
                  <a:t>YES</a:t>
                </a:r>
                <a:r>
                  <a:rPr lang="en-US" dirty="0" smtClean="0"/>
                  <a:t>, put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how many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of that power go into N </a:t>
                </a:r>
                <a:r>
                  <a:rPr lang="en-US" dirty="0" smtClean="0"/>
                  <a:t>and subtract from N</a:t>
                </a:r>
              </a:p>
              <a:p>
                <a:pPr lvl="2"/>
                <a:r>
                  <a:rPr lang="en-US" dirty="0" smtClean="0"/>
                  <a:t>If </a:t>
                </a:r>
                <a:r>
                  <a:rPr lang="en-US" b="1" dirty="0" smtClean="0"/>
                  <a:t>NO</a:t>
                </a:r>
                <a:r>
                  <a:rPr lang="en-US" dirty="0" smtClean="0"/>
                  <a:t>, put a 0 below and keep going</a:t>
                </a:r>
              </a:p>
              <a:p>
                <a:endParaRPr lang="en-US" dirty="0"/>
              </a:p>
              <a:p>
                <a:r>
                  <a:rPr lang="en-US" u="sng" dirty="0" smtClean="0"/>
                  <a:t>Example</a:t>
                </a:r>
                <a:r>
                  <a:rPr lang="en-US" dirty="0" smtClean="0"/>
                  <a:t>:  165 to hex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33</a:t>
            </a:fld>
            <a:endParaRPr lang="en-US"/>
          </a:p>
        </p:txBody>
      </p:sp>
      <p:graphicFrame>
        <p:nvGraphicFramePr>
          <p:cNvPr id="6" name="Shape 160"/>
          <p:cNvGraphicFramePr/>
          <p:nvPr>
            <p:extLst/>
          </p:nvPr>
        </p:nvGraphicFramePr>
        <p:xfrm>
          <a:off x="4389120" y="4068295"/>
          <a:ext cx="3749040" cy="100579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08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0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4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58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400" b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16</a:t>
                      </a:r>
                      <a:r>
                        <a:rPr lang="en" sz="2400" b="0" baseline="3000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</a:t>
                      </a:r>
                      <a:r>
                        <a:rPr lang="en" sz="2400" b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=256</a:t>
                      </a:r>
                      <a:endParaRPr lang="en" sz="2400" b="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400" b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16</a:t>
                      </a:r>
                      <a:r>
                        <a:rPr lang="en" sz="2400" b="0" baseline="3000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</a:t>
                      </a:r>
                      <a:r>
                        <a:rPr lang="en" sz="2400" b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=16</a:t>
                      </a:r>
                      <a:endParaRPr lang="en" sz="2400" b="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400" b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16</a:t>
                      </a:r>
                      <a:r>
                        <a:rPr lang="en" sz="2400" b="0" baseline="3000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0</a:t>
                      </a:r>
                      <a:r>
                        <a:rPr lang="en" sz="2400" b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=1</a:t>
                      </a:r>
                      <a:endParaRPr lang="en" sz="2400" b="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58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2400" b="1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2400" b="1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2400" b="1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341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Converting Binary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dirty="0" smtClean="0"/>
                  <a:t> Hexadecimal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248" t="-4000" b="-2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6875" y="1362075"/>
                <a:ext cx="5669280" cy="4972050"/>
              </a:xfrm>
            </p:spPr>
            <p:txBody>
              <a:bodyPr/>
              <a:lstStyle/>
              <a:p>
                <a:r>
                  <a:rPr lang="en-US" dirty="0" smtClean="0"/>
                  <a:t>Hex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 Binary</a:t>
                </a:r>
              </a:p>
              <a:p>
                <a:pPr lvl="1"/>
                <a:r>
                  <a:rPr lang="en-US" dirty="0" smtClean="0"/>
                  <a:t>Substitute hex digits, then drop any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leading zeros</a:t>
                </a:r>
              </a:p>
              <a:p>
                <a:pPr lvl="1"/>
                <a:r>
                  <a:rPr lang="en-US" u="sng" dirty="0" smtClean="0"/>
                  <a:t>Example</a:t>
                </a:r>
                <a:r>
                  <a:rPr lang="en-US" dirty="0" smtClean="0"/>
                  <a:t>:  0x2D to binary</a:t>
                </a:r>
              </a:p>
              <a:p>
                <a:pPr lvl="2"/>
                <a:r>
                  <a:rPr lang="en-US" dirty="0" smtClean="0"/>
                  <a:t>0x2 is 0b0010, 0xD is 0b1101</a:t>
                </a:r>
              </a:p>
              <a:p>
                <a:pPr lvl="2"/>
                <a:r>
                  <a:rPr lang="en-US" dirty="0" smtClean="0"/>
                  <a:t>Drop two leading zeros, answer is 0b101101</a:t>
                </a:r>
              </a:p>
              <a:p>
                <a:pPr lvl="2"/>
                <a:endParaRPr lang="en-US" dirty="0" smtClean="0"/>
              </a:p>
              <a:p>
                <a:r>
                  <a:rPr lang="en-US" dirty="0" smtClean="0"/>
                  <a:t>Binary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 Hex</a:t>
                </a:r>
              </a:p>
              <a:p>
                <a:pPr lvl="1"/>
                <a:r>
                  <a:rPr lang="en-US" dirty="0" smtClean="0"/>
                  <a:t>Pad with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leading zeros </a:t>
                </a:r>
                <a:r>
                  <a:rPr lang="en-US" dirty="0" smtClean="0"/>
                  <a:t>until multiple of 4, then substitute each group of 4</a:t>
                </a:r>
              </a:p>
              <a:p>
                <a:pPr lvl="1"/>
                <a:r>
                  <a:rPr lang="en-US" u="sng" dirty="0" smtClean="0"/>
                  <a:t>Example</a:t>
                </a:r>
                <a:r>
                  <a:rPr lang="en-US" dirty="0" smtClean="0"/>
                  <a:t>:  0b101101</a:t>
                </a:r>
              </a:p>
              <a:p>
                <a:pPr lvl="2"/>
                <a:r>
                  <a:rPr lang="en-US" dirty="0" smtClean="0"/>
                  <a:t>Pad to 0b 0010 1101</a:t>
                </a:r>
              </a:p>
              <a:p>
                <a:pPr lvl="2"/>
                <a:r>
                  <a:rPr lang="en-US" dirty="0" smtClean="0"/>
                  <a:t>Substitute to get 0x2D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875" y="1362075"/>
                <a:ext cx="5669280" cy="4972050"/>
              </a:xfrm>
              <a:blipFill rotWithShape="0">
                <a:blip r:embed="rId3"/>
                <a:stretch>
                  <a:fillRect l="-430" t="-1103" r="-2688" b="-9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34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126480" y="1362456"/>
          <a:ext cx="2743200" cy="5181600"/>
        </p:xfrm>
        <a:graphic>
          <a:graphicData uri="http://schemas.openxmlformats.org/drawingml/2006/table">
            <a:tbl>
              <a:tblPr firstRow="1" bandRow="1"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10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2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16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12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1100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13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1101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14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15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995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Binary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 Hex Practice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248" t="-4000" b="-2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5669280" cy="4972050"/>
          </a:xfrm>
        </p:spPr>
        <p:txBody>
          <a:bodyPr/>
          <a:lstStyle/>
          <a:p>
            <a:r>
              <a:rPr lang="en-US" dirty="0" smtClean="0"/>
              <a:t>Convert 0b100110110101101</a:t>
            </a:r>
          </a:p>
          <a:p>
            <a:pPr lvl="1"/>
            <a:r>
              <a:rPr lang="en-US" dirty="0" smtClean="0"/>
              <a:t>How many digits?</a:t>
            </a:r>
          </a:p>
          <a:p>
            <a:pPr lvl="1"/>
            <a:r>
              <a:rPr lang="en-US" dirty="0" smtClean="0"/>
              <a:t>Pad:</a:t>
            </a:r>
          </a:p>
          <a:p>
            <a:pPr lvl="1"/>
            <a:r>
              <a:rPr lang="en-US" dirty="0" smtClean="0"/>
              <a:t>Substitute: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35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126480" y="1362456"/>
          <a:ext cx="2743200" cy="5181600"/>
        </p:xfrm>
        <a:graphic>
          <a:graphicData uri="http://schemas.openxmlformats.org/drawingml/2006/table">
            <a:tbl>
              <a:tblPr firstRow="1" bandRow="1"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10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2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16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12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1100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13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1101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14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15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048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5669280" cy="4972050"/>
          </a:xfrm>
        </p:spPr>
        <p:txBody>
          <a:bodyPr/>
          <a:lstStyle/>
          <a:p>
            <a:r>
              <a:rPr lang="en-US" dirty="0" smtClean="0"/>
              <a:t>Why does all of this matter?</a:t>
            </a:r>
            <a:endParaRPr lang="en-US" b="1" dirty="0" smtClean="0"/>
          </a:p>
          <a:p>
            <a:pPr lvl="1"/>
            <a:r>
              <a:rPr lang="en-US" i="1" dirty="0" smtClean="0"/>
              <a:t>Humans</a:t>
            </a:r>
            <a:r>
              <a:rPr lang="en-US" dirty="0" smtClean="0"/>
              <a:t> think about numbers in </a:t>
            </a:r>
            <a:r>
              <a:rPr lang="en-US" b="1" dirty="0" smtClean="0"/>
              <a:t>base 10</a:t>
            </a:r>
            <a:r>
              <a:rPr lang="en-US" dirty="0" smtClean="0"/>
              <a:t>, but </a:t>
            </a:r>
            <a:r>
              <a:rPr lang="en-US" i="1" dirty="0" smtClean="0"/>
              <a:t>computers</a:t>
            </a:r>
            <a:r>
              <a:rPr lang="en-US" dirty="0" smtClean="0"/>
              <a:t> “think” about numbers in </a:t>
            </a:r>
            <a:r>
              <a:rPr lang="en-US" b="1" dirty="0" smtClean="0"/>
              <a:t>base 2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Binary encoding </a:t>
            </a:r>
            <a:r>
              <a:rPr lang="en-US" dirty="0" smtClean="0"/>
              <a:t>is what allows computers to do all of the amazing things that they do!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You should have this table memorized by the end of the class</a:t>
            </a:r>
          </a:p>
          <a:p>
            <a:pPr lvl="1"/>
            <a:r>
              <a:rPr lang="en-US" dirty="0" smtClean="0"/>
              <a:t>Might as well start now!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36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6126480" y="1362456"/>
          <a:ext cx="2743200" cy="5181600"/>
        </p:xfrm>
        <a:graphic>
          <a:graphicData uri="http://schemas.openxmlformats.org/drawingml/2006/table">
            <a:tbl>
              <a:tblPr firstRow="1" bandRow="1"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10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2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16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12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1100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13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1101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14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15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212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Encoding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AMAZING FACT:  You can represent </a:t>
                </a:r>
                <a:r>
                  <a:rPr lang="en-US" b="1" i="1" dirty="0" smtClean="0">
                    <a:solidFill>
                      <a:srgbClr val="FF0000"/>
                    </a:solidFill>
                  </a:rPr>
                  <a:t>anything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countable using numbers!</a:t>
                </a:r>
              </a:p>
              <a:p>
                <a:pPr lvl="1"/>
                <a:r>
                  <a:rPr lang="en-US" dirty="0" smtClean="0"/>
                  <a:t>Need to agree on an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encoding</a:t>
                </a:r>
              </a:p>
              <a:p>
                <a:pPr lvl="1"/>
                <a:r>
                  <a:rPr lang="en-US" dirty="0" smtClean="0"/>
                  <a:t>Kind of like learning a new language</a:t>
                </a:r>
              </a:p>
              <a:p>
                <a:pPr lvl="1"/>
                <a:endParaRPr lang="en-US" dirty="0" smtClean="0"/>
              </a:p>
              <a:p>
                <a:r>
                  <a:rPr lang="en-US" u="sng" dirty="0" smtClean="0"/>
                  <a:t>Examples</a:t>
                </a:r>
                <a:r>
                  <a:rPr lang="en-US" dirty="0" smtClean="0"/>
                  <a:t>:</a:t>
                </a:r>
                <a:endParaRPr lang="en-US" dirty="0"/>
              </a:p>
              <a:p>
                <a:pPr marL="644652" lvl="1"/>
                <a:r>
                  <a:rPr lang="en-US" dirty="0" smtClean="0"/>
                  <a:t>Decimal Integers:  </a:t>
                </a:r>
                <a:r>
                  <a:rPr lang="en-US" dirty="0"/>
                  <a:t>0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0b0, 1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0b1, 2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0b10, etc.</a:t>
                </a:r>
              </a:p>
              <a:p>
                <a:pPr marL="644652" lvl="1"/>
                <a:r>
                  <a:rPr lang="en-US" dirty="0"/>
                  <a:t>English Letters:  </a:t>
                </a:r>
                <a:r>
                  <a:rPr lang="en-US" dirty="0" smtClean="0"/>
                  <a:t>CSE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0x435345, </a:t>
                </a:r>
                <a:r>
                  <a:rPr lang="en-US" dirty="0"/>
                  <a:t>yay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0x796179</a:t>
                </a:r>
              </a:p>
              <a:p>
                <a:pPr marL="644652" lvl="1"/>
                <a:r>
                  <a:rPr lang="en-US" dirty="0"/>
                  <a:t>Emoticons:  😃 0x0, 😞 0x1, 😎 0x2, 😇 0x3, 😈 0x4, 🙋 0x5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6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Encoding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With N binary digits, how many “things” can you represent?</a:t>
                </a:r>
              </a:p>
              <a:p>
                <a:pPr lvl="1"/>
                <a:r>
                  <a:rPr lang="en-US" dirty="0" smtClean="0"/>
                  <a:t>Need N binary digits to represent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things, where 2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u="sng" dirty="0" smtClean="0"/>
                  <a:t>Example</a:t>
                </a:r>
                <a:r>
                  <a:rPr lang="en-US" dirty="0" smtClean="0"/>
                  <a:t>:  5 binary digits for alphabet because 2</a:t>
                </a:r>
                <a:r>
                  <a:rPr lang="en-US" baseline="30000" dirty="0" smtClean="0"/>
                  <a:t>5</a:t>
                </a:r>
                <a:r>
                  <a:rPr lang="en-US" dirty="0" smtClean="0"/>
                  <a:t> = 32 &gt; 26</a:t>
                </a:r>
              </a:p>
              <a:p>
                <a:endParaRPr lang="en-US" dirty="0"/>
              </a:p>
              <a:p>
                <a:r>
                  <a:rPr lang="en-US" dirty="0" smtClean="0"/>
                  <a:t>A binary digit is known as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bit</a:t>
                </a:r>
              </a:p>
              <a:p>
                <a:r>
                  <a:rPr lang="en-US" dirty="0" smtClean="0"/>
                  <a:t>A group of 4 bits (1 hex digit) is called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nibble</a:t>
                </a:r>
              </a:p>
              <a:p>
                <a:r>
                  <a:rPr lang="en-US" dirty="0" smtClean="0"/>
                  <a:t>A group of 8 bits (2 hex digits) is called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byte</a:t>
                </a:r>
              </a:p>
              <a:p>
                <a:pPr lvl="1"/>
                <a:r>
                  <a:rPr lang="en-US" dirty="0" smtClean="0"/>
                  <a:t>1 bit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 2 things, 1 nibble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 16 things, 1 byte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 256 things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26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6F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So What’s It Mean?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Clr>
                    <a:schemeClr val="bg1"/>
                  </a:buClr>
                </a:pPr>
                <a:r>
                  <a:rPr lang="en-US" i="1" dirty="0" smtClean="0">
                    <a:solidFill>
                      <a:schemeClr val="bg1"/>
                    </a:solidFill>
                  </a:rPr>
                  <a:t>A sequence of bits can have many meanings!</a:t>
                </a:r>
              </a:p>
              <a:p>
                <a:pPr lvl="2"/>
                <a:endParaRPr lang="en-US" dirty="0" smtClean="0">
                  <a:solidFill>
                    <a:schemeClr val="bg1"/>
                  </a:solidFill>
                </a:endParaRPr>
              </a:p>
              <a:p>
                <a:pPr>
                  <a:buClr>
                    <a:schemeClr val="bg1"/>
                  </a:buClr>
                </a:pPr>
                <a:r>
                  <a:rPr lang="en-US" dirty="0" smtClean="0">
                    <a:solidFill>
                      <a:schemeClr val="bg1"/>
                    </a:solidFill>
                  </a:rPr>
                  <a:t>Consider the hex sequence 0x4E6F21</a:t>
                </a:r>
              </a:p>
              <a:p>
                <a:pPr lvl="1">
                  <a:buClr>
                    <a:schemeClr val="bg1"/>
                  </a:buClr>
                </a:pPr>
                <a:r>
                  <a:rPr lang="en-US" dirty="0" smtClean="0">
                    <a:solidFill>
                      <a:schemeClr val="bg1"/>
                    </a:solidFill>
                  </a:rPr>
                  <a:t>Common interpretations include:</a:t>
                </a:r>
              </a:p>
              <a:p>
                <a:pPr lvl="2">
                  <a:buClr>
                    <a:schemeClr val="bg1"/>
                  </a:buClr>
                </a:pPr>
                <a:r>
                  <a:rPr lang="en-US" dirty="0" smtClean="0">
                    <a:solidFill>
                      <a:schemeClr val="bg1"/>
                    </a:solidFill>
                  </a:rPr>
                  <a:t>The decimal number 5140257</a:t>
                </a:r>
              </a:p>
              <a:p>
                <a:pPr lvl="2">
                  <a:buClr>
                    <a:schemeClr val="bg1"/>
                  </a:buClr>
                </a:pPr>
                <a:r>
                  <a:rPr lang="en-US" dirty="0" smtClean="0">
                    <a:solidFill>
                      <a:schemeClr val="bg1"/>
                    </a:solidFill>
                  </a:rPr>
                  <a:t>The characters “No!”</a:t>
                </a:r>
              </a:p>
              <a:p>
                <a:pPr lvl="2">
                  <a:buClr>
                    <a:schemeClr val="bg1"/>
                  </a:buClr>
                </a:pPr>
                <a:r>
                  <a:rPr lang="en-US" dirty="0" smtClean="0">
                    <a:solidFill>
                      <a:schemeClr val="bg1"/>
                    </a:solidFill>
                  </a:rPr>
                  <a:t>The background color of this slide</a:t>
                </a:r>
              </a:p>
              <a:p>
                <a:pPr lvl="2">
                  <a:buClr>
                    <a:schemeClr val="bg1"/>
                  </a:buClr>
                </a:pPr>
                <a:r>
                  <a:rPr lang="en-US" dirty="0" smtClean="0">
                    <a:solidFill>
                      <a:schemeClr val="bg1"/>
                    </a:solidFill>
                  </a:rPr>
                  <a:t>The real number 7.203034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 10</a:t>
                </a:r>
                <a:r>
                  <a:rPr lang="en-US" baseline="30000" dirty="0" smtClean="0">
                    <a:solidFill>
                      <a:schemeClr val="bg1"/>
                    </a:solidFill>
                  </a:rPr>
                  <a:t>-39</a:t>
                </a:r>
              </a:p>
              <a:p>
                <a:pPr lvl="1"/>
                <a:endParaRPr lang="en-US" dirty="0" smtClean="0"/>
              </a:p>
              <a:p>
                <a:pPr>
                  <a:buClr>
                    <a:schemeClr val="bg1"/>
                  </a:buClr>
                </a:pPr>
                <a:r>
                  <a:rPr lang="en-US" dirty="0" smtClean="0">
                    <a:solidFill>
                      <a:schemeClr val="bg1"/>
                    </a:solidFill>
                  </a:rPr>
                  <a:t>It is up to the program/programmer to decide how to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interpret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the sequence of bits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103" r="-1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92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Introductions: 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~250 students registered, split across two lectures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CSE majors, EE majors, and more</a:t>
            </a:r>
          </a:p>
          <a:p>
            <a:pPr lvl="1"/>
            <a:r>
              <a:rPr lang="en-US" dirty="0"/>
              <a:t>Most of you will find almost everything in the course </a:t>
            </a:r>
            <a:r>
              <a:rPr lang="en-US" dirty="0" smtClean="0"/>
              <a:t>new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Get </a:t>
            </a:r>
            <a:r>
              <a:rPr lang="en-US" dirty="0"/>
              <a:t>to know each </a:t>
            </a:r>
            <a:r>
              <a:rPr lang="en-US" dirty="0" smtClean="0"/>
              <a:t>other </a:t>
            </a:r>
            <a:r>
              <a:rPr lang="en-US" dirty="0"/>
              <a:t>and help each other </a:t>
            </a:r>
            <a:r>
              <a:rPr lang="en-US" dirty="0" smtClean="0"/>
              <a:t>out!</a:t>
            </a:r>
          </a:p>
          <a:p>
            <a:pPr lvl="1"/>
            <a:r>
              <a:rPr lang="en-US" dirty="0" smtClean="0"/>
              <a:t>Learning is much more fun with friends</a:t>
            </a:r>
          </a:p>
          <a:p>
            <a:pPr lvl="1"/>
            <a:r>
              <a:rPr lang="en-US" dirty="0" smtClean="0"/>
              <a:t>Working well with others is a valuable life skill</a:t>
            </a:r>
          </a:p>
          <a:p>
            <a:pPr lvl="1"/>
            <a:r>
              <a:rPr lang="en-US" dirty="0" smtClean="0"/>
              <a:t>Diversity of perspectives expands your horizons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76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Encoding – Colors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6875" y="1362075"/>
                <a:ext cx="8366125" cy="2743200"/>
              </a:xfrm>
            </p:spPr>
            <p:txBody>
              <a:bodyPr/>
              <a:lstStyle/>
              <a:p>
                <a:r>
                  <a:rPr lang="en-US" dirty="0" smtClean="0"/>
                  <a:t>RGB – Red, Green, Blue</a:t>
                </a:r>
              </a:p>
              <a:p>
                <a:pPr lvl="1"/>
                <a:r>
                  <a:rPr lang="en-US" dirty="0" smtClean="0"/>
                  <a:t>Additive color model (light):  byte (8 bits) for each color</a:t>
                </a:r>
              </a:p>
              <a:p>
                <a:pPr lvl="1"/>
                <a:r>
                  <a:rPr lang="en-US" dirty="0" smtClean="0"/>
                  <a:t>Commonly seen in hex (in HTML, photo editing, etc.)</a:t>
                </a:r>
              </a:p>
              <a:p>
                <a:pPr lvl="1"/>
                <a:r>
                  <a:rPr lang="en-US" u="sng" dirty="0" smtClean="0"/>
                  <a:t>Examples</a:t>
                </a:r>
                <a:r>
                  <a:rPr lang="en-US" dirty="0" smtClean="0"/>
                  <a:t>:  </a:t>
                </a:r>
                <a:r>
                  <a:rPr lang="en-US" b="1" dirty="0">
                    <a:solidFill>
                      <a:srgbClr val="0000FF"/>
                    </a:solidFill>
                  </a:rPr>
                  <a:t>Blue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0x</a:t>
                </a:r>
                <a:r>
                  <a:rPr lang="en-US" dirty="0">
                    <a:solidFill>
                      <a:srgbClr val="FF0000"/>
                    </a:solidFill>
                  </a:rPr>
                  <a:t>00</a:t>
                </a:r>
                <a:r>
                  <a:rPr lang="en-US" dirty="0">
                    <a:solidFill>
                      <a:srgbClr val="00FF00"/>
                    </a:solidFill>
                  </a:rPr>
                  <a:t>00</a:t>
                </a:r>
                <a:r>
                  <a:rPr lang="en-US" dirty="0">
                    <a:solidFill>
                      <a:srgbClr val="0000FF"/>
                    </a:solidFill>
                  </a:rPr>
                  <a:t>FF</a:t>
                </a:r>
                <a:r>
                  <a:rPr lang="en-US" dirty="0"/>
                  <a:t>, </a:t>
                </a:r>
                <a:r>
                  <a:rPr lang="en-US" b="1" dirty="0">
                    <a:solidFill>
                      <a:srgbClr val="FFD700"/>
                    </a:solidFill>
                  </a:rPr>
                  <a:t>Gold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0x</a:t>
                </a:r>
                <a:r>
                  <a:rPr lang="en-US" dirty="0">
                    <a:solidFill>
                      <a:srgbClr val="FF0000"/>
                    </a:solidFill>
                  </a:rPr>
                  <a:t>FF</a:t>
                </a:r>
                <a:r>
                  <a:rPr lang="en-US" dirty="0">
                    <a:solidFill>
                      <a:srgbClr val="00FF00"/>
                    </a:solidFill>
                  </a:rPr>
                  <a:t>D7</a:t>
                </a:r>
                <a:r>
                  <a:rPr lang="en-US" dirty="0">
                    <a:solidFill>
                      <a:srgbClr val="0000FF"/>
                    </a:solidFill>
                  </a:rPr>
                  <a:t>00</a:t>
                </a:r>
                <a:r>
                  <a:rPr lang="en-US" dirty="0"/>
                  <a:t>, </a:t>
                </a:r>
                <a:r>
                  <a:rPr lang="en-US" b="1" dirty="0">
                    <a:solidFill>
                      <a:schemeClr val="bg1"/>
                    </a:solidFill>
                    <a:effectLst>
                      <a:glow rad="63500">
                        <a:schemeClr val="tx1"/>
                      </a:glow>
                    </a:effectLst>
                  </a:rPr>
                  <a:t>White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0x</a:t>
                </a:r>
                <a:r>
                  <a:rPr lang="en-US" dirty="0">
                    <a:solidFill>
                      <a:srgbClr val="FF0000"/>
                    </a:solidFill>
                  </a:rPr>
                  <a:t>FF</a:t>
                </a:r>
                <a:r>
                  <a:rPr lang="en-US" dirty="0">
                    <a:solidFill>
                      <a:srgbClr val="00FF00"/>
                    </a:solidFill>
                  </a:rPr>
                  <a:t>FF</a:t>
                </a:r>
                <a:r>
                  <a:rPr lang="en-US" dirty="0">
                    <a:solidFill>
                      <a:srgbClr val="0000FF"/>
                    </a:solidFill>
                  </a:rPr>
                  <a:t>FF</a:t>
                </a:r>
                <a:r>
                  <a:rPr lang="en-US" dirty="0"/>
                  <a:t>, </a:t>
                </a:r>
                <a:r>
                  <a:rPr lang="en-US" b="1" dirty="0">
                    <a:solidFill>
                      <a:srgbClr val="FF1493"/>
                    </a:solidFill>
                  </a:rPr>
                  <a:t>Deep Pink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0x</a:t>
                </a:r>
                <a:r>
                  <a:rPr lang="en-US" dirty="0">
                    <a:solidFill>
                      <a:srgbClr val="FF0000"/>
                    </a:solidFill>
                  </a:rPr>
                  <a:t>FF</a:t>
                </a:r>
                <a:r>
                  <a:rPr lang="en-US" dirty="0">
                    <a:solidFill>
                      <a:srgbClr val="00FF00"/>
                    </a:solidFill>
                  </a:rPr>
                  <a:t>14</a:t>
                </a:r>
                <a:r>
                  <a:rPr lang="en-US" dirty="0">
                    <a:solidFill>
                      <a:srgbClr val="0000FF"/>
                    </a:solidFill>
                  </a:rPr>
                  <a:t>93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875" y="1362075"/>
                <a:ext cx="8366125" cy="2743200"/>
              </a:xfrm>
              <a:blipFill rotWithShape="0">
                <a:blip r:embed="rId2"/>
                <a:stretch>
                  <a:fillRect l="-291"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40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18" y="4932997"/>
            <a:ext cx="2743200" cy="7315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181" y="3749040"/>
            <a:ext cx="2381219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206" y="3977640"/>
            <a:ext cx="2529461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63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Encoding – Characters/Text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ASCII Encoding (</a:t>
            </a:r>
            <a:r>
              <a:rPr lang="en-US" dirty="0" smtClean="0">
                <a:hlinkClick r:id="rId2"/>
              </a:rPr>
              <a:t>www.asciitable.com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American Standard Code for Information Interchange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41</a:t>
            </a:fld>
            <a:endParaRPr lang="en-US"/>
          </a:p>
        </p:txBody>
      </p:sp>
      <p:pic>
        <p:nvPicPr>
          <p:cNvPr id="5" name="Picture 2" descr="Ascii 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568" y="2286000"/>
            <a:ext cx="669873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85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8912"/>
            <a:ext cx="8405982" cy="762000"/>
          </a:xfrm>
          <a:noFill/>
        </p:spPr>
        <p:txBody>
          <a:bodyPr/>
          <a:lstStyle/>
          <a:p>
            <a:r>
              <a:rPr lang="en-US" dirty="0" smtClean="0"/>
              <a:t>Binary Encoding – Files and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the lowest level, all digital data is stored as bits!</a:t>
            </a:r>
          </a:p>
          <a:p>
            <a:endParaRPr lang="en-US" dirty="0"/>
          </a:p>
          <a:p>
            <a:r>
              <a:rPr lang="en-US" dirty="0" smtClean="0"/>
              <a:t>Layers of abstraction keep everything comprehensible</a:t>
            </a:r>
          </a:p>
          <a:p>
            <a:pPr lvl="1"/>
            <a:r>
              <a:rPr lang="en-US" dirty="0" smtClean="0"/>
              <a:t>Data/files are groups of bits interpreted by program</a:t>
            </a:r>
          </a:p>
          <a:p>
            <a:pPr lvl="1"/>
            <a:r>
              <a:rPr lang="en-US" dirty="0" smtClean="0"/>
              <a:t>Program is actually groups of bits being interpreted by your CPU</a:t>
            </a:r>
          </a:p>
          <a:p>
            <a:pPr lvl="1"/>
            <a:endParaRPr lang="en-US" dirty="0"/>
          </a:p>
          <a:p>
            <a:r>
              <a:rPr lang="en-US" dirty="0" smtClean="0"/>
              <a:t>Computer Memory Demo (if time)</a:t>
            </a:r>
          </a:p>
          <a:p>
            <a:pPr lvl="1"/>
            <a:r>
              <a:rPr lang="en-US" dirty="0" smtClean="0"/>
              <a:t>From vim: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%!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xxd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From </a:t>
            </a:r>
            <a:r>
              <a:rPr lang="en-US" dirty="0" err="1"/>
              <a:t>emacs</a:t>
            </a:r>
            <a:r>
              <a:rPr lang="en-US" dirty="0"/>
              <a:t>: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M-x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hexl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-mode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5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Humans think about numbers in decimal; computers think about numbers in binary</a:t>
            </a:r>
          </a:p>
          <a:p>
            <a:pPr lvl="1"/>
            <a:r>
              <a:rPr lang="en-US" dirty="0" smtClean="0"/>
              <a:t>Base conversion to go between them</a:t>
            </a:r>
          </a:p>
          <a:p>
            <a:pPr lvl="1"/>
            <a:r>
              <a:rPr lang="en-US" dirty="0" smtClean="0"/>
              <a:t>Hexadecimal is more human-readable than binary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All information on a computer is binary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Binary encoding can represent </a:t>
            </a:r>
            <a:r>
              <a:rPr lang="en-US" i="1" dirty="0" smtClean="0"/>
              <a:t>anything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Computer/program needs to know how to interpret the bits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8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762000" y="1280160"/>
            <a:ext cx="7911265" cy="2928100"/>
            <a:chOff x="334317" y="3021106"/>
            <a:chExt cx="8725660" cy="3229522"/>
          </a:xfrm>
        </p:grpSpPr>
        <p:sp>
          <p:nvSpPr>
            <p:cNvPr id="5" name="Text Box 5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71477" y="3021106"/>
              <a:ext cx="3307422" cy="30175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54702" rIns="90000" bIns="45000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9pPr>
            </a:lstStyle>
            <a:p>
              <a:r>
                <a:rPr lang="en-US" sz="1050" b="0" dirty="0">
                  <a:latin typeface="Helvetica Neue Light" charset="0"/>
                </a:rPr>
                <a:t>1000001101111100001001000001110000000000</a:t>
              </a:r>
            </a:p>
            <a:p>
              <a:r>
                <a:rPr lang="en-US" sz="1050" b="0" dirty="0">
                  <a:latin typeface="Helvetica Neue Light" charset="0"/>
                </a:rPr>
                <a:t>0111010000011000</a:t>
              </a:r>
            </a:p>
            <a:p>
              <a:r>
                <a:rPr lang="en-US" sz="1050" b="0" dirty="0">
                  <a:latin typeface="Helvetica Neue Light" charset="0"/>
                </a:rPr>
                <a:t>10001011010001000010010000010100</a:t>
              </a:r>
            </a:p>
            <a:p>
              <a:r>
                <a:rPr lang="en-US" sz="1050" b="0" dirty="0">
                  <a:latin typeface="Helvetica Neue Light" charset="0"/>
                </a:rPr>
                <a:t>10001011010001100010010100010100</a:t>
              </a:r>
            </a:p>
            <a:p>
              <a:r>
                <a:rPr lang="en-US" sz="1050" b="0" dirty="0">
                  <a:latin typeface="Helvetica Neue Light" charset="0"/>
                </a:rPr>
                <a:t>100011010000010000000010</a:t>
              </a:r>
            </a:p>
            <a:p>
              <a:r>
                <a:rPr lang="en-US" sz="1050" b="0" dirty="0">
                  <a:latin typeface="Helvetica Neue Light" charset="0"/>
                </a:rPr>
                <a:t>1000100111000010</a:t>
              </a:r>
            </a:p>
            <a:p>
              <a:r>
                <a:rPr lang="en-US" sz="1050" b="0" dirty="0">
                  <a:latin typeface="Helvetica Neue Light" charset="0"/>
                </a:rPr>
                <a:t>110000011111101000011111</a:t>
              </a:r>
            </a:p>
            <a:p>
              <a:r>
                <a:rPr lang="en-US" sz="1050" b="0" dirty="0">
                  <a:latin typeface="Helvetica Neue Light" charset="0"/>
                </a:rPr>
                <a:t>11110111011111000010010000011100</a:t>
              </a:r>
            </a:p>
            <a:p>
              <a:r>
                <a:rPr lang="en-US" sz="1050" b="0" dirty="0" smtClean="0">
                  <a:latin typeface="Helvetica Neue Light" charset="0"/>
                </a:rPr>
                <a:t>10001001010001000010010000011000</a:t>
              </a:r>
            </a:p>
            <a:p>
              <a:endParaRPr lang="en-US" sz="1050" b="0" dirty="0">
                <a:latin typeface="Helvetica Neue Light" charset="0"/>
              </a:endParaRPr>
            </a:p>
            <a:p>
              <a:r>
                <a:rPr lang="en-US" sz="1050" b="0" dirty="0">
                  <a:latin typeface="Helvetica Neue Light" charset="0"/>
                </a:rPr>
                <a:t>1000001101111100001001000001110000000000</a:t>
              </a:r>
            </a:p>
            <a:p>
              <a:r>
                <a:rPr lang="en-US" sz="1050" b="0" dirty="0">
                  <a:latin typeface="Helvetica Neue Light" charset="0"/>
                </a:rPr>
                <a:t>0111010000011000</a:t>
              </a:r>
            </a:p>
            <a:p>
              <a:r>
                <a:rPr lang="en-US" sz="1050" b="0" dirty="0">
                  <a:latin typeface="Helvetica Neue Light" charset="0"/>
                </a:rPr>
                <a:t>10001011010001000010010000010100</a:t>
              </a:r>
            </a:p>
            <a:p>
              <a:r>
                <a:rPr lang="en-US" sz="1050" b="0" dirty="0">
                  <a:latin typeface="Helvetica Neue Light" charset="0"/>
                </a:rPr>
                <a:t>10001011010001100010010100010100</a:t>
              </a:r>
            </a:p>
            <a:p>
              <a:r>
                <a:rPr lang="en-US" sz="1050" b="0" dirty="0">
                  <a:latin typeface="Helvetica Neue Light" charset="0"/>
                </a:rPr>
                <a:t>100011010000010000000010</a:t>
              </a:r>
            </a:p>
            <a:p>
              <a:r>
                <a:rPr lang="en-US" sz="1050" b="0" dirty="0">
                  <a:latin typeface="Helvetica Neue Light" charset="0"/>
                </a:rPr>
                <a:t>1000100111000010</a:t>
              </a:r>
            </a:p>
            <a:p>
              <a:r>
                <a:rPr lang="en-US" sz="1050" b="0" dirty="0">
                  <a:latin typeface="Helvetica Neue Light" charset="0"/>
                </a:rPr>
                <a:t>110000011111101000011111</a:t>
              </a:r>
            </a:p>
            <a:p>
              <a:r>
                <a:rPr lang="en-US" sz="1050" b="0" dirty="0" smtClean="0">
                  <a:latin typeface="Helvetica Neue Light" charset="0"/>
                </a:rPr>
                <a:t>11110111011111000010010000011100</a:t>
              </a:r>
              <a:endParaRPr lang="en-US" sz="1050" b="0" dirty="0">
                <a:latin typeface="Helvetica Neue Light" charset="0"/>
              </a:endParaRPr>
            </a:p>
          </p:txBody>
        </p:sp>
        <p:sp>
          <p:nvSpPr>
            <p:cNvPr id="6" name="Left-Right Arrow 5"/>
            <p:cNvSpPr/>
            <p:nvPr/>
          </p:nvSpPr>
          <p:spPr bwMode="auto">
            <a:xfrm>
              <a:off x="3649184" y="4283996"/>
              <a:ext cx="1942933" cy="762000"/>
            </a:xfrm>
            <a:prstGeom prst="leftRight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63"/>
            <a:stretch/>
          </p:blipFill>
          <p:spPr>
            <a:xfrm>
              <a:off x="5847611" y="3023334"/>
              <a:ext cx="3212366" cy="322729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4317" y="3581400"/>
              <a:ext cx="3314867" cy="221099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9103844">
              <a:off x="3376714" y="4435275"/>
              <a:ext cx="24232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HW/SW Interface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4044" y="3832796"/>
              <a:ext cx="3291840" cy="164262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to CSE351!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Our goal is to teach you </a:t>
            </a:r>
            <a:r>
              <a:rPr lang="en-US" dirty="0"/>
              <a:t>the key abstractions “under the hood</a:t>
            </a:r>
            <a:r>
              <a:rPr lang="en-US" dirty="0" smtClean="0"/>
              <a:t>”</a:t>
            </a:r>
            <a:endParaRPr lang="en-US" sz="1000" dirty="0"/>
          </a:p>
          <a:p>
            <a:pPr lvl="1"/>
            <a:r>
              <a:rPr lang="en-US" dirty="0" smtClean="0"/>
              <a:t>How does your source code become something that your computer understands?</a:t>
            </a:r>
          </a:p>
          <a:p>
            <a:pPr lvl="1"/>
            <a:r>
              <a:rPr lang="en-US" dirty="0" smtClean="0"/>
              <a:t>What happens as your computer is executing one or more processes?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5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762000" y="1280160"/>
            <a:ext cx="7911265" cy="2928100"/>
            <a:chOff x="334317" y="3021106"/>
            <a:chExt cx="8725660" cy="3229522"/>
          </a:xfrm>
        </p:grpSpPr>
        <p:sp>
          <p:nvSpPr>
            <p:cNvPr id="5" name="Text Box 5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71477" y="3021106"/>
              <a:ext cx="3307422" cy="30175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54702" rIns="90000" bIns="45000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9pPr>
            </a:lstStyle>
            <a:p>
              <a:r>
                <a:rPr lang="en-US" sz="1050" b="0" dirty="0">
                  <a:latin typeface="Helvetica Neue Light" charset="0"/>
                </a:rPr>
                <a:t>1000001101111100001001000001110000000000</a:t>
              </a:r>
            </a:p>
            <a:p>
              <a:r>
                <a:rPr lang="en-US" sz="1050" b="0" dirty="0">
                  <a:latin typeface="Helvetica Neue Light" charset="0"/>
                </a:rPr>
                <a:t>0111010000011000</a:t>
              </a:r>
            </a:p>
            <a:p>
              <a:r>
                <a:rPr lang="en-US" sz="1050" b="0" dirty="0">
                  <a:latin typeface="Helvetica Neue Light" charset="0"/>
                </a:rPr>
                <a:t>10001011010001000010010000010100</a:t>
              </a:r>
            </a:p>
            <a:p>
              <a:r>
                <a:rPr lang="en-US" sz="1050" b="0" dirty="0">
                  <a:latin typeface="Helvetica Neue Light" charset="0"/>
                </a:rPr>
                <a:t>10001011010001100010010100010100</a:t>
              </a:r>
            </a:p>
            <a:p>
              <a:r>
                <a:rPr lang="en-US" sz="1050" b="0" dirty="0">
                  <a:latin typeface="Helvetica Neue Light" charset="0"/>
                </a:rPr>
                <a:t>100011010000010000000010</a:t>
              </a:r>
            </a:p>
            <a:p>
              <a:r>
                <a:rPr lang="en-US" sz="1050" b="0" dirty="0">
                  <a:latin typeface="Helvetica Neue Light" charset="0"/>
                </a:rPr>
                <a:t>1000100111000010</a:t>
              </a:r>
            </a:p>
            <a:p>
              <a:r>
                <a:rPr lang="en-US" sz="1050" b="0" dirty="0">
                  <a:latin typeface="Helvetica Neue Light" charset="0"/>
                </a:rPr>
                <a:t>110000011111101000011111</a:t>
              </a:r>
            </a:p>
            <a:p>
              <a:r>
                <a:rPr lang="en-US" sz="1050" b="0" dirty="0">
                  <a:latin typeface="Helvetica Neue Light" charset="0"/>
                </a:rPr>
                <a:t>11110111011111000010010000011100</a:t>
              </a:r>
            </a:p>
            <a:p>
              <a:r>
                <a:rPr lang="en-US" sz="1050" b="0" dirty="0" smtClean="0">
                  <a:latin typeface="Helvetica Neue Light" charset="0"/>
                </a:rPr>
                <a:t>10001001010001000010010000011000</a:t>
              </a:r>
            </a:p>
            <a:p>
              <a:endParaRPr lang="en-US" sz="1050" b="0" dirty="0">
                <a:latin typeface="Helvetica Neue Light" charset="0"/>
              </a:endParaRPr>
            </a:p>
            <a:p>
              <a:r>
                <a:rPr lang="en-US" sz="1050" b="0" dirty="0">
                  <a:latin typeface="Helvetica Neue Light" charset="0"/>
                </a:rPr>
                <a:t>1000001101111100001001000001110000000000</a:t>
              </a:r>
            </a:p>
            <a:p>
              <a:r>
                <a:rPr lang="en-US" sz="1050" b="0" dirty="0">
                  <a:latin typeface="Helvetica Neue Light" charset="0"/>
                </a:rPr>
                <a:t>0111010000011000</a:t>
              </a:r>
            </a:p>
            <a:p>
              <a:r>
                <a:rPr lang="en-US" sz="1050" b="0" dirty="0">
                  <a:latin typeface="Helvetica Neue Light" charset="0"/>
                </a:rPr>
                <a:t>10001011010001000010010000010100</a:t>
              </a:r>
            </a:p>
            <a:p>
              <a:r>
                <a:rPr lang="en-US" sz="1050" b="0" dirty="0">
                  <a:latin typeface="Helvetica Neue Light" charset="0"/>
                </a:rPr>
                <a:t>10001011010001100010010100010100</a:t>
              </a:r>
            </a:p>
            <a:p>
              <a:r>
                <a:rPr lang="en-US" sz="1050" b="0" dirty="0">
                  <a:latin typeface="Helvetica Neue Light" charset="0"/>
                </a:rPr>
                <a:t>100011010000010000000010</a:t>
              </a:r>
            </a:p>
            <a:p>
              <a:r>
                <a:rPr lang="en-US" sz="1050" b="0" dirty="0">
                  <a:latin typeface="Helvetica Neue Light" charset="0"/>
                </a:rPr>
                <a:t>1000100111000010</a:t>
              </a:r>
            </a:p>
            <a:p>
              <a:r>
                <a:rPr lang="en-US" sz="1050" b="0" dirty="0">
                  <a:latin typeface="Helvetica Neue Light" charset="0"/>
                </a:rPr>
                <a:t>110000011111101000011111</a:t>
              </a:r>
            </a:p>
            <a:p>
              <a:r>
                <a:rPr lang="en-US" sz="1050" b="0" dirty="0" smtClean="0">
                  <a:latin typeface="Helvetica Neue Light" charset="0"/>
                </a:rPr>
                <a:t>11110111011111000010010000011100</a:t>
              </a:r>
              <a:endParaRPr lang="en-US" sz="1050" b="0" dirty="0">
                <a:latin typeface="Helvetica Neue Light" charset="0"/>
              </a:endParaRPr>
            </a:p>
          </p:txBody>
        </p:sp>
        <p:sp>
          <p:nvSpPr>
            <p:cNvPr id="6" name="Left-Right Arrow 5"/>
            <p:cNvSpPr/>
            <p:nvPr/>
          </p:nvSpPr>
          <p:spPr bwMode="auto">
            <a:xfrm>
              <a:off x="3649184" y="4283996"/>
              <a:ext cx="1942933" cy="762000"/>
            </a:xfrm>
            <a:prstGeom prst="leftRight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63"/>
            <a:stretch/>
          </p:blipFill>
          <p:spPr>
            <a:xfrm>
              <a:off x="5847611" y="3023334"/>
              <a:ext cx="3212366" cy="322729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4317" y="3581400"/>
              <a:ext cx="3314867" cy="221099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9103844">
              <a:off x="3376714" y="4435275"/>
              <a:ext cx="24232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HW/SW Interface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4044" y="3832796"/>
              <a:ext cx="3291840" cy="164262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to CSE351!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This </a:t>
            </a:r>
            <a:r>
              <a:rPr lang="en-US" dirty="0"/>
              <a:t>is an </a:t>
            </a:r>
            <a:r>
              <a:rPr lang="en-US" i="1" dirty="0"/>
              <a:t>introduction</a:t>
            </a:r>
            <a:r>
              <a:rPr lang="en-US" dirty="0"/>
              <a:t> that will:</a:t>
            </a:r>
          </a:p>
          <a:p>
            <a:pPr lvl="1"/>
            <a:r>
              <a:rPr lang="en-US" dirty="0"/>
              <a:t>Profoundly change/augment your view of computers and programs </a:t>
            </a:r>
          </a:p>
          <a:p>
            <a:pPr lvl="1"/>
            <a:r>
              <a:rPr lang="en-US" dirty="0"/>
              <a:t>Leave you impressed that computers ever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53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in Many Forms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46320" y="1051560"/>
            <a:ext cx="4114800" cy="4972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B2A85"/>
                </a:solidFill>
              </a:rPr>
              <a:t>High Level Language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4B2A85"/>
                </a:solidFill>
              </a:rPr>
              <a:t>(</a:t>
            </a:r>
            <a:r>
              <a:rPr lang="en-US" i="1" dirty="0">
                <a:solidFill>
                  <a:srgbClr val="4B2A85"/>
                </a:solidFill>
              </a:rPr>
              <a:t>e.g.</a:t>
            </a:r>
            <a:r>
              <a:rPr lang="en-US" dirty="0">
                <a:solidFill>
                  <a:srgbClr val="4B2A85"/>
                </a:solidFill>
              </a:rPr>
              <a:t> C, Java)</a:t>
            </a:r>
          </a:p>
          <a:p>
            <a:pPr marL="0" indent="0">
              <a:buNone/>
            </a:pPr>
            <a:endParaRPr lang="en-US" dirty="0">
              <a:solidFill>
                <a:srgbClr val="4B2A85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4B2A85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4B2A85"/>
                </a:solidFill>
              </a:rPr>
              <a:t>Assembly Language</a:t>
            </a:r>
          </a:p>
          <a:p>
            <a:pPr marL="0" indent="0">
              <a:buNone/>
            </a:pPr>
            <a:endParaRPr lang="en-US" dirty="0">
              <a:solidFill>
                <a:srgbClr val="4B2A85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4B2A85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4B2A85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4B2A85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4B2A85"/>
                </a:solidFill>
              </a:rPr>
              <a:t>Machine Code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" y="1188720"/>
            <a:ext cx="4114800" cy="2743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4572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1300" dirty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if</a:t>
            </a:r>
            <a:r>
              <a:rPr lang="en-US" sz="1300" b="0" dirty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 </a:t>
            </a:r>
            <a:r>
              <a:rPr lang="en-US" sz="1300" b="0" dirty="0" smtClean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(</a:t>
            </a:r>
            <a:r>
              <a:rPr lang="en-US" sz="1300" b="0" dirty="0" err="1" smtClean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x</a:t>
            </a:r>
            <a:r>
              <a:rPr lang="en-US" sz="1300" b="0" dirty="0" smtClean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 </a:t>
            </a:r>
            <a:r>
              <a:rPr lang="en-US" sz="1300" b="0" dirty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!</a:t>
            </a:r>
            <a:r>
              <a:rPr lang="en-US" sz="1300" b="0" dirty="0" smtClean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= 0) </a:t>
            </a:r>
            <a:r>
              <a:rPr lang="en-US" sz="1300" b="0" dirty="0" err="1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y</a:t>
            </a:r>
            <a:r>
              <a:rPr lang="en-US" sz="1300" b="0" dirty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 = (</a:t>
            </a:r>
            <a:r>
              <a:rPr lang="en-US" sz="1300" b="0" dirty="0" err="1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y+z</a:t>
            </a:r>
            <a:r>
              <a:rPr lang="en-US" sz="1300" b="0" dirty="0" err="1" smtClean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)/x</a:t>
            </a:r>
            <a:r>
              <a:rPr lang="en-US" sz="1300" b="0" dirty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9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2315" y="2103120"/>
            <a:ext cx="4114800" cy="2103120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tabLst>
                <a:tab pos="1028700" algn="l"/>
              </a:tabLst>
            </a:pP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30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cmpl</a:t>
            </a:r>
            <a:r>
              <a:rPr lang="en-US" sz="13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	$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0, -4(%ebp)</a:t>
            </a:r>
          </a:p>
          <a:p>
            <a:pPr>
              <a:tabLst>
                <a:tab pos="1028700" algn="l"/>
              </a:tabLst>
            </a:pP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3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je</a:t>
            </a:r>
            <a:r>
              <a:rPr lang="en-US" sz="13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	.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L2</a:t>
            </a:r>
          </a:p>
          <a:p>
            <a:pPr>
              <a:tabLst>
                <a:tab pos="1028700" algn="l"/>
              </a:tabLst>
            </a:pP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30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movl</a:t>
            </a:r>
            <a:r>
              <a:rPr lang="en-US" sz="13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	-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12(%ebp), %</a:t>
            </a:r>
            <a:r>
              <a:rPr lang="en-US" sz="13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eax</a:t>
            </a:r>
            <a:endParaRPr lang="en-US" sz="13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>
              <a:tabLst>
                <a:tab pos="1028700" algn="l"/>
              </a:tabLst>
            </a:pP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30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movl</a:t>
            </a:r>
            <a:r>
              <a:rPr lang="en-US" sz="13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	-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8(%ebp), %</a:t>
            </a:r>
            <a:r>
              <a:rPr lang="en-US" sz="13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edx</a:t>
            </a:r>
            <a:endParaRPr lang="en-US" sz="13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>
              <a:tabLst>
                <a:tab pos="1028700" algn="l"/>
              </a:tabLst>
            </a:pP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30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leal</a:t>
            </a:r>
            <a:r>
              <a:rPr lang="en-US" sz="13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	(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%</a:t>
            </a:r>
            <a:r>
              <a:rPr lang="en-US" sz="13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edx</a:t>
            </a:r>
            <a:r>
              <a:rPr lang="en-US" sz="13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,%</a:t>
            </a:r>
            <a:r>
              <a:rPr lang="en-US" sz="13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eax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), %</a:t>
            </a:r>
            <a:r>
              <a:rPr lang="en-US" sz="13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eax</a:t>
            </a:r>
            <a:endParaRPr lang="en-US" sz="13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>
              <a:tabLst>
                <a:tab pos="1028700" algn="l"/>
              </a:tabLst>
            </a:pP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30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movl</a:t>
            </a:r>
            <a:r>
              <a:rPr lang="en-US" sz="13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	%</a:t>
            </a:r>
            <a:r>
              <a:rPr lang="en-US" sz="13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eax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, %</a:t>
            </a:r>
            <a:r>
              <a:rPr lang="en-US" sz="13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edx</a:t>
            </a:r>
            <a:endParaRPr lang="en-US" sz="13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>
              <a:tabLst>
                <a:tab pos="1028700" algn="l"/>
              </a:tabLst>
            </a:pP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30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sarl</a:t>
            </a:r>
            <a:r>
              <a:rPr lang="en-US" sz="13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	$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31, %</a:t>
            </a:r>
            <a:r>
              <a:rPr lang="en-US" sz="13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edx</a:t>
            </a:r>
            <a:endParaRPr lang="en-US" sz="13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>
              <a:tabLst>
                <a:tab pos="1028700" algn="l"/>
              </a:tabLst>
            </a:pP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30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idivl</a:t>
            </a:r>
            <a:r>
              <a:rPr lang="en-US" sz="13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	-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4(%ebp)</a:t>
            </a:r>
          </a:p>
          <a:p>
            <a:pPr>
              <a:tabLst>
                <a:tab pos="1028700" algn="l"/>
              </a:tabLst>
            </a:pP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30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movl</a:t>
            </a:r>
            <a:r>
              <a:rPr lang="en-US" sz="13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	%</a:t>
            </a:r>
            <a:r>
              <a:rPr lang="en-US" sz="13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eax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, -8(%ebp)</a:t>
            </a:r>
          </a:p>
          <a:p>
            <a:pPr>
              <a:tabLst>
                <a:tab pos="1028700" algn="l"/>
              </a:tabLst>
            </a:pP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.L2:</a:t>
            </a:r>
          </a:p>
        </p:txBody>
      </p:sp>
      <p:sp>
        <p:nvSpPr>
          <p:cNvPr id="10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4846320"/>
            <a:ext cx="4114800" cy="187452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4702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13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1000001101111100001001000001110000000000</a:t>
            </a:r>
          </a:p>
          <a:p>
            <a:r>
              <a:rPr lang="en-US" sz="13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3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10001011010001000010010000010100</a:t>
            </a:r>
          </a:p>
          <a:p>
            <a:r>
              <a:rPr lang="en-US" sz="13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10001011010001100010010100010100</a:t>
            </a:r>
          </a:p>
          <a:p>
            <a:r>
              <a:rPr lang="en-US" sz="13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3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3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  <a:p>
            <a:r>
              <a:rPr lang="en-US" sz="13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11110111011111000010010000011100</a:t>
            </a:r>
          </a:p>
          <a:p>
            <a:r>
              <a:rPr lang="en-US" sz="13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10001001010001000010010000011000</a:t>
            </a:r>
          </a:p>
        </p:txBody>
      </p:sp>
      <p:cxnSp>
        <p:nvCxnSpPr>
          <p:cNvPr id="11" name="Straight Arrow Connector 10"/>
          <p:cNvCxnSpPr>
            <a:stCxn id="8" idx="2"/>
            <a:endCxn id="9" idx="0"/>
          </p:cNvCxnSpPr>
          <p:nvPr/>
        </p:nvCxnSpPr>
        <p:spPr bwMode="auto">
          <a:xfrm>
            <a:off x="2514600" y="1463040"/>
            <a:ext cx="5115" cy="64008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sm"/>
          </a:ln>
          <a:effectLst/>
        </p:spPr>
      </p:cxnSp>
      <p:sp>
        <p:nvSpPr>
          <p:cNvPr id="7" name="Rounded Rectangle 6"/>
          <p:cNvSpPr/>
          <p:nvPr/>
        </p:nvSpPr>
        <p:spPr bwMode="auto">
          <a:xfrm>
            <a:off x="1783080" y="1630680"/>
            <a:ext cx="1463040" cy="304800"/>
          </a:xfrm>
          <a:prstGeom prst="roundRect">
            <a:avLst/>
          </a:prstGeom>
          <a:solidFill>
            <a:srgbClr val="99CCFF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 smtClean="0">
                <a:latin typeface="Calibri" charset="0"/>
                <a:ea typeface="Calibri" charset="0"/>
                <a:cs typeface="Calibri" charset="0"/>
              </a:rPr>
              <a:t>Compiler</a:t>
            </a:r>
          </a:p>
        </p:txBody>
      </p:sp>
      <p:cxnSp>
        <p:nvCxnSpPr>
          <p:cNvPr id="12" name="Straight Arrow Connector 11"/>
          <p:cNvCxnSpPr>
            <a:stCxn id="9" idx="2"/>
            <a:endCxn id="10" idx="0"/>
          </p:cNvCxnSpPr>
          <p:nvPr/>
        </p:nvCxnSpPr>
        <p:spPr bwMode="auto">
          <a:xfrm flipH="1">
            <a:off x="2514600" y="4206240"/>
            <a:ext cx="5115" cy="64008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sm"/>
          </a:ln>
          <a:effectLst/>
        </p:spPr>
      </p:cxnSp>
      <p:sp>
        <p:nvSpPr>
          <p:cNvPr id="6" name="Rounded Rectangle 5"/>
          <p:cNvSpPr/>
          <p:nvPr/>
        </p:nvSpPr>
        <p:spPr bwMode="auto">
          <a:xfrm>
            <a:off x="1783080" y="4373880"/>
            <a:ext cx="1463040" cy="304800"/>
          </a:xfrm>
          <a:prstGeom prst="roundRect">
            <a:avLst/>
          </a:prstGeom>
          <a:solidFill>
            <a:srgbClr val="99CCFF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 smtClean="0">
                <a:latin typeface="Calibri" charset="0"/>
                <a:ea typeface="Calibri" charset="0"/>
                <a:cs typeface="Calibri" charset="0"/>
              </a:rPr>
              <a:t>Assembler</a:t>
            </a:r>
          </a:p>
        </p:txBody>
      </p:sp>
    </p:spTree>
    <p:extLst>
      <p:ext uri="{BB962C8B-B14F-4D97-AF65-F5344CB8AC3E}">
        <p14:creationId xmlns:p14="http://schemas.microsoft.com/office/powerpoint/2010/main" val="293006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HW/SW Interface: Historical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Hardware started out quite primitive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 descr="https://fortunedotcom.files.wordpress.com/2014/09/isa06_7.jpg?quality=80&amp;w=70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48256"/>
            <a:ext cx="5577840" cy="37980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5" descr="https://s-media-cache-ak0.pinimg.com/564x/91/37/23/91372375e2e6517f8af128aab655e3b4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20" y="2746650"/>
            <a:ext cx="3977640" cy="3396905"/>
          </a:xfrm>
          <a:prstGeom prst="rect">
            <a:avLst/>
          </a:prstGeom>
          <a:noFill/>
          <a:effectLst>
            <a:glow rad="50800">
              <a:schemeClr val="bg1">
                <a:lumMod val="50000"/>
                <a:alpha val="3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>
            <p:custDataLst>
              <p:tags r:id="rId6"/>
            </p:custDataLst>
          </p:nvPr>
        </p:nvSpPr>
        <p:spPr>
          <a:xfrm>
            <a:off x="4486161" y="5888921"/>
            <a:ext cx="4297680" cy="8156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0" dirty="0">
                <a:solidFill>
                  <a:srgbClr val="15151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Jean Jennings (left), </a:t>
            </a:r>
            <a:r>
              <a:rPr lang="en-US" sz="1200" b="0" dirty="0" err="1">
                <a:solidFill>
                  <a:srgbClr val="15151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Marlyn</a:t>
            </a:r>
            <a:r>
              <a:rPr lang="en-US" sz="1200" b="0" dirty="0">
                <a:solidFill>
                  <a:srgbClr val="15151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dirty="0" err="1">
                <a:solidFill>
                  <a:srgbClr val="15151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Wescoff</a:t>
            </a:r>
            <a:r>
              <a:rPr lang="en-US" sz="1200" b="0" dirty="0">
                <a:solidFill>
                  <a:srgbClr val="15151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(center), and Ruth </a:t>
            </a:r>
            <a:r>
              <a:rPr lang="en-US" sz="1200" b="0" dirty="0" err="1">
                <a:solidFill>
                  <a:srgbClr val="15151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Lichterman</a:t>
            </a:r>
            <a:r>
              <a:rPr lang="en-US" sz="1200" b="0" dirty="0">
                <a:solidFill>
                  <a:srgbClr val="15151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program ENIAC at the University of Pennsylvania, circa 1946</a:t>
            </a:r>
            <a:r>
              <a:rPr lang="en-US" sz="1200" b="0" dirty="0" smtClean="0">
                <a:solidFill>
                  <a:srgbClr val="15151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  <a:br>
              <a:rPr lang="en-US" sz="1200" b="0" dirty="0" smtClean="0">
                <a:solidFill>
                  <a:srgbClr val="15151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b="0" dirty="0" smtClean="0">
                <a:solidFill>
                  <a:srgbClr val="828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</a:t>
            </a:r>
            <a:r>
              <a:rPr lang="en-US" sz="1200" b="0" dirty="0">
                <a:solidFill>
                  <a:srgbClr val="828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200" b="0" dirty="0" smtClean="0">
                <a:solidFill>
                  <a:srgbClr val="828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Corbis</a:t>
            </a:r>
          </a:p>
          <a:p>
            <a:r>
              <a:rPr lang="en-US" sz="1100" b="0" dirty="0">
                <a:latin typeface="Calibri" panose="020F0502020204030204" pitchFamily="34" charset="0"/>
                <a:ea typeface="Helvetica Neue" charset="0"/>
                <a:cs typeface="Calibri" panose="020F0502020204030204" pitchFamily="34" charset="0"/>
                <a:hlinkClick r:id="rId14"/>
              </a:rPr>
              <a:t>http://fortune.com/2014/09/18/walter-isaacson-the-women-of-eniac</a:t>
            </a:r>
            <a:r>
              <a:rPr lang="en-US" sz="1100" b="0" dirty="0" smtClean="0">
                <a:latin typeface="Calibri" panose="020F0502020204030204" pitchFamily="34" charset="0"/>
                <a:ea typeface="Helvetica Neue" charset="0"/>
                <a:cs typeface="Calibri" panose="020F0502020204030204" pitchFamily="34" charset="0"/>
                <a:hlinkClick r:id="rId14"/>
              </a:rPr>
              <a:t>/</a:t>
            </a:r>
            <a:r>
              <a:rPr lang="en-US" sz="1100" b="0" dirty="0" smtClean="0">
                <a:latin typeface="Calibri" panose="020F0502020204030204" pitchFamily="34" charset="0"/>
                <a:ea typeface="Helvetica Neue" charset="0"/>
                <a:cs typeface="Calibri" panose="020F0502020204030204" pitchFamily="34" charset="0"/>
              </a:rPr>
              <a:t> </a:t>
            </a:r>
            <a:endParaRPr lang="en-US" sz="1100" b="0" dirty="0">
              <a:latin typeface="Calibri" panose="020F0502020204030204" pitchFamily="34" charset="0"/>
              <a:ea typeface="Helvetica Neue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>
            <p:custDataLst>
              <p:tags r:id="rId7"/>
            </p:custDataLst>
          </p:nvPr>
        </p:nvSpPr>
        <p:spPr>
          <a:xfrm>
            <a:off x="228600" y="6168338"/>
            <a:ext cx="4057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Calibri" panose="020F0502020204030204" pitchFamily="34" charset="0"/>
                <a:ea typeface="Helvetica Neue" charset="0"/>
                <a:cs typeface="Calibri" panose="020F0502020204030204" pitchFamily="34" charset="0"/>
                <a:hlinkClick r:id="rId15"/>
              </a:rPr>
              <a:t>https://</a:t>
            </a:r>
            <a:r>
              <a:rPr lang="en-US" sz="1200" b="0" dirty="0" smtClean="0">
                <a:latin typeface="Calibri" panose="020F0502020204030204" pitchFamily="34" charset="0"/>
                <a:ea typeface="Helvetica Neue" charset="0"/>
                <a:cs typeface="Calibri" panose="020F0502020204030204" pitchFamily="34" charset="0"/>
                <a:hlinkClick r:id="rId15"/>
              </a:rPr>
              <a:t>s-media-cache-ak0.pinimg.com/564x/91/37/23/91372375e2e6517f8af128aab655e3b4.jpg</a:t>
            </a:r>
            <a:r>
              <a:rPr lang="en-US" sz="1200" b="0" dirty="0" smtClean="0">
                <a:latin typeface="Calibri" panose="020F0502020204030204" pitchFamily="34" charset="0"/>
                <a:ea typeface="Helvetica Neue" charset="0"/>
                <a:cs typeface="Calibri" panose="020F0502020204030204" pitchFamily="34" charset="0"/>
              </a:rPr>
              <a:t> </a:t>
            </a:r>
            <a:endParaRPr lang="en-US" sz="1200" b="0" dirty="0">
              <a:latin typeface="Calibri" panose="020F0502020204030204" pitchFamily="34" charset="0"/>
              <a:ea typeface="Helvetica Neue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>
            <p:custDataLst>
              <p:tags r:id="rId8"/>
            </p:custDataLst>
          </p:nvPr>
        </p:nvSpPr>
        <p:spPr>
          <a:xfrm>
            <a:off x="3221227" y="2048256"/>
            <a:ext cx="930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B2A85"/>
                </a:solidFill>
                <a:effectLst>
                  <a:glow rad="127000">
                    <a:schemeClr val="accent3">
                      <a:satMod val="175000"/>
                    </a:schemeClr>
                  </a:glow>
                </a:effectLst>
                <a:latin typeface="Calibri" pitchFamily="34" charset="0"/>
              </a:rPr>
              <a:t>1940s</a:t>
            </a:r>
          </a:p>
        </p:txBody>
      </p:sp>
      <p:sp>
        <p:nvSpPr>
          <p:cNvPr id="10" name="TextBox 9"/>
          <p:cNvSpPr txBox="1"/>
          <p:nvPr>
            <p:custDataLst>
              <p:tags r:id="rId9"/>
            </p:custDataLst>
          </p:nvPr>
        </p:nvSpPr>
        <p:spPr>
          <a:xfrm>
            <a:off x="3258549" y="2821632"/>
            <a:ext cx="930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B2A85"/>
                </a:solidFill>
                <a:effectLst>
                  <a:glow rad="127000">
                    <a:schemeClr val="accent3">
                      <a:satMod val="175000"/>
                    </a:schemeClr>
                  </a:glow>
                </a:effectLst>
                <a:latin typeface="Calibri" pitchFamily="34" charset="0"/>
              </a:rPr>
              <a:t>1970s</a:t>
            </a:r>
          </a:p>
        </p:txBody>
      </p:sp>
    </p:spTree>
    <p:extLst>
      <p:ext uri="{BB962C8B-B14F-4D97-AF65-F5344CB8AC3E}">
        <p14:creationId xmlns:p14="http://schemas.microsoft.com/office/powerpoint/2010/main" val="197615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b="1" dirty="0" smtClean="0"/>
              <a:t>HW/SW Interface: </a:t>
            </a:r>
            <a:r>
              <a:rPr lang="en-US" dirty="0" smtClean="0"/>
              <a:t>Historical Perspective</a:t>
            </a:r>
            <a:endParaRPr lang="en-U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Hardware started out quite primitive</a:t>
            </a:r>
          </a:p>
          <a:p>
            <a:pPr lvl="1"/>
            <a:r>
              <a:rPr lang="en-US" dirty="0" smtClean="0"/>
              <a:t>Programmed with very basic instructions (</a:t>
            </a:r>
            <a:r>
              <a:rPr lang="en-US" i="1" dirty="0" smtClean="0"/>
              <a:t>primitives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e.g., a single instruction for adding two integers</a:t>
            </a:r>
          </a:p>
          <a:p>
            <a:r>
              <a:rPr lang="en-US" dirty="0" smtClean="0"/>
              <a:t>Software was also very basic</a:t>
            </a:r>
          </a:p>
          <a:p>
            <a:pPr lvl="1"/>
            <a:r>
              <a:rPr lang="en-US" dirty="0" smtClean="0"/>
              <a:t>Closely reflected the actual hardware it was running on</a:t>
            </a:r>
          </a:p>
          <a:p>
            <a:pPr lvl="1"/>
            <a:r>
              <a:rPr lang="en-US" dirty="0"/>
              <a:t>Specify each step </a:t>
            </a:r>
            <a:r>
              <a:rPr lang="en-US" dirty="0" smtClean="0"/>
              <a:t>manually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219" name="Line 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114800" y="4465320"/>
            <a:ext cx="1588" cy="2011680"/>
          </a:xfrm>
          <a:prstGeom prst="line">
            <a:avLst/>
          </a:prstGeom>
          <a:noFill/>
          <a:ln w="7308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06912" y="4340703"/>
            <a:ext cx="3865563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Architecture Specification (Interface)</a:t>
            </a:r>
          </a:p>
        </p:txBody>
      </p:sp>
      <p:sp>
        <p:nvSpPr>
          <p:cNvPr id="9222" name="Line 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4267199" y="4616165"/>
            <a:ext cx="288925" cy="18443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cxnSp>
        <p:nvCxnSpPr>
          <p:cNvPr id="9223" name="AutoShape 7"/>
          <p:cNvCxnSpPr>
            <a:cxnSpLocks noChangeShapeType="1"/>
          </p:cNvCxnSpPr>
          <p:nvPr>
            <p:custDataLst>
              <p:tags r:id="rId7"/>
            </p:custDataLst>
          </p:nvPr>
        </p:nvCxnSpPr>
        <p:spPr bwMode="auto">
          <a:xfrm>
            <a:off x="2971800" y="5074920"/>
            <a:ext cx="4763" cy="7445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9224" name="Line 8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2743200" y="5759133"/>
            <a:ext cx="228600" cy="460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9225" name="Line 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 flipV="1">
            <a:off x="2994025" y="5759133"/>
            <a:ext cx="231775" cy="460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9226" name="Line 1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635250" y="5303520"/>
            <a:ext cx="6858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9227" name="AutoShape 1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728913" y="4701858"/>
            <a:ext cx="457200" cy="457200"/>
          </a:xfrm>
          <a:prstGeom prst="smileyFace">
            <a:avLst>
              <a:gd name="adj" fmla="val 4653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15" name="Oval 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005388" y="4985224"/>
            <a:ext cx="1828800" cy="914400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 sz="2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Hardware</a:t>
            </a:r>
          </a:p>
        </p:txBody>
      </p:sp>
    </p:spTree>
    <p:extLst>
      <p:ext uri="{BB962C8B-B14F-4D97-AF65-F5344CB8AC3E}">
        <p14:creationId xmlns:p14="http://schemas.microsoft.com/office/powerpoint/2010/main" val="29473146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410-Wi17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410-Wi17" id="{255B3179-66E6-44F9-A103-339F42195FA0}" vid="{DEA3E254-4CF8-413F-9D2D-C0988EDD5E1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UWTheme-410-Wi17</Template>
  <TotalTime>40659</TotalTime>
  <Words>3033</Words>
  <Application>Microsoft Office PowerPoint</Application>
  <PresentationFormat>Letter Paper (8.5x11 in)</PresentationFormat>
  <Paragraphs>727</Paragraphs>
  <Slides>43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60" baseType="lpstr">
      <vt:lpstr>ＭＳ Ｐゴシック</vt:lpstr>
      <vt:lpstr>.AppleSystemUIFont</vt:lpstr>
      <vt:lpstr>Anonymous Pro</vt:lpstr>
      <vt:lpstr>Arial</vt:lpstr>
      <vt:lpstr>Arial Narrow</vt:lpstr>
      <vt:lpstr>Calibri</vt:lpstr>
      <vt:lpstr>Cambria Math</vt:lpstr>
      <vt:lpstr>Consolas</vt:lpstr>
      <vt:lpstr>Courier New</vt:lpstr>
      <vt:lpstr>DejaVu Sans</vt:lpstr>
      <vt:lpstr>Helvetica Neue</vt:lpstr>
      <vt:lpstr>Helvetica Neue Light</vt:lpstr>
      <vt:lpstr>Roboto</vt:lpstr>
      <vt:lpstr>Roboto Regular</vt:lpstr>
      <vt:lpstr>Times New Roman</vt:lpstr>
      <vt:lpstr>Wingdings</vt:lpstr>
      <vt:lpstr>UWTheme-410-Wi17</vt:lpstr>
      <vt:lpstr>The Hardware/Software Interface CSE 351 Spring 2019</vt:lpstr>
      <vt:lpstr>Introductions:  Course Staff</vt:lpstr>
      <vt:lpstr>TA Office Hours – in Allen Center (CSE)</vt:lpstr>
      <vt:lpstr>Introductions:  You!</vt:lpstr>
      <vt:lpstr>Welcome to CSE351!</vt:lpstr>
      <vt:lpstr>Welcome to CSE351!</vt:lpstr>
      <vt:lpstr>Code in Many Forms</vt:lpstr>
      <vt:lpstr>HW/SW Interface: Historical Perspective</vt:lpstr>
      <vt:lpstr>HW/SW Interface: Historical Perspective</vt:lpstr>
      <vt:lpstr>HW/SW Interface: Assemblers</vt:lpstr>
      <vt:lpstr>HW/SW Interface: Higher-Level Languages</vt:lpstr>
      <vt:lpstr>Roadmap</vt:lpstr>
      <vt:lpstr>Course Perspective</vt:lpstr>
      <vt:lpstr>Lecture Outline</vt:lpstr>
      <vt:lpstr>Bookmarks</vt:lpstr>
      <vt:lpstr>Textbooks</vt:lpstr>
      <vt:lpstr>Grading</vt:lpstr>
      <vt:lpstr>Collaboration and Academic Integrity</vt:lpstr>
      <vt:lpstr>EPA</vt:lpstr>
      <vt:lpstr>Peer Instruction</vt:lpstr>
      <vt:lpstr>Some fun topics that we will touch on</vt:lpstr>
      <vt:lpstr>Tips for Success in 351</vt:lpstr>
      <vt:lpstr>To-Do List</vt:lpstr>
      <vt:lpstr>Lecture Outline</vt:lpstr>
      <vt:lpstr>Decimal Numbering System</vt:lpstr>
      <vt:lpstr>Octal Numbering System</vt:lpstr>
      <vt:lpstr>Warmup Question</vt:lpstr>
      <vt:lpstr>Binary and Hexadecimal</vt:lpstr>
      <vt:lpstr>Peer Instruction Question</vt:lpstr>
      <vt:lpstr>Converting to Base 10</vt:lpstr>
      <vt:lpstr>Challenge Question</vt:lpstr>
      <vt:lpstr>Converting from Decimal to Binary</vt:lpstr>
      <vt:lpstr>Converting from Decimal to Base B</vt:lpstr>
      <vt:lpstr>Converting Binary ↔ Hexadecimal</vt:lpstr>
      <vt:lpstr>Binary → Hex Practice</vt:lpstr>
      <vt:lpstr>Base Comparison</vt:lpstr>
      <vt:lpstr>Numerical Encoding</vt:lpstr>
      <vt:lpstr>Binary Encoding</vt:lpstr>
      <vt:lpstr>So What’s It Mean?</vt:lpstr>
      <vt:lpstr>Binary Encoding – Colors</vt:lpstr>
      <vt:lpstr>Binary Encoding – Characters/Text</vt:lpstr>
      <vt:lpstr>Binary Encoding – Files and Programs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creator>Markus Pueschel</dc:creator>
  <dc:description>Redesign of slides created by Randal E. Bryant and David R. O'Hallaron</dc:description>
  <cp:lastModifiedBy>Ruth Anderson</cp:lastModifiedBy>
  <cp:revision>930</cp:revision>
  <cp:lastPrinted>2019-04-01T17:37:08Z</cp:lastPrinted>
  <dcterms:created xsi:type="dcterms:W3CDTF">2014-03-31T07:03:45Z</dcterms:created>
  <dcterms:modified xsi:type="dcterms:W3CDTF">2019-04-07T20:53:07Z</dcterms:modified>
</cp:coreProperties>
</file>