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9" r:id="rId1"/>
  </p:sldMasterIdLst>
  <p:notesMasterIdLst>
    <p:notesMasterId r:id="rId27"/>
  </p:notesMasterIdLst>
  <p:handoutMasterIdLst>
    <p:handoutMasterId r:id="rId28"/>
  </p:handoutMasterIdLst>
  <p:sldIdLst>
    <p:sldId id="297" r:id="rId2"/>
    <p:sldId id="298" r:id="rId3"/>
    <p:sldId id="299" r:id="rId4"/>
    <p:sldId id="301" r:id="rId5"/>
    <p:sldId id="300" r:id="rId6"/>
    <p:sldId id="302" r:id="rId7"/>
    <p:sldId id="303" r:id="rId8"/>
    <p:sldId id="307" r:id="rId9"/>
    <p:sldId id="306" r:id="rId10"/>
    <p:sldId id="308" r:id="rId11"/>
    <p:sldId id="309" r:id="rId12"/>
    <p:sldId id="311" r:id="rId13"/>
    <p:sldId id="310" r:id="rId14"/>
    <p:sldId id="312" r:id="rId15"/>
    <p:sldId id="313" r:id="rId16"/>
    <p:sldId id="314" r:id="rId17"/>
    <p:sldId id="317" r:id="rId18"/>
    <p:sldId id="319" r:id="rId19"/>
    <p:sldId id="320" r:id="rId20"/>
    <p:sldId id="321" r:id="rId21"/>
    <p:sldId id="322" r:id="rId22"/>
    <p:sldId id="324" r:id="rId23"/>
    <p:sldId id="323" r:id="rId24"/>
    <p:sldId id="325" r:id="rId25"/>
    <p:sldId id="32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A85"/>
    <a:srgbClr val="C00000"/>
    <a:srgbClr val="FFCC99"/>
    <a:srgbClr val="FFCC66"/>
    <a:srgbClr val="D5F1CF"/>
    <a:srgbClr val="D6D6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80" autoAdjust="0"/>
    <p:restoredTop sz="74960" autoAdjust="0"/>
  </p:normalViewPr>
  <p:slideViewPr>
    <p:cSldViewPr snapToGrid="0">
      <p:cViewPr varScale="1">
        <p:scale>
          <a:sx n="72" d="100"/>
          <a:sy n="72" d="100"/>
        </p:scale>
        <p:origin x="171" y="5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2770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3F750-D5B6-488B-8ACD-1226E7FC128F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574EE-B116-4A04-92A0-A227706C8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9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9406C-A83D-4851-9D8B-4C99400DB9B7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4021D-F723-45D0-9CED-CA3CC89AA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11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6799762" y="5"/>
            <a:ext cx="5201942" cy="2620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11/15/2017</a:t>
            </a:r>
          </a:p>
        </p:txBody>
      </p:sp>
    </p:spTree>
    <p:extLst>
      <p:ext uri="{BB962C8B-B14F-4D97-AF65-F5344CB8AC3E}">
        <p14:creationId xmlns:p14="http://schemas.microsoft.com/office/powerpoint/2010/main" val="3660221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core of the exploit.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4021D-F723-45D0-9CED-CA3CC89AAFE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714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core of the exploit.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4021D-F723-45D0-9CED-CA3CC89AAFE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80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core of the exploit.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4021D-F723-45D0-9CED-CA3CC89AAFE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376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core of the exploit.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4021D-F723-45D0-9CED-CA3CC89AAFE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9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Assume the two processes are accessing valid virtual addresses that map to a shared memory page and reside in the same cache block.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4021D-F723-45D0-9CED-CA3CC89AAF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4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of the assumptions are valid, or can easily be handled in real systems!</a:t>
            </a:r>
          </a:p>
          <a:p>
            <a:pPr marL="228600" indent="-228600">
              <a:buAutoNum type="arabicPeriod"/>
            </a:pPr>
            <a:r>
              <a:rPr lang="en-US" dirty="0"/>
              <a:t>True in Linux</a:t>
            </a:r>
          </a:p>
          <a:p>
            <a:pPr marL="685800" lvl="1" indent="-228600">
              <a:buAutoNum type="arabicPeriod"/>
            </a:pPr>
            <a:r>
              <a:rPr lang="en-US" dirty="0"/>
              <a:t>Start address is deterministic or easily found</a:t>
            </a:r>
          </a:p>
          <a:p>
            <a:pPr marL="228600" lvl="0" indent="-228600">
              <a:buAutoNum type="arabicPeriod"/>
            </a:pPr>
            <a:r>
              <a:rPr lang="en-US" dirty="0"/>
              <a:t>Easy to do: fork a child process to do the illegal access, use TSX, install a signal handler, etc.</a:t>
            </a:r>
          </a:p>
          <a:p>
            <a:pPr marL="228600" lvl="0" indent="-228600">
              <a:buAutoNum type="arabicPeriod"/>
            </a:pPr>
            <a:r>
              <a:rPr lang="en-US" dirty="0"/>
              <a:t>Easy to defeat if used (Sec 5.2 of Meltdown paper)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4021D-F723-45D0-9CED-CA3CC89AAF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724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err="1"/>
              <a:t>probeArray</a:t>
            </a:r>
            <a:r>
              <a:rPr lang="en-US" dirty="0"/>
              <a:t> is an array of 256 * 4096 entries</a:t>
            </a:r>
          </a:p>
          <a:p>
            <a:pPr marL="685800" lvl="1" indent="-228600">
              <a:buAutoNum type="arabicPeriod"/>
            </a:pPr>
            <a:r>
              <a:rPr lang="en-US" dirty="0"/>
              <a:t>Lives in user address space (e.g., the heap), so we can always access this array</a:t>
            </a:r>
          </a:p>
          <a:p>
            <a:pPr marL="228600" indent="-228600">
              <a:buAutoNum type="arabicPeriod"/>
            </a:pPr>
            <a:r>
              <a:rPr lang="en-US" dirty="0" err="1"/>
              <a:t>kernelAddr</a:t>
            </a:r>
            <a:r>
              <a:rPr lang="en-US" dirty="0"/>
              <a:t> will be used to read a byte of physical memory by selecting the appropriate kernel address. Attempting to access </a:t>
            </a:r>
            <a:r>
              <a:rPr lang="en-US" dirty="0" err="1"/>
              <a:t>kernelAddr</a:t>
            </a:r>
            <a:r>
              <a:rPr lang="en-US" dirty="0"/>
              <a:t> will result in a illegal memory access, raising an exception in the user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4021D-F723-45D0-9CED-CA3CC89AAF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07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4021D-F723-45D0-9CED-CA3CC89AAF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60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4021D-F723-45D0-9CED-CA3CC89AAF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38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Iterate over values of data from 0 – 255, accessing </a:t>
            </a:r>
            <a:r>
              <a:rPr lang="en-US" dirty="0" err="1"/>
              <a:t>probe_array</a:t>
            </a:r>
            <a:r>
              <a:rPr lang="en-US" dirty="0"/>
              <a:t>[data*4096]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4021D-F723-45D0-9CED-CA3CC89AAF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00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core of the exploit.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4021D-F723-45D0-9CED-CA3CC89AAFE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36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core of the exploit.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4021D-F723-45D0-9CED-CA3CC89AAFE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608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731521"/>
            <a:ext cx="103632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377440"/>
            <a:ext cx="103632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2CE80-E14D-4625-B1BA-E4DA936F4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631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024" y="435678"/>
            <a:ext cx="11207976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168" y="1362075"/>
            <a:ext cx="11154833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379200" y="6492241"/>
            <a:ext cx="8128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4742CE80-E14D-4625-B1BA-E4DA936F4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403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024" y="435678"/>
            <a:ext cx="11207976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24" y="1362075"/>
            <a:ext cx="54864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379200" y="6492241"/>
            <a:ext cx="8128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4742CE80-E14D-4625-B1BA-E4DA936F441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6197600" y="1362075"/>
            <a:ext cx="54864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789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16" y="438912"/>
            <a:ext cx="11206984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2CE80-E14D-4625-B1BA-E4DA936F4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10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2CE80-E14D-4625-B1BA-E4DA936F4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2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8787" y="371182"/>
            <a:ext cx="111852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9168" y="1362075"/>
            <a:ext cx="11154833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1379200" y="6492876"/>
            <a:ext cx="81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4742CE80-E14D-4625-B1BA-E4DA936F441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12192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69" y="25342"/>
            <a:ext cx="2867628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891645" y="-2231"/>
            <a:ext cx="13003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Winter 2018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28575" y="-2231"/>
            <a:ext cx="9348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L26: </a:t>
            </a:r>
            <a:r>
              <a:rPr lang="en-US" sz="900" b="0" i="0" dirty="0" err="1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Metldown</a:t>
            </a:r>
            <a:endParaRPr lang="en-US" sz="900" b="0" i="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35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gif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828800" y="304801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Meltdown</a:t>
            </a:r>
            <a:br>
              <a:rPr lang="en-US" dirty="0"/>
            </a:br>
            <a:r>
              <a:rPr lang="en-US" sz="2000" b="0" dirty="0"/>
              <a:t>CSE 351 Winter 2018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828799" y="1737360"/>
            <a:ext cx="8540496" cy="4572000"/>
          </a:xfrm>
        </p:spPr>
        <p:txBody>
          <a:bodyPr/>
          <a:lstStyle/>
          <a:p>
            <a:pPr algn="l"/>
            <a:r>
              <a:rPr lang="en-US" sz="2000" b="1" dirty="0"/>
              <a:t>Instructor:</a:t>
            </a:r>
            <a:r>
              <a:rPr lang="en-US" sz="2000" dirty="0"/>
              <a:t> </a:t>
            </a:r>
          </a:p>
          <a:p>
            <a:pPr algn="l"/>
            <a:r>
              <a:rPr lang="en-US" sz="2000" dirty="0"/>
              <a:t>Mark Wyse</a:t>
            </a:r>
          </a:p>
          <a:p>
            <a:pPr algn="l"/>
            <a:endParaRPr lang="en-US" sz="1000" dirty="0"/>
          </a:p>
          <a:p>
            <a:pPr algn="l"/>
            <a:r>
              <a:rPr lang="en-US" sz="2000" b="1" dirty="0"/>
              <a:t>Teaching Assistants: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Kevin Bi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Parker </a:t>
            </a:r>
            <a:r>
              <a:rPr lang="en-US" sz="2000" dirty="0" err="1"/>
              <a:t>DeWilde</a:t>
            </a:r>
            <a:endParaRPr lang="en-US" sz="2000" dirty="0"/>
          </a:p>
          <a:p>
            <a:pPr algn="l">
              <a:spcBef>
                <a:spcPts val="480"/>
              </a:spcBef>
            </a:pPr>
            <a:r>
              <a:rPr lang="en-US" sz="2000" dirty="0"/>
              <a:t>Emily </a:t>
            </a:r>
            <a:r>
              <a:rPr lang="en-US" sz="2000" dirty="0" err="1"/>
              <a:t>Furst</a:t>
            </a:r>
            <a:endParaRPr lang="en-US" sz="2000" dirty="0"/>
          </a:p>
          <a:p>
            <a:pPr algn="l">
              <a:spcBef>
                <a:spcPts val="480"/>
              </a:spcBef>
            </a:pPr>
            <a:r>
              <a:rPr lang="en-US" sz="2000" dirty="0"/>
              <a:t>Sarah House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Waylon Huang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Vinny </a:t>
            </a:r>
            <a:r>
              <a:rPr lang="en-US" sz="2000" dirty="0" err="1"/>
              <a:t>Palaniappan</a:t>
            </a:r>
            <a:endParaRPr lang="en-US" sz="2000" dirty="0"/>
          </a:p>
          <a:p>
            <a:pPr algn="l">
              <a:spcBef>
                <a:spcPts val="480"/>
              </a:spcBef>
            </a:pPr>
            <a:endParaRPr lang="en-US" sz="2000" dirty="0"/>
          </a:p>
          <a:p>
            <a:pPr algn="l">
              <a:spcBef>
                <a:spcPts val="480"/>
              </a:spcBef>
            </a:pPr>
            <a:endParaRPr lang="en-US" sz="2000" dirty="0"/>
          </a:p>
          <a:p>
            <a:pPr algn="l">
              <a:spcBef>
                <a:spcPts val="480"/>
              </a:spcBef>
            </a:pPr>
            <a:r>
              <a:rPr lang="en-US" sz="1600" dirty="0"/>
              <a:t>*thanks to Eddie Yan for a subset/skeleton of the slides</a:t>
            </a:r>
          </a:p>
        </p:txBody>
      </p:sp>
      <p:pic>
        <p:nvPicPr>
          <p:cNvPr id="9" name="hacking.gif" descr="hacking.gif">
            <a:extLst>
              <a:ext uri="{FF2B5EF4-FFF2-40B4-BE49-F238E27FC236}">
                <a16:creationId xmlns:a16="http://schemas.microsoft.com/office/drawing/2014/main" id="{5A0E68D8-717C-4E78-9B6E-0A1ECCB5E3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233337" y="1795387"/>
            <a:ext cx="5815663" cy="326722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75277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2CBAB-9161-413B-AA5A-B26E7CE55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Meltdown – Data Structures/Variables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490A3-4C0E-4E55-963B-993346BD7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important data structures/variables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    char </a:t>
            </a:r>
            <a:r>
              <a:rPr lang="en-US" sz="2400" dirty="0" err="1">
                <a:latin typeface="Consolas" panose="020B0609020204030204" pitchFamily="49" charset="0"/>
              </a:rPr>
              <a:t>probe_array</a:t>
            </a:r>
            <a:r>
              <a:rPr lang="en-US" sz="2400" dirty="0">
                <a:latin typeface="Consolas" panose="020B0609020204030204" pitchFamily="49" charset="0"/>
              </a:rPr>
              <a:t>[256 * 4096];   // 256 * 4KB = 256 pages</a:t>
            </a: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    char* </a:t>
            </a:r>
            <a:r>
              <a:rPr lang="en-US" sz="2400" dirty="0" err="1">
                <a:latin typeface="Consolas" panose="020B0609020204030204" pitchFamily="49" charset="0"/>
              </a:rPr>
              <a:t>kernelAddr</a:t>
            </a:r>
            <a:r>
              <a:rPr lang="en-US" sz="2400" dirty="0">
                <a:latin typeface="Consolas" panose="020B0609020204030204" pitchFamily="49" charset="0"/>
              </a:rPr>
              <a:t> = </a:t>
            </a:r>
            <a:r>
              <a:rPr lang="en-US" sz="2400" i="1" dirty="0">
                <a:latin typeface="Consolas" panose="020B0609020204030204" pitchFamily="49" charset="0"/>
              </a:rPr>
              <a:t>{A</a:t>
            </a:r>
            <a:r>
              <a:rPr lang="en-US" sz="2400" i="1" baseline="-25000" dirty="0">
                <a:latin typeface="Consolas" panose="020B0609020204030204" pitchFamily="49" charset="0"/>
              </a:rPr>
              <a:t>k</a:t>
            </a:r>
            <a:r>
              <a:rPr lang="en-US" sz="2400" i="1" dirty="0">
                <a:latin typeface="Consolas" panose="020B0609020204030204" pitchFamily="49" charset="0"/>
              </a:rPr>
              <a:t> … (A</a:t>
            </a:r>
            <a:r>
              <a:rPr lang="en-US" sz="2400" i="1" baseline="-25000" dirty="0">
                <a:latin typeface="Consolas" panose="020B0609020204030204" pitchFamily="49" charset="0"/>
              </a:rPr>
              <a:t>k</a:t>
            </a:r>
            <a:r>
              <a:rPr lang="en-US" sz="2400" i="1" dirty="0">
                <a:latin typeface="Consolas" panose="020B0609020204030204" pitchFamily="49" charset="0"/>
              </a:rPr>
              <a:t> + K – 1)}</a:t>
            </a:r>
            <a:r>
              <a:rPr lang="en-US" sz="2400" dirty="0">
                <a:latin typeface="Consolas" panose="020B0609020204030204" pitchFamily="49" charset="0"/>
              </a:rPr>
              <a:t>;</a:t>
            </a:r>
            <a:endParaRPr lang="en-US" sz="2400" i="1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ACEBA-7A53-43AF-9EE3-75F30E2154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2CE80-E14D-4625-B1BA-E4DA936F44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50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8DEDA-A525-4D4C-8001-D0789AF5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Meltdown – Toy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C2203-7BE1-4D3E-92D7-1BF5104B5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1   </a:t>
            </a:r>
            <a:r>
              <a:rPr lang="en-US" sz="2400" dirty="0" err="1">
                <a:solidFill>
                  <a:schemeClr val="accent2"/>
                </a:solidFill>
                <a:latin typeface="Consolas" panose="020B0609020204030204" pitchFamily="49" charset="0"/>
              </a:rPr>
              <a:t>raise_exception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2   // the line below is never reached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3   </a:t>
            </a:r>
            <a:r>
              <a:rPr lang="en-US" sz="2400" dirty="0">
                <a:solidFill>
                  <a:schemeClr val="accent2"/>
                </a:solidFill>
                <a:latin typeface="Consolas" panose="020B0609020204030204" pitchFamily="49" charset="0"/>
              </a:rPr>
              <a:t>access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probe_array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[data * 4096]);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000000"/>
                </a:solidFill>
                <a:cs typeface="Calibri" panose="020F0502020204030204" pitchFamily="34" charset="0"/>
              </a:rPr>
              <a:t>Assume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data</a:t>
            </a:r>
            <a:r>
              <a:rPr lang="en-US" sz="2400" dirty="0">
                <a:solidFill>
                  <a:srgbClr val="000000"/>
                </a:solidFill>
                <a:cs typeface="Calibri" panose="020F0502020204030204" pitchFamily="34" charset="0"/>
              </a:rPr>
              <a:t> is a value between 0 – 255, and value is unknown</a:t>
            </a:r>
          </a:p>
          <a:p>
            <a:r>
              <a:rPr lang="en-US" sz="2400" dirty="0">
                <a:solidFill>
                  <a:srgbClr val="000000"/>
                </a:solidFill>
                <a:cs typeface="Calibri" panose="020F0502020204030204" pitchFamily="34" charset="0"/>
              </a:rPr>
              <a:t>Assume a cold cache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FB9C7A-2053-4F3D-8783-486006AF7E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2CE80-E14D-4625-B1BA-E4DA936F441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17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8DEDA-A525-4D4C-8001-D0789AF5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Meltdown – Toy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C2203-7BE1-4D3E-92D7-1BF5104B5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1  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raise_exception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2   // the line below is never reached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3   </a:t>
            </a:r>
            <a:r>
              <a:rPr lang="en-US" sz="2400" b="1" dirty="0">
                <a:solidFill>
                  <a:schemeClr val="accent2"/>
                </a:solidFill>
                <a:latin typeface="Consolas" panose="020B0609020204030204" pitchFamily="49" charset="0"/>
              </a:rPr>
              <a:t>access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probe_array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[data * 4096]);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000000"/>
                </a:solidFill>
                <a:cs typeface="Calibri" panose="020F0502020204030204" pitchFamily="34" charset="0"/>
              </a:rPr>
              <a:t>Assume the CPU executes the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probe_array</a:t>
            </a:r>
            <a:r>
              <a:rPr lang="en-US" sz="2400" dirty="0">
                <a:solidFill>
                  <a:srgbClr val="000000"/>
                </a:solidFill>
                <a:cs typeface="Calibri" panose="020F0502020204030204" pitchFamily="34" charset="0"/>
              </a:rPr>
              <a:t> access </a:t>
            </a:r>
            <a:r>
              <a:rPr lang="en-US" sz="2400" b="1" i="1" dirty="0">
                <a:solidFill>
                  <a:srgbClr val="000000"/>
                </a:solidFill>
                <a:cs typeface="Calibri" panose="020F0502020204030204" pitchFamily="34" charset="0"/>
              </a:rPr>
              <a:t>Speculatively</a:t>
            </a:r>
            <a:r>
              <a:rPr lang="en-US" sz="2400" dirty="0">
                <a:solidFill>
                  <a:srgbClr val="000000"/>
                </a:solidFill>
                <a:cs typeface="Calibri" panose="020F0502020204030204" pitchFamily="34" charset="0"/>
              </a:rPr>
              <a:t>, loading the element of the array into the cache.</a:t>
            </a:r>
          </a:p>
          <a:p>
            <a:endParaRPr lang="en-US" sz="24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cs typeface="Calibri" panose="020F0502020204030204" pitchFamily="34" charset="0"/>
              </a:rPr>
              <a:t>Even though the exception is raised and the architectural state is “rolled back”, the CPU still caches the memory access!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FB9C7A-2053-4F3D-8783-486006AF7E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2CE80-E14D-4625-B1BA-E4DA936F441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19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8DEDA-A525-4D4C-8001-D0789AF5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Meltdown – Toy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C2203-7BE1-4D3E-92D7-1BF5104B5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cs typeface="Calibri" panose="020F0502020204030204" pitchFamily="34" charset="0"/>
              </a:rPr>
              <a:t>After the speculative memory access, access all the elements of the </a:t>
            </a:r>
            <a:r>
              <a:rPr lang="en-US" sz="2400" b="1" dirty="0">
                <a:solidFill>
                  <a:srgbClr val="000000"/>
                </a:solidFill>
                <a:cs typeface="Calibri" panose="020F0502020204030204" pitchFamily="34" charset="0"/>
              </a:rPr>
              <a:t>probe array</a:t>
            </a:r>
            <a:r>
              <a:rPr lang="en-US" sz="2400" dirty="0">
                <a:solidFill>
                  <a:srgbClr val="000000"/>
                </a:solidFill>
                <a:cs typeface="Calibri" panose="020F0502020204030204" pitchFamily="34" charset="0"/>
              </a:rPr>
              <a:t>, looking for an unusually fast access (i.e., a cached access):</a:t>
            </a:r>
          </a:p>
          <a:p>
            <a:endParaRPr lang="en-US" sz="24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endParaRPr lang="en-US" sz="24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endParaRPr lang="en-US" sz="24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endParaRPr lang="en-US" sz="24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endParaRPr lang="en-US" sz="24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endParaRPr lang="en-US" sz="24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endParaRPr lang="en-US" sz="24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endParaRPr lang="en-US" sz="24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cs typeface="Calibri" panose="020F0502020204030204" pitchFamily="34" charset="0"/>
              </a:rPr>
              <a:t>The Page tells us what the value of 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data</a:t>
            </a:r>
            <a:r>
              <a:rPr lang="en-US" sz="2400" dirty="0">
                <a:solidFill>
                  <a:srgbClr val="000000"/>
                </a:solidFill>
                <a:cs typeface="Calibri" panose="020F0502020204030204" pitchFamily="34" charset="0"/>
              </a:rPr>
              <a:t> was!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FB9C7A-2053-4F3D-8783-486006AF7E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2CE80-E14D-4625-B1BA-E4DA936F4419}" type="slidenum">
              <a:rPr lang="en-US" smtClean="0"/>
              <a:t>13</a:t>
            </a:fld>
            <a:endParaRPr lang="en-US"/>
          </a:p>
        </p:txBody>
      </p:sp>
      <p:pic>
        <p:nvPicPr>
          <p:cNvPr id="5" name="Screen Shot 2018-03-02 at 11.51.29 AM.png" descr="Screen Shot 2018-03-02 at 11.51.29 AM.png">
            <a:extLst>
              <a:ext uri="{FF2B5EF4-FFF2-40B4-BE49-F238E27FC236}">
                <a16:creationId xmlns:a16="http://schemas.microsoft.com/office/drawing/2014/main" id="{BA56C4F3-3C30-41E6-832F-0FCD14AC26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56856" y="2286703"/>
            <a:ext cx="9899456" cy="3209222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8B9EC56-0D03-4780-AEB2-4A161E01AD35}"/>
              </a:ext>
            </a:extLst>
          </p:cNvPr>
          <p:cNvSpPr/>
          <p:nvPr/>
        </p:nvSpPr>
        <p:spPr bwMode="auto">
          <a:xfrm>
            <a:off x="5257800" y="3891314"/>
            <a:ext cx="596900" cy="594360"/>
          </a:xfrm>
          <a:prstGeom prst="ellipse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79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D4A0F-7366-49B3-9D08-7B38A85E7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Meltdown – Toy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8D51B-65F2-4DBC-9E48-F3207D379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So, what did we accomplish?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>
                <a:latin typeface="Consolas" panose="020B0609020204030204" pitchFamily="49" charset="0"/>
              </a:rPr>
              <a:t>data</a:t>
            </a:r>
            <a:r>
              <a:rPr lang="en-US" dirty="0"/>
              <a:t> was an </a:t>
            </a:r>
            <a:r>
              <a:rPr lang="en-US" b="1" i="1" dirty="0"/>
              <a:t>unknown</a:t>
            </a:r>
            <a:r>
              <a:rPr lang="en-US" dirty="0"/>
              <a:t> value between 0 – 255</a:t>
            </a:r>
          </a:p>
          <a:p>
            <a:pPr lvl="1"/>
            <a:r>
              <a:rPr lang="en-US" dirty="0"/>
              <a:t>Based on the value of </a:t>
            </a:r>
            <a:r>
              <a:rPr lang="en-US" dirty="0">
                <a:latin typeface="Consolas" panose="020B0609020204030204" pitchFamily="49" charset="0"/>
              </a:rPr>
              <a:t>data</a:t>
            </a:r>
            <a:r>
              <a:rPr lang="en-US" dirty="0"/>
              <a:t>, we speculatively loaded a cache line from </a:t>
            </a:r>
            <a:r>
              <a:rPr lang="en-US" dirty="0" err="1">
                <a:latin typeface="Consolas" panose="020B0609020204030204" pitchFamily="49" charset="0"/>
              </a:rPr>
              <a:t>probe_array</a:t>
            </a:r>
            <a:r>
              <a:rPr lang="en-US" dirty="0">
                <a:latin typeface="Consolas" panose="020B0609020204030204" pitchFamily="49" charset="0"/>
              </a:rPr>
              <a:t>[data*4096]</a:t>
            </a:r>
          </a:p>
          <a:p>
            <a:pPr lvl="1"/>
            <a:r>
              <a:rPr lang="en-US" dirty="0"/>
              <a:t>After the exception is handled/suppressed, iterate values of </a:t>
            </a:r>
            <a:r>
              <a:rPr lang="en-US" dirty="0">
                <a:latin typeface="Consolas" panose="020B0609020204030204" pitchFamily="49" charset="0"/>
              </a:rPr>
              <a:t>data</a:t>
            </a:r>
            <a:r>
              <a:rPr lang="en-US" dirty="0"/>
              <a:t> from 0 – 255, and use timing code to determine if </a:t>
            </a:r>
            <a:r>
              <a:rPr lang="en-US" dirty="0" err="1">
                <a:latin typeface="Consolas" panose="020B0609020204030204" pitchFamily="49" charset="0"/>
              </a:rPr>
              <a:t>probe_array</a:t>
            </a:r>
            <a:r>
              <a:rPr lang="en-US" dirty="0">
                <a:latin typeface="Consolas" panose="020B0609020204030204" pitchFamily="49" charset="0"/>
              </a:rPr>
              <a:t>[data*4096]</a:t>
            </a:r>
            <a:r>
              <a:rPr lang="en-US" dirty="0"/>
              <a:t> is a cache hit. </a:t>
            </a:r>
          </a:p>
          <a:p>
            <a:endParaRPr lang="en-US" dirty="0"/>
          </a:p>
          <a:p>
            <a:r>
              <a:rPr lang="en-US" dirty="0"/>
              <a:t>If cache hit detected for a particular value of </a:t>
            </a:r>
            <a:r>
              <a:rPr lang="en-US" dirty="0">
                <a:latin typeface="Consolas" panose="020B0609020204030204" pitchFamily="49" charset="0"/>
              </a:rPr>
              <a:t>data</a:t>
            </a:r>
            <a:r>
              <a:rPr lang="en-US" dirty="0"/>
              <a:t>, we learned the value of </a:t>
            </a:r>
            <a:r>
              <a:rPr lang="en-US" b="1" dirty="0">
                <a:latin typeface="Consolas" panose="020B0609020204030204" pitchFamily="49" charset="0"/>
              </a:rPr>
              <a:t>data</a:t>
            </a:r>
            <a:r>
              <a:rPr lang="en-US" dirty="0"/>
              <a:t>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9C4F4-6CBB-47F7-BFD1-DCF4D72362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2CE80-E14D-4625-B1BA-E4DA936F441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1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F318B-71D4-427E-85E9-4265723B4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Meltdown – the Exploit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EFEAF-A273-4F4D-8D29-6467C2343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Goal</a:t>
            </a:r>
            <a:r>
              <a:rPr lang="en-US" dirty="0"/>
              <a:t>: attempt to read physical memory by exploiting speculative and </a:t>
            </a:r>
            <a:r>
              <a:rPr lang="en-US" dirty="0" err="1"/>
              <a:t>OoO</a:t>
            </a:r>
            <a:r>
              <a:rPr lang="en-US" dirty="0"/>
              <a:t> execution, and the fact that all of physical memory is mapped to kernel addresses (virtual addresses) in a user process</a:t>
            </a:r>
          </a:p>
          <a:p>
            <a:endParaRPr lang="en-US" dirty="0"/>
          </a:p>
          <a:p>
            <a:r>
              <a:rPr lang="en-US" b="1" dirty="0"/>
              <a:t>Question</a:t>
            </a:r>
            <a:r>
              <a:rPr lang="en-US" dirty="0"/>
              <a:t>: if user process accesses a kernel address, an illegal memory access occurs, raising an exception. Does the CPU still speculatively perform the illegal load? And can we determine the value loaded?</a:t>
            </a:r>
          </a:p>
          <a:p>
            <a:endParaRPr lang="en-US" dirty="0"/>
          </a:p>
          <a:p>
            <a:r>
              <a:rPr lang="en-US" dirty="0"/>
              <a:t>Yes!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3571C-2543-46B0-907B-E3DAE7E13C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2CE80-E14D-4625-B1BA-E4DA936F441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1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DF832-29E9-407C-A7EC-D9E9A2B41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Meltdown – the Exploit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3AD11-3FF7-49A4-9E4B-84734D7A9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1  // </a:t>
            </a:r>
            <a:r>
              <a:rPr lang="en-US" sz="2400" dirty="0" err="1">
                <a:latin typeface="Consolas" panose="020B0609020204030204" pitchFamily="49" charset="0"/>
              </a:rPr>
              <a:t>rcx</a:t>
            </a:r>
            <a:r>
              <a:rPr lang="en-US" sz="2400" dirty="0">
                <a:latin typeface="Consolas" panose="020B0609020204030204" pitchFamily="49" charset="0"/>
              </a:rPr>
              <a:t> = kernel address (</a:t>
            </a:r>
            <a:r>
              <a:rPr lang="en-US" sz="2400" dirty="0" err="1">
                <a:latin typeface="Consolas" panose="020B0609020204030204" pitchFamily="49" charset="0"/>
              </a:rPr>
              <a:t>kernelAddr</a:t>
            </a:r>
            <a:r>
              <a:rPr lang="en-US" sz="24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2  // </a:t>
            </a:r>
            <a:r>
              <a:rPr lang="en-US" sz="2400" dirty="0" err="1">
                <a:latin typeface="Consolas" panose="020B0609020204030204" pitchFamily="49" charset="0"/>
              </a:rPr>
              <a:t>rbx</a:t>
            </a:r>
            <a:r>
              <a:rPr lang="en-US" sz="2400" dirty="0">
                <a:latin typeface="Consolas" panose="020B0609020204030204" pitchFamily="49" charset="0"/>
              </a:rPr>
              <a:t> = </a:t>
            </a:r>
            <a:r>
              <a:rPr lang="en-US" sz="2400" dirty="0" err="1">
                <a:latin typeface="Consolas" panose="020B0609020204030204" pitchFamily="49" charset="0"/>
              </a:rPr>
              <a:t>probe_array</a:t>
            </a: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3  retry: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4    </a:t>
            </a:r>
            <a:r>
              <a:rPr lang="en-US" sz="2400" dirty="0" err="1">
                <a:latin typeface="Consolas" panose="020B0609020204030204" pitchFamily="49" charset="0"/>
              </a:rPr>
              <a:t>movb</a:t>
            </a:r>
            <a:r>
              <a:rPr lang="en-US" sz="2400" dirty="0">
                <a:latin typeface="Consolas" panose="020B0609020204030204" pitchFamily="49" charset="0"/>
              </a:rPr>
              <a:t> (%</a:t>
            </a:r>
            <a:r>
              <a:rPr lang="en-US" sz="2400" dirty="0" err="1">
                <a:latin typeface="Consolas" panose="020B0609020204030204" pitchFamily="49" charset="0"/>
              </a:rPr>
              <a:t>rcx</a:t>
            </a:r>
            <a:r>
              <a:rPr lang="en-US" sz="2400" dirty="0">
                <a:latin typeface="Consolas" panose="020B0609020204030204" pitchFamily="49" charset="0"/>
              </a:rPr>
              <a:t>), %al          // move a byte to %al (%</a:t>
            </a:r>
            <a:r>
              <a:rPr lang="en-US" sz="2400" dirty="0" err="1">
                <a:latin typeface="Consolas" panose="020B0609020204030204" pitchFamily="49" charset="0"/>
              </a:rPr>
              <a:t>rax</a:t>
            </a:r>
            <a:r>
              <a:rPr lang="en-US" sz="24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5    </a:t>
            </a:r>
            <a:r>
              <a:rPr lang="en-US" sz="2400" dirty="0" err="1">
                <a:latin typeface="Consolas" panose="020B0609020204030204" pitchFamily="49" charset="0"/>
              </a:rPr>
              <a:t>shl</a:t>
            </a:r>
            <a:r>
              <a:rPr lang="en-US" sz="2400" dirty="0">
                <a:latin typeface="Consolas" panose="020B0609020204030204" pitchFamily="49" charset="0"/>
              </a:rPr>
              <a:t>  0xc, %</a:t>
            </a:r>
            <a:r>
              <a:rPr lang="en-US" sz="2400" dirty="0" err="1">
                <a:latin typeface="Consolas" panose="020B0609020204030204" pitchFamily="49" charset="0"/>
              </a:rPr>
              <a:t>rax</a:t>
            </a:r>
            <a:r>
              <a:rPr lang="en-US" sz="2400" dirty="0">
                <a:latin typeface="Consolas" panose="020B0609020204030204" pitchFamily="49" charset="0"/>
              </a:rPr>
              <a:t>            // multiply by 4096 (&lt;&lt; 12)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6    </a:t>
            </a:r>
            <a:r>
              <a:rPr lang="en-US" sz="2400" dirty="0" err="1">
                <a:latin typeface="Consolas" panose="020B0609020204030204" pitchFamily="49" charset="0"/>
              </a:rPr>
              <a:t>jz</a:t>
            </a:r>
            <a:r>
              <a:rPr lang="en-US" sz="2400" dirty="0">
                <a:latin typeface="Consolas" panose="020B0609020204030204" pitchFamily="49" charset="0"/>
              </a:rPr>
              <a:t> retry                  // retry if byte was 0**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7    </a:t>
            </a:r>
            <a:r>
              <a:rPr lang="en-US" sz="2400" dirty="0" err="1">
                <a:latin typeface="Consolas" panose="020B0609020204030204" pitchFamily="49" charset="0"/>
              </a:rPr>
              <a:t>mov</a:t>
            </a:r>
            <a:r>
              <a:rPr lang="en-US" sz="2400" dirty="0">
                <a:latin typeface="Consolas" panose="020B0609020204030204" pitchFamily="49" charset="0"/>
              </a:rPr>
              <a:t> (%</a:t>
            </a:r>
            <a:r>
              <a:rPr lang="en-US" sz="2400" dirty="0" err="1">
                <a:latin typeface="Consolas" panose="020B0609020204030204" pitchFamily="49" charset="0"/>
              </a:rPr>
              <a:t>rbx</a:t>
            </a:r>
            <a:r>
              <a:rPr lang="en-US" sz="2400" dirty="0">
                <a:latin typeface="Consolas" panose="020B0609020204030204" pitchFamily="49" charset="0"/>
              </a:rPr>
              <a:t>,%</a:t>
            </a:r>
            <a:r>
              <a:rPr lang="en-US" sz="2400" dirty="0" err="1">
                <a:latin typeface="Consolas" panose="020B0609020204030204" pitchFamily="49" charset="0"/>
              </a:rPr>
              <a:t>rax</a:t>
            </a:r>
            <a:r>
              <a:rPr lang="en-US" sz="2400" dirty="0">
                <a:latin typeface="Consolas" panose="020B0609020204030204" pitchFamily="49" charset="0"/>
              </a:rPr>
              <a:t>), %</a:t>
            </a:r>
            <a:r>
              <a:rPr lang="en-US" sz="2400" dirty="0" err="1">
                <a:latin typeface="Consolas" panose="020B0609020204030204" pitchFamily="49" charset="0"/>
              </a:rPr>
              <a:t>rbx</a:t>
            </a:r>
            <a:r>
              <a:rPr lang="en-US" sz="2400" dirty="0">
                <a:latin typeface="Consolas" panose="020B0609020204030204" pitchFamily="49" charset="0"/>
              </a:rPr>
              <a:t>     // access </a:t>
            </a:r>
            <a:r>
              <a:rPr lang="en-US" sz="2400" dirty="0" err="1">
                <a:latin typeface="Consolas" panose="020B0609020204030204" pitchFamily="49" charset="0"/>
              </a:rPr>
              <a:t>probe_array</a:t>
            </a:r>
            <a:r>
              <a:rPr lang="en-US" sz="2400" dirty="0">
                <a:latin typeface="Consolas" panose="020B0609020204030204" pitchFamily="49" charset="0"/>
              </a:rPr>
              <a:t>[%al*4096]</a:t>
            </a: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cs typeface="Calibri" panose="020F0502020204030204" pitchFamily="34" charset="0"/>
              </a:rPr>
              <a:t>** 0 is a special case, ignore for now</a:t>
            </a:r>
          </a:p>
          <a:p>
            <a:pPr marL="0" indent="0">
              <a:buNone/>
            </a:pPr>
            <a:endParaRPr lang="en-US" sz="2400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>
                <a:cs typeface="Calibri" panose="020F0502020204030204" pitchFamily="34" charset="0"/>
              </a:rPr>
              <a:t>* Assume cold cache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22DD60-B806-4222-B7DF-7842F2B884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2CE80-E14D-4625-B1BA-E4DA936F441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94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DF832-29E9-407C-A7EC-D9E9A2B41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Meltdown – the Exploit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3AD11-3FF7-49A4-9E4B-84734D7A9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1  // </a:t>
            </a:r>
            <a:r>
              <a:rPr lang="en-US" sz="2400" dirty="0" err="1">
                <a:latin typeface="Consolas" panose="020B0609020204030204" pitchFamily="49" charset="0"/>
              </a:rPr>
              <a:t>rcx</a:t>
            </a:r>
            <a:r>
              <a:rPr lang="en-US" sz="2400" dirty="0">
                <a:latin typeface="Consolas" panose="020B0609020204030204" pitchFamily="49" charset="0"/>
              </a:rPr>
              <a:t> = kernel address (</a:t>
            </a:r>
            <a:r>
              <a:rPr lang="en-US" sz="2400" dirty="0" err="1">
                <a:latin typeface="Consolas" panose="020B0609020204030204" pitchFamily="49" charset="0"/>
              </a:rPr>
              <a:t>kernelAddr</a:t>
            </a:r>
            <a:r>
              <a:rPr lang="en-US" sz="24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2  // </a:t>
            </a:r>
            <a:r>
              <a:rPr lang="en-US" sz="2400" dirty="0" err="1">
                <a:latin typeface="Consolas" panose="020B0609020204030204" pitchFamily="49" charset="0"/>
              </a:rPr>
              <a:t>rbx</a:t>
            </a:r>
            <a:r>
              <a:rPr lang="en-US" sz="2400" dirty="0">
                <a:latin typeface="Consolas" panose="020B0609020204030204" pitchFamily="49" charset="0"/>
              </a:rPr>
              <a:t> = </a:t>
            </a:r>
            <a:r>
              <a:rPr lang="en-US" sz="2400" dirty="0" err="1">
                <a:latin typeface="Consolas" panose="020B0609020204030204" pitchFamily="49" charset="0"/>
              </a:rPr>
              <a:t>probe_array</a:t>
            </a: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3  retry: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4    </a:t>
            </a:r>
            <a:r>
              <a:rPr lang="en-US" sz="2400" dirty="0" err="1">
                <a:latin typeface="Consolas" panose="020B0609020204030204" pitchFamily="49" charset="0"/>
              </a:rPr>
              <a:t>movb</a:t>
            </a:r>
            <a:r>
              <a:rPr lang="en-US" sz="2400" dirty="0">
                <a:latin typeface="Consolas" panose="020B0609020204030204" pitchFamily="49" charset="0"/>
              </a:rPr>
              <a:t> (%</a:t>
            </a:r>
            <a:r>
              <a:rPr lang="en-US" sz="2400" dirty="0" err="1">
                <a:latin typeface="Consolas" panose="020B0609020204030204" pitchFamily="49" charset="0"/>
              </a:rPr>
              <a:t>rcx</a:t>
            </a:r>
            <a:r>
              <a:rPr lang="en-US" sz="2400" dirty="0">
                <a:latin typeface="Consolas" panose="020B0609020204030204" pitchFamily="49" charset="0"/>
              </a:rPr>
              <a:t>), %al          </a:t>
            </a:r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// WILL RAISE AN EXCEPTION!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5    </a:t>
            </a:r>
            <a:r>
              <a:rPr lang="en-US" sz="2400" dirty="0" err="1">
                <a:latin typeface="Consolas" panose="020B0609020204030204" pitchFamily="49" charset="0"/>
              </a:rPr>
              <a:t>shl</a:t>
            </a:r>
            <a:r>
              <a:rPr lang="en-US" sz="2400" dirty="0">
                <a:latin typeface="Consolas" panose="020B0609020204030204" pitchFamily="49" charset="0"/>
              </a:rPr>
              <a:t>  0xc, %</a:t>
            </a:r>
            <a:r>
              <a:rPr lang="en-US" sz="2400" dirty="0" err="1">
                <a:latin typeface="Consolas" panose="020B0609020204030204" pitchFamily="49" charset="0"/>
              </a:rPr>
              <a:t>rax</a:t>
            </a: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6    </a:t>
            </a:r>
            <a:r>
              <a:rPr lang="en-US" sz="2400" dirty="0" err="1">
                <a:latin typeface="Consolas" panose="020B0609020204030204" pitchFamily="49" charset="0"/>
              </a:rPr>
              <a:t>jz</a:t>
            </a:r>
            <a:r>
              <a:rPr lang="en-US" sz="2400" dirty="0">
                <a:latin typeface="Consolas" panose="020B0609020204030204" pitchFamily="49" charset="0"/>
              </a:rPr>
              <a:t> retry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7    </a:t>
            </a:r>
            <a:r>
              <a:rPr lang="en-US" sz="2400" dirty="0" err="1">
                <a:latin typeface="Consolas" panose="020B0609020204030204" pitchFamily="49" charset="0"/>
              </a:rPr>
              <a:t>mov</a:t>
            </a:r>
            <a:r>
              <a:rPr lang="en-US" sz="2400" dirty="0">
                <a:latin typeface="Consolas" panose="020B0609020204030204" pitchFamily="49" charset="0"/>
              </a:rPr>
              <a:t> (%</a:t>
            </a:r>
            <a:r>
              <a:rPr lang="en-US" sz="2400" dirty="0" err="1">
                <a:latin typeface="Consolas" panose="020B0609020204030204" pitchFamily="49" charset="0"/>
              </a:rPr>
              <a:t>rbx</a:t>
            </a:r>
            <a:r>
              <a:rPr lang="en-US" sz="2400" dirty="0">
                <a:latin typeface="Consolas" panose="020B0609020204030204" pitchFamily="49" charset="0"/>
              </a:rPr>
              <a:t>,%</a:t>
            </a:r>
            <a:r>
              <a:rPr lang="en-US" sz="2400" dirty="0" err="1">
                <a:latin typeface="Consolas" panose="020B0609020204030204" pitchFamily="49" charset="0"/>
              </a:rPr>
              <a:t>rax</a:t>
            </a:r>
            <a:r>
              <a:rPr lang="en-US" sz="2400" dirty="0">
                <a:latin typeface="Consolas" panose="020B0609020204030204" pitchFamily="49" charset="0"/>
              </a:rPr>
              <a:t>), %</a:t>
            </a:r>
            <a:r>
              <a:rPr lang="en-US" sz="2400" dirty="0" err="1">
                <a:latin typeface="Consolas" panose="020B0609020204030204" pitchFamily="49" charset="0"/>
              </a:rPr>
              <a:t>rbx</a:t>
            </a:r>
            <a:endParaRPr lang="en-US" sz="2400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22DD60-B806-4222-B7DF-7842F2B884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2CE80-E14D-4625-B1BA-E4DA936F441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784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DF832-29E9-407C-A7EC-D9E9A2B41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Meltdown – the Exploit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3AD11-3FF7-49A4-9E4B-84734D7A9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1  // </a:t>
            </a:r>
            <a:r>
              <a:rPr lang="en-US" sz="2400" dirty="0" err="1">
                <a:latin typeface="Consolas" panose="020B0609020204030204" pitchFamily="49" charset="0"/>
              </a:rPr>
              <a:t>rcx</a:t>
            </a:r>
            <a:r>
              <a:rPr lang="en-US" sz="2400" dirty="0">
                <a:latin typeface="Consolas" panose="020B0609020204030204" pitchFamily="49" charset="0"/>
              </a:rPr>
              <a:t> = kernel address (</a:t>
            </a:r>
            <a:r>
              <a:rPr lang="en-US" sz="2400" dirty="0" err="1">
                <a:latin typeface="Consolas" panose="020B0609020204030204" pitchFamily="49" charset="0"/>
              </a:rPr>
              <a:t>kernelAddr</a:t>
            </a:r>
            <a:r>
              <a:rPr lang="en-US" sz="24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2  // </a:t>
            </a:r>
            <a:r>
              <a:rPr lang="en-US" sz="2400" dirty="0" err="1">
                <a:latin typeface="Consolas" panose="020B0609020204030204" pitchFamily="49" charset="0"/>
              </a:rPr>
              <a:t>rbx</a:t>
            </a:r>
            <a:r>
              <a:rPr lang="en-US" sz="2400" dirty="0">
                <a:latin typeface="Consolas" panose="020B0609020204030204" pitchFamily="49" charset="0"/>
              </a:rPr>
              <a:t> = </a:t>
            </a:r>
            <a:r>
              <a:rPr lang="en-US" sz="2400" dirty="0" err="1">
                <a:latin typeface="Consolas" panose="020B0609020204030204" pitchFamily="49" charset="0"/>
              </a:rPr>
              <a:t>probe_array</a:t>
            </a: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3  retry: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4    </a:t>
            </a:r>
            <a:r>
              <a:rPr lang="en-US" sz="2400" dirty="0" err="1">
                <a:latin typeface="Consolas" panose="020B0609020204030204" pitchFamily="49" charset="0"/>
              </a:rPr>
              <a:t>movb</a:t>
            </a:r>
            <a:r>
              <a:rPr lang="en-US" sz="2400" dirty="0">
                <a:latin typeface="Consolas" panose="020B0609020204030204" pitchFamily="49" charset="0"/>
              </a:rPr>
              <a:t> (%</a:t>
            </a:r>
            <a:r>
              <a:rPr lang="en-US" sz="2400" dirty="0" err="1">
                <a:latin typeface="Consolas" panose="020B0609020204030204" pitchFamily="49" charset="0"/>
              </a:rPr>
              <a:t>rcx</a:t>
            </a:r>
            <a:r>
              <a:rPr lang="en-US" sz="2400" dirty="0">
                <a:latin typeface="Consolas" panose="020B0609020204030204" pitchFamily="49" charset="0"/>
              </a:rPr>
              <a:t>), %al          </a:t>
            </a:r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// WILL RAISE AN EXCEPTION!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5    </a:t>
            </a:r>
            <a:r>
              <a:rPr lang="en-US" sz="2400" dirty="0" err="1">
                <a:latin typeface="Consolas" panose="020B0609020204030204" pitchFamily="49" charset="0"/>
              </a:rPr>
              <a:t>shl</a:t>
            </a:r>
            <a:r>
              <a:rPr lang="en-US" sz="2400" dirty="0">
                <a:latin typeface="Consolas" panose="020B0609020204030204" pitchFamily="49" charset="0"/>
              </a:rPr>
              <a:t>  0xc, %</a:t>
            </a:r>
            <a:r>
              <a:rPr lang="en-US" sz="2400" dirty="0" err="1">
                <a:latin typeface="Consolas" panose="020B0609020204030204" pitchFamily="49" charset="0"/>
              </a:rPr>
              <a:t>rax</a:t>
            </a:r>
            <a:r>
              <a:rPr lang="en-US" sz="2400" dirty="0">
                <a:latin typeface="Consolas" panose="020B0609020204030204" pitchFamily="49" charset="0"/>
              </a:rPr>
              <a:t>            // But, lines 5-7 executed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6    </a:t>
            </a:r>
            <a:r>
              <a:rPr lang="en-US" sz="2400" dirty="0" err="1">
                <a:latin typeface="Consolas" panose="020B0609020204030204" pitchFamily="49" charset="0"/>
              </a:rPr>
              <a:t>jz</a:t>
            </a:r>
            <a:r>
              <a:rPr lang="en-US" sz="2400" dirty="0">
                <a:latin typeface="Consolas" panose="020B0609020204030204" pitchFamily="49" charset="0"/>
              </a:rPr>
              <a:t> retry                  // speculatively!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7    </a:t>
            </a:r>
            <a:r>
              <a:rPr lang="en-US" sz="2400" dirty="0" err="1">
                <a:latin typeface="Consolas" panose="020B0609020204030204" pitchFamily="49" charset="0"/>
              </a:rPr>
              <a:t>mov</a:t>
            </a:r>
            <a:r>
              <a:rPr lang="en-US" sz="2400" dirty="0">
                <a:latin typeface="Consolas" panose="020B0609020204030204" pitchFamily="49" charset="0"/>
              </a:rPr>
              <a:t> (%</a:t>
            </a:r>
            <a:r>
              <a:rPr lang="en-US" sz="2400" dirty="0" err="1">
                <a:latin typeface="Consolas" panose="020B0609020204030204" pitchFamily="49" charset="0"/>
              </a:rPr>
              <a:t>rbx</a:t>
            </a:r>
            <a:r>
              <a:rPr lang="en-US" sz="2400" dirty="0">
                <a:latin typeface="Consolas" panose="020B0609020204030204" pitchFamily="49" charset="0"/>
              </a:rPr>
              <a:t>,%</a:t>
            </a:r>
            <a:r>
              <a:rPr lang="en-US" sz="2400" dirty="0" err="1">
                <a:latin typeface="Consolas" panose="020B0609020204030204" pitchFamily="49" charset="0"/>
              </a:rPr>
              <a:t>rax</a:t>
            </a:r>
            <a:r>
              <a:rPr lang="en-US" sz="2400" dirty="0">
                <a:latin typeface="Consolas" panose="020B0609020204030204" pitchFamily="49" charset="0"/>
              </a:rPr>
              <a:t>), %</a:t>
            </a:r>
            <a:r>
              <a:rPr lang="en-US" sz="2400" dirty="0" err="1">
                <a:latin typeface="Consolas" panose="020B0609020204030204" pitchFamily="49" charset="0"/>
              </a:rPr>
              <a:t>rbx</a:t>
            </a:r>
            <a:endParaRPr lang="en-US" sz="2400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22DD60-B806-4222-B7DF-7842F2B884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2CE80-E14D-4625-B1BA-E4DA936F441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45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DF832-29E9-407C-A7EC-D9E9A2B41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Meltdown – the Exploit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3AD11-3FF7-49A4-9E4B-84734D7A9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1  // </a:t>
            </a:r>
            <a:r>
              <a:rPr lang="en-US" sz="2400" dirty="0" err="1">
                <a:latin typeface="Consolas" panose="020B0609020204030204" pitchFamily="49" charset="0"/>
              </a:rPr>
              <a:t>rcx</a:t>
            </a:r>
            <a:r>
              <a:rPr lang="en-US" sz="2400" dirty="0">
                <a:latin typeface="Consolas" panose="020B0609020204030204" pitchFamily="49" charset="0"/>
              </a:rPr>
              <a:t> = kernel address (</a:t>
            </a:r>
            <a:r>
              <a:rPr lang="en-US" sz="2400" dirty="0" err="1">
                <a:latin typeface="Consolas" panose="020B0609020204030204" pitchFamily="49" charset="0"/>
              </a:rPr>
              <a:t>kernelAddr</a:t>
            </a:r>
            <a:r>
              <a:rPr lang="en-US" sz="24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2  // </a:t>
            </a:r>
            <a:r>
              <a:rPr lang="en-US" sz="2400" dirty="0" err="1">
                <a:latin typeface="Consolas" panose="020B0609020204030204" pitchFamily="49" charset="0"/>
              </a:rPr>
              <a:t>rbx</a:t>
            </a:r>
            <a:r>
              <a:rPr lang="en-US" sz="2400" dirty="0">
                <a:latin typeface="Consolas" panose="020B0609020204030204" pitchFamily="49" charset="0"/>
              </a:rPr>
              <a:t> = </a:t>
            </a:r>
            <a:r>
              <a:rPr lang="en-US" sz="2400" dirty="0" err="1">
                <a:latin typeface="Consolas" panose="020B0609020204030204" pitchFamily="49" charset="0"/>
              </a:rPr>
              <a:t>probe_array</a:t>
            </a: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3  retry: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4    </a:t>
            </a:r>
            <a:r>
              <a:rPr lang="en-US" sz="2400" dirty="0" err="1">
                <a:latin typeface="Consolas" panose="020B0609020204030204" pitchFamily="49" charset="0"/>
              </a:rPr>
              <a:t>movb</a:t>
            </a:r>
            <a:r>
              <a:rPr lang="en-US" sz="2400" dirty="0">
                <a:latin typeface="Consolas" panose="020B0609020204030204" pitchFamily="49" charset="0"/>
              </a:rPr>
              <a:t> (%</a:t>
            </a:r>
            <a:r>
              <a:rPr lang="en-US" sz="2400" dirty="0" err="1">
                <a:latin typeface="Consolas" panose="020B0609020204030204" pitchFamily="49" charset="0"/>
              </a:rPr>
              <a:t>rcx</a:t>
            </a:r>
            <a:r>
              <a:rPr lang="en-US" sz="2400" dirty="0">
                <a:latin typeface="Consolas" panose="020B0609020204030204" pitchFamily="49" charset="0"/>
              </a:rPr>
              <a:t>), %al          </a:t>
            </a:r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// WILL RAISE AN EXCEPTION!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5    </a:t>
            </a:r>
            <a:r>
              <a:rPr lang="en-US" sz="2400" dirty="0" err="1">
                <a:latin typeface="Consolas" panose="020B0609020204030204" pitchFamily="49" charset="0"/>
              </a:rPr>
              <a:t>shl</a:t>
            </a:r>
            <a:r>
              <a:rPr lang="en-US" sz="2400" dirty="0">
                <a:latin typeface="Consolas" panose="020B0609020204030204" pitchFamily="49" charset="0"/>
              </a:rPr>
              <a:t>  0xc, %</a:t>
            </a:r>
            <a:r>
              <a:rPr lang="en-US" sz="2400" dirty="0" err="1">
                <a:latin typeface="Consolas" panose="020B0609020204030204" pitchFamily="49" charset="0"/>
              </a:rPr>
              <a:t>rax</a:t>
            </a:r>
            <a:r>
              <a:rPr lang="en-US" sz="2400" dirty="0">
                <a:latin typeface="Consolas" panose="020B0609020204030204" pitchFamily="49" charset="0"/>
              </a:rPr>
              <a:t>            // But, lines 5-7 executed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6    </a:t>
            </a:r>
            <a:r>
              <a:rPr lang="en-US" sz="2400" dirty="0" err="1">
                <a:latin typeface="Consolas" panose="020B0609020204030204" pitchFamily="49" charset="0"/>
              </a:rPr>
              <a:t>jz</a:t>
            </a:r>
            <a:r>
              <a:rPr lang="en-US" sz="2400" dirty="0">
                <a:latin typeface="Consolas" panose="020B0609020204030204" pitchFamily="49" charset="0"/>
              </a:rPr>
              <a:t> retry                  // speculatively!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7    </a:t>
            </a:r>
            <a:r>
              <a:rPr lang="en-US" sz="2400" dirty="0" err="1">
                <a:latin typeface="Consolas" panose="020B0609020204030204" pitchFamily="49" charset="0"/>
              </a:rPr>
              <a:t>mov</a:t>
            </a:r>
            <a:r>
              <a:rPr lang="en-US" sz="2400" dirty="0">
                <a:latin typeface="Consolas" panose="020B0609020204030204" pitchFamily="49" charset="0"/>
              </a:rPr>
              <a:t> (%</a:t>
            </a:r>
            <a:r>
              <a:rPr lang="en-US" sz="2400" dirty="0" err="1">
                <a:latin typeface="Consolas" panose="020B0609020204030204" pitchFamily="49" charset="0"/>
              </a:rPr>
              <a:t>rbx</a:t>
            </a:r>
            <a:r>
              <a:rPr lang="en-US" sz="2400" dirty="0">
                <a:latin typeface="Consolas" panose="020B0609020204030204" pitchFamily="49" charset="0"/>
              </a:rPr>
              <a:t>,%</a:t>
            </a:r>
            <a:r>
              <a:rPr lang="en-US" sz="2400" dirty="0" err="1">
                <a:latin typeface="Consolas" panose="020B0609020204030204" pitchFamily="49" charset="0"/>
              </a:rPr>
              <a:t>rax</a:t>
            </a:r>
            <a:r>
              <a:rPr lang="en-US" sz="2400" dirty="0">
                <a:latin typeface="Consolas" panose="020B0609020204030204" pitchFamily="49" charset="0"/>
              </a:rPr>
              <a:t>), %</a:t>
            </a:r>
            <a:r>
              <a:rPr lang="en-US" sz="2400" dirty="0" err="1">
                <a:latin typeface="Consolas" panose="020B0609020204030204" pitchFamily="49" charset="0"/>
              </a:rPr>
              <a:t>rbx</a:t>
            </a:r>
            <a:r>
              <a:rPr lang="en-US" sz="2400" dirty="0">
                <a:latin typeface="Consolas" panose="020B0609020204030204" pitchFamily="49" charset="0"/>
              </a:rPr>
              <a:t>     </a:t>
            </a:r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// Races with Exception!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22DD60-B806-4222-B7DF-7842F2B884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2CE80-E14D-4625-B1BA-E4DA936F441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86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8DEDA-A525-4D4C-8001-D0789AF5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Architecture – The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C2203-7BE1-4D3E-92D7-1BF5104B5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Address Translation</a:t>
            </a:r>
          </a:p>
          <a:p>
            <a:pPr lvl="1"/>
            <a:r>
              <a:rPr lang="en-US" dirty="0"/>
              <a:t>Memory addresses in our program are virtual and require a translation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defTabSz="457200">
              <a:spcBef>
                <a:spcPts val="0"/>
              </a:spcBef>
              <a:buSzTx/>
              <a:buNone/>
              <a:defRPr i="1">
                <a:solidFill>
                  <a:srgbClr val="959395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400" dirty="0">
                <a:solidFill>
                  <a:srgbClr val="000000"/>
                </a:solidFill>
              </a:rPr>
              <a:t>    </a:t>
            </a:r>
            <a:r>
              <a:rPr lang="en-US" sz="2400" dirty="0" err="1">
                <a:solidFill>
                  <a:srgbClr val="000000"/>
                </a:solidFill>
              </a:rPr>
              <a:t>int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myArray</a:t>
            </a:r>
            <a:r>
              <a:rPr lang="en-US" sz="2400" dirty="0">
                <a:solidFill>
                  <a:srgbClr val="000000"/>
                </a:solidFill>
              </a:rPr>
              <a:t>[</a:t>
            </a:r>
            <a:r>
              <a:rPr lang="en-US" sz="2400" dirty="0">
                <a:solidFill>
                  <a:srgbClr val="BF8F00"/>
                </a:solidFill>
              </a:rPr>
              <a:t>42</a:t>
            </a:r>
            <a:r>
              <a:rPr lang="en-US" sz="2400" dirty="0">
                <a:solidFill>
                  <a:srgbClr val="000000"/>
                </a:solidFill>
              </a:rPr>
              <a:t>]; </a:t>
            </a:r>
            <a:r>
              <a:rPr lang="en-US" sz="2400" b="1" dirty="0"/>
              <a:t>// software address: 0xdead00a8 </a:t>
            </a:r>
            <a:endParaRPr lang="en-US" sz="2400" b="1" dirty="0">
              <a:solidFill>
                <a:srgbClr val="000000"/>
              </a:solidFill>
            </a:endParaRPr>
          </a:p>
          <a:p>
            <a:pPr marL="0" indent="0" defTabSz="457200">
              <a:spcBef>
                <a:spcPts val="0"/>
              </a:spcBef>
              <a:buSzTx/>
              <a:buNone/>
              <a:defRPr b="1" i="1">
                <a:solidFill>
                  <a:srgbClr val="959395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400" dirty="0">
                <a:solidFill>
                  <a:srgbClr val="000000"/>
                </a:solidFill>
              </a:rPr>
              <a:t>                     </a:t>
            </a:r>
            <a:r>
              <a:rPr lang="en-US" sz="2400" dirty="0"/>
              <a:t>// physical address: 0xffff00a8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FB9C7A-2053-4F3D-8783-486006AF7E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2CE80-E14D-4625-B1BA-E4DA936F44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24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DF832-29E9-407C-A7EC-D9E9A2B41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Meltdown – the Exploit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3AD11-3FF7-49A4-9E4B-84734D7A9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1  // </a:t>
            </a:r>
            <a:r>
              <a:rPr lang="en-US" sz="2400" dirty="0" err="1">
                <a:latin typeface="Consolas" panose="020B0609020204030204" pitchFamily="49" charset="0"/>
              </a:rPr>
              <a:t>rcx</a:t>
            </a:r>
            <a:r>
              <a:rPr lang="en-US" sz="2400" dirty="0">
                <a:latin typeface="Consolas" panose="020B0609020204030204" pitchFamily="49" charset="0"/>
              </a:rPr>
              <a:t> = kernel address (</a:t>
            </a:r>
            <a:r>
              <a:rPr lang="en-US" sz="2400" dirty="0" err="1">
                <a:latin typeface="Consolas" panose="020B0609020204030204" pitchFamily="49" charset="0"/>
              </a:rPr>
              <a:t>kernelAddr</a:t>
            </a:r>
            <a:r>
              <a:rPr lang="en-US" sz="24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2  // </a:t>
            </a:r>
            <a:r>
              <a:rPr lang="en-US" sz="2400" dirty="0" err="1">
                <a:latin typeface="Consolas" panose="020B0609020204030204" pitchFamily="49" charset="0"/>
              </a:rPr>
              <a:t>rbx</a:t>
            </a:r>
            <a:r>
              <a:rPr lang="en-US" sz="2400" dirty="0">
                <a:latin typeface="Consolas" panose="020B0609020204030204" pitchFamily="49" charset="0"/>
              </a:rPr>
              <a:t> = </a:t>
            </a:r>
            <a:r>
              <a:rPr lang="en-US" sz="2400" dirty="0" err="1">
                <a:latin typeface="Consolas" panose="020B0609020204030204" pitchFamily="49" charset="0"/>
              </a:rPr>
              <a:t>probe_array</a:t>
            </a: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3  retry: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4    </a:t>
            </a:r>
            <a:r>
              <a:rPr lang="en-US" sz="2400" dirty="0" err="1">
                <a:latin typeface="Consolas" panose="020B0609020204030204" pitchFamily="49" charset="0"/>
              </a:rPr>
              <a:t>movb</a:t>
            </a:r>
            <a:r>
              <a:rPr lang="en-US" sz="2400" dirty="0">
                <a:latin typeface="Consolas" panose="020B0609020204030204" pitchFamily="49" charset="0"/>
              </a:rPr>
              <a:t> (%</a:t>
            </a:r>
            <a:r>
              <a:rPr lang="en-US" sz="2400" dirty="0" err="1">
                <a:latin typeface="Consolas" panose="020B0609020204030204" pitchFamily="49" charset="0"/>
              </a:rPr>
              <a:t>rcx</a:t>
            </a:r>
            <a:r>
              <a:rPr lang="en-US" sz="2400" dirty="0">
                <a:latin typeface="Consolas" panose="020B0609020204030204" pitchFamily="49" charset="0"/>
              </a:rPr>
              <a:t>), %al          // move a byte to %al (%</a:t>
            </a:r>
            <a:r>
              <a:rPr lang="en-US" sz="2400" dirty="0" err="1">
                <a:latin typeface="Consolas" panose="020B0609020204030204" pitchFamily="49" charset="0"/>
              </a:rPr>
              <a:t>rax</a:t>
            </a:r>
            <a:r>
              <a:rPr lang="en-US" sz="24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5    </a:t>
            </a:r>
            <a:r>
              <a:rPr lang="en-US" sz="2400" dirty="0" err="1">
                <a:latin typeface="Consolas" panose="020B0609020204030204" pitchFamily="49" charset="0"/>
              </a:rPr>
              <a:t>shl</a:t>
            </a:r>
            <a:r>
              <a:rPr lang="en-US" sz="2400" dirty="0">
                <a:latin typeface="Consolas" panose="020B0609020204030204" pitchFamily="49" charset="0"/>
              </a:rPr>
              <a:t>  0xc, %</a:t>
            </a:r>
            <a:r>
              <a:rPr lang="en-US" sz="2400" dirty="0" err="1">
                <a:latin typeface="Consolas" panose="020B0609020204030204" pitchFamily="49" charset="0"/>
              </a:rPr>
              <a:t>rax</a:t>
            </a:r>
            <a:r>
              <a:rPr lang="en-US" sz="2400" dirty="0">
                <a:latin typeface="Consolas" panose="020B0609020204030204" pitchFamily="49" charset="0"/>
              </a:rPr>
              <a:t>            // multiply by 4096 (&lt;&lt; 12)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6    </a:t>
            </a:r>
            <a:r>
              <a:rPr lang="en-US" sz="2400" dirty="0" err="1">
                <a:latin typeface="Consolas" panose="020B0609020204030204" pitchFamily="49" charset="0"/>
              </a:rPr>
              <a:t>jz</a:t>
            </a:r>
            <a:r>
              <a:rPr lang="en-US" sz="2400" dirty="0">
                <a:latin typeface="Consolas" panose="020B0609020204030204" pitchFamily="49" charset="0"/>
              </a:rPr>
              <a:t> retry                  // retry if byte was 0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7    </a:t>
            </a:r>
            <a:r>
              <a:rPr lang="en-US" sz="2400" dirty="0" err="1">
                <a:latin typeface="Consolas" panose="020B0609020204030204" pitchFamily="49" charset="0"/>
              </a:rPr>
              <a:t>mov</a:t>
            </a:r>
            <a:r>
              <a:rPr lang="en-US" sz="2400" dirty="0">
                <a:latin typeface="Consolas" panose="020B0609020204030204" pitchFamily="49" charset="0"/>
              </a:rPr>
              <a:t> (%</a:t>
            </a:r>
            <a:r>
              <a:rPr lang="en-US" sz="2400" dirty="0" err="1">
                <a:latin typeface="Consolas" panose="020B0609020204030204" pitchFamily="49" charset="0"/>
              </a:rPr>
              <a:t>rbx</a:t>
            </a:r>
            <a:r>
              <a:rPr lang="en-US" sz="2400" dirty="0">
                <a:latin typeface="Consolas" panose="020B0609020204030204" pitchFamily="49" charset="0"/>
              </a:rPr>
              <a:t>,%</a:t>
            </a:r>
            <a:r>
              <a:rPr lang="en-US" sz="2400" dirty="0" err="1">
                <a:latin typeface="Consolas" panose="020B0609020204030204" pitchFamily="49" charset="0"/>
              </a:rPr>
              <a:t>rax</a:t>
            </a:r>
            <a:r>
              <a:rPr lang="en-US" sz="2400" dirty="0">
                <a:latin typeface="Consolas" panose="020B0609020204030204" pitchFamily="49" charset="0"/>
              </a:rPr>
              <a:t>), %</a:t>
            </a:r>
            <a:r>
              <a:rPr lang="en-US" sz="2400" dirty="0" err="1">
                <a:latin typeface="Consolas" panose="020B0609020204030204" pitchFamily="49" charset="0"/>
              </a:rPr>
              <a:t>rbx</a:t>
            </a:r>
            <a:r>
              <a:rPr lang="en-US" sz="2400" dirty="0">
                <a:latin typeface="Consolas" panose="020B0609020204030204" pitchFamily="49" charset="0"/>
              </a:rPr>
              <a:t>     // access </a:t>
            </a:r>
            <a:r>
              <a:rPr lang="en-US" sz="2400" dirty="0" err="1">
                <a:latin typeface="Consolas" panose="020B0609020204030204" pitchFamily="49" charset="0"/>
              </a:rPr>
              <a:t>probe_array</a:t>
            </a:r>
            <a:r>
              <a:rPr lang="en-US" sz="2400" dirty="0">
                <a:latin typeface="Consolas" panose="020B0609020204030204" pitchFamily="49" charset="0"/>
              </a:rPr>
              <a:t>[%al*4096]</a:t>
            </a:r>
          </a:p>
          <a:p>
            <a:pPr marL="0" indent="0">
              <a:buNone/>
            </a:pPr>
            <a:endParaRPr lang="en-US" sz="2400" dirty="0">
              <a:cs typeface="Calibri" panose="020F0502020204030204" pitchFamily="34" charset="0"/>
            </a:endParaRPr>
          </a:p>
          <a:p>
            <a:r>
              <a:rPr lang="en-US" sz="2400" dirty="0">
                <a:cs typeface="Calibri" panose="020F0502020204030204" pitchFamily="34" charset="0"/>
              </a:rPr>
              <a:t>So, what did we do? Attempt to load a byte from kernel memory (this is illegal for our user process!). Then, use that loaded byte in a speculative access to the </a:t>
            </a:r>
            <a:r>
              <a:rPr lang="en-US" sz="2400" dirty="0" err="1">
                <a:cs typeface="Calibri" panose="020F0502020204030204" pitchFamily="34" charset="0"/>
              </a:rPr>
              <a:t>probe_array</a:t>
            </a:r>
            <a:r>
              <a:rPr lang="en-US" sz="2400" dirty="0">
                <a:cs typeface="Calibri" panose="020F0502020204030204" pitchFamily="34" charset="0"/>
              </a:rPr>
              <a:t>, loading a cache line to our cold cache.</a:t>
            </a:r>
          </a:p>
          <a:p>
            <a:r>
              <a:rPr lang="en-US" sz="2400" dirty="0">
                <a:cs typeface="Calibri" panose="020F0502020204030204" pitchFamily="34" charset="0"/>
              </a:rPr>
              <a:t>How do we determine what the byte was?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22DD60-B806-4222-B7DF-7842F2B884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2CE80-E14D-4625-B1BA-E4DA936F441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31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8DEDA-A525-4D4C-8001-D0789AF5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Meltdown – the Exploit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C2203-7BE1-4D3E-92D7-1BF5104B5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cs typeface="Calibri" panose="020F0502020204030204" pitchFamily="34" charset="0"/>
              </a:rPr>
              <a:t>After the speculative memory access, access elements of the </a:t>
            </a:r>
            <a:r>
              <a:rPr lang="en-US" sz="2400" b="1" dirty="0">
                <a:solidFill>
                  <a:srgbClr val="000000"/>
                </a:solidFill>
                <a:cs typeface="Calibri" panose="020F0502020204030204" pitchFamily="34" charset="0"/>
              </a:rPr>
              <a:t>probe array</a:t>
            </a:r>
            <a:r>
              <a:rPr lang="en-US" sz="2400" dirty="0">
                <a:solidFill>
                  <a:srgbClr val="000000"/>
                </a:solidFill>
                <a:cs typeface="Calibri" panose="020F0502020204030204" pitchFamily="34" charset="0"/>
              </a:rPr>
              <a:t>, looking for an unusually fast access:</a:t>
            </a:r>
          </a:p>
          <a:p>
            <a:endParaRPr lang="en-US" sz="24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endParaRPr lang="en-US" sz="24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endParaRPr lang="en-US" sz="24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endParaRPr lang="en-US" sz="24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endParaRPr lang="en-US" sz="24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endParaRPr lang="en-US" sz="24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endParaRPr lang="en-US" sz="24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endParaRPr lang="en-US" sz="24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cs typeface="Calibri" panose="020F0502020204030204" pitchFamily="34" charset="0"/>
              </a:rPr>
              <a:t>Access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probe_array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[data * 4096]</a:t>
            </a:r>
            <a:r>
              <a:rPr lang="en-US" sz="2400" dirty="0">
                <a:solidFill>
                  <a:srgbClr val="000000"/>
                </a:solidFill>
                <a:cs typeface="Calibri" panose="020F0502020204030204" pitchFamily="34" charset="0"/>
              </a:rPr>
              <a:t>, timing the access for a cache hit. If hit detected, the value of </a:t>
            </a:r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data</a:t>
            </a:r>
            <a:r>
              <a:rPr lang="en-US" sz="2400" dirty="0">
                <a:solidFill>
                  <a:srgbClr val="000000"/>
                </a:solidFill>
                <a:cs typeface="Calibri" panose="020F0502020204030204" pitchFamily="34" charset="0"/>
              </a:rPr>
              <a:t> is the </a:t>
            </a:r>
            <a:r>
              <a:rPr lang="en-US" sz="2400" b="1" dirty="0">
                <a:solidFill>
                  <a:srgbClr val="FF0000"/>
                </a:solidFill>
                <a:cs typeface="Calibri" panose="020F0502020204030204" pitchFamily="34" charset="0"/>
              </a:rPr>
              <a:t>byte read from the kernel address</a:t>
            </a:r>
            <a:r>
              <a:rPr lang="en-US" sz="2400" dirty="0">
                <a:solidFill>
                  <a:srgbClr val="000000"/>
                </a:solidFill>
                <a:cs typeface="Calibri" panose="020F0502020204030204" pitchFamily="34" charset="0"/>
              </a:rPr>
              <a:t>!!!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FB9C7A-2053-4F3D-8783-486006AF7E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2CE80-E14D-4625-B1BA-E4DA936F4419}" type="slidenum">
              <a:rPr lang="en-US" smtClean="0"/>
              <a:t>21</a:t>
            </a:fld>
            <a:endParaRPr lang="en-US"/>
          </a:p>
        </p:txBody>
      </p:sp>
      <p:pic>
        <p:nvPicPr>
          <p:cNvPr id="5" name="Screen Shot 2018-03-02 at 11.51.29 AM.png" descr="Screen Shot 2018-03-02 at 11.51.29 AM.png">
            <a:extLst>
              <a:ext uri="{FF2B5EF4-FFF2-40B4-BE49-F238E27FC236}">
                <a16:creationId xmlns:a16="http://schemas.microsoft.com/office/drawing/2014/main" id="{BA56C4F3-3C30-41E6-832F-0FCD14AC2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6856" y="2286703"/>
            <a:ext cx="9899456" cy="3209222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8B9EC56-0D03-4780-AEB2-4A161E01AD35}"/>
              </a:ext>
            </a:extLst>
          </p:cNvPr>
          <p:cNvSpPr/>
          <p:nvPr/>
        </p:nvSpPr>
        <p:spPr bwMode="auto">
          <a:xfrm>
            <a:off x="5257800" y="3891314"/>
            <a:ext cx="596900" cy="594360"/>
          </a:xfrm>
          <a:prstGeom prst="ellipse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731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71C8D-69A0-4731-84DF-45E4DBB9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Meltdown – Explained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AEAD6-5CF4-467E-97B0-C23D196AD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Race between raising exception for illegal kernel address access (from user process) and the probe array access.</a:t>
            </a:r>
          </a:p>
          <a:p>
            <a:pPr lvl="1"/>
            <a:r>
              <a:rPr lang="en-US" dirty="0"/>
              <a:t>Race is due to </a:t>
            </a:r>
            <a:r>
              <a:rPr lang="en-US" dirty="0" err="1"/>
              <a:t>OoO</a:t>
            </a:r>
            <a:r>
              <a:rPr lang="en-US" dirty="0"/>
              <a:t> and speculative execution in the CPU</a:t>
            </a:r>
          </a:p>
          <a:p>
            <a:r>
              <a:rPr lang="en-US" dirty="0"/>
              <a:t>If the exception wins the race, the register %</a:t>
            </a:r>
            <a:r>
              <a:rPr lang="en-US" dirty="0" err="1"/>
              <a:t>rax</a:t>
            </a:r>
            <a:r>
              <a:rPr lang="en-US" dirty="0"/>
              <a:t> is zeroed to prevent leaking information</a:t>
            </a:r>
          </a:p>
          <a:p>
            <a:r>
              <a:rPr lang="en-US" dirty="0"/>
              <a:t>If the probe array access wins the race, a cache line is loaded from memory. The line to load is determined by the value of the illegal load (byte %al) and uses %</a:t>
            </a:r>
            <a:r>
              <a:rPr lang="en-US" dirty="0" err="1"/>
              <a:t>rax</a:t>
            </a:r>
            <a:r>
              <a:rPr lang="en-US" dirty="0"/>
              <a:t> before it is zeroed by the exception.</a:t>
            </a:r>
          </a:p>
          <a:p>
            <a:r>
              <a:rPr lang="en-US" dirty="0"/>
              <a:t>We can find the cache line that hits in the probe array on a second access, which tells us the value of the byte %al we loaded illegally!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28344F-659D-4710-9AEF-A7A9865489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2CE80-E14D-4625-B1BA-E4DA936F441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3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DF832-29E9-407C-A7EC-D9E9A2B41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Meltdown – the Exploit – what about 0?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3AD11-3FF7-49A4-9E4B-84734D7A9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1  // </a:t>
            </a:r>
            <a:r>
              <a:rPr lang="en-US" sz="2400" dirty="0" err="1">
                <a:latin typeface="Consolas" panose="020B0609020204030204" pitchFamily="49" charset="0"/>
              </a:rPr>
              <a:t>rcx</a:t>
            </a:r>
            <a:r>
              <a:rPr lang="en-US" sz="2400" dirty="0">
                <a:latin typeface="Consolas" panose="020B0609020204030204" pitchFamily="49" charset="0"/>
              </a:rPr>
              <a:t> = kernel address (</a:t>
            </a:r>
            <a:r>
              <a:rPr lang="en-US" sz="2400" dirty="0" err="1">
                <a:latin typeface="Consolas" panose="020B0609020204030204" pitchFamily="49" charset="0"/>
              </a:rPr>
              <a:t>kernelAddr</a:t>
            </a:r>
            <a:r>
              <a:rPr lang="en-US" sz="24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2  // </a:t>
            </a:r>
            <a:r>
              <a:rPr lang="en-US" sz="2400" dirty="0" err="1">
                <a:latin typeface="Consolas" panose="020B0609020204030204" pitchFamily="49" charset="0"/>
              </a:rPr>
              <a:t>rbx</a:t>
            </a:r>
            <a:r>
              <a:rPr lang="en-US" sz="2400" dirty="0">
                <a:latin typeface="Consolas" panose="020B0609020204030204" pitchFamily="49" charset="0"/>
              </a:rPr>
              <a:t> = </a:t>
            </a:r>
            <a:r>
              <a:rPr lang="en-US" sz="2400" dirty="0" err="1">
                <a:latin typeface="Consolas" panose="020B0609020204030204" pitchFamily="49" charset="0"/>
              </a:rPr>
              <a:t>probe_array</a:t>
            </a: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3  retry: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4    </a:t>
            </a:r>
            <a:r>
              <a:rPr lang="en-US" sz="2400" dirty="0" err="1">
                <a:latin typeface="Consolas" panose="020B0609020204030204" pitchFamily="49" charset="0"/>
              </a:rPr>
              <a:t>movb</a:t>
            </a:r>
            <a:r>
              <a:rPr lang="en-US" sz="2400" dirty="0">
                <a:latin typeface="Consolas" panose="020B0609020204030204" pitchFamily="49" charset="0"/>
              </a:rPr>
              <a:t> (%</a:t>
            </a:r>
            <a:r>
              <a:rPr lang="en-US" sz="2400" dirty="0" err="1">
                <a:latin typeface="Consolas" panose="020B0609020204030204" pitchFamily="49" charset="0"/>
              </a:rPr>
              <a:t>rcx</a:t>
            </a:r>
            <a:r>
              <a:rPr lang="en-US" sz="2400" dirty="0">
                <a:latin typeface="Consolas" panose="020B0609020204030204" pitchFamily="49" charset="0"/>
              </a:rPr>
              <a:t>), %al          // move a byte to %al (%</a:t>
            </a:r>
            <a:r>
              <a:rPr lang="en-US" sz="2400" dirty="0" err="1">
                <a:latin typeface="Consolas" panose="020B0609020204030204" pitchFamily="49" charset="0"/>
              </a:rPr>
              <a:t>rax</a:t>
            </a:r>
            <a:r>
              <a:rPr lang="en-US" sz="24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5    </a:t>
            </a:r>
            <a:r>
              <a:rPr lang="en-US" sz="2400" dirty="0" err="1">
                <a:latin typeface="Consolas" panose="020B0609020204030204" pitchFamily="49" charset="0"/>
              </a:rPr>
              <a:t>shl</a:t>
            </a:r>
            <a:r>
              <a:rPr lang="en-US" sz="2400" dirty="0">
                <a:latin typeface="Consolas" panose="020B0609020204030204" pitchFamily="49" charset="0"/>
              </a:rPr>
              <a:t>  0xc, %</a:t>
            </a:r>
            <a:r>
              <a:rPr lang="en-US" sz="2400" dirty="0" err="1">
                <a:latin typeface="Consolas" panose="020B0609020204030204" pitchFamily="49" charset="0"/>
              </a:rPr>
              <a:t>rax</a:t>
            </a:r>
            <a:r>
              <a:rPr lang="en-US" sz="2400" dirty="0">
                <a:latin typeface="Consolas" panose="020B0609020204030204" pitchFamily="49" charset="0"/>
              </a:rPr>
              <a:t>            // multiply by 4096 (&lt;&lt; 12)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6    </a:t>
            </a:r>
            <a:r>
              <a:rPr lang="en-US" sz="2400" dirty="0" err="1">
                <a:latin typeface="Consolas" panose="020B0609020204030204" pitchFamily="49" charset="0"/>
              </a:rPr>
              <a:t>jz</a:t>
            </a:r>
            <a:r>
              <a:rPr lang="en-US" sz="2400" dirty="0">
                <a:latin typeface="Consolas" panose="020B0609020204030204" pitchFamily="49" charset="0"/>
              </a:rPr>
              <a:t> retry                  // retry if byte was 0**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7    </a:t>
            </a:r>
            <a:r>
              <a:rPr lang="en-US" sz="2400" dirty="0" err="1">
                <a:latin typeface="Consolas" panose="020B0609020204030204" pitchFamily="49" charset="0"/>
              </a:rPr>
              <a:t>mov</a:t>
            </a:r>
            <a:r>
              <a:rPr lang="en-US" sz="2400" dirty="0">
                <a:latin typeface="Consolas" panose="020B0609020204030204" pitchFamily="49" charset="0"/>
              </a:rPr>
              <a:t> (%</a:t>
            </a:r>
            <a:r>
              <a:rPr lang="en-US" sz="2400" dirty="0" err="1">
                <a:latin typeface="Consolas" panose="020B0609020204030204" pitchFamily="49" charset="0"/>
              </a:rPr>
              <a:t>rbx</a:t>
            </a:r>
            <a:r>
              <a:rPr lang="en-US" sz="2400" dirty="0">
                <a:latin typeface="Consolas" panose="020B0609020204030204" pitchFamily="49" charset="0"/>
              </a:rPr>
              <a:t>,%</a:t>
            </a:r>
            <a:r>
              <a:rPr lang="en-US" sz="2400" dirty="0" err="1">
                <a:latin typeface="Consolas" panose="020B0609020204030204" pitchFamily="49" charset="0"/>
              </a:rPr>
              <a:t>rax</a:t>
            </a:r>
            <a:r>
              <a:rPr lang="en-US" sz="2400" dirty="0">
                <a:latin typeface="Consolas" panose="020B0609020204030204" pitchFamily="49" charset="0"/>
              </a:rPr>
              <a:t>), %</a:t>
            </a:r>
            <a:r>
              <a:rPr lang="en-US" sz="2400" dirty="0" err="1">
                <a:latin typeface="Consolas" panose="020B0609020204030204" pitchFamily="49" charset="0"/>
              </a:rPr>
              <a:t>rbx</a:t>
            </a:r>
            <a:r>
              <a:rPr lang="en-US" sz="2400" dirty="0">
                <a:latin typeface="Consolas" panose="020B0609020204030204" pitchFamily="49" charset="0"/>
              </a:rPr>
              <a:t>     // access </a:t>
            </a:r>
            <a:r>
              <a:rPr lang="en-US" sz="2400" dirty="0" err="1">
                <a:latin typeface="Consolas" panose="020B0609020204030204" pitchFamily="49" charset="0"/>
              </a:rPr>
              <a:t>probe_array</a:t>
            </a:r>
            <a:r>
              <a:rPr lang="en-US" sz="2400" dirty="0">
                <a:latin typeface="Consolas" panose="020B0609020204030204" pitchFamily="49" charset="0"/>
              </a:rPr>
              <a:t>[%al*4096]</a:t>
            </a: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cs typeface="Calibri" panose="020F0502020204030204" pitchFamily="34" charset="0"/>
              </a:rPr>
              <a:t>** %</a:t>
            </a:r>
            <a:r>
              <a:rPr lang="en-US" sz="2400" dirty="0" err="1">
                <a:cs typeface="Calibri" panose="020F0502020204030204" pitchFamily="34" charset="0"/>
              </a:rPr>
              <a:t>rax</a:t>
            </a:r>
            <a:r>
              <a:rPr lang="en-US" sz="2400" dirty="0">
                <a:cs typeface="Calibri" panose="020F0502020204030204" pitchFamily="34" charset="0"/>
              </a:rPr>
              <a:t> will be 0 if the Exception wins the race with the </a:t>
            </a:r>
            <a:r>
              <a:rPr lang="en-US" sz="2400" dirty="0" err="1">
                <a:cs typeface="Calibri" panose="020F0502020204030204" pitchFamily="34" charset="0"/>
              </a:rPr>
              <a:t>probe_array</a:t>
            </a:r>
            <a:r>
              <a:rPr lang="en-US" sz="2400" dirty="0">
                <a:cs typeface="Calibri" panose="020F0502020204030204" pitchFamily="34" charset="0"/>
              </a:rPr>
              <a:t> access. Thus, if a zero is seen, try again. Either, a non-zero byte is used to perform the speculative access, or don’t perform the speculative access at all! Then, when scanning </a:t>
            </a:r>
            <a:r>
              <a:rPr lang="en-US" sz="2400" dirty="0" err="1">
                <a:cs typeface="Calibri" panose="020F0502020204030204" pitchFamily="34" charset="0"/>
              </a:rPr>
              <a:t>probe_array</a:t>
            </a:r>
            <a:r>
              <a:rPr lang="en-US" sz="2400" dirty="0">
                <a:cs typeface="Calibri" panose="020F0502020204030204" pitchFamily="34" charset="0"/>
              </a:rPr>
              <a:t>, no hits will occur, and we can be reasonably confident the byte was 0.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22DD60-B806-4222-B7DF-7842F2B884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2CE80-E14D-4625-B1BA-E4DA936F441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777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43928-C67A-46EA-91FC-CF361DE73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Meltdown -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23FCD-6351-485E-9F79-A9429BC03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Allows a user process to read </a:t>
            </a:r>
            <a:r>
              <a:rPr lang="en-US" b="1" dirty="0">
                <a:solidFill>
                  <a:srgbClr val="FF0000"/>
                </a:solidFill>
              </a:rPr>
              <a:t>all</a:t>
            </a:r>
            <a:r>
              <a:rPr lang="en-US" dirty="0"/>
              <a:t> of physical memory on the system, which is mapped in kernel addresses and by extension in user process address space</a:t>
            </a:r>
          </a:p>
          <a:p>
            <a:endParaRPr lang="en-US" dirty="0"/>
          </a:p>
          <a:p>
            <a:r>
              <a:rPr lang="en-US" dirty="0"/>
              <a:t>Speculative execution occurs in the </a:t>
            </a:r>
            <a:r>
              <a:rPr lang="en-US" i="1" dirty="0"/>
              <a:t>exploit</a:t>
            </a:r>
            <a:r>
              <a:rPr lang="en-US" dirty="0"/>
              <a:t> (leak arises from CPU speculating in the </a:t>
            </a:r>
            <a:r>
              <a:rPr lang="en-US" i="1" dirty="0"/>
              <a:t>attacker’s</a:t>
            </a:r>
            <a:r>
              <a:rPr lang="en-US" dirty="0"/>
              <a:t> code)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977C57-476C-475E-A9DA-DCCBF6D0EB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2CE80-E14D-4625-B1BA-E4DA936F441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57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620F9-DA9B-4973-AAF4-B64C21B42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Meltdown - Mitigation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F1D6E-A017-4F0D-93C7-B61AEDC3B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Meltdown relies on the kernel address space being mapped into user process address space, and all of physical memory being mapped to kernel address space.</a:t>
            </a:r>
          </a:p>
          <a:p>
            <a:endParaRPr lang="en-US" dirty="0"/>
          </a:p>
          <a:p>
            <a:r>
              <a:rPr lang="en-US" dirty="0"/>
              <a:t>KAISER (patch by </a:t>
            </a:r>
            <a:r>
              <a:rPr lang="en-US" dirty="0" err="1"/>
              <a:t>Gruss</a:t>
            </a:r>
            <a:r>
              <a:rPr lang="en-US" dirty="0"/>
              <a:t> et al.) implements a stronger isolation between kernel and user space. It leaves physical memory unmapped in kernel address space.</a:t>
            </a:r>
          </a:p>
          <a:p>
            <a:endParaRPr lang="en-US" dirty="0"/>
          </a:p>
          <a:p>
            <a:r>
              <a:rPr lang="en-US" dirty="0"/>
              <a:t>Or, use an AMD processor, which doesn’t bypass memory protection during speculative execution.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72F8E4-3228-4D5E-AF37-EBCF5F5630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2CE80-E14D-4625-B1BA-E4DA936F441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81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8DEDA-A525-4D4C-8001-D0789AF5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Architecture – The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C2203-7BE1-4D3E-92D7-1BF5104B5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Caching</a:t>
            </a:r>
          </a:p>
          <a:p>
            <a:pPr lvl="1"/>
            <a:r>
              <a:rPr lang="en-US" dirty="0"/>
              <a:t>CPUs have caches that speed up memory access!</a:t>
            </a:r>
          </a:p>
          <a:p>
            <a:pPr lvl="1"/>
            <a:r>
              <a:rPr lang="en-US" dirty="0"/>
              <a:t>Typically physically addressed (after address translation)</a:t>
            </a:r>
          </a:p>
          <a:p>
            <a:endParaRPr lang="en-US" dirty="0"/>
          </a:p>
          <a:p>
            <a:r>
              <a:rPr lang="en-US" dirty="0"/>
              <a:t>Assume access below is valid and memory page is in DRAM</a:t>
            </a:r>
          </a:p>
          <a:p>
            <a:endParaRPr lang="en-US" dirty="0"/>
          </a:p>
          <a:p>
            <a:pPr marL="0" indent="0" defTabSz="457200">
              <a:spcBef>
                <a:spcPts val="0"/>
              </a:spcBef>
              <a:buSzTx/>
              <a:buNone/>
              <a:defRPr i="1">
                <a:solidFill>
                  <a:srgbClr val="959395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400" dirty="0">
                <a:solidFill>
                  <a:srgbClr val="006DBC"/>
                </a:solidFill>
                <a:latin typeface="Consolas" panose="020B0609020204030204" pitchFamily="49" charset="0"/>
              </a:rPr>
              <a:t>    </a:t>
            </a:r>
            <a:r>
              <a:rPr lang="en-US" sz="2400" dirty="0" err="1">
                <a:solidFill>
                  <a:srgbClr val="006DBC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x =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myArray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2400" dirty="0">
                <a:solidFill>
                  <a:srgbClr val="BF8F00"/>
                </a:solidFill>
                <a:latin typeface="Consolas" panose="020B0609020204030204" pitchFamily="49" charset="0"/>
              </a:rPr>
              <a:t>42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]; </a:t>
            </a:r>
            <a:r>
              <a:rPr lang="en-US" sz="2400" dirty="0">
                <a:latin typeface="Consolas" panose="020B0609020204030204" pitchFamily="49" charset="0"/>
              </a:rPr>
              <a:t>//goes to DRAM, </a:t>
            </a:r>
            <a:r>
              <a:rPr lang="en-US" sz="2400" dirty="0" err="1">
                <a:latin typeface="Consolas" panose="020B0609020204030204" pitchFamily="49" charset="0"/>
              </a:rPr>
              <a:t>slooooow</a:t>
            </a:r>
            <a:r>
              <a:rPr lang="en-US" sz="2400" dirty="0">
                <a:latin typeface="Consolas" panose="020B0609020204030204" pitchFamily="49" charset="0"/>
              </a:rPr>
              <a:t>...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 defTabSz="457200">
              <a:spcBef>
                <a:spcPts val="0"/>
              </a:spcBef>
              <a:buSzTx/>
              <a:buNone/>
              <a:defRPr i="1">
                <a:solidFill>
                  <a:srgbClr val="959395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400" dirty="0">
                <a:solidFill>
                  <a:srgbClr val="006DBC"/>
                </a:solidFill>
                <a:latin typeface="Consolas" panose="020B0609020204030204" pitchFamily="49" charset="0"/>
              </a:rPr>
              <a:t>    </a:t>
            </a:r>
            <a:r>
              <a:rPr lang="en-US" sz="2400" dirty="0" err="1">
                <a:solidFill>
                  <a:srgbClr val="006DBC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y =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myArray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2400" dirty="0">
                <a:solidFill>
                  <a:srgbClr val="BF8F00"/>
                </a:solidFill>
                <a:latin typeface="Consolas" panose="020B0609020204030204" pitchFamily="49" charset="0"/>
              </a:rPr>
              <a:t>42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]; </a:t>
            </a:r>
            <a:r>
              <a:rPr lang="en-US" sz="2400" dirty="0">
                <a:latin typeface="Consolas" panose="020B0609020204030204" pitchFamily="49" charset="0"/>
              </a:rPr>
              <a:t>//goes to Cache, </a:t>
            </a:r>
            <a:r>
              <a:rPr lang="en-US" sz="2400" b="1" dirty="0">
                <a:solidFill>
                  <a:srgbClr val="5E5E5E"/>
                </a:solidFill>
                <a:latin typeface="Consolas" panose="020B0609020204030204" pitchFamily="49" charset="0"/>
              </a:rPr>
              <a:t>1 CPU cycle</a:t>
            </a:r>
          </a:p>
          <a:p>
            <a:endParaRPr lang="en-US" dirty="0"/>
          </a:p>
          <a:p>
            <a:r>
              <a:rPr lang="en-US" dirty="0"/>
              <a:t>Cache/memory accesses can be timed by user programs!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FB9C7A-2053-4F3D-8783-486006AF7E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2CE80-E14D-4625-B1BA-E4DA936F44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8DEDA-A525-4D4C-8001-D0789AF5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Architecture – The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C2203-7BE1-4D3E-92D7-1BF5104B5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Out-of-Order Execution</a:t>
            </a:r>
          </a:p>
          <a:p>
            <a:pPr lvl="1"/>
            <a:r>
              <a:rPr lang="en-US" dirty="0"/>
              <a:t>Modern CPUs can run Out-of-Order (</a:t>
            </a:r>
            <a:r>
              <a:rPr lang="en-US" dirty="0" err="1"/>
              <a:t>OoO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These lines can run in parallel!</a:t>
            </a:r>
          </a:p>
          <a:p>
            <a:pPr lvl="1"/>
            <a:r>
              <a:rPr lang="en-US" dirty="0"/>
              <a:t>Computation for </a:t>
            </a:r>
            <a:r>
              <a:rPr lang="en-US" b="1" dirty="0">
                <a:latin typeface="Consolas" panose="020B0609020204030204" pitchFamily="49" charset="0"/>
              </a:rPr>
              <a:t>d</a:t>
            </a:r>
            <a:r>
              <a:rPr lang="en-US" dirty="0"/>
              <a:t> and </a:t>
            </a:r>
            <a:r>
              <a:rPr lang="en-US" b="1" dirty="0">
                <a:latin typeface="Consolas" panose="020B0609020204030204" pitchFamily="49" charset="0"/>
              </a:rPr>
              <a:t>e</a:t>
            </a:r>
            <a:r>
              <a:rPr lang="en-US" dirty="0"/>
              <a:t> are independent</a:t>
            </a:r>
          </a:p>
          <a:p>
            <a:pPr lvl="1"/>
            <a:r>
              <a:rPr lang="en-US" dirty="0"/>
              <a:t>These operations may be executed by CPU in any order</a:t>
            </a:r>
          </a:p>
          <a:p>
            <a:endParaRPr lang="en-US" dirty="0"/>
          </a:p>
          <a:p>
            <a:pPr marL="0" indent="0" defTabSz="457200">
              <a:spcBef>
                <a:spcPts val="0"/>
              </a:spcBef>
              <a:buSzTx/>
              <a:buNone/>
              <a:defRPr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400" dirty="0">
                <a:latin typeface="Consolas" panose="020B0609020204030204" pitchFamily="49" charset="0"/>
              </a:rPr>
              <a:t>    </a:t>
            </a:r>
            <a:r>
              <a:rPr lang="en-US" sz="2400" dirty="0" err="1">
                <a:solidFill>
                  <a:srgbClr val="006DBC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>
                <a:latin typeface="Consolas" panose="020B0609020204030204" pitchFamily="49" charset="0"/>
              </a:rPr>
              <a:t> d = a + b + </a:t>
            </a:r>
            <a:r>
              <a:rPr lang="en-US" sz="2400" dirty="0" err="1">
                <a:latin typeface="Consolas" panose="020B0609020204030204" pitchFamily="49" charset="0"/>
              </a:rPr>
              <a:t>fac</a:t>
            </a:r>
            <a:r>
              <a:rPr lang="en-US" sz="2400" dirty="0">
                <a:latin typeface="Consolas" panose="020B0609020204030204" pitchFamily="49" charset="0"/>
              </a:rPr>
              <a:t>(c);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400" dirty="0">
                <a:latin typeface="Consolas" panose="020B0609020204030204" pitchFamily="49" charset="0"/>
              </a:rPr>
              <a:t>    </a:t>
            </a:r>
            <a:r>
              <a:rPr lang="en-US" sz="2400" dirty="0" err="1">
                <a:solidFill>
                  <a:srgbClr val="006DBC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>
                <a:latin typeface="Consolas" panose="020B0609020204030204" pitchFamily="49" charset="0"/>
              </a:rPr>
              <a:t> e = a + b + c;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>
                <a:solidFill>
                  <a:srgbClr val="D5D5D5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400" dirty="0">
                <a:latin typeface="Consolas" panose="020B0609020204030204" pitchFamily="49" charset="0"/>
              </a:rPr>
              <a:t>    </a:t>
            </a:r>
            <a:r>
              <a:rPr lang="en-US" sz="2400" b="1" dirty="0">
                <a:latin typeface="Consolas" panose="020B0609020204030204" pitchFamily="49" charset="0"/>
              </a:rPr>
              <a:t>return</a:t>
            </a:r>
            <a:r>
              <a:rPr lang="en-US" sz="2400" dirty="0">
                <a:latin typeface="Consolas" panose="020B0609020204030204" pitchFamily="49" charset="0"/>
              </a:rPr>
              <a:t> d + e;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FB9C7A-2053-4F3D-8783-486006AF7E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2CE80-E14D-4625-B1BA-E4DA936F44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8DEDA-A525-4D4C-8001-D0789AF5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Architecture – The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C2203-7BE1-4D3E-92D7-1BF5104B5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Speculation</a:t>
            </a:r>
          </a:p>
          <a:p>
            <a:pPr lvl="1"/>
            <a:r>
              <a:rPr lang="en-US" dirty="0"/>
              <a:t>Modern, high-performance processors can execute instructions (statements) speculatively</a:t>
            </a:r>
          </a:p>
          <a:p>
            <a:pPr lvl="1"/>
            <a:endParaRPr lang="en-US" dirty="0"/>
          </a:p>
          <a:p>
            <a:r>
              <a:rPr lang="en-US" dirty="0"/>
              <a:t>Consider this code:</a:t>
            </a:r>
          </a:p>
          <a:p>
            <a:pPr lvl="1"/>
            <a:endParaRPr lang="en-US" dirty="0"/>
          </a:p>
          <a:p>
            <a:endParaRPr lang="en-US" dirty="0"/>
          </a:p>
          <a:p>
            <a:pPr marL="0" indent="0" defTabSz="457200">
              <a:spcBef>
                <a:spcPts val="0"/>
              </a:spcBef>
              <a:buSzTx/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400" dirty="0">
                <a:latin typeface="Consolas" panose="020B0609020204030204" pitchFamily="49" charset="0"/>
              </a:rPr>
              <a:t>    </a:t>
            </a:r>
            <a:r>
              <a:rPr lang="en-US" sz="2400" b="1" dirty="0">
                <a:latin typeface="Consolas" panose="020B0609020204030204" pitchFamily="49" charset="0"/>
              </a:rPr>
              <a:t>assert</a:t>
            </a:r>
            <a:r>
              <a:rPr lang="en-US" sz="2400" dirty="0">
                <a:latin typeface="Consolas" panose="020B0609020204030204" pitchFamily="49" charset="0"/>
              </a:rPr>
              <a:t>(</a:t>
            </a:r>
            <a:r>
              <a:rPr lang="en-US" sz="2400" dirty="0" err="1">
                <a:latin typeface="Consolas" panose="020B0609020204030204" pitchFamily="49" charset="0"/>
              </a:rPr>
              <a:t>idx</a:t>
            </a:r>
            <a:r>
              <a:rPr lang="en-US" sz="2400" dirty="0">
                <a:latin typeface="Consolas" panose="020B0609020204030204" pitchFamily="49" charset="0"/>
              </a:rPr>
              <a:t> &lt; </a:t>
            </a:r>
            <a:r>
              <a:rPr lang="en-US" sz="2400" dirty="0" err="1">
                <a:latin typeface="Consolas" panose="020B0609020204030204" pitchFamily="49" charset="0"/>
              </a:rPr>
              <a:t>len</a:t>
            </a:r>
            <a:r>
              <a:rPr lang="en-US" sz="2400" dirty="0">
                <a:latin typeface="Consolas" panose="020B0609020204030204" pitchFamily="49" charset="0"/>
              </a:rPr>
              <a:t>);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400" dirty="0">
                <a:latin typeface="Consolas" panose="020B0609020204030204" pitchFamily="49" charset="0"/>
              </a:rPr>
              <a:t>    </a:t>
            </a:r>
            <a:r>
              <a:rPr lang="en-US" sz="2400" dirty="0">
                <a:solidFill>
                  <a:srgbClr val="021994"/>
                </a:solidFill>
                <a:latin typeface="Consolas" panose="020B0609020204030204" pitchFamily="49" charset="0"/>
              </a:rPr>
              <a:t>result = </a:t>
            </a:r>
            <a:r>
              <a:rPr lang="en-US" sz="2400" dirty="0">
                <a:latin typeface="Consolas" panose="020B0609020204030204" pitchFamily="49" charset="0"/>
              </a:rPr>
              <a:t>data[</a:t>
            </a:r>
            <a:r>
              <a:rPr lang="en-US" sz="2400" dirty="0" err="1">
                <a:latin typeface="Consolas" panose="020B0609020204030204" pitchFamily="49" charset="0"/>
              </a:rPr>
              <a:t>idx</a:t>
            </a:r>
            <a:r>
              <a:rPr lang="en-US" sz="2400" dirty="0">
                <a:latin typeface="Consolas" panose="020B0609020204030204" pitchFamily="49" charset="0"/>
              </a:rPr>
              <a:t>];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FB9C7A-2053-4F3D-8783-486006AF7E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2CE80-E14D-4625-B1BA-E4DA936F44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4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8DEDA-A525-4D4C-8001-D0789AF5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Architecture – The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C2203-7BE1-4D3E-92D7-1BF5104B5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Speculation</a:t>
            </a:r>
          </a:p>
          <a:p>
            <a:pPr lvl="1"/>
            <a:r>
              <a:rPr lang="en-US" dirty="0"/>
              <a:t>Modern, high-performance processors can execute instructions (statements) speculatively</a:t>
            </a:r>
          </a:p>
          <a:p>
            <a:pPr lvl="1"/>
            <a:endParaRPr lang="en-US" dirty="0"/>
          </a:p>
          <a:p>
            <a:r>
              <a:rPr lang="en-US" dirty="0"/>
              <a:t>Consider this code:</a:t>
            </a:r>
          </a:p>
          <a:p>
            <a:pPr lvl="1"/>
            <a:r>
              <a:rPr lang="en-US" dirty="0"/>
              <a:t>The second line can execute before the check completes!</a:t>
            </a:r>
          </a:p>
          <a:p>
            <a:endParaRPr lang="en-US" dirty="0"/>
          </a:p>
          <a:p>
            <a:pPr marL="0" indent="0" defTabSz="457200">
              <a:spcBef>
                <a:spcPts val="0"/>
              </a:spcBef>
              <a:buSzTx/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24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assert</a:t>
            </a:r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idx</a:t>
            </a:r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 &lt; </a:t>
            </a:r>
            <a:r>
              <a:rPr lang="en-US" sz="24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len</a:t>
            </a:r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400" dirty="0">
                <a:latin typeface="Consolas" panose="020B0609020204030204" pitchFamily="49" charset="0"/>
              </a:rPr>
              <a:t>    </a:t>
            </a:r>
            <a:r>
              <a:rPr lang="en-US" sz="2400" dirty="0">
                <a:solidFill>
                  <a:srgbClr val="021994"/>
                </a:solidFill>
                <a:latin typeface="Consolas" panose="020B0609020204030204" pitchFamily="49" charset="0"/>
              </a:rPr>
              <a:t>result = </a:t>
            </a:r>
            <a:r>
              <a:rPr lang="en-US" sz="2400" dirty="0">
                <a:latin typeface="Consolas" panose="020B0609020204030204" pitchFamily="49" charset="0"/>
              </a:rPr>
              <a:t>data[</a:t>
            </a:r>
            <a:r>
              <a:rPr lang="en-US" sz="2400" dirty="0" err="1">
                <a:latin typeface="Consolas" panose="020B0609020204030204" pitchFamily="49" charset="0"/>
              </a:rPr>
              <a:t>idx</a:t>
            </a:r>
            <a:r>
              <a:rPr lang="en-US" sz="2400" dirty="0">
                <a:latin typeface="Consolas" panose="020B0609020204030204" pitchFamily="49" charset="0"/>
              </a:rPr>
              <a:t>];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FB9C7A-2053-4F3D-8783-486006AF7E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2CE80-E14D-4625-B1BA-E4DA936F44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7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8DEDA-A525-4D4C-8001-D0789AF5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Architecture – The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C2203-7BE1-4D3E-92D7-1BF5104B5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Speculation</a:t>
            </a:r>
          </a:p>
          <a:p>
            <a:pPr lvl="1"/>
            <a:r>
              <a:rPr lang="en-US" dirty="0"/>
              <a:t>Modern, high-performance processors can execute instructions (statements) speculatively</a:t>
            </a:r>
          </a:p>
          <a:p>
            <a:pPr lvl="1"/>
            <a:endParaRPr lang="en-US" dirty="0"/>
          </a:p>
          <a:p>
            <a:r>
              <a:rPr lang="en-US" dirty="0"/>
              <a:t>CPU often does something more like:</a:t>
            </a:r>
          </a:p>
          <a:p>
            <a:endParaRPr lang="en-US" dirty="0"/>
          </a:p>
          <a:p>
            <a:pPr marL="0" indent="0" defTabSz="457200">
              <a:spcBef>
                <a:spcPts val="0"/>
              </a:spcBef>
              <a:buSzTx/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400" dirty="0">
                <a:latin typeface="Consolas" panose="020B0609020204030204" pitchFamily="49" charset="0"/>
              </a:rPr>
              <a:t>    </a:t>
            </a:r>
            <a:r>
              <a:rPr lang="en-US" sz="2400" dirty="0">
                <a:solidFill>
                  <a:srgbClr val="021994"/>
                </a:solidFill>
                <a:latin typeface="Consolas" panose="020B0609020204030204" pitchFamily="49" charset="0"/>
              </a:rPr>
              <a:t>result = </a:t>
            </a:r>
            <a:r>
              <a:rPr lang="en-US" sz="2400" dirty="0">
                <a:latin typeface="Consolas" panose="020B0609020204030204" pitchFamily="49" charset="0"/>
              </a:rPr>
              <a:t>data[</a:t>
            </a:r>
            <a:r>
              <a:rPr lang="en-US" sz="2400" dirty="0" err="1">
                <a:latin typeface="Consolas" panose="020B0609020204030204" pitchFamily="49" charset="0"/>
              </a:rPr>
              <a:t>idx</a:t>
            </a:r>
            <a:r>
              <a:rPr lang="en-US" sz="2400" dirty="0">
                <a:latin typeface="Consolas" panose="020B0609020204030204" pitchFamily="49" charset="0"/>
              </a:rPr>
              <a:t>];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400" dirty="0">
                <a:latin typeface="Consolas" panose="020B0609020204030204" pitchFamily="49" charset="0"/>
              </a:rPr>
              <a:t>    </a:t>
            </a:r>
            <a:r>
              <a:rPr lang="en-US" sz="2400" b="1" dirty="0">
                <a:latin typeface="Consolas" panose="020B0609020204030204" pitchFamily="49" charset="0"/>
              </a:rPr>
              <a:t>if</a:t>
            </a:r>
            <a:r>
              <a:rPr lang="en-US" sz="2400" dirty="0">
                <a:latin typeface="Consolas" panose="020B0609020204030204" pitchFamily="49" charset="0"/>
              </a:rPr>
              <a:t> (</a:t>
            </a:r>
            <a:r>
              <a:rPr lang="en-US" sz="2400" dirty="0" err="1">
                <a:latin typeface="Consolas" panose="020B0609020204030204" pitchFamily="49" charset="0"/>
              </a:rPr>
              <a:t>idx</a:t>
            </a:r>
            <a:r>
              <a:rPr lang="en-US" sz="2400" dirty="0">
                <a:latin typeface="Consolas" panose="020B0609020204030204" pitchFamily="49" charset="0"/>
              </a:rPr>
              <a:t> &gt;= </a:t>
            </a:r>
            <a:r>
              <a:rPr lang="en-US" sz="2400" dirty="0" err="1">
                <a:latin typeface="Consolas" panose="020B0609020204030204" pitchFamily="49" charset="0"/>
              </a:rPr>
              <a:t>len</a:t>
            </a:r>
            <a:r>
              <a:rPr lang="en-US" sz="2400" dirty="0">
                <a:latin typeface="Consolas" panose="020B0609020204030204" pitchFamily="49" charset="0"/>
              </a:rPr>
              <a:t>)</a:t>
            </a:r>
          </a:p>
          <a:p>
            <a:pPr marL="0" indent="0" defTabSz="457200">
              <a:spcBef>
                <a:spcPts val="0"/>
              </a:spcBef>
              <a:buSzTx/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400" i="1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      // assert should have fired!</a:t>
            </a:r>
          </a:p>
          <a:p>
            <a:pPr marL="0" indent="0" defTabSz="457200">
              <a:spcBef>
                <a:spcPts val="0"/>
              </a:spcBef>
              <a:buSzTx/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400" i="1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      // CPU rolls back state</a:t>
            </a:r>
          </a:p>
          <a:p>
            <a:pPr marL="0" indent="0" defTabSz="457200">
              <a:spcBef>
                <a:spcPts val="0"/>
              </a:spcBef>
              <a:buSzTx/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400" dirty="0">
                <a:latin typeface="Consolas" panose="020B0609020204030204" pitchFamily="49" charset="0"/>
              </a:rPr>
              <a:t>      </a:t>
            </a:r>
            <a:r>
              <a:rPr lang="en-US" sz="2400" dirty="0" err="1">
                <a:solidFill>
                  <a:srgbClr val="021994"/>
                </a:solidFill>
                <a:latin typeface="Consolas" panose="020B0609020204030204" pitchFamily="49" charset="0"/>
                <a:cs typeface="Courier New"/>
              </a:rPr>
              <a:t>do_assert</a:t>
            </a:r>
            <a:r>
              <a:rPr lang="en-US" sz="2400" dirty="0">
                <a:solidFill>
                  <a:srgbClr val="021994"/>
                </a:solidFill>
                <a:latin typeface="Consolas" panose="020B0609020204030204" pitchFamily="49" charset="0"/>
                <a:cs typeface="Courier New"/>
              </a:rPr>
              <a:t>();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FB9C7A-2053-4F3D-8783-486006AF7E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2CE80-E14D-4625-B1BA-E4DA936F44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210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919D811-A81B-4A2D-A41F-912D82754562}"/>
              </a:ext>
            </a:extLst>
          </p:cNvPr>
          <p:cNvSpPr txBox="1">
            <a:spLocks/>
          </p:cNvSpPr>
          <p:nvPr/>
        </p:nvSpPr>
        <p:spPr bwMode="auto">
          <a:xfrm>
            <a:off x="529168" y="1362075"/>
            <a:ext cx="11154833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/>
              <a:t>Starting with a empty (cold) cache, an attacker can use timing information to determine if a cache block was loaded by the victim</a:t>
            </a:r>
            <a:endParaRPr lang="en-US" kern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C48E13-3F3B-40BD-A681-896D1BB8B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Flush + Reload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B4CDA96-0007-4049-8202-CD2AF14CD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88" y="2331016"/>
            <a:ext cx="10074992" cy="278137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793AF6-DB21-4F07-AFD8-BF230C43A9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2CE80-E14D-4625-B1BA-E4DA936F4419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4B2B5D-C0D8-43B7-BF7D-0E0D3C051E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002" y="5194588"/>
            <a:ext cx="7876020" cy="94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244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2CBAB-9161-413B-AA5A-B26E7CE55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Meltdown -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490A3-4C0E-4E55-963B-993346BD7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of physical memory is mapped to kernel addresses in user process</a:t>
            </a:r>
          </a:p>
          <a:p>
            <a:pPr lvl="1"/>
            <a:r>
              <a:rPr lang="en-US" dirty="0"/>
              <a:t>Start address (VA in user process) of physical memory is known, A</a:t>
            </a:r>
            <a:r>
              <a:rPr lang="en-US" baseline="-25000" dirty="0"/>
              <a:t>k</a:t>
            </a:r>
            <a:endParaRPr lang="en-US" dirty="0"/>
          </a:p>
          <a:p>
            <a:pPr lvl="1"/>
            <a:r>
              <a:rPr lang="en-US" dirty="0"/>
              <a:t>Physical memory is K bytes total, and mapped directly, [A</a:t>
            </a:r>
            <a:r>
              <a:rPr lang="en-US" baseline="-25000" dirty="0"/>
              <a:t>k</a:t>
            </a:r>
            <a:r>
              <a:rPr lang="en-US" dirty="0"/>
              <a:t> … (A</a:t>
            </a:r>
            <a:r>
              <a:rPr lang="en-US" baseline="-25000" dirty="0"/>
              <a:t>k</a:t>
            </a:r>
            <a:r>
              <a:rPr lang="en-US" dirty="0"/>
              <a:t> + K – 1)]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An exception (illegal memory access) can be handled/suppressed</a:t>
            </a:r>
          </a:p>
          <a:p>
            <a:r>
              <a:rPr lang="en-US" dirty="0"/>
              <a:t>Kernel Address Space Layout Randomization not used</a:t>
            </a:r>
          </a:p>
          <a:p>
            <a:pPr lvl="1"/>
            <a:r>
              <a:rPr lang="en-US" dirty="0"/>
              <a:t>Similar to randomizing start address of stack, kernel data structure start address can be randomized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ACEBA-7A53-43AF-9EE3-75F30E2154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2CE80-E14D-4625-B1BA-E4DA936F4419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8A92DB-0C97-4718-BB11-85C4796A9B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802" y="2710524"/>
            <a:ext cx="5116420" cy="143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7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7" id="{7302119E-D817-4400-B64D-716D5ECC4B33}" vid="{5CC1F176-B9F3-44BC-A806-5CC77F7B74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UWTheme-351-Au17</Template>
  <TotalTime>0</TotalTime>
  <Words>1993</Words>
  <Application>Microsoft Office PowerPoint</Application>
  <PresentationFormat>Widescreen</PresentationFormat>
  <Paragraphs>270</Paragraphs>
  <Slides>25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Arial Narrow</vt:lpstr>
      <vt:lpstr>Calibri</vt:lpstr>
      <vt:lpstr>Consolas</vt:lpstr>
      <vt:lpstr>Courier New</vt:lpstr>
      <vt:lpstr>Roboto Regular</vt:lpstr>
      <vt:lpstr>Times New Roman</vt:lpstr>
      <vt:lpstr>Wingdings</vt:lpstr>
      <vt:lpstr>UWTheme-351-Au17</vt:lpstr>
      <vt:lpstr>Meltdown CSE 351 Winter 2018</vt:lpstr>
      <vt:lpstr>Computer Architecture – The Basics</vt:lpstr>
      <vt:lpstr>Computer Architecture – The Basics</vt:lpstr>
      <vt:lpstr>Computer Architecture – The Basics</vt:lpstr>
      <vt:lpstr>Computer Architecture – The Basics</vt:lpstr>
      <vt:lpstr>Computer Architecture – The Basics</vt:lpstr>
      <vt:lpstr>Computer Architecture – The Basics</vt:lpstr>
      <vt:lpstr>Flush + Reload</vt:lpstr>
      <vt:lpstr>Meltdown - Assumptions</vt:lpstr>
      <vt:lpstr>Meltdown – Data Structures/Variables</vt:lpstr>
      <vt:lpstr>Meltdown – Toy Example</vt:lpstr>
      <vt:lpstr>Meltdown – Toy Example</vt:lpstr>
      <vt:lpstr>Meltdown – Toy Example</vt:lpstr>
      <vt:lpstr>Meltdown – Toy Example</vt:lpstr>
      <vt:lpstr>Meltdown – the Exploit</vt:lpstr>
      <vt:lpstr>Meltdown – the Exploit</vt:lpstr>
      <vt:lpstr>Meltdown – the Exploit</vt:lpstr>
      <vt:lpstr>Meltdown – the Exploit</vt:lpstr>
      <vt:lpstr>Meltdown – the Exploit</vt:lpstr>
      <vt:lpstr>Meltdown – the Exploit</vt:lpstr>
      <vt:lpstr>Meltdown – the Exploit</vt:lpstr>
      <vt:lpstr>Meltdown – Explained</vt:lpstr>
      <vt:lpstr>Meltdown – the Exploit – what about 0?</vt:lpstr>
      <vt:lpstr>Meltdown - Summary</vt:lpstr>
      <vt:lpstr>Meltdown - Mitigation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2018-03-08T06:39:36Z</dcterms:created>
  <dcterms:modified xsi:type="dcterms:W3CDTF">2018-03-08T21:22:00Z</dcterms:modified>
</cp:coreProperties>
</file>