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8" r:id="rId3"/>
    <p:sldId id="269" r:id="rId4"/>
    <p:sldId id="284" r:id="rId5"/>
    <p:sldId id="266" r:id="rId6"/>
    <p:sldId id="268" r:id="rId7"/>
    <p:sldId id="259" r:id="rId8"/>
    <p:sldId id="260" r:id="rId9"/>
    <p:sldId id="261" r:id="rId10"/>
    <p:sldId id="272" r:id="rId11"/>
    <p:sldId id="273" r:id="rId12"/>
    <p:sldId id="274" r:id="rId13"/>
    <p:sldId id="282" r:id="rId14"/>
    <p:sldId id="275" r:id="rId15"/>
    <p:sldId id="276" r:id="rId16"/>
    <p:sldId id="278" r:id="rId17"/>
    <p:sldId id="280" r:id="rId18"/>
    <p:sldId id="279" r:id="rId19"/>
    <p:sldId id="283" r:id="rId20"/>
    <p:sldId id="277" r:id="rId21"/>
    <p:sldId id="281" r:id="rId22"/>
    <p:sldId id="270" r:id="rId23"/>
  </p:sldIdLst>
  <p:sldSz cx="9144000" cy="6858000" type="screen4x3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Roboto Regular" panose="020B0604020202020204" charset="0"/>
      <p:regular r:id="rId39"/>
    </p:embeddedFont>
    <p:embeddedFont>
      <p:font typeface="Anonymous Pro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11/22/2017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3550" y="922338"/>
            <a:ext cx="6070600" cy="4552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39" y="5787572"/>
            <a:ext cx="3773909" cy="5489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2^64/2^13</a:t>
            </a:r>
            <a:r>
              <a:rPr lang="en-US" baseline="0" dirty="0"/>
              <a:t> = 2^51</a:t>
            </a:r>
          </a:p>
          <a:p>
            <a:r>
              <a:rPr lang="en-US" baseline="0" dirty="0"/>
              <a:t>PPN = 20 bits;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8551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Memory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72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7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Wrap-Up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72257" y="557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https://xkcd.com/720/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7" y="2132237"/>
            <a:ext cx="6400800" cy="3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system has the following properties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MiB</a:t>
            </a:r>
            <a:r>
              <a:rPr lang="en-US" dirty="0"/>
              <a:t> of physical address space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GiB</a:t>
            </a:r>
            <a:r>
              <a:rPr lang="en-US" dirty="0"/>
              <a:t> of virtual address space</a:t>
            </a:r>
          </a:p>
          <a:p>
            <a:pPr lvl="1"/>
            <a:r>
              <a:rPr lang="en-US" dirty="0"/>
              <a:t>32 KiB page size</a:t>
            </a:r>
          </a:p>
          <a:p>
            <a:pPr lvl="1"/>
            <a:r>
              <a:rPr lang="en-US" dirty="0"/>
              <a:t>4-entry fully associative TLB with LRU replacement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6598"/>
              </p:ext>
            </p:extLst>
          </p:nvPr>
        </p:nvGraphicFramePr>
        <p:xfrm>
          <a:off x="1188720" y="4754880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entries in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process uses a page-aligned </a:t>
            </a:r>
            <a:r>
              <a:rPr lang="en-US" i="1" dirty="0"/>
              <a:t>square</a:t>
            </a:r>
            <a:r>
              <a:rPr lang="en-US" dirty="0"/>
              <a:t> matrix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&lt;MAT_SIZE;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mat[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dirty="0"/>
              <a:t>What is the largest stride (in bytes) between successive memory accesses (in the VA space)?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process uses a page-aligned </a:t>
            </a:r>
            <a:r>
              <a:rPr lang="en-US" i="1" dirty="0"/>
              <a:t>square</a:t>
            </a:r>
            <a:r>
              <a:rPr lang="en-US" dirty="0"/>
              <a:t> matrix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&lt;MAT_SIZE;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mat[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dirty="0"/>
              <a:t>What are the following hit rates for the </a:t>
            </a:r>
            <a:r>
              <a:rPr lang="en-US" i="1" dirty="0"/>
              <a:t>first </a:t>
            </a:r>
            <a:r>
              <a:rPr lang="en-US" dirty="0"/>
              <a:t>execution of the for loop?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45021"/>
              </p:ext>
            </p:extLst>
          </p:nvPr>
        </p:nvGraphicFramePr>
        <p:xfrm>
          <a:off x="1188720" y="457200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19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due tonight!</a:t>
            </a:r>
          </a:p>
          <a:p>
            <a:pPr lvl="1"/>
            <a:r>
              <a:rPr lang="en-US" dirty="0"/>
              <a:t>By 11:59 pm!</a:t>
            </a:r>
          </a:p>
          <a:p>
            <a:r>
              <a:rPr lang="en-US" dirty="0"/>
              <a:t>Homework 5 due next Wednesday (3/7)</a:t>
            </a:r>
          </a:p>
          <a:p>
            <a:r>
              <a:rPr lang="en-US" dirty="0"/>
              <a:t>Lab 5 released tomorrow</a:t>
            </a:r>
          </a:p>
          <a:p>
            <a:pPr lvl="1"/>
            <a:r>
              <a:rPr lang="en-US" dirty="0"/>
              <a:t>Due Saturday, March 10 @ 11:59 pm</a:t>
            </a:r>
          </a:p>
          <a:p>
            <a:r>
              <a:rPr lang="en-US" dirty="0"/>
              <a:t>Final Exam</a:t>
            </a:r>
          </a:p>
          <a:p>
            <a:pPr lvl="1"/>
            <a:r>
              <a:rPr lang="en-US" dirty="0"/>
              <a:t>Wednesday, March 14, 2:30 – 4:20 pm, KNE 110</a:t>
            </a:r>
          </a:p>
          <a:p>
            <a:pPr lvl="1"/>
            <a:r>
              <a:rPr lang="en-US" dirty="0"/>
              <a:t>Topics: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What do Page Tables map?</a:t>
            </a:r>
          </a:p>
          <a:p>
            <a:endParaRPr lang="en-US" sz="2200" dirty="0"/>
          </a:p>
          <a:p>
            <a:r>
              <a:rPr lang="en-US" sz="2000" dirty="0"/>
              <a:t>Where are Page Tables located?</a:t>
            </a:r>
          </a:p>
          <a:p>
            <a:endParaRPr lang="en-US" sz="2200" dirty="0"/>
          </a:p>
          <a:p>
            <a:r>
              <a:rPr lang="en-US" sz="2000" dirty="0"/>
              <a:t>How many Page Tables are there?</a:t>
            </a:r>
          </a:p>
          <a:p>
            <a:endParaRPr lang="en-US" sz="2200" dirty="0"/>
          </a:p>
          <a:p>
            <a:r>
              <a:rPr lang="en-US" sz="2000" dirty="0"/>
              <a:t>Can your process tell if a page fault has occurred?</a:t>
            </a:r>
          </a:p>
          <a:p>
            <a:endParaRPr lang="en-US" sz="2200" dirty="0"/>
          </a:p>
          <a:p>
            <a:r>
              <a:rPr lang="en-US" sz="2000" dirty="0"/>
              <a:t>True / False:  Virtual Addresses that are contiguous will always be contiguous in physical memory</a:t>
            </a:r>
          </a:p>
          <a:p>
            <a:endParaRPr lang="en-US" sz="2200" dirty="0"/>
          </a:p>
          <a:p>
            <a:r>
              <a:rPr lang="en-US" sz="2000" dirty="0"/>
              <a:t>TLB stands for _______________________ 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tables</a:t>
            </a:r>
            <a:br>
              <a:rPr lang="en-US" dirty="0"/>
            </a:br>
            <a:r>
              <a:rPr lang="en-US" dirty="0"/>
              <a:t>avoids two trips to memory </a:t>
            </a:r>
            <a:br>
              <a:rPr lang="en-US" dirty="0"/>
            </a:br>
            <a:r>
              <a:rPr lang="en-US" dirty="0"/>
              <a:t>for 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F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“Walk”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1462</Words>
  <Application>Microsoft Office PowerPoint</Application>
  <PresentationFormat>On-screen Show (4:3)</PresentationFormat>
  <Paragraphs>316</Paragraphs>
  <Slides>22</Slides>
  <Notes>8</Notes>
  <HiddenSlides>9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Roboto</vt:lpstr>
      <vt:lpstr>Courier New</vt:lpstr>
      <vt:lpstr>Times New Roman</vt:lpstr>
      <vt:lpstr>Arial</vt:lpstr>
      <vt:lpstr>Calibri</vt:lpstr>
      <vt:lpstr>Wingdings</vt:lpstr>
      <vt:lpstr>굴림</vt:lpstr>
      <vt:lpstr>Arial Narrow</vt:lpstr>
      <vt:lpstr>Cambria Math</vt:lpstr>
      <vt:lpstr>Roboto Regular</vt:lpstr>
      <vt:lpstr>Lato</vt:lpstr>
      <vt:lpstr>Anonymous Pro</vt:lpstr>
      <vt:lpstr>UWTheme-351-Au17</vt:lpstr>
      <vt:lpstr>Virtual Memory Wrap-Up CSE 351 Winter 2018</vt:lpstr>
      <vt:lpstr>Administrative</vt:lpstr>
      <vt:lpstr>Quick Review</vt:lpstr>
      <vt:lpstr>Address Translation</vt:lpstr>
      <vt:lpstr>Memory Overview</vt:lpstr>
      <vt:lpstr>Context Switching Revisited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2018-02-21T06:02:23Z</dcterms:created>
  <dcterms:modified xsi:type="dcterms:W3CDTF">2018-02-28T16:44:03Z</dcterms:modified>
</cp:coreProperties>
</file>