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5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7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8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9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0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1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2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13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14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15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16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notesSlides/notesSlide17.xml" ContentType="application/vnd.openxmlformats-officedocument.presentationml.notesSlide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18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19.xml" ContentType="application/vnd.openxmlformats-officedocument.presentationml.notesSlide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notesSlides/notesSlide20.xml" ContentType="application/vnd.openxmlformats-officedocument.presentationml.notesSlide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notesSlides/notesSlide21.xml" ContentType="application/vnd.openxmlformats-officedocument.presentationml.notesSlide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notesSlides/notesSlide22.xml" ContentType="application/vnd.openxmlformats-officedocument.presentationml.notesSlide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notesSlides/notesSlide23.xml" ContentType="application/vnd.openxmlformats-officedocument.presentationml.notesSlide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notesSlides/notesSlide24.xml" ContentType="application/vnd.openxmlformats-officedocument.presentationml.notesSlide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notesSlides/notesSlide27.xml" ContentType="application/vnd.openxmlformats-officedocument.presentationml.notesSlide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notesSlides/notesSlide28.xml" ContentType="application/vnd.openxmlformats-officedocument.presentationml.notesSlide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notesSlides/notesSlide29.xml" ContentType="application/vnd.openxmlformats-officedocument.presentationml.notesSlide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notesSlides/notesSlide30.xml" ContentType="application/vnd.openxmlformats-officedocument.presentationml.notesSlide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notesSlides/notesSlide31.xml" ContentType="application/vnd.openxmlformats-officedocument.presentationml.notesSlide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notesSlides/notesSlide32.xml" ContentType="application/vnd.openxmlformats-officedocument.presentationml.notesSlide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notesSlides/notesSlide33.xml" ContentType="application/vnd.openxmlformats-officedocument.presentationml.notesSlide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notesSlides/notesSlide34.xml" ContentType="application/vnd.openxmlformats-officedocument.presentationml.notesSlide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3410.xml" ContentType="application/vnd.openxmlformats-officedocument.presentationml.tags+xml"/>
  <Override PartName="/ppt/tags/tag1240.xml" ContentType="application/vnd.openxmlformats-officedocument.presentationml.tags+xml"/>
  <Override PartName="/ppt/tags/tag1350.xml" ContentType="application/vnd.openxmlformats-officedocument.presentationml.tags+xml"/>
  <Override PartName="/ppt/tags/tag2380.xml" ContentType="application/vnd.openxmlformats-officedocument.presentationml.tags+xml"/>
  <Override PartName="/ppt/tags/tag278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5" r:id="rId1"/>
  </p:sldMasterIdLst>
  <p:notesMasterIdLst>
    <p:notesMasterId r:id="rId44"/>
  </p:notesMasterIdLst>
  <p:handoutMasterIdLst>
    <p:handoutMasterId r:id="rId45"/>
  </p:handoutMasterIdLst>
  <p:sldIdLst>
    <p:sldId id="301" r:id="rId2"/>
    <p:sldId id="299" r:id="rId3"/>
    <p:sldId id="303" r:id="rId4"/>
    <p:sldId id="305" r:id="rId5"/>
    <p:sldId id="306" r:id="rId6"/>
    <p:sldId id="307" r:id="rId7"/>
    <p:sldId id="308" r:id="rId8"/>
    <p:sldId id="309" r:id="rId9"/>
    <p:sldId id="302" r:id="rId10"/>
    <p:sldId id="259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97" r:id="rId29"/>
    <p:sldId id="288" r:id="rId30"/>
    <p:sldId id="278" r:id="rId31"/>
    <p:sldId id="289" r:id="rId32"/>
    <p:sldId id="279" r:id="rId33"/>
    <p:sldId id="280" r:id="rId34"/>
    <p:sldId id="281" r:id="rId35"/>
    <p:sldId id="282" r:id="rId36"/>
    <p:sldId id="290" r:id="rId37"/>
    <p:sldId id="284" r:id="rId38"/>
    <p:sldId id="285" r:id="rId39"/>
    <p:sldId id="286" r:id="rId40"/>
    <p:sldId id="287" r:id="rId41"/>
    <p:sldId id="293" r:id="rId42"/>
    <p:sldId id="29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c 20" id="{A96FA675-3BF6-470E-BD50-FDA273089B49}">
          <p14:sldIdLst>
            <p14:sldId id="301"/>
            <p14:sldId id="299"/>
          </p14:sldIdLst>
        </p14:section>
        <p14:section name="ECF and Process Wrap-Up" id="{E70ED185-4979-4655-AB70-E9E9B698E680}">
          <p14:sldIdLst>
            <p14:sldId id="303"/>
            <p14:sldId id="305"/>
            <p14:sldId id="306"/>
            <p14:sldId id="307"/>
            <p14:sldId id="308"/>
            <p14:sldId id="309"/>
          </p14:sldIdLst>
        </p14:section>
        <p14:section name="VM" id="{78FE73D3-6FA7-4123-9820-6B5CF423E69E}">
          <p14:sldIdLst>
            <p14:sldId id="302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97"/>
            <p14:sldId id="288"/>
            <p14:sldId id="278"/>
            <p14:sldId id="289"/>
            <p14:sldId id="279"/>
            <p14:sldId id="280"/>
            <p14:sldId id="281"/>
            <p14:sldId id="282"/>
            <p14:sldId id="290"/>
            <p14:sldId id="284"/>
            <p14:sldId id="285"/>
            <p14:sldId id="286"/>
            <p14:sldId id="287"/>
            <p14:sldId id="293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999999"/>
    <a:srgbClr val="ADADEB"/>
    <a:srgbClr val="FF66A0"/>
    <a:srgbClr val="408000"/>
    <a:srgbClr val="FF8000"/>
    <a:srgbClr val="F1C7C7"/>
    <a:srgbClr val="60C99C"/>
    <a:srgbClr val="00664D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83751" autoAdjust="0"/>
  </p:normalViewPr>
  <p:slideViewPr>
    <p:cSldViewPr snapToGrid="0">
      <p:cViewPr varScale="1">
        <p:scale>
          <a:sx n="96" d="100"/>
          <a:sy n="96" d="100"/>
        </p:scale>
        <p:origin x="19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2794" y="7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11/17/2017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589B4-136D-4894-9768-AD1ECD35D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326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11/17/2017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7D640-DE64-4154-9FAF-06B39BE43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62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3962399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</p:spTree>
    <p:extLst>
      <p:ext uri="{BB962C8B-B14F-4D97-AF65-F5344CB8AC3E}">
        <p14:creationId xmlns:p14="http://schemas.microsoft.com/office/powerpoint/2010/main" val="977550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997700" cy="524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VM: 16 EB</a:t>
            </a:r>
          </a:p>
          <a:p>
            <a:r>
              <a:rPr lang="en-US" dirty="0"/>
              <a:t>Main memory: 8 GB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3052" y="8854797"/>
            <a:ext cx="3066819" cy="4427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12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</p:spTree>
    <p:extLst>
      <p:ext uri="{BB962C8B-B14F-4D97-AF65-F5344CB8AC3E}">
        <p14:creationId xmlns:p14="http://schemas.microsoft.com/office/powerpoint/2010/main" val="1846495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997700" cy="524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3052" y="8854797"/>
            <a:ext cx="3066819" cy="4427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13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</p:spTree>
    <p:extLst>
      <p:ext uri="{BB962C8B-B14F-4D97-AF65-F5344CB8AC3E}">
        <p14:creationId xmlns:p14="http://schemas.microsoft.com/office/powerpoint/2010/main" val="3148173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997700" cy="524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3052" y="8854797"/>
            <a:ext cx="3066819" cy="4427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14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</p:spTree>
    <p:extLst>
      <p:ext uri="{BB962C8B-B14F-4D97-AF65-F5344CB8AC3E}">
        <p14:creationId xmlns:p14="http://schemas.microsoft.com/office/powerpoint/2010/main" val="2108235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997700" cy="524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 attributed to David Wheeler or Butler Lampson (http://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Butler_Lampson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3052" y="8854797"/>
            <a:ext cx="3066819" cy="4427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>
                <a:latin typeface="Lato" panose="020F0502020204030203" pitchFamily="34" charset="0"/>
              </a:rPr>
              <a:pPr>
                <a:defRPr/>
              </a:pPr>
              <a:t>16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</p:spTree>
    <p:extLst>
      <p:ext uri="{BB962C8B-B14F-4D97-AF65-F5344CB8AC3E}">
        <p14:creationId xmlns:p14="http://schemas.microsoft.com/office/powerpoint/2010/main" val="1354598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4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997700" cy="524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 and M are in Bytes</a:t>
            </a:r>
          </a:p>
          <a:p>
            <a:r>
              <a:rPr lang="en-US" dirty="0"/>
              <a:t>n and m are bits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3052" y="8854797"/>
            <a:ext cx="3066819" cy="4427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19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</p:spTree>
    <p:extLst>
      <p:ext uri="{BB962C8B-B14F-4D97-AF65-F5344CB8AC3E}">
        <p14:creationId xmlns:p14="http://schemas.microsoft.com/office/powerpoint/2010/main" val="667195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14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VA = n-bits</a:t>
            </a:r>
          </a:p>
          <a:p>
            <a:r>
              <a:rPr lang="en-US" dirty="0"/>
              <a:t>PA = m-bits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30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228600" indent="-228600">
              <a:buAutoNum type="arabicParenBoth"/>
            </a:pPr>
            <a:r>
              <a:rPr lang="en-US" dirty="0"/>
              <a:t>Adds</a:t>
            </a:r>
            <a:r>
              <a:rPr lang="en-US" baseline="0" dirty="0"/>
              <a:t> disks to memory hierarchy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Simplifies memory for processes &amp; programmers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Security/protection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64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Swap</a:t>
            </a:r>
            <a:r>
              <a:rPr lang="en-US" baseline="0" dirty="0"/>
              <a:t> space:  https://www.linux.com/news/all-about-linux-swap-space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35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81350">
              <a:defRPr/>
            </a:pPr>
            <a:r>
              <a:rPr lang="en-US"/>
              <a:t>exit(3) and atexit(3) have more details.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564590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71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997700" cy="524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3052" y="8854797"/>
            <a:ext cx="3066819" cy="4427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26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</p:spTree>
    <p:extLst>
      <p:ext uri="{BB962C8B-B14F-4D97-AF65-F5344CB8AC3E}">
        <p14:creationId xmlns:p14="http://schemas.microsoft.com/office/powerpoint/2010/main" val="8813800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Fully associative: physical memory is a single set</a:t>
            </a:r>
          </a:p>
          <a:p>
            <a:r>
              <a:rPr lang="en-US" dirty="0"/>
              <a:t>Write-back: need to track dirty pages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423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908882" y="937379"/>
            <a:ext cx="3431652" cy="46254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99315" y="5880090"/>
            <a:ext cx="3849646" cy="557308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marR="0" lvl="1" indent="-171450" algn="l" defTabSz="88144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GB" dirty="0"/>
              <a:t>Improving a program’s temporal locality can lead to a smaller working set (using data in one place in the program rather than many places).</a:t>
            </a:r>
          </a:p>
          <a:p>
            <a:pPr marL="0" lvl="1" defTabSz="881440">
              <a:defRPr/>
            </a:pPr>
            <a:endParaRPr lang="en-GB" dirty="0"/>
          </a:p>
          <a:p>
            <a:pPr marL="0" lvl="1" defTabSz="881440">
              <a:defRPr/>
            </a:pPr>
            <a:r>
              <a:rPr lang="en-GB" dirty="0"/>
              <a:t>Full quote: “Every problem in computer science can be solved by adding another level of indirection, </a:t>
            </a:r>
            <a:r>
              <a:rPr lang="en-GB" i="1" dirty="0"/>
              <a:t>but that usually will create another problem</a:t>
            </a:r>
            <a:r>
              <a:rPr lang="en-GB" dirty="0"/>
              <a:t>.”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15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997700" cy="524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3052" y="8854797"/>
            <a:ext cx="3066819" cy="4427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29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</p:spTree>
    <p:extLst>
      <p:ext uri="{BB962C8B-B14F-4D97-AF65-F5344CB8AC3E}">
        <p14:creationId xmlns:p14="http://schemas.microsoft.com/office/powerpoint/2010/main" val="37782637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087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Offset = p bits</a:t>
            </a:r>
          </a:p>
          <a:p>
            <a:r>
              <a:rPr lang="en-US" dirty="0"/>
              <a:t>VPN = n-p bits</a:t>
            </a:r>
          </a:p>
          <a:p>
            <a:endParaRPr lang="en-US" dirty="0"/>
          </a:p>
          <a:p>
            <a:r>
              <a:rPr lang="en-US" dirty="0"/>
              <a:t>Splitting the address to VPN and Page Offset is analogous to splitting cache address to Block Number and Block Offset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773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Space allocated for pages in disk called </a:t>
            </a:r>
            <a:r>
              <a:rPr lang="en-US" b="1" dirty="0"/>
              <a:t>Swap Space</a:t>
            </a:r>
          </a:p>
          <a:p>
            <a:endParaRPr lang="en-US" b="1" dirty="0"/>
          </a:p>
          <a:p>
            <a:r>
              <a:rPr lang="en-US" b="0" dirty="0"/>
              <a:t>Page Table has 2^(n-p) entries!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One for each page</a:t>
            </a:r>
          </a:p>
          <a:p>
            <a:pPr marL="171450" indent="-171450">
              <a:buFontTx/>
              <a:buChar char="-"/>
            </a:pPr>
            <a:endParaRPr lang="en-US" b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044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997700" cy="524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PTBR is another</a:t>
            </a:r>
            <a:r>
              <a:rPr lang="en-US" baseline="0" dirty="0"/>
              <a:t> name for control register 3 (CR3) in x86: http://en.wikipedia.org/wiki/Control_register#CR3</a:t>
            </a:r>
          </a:p>
          <a:p>
            <a:endParaRPr lang="en-US" baseline="0" dirty="0"/>
          </a:p>
          <a:p>
            <a:r>
              <a:rPr lang="en-US" baseline="0" dirty="0"/>
              <a:t>PTBR is changed on a context switch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Each process has its own Page Table!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0" indent="0">
              <a:buFontTx/>
              <a:buNone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3052" y="8854797"/>
            <a:ext cx="3066819" cy="4427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33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</p:spTree>
    <p:extLst>
      <p:ext uri="{BB962C8B-B14F-4D97-AF65-F5344CB8AC3E}">
        <p14:creationId xmlns:p14="http://schemas.microsoft.com/office/powerpoint/2010/main" val="20302600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4kB</a:t>
            </a:r>
            <a:r>
              <a:rPr lang="en-US" baseline="0" dirty="0"/>
              <a:t> page = 2^12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3 hex digits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VPN = 0x007</a:t>
            </a:r>
          </a:p>
          <a:p>
            <a:pPr marL="0" indent="0">
              <a:buFontTx/>
              <a:buNone/>
            </a:pPr>
            <a:r>
              <a:rPr lang="en-US" baseline="0" dirty="0"/>
              <a:t>VPO = PPO = 0x40b</a:t>
            </a:r>
          </a:p>
          <a:p>
            <a:pPr marL="0" indent="0">
              <a:buFontTx/>
              <a:buNone/>
            </a:pPr>
            <a:r>
              <a:rPr lang="en-US" baseline="0" dirty="0"/>
              <a:t>PPN = 2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PTE (VPN) 7 points to PP 2</a:t>
            </a:r>
          </a:p>
          <a:p>
            <a:pPr marL="0" indent="0">
              <a:buFontTx/>
              <a:buNone/>
            </a:pPr>
            <a:r>
              <a:rPr lang="en-US" baseline="0" dirty="0"/>
              <a:t>Physical </a:t>
            </a:r>
            <a:r>
              <a:rPr lang="en-US" baseline="0" dirty="0" err="1"/>
              <a:t>Addr</a:t>
            </a:r>
            <a:r>
              <a:rPr lang="en-US" baseline="0" dirty="0"/>
              <a:t> = 0x240b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06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8653895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VA = 0x3000</a:t>
            </a:r>
          </a:p>
          <a:p>
            <a:pPr marL="171450" indent="-171450">
              <a:buFontTx/>
              <a:buChar char="-"/>
            </a:pPr>
            <a:r>
              <a:rPr lang="en-US" dirty="0"/>
              <a:t>note: last three hex digits can be anything! Need to access a PTE (VPN) that is cached in disk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381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601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452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Check</a:t>
            </a:r>
            <a:r>
              <a:rPr lang="en-US" baseline="0" dirty="0"/>
              <a:t> dirty bit on eviction!</a:t>
            </a:r>
          </a:p>
          <a:p>
            <a:endParaRPr lang="en-US" baseline="0" dirty="0"/>
          </a:p>
          <a:p>
            <a:pPr marL="228600" indent="-228600">
              <a:buAutoNum type="arabicPeriod"/>
            </a:pPr>
            <a:r>
              <a:rPr lang="en-US" baseline="0" dirty="0"/>
              <a:t>Write back VP4 (PP3) to DRAM if dirty</a:t>
            </a:r>
          </a:p>
          <a:p>
            <a:r>
              <a:rPr lang="en-US" baseline="0" dirty="0"/>
              <a:t>2. Copy VP3 to DRAM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753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Note: entry for VP4 in Page Table has been invalidated!</a:t>
            </a:r>
          </a:p>
          <a:p>
            <a:pPr marL="171450" indent="-171450">
              <a:buFontTx/>
              <a:buChar char="-"/>
            </a:pPr>
            <a:r>
              <a:rPr lang="en-US" dirty="0"/>
              <a:t>Indicates that page is not cached in DRAM, but resides on disk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285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11844" y="703033"/>
            <a:ext cx="4575536" cy="34691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2422" y="4410068"/>
            <a:ext cx="5132861" cy="4179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 KB = 2^4 * 2^10 = 2^14 -&gt; p = 14 bits</a:t>
            </a:r>
          </a:p>
          <a:p>
            <a:r>
              <a:rPr lang="en-US" dirty="0"/>
              <a:t>48-bit VA -&gt; n = 48 bits</a:t>
            </a:r>
          </a:p>
          <a:p>
            <a:r>
              <a:rPr lang="en-US" dirty="0"/>
              <a:t>16 GB = 2^4 * 2^30 = 2^34 -&gt; m = 34 bits</a:t>
            </a:r>
          </a:p>
          <a:p>
            <a:endParaRPr lang="en-US" dirty="0"/>
          </a:p>
          <a:p>
            <a:r>
              <a:rPr lang="en-US" dirty="0"/>
              <a:t>VPN = n-p = 34 bits -&gt; 2^34 pages in virtual address space</a:t>
            </a:r>
          </a:p>
          <a:p>
            <a:r>
              <a:rPr lang="en-US" dirty="0"/>
              <a:t>PPN = m-p = 20 bits -&gt; 2^20 pages in physical address space</a:t>
            </a:r>
          </a:p>
          <a:p>
            <a:endParaRPr lang="en-US" dirty="0"/>
          </a:p>
          <a:p>
            <a:r>
              <a:rPr lang="en-US"/>
              <a:t>Answer: 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266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42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</p:spTree>
    <p:extLst>
      <p:ext uri="{BB962C8B-B14F-4D97-AF65-F5344CB8AC3E}">
        <p14:creationId xmlns:p14="http://schemas.microsoft.com/office/powerpoint/2010/main" val="3092442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81350">
              <a:defRPr/>
            </a:pPr>
            <a:r>
              <a:rPr lang="en-US"/>
              <a:t>child_status shouldn’t be examined directly – it should be examined using the macros </a:t>
            </a:r>
            <a:r>
              <a:rPr lang="en-US" baseline="0"/>
              <a:t>WIFEXITED(), WEXITSTATUS(), etc. (see wait(2)).</a:t>
            </a:r>
          </a:p>
          <a:p>
            <a:pPr defTabSz="881350">
              <a:defRPr/>
            </a:pPr>
            <a:endParaRPr lang="en-US" baseline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3938586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3690734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359089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146050"/>
            <a:ext cx="7323137" cy="5494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</p:spTree>
    <p:extLst>
      <p:ext uri="{BB962C8B-B14F-4D97-AF65-F5344CB8AC3E}">
        <p14:creationId xmlns:p14="http://schemas.microsoft.com/office/powerpoint/2010/main" val="3435253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997700" cy="524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3052" y="8854797"/>
            <a:ext cx="3066819" cy="4427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10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</p:spTree>
    <p:extLst>
      <p:ext uri="{BB962C8B-B14F-4D97-AF65-F5344CB8AC3E}">
        <p14:creationId xmlns:p14="http://schemas.microsoft.com/office/powerpoint/2010/main" val="2317216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6997700" cy="5249863"/>
          </a:xfrm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22" y="4410069"/>
            <a:ext cx="5132861" cy="4178279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11/17/2017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1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5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1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0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1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47B6C87C-275B-431F-8AD9-A32AD45F5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Winter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5422" y="-2231"/>
            <a:ext cx="13131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L20:  Virtual Memory I</a:t>
            </a:r>
          </a:p>
        </p:txBody>
      </p:sp>
    </p:spTree>
    <p:extLst>
      <p:ext uri="{BB962C8B-B14F-4D97-AF65-F5344CB8AC3E}">
        <p14:creationId xmlns:p14="http://schemas.microsoft.com/office/powerpoint/2010/main" val="266850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5" Type="http://schemas.openxmlformats.org/officeDocument/2006/relationships/hyperlink" Target="http://rebrn.com/re/bad-chrome-1162082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3410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notesSlide" Target="../notesSlides/notesSlide9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0.xml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notesSlide" Target="../notesSlides/notesSlide10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0" Type="http://schemas.openxmlformats.org/officeDocument/2006/relationships/tags" Target="../tags/tag85.xml"/><Relationship Id="rId4" Type="http://schemas.openxmlformats.org/officeDocument/2006/relationships/tags" Target="../tags/tag79.xml"/><Relationship Id="rId9" Type="http://schemas.openxmlformats.org/officeDocument/2006/relationships/tags" Target="../tags/tag8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notesSlide" Target="../notesSlides/notesSlide11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91.xml"/><Relationship Id="rId10" Type="http://schemas.openxmlformats.org/officeDocument/2006/relationships/tags" Target="../tags/tag96.xml"/><Relationship Id="rId4" Type="http://schemas.openxmlformats.org/officeDocument/2006/relationships/tags" Target="../tags/tag90.xml"/><Relationship Id="rId9" Type="http://schemas.openxmlformats.org/officeDocument/2006/relationships/tags" Target="../tags/tag9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10" Type="http://schemas.openxmlformats.org/officeDocument/2006/relationships/tags" Target="../tags/tag106.xml"/><Relationship Id="rId19" Type="http://schemas.openxmlformats.org/officeDocument/2006/relationships/notesSlide" Target="../notesSlides/notesSlide12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18" Type="http://schemas.openxmlformats.org/officeDocument/2006/relationships/tags" Target="../tags/tag134.xml"/><Relationship Id="rId26" Type="http://schemas.openxmlformats.org/officeDocument/2006/relationships/tags" Target="../tags/tag142.xml"/><Relationship Id="rId3" Type="http://schemas.openxmlformats.org/officeDocument/2006/relationships/tags" Target="../tags/tag119.xml"/><Relationship Id="rId21" Type="http://schemas.openxmlformats.org/officeDocument/2006/relationships/tags" Target="../tags/tag137.xml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tags" Target="../tags/tag133.xml"/><Relationship Id="rId25" Type="http://schemas.openxmlformats.org/officeDocument/2006/relationships/tags" Target="../tags/tag141.xml"/><Relationship Id="rId2" Type="http://schemas.openxmlformats.org/officeDocument/2006/relationships/tags" Target="../tags/tag118.xml"/><Relationship Id="rId16" Type="http://schemas.openxmlformats.org/officeDocument/2006/relationships/tags" Target="../tags/tag132.xml"/><Relationship Id="rId20" Type="http://schemas.openxmlformats.org/officeDocument/2006/relationships/tags" Target="../tags/tag136.xml"/><Relationship Id="rId29" Type="http://schemas.openxmlformats.org/officeDocument/2006/relationships/tags" Target="../tags/tag145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24" Type="http://schemas.openxmlformats.org/officeDocument/2006/relationships/tags" Target="../tags/tag140.xml"/><Relationship Id="rId32" Type="http://schemas.openxmlformats.org/officeDocument/2006/relationships/notesSlide" Target="../notesSlides/notesSlide13.xml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23" Type="http://schemas.openxmlformats.org/officeDocument/2006/relationships/tags" Target="../tags/tag139.xml"/><Relationship Id="rId28" Type="http://schemas.openxmlformats.org/officeDocument/2006/relationships/tags" Target="../tags/tag144.xml"/><Relationship Id="rId10" Type="http://schemas.openxmlformats.org/officeDocument/2006/relationships/tags" Target="../tags/tag126.xml"/><Relationship Id="rId19" Type="http://schemas.openxmlformats.org/officeDocument/2006/relationships/tags" Target="../tags/tag135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Relationship Id="rId22" Type="http://schemas.openxmlformats.org/officeDocument/2006/relationships/tags" Target="../tags/tag138.xml"/><Relationship Id="rId27" Type="http://schemas.openxmlformats.org/officeDocument/2006/relationships/tags" Target="../tags/tag143.xml"/><Relationship Id="rId30" Type="http://schemas.openxmlformats.org/officeDocument/2006/relationships/tags" Target="../tags/tag1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152.xml"/><Relationship Id="rId21" Type="http://schemas.openxmlformats.org/officeDocument/2006/relationships/image" Target="../media/image100.png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tags" Target="../tags/tag166.xml"/><Relationship Id="rId2" Type="http://schemas.openxmlformats.org/officeDocument/2006/relationships/tags" Target="../tags/tag151.xml"/><Relationship Id="rId16" Type="http://schemas.openxmlformats.org/officeDocument/2006/relationships/tags" Target="../tags/tag165.xml"/><Relationship Id="rId20" Type="http://schemas.openxmlformats.org/officeDocument/2006/relationships/tags" Target="../tags/tag1240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10" Type="http://schemas.openxmlformats.org/officeDocument/2006/relationships/tags" Target="../tags/tag159.xml"/><Relationship Id="rId19" Type="http://schemas.openxmlformats.org/officeDocument/2006/relationships/notesSlide" Target="../notesSlides/notesSlide14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7" Type="http://schemas.openxmlformats.org/officeDocument/2006/relationships/image" Target="../media/image11.png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350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tags" Target="../tags/tag182.xml"/><Relationship Id="rId18" Type="http://schemas.openxmlformats.org/officeDocument/2006/relationships/tags" Target="../tags/tag187.xml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12" Type="http://schemas.openxmlformats.org/officeDocument/2006/relationships/tags" Target="../tags/tag181.xml"/><Relationship Id="rId17" Type="http://schemas.openxmlformats.org/officeDocument/2006/relationships/tags" Target="../tags/tag186.xml"/><Relationship Id="rId2" Type="http://schemas.openxmlformats.org/officeDocument/2006/relationships/tags" Target="../tags/tag171.xml"/><Relationship Id="rId16" Type="http://schemas.openxmlformats.org/officeDocument/2006/relationships/tags" Target="../tags/tag185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5" Type="http://schemas.openxmlformats.org/officeDocument/2006/relationships/tags" Target="../tags/tag174.xml"/><Relationship Id="rId15" Type="http://schemas.openxmlformats.org/officeDocument/2006/relationships/tags" Target="../tags/tag184.xml"/><Relationship Id="rId10" Type="http://schemas.openxmlformats.org/officeDocument/2006/relationships/tags" Target="../tags/tag179.xml"/><Relationship Id="rId19" Type="http://schemas.openxmlformats.org/officeDocument/2006/relationships/tags" Target="../tags/tag188.xml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tags" Target="../tags/tag18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26" Type="http://schemas.openxmlformats.org/officeDocument/2006/relationships/tags" Target="../tags/tag214.xml"/><Relationship Id="rId3" Type="http://schemas.openxmlformats.org/officeDocument/2006/relationships/tags" Target="../tags/tag191.xml"/><Relationship Id="rId21" Type="http://schemas.openxmlformats.org/officeDocument/2006/relationships/tags" Target="../tags/tag209.xml"/><Relationship Id="rId34" Type="http://schemas.openxmlformats.org/officeDocument/2006/relationships/tags" Target="../tags/tag222.xml"/><Relationship Id="rId7" Type="http://schemas.openxmlformats.org/officeDocument/2006/relationships/tags" Target="../tags/tag195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5" Type="http://schemas.openxmlformats.org/officeDocument/2006/relationships/tags" Target="../tags/tag213.xml"/><Relationship Id="rId33" Type="http://schemas.openxmlformats.org/officeDocument/2006/relationships/tags" Target="../tags/tag221.xml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20" Type="http://schemas.openxmlformats.org/officeDocument/2006/relationships/tags" Target="../tags/tag208.xml"/><Relationship Id="rId29" Type="http://schemas.openxmlformats.org/officeDocument/2006/relationships/tags" Target="../tags/tag217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24" Type="http://schemas.openxmlformats.org/officeDocument/2006/relationships/tags" Target="../tags/tag212.xml"/><Relationship Id="rId32" Type="http://schemas.openxmlformats.org/officeDocument/2006/relationships/tags" Target="../tags/tag220.xml"/><Relationship Id="rId37" Type="http://schemas.openxmlformats.org/officeDocument/2006/relationships/notesSlide" Target="../notesSlides/notesSlide16.xml"/><Relationship Id="rId5" Type="http://schemas.openxmlformats.org/officeDocument/2006/relationships/tags" Target="../tags/tag193.xml"/><Relationship Id="rId15" Type="http://schemas.openxmlformats.org/officeDocument/2006/relationships/tags" Target="../tags/tag203.xml"/><Relationship Id="rId23" Type="http://schemas.openxmlformats.org/officeDocument/2006/relationships/tags" Target="../tags/tag211.xml"/><Relationship Id="rId28" Type="http://schemas.openxmlformats.org/officeDocument/2006/relationships/tags" Target="../tags/tag216.xml"/><Relationship Id="rId36" Type="http://schemas.openxmlformats.org/officeDocument/2006/relationships/slideLayout" Target="../slideLayouts/slideLayout4.xml"/><Relationship Id="rId10" Type="http://schemas.openxmlformats.org/officeDocument/2006/relationships/tags" Target="../tags/tag198.xml"/><Relationship Id="rId19" Type="http://schemas.openxmlformats.org/officeDocument/2006/relationships/tags" Target="../tags/tag207.xml"/><Relationship Id="rId31" Type="http://schemas.openxmlformats.org/officeDocument/2006/relationships/tags" Target="../tags/tag219.xml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Relationship Id="rId22" Type="http://schemas.openxmlformats.org/officeDocument/2006/relationships/tags" Target="../tags/tag210.xml"/><Relationship Id="rId27" Type="http://schemas.openxmlformats.org/officeDocument/2006/relationships/tags" Target="../tags/tag215.xml"/><Relationship Id="rId30" Type="http://schemas.openxmlformats.org/officeDocument/2006/relationships/tags" Target="../tags/tag218.xml"/><Relationship Id="rId35" Type="http://schemas.openxmlformats.org/officeDocument/2006/relationships/tags" Target="../tags/tag22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tags" Target="../tags/tag236.xml"/><Relationship Id="rId18" Type="http://schemas.openxmlformats.org/officeDocument/2006/relationships/tags" Target="../tags/tag241.xml"/><Relationship Id="rId26" Type="http://schemas.openxmlformats.org/officeDocument/2006/relationships/tags" Target="../tags/tag249.xml"/><Relationship Id="rId39" Type="http://schemas.openxmlformats.org/officeDocument/2006/relationships/tags" Target="../tags/tag262.xml"/><Relationship Id="rId3" Type="http://schemas.openxmlformats.org/officeDocument/2006/relationships/tags" Target="../tags/tag226.xml"/><Relationship Id="rId21" Type="http://schemas.openxmlformats.org/officeDocument/2006/relationships/tags" Target="../tags/tag244.xml"/><Relationship Id="rId34" Type="http://schemas.openxmlformats.org/officeDocument/2006/relationships/tags" Target="../tags/tag257.xml"/><Relationship Id="rId42" Type="http://schemas.openxmlformats.org/officeDocument/2006/relationships/tags" Target="../tags/tag265.xml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openxmlformats.org/officeDocument/2006/relationships/tags" Target="../tags/tag240.xml"/><Relationship Id="rId25" Type="http://schemas.openxmlformats.org/officeDocument/2006/relationships/tags" Target="../tags/tag248.xml"/><Relationship Id="rId33" Type="http://schemas.openxmlformats.org/officeDocument/2006/relationships/tags" Target="../tags/tag256.xml"/><Relationship Id="rId38" Type="http://schemas.openxmlformats.org/officeDocument/2006/relationships/tags" Target="../tags/tag261.xml"/><Relationship Id="rId2" Type="http://schemas.openxmlformats.org/officeDocument/2006/relationships/tags" Target="../tags/tag225.xml"/><Relationship Id="rId16" Type="http://schemas.openxmlformats.org/officeDocument/2006/relationships/tags" Target="../tags/tag239.xml"/><Relationship Id="rId20" Type="http://schemas.openxmlformats.org/officeDocument/2006/relationships/tags" Target="../tags/tag243.xml"/><Relationship Id="rId29" Type="http://schemas.openxmlformats.org/officeDocument/2006/relationships/tags" Target="../tags/tag252.xml"/><Relationship Id="rId41" Type="http://schemas.openxmlformats.org/officeDocument/2006/relationships/tags" Target="../tags/tag264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24" Type="http://schemas.openxmlformats.org/officeDocument/2006/relationships/tags" Target="../tags/tag247.xml"/><Relationship Id="rId32" Type="http://schemas.openxmlformats.org/officeDocument/2006/relationships/tags" Target="../tags/tag255.xml"/><Relationship Id="rId37" Type="http://schemas.openxmlformats.org/officeDocument/2006/relationships/tags" Target="../tags/tag260.xml"/><Relationship Id="rId40" Type="http://schemas.openxmlformats.org/officeDocument/2006/relationships/tags" Target="../tags/tag263.xml"/><Relationship Id="rId45" Type="http://schemas.openxmlformats.org/officeDocument/2006/relationships/notesSlide" Target="../notesSlides/notesSlide17.xml"/><Relationship Id="rId5" Type="http://schemas.openxmlformats.org/officeDocument/2006/relationships/tags" Target="../tags/tag228.xml"/><Relationship Id="rId15" Type="http://schemas.openxmlformats.org/officeDocument/2006/relationships/tags" Target="../tags/tag238.xml"/><Relationship Id="rId23" Type="http://schemas.openxmlformats.org/officeDocument/2006/relationships/tags" Target="../tags/tag246.xml"/><Relationship Id="rId28" Type="http://schemas.openxmlformats.org/officeDocument/2006/relationships/tags" Target="../tags/tag251.xml"/><Relationship Id="rId36" Type="http://schemas.openxmlformats.org/officeDocument/2006/relationships/tags" Target="../tags/tag259.xml"/><Relationship Id="rId10" Type="http://schemas.openxmlformats.org/officeDocument/2006/relationships/tags" Target="../tags/tag233.xml"/><Relationship Id="rId19" Type="http://schemas.openxmlformats.org/officeDocument/2006/relationships/tags" Target="../tags/tag242.xml"/><Relationship Id="rId31" Type="http://schemas.openxmlformats.org/officeDocument/2006/relationships/tags" Target="../tags/tag254.xml"/><Relationship Id="rId44" Type="http://schemas.openxmlformats.org/officeDocument/2006/relationships/slideLayout" Target="../slideLayouts/slideLayout4.xml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tags" Target="../tags/tag237.xml"/><Relationship Id="rId22" Type="http://schemas.openxmlformats.org/officeDocument/2006/relationships/tags" Target="../tags/tag245.xml"/><Relationship Id="rId27" Type="http://schemas.openxmlformats.org/officeDocument/2006/relationships/tags" Target="../tags/tag250.xml"/><Relationship Id="rId30" Type="http://schemas.openxmlformats.org/officeDocument/2006/relationships/tags" Target="../tags/tag253.xml"/><Relationship Id="rId35" Type="http://schemas.openxmlformats.org/officeDocument/2006/relationships/tags" Target="../tags/tag258.xml"/><Relationship Id="rId43" Type="http://schemas.openxmlformats.org/officeDocument/2006/relationships/tags" Target="../tags/tag26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13" Type="http://schemas.openxmlformats.org/officeDocument/2006/relationships/tags" Target="../tags/tag282.xml"/><Relationship Id="rId18" Type="http://schemas.openxmlformats.org/officeDocument/2006/relationships/tags" Target="../tags/tag287.xml"/><Relationship Id="rId26" Type="http://schemas.openxmlformats.org/officeDocument/2006/relationships/tags" Target="../tags/tag295.xml"/><Relationship Id="rId39" Type="http://schemas.openxmlformats.org/officeDocument/2006/relationships/tags" Target="../tags/tag308.xml"/><Relationship Id="rId3" Type="http://schemas.openxmlformats.org/officeDocument/2006/relationships/tags" Target="../tags/tag272.xml"/><Relationship Id="rId21" Type="http://schemas.openxmlformats.org/officeDocument/2006/relationships/tags" Target="../tags/tag290.xml"/><Relationship Id="rId34" Type="http://schemas.openxmlformats.org/officeDocument/2006/relationships/tags" Target="../tags/tag303.xml"/><Relationship Id="rId42" Type="http://schemas.openxmlformats.org/officeDocument/2006/relationships/tags" Target="../tags/tag2380.xml"/><Relationship Id="rId7" Type="http://schemas.openxmlformats.org/officeDocument/2006/relationships/tags" Target="../tags/tag276.xml"/><Relationship Id="rId12" Type="http://schemas.openxmlformats.org/officeDocument/2006/relationships/tags" Target="../tags/tag281.xml"/><Relationship Id="rId17" Type="http://schemas.openxmlformats.org/officeDocument/2006/relationships/tags" Target="../tags/tag286.xml"/><Relationship Id="rId25" Type="http://schemas.openxmlformats.org/officeDocument/2006/relationships/tags" Target="../tags/tag294.xml"/><Relationship Id="rId33" Type="http://schemas.openxmlformats.org/officeDocument/2006/relationships/tags" Target="../tags/tag302.xml"/><Relationship Id="rId38" Type="http://schemas.openxmlformats.org/officeDocument/2006/relationships/tags" Target="../tags/tag307.xml"/><Relationship Id="rId2" Type="http://schemas.openxmlformats.org/officeDocument/2006/relationships/tags" Target="../tags/tag271.xml"/><Relationship Id="rId16" Type="http://schemas.openxmlformats.org/officeDocument/2006/relationships/tags" Target="../tags/tag285.xml"/><Relationship Id="rId20" Type="http://schemas.openxmlformats.org/officeDocument/2006/relationships/tags" Target="../tags/tag289.xml"/><Relationship Id="rId29" Type="http://schemas.openxmlformats.org/officeDocument/2006/relationships/tags" Target="../tags/tag298.xml"/><Relationship Id="rId41" Type="http://schemas.openxmlformats.org/officeDocument/2006/relationships/notesSlide" Target="../notesSlides/notesSlide19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tags" Target="../tags/tag280.xml"/><Relationship Id="rId24" Type="http://schemas.openxmlformats.org/officeDocument/2006/relationships/tags" Target="../tags/tag293.xml"/><Relationship Id="rId32" Type="http://schemas.openxmlformats.org/officeDocument/2006/relationships/tags" Target="../tags/tag301.xml"/><Relationship Id="rId37" Type="http://schemas.openxmlformats.org/officeDocument/2006/relationships/tags" Target="../tags/tag306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274.xml"/><Relationship Id="rId15" Type="http://schemas.openxmlformats.org/officeDocument/2006/relationships/tags" Target="../tags/tag284.xml"/><Relationship Id="rId23" Type="http://schemas.openxmlformats.org/officeDocument/2006/relationships/tags" Target="../tags/tag292.xml"/><Relationship Id="rId28" Type="http://schemas.openxmlformats.org/officeDocument/2006/relationships/tags" Target="../tags/tag297.xml"/><Relationship Id="rId36" Type="http://schemas.openxmlformats.org/officeDocument/2006/relationships/tags" Target="../tags/tag305.xml"/><Relationship Id="rId10" Type="http://schemas.openxmlformats.org/officeDocument/2006/relationships/tags" Target="../tags/tag279.xml"/><Relationship Id="rId19" Type="http://schemas.openxmlformats.org/officeDocument/2006/relationships/tags" Target="../tags/tag288.xml"/><Relationship Id="rId31" Type="http://schemas.openxmlformats.org/officeDocument/2006/relationships/tags" Target="../tags/tag300.xml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tags" Target="../tags/tag283.xml"/><Relationship Id="rId22" Type="http://schemas.openxmlformats.org/officeDocument/2006/relationships/tags" Target="../tags/tag291.xml"/><Relationship Id="rId27" Type="http://schemas.openxmlformats.org/officeDocument/2006/relationships/tags" Target="../tags/tag296.xml"/><Relationship Id="rId30" Type="http://schemas.openxmlformats.org/officeDocument/2006/relationships/tags" Target="../tags/tag299.xml"/><Relationship Id="rId35" Type="http://schemas.openxmlformats.org/officeDocument/2006/relationships/tags" Target="../tags/tag304.xml"/><Relationship Id="rId4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13" Type="http://schemas.openxmlformats.org/officeDocument/2006/relationships/tags" Target="../tags/tag321.xml"/><Relationship Id="rId18" Type="http://schemas.openxmlformats.org/officeDocument/2006/relationships/tags" Target="../tags/tag326.xml"/><Relationship Id="rId26" Type="http://schemas.openxmlformats.org/officeDocument/2006/relationships/tags" Target="../tags/tag334.xml"/><Relationship Id="rId39" Type="http://schemas.openxmlformats.org/officeDocument/2006/relationships/tags" Target="../tags/tag2780.xml"/><Relationship Id="rId3" Type="http://schemas.openxmlformats.org/officeDocument/2006/relationships/tags" Target="../tags/tag311.xml"/><Relationship Id="rId21" Type="http://schemas.openxmlformats.org/officeDocument/2006/relationships/tags" Target="../tags/tag329.xml"/><Relationship Id="rId34" Type="http://schemas.openxmlformats.org/officeDocument/2006/relationships/tags" Target="../tags/tag342.xml"/><Relationship Id="rId7" Type="http://schemas.openxmlformats.org/officeDocument/2006/relationships/tags" Target="../tags/tag315.xml"/><Relationship Id="rId12" Type="http://schemas.openxmlformats.org/officeDocument/2006/relationships/tags" Target="../tags/tag320.xml"/><Relationship Id="rId17" Type="http://schemas.openxmlformats.org/officeDocument/2006/relationships/tags" Target="../tags/tag325.xml"/><Relationship Id="rId25" Type="http://schemas.openxmlformats.org/officeDocument/2006/relationships/tags" Target="../tags/tag333.xml"/><Relationship Id="rId33" Type="http://schemas.openxmlformats.org/officeDocument/2006/relationships/tags" Target="../tags/tag341.xml"/><Relationship Id="rId38" Type="http://schemas.openxmlformats.org/officeDocument/2006/relationships/notesSlide" Target="../notesSlides/notesSlide20.xml"/><Relationship Id="rId2" Type="http://schemas.openxmlformats.org/officeDocument/2006/relationships/tags" Target="../tags/tag310.xml"/><Relationship Id="rId16" Type="http://schemas.openxmlformats.org/officeDocument/2006/relationships/tags" Target="../tags/tag324.xml"/><Relationship Id="rId20" Type="http://schemas.openxmlformats.org/officeDocument/2006/relationships/tags" Target="../tags/tag328.xml"/><Relationship Id="rId29" Type="http://schemas.openxmlformats.org/officeDocument/2006/relationships/tags" Target="../tags/tag337.xml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tags" Target="../tags/tag319.xml"/><Relationship Id="rId24" Type="http://schemas.openxmlformats.org/officeDocument/2006/relationships/tags" Target="../tags/tag332.xml"/><Relationship Id="rId32" Type="http://schemas.openxmlformats.org/officeDocument/2006/relationships/tags" Target="../tags/tag340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13.png"/><Relationship Id="rId5" Type="http://schemas.openxmlformats.org/officeDocument/2006/relationships/tags" Target="../tags/tag313.xml"/><Relationship Id="rId15" Type="http://schemas.openxmlformats.org/officeDocument/2006/relationships/tags" Target="../tags/tag323.xml"/><Relationship Id="rId23" Type="http://schemas.openxmlformats.org/officeDocument/2006/relationships/tags" Target="../tags/tag331.xml"/><Relationship Id="rId28" Type="http://schemas.openxmlformats.org/officeDocument/2006/relationships/tags" Target="../tags/tag336.xml"/><Relationship Id="rId36" Type="http://schemas.openxmlformats.org/officeDocument/2006/relationships/tags" Target="../tags/tag344.xml"/><Relationship Id="rId10" Type="http://schemas.openxmlformats.org/officeDocument/2006/relationships/tags" Target="../tags/tag318.xml"/><Relationship Id="rId19" Type="http://schemas.openxmlformats.org/officeDocument/2006/relationships/tags" Target="../tags/tag327.xml"/><Relationship Id="rId31" Type="http://schemas.openxmlformats.org/officeDocument/2006/relationships/tags" Target="../tags/tag339.xml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tags" Target="../tags/tag322.xml"/><Relationship Id="rId22" Type="http://schemas.openxmlformats.org/officeDocument/2006/relationships/tags" Target="../tags/tag330.xml"/><Relationship Id="rId27" Type="http://schemas.openxmlformats.org/officeDocument/2006/relationships/tags" Target="../tags/tag335.xml"/><Relationship Id="rId30" Type="http://schemas.openxmlformats.org/officeDocument/2006/relationships/tags" Target="../tags/tag338.xml"/><Relationship Id="rId35" Type="http://schemas.openxmlformats.org/officeDocument/2006/relationships/tags" Target="../tags/tag34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52.xml"/><Relationship Id="rId13" Type="http://schemas.openxmlformats.org/officeDocument/2006/relationships/tags" Target="../tags/tag357.xml"/><Relationship Id="rId18" Type="http://schemas.openxmlformats.org/officeDocument/2006/relationships/tags" Target="../tags/tag362.xml"/><Relationship Id="rId26" Type="http://schemas.openxmlformats.org/officeDocument/2006/relationships/tags" Target="../tags/tag370.xml"/><Relationship Id="rId3" Type="http://schemas.openxmlformats.org/officeDocument/2006/relationships/tags" Target="../tags/tag347.xml"/><Relationship Id="rId21" Type="http://schemas.openxmlformats.org/officeDocument/2006/relationships/tags" Target="../tags/tag365.xml"/><Relationship Id="rId34" Type="http://schemas.openxmlformats.org/officeDocument/2006/relationships/tags" Target="../tags/tag378.xml"/><Relationship Id="rId7" Type="http://schemas.openxmlformats.org/officeDocument/2006/relationships/tags" Target="../tags/tag351.xml"/><Relationship Id="rId12" Type="http://schemas.openxmlformats.org/officeDocument/2006/relationships/tags" Target="../tags/tag356.xml"/><Relationship Id="rId17" Type="http://schemas.openxmlformats.org/officeDocument/2006/relationships/tags" Target="../tags/tag361.xml"/><Relationship Id="rId25" Type="http://schemas.openxmlformats.org/officeDocument/2006/relationships/tags" Target="../tags/tag369.xml"/><Relationship Id="rId33" Type="http://schemas.openxmlformats.org/officeDocument/2006/relationships/tags" Target="../tags/tag377.xml"/><Relationship Id="rId38" Type="http://schemas.openxmlformats.org/officeDocument/2006/relationships/notesSlide" Target="../notesSlides/notesSlide21.xml"/><Relationship Id="rId2" Type="http://schemas.openxmlformats.org/officeDocument/2006/relationships/tags" Target="../tags/tag346.xml"/><Relationship Id="rId16" Type="http://schemas.openxmlformats.org/officeDocument/2006/relationships/tags" Target="../tags/tag360.xml"/><Relationship Id="rId20" Type="http://schemas.openxmlformats.org/officeDocument/2006/relationships/tags" Target="../tags/tag364.xml"/><Relationship Id="rId29" Type="http://schemas.openxmlformats.org/officeDocument/2006/relationships/tags" Target="../tags/tag373.xml"/><Relationship Id="rId1" Type="http://schemas.openxmlformats.org/officeDocument/2006/relationships/tags" Target="../tags/tag345.xml"/><Relationship Id="rId6" Type="http://schemas.openxmlformats.org/officeDocument/2006/relationships/tags" Target="../tags/tag350.xml"/><Relationship Id="rId11" Type="http://schemas.openxmlformats.org/officeDocument/2006/relationships/tags" Target="../tags/tag355.xml"/><Relationship Id="rId24" Type="http://schemas.openxmlformats.org/officeDocument/2006/relationships/tags" Target="../tags/tag368.xml"/><Relationship Id="rId32" Type="http://schemas.openxmlformats.org/officeDocument/2006/relationships/tags" Target="../tags/tag376.xml"/><Relationship Id="rId37" Type="http://schemas.openxmlformats.org/officeDocument/2006/relationships/slideLayout" Target="../slideLayouts/slideLayout4.xml"/><Relationship Id="rId5" Type="http://schemas.openxmlformats.org/officeDocument/2006/relationships/tags" Target="../tags/tag349.xml"/><Relationship Id="rId15" Type="http://schemas.openxmlformats.org/officeDocument/2006/relationships/tags" Target="../tags/tag359.xml"/><Relationship Id="rId23" Type="http://schemas.openxmlformats.org/officeDocument/2006/relationships/tags" Target="../tags/tag367.xml"/><Relationship Id="rId28" Type="http://schemas.openxmlformats.org/officeDocument/2006/relationships/tags" Target="../tags/tag372.xml"/><Relationship Id="rId36" Type="http://schemas.openxmlformats.org/officeDocument/2006/relationships/tags" Target="../tags/tag380.xml"/><Relationship Id="rId10" Type="http://schemas.openxmlformats.org/officeDocument/2006/relationships/tags" Target="../tags/tag354.xml"/><Relationship Id="rId19" Type="http://schemas.openxmlformats.org/officeDocument/2006/relationships/tags" Target="../tags/tag363.xml"/><Relationship Id="rId31" Type="http://schemas.openxmlformats.org/officeDocument/2006/relationships/tags" Target="../tags/tag375.xml"/><Relationship Id="rId4" Type="http://schemas.openxmlformats.org/officeDocument/2006/relationships/tags" Target="../tags/tag348.xml"/><Relationship Id="rId9" Type="http://schemas.openxmlformats.org/officeDocument/2006/relationships/tags" Target="../tags/tag353.xml"/><Relationship Id="rId14" Type="http://schemas.openxmlformats.org/officeDocument/2006/relationships/tags" Target="../tags/tag358.xml"/><Relationship Id="rId22" Type="http://schemas.openxmlformats.org/officeDocument/2006/relationships/tags" Target="../tags/tag366.xml"/><Relationship Id="rId27" Type="http://schemas.openxmlformats.org/officeDocument/2006/relationships/tags" Target="../tags/tag371.xml"/><Relationship Id="rId30" Type="http://schemas.openxmlformats.org/officeDocument/2006/relationships/tags" Target="../tags/tag374.xml"/><Relationship Id="rId35" Type="http://schemas.openxmlformats.org/officeDocument/2006/relationships/tags" Target="../tags/tag37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83.xml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89.xml"/><Relationship Id="rId2" Type="http://schemas.openxmlformats.org/officeDocument/2006/relationships/tags" Target="../tags/tag388.xml"/><Relationship Id="rId1" Type="http://schemas.openxmlformats.org/officeDocument/2006/relationships/tags" Target="../tags/tag387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tags" Target="../tags/tag5.xml"/><Relationship Id="rId21" Type="http://schemas.openxmlformats.org/officeDocument/2006/relationships/image" Target="../media/image4.tiff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3.tiff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97.xml"/><Relationship Id="rId13" Type="http://schemas.openxmlformats.org/officeDocument/2006/relationships/tags" Target="../tags/tag402.xml"/><Relationship Id="rId18" Type="http://schemas.openxmlformats.org/officeDocument/2006/relationships/tags" Target="../tags/tag407.xml"/><Relationship Id="rId26" Type="http://schemas.openxmlformats.org/officeDocument/2006/relationships/tags" Target="../tags/tag415.xml"/><Relationship Id="rId39" Type="http://schemas.openxmlformats.org/officeDocument/2006/relationships/tags" Target="../tags/tag428.xml"/><Relationship Id="rId3" Type="http://schemas.openxmlformats.org/officeDocument/2006/relationships/tags" Target="../tags/tag392.xml"/><Relationship Id="rId21" Type="http://schemas.openxmlformats.org/officeDocument/2006/relationships/tags" Target="../tags/tag410.xml"/><Relationship Id="rId34" Type="http://schemas.openxmlformats.org/officeDocument/2006/relationships/tags" Target="../tags/tag423.xml"/><Relationship Id="rId42" Type="http://schemas.openxmlformats.org/officeDocument/2006/relationships/tags" Target="../tags/tag431.xml"/><Relationship Id="rId7" Type="http://schemas.openxmlformats.org/officeDocument/2006/relationships/tags" Target="../tags/tag396.xml"/><Relationship Id="rId12" Type="http://schemas.openxmlformats.org/officeDocument/2006/relationships/tags" Target="../tags/tag401.xml"/><Relationship Id="rId17" Type="http://schemas.openxmlformats.org/officeDocument/2006/relationships/tags" Target="../tags/tag406.xml"/><Relationship Id="rId25" Type="http://schemas.openxmlformats.org/officeDocument/2006/relationships/tags" Target="../tags/tag414.xml"/><Relationship Id="rId33" Type="http://schemas.openxmlformats.org/officeDocument/2006/relationships/tags" Target="../tags/tag422.xml"/><Relationship Id="rId38" Type="http://schemas.openxmlformats.org/officeDocument/2006/relationships/tags" Target="../tags/tag427.xml"/><Relationship Id="rId2" Type="http://schemas.openxmlformats.org/officeDocument/2006/relationships/tags" Target="../tags/tag391.xml"/><Relationship Id="rId16" Type="http://schemas.openxmlformats.org/officeDocument/2006/relationships/tags" Target="../tags/tag405.xml"/><Relationship Id="rId20" Type="http://schemas.openxmlformats.org/officeDocument/2006/relationships/tags" Target="../tags/tag409.xml"/><Relationship Id="rId29" Type="http://schemas.openxmlformats.org/officeDocument/2006/relationships/tags" Target="../tags/tag418.xml"/><Relationship Id="rId41" Type="http://schemas.openxmlformats.org/officeDocument/2006/relationships/tags" Target="../tags/tag430.xml"/><Relationship Id="rId1" Type="http://schemas.openxmlformats.org/officeDocument/2006/relationships/tags" Target="../tags/tag390.xml"/><Relationship Id="rId6" Type="http://schemas.openxmlformats.org/officeDocument/2006/relationships/tags" Target="../tags/tag395.xml"/><Relationship Id="rId11" Type="http://schemas.openxmlformats.org/officeDocument/2006/relationships/tags" Target="../tags/tag400.xml"/><Relationship Id="rId24" Type="http://schemas.openxmlformats.org/officeDocument/2006/relationships/tags" Target="../tags/tag413.xml"/><Relationship Id="rId32" Type="http://schemas.openxmlformats.org/officeDocument/2006/relationships/tags" Target="../tags/tag421.xml"/><Relationship Id="rId37" Type="http://schemas.openxmlformats.org/officeDocument/2006/relationships/tags" Target="../tags/tag426.xml"/><Relationship Id="rId40" Type="http://schemas.openxmlformats.org/officeDocument/2006/relationships/tags" Target="../tags/tag429.xml"/><Relationship Id="rId45" Type="http://schemas.openxmlformats.org/officeDocument/2006/relationships/image" Target="../media/image17.png"/><Relationship Id="rId5" Type="http://schemas.openxmlformats.org/officeDocument/2006/relationships/tags" Target="../tags/tag394.xml"/><Relationship Id="rId15" Type="http://schemas.openxmlformats.org/officeDocument/2006/relationships/tags" Target="../tags/tag404.xml"/><Relationship Id="rId23" Type="http://schemas.openxmlformats.org/officeDocument/2006/relationships/tags" Target="../tags/tag412.xml"/><Relationship Id="rId28" Type="http://schemas.openxmlformats.org/officeDocument/2006/relationships/tags" Target="../tags/tag417.xml"/><Relationship Id="rId36" Type="http://schemas.openxmlformats.org/officeDocument/2006/relationships/tags" Target="../tags/tag425.xml"/><Relationship Id="rId10" Type="http://schemas.openxmlformats.org/officeDocument/2006/relationships/tags" Target="../tags/tag399.xml"/><Relationship Id="rId19" Type="http://schemas.openxmlformats.org/officeDocument/2006/relationships/tags" Target="../tags/tag408.xml"/><Relationship Id="rId31" Type="http://schemas.openxmlformats.org/officeDocument/2006/relationships/tags" Target="../tags/tag420.xml"/><Relationship Id="rId44" Type="http://schemas.openxmlformats.org/officeDocument/2006/relationships/notesSlide" Target="../notesSlides/notesSlide25.xml"/><Relationship Id="rId4" Type="http://schemas.openxmlformats.org/officeDocument/2006/relationships/tags" Target="../tags/tag393.xml"/><Relationship Id="rId9" Type="http://schemas.openxmlformats.org/officeDocument/2006/relationships/tags" Target="../tags/tag398.xml"/><Relationship Id="rId14" Type="http://schemas.openxmlformats.org/officeDocument/2006/relationships/tags" Target="../tags/tag403.xml"/><Relationship Id="rId22" Type="http://schemas.openxmlformats.org/officeDocument/2006/relationships/tags" Target="../tags/tag411.xml"/><Relationship Id="rId27" Type="http://schemas.openxmlformats.org/officeDocument/2006/relationships/tags" Target="../tags/tag416.xml"/><Relationship Id="rId30" Type="http://schemas.openxmlformats.org/officeDocument/2006/relationships/tags" Target="../tags/tag419.xml"/><Relationship Id="rId35" Type="http://schemas.openxmlformats.org/officeDocument/2006/relationships/tags" Target="../tags/tag424.xml"/><Relationship Id="rId43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444.xml"/><Relationship Id="rId18" Type="http://schemas.openxmlformats.org/officeDocument/2006/relationships/tags" Target="../tags/tag449.xml"/><Relationship Id="rId26" Type="http://schemas.openxmlformats.org/officeDocument/2006/relationships/tags" Target="../tags/tag457.xml"/><Relationship Id="rId39" Type="http://schemas.openxmlformats.org/officeDocument/2006/relationships/tags" Target="../tags/tag470.xml"/><Relationship Id="rId21" Type="http://schemas.openxmlformats.org/officeDocument/2006/relationships/tags" Target="../tags/tag452.xml"/><Relationship Id="rId34" Type="http://schemas.openxmlformats.org/officeDocument/2006/relationships/tags" Target="../tags/tag465.xml"/><Relationship Id="rId42" Type="http://schemas.openxmlformats.org/officeDocument/2006/relationships/tags" Target="../tags/tag473.xml"/><Relationship Id="rId47" Type="http://schemas.openxmlformats.org/officeDocument/2006/relationships/tags" Target="../tags/tag478.xml"/><Relationship Id="rId50" Type="http://schemas.openxmlformats.org/officeDocument/2006/relationships/tags" Target="../tags/tag481.xml"/><Relationship Id="rId55" Type="http://schemas.openxmlformats.org/officeDocument/2006/relationships/tags" Target="../tags/tag486.xml"/><Relationship Id="rId7" Type="http://schemas.openxmlformats.org/officeDocument/2006/relationships/tags" Target="../tags/tag438.xml"/><Relationship Id="rId12" Type="http://schemas.openxmlformats.org/officeDocument/2006/relationships/tags" Target="../tags/tag443.xml"/><Relationship Id="rId17" Type="http://schemas.openxmlformats.org/officeDocument/2006/relationships/tags" Target="../tags/tag448.xml"/><Relationship Id="rId25" Type="http://schemas.openxmlformats.org/officeDocument/2006/relationships/tags" Target="../tags/tag456.xml"/><Relationship Id="rId33" Type="http://schemas.openxmlformats.org/officeDocument/2006/relationships/tags" Target="../tags/tag464.xml"/><Relationship Id="rId38" Type="http://schemas.openxmlformats.org/officeDocument/2006/relationships/tags" Target="../tags/tag469.xml"/><Relationship Id="rId46" Type="http://schemas.openxmlformats.org/officeDocument/2006/relationships/tags" Target="../tags/tag477.xml"/><Relationship Id="rId59" Type="http://schemas.openxmlformats.org/officeDocument/2006/relationships/notesSlide" Target="../notesSlides/notesSlide27.xml"/><Relationship Id="rId2" Type="http://schemas.openxmlformats.org/officeDocument/2006/relationships/tags" Target="../tags/tag433.xml"/><Relationship Id="rId16" Type="http://schemas.openxmlformats.org/officeDocument/2006/relationships/tags" Target="../tags/tag447.xml"/><Relationship Id="rId20" Type="http://schemas.openxmlformats.org/officeDocument/2006/relationships/tags" Target="../tags/tag451.xml"/><Relationship Id="rId29" Type="http://schemas.openxmlformats.org/officeDocument/2006/relationships/tags" Target="../tags/tag460.xml"/><Relationship Id="rId41" Type="http://schemas.openxmlformats.org/officeDocument/2006/relationships/tags" Target="../tags/tag472.xml"/><Relationship Id="rId54" Type="http://schemas.openxmlformats.org/officeDocument/2006/relationships/tags" Target="../tags/tag485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tags" Target="../tags/tag442.xml"/><Relationship Id="rId24" Type="http://schemas.openxmlformats.org/officeDocument/2006/relationships/tags" Target="../tags/tag455.xml"/><Relationship Id="rId32" Type="http://schemas.openxmlformats.org/officeDocument/2006/relationships/tags" Target="../tags/tag463.xml"/><Relationship Id="rId37" Type="http://schemas.openxmlformats.org/officeDocument/2006/relationships/tags" Target="../tags/tag468.xml"/><Relationship Id="rId40" Type="http://schemas.openxmlformats.org/officeDocument/2006/relationships/tags" Target="../tags/tag471.xml"/><Relationship Id="rId45" Type="http://schemas.openxmlformats.org/officeDocument/2006/relationships/tags" Target="../tags/tag476.xml"/><Relationship Id="rId53" Type="http://schemas.openxmlformats.org/officeDocument/2006/relationships/tags" Target="../tags/tag484.xml"/><Relationship Id="rId58" Type="http://schemas.openxmlformats.org/officeDocument/2006/relationships/slideLayout" Target="../slideLayouts/slideLayout2.xml"/><Relationship Id="rId5" Type="http://schemas.openxmlformats.org/officeDocument/2006/relationships/tags" Target="../tags/tag436.xml"/><Relationship Id="rId15" Type="http://schemas.openxmlformats.org/officeDocument/2006/relationships/tags" Target="../tags/tag446.xml"/><Relationship Id="rId23" Type="http://schemas.openxmlformats.org/officeDocument/2006/relationships/tags" Target="../tags/tag454.xml"/><Relationship Id="rId28" Type="http://schemas.openxmlformats.org/officeDocument/2006/relationships/tags" Target="../tags/tag459.xml"/><Relationship Id="rId36" Type="http://schemas.openxmlformats.org/officeDocument/2006/relationships/tags" Target="../tags/tag467.xml"/><Relationship Id="rId49" Type="http://schemas.openxmlformats.org/officeDocument/2006/relationships/tags" Target="../tags/tag480.xml"/><Relationship Id="rId57" Type="http://schemas.openxmlformats.org/officeDocument/2006/relationships/tags" Target="../tags/tag488.xml"/><Relationship Id="rId10" Type="http://schemas.openxmlformats.org/officeDocument/2006/relationships/tags" Target="../tags/tag441.xml"/><Relationship Id="rId19" Type="http://schemas.openxmlformats.org/officeDocument/2006/relationships/tags" Target="../tags/tag450.xml"/><Relationship Id="rId31" Type="http://schemas.openxmlformats.org/officeDocument/2006/relationships/tags" Target="../tags/tag462.xml"/><Relationship Id="rId44" Type="http://schemas.openxmlformats.org/officeDocument/2006/relationships/tags" Target="../tags/tag475.xml"/><Relationship Id="rId52" Type="http://schemas.openxmlformats.org/officeDocument/2006/relationships/tags" Target="../tags/tag483.xml"/><Relationship Id="rId4" Type="http://schemas.openxmlformats.org/officeDocument/2006/relationships/tags" Target="../tags/tag435.xml"/><Relationship Id="rId9" Type="http://schemas.openxmlformats.org/officeDocument/2006/relationships/tags" Target="../tags/tag440.xml"/><Relationship Id="rId14" Type="http://schemas.openxmlformats.org/officeDocument/2006/relationships/tags" Target="../tags/tag445.xml"/><Relationship Id="rId22" Type="http://schemas.openxmlformats.org/officeDocument/2006/relationships/tags" Target="../tags/tag453.xml"/><Relationship Id="rId27" Type="http://schemas.openxmlformats.org/officeDocument/2006/relationships/tags" Target="../tags/tag458.xml"/><Relationship Id="rId30" Type="http://schemas.openxmlformats.org/officeDocument/2006/relationships/tags" Target="../tags/tag461.xml"/><Relationship Id="rId35" Type="http://schemas.openxmlformats.org/officeDocument/2006/relationships/tags" Target="../tags/tag466.xml"/><Relationship Id="rId43" Type="http://schemas.openxmlformats.org/officeDocument/2006/relationships/tags" Target="../tags/tag474.xml"/><Relationship Id="rId48" Type="http://schemas.openxmlformats.org/officeDocument/2006/relationships/tags" Target="../tags/tag479.xml"/><Relationship Id="rId56" Type="http://schemas.openxmlformats.org/officeDocument/2006/relationships/tags" Target="../tags/tag487.xml"/><Relationship Id="rId8" Type="http://schemas.openxmlformats.org/officeDocument/2006/relationships/tags" Target="../tags/tag439.xml"/><Relationship Id="rId51" Type="http://schemas.openxmlformats.org/officeDocument/2006/relationships/tags" Target="../tags/tag482.xml"/><Relationship Id="rId3" Type="http://schemas.openxmlformats.org/officeDocument/2006/relationships/tags" Target="../tags/tag43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96.xml"/><Relationship Id="rId13" Type="http://schemas.openxmlformats.org/officeDocument/2006/relationships/tags" Target="../tags/tag501.xml"/><Relationship Id="rId18" Type="http://schemas.openxmlformats.org/officeDocument/2006/relationships/tags" Target="../tags/tag506.xml"/><Relationship Id="rId26" Type="http://schemas.openxmlformats.org/officeDocument/2006/relationships/tags" Target="../tags/tag514.xml"/><Relationship Id="rId3" Type="http://schemas.openxmlformats.org/officeDocument/2006/relationships/tags" Target="../tags/tag491.xml"/><Relationship Id="rId21" Type="http://schemas.openxmlformats.org/officeDocument/2006/relationships/tags" Target="../tags/tag509.xml"/><Relationship Id="rId7" Type="http://schemas.openxmlformats.org/officeDocument/2006/relationships/tags" Target="../tags/tag495.xml"/><Relationship Id="rId12" Type="http://schemas.openxmlformats.org/officeDocument/2006/relationships/tags" Target="../tags/tag500.xml"/><Relationship Id="rId17" Type="http://schemas.openxmlformats.org/officeDocument/2006/relationships/tags" Target="../tags/tag505.xml"/><Relationship Id="rId25" Type="http://schemas.openxmlformats.org/officeDocument/2006/relationships/tags" Target="../tags/tag513.xml"/><Relationship Id="rId2" Type="http://schemas.openxmlformats.org/officeDocument/2006/relationships/tags" Target="../tags/tag490.xml"/><Relationship Id="rId16" Type="http://schemas.openxmlformats.org/officeDocument/2006/relationships/tags" Target="../tags/tag504.xml"/><Relationship Id="rId20" Type="http://schemas.openxmlformats.org/officeDocument/2006/relationships/tags" Target="../tags/tag508.xml"/><Relationship Id="rId29" Type="http://schemas.openxmlformats.org/officeDocument/2006/relationships/tags" Target="../tags/tag517.xml"/><Relationship Id="rId1" Type="http://schemas.openxmlformats.org/officeDocument/2006/relationships/tags" Target="../tags/tag489.xml"/><Relationship Id="rId6" Type="http://schemas.openxmlformats.org/officeDocument/2006/relationships/tags" Target="../tags/tag494.xml"/><Relationship Id="rId11" Type="http://schemas.openxmlformats.org/officeDocument/2006/relationships/tags" Target="../tags/tag499.xml"/><Relationship Id="rId24" Type="http://schemas.openxmlformats.org/officeDocument/2006/relationships/tags" Target="../tags/tag512.xml"/><Relationship Id="rId5" Type="http://schemas.openxmlformats.org/officeDocument/2006/relationships/tags" Target="../tags/tag493.xml"/><Relationship Id="rId15" Type="http://schemas.openxmlformats.org/officeDocument/2006/relationships/tags" Target="../tags/tag503.xml"/><Relationship Id="rId23" Type="http://schemas.openxmlformats.org/officeDocument/2006/relationships/tags" Target="../tags/tag511.xml"/><Relationship Id="rId28" Type="http://schemas.openxmlformats.org/officeDocument/2006/relationships/tags" Target="../tags/tag516.xml"/><Relationship Id="rId10" Type="http://schemas.openxmlformats.org/officeDocument/2006/relationships/tags" Target="../tags/tag498.xml"/><Relationship Id="rId19" Type="http://schemas.openxmlformats.org/officeDocument/2006/relationships/tags" Target="../tags/tag507.xml"/><Relationship Id="rId31" Type="http://schemas.openxmlformats.org/officeDocument/2006/relationships/notesSlide" Target="../notesSlides/notesSlide28.xml"/><Relationship Id="rId4" Type="http://schemas.openxmlformats.org/officeDocument/2006/relationships/tags" Target="../tags/tag492.xml"/><Relationship Id="rId9" Type="http://schemas.openxmlformats.org/officeDocument/2006/relationships/tags" Target="../tags/tag497.xml"/><Relationship Id="rId14" Type="http://schemas.openxmlformats.org/officeDocument/2006/relationships/tags" Target="../tags/tag502.xml"/><Relationship Id="rId22" Type="http://schemas.openxmlformats.org/officeDocument/2006/relationships/tags" Target="../tags/tag510.xml"/><Relationship Id="rId27" Type="http://schemas.openxmlformats.org/officeDocument/2006/relationships/tags" Target="../tags/tag515.xml"/><Relationship Id="rId30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530.xml"/><Relationship Id="rId18" Type="http://schemas.openxmlformats.org/officeDocument/2006/relationships/tags" Target="../tags/tag535.xml"/><Relationship Id="rId26" Type="http://schemas.openxmlformats.org/officeDocument/2006/relationships/tags" Target="../tags/tag543.xml"/><Relationship Id="rId39" Type="http://schemas.openxmlformats.org/officeDocument/2006/relationships/tags" Target="../tags/tag556.xml"/><Relationship Id="rId21" Type="http://schemas.openxmlformats.org/officeDocument/2006/relationships/tags" Target="../tags/tag538.xml"/><Relationship Id="rId34" Type="http://schemas.openxmlformats.org/officeDocument/2006/relationships/tags" Target="../tags/tag551.xml"/><Relationship Id="rId42" Type="http://schemas.openxmlformats.org/officeDocument/2006/relationships/tags" Target="../tags/tag559.xml"/><Relationship Id="rId47" Type="http://schemas.openxmlformats.org/officeDocument/2006/relationships/tags" Target="../tags/tag564.xml"/><Relationship Id="rId50" Type="http://schemas.openxmlformats.org/officeDocument/2006/relationships/tags" Target="../tags/tag567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524.xml"/><Relationship Id="rId12" Type="http://schemas.openxmlformats.org/officeDocument/2006/relationships/tags" Target="../tags/tag529.xml"/><Relationship Id="rId17" Type="http://schemas.openxmlformats.org/officeDocument/2006/relationships/tags" Target="../tags/tag534.xml"/><Relationship Id="rId25" Type="http://schemas.openxmlformats.org/officeDocument/2006/relationships/tags" Target="../tags/tag542.xml"/><Relationship Id="rId33" Type="http://schemas.openxmlformats.org/officeDocument/2006/relationships/tags" Target="../tags/tag550.xml"/><Relationship Id="rId38" Type="http://schemas.openxmlformats.org/officeDocument/2006/relationships/tags" Target="../tags/tag555.xml"/><Relationship Id="rId46" Type="http://schemas.openxmlformats.org/officeDocument/2006/relationships/tags" Target="../tags/tag563.xml"/><Relationship Id="rId2" Type="http://schemas.openxmlformats.org/officeDocument/2006/relationships/tags" Target="../tags/tag519.xml"/><Relationship Id="rId16" Type="http://schemas.openxmlformats.org/officeDocument/2006/relationships/tags" Target="../tags/tag533.xml"/><Relationship Id="rId20" Type="http://schemas.openxmlformats.org/officeDocument/2006/relationships/tags" Target="../tags/tag537.xml"/><Relationship Id="rId29" Type="http://schemas.openxmlformats.org/officeDocument/2006/relationships/tags" Target="../tags/tag546.xml"/><Relationship Id="rId41" Type="http://schemas.openxmlformats.org/officeDocument/2006/relationships/tags" Target="../tags/tag558.xml"/><Relationship Id="rId54" Type="http://schemas.openxmlformats.org/officeDocument/2006/relationships/tags" Target="../tags/tag571.xml"/><Relationship Id="rId1" Type="http://schemas.openxmlformats.org/officeDocument/2006/relationships/tags" Target="../tags/tag518.xml"/><Relationship Id="rId6" Type="http://schemas.openxmlformats.org/officeDocument/2006/relationships/tags" Target="../tags/tag523.xml"/><Relationship Id="rId11" Type="http://schemas.openxmlformats.org/officeDocument/2006/relationships/tags" Target="../tags/tag528.xml"/><Relationship Id="rId24" Type="http://schemas.openxmlformats.org/officeDocument/2006/relationships/tags" Target="../tags/tag541.xml"/><Relationship Id="rId32" Type="http://schemas.openxmlformats.org/officeDocument/2006/relationships/tags" Target="../tags/tag549.xml"/><Relationship Id="rId37" Type="http://schemas.openxmlformats.org/officeDocument/2006/relationships/tags" Target="../tags/tag554.xml"/><Relationship Id="rId40" Type="http://schemas.openxmlformats.org/officeDocument/2006/relationships/tags" Target="../tags/tag557.xml"/><Relationship Id="rId45" Type="http://schemas.openxmlformats.org/officeDocument/2006/relationships/tags" Target="../tags/tag562.xml"/><Relationship Id="rId53" Type="http://schemas.openxmlformats.org/officeDocument/2006/relationships/tags" Target="../tags/tag570.xml"/><Relationship Id="rId5" Type="http://schemas.openxmlformats.org/officeDocument/2006/relationships/tags" Target="../tags/tag522.xml"/><Relationship Id="rId15" Type="http://schemas.openxmlformats.org/officeDocument/2006/relationships/tags" Target="../tags/tag532.xml"/><Relationship Id="rId23" Type="http://schemas.openxmlformats.org/officeDocument/2006/relationships/tags" Target="../tags/tag540.xml"/><Relationship Id="rId28" Type="http://schemas.openxmlformats.org/officeDocument/2006/relationships/tags" Target="../tags/tag545.xml"/><Relationship Id="rId36" Type="http://schemas.openxmlformats.org/officeDocument/2006/relationships/tags" Target="../tags/tag553.xml"/><Relationship Id="rId49" Type="http://schemas.openxmlformats.org/officeDocument/2006/relationships/tags" Target="../tags/tag566.xml"/><Relationship Id="rId10" Type="http://schemas.openxmlformats.org/officeDocument/2006/relationships/tags" Target="../tags/tag527.xml"/><Relationship Id="rId19" Type="http://schemas.openxmlformats.org/officeDocument/2006/relationships/tags" Target="../tags/tag536.xml"/><Relationship Id="rId31" Type="http://schemas.openxmlformats.org/officeDocument/2006/relationships/tags" Target="../tags/tag548.xml"/><Relationship Id="rId44" Type="http://schemas.openxmlformats.org/officeDocument/2006/relationships/tags" Target="../tags/tag561.xml"/><Relationship Id="rId52" Type="http://schemas.openxmlformats.org/officeDocument/2006/relationships/tags" Target="../tags/tag569.xml"/><Relationship Id="rId4" Type="http://schemas.openxmlformats.org/officeDocument/2006/relationships/tags" Target="../tags/tag521.xml"/><Relationship Id="rId9" Type="http://schemas.openxmlformats.org/officeDocument/2006/relationships/tags" Target="../tags/tag526.xml"/><Relationship Id="rId14" Type="http://schemas.openxmlformats.org/officeDocument/2006/relationships/tags" Target="../tags/tag531.xml"/><Relationship Id="rId22" Type="http://schemas.openxmlformats.org/officeDocument/2006/relationships/tags" Target="../tags/tag539.xml"/><Relationship Id="rId27" Type="http://schemas.openxmlformats.org/officeDocument/2006/relationships/tags" Target="../tags/tag544.xml"/><Relationship Id="rId30" Type="http://schemas.openxmlformats.org/officeDocument/2006/relationships/tags" Target="../tags/tag547.xml"/><Relationship Id="rId35" Type="http://schemas.openxmlformats.org/officeDocument/2006/relationships/tags" Target="../tags/tag552.xml"/><Relationship Id="rId43" Type="http://schemas.openxmlformats.org/officeDocument/2006/relationships/tags" Target="../tags/tag560.xml"/><Relationship Id="rId48" Type="http://schemas.openxmlformats.org/officeDocument/2006/relationships/tags" Target="../tags/tag565.xml"/><Relationship Id="rId56" Type="http://schemas.openxmlformats.org/officeDocument/2006/relationships/notesSlide" Target="../notesSlides/notesSlide29.xml"/><Relationship Id="rId8" Type="http://schemas.openxmlformats.org/officeDocument/2006/relationships/tags" Target="../tags/tag525.xml"/><Relationship Id="rId51" Type="http://schemas.openxmlformats.org/officeDocument/2006/relationships/tags" Target="../tags/tag568.xml"/><Relationship Id="rId3" Type="http://schemas.openxmlformats.org/officeDocument/2006/relationships/tags" Target="../tags/tag520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584.xml"/><Relationship Id="rId18" Type="http://schemas.openxmlformats.org/officeDocument/2006/relationships/tags" Target="../tags/tag589.xml"/><Relationship Id="rId26" Type="http://schemas.openxmlformats.org/officeDocument/2006/relationships/tags" Target="../tags/tag597.xml"/><Relationship Id="rId39" Type="http://schemas.openxmlformats.org/officeDocument/2006/relationships/tags" Target="../tags/tag610.xml"/><Relationship Id="rId3" Type="http://schemas.openxmlformats.org/officeDocument/2006/relationships/tags" Target="../tags/tag574.xml"/><Relationship Id="rId21" Type="http://schemas.openxmlformats.org/officeDocument/2006/relationships/tags" Target="../tags/tag592.xml"/><Relationship Id="rId34" Type="http://schemas.openxmlformats.org/officeDocument/2006/relationships/tags" Target="../tags/tag605.xml"/><Relationship Id="rId42" Type="http://schemas.openxmlformats.org/officeDocument/2006/relationships/tags" Target="../tags/tag613.xml"/><Relationship Id="rId47" Type="http://schemas.openxmlformats.org/officeDocument/2006/relationships/tags" Target="../tags/tag618.xml"/><Relationship Id="rId50" Type="http://schemas.openxmlformats.org/officeDocument/2006/relationships/tags" Target="../tags/tag621.xml"/><Relationship Id="rId7" Type="http://schemas.openxmlformats.org/officeDocument/2006/relationships/tags" Target="../tags/tag578.xml"/><Relationship Id="rId12" Type="http://schemas.openxmlformats.org/officeDocument/2006/relationships/tags" Target="../tags/tag583.xml"/><Relationship Id="rId17" Type="http://schemas.openxmlformats.org/officeDocument/2006/relationships/tags" Target="../tags/tag588.xml"/><Relationship Id="rId25" Type="http://schemas.openxmlformats.org/officeDocument/2006/relationships/tags" Target="../tags/tag596.xml"/><Relationship Id="rId33" Type="http://schemas.openxmlformats.org/officeDocument/2006/relationships/tags" Target="../tags/tag604.xml"/><Relationship Id="rId38" Type="http://schemas.openxmlformats.org/officeDocument/2006/relationships/tags" Target="../tags/tag609.xml"/><Relationship Id="rId46" Type="http://schemas.openxmlformats.org/officeDocument/2006/relationships/tags" Target="../tags/tag617.xml"/><Relationship Id="rId2" Type="http://schemas.openxmlformats.org/officeDocument/2006/relationships/tags" Target="../tags/tag573.xml"/><Relationship Id="rId16" Type="http://schemas.openxmlformats.org/officeDocument/2006/relationships/tags" Target="../tags/tag587.xml"/><Relationship Id="rId20" Type="http://schemas.openxmlformats.org/officeDocument/2006/relationships/tags" Target="../tags/tag591.xml"/><Relationship Id="rId29" Type="http://schemas.openxmlformats.org/officeDocument/2006/relationships/tags" Target="../tags/tag600.xml"/><Relationship Id="rId41" Type="http://schemas.openxmlformats.org/officeDocument/2006/relationships/tags" Target="../tags/tag612.xml"/><Relationship Id="rId1" Type="http://schemas.openxmlformats.org/officeDocument/2006/relationships/tags" Target="../tags/tag572.xml"/><Relationship Id="rId6" Type="http://schemas.openxmlformats.org/officeDocument/2006/relationships/tags" Target="../tags/tag577.xml"/><Relationship Id="rId11" Type="http://schemas.openxmlformats.org/officeDocument/2006/relationships/tags" Target="../tags/tag582.xml"/><Relationship Id="rId24" Type="http://schemas.openxmlformats.org/officeDocument/2006/relationships/tags" Target="../tags/tag595.xml"/><Relationship Id="rId32" Type="http://schemas.openxmlformats.org/officeDocument/2006/relationships/tags" Target="../tags/tag603.xml"/><Relationship Id="rId37" Type="http://schemas.openxmlformats.org/officeDocument/2006/relationships/tags" Target="../tags/tag608.xml"/><Relationship Id="rId40" Type="http://schemas.openxmlformats.org/officeDocument/2006/relationships/tags" Target="../tags/tag611.xml"/><Relationship Id="rId45" Type="http://schemas.openxmlformats.org/officeDocument/2006/relationships/tags" Target="../tags/tag616.xml"/><Relationship Id="rId53" Type="http://schemas.openxmlformats.org/officeDocument/2006/relationships/notesSlide" Target="../notesSlides/notesSlide30.xml"/><Relationship Id="rId5" Type="http://schemas.openxmlformats.org/officeDocument/2006/relationships/tags" Target="../tags/tag576.xml"/><Relationship Id="rId15" Type="http://schemas.openxmlformats.org/officeDocument/2006/relationships/tags" Target="../tags/tag586.xml"/><Relationship Id="rId23" Type="http://schemas.openxmlformats.org/officeDocument/2006/relationships/tags" Target="../tags/tag594.xml"/><Relationship Id="rId28" Type="http://schemas.openxmlformats.org/officeDocument/2006/relationships/tags" Target="../tags/tag599.xml"/><Relationship Id="rId36" Type="http://schemas.openxmlformats.org/officeDocument/2006/relationships/tags" Target="../tags/tag607.xml"/><Relationship Id="rId49" Type="http://schemas.openxmlformats.org/officeDocument/2006/relationships/tags" Target="../tags/tag620.xml"/><Relationship Id="rId10" Type="http://schemas.openxmlformats.org/officeDocument/2006/relationships/tags" Target="../tags/tag581.xml"/><Relationship Id="rId19" Type="http://schemas.openxmlformats.org/officeDocument/2006/relationships/tags" Target="../tags/tag590.xml"/><Relationship Id="rId31" Type="http://schemas.openxmlformats.org/officeDocument/2006/relationships/tags" Target="../tags/tag602.xml"/><Relationship Id="rId44" Type="http://schemas.openxmlformats.org/officeDocument/2006/relationships/tags" Target="../tags/tag615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575.xml"/><Relationship Id="rId9" Type="http://schemas.openxmlformats.org/officeDocument/2006/relationships/tags" Target="../tags/tag580.xml"/><Relationship Id="rId14" Type="http://schemas.openxmlformats.org/officeDocument/2006/relationships/tags" Target="../tags/tag585.xml"/><Relationship Id="rId22" Type="http://schemas.openxmlformats.org/officeDocument/2006/relationships/tags" Target="../tags/tag593.xml"/><Relationship Id="rId27" Type="http://schemas.openxmlformats.org/officeDocument/2006/relationships/tags" Target="../tags/tag598.xml"/><Relationship Id="rId30" Type="http://schemas.openxmlformats.org/officeDocument/2006/relationships/tags" Target="../tags/tag601.xml"/><Relationship Id="rId35" Type="http://schemas.openxmlformats.org/officeDocument/2006/relationships/tags" Target="../tags/tag606.xml"/><Relationship Id="rId43" Type="http://schemas.openxmlformats.org/officeDocument/2006/relationships/tags" Target="../tags/tag614.xml"/><Relationship Id="rId48" Type="http://schemas.openxmlformats.org/officeDocument/2006/relationships/tags" Target="../tags/tag619.xml"/><Relationship Id="rId8" Type="http://schemas.openxmlformats.org/officeDocument/2006/relationships/tags" Target="../tags/tag579.xml"/><Relationship Id="rId51" Type="http://schemas.openxmlformats.org/officeDocument/2006/relationships/tags" Target="../tags/tag62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630.xml"/><Relationship Id="rId13" Type="http://schemas.openxmlformats.org/officeDocument/2006/relationships/tags" Target="../tags/tag635.xml"/><Relationship Id="rId18" Type="http://schemas.openxmlformats.org/officeDocument/2006/relationships/notesSlide" Target="../notesSlides/notesSlide31.xml"/><Relationship Id="rId3" Type="http://schemas.openxmlformats.org/officeDocument/2006/relationships/tags" Target="../tags/tag625.xml"/><Relationship Id="rId7" Type="http://schemas.openxmlformats.org/officeDocument/2006/relationships/tags" Target="../tags/tag629.xml"/><Relationship Id="rId12" Type="http://schemas.openxmlformats.org/officeDocument/2006/relationships/tags" Target="../tags/tag634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624.xml"/><Relationship Id="rId16" Type="http://schemas.openxmlformats.org/officeDocument/2006/relationships/tags" Target="../tags/tag638.xml"/><Relationship Id="rId1" Type="http://schemas.openxmlformats.org/officeDocument/2006/relationships/tags" Target="../tags/tag623.xml"/><Relationship Id="rId6" Type="http://schemas.openxmlformats.org/officeDocument/2006/relationships/tags" Target="../tags/tag628.xml"/><Relationship Id="rId11" Type="http://schemas.openxmlformats.org/officeDocument/2006/relationships/tags" Target="../tags/tag633.xml"/><Relationship Id="rId5" Type="http://schemas.openxmlformats.org/officeDocument/2006/relationships/tags" Target="../tags/tag627.xml"/><Relationship Id="rId15" Type="http://schemas.openxmlformats.org/officeDocument/2006/relationships/tags" Target="../tags/tag637.xml"/><Relationship Id="rId10" Type="http://schemas.openxmlformats.org/officeDocument/2006/relationships/tags" Target="../tags/tag632.xml"/><Relationship Id="rId4" Type="http://schemas.openxmlformats.org/officeDocument/2006/relationships/tags" Target="../tags/tag626.xml"/><Relationship Id="rId9" Type="http://schemas.openxmlformats.org/officeDocument/2006/relationships/tags" Target="../tags/tag631.xml"/><Relationship Id="rId14" Type="http://schemas.openxmlformats.org/officeDocument/2006/relationships/tags" Target="../tags/tag636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651.xml"/><Relationship Id="rId18" Type="http://schemas.openxmlformats.org/officeDocument/2006/relationships/tags" Target="../tags/tag656.xml"/><Relationship Id="rId26" Type="http://schemas.openxmlformats.org/officeDocument/2006/relationships/tags" Target="../tags/tag664.xml"/><Relationship Id="rId39" Type="http://schemas.openxmlformats.org/officeDocument/2006/relationships/tags" Target="../tags/tag677.xml"/><Relationship Id="rId3" Type="http://schemas.openxmlformats.org/officeDocument/2006/relationships/tags" Target="../tags/tag641.xml"/><Relationship Id="rId21" Type="http://schemas.openxmlformats.org/officeDocument/2006/relationships/tags" Target="../tags/tag659.xml"/><Relationship Id="rId34" Type="http://schemas.openxmlformats.org/officeDocument/2006/relationships/tags" Target="../tags/tag672.xml"/><Relationship Id="rId42" Type="http://schemas.openxmlformats.org/officeDocument/2006/relationships/tags" Target="../tags/tag680.xml"/><Relationship Id="rId47" Type="http://schemas.openxmlformats.org/officeDocument/2006/relationships/tags" Target="../tags/tag685.xml"/><Relationship Id="rId50" Type="http://schemas.openxmlformats.org/officeDocument/2006/relationships/tags" Target="../tags/tag688.xml"/><Relationship Id="rId7" Type="http://schemas.openxmlformats.org/officeDocument/2006/relationships/tags" Target="../tags/tag645.xml"/><Relationship Id="rId12" Type="http://schemas.openxmlformats.org/officeDocument/2006/relationships/tags" Target="../tags/tag650.xml"/><Relationship Id="rId17" Type="http://schemas.openxmlformats.org/officeDocument/2006/relationships/tags" Target="../tags/tag655.xml"/><Relationship Id="rId25" Type="http://schemas.openxmlformats.org/officeDocument/2006/relationships/tags" Target="../tags/tag663.xml"/><Relationship Id="rId33" Type="http://schemas.openxmlformats.org/officeDocument/2006/relationships/tags" Target="../tags/tag671.xml"/><Relationship Id="rId38" Type="http://schemas.openxmlformats.org/officeDocument/2006/relationships/tags" Target="../tags/tag676.xml"/><Relationship Id="rId46" Type="http://schemas.openxmlformats.org/officeDocument/2006/relationships/tags" Target="../tags/tag684.xml"/><Relationship Id="rId2" Type="http://schemas.openxmlformats.org/officeDocument/2006/relationships/tags" Target="../tags/tag640.xml"/><Relationship Id="rId16" Type="http://schemas.openxmlformats.org/officeDocument/2006/relationships/tags" Target="../tags/tag654.xml"/><Relationship Id="rId20" Type="http://schemas.openxmlformats.org/officeDocument/2006/relationships/tags" Target="../tags/tag658.xml"/><Relationship Id="rId29" Type="http://schemas.openxmlformats.org/officeDocument/2006/relationships/tags" Target="../tags/tag667.xml"/><Relationship Id="rId41" Type="http://schemas.openxmlformats.org/officeDocument/2006/relationships/tags" Target="../tags/tag679.xml"/><Relationship Id="rId1" Type="http://schemas.openxmlformats.org/officeDocument/2006/relationships/tags" Target="../tags/tag639.xml"/><Relationship Id="rId6" Type="http://schemas.openxmlformats.org/officeDocument/2006/relationships/tags" Target="../tags/tag644.xml"/><Relationship Id="rId11" Type="http://schemas.openxmlformats.org/officeDocument/2006/relationships/tags" Target="../tags/tag649.xml"/><Relationship Id="rId24" Type="http://schemas.openxmlformats.org/officeDocument/2006/relationships/tags" Target="../tags/tag662.xml"/><Relationship Id="rId32" Type="http://schemas.openxmlformats.org/officeDocument/2006/relationships/tags" Target="../tags/tag670.xml"/><Relationship Id="rId37" Type="http://schemas.openxmlformats.org/officeDocument/2006/relationships/tags" Target="../tags/tag675.xml"/><Relationship Id="rId40" Type="http://schemas.openxmlformats.org/officeDocument/2006/relationships/tags" Target="../tags/tag678.xml"/><Relationship Id="rId45" Type="http://schemas.openxmlformats.org/officeDocument/2006/relationships/tags" Target="../tags/tag683.xml"/><Relationship Id="rId5" Type="http://schemas.openxmlformats.org/officeDocument/2006/relationships/tags" Target="../tags/tag643.xml"/><Relationship Id="rId15" Type="http://schemas.openxmlformats.org/officeDocument/2006/relationships/tags" Target="../tags/tag653.xml"/><Relationship Id="rId23" Type="http://schemas.openxmlformats.org/officeDocument/2006/relationships/tags" Target="../tags/tag661.xml"/><Relationship Id="rId28" Type="http://schemas.openxmlformats.org/officeDocument/2006/relationships/tags" Target="../tags/tag666.xml"/><Relationship Id="rId36" Type="http://schemas.openxmlformats.org/officeDocument/2006/relationships/tags" Target="../tags/tag674.xml"/><Relationship Id="rId49" Type="http://schemas.openxmlformats.org/officeDocument/2006/relationships/tags" Target="../tags/tag687.xml"/><Relationship Id="rId10" Type="http://schemas.openxmlformats.org/officeDocument/2006/relationships/tags" Target="../tags/tag648.xml"/><Relationship Id="rId19" Type="http://schemas.openxmlformats.org/officeDocument/2006/relationships/tags" Target="../tags/tag657.xml"/><Relationship Id="rId31" Type="http://schemas.openxmlformats.org/officeDocument/2006/relationships/tags" Target="../tags/tag669.xml"/><Relationship Id="rId44" Type="http://schemas.openxmlformats.org/officeDocument/2006/relationships/tags" Target="../tags/tag682.xml"/><Relationship Id="rId52" Type="http://schemas.openxmlformats.org/officeDocument/2006/relationships/notesSlide" Target="../notesSlides/notesSlide32.xml"/><Relationship Id="rId4" Type="http://schemas.openxmlformats.org/officeDocument/2006/relationships/tags" Target="../tags/tag642.xml"/><Relationship Id="rId9" Type="http://schemas.openxmlformats.org/officeDocument/2006/relationships/tags" Target="../tags/tag647.xml"/><Relationship Id="rId14" Type="http://schemas.openxmlformats.org/officeDocument/2006/relationships/tags" Target="../tags/tag652.xml"/><Relationship Id="rId22" Type="http://schemas.openxmlformats.org/officeDocument/2006/relationships/tags" Target="../tags/tag660.xml"/><Relationship Id="rId27" Type="http://schemas.openxmlformats.org/officeDocument/2006/relationships/tags" Target="../tags/tag665.xml"/><Relationship Id="rId30" Type="http://schemas.openxmlformats.org/officeDocument/2006/relationships/tags" Target="../tags/tag668.xml"/><Relationship Id="rId35" Type="http://schemas.openxmlformats.org/officeDocument/2006/relationships/tags" Target="../tags/tag673.xml"/><Relationship Id="rId43" Type="http://schemas.openxmlformats.org/officeDocument/2006/relationships/tags" Target="../tags/tag681.xml"/><Relationship Id="rId48" Type="http://schemas.openxmlformats.org/officeDocument/2006/relationships/tags" Target="../tags/tag686.xml"/><Relationship Id="rId8" Type="http://schemas.openxmlformats.org/officeDocument/2006/relationships/tags" Target="../tags/tag646.xml"/><Relationship Id="rId5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701.xml"/><Relationship Id="rId18" Type="http://schemas.openxmlformats.org/officeDocument/2006/relationships/tags" Target="../tags/tag706.xml"/><Relationship Id="rId26" Type="http://schemas.openxmlformats.org/officeDocument/2006/relationships/tags" Target="../tags/tag714.xml"/><Relationship Id="rId39" Type="http://schemas.openxmlformats.org/officeDocument/2006/relationships/tags" Target="../tags/tag727.xml"/><Relationship Id="rId3" Type="http://schemas.openxmlformats.org/officeDocument/2006/relationships/tags" Target="../tags/tag691.xml"/><Relationship Id="rId21" Type="http://schemas.openxmlformats.org/officeDocument/2006/relationships/tags" Target="../tags/tag709.xml"/><Relationship Id="rId34" Type="http://schemas.openxmlformats.org/officeDocument/2006/relationships/tags" Target="../tags/tag722.xml"/><Relationship Id="rId42" Type="http://schemas.openxmlformats.org/officeDocument/2006/relationships/tags" Target="../tags/tag730.xml"/><Relationship Id="rId47" Type="http://schemas.openxmlformats.org/officeDocument/2006/relationships/tags" Target="../tags/tag735.xml"/><Relationship Id="rId50" Type="http://schemas.openxmlformats.org/officeDocument/2006/relationships/tags" Target="../tags/tag738.xml"/><Relationship Id="rId7" Type="http://schemas.openxmlformats.org/officeDocument/2006/relationships/tags" Target="../tags/tag695.xml"/><Relationship Id="rId12" Type="http://schemas.openxmlformats.org/officeDocument/2006/relationships/tags" Target="../tags/tag700.xml"/><Relationship Id="rId17" Type="http://schemas.openxmlformats.org/officeDocument/2006/relationships/tags" Target="../tags/tag705.xml"/><Relationship Id="rId25" Type="http://schemas.openxmlformats.org/officeDocument/2006/relationships/tags" Target="../tags/tag713.xml"/><Relationship Id="rId33" Type="http://schemas.openxmlformats.org/officeDocument/2006/relationships/tags" Target="../tags/tag721.xml"/><Relationship Id="rId38" Type="http://schemas.openxmlformats.org/officeDocument/2006/relationships/tags" Target="../tags/tag726.xml"/><Relationship Id="rId46" Type="http://schemas.openxmlformats.org/officeDocument/2006/relationships/tags" Target="../tags/tag734.xml"/><Relationship Id="rId2" Type="http://schemas.openxmlformats.org/officeDocument/2006/relationships/tags" Target="../tags/tag690.xml"/><Relationship Id="rId16" Type="http://schemas.openxmlformats.org/officeDocument/2006/relationships/tags" Target="../tags/tag704.xml"/><Relationship Id="rId20" Type="http://schemas.openxmlformats.org/officeDocument/2006/relationships/tags" Target="../tags/tag708.xml"/><Relationship Id="rId29" Type="http://schemas.openxmlformats.org/officeDocument/2006/relationships/tags" Target="../tags/tag717.xml"/><Relationship Id="rId41" Type="http://schemas.openxmlformats.org/officeDocument/2006/relationships/tags" Target="../tags/tag729.xml"/><Relationship Id="rId1" Type="http://schemas.openxmlformats.org/officeDocument/2006/relationships/tags" Target="../tags/tag689.xml"/><Relationship Id="rId6" Type="http://schemas.openxmlformats.org/officeDocument/2006/relationships/tags" Target="../tags/tag694.xml"/><Relationship Id="rId11" Type="http://schemas.openxmlformats.org/officeDocument/2006/relationships/tags" Target="../tags/tag699.xml"/><Relationship Id="rId24" Type="http://schemas.openxmlformats.org/officeDocument/2006/relationships/tags" Target="../tags/tag712.xml"/><Relationship Id="rId32" Type="http://schemas.openxmlformats.org/officeDocument/2006/relationships/tags" Target="../tags/tag720.xml"/><Relationship Id="rId37" Type="http://schemas.openxmlformats.org/officeDocument/2006/relationships/tags" Target="../tags/tag725.xml"/><Relationship Id="rId40" Type="http://schemas.openxmlformats.org/officeDocument/2006/relationships/tags" Target="../tags/tag728.xml"/><Relationship Id="rId45" Type="http://schemas.openxmlformats.org/officeDocument/2006/relationships/tags" Target="../tags/tag733.xml"/><Relationship Id="rId5" Type="http://schemas.openxmlformats.org/officeDocument/2006/relationships/tags" Target="../tags/tag693.xml"/><Relationship Id="rId15" Type="http://schemas.openxmlformats.org/officeDocument/2006/relationships/tags" Target="../tags/tag703.xml"/><Relationship Id="rId23" Type="http://schemas.openxmlformats.org/officeDocument/2006/relationships/tags" Target="../tags/tag711.xml"/><Relationship Id="rId28" Type="http://schemas.openxmlformats.org/officeDocument/2006/relationships/tags" Target="../tags/tag716.xml"/><Relationship Id="rId36" Type="http://schemas.openxmlformats.org/officeDocument/2006/relationships/tags" Target="../tags/tag724.xml"/><Relationship Id="rId49" Type="http://schemas.openxmlformats.org/officeDocument/2006/relationships/tags" Target="../tags/tag737.xml"/><Relationship Id="rId10" Type="http://schemas.openxmlformats.org/officeDocument/2006/relationships/tags" Target="../tags/tag698.xml"/><Relationship Id="rId19" Type="http://schemas.openxmlformats.org/officeDocument/2006/relationships/tags" Target="../tags/tag707.xml"/><Relationship Id="rId31" Type="http://schemas.openxmlformats.org/officeDocument/2006/relationships/tags" Target="../tags/tag719.xml"/><Relationship Id="rId44" Type="http://schemas.openxmlformats.org/officeDocument/2006/relationships/tags" Target="../tags/tag732.xml"/><Relationship Id="rId52" Type="http://schemas.openxmlformats.org/officeDocument/2006/relationships/notesSlide" Target="../notesSlides/notesSlide33.xml"/><Relationship Id="rId4" Type="http://schemas.openxmlformats.org/officeDocument/2006/relationships/tags" Target="../tags/tag692.xml"/><Relationship Id="rId9" Type="http://schemas.openxmlformats.org/officeDocument/2006/relationships/tags" Target="../tags/tag697.xml"/><Relationship Id="rId14" Type="http://schemas.openxmlformats.org/officeDocument/2006/relationships/tags" Target="../tags/tag702.xml"/><Relationship Id="rId22" Type="http://schemas.openxmlformats.org/officeDocument/2006/relationships/tags" Target="../tags/tag710.xml"/><Relationship Id="rId27" Type="http://schemas.openxmlformats.org/officeDocument/2006/relationships/tags" Target="../tags/tag715.xml"/><Relationship Id="rId30" Type="http://schemas.openxmlformats.org/officeDocument/2006/relationships/tags" Target="../tags/tag718.xml"/><Relationship Id="rId35" Type="http://schemas.openxmlformats.org/officeDocument/2006/relationships/tags" Target="../tags/tag723.xml"/><Relationship Id="rId43" Type="http://schemas.openxmlformats.org/officeDocument/2006/relationships/tags" Target="../tags/tag731.xml"/><Relationship Id="rId48" Type="http://schemas.openxmlformats.org/officeDocument/2006/relationships/tags" Target="../tags/tag736.xml"/><Relationship Id="rId8" Type="http://schemas.openxmlformats.org/officeDocument/2006/relationships/tags" Target="../tags/tag696.xml"/><Relationship Id="rId5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751.xml"/><Relationship Id="rId18" Type="http://schemas.openxmlformats.org/officeDocument/2006/relationships/tags" Target="../tags/tag756.xml"/><Relationship Id="rId26" Type="http://schemas.openxmlformats.org/officeDocument/2006/relationships/tags" Target="../tags/tag764.xml"/><Relationship Id="rId39" Type="http://schemas.openxmlformats.org/officeDocument/2006/relationships/tags" Target="../tags/tag777.xml"/><Relationship Id="rId3" Type="http://schemas.openxmlformats.org/officeDocument/2006/relationships/tags" Target="../tags/tag741.xml"/><Relationship Id="rId21" Type="http://schemas.openxmlformats.org/officeDocument/2006/relationships/tags" Target="../tags/tag759.xml"/><Relationship Id="rId34" Type="http://schemas.openxmlformats.org/officeDocument/2006/relationships/tags" Target="../tags/tag772.xml"/><Relationship Id="rId42" Type="http://schemas.openxmlformats.org/officeDocument/2006/relationships/tags" Target="../tags/tag780.xml"/><Relationship Id="rId47" Type="http://schemas.openxmlformats.org/officeDocument/2006/relationships/tags" Target="../tags/tag785.xml"/><Relationship Id="rId50" Type="http://schemas.openxmlformats.org/officeDocument/2006/relationships/tags" Target="../tags/tag788.xml"/><Relationship Id="rId7" Type="http://schemas.openxmlformats.org/officeDocument/2006/relationships/tags" Target="../tags/tag745.xml"/><Relationship Id="rId12" Type="http://schemas.openxmlformats.org/officeDocument/2006/relationships/tags" Target="../tags/tag750.xml"/><Relationship Id="rId17" Type="http://schemas.openxmlformats.org/officeDocument/2006/relationships/tags" Target="../tags/tag755.xml"/><Relationship Id="rId25" Type="http://schemas.openxmlformats.org/officeDocument/2006/relationships/tags" Target="../tags/tag763.xml"/><Relationship Id="rId33" Type="http://schemas.openxmlformats.org/officeDocument/2006/relationships/tags" Target="../tags/tag771.xml"/><Relationship Id="rId38" Type="http://schemas.openxmlformats.org/officeDocument/2006/relationships/tags" Target="../tags/tag776.xml"/><Relationship Id="rId46" Type="http://schemas.openxmlformats.org/officeDocument/2006/relationships/tags" Target="../tags/tag784.xml"/><Relationship Id="rId2" Type="http://schemas.openxmlformats.org/officeDocument/2006/relationships/tags" Target="../tags/tag740.xml"/><Relationship Id="rId16" Type="http://schemas.openxmlformats.org/officeDocument/2006/relationships/tags" Target="../tags/tag754.xml"/><Relationship Id="rId20" Type="http://schemas.openxmlformats.org/officeDocument/2006/relationships/tags" Target="../tags/tag758.xml"/><Relationship Id="rId29" Type="http://schemas.openxmlformats.org/officeDocument/2006/relationships/tags" Target="../tags/tag767.xml"/><Relationship Id="rId41" Type="http://schemas.openxmlformats.org/officeDocument/2006/relationships/tags" Target="../tags/tag779.xml"/><Relationship Id="rId1" Type="http://schemas.openxmlformats.org/officeDocument/2006/relationships/tags" Target="../tags/tag739.xml"/><Relationship Id="rId6" Type="http://schemas.openxmlformats.org/officeDocument/2006/relationships/tags" Target="../tags/tag744.xml"/><Relationship Id="rId11" Type="http://schemas.openxmlformats.org/officeDocument/2006/relationships/tags" Target="../tags/tag749.xml"/><Relationship Id="rId24" Type="http://schemas.openxmlformats.org/officeDocument/2006/relationships/tags" Target="../tags/tag762.xml"/><Relationship Id="rId32" Type="http://schemas.openxmlformats.org/officeDocument/2006/relationships/tags" Target="../tags/tag770.xml"/><Relationship Id="rId37" Type="http://schemas.openxmlformats.org/officeDocument/2006/relationships/tags" Target="../tags/tag775.xml"/><Relationship Id="rId40" Type="http://schemas.openxmlformats.org/officeDocument/2006/relationships/tags" Target="../tags/tag778.xml"/><Relationship Id="rId45" Type="http://schemas.openxmlformats.org/officeDocument/2006/relationships/tags" Target="../tags/tag783.xml"/><Relationship Id="rId5" Type="http://schemas.openxmlformats.org/officeDocument/2006/relationships/tags" Target="../tags/tag743.xml"/><Relationship Id="rId15" Type="http://schemas.openxmlformats.org/officeDocument/2006/relationships/tags" Target="../tags/tag753.xml"/><Relationship Id="rId23" Type="http://schemas.openxmlformats.org/officeDocument/2006/relationships/tags" Target="../tags/tag761.xml"/><Relationship Id="rId28" Type="http://schemas.openxmlformats.org/officeDocument/2006/relationships/tags" Target="../tags/tag766.xml"/><Relationship Id="rId36" Type="http://schemas.openxmlformats.org/officeDocument/2006/relationships/tags" Target="../tags/tag774.xml"/><Relationship Id="rId49" Type="http://schemas.openxmlformats.org/officeDocument/2006/relationships/tags" Target="../tags/tag787.xml"/><Relationship Id="rId10" Type="http://schemas.openxmlformats.org/officeDocument/2006/relationships/tags" Target="../tags/tag748.xml"/><Relationship Id="rId19" Type="http://schemas.openxmlformats.org/officeDocument/2006/relationships/tags" Target="../tags/tag757.xml"/><Relationship Id="rId31" Type="http://schemas.openxmlformats.org/officeDocument/2006/relationships/tags" Target="../tags/tag769.xml"/><Relationship Id="rId44" Type="http://schemas.openxmlformats.org/officeDocument/2006/relationships/tags" Target="../tags/tag782.xml"/><Relationship Id="rId52" Type="http://schemas.openxmlformats.org/officeDocument/2006/relationships/notesSlide" Target="../notesSlides/notesSlide34.xml"/><Relationship Id="rId4" Type="http://schemas.openxmlformats.org/officeDocument/2006/relationships/tags" Target="../tags/tag742.xml"/><Relationship Id="rId9" Type="http://schemas.openxmlformats.org/officeDocument/2006/relationships/tags" Target="../tags/tag747.xml"/><Relationship Id="rId14" Type="http://schemas.openxmlformats.org/officeDocument/2006/relationships/tags" Target="../tags/tag752.xml"/><Relationship Id="rId22" Type="http://schemas.openxmlformats.org/officeDocument/2006/relationships/tags" Target="../tags/tag760.xml"/><Relationship Id="rId27" Type="http://schemas.openxmlformats.org/officeDocument/2006/relationships/tags" Target="../tags/tag765.xml"/><Relationship Id="rId30" Type="http://schemas.openxmlformats.org/officeDocument/2006/relationships/tags" Target="../tags/tag768.xml"/><Relationship Id="rId35" Type="http://schemas.openxmlformats.org/officeDocument/2006/relationships/tags" Target="../tags/tag773.xml"/><Relationship Id="rId43" Type="http://schemas.openxmlformats.org/officeDocument/2006/relationships/tags" Target="../tags/tag781.xml"/><Relationship Id="rId48" Type="http://schemas.openxmlformats.org/officeDocument/2006/relationships/tags" Target="../tags/tag786.xml"/><Relationship Id="rId8" Type="http://schemas.openxmlformats.org/officeDocument/2006/relationships/tags" Target="../tags/tag746.xml"/><Relationship Id="rId5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801.xml"/><Relationship Id="rId18" Type="http://schemas.openxmlformats.org/officeDocument/2006/relationships/tags" Target="../tags/tag806.xml"/><Relationship Id="rId26" Type="http://schemas.openxmlformats.org/officeDocument/2006/relationships/tags" Target="../tags/tag814.xml"/><Relationship Id="rId39" Type="http://schemas.openxmlformats.org/officeDocument/2006/relationships/tags" Target="../tags/tag827.xml"/><Relationship Id="rId3" Type="http://schemas.openxmlformats.org/officeDocument/2006/relationships/tags" Target="../tags/tag791.xml"/><Relationship Id="rId21" Type="http://schemas.openxmlformats.org/officeDocument/2006/relationships/tags" Target="../tags/tag809.xml"/><Relationship Id="rId34" Type="http://schemas.openxmlformats.org/officeDocument/2006/relationships/tags" Target="../tags/tag822.xml"/><Relationship Id="rId42" Type="http://schemas.openxmlformats.org/officeDocument/2006/relationships/tags" Target="../tags/tag830.xml"/><Relationship Id="rId47" Type="http://schemas.openxmlformats.org/officeDocument/2006/relationships/tags" Target="../tags/tag835.xml"/><Relationship Id="rId50" Type="http://schemas.openxmlformats.org/officeDocument/2006/relationships/tags" Target="../tags/tag838.xml"/><Relationship Id="rId7" Type="http://schemas.openxmlformats.org/officeDocument/2006/relationships/tags" Target="../tags/tag795.xml"/><Relationship Id="rId12" Type="http://schemas.openxmlformats.org/officeDocument/2006/relationships/tags" Target="../tags/tag800.xml"/><Relationship Id="rId17" Type="http://schemas.openxmlformats.org/officeDocument/2006/relationships/tags" Target="../tags/tag805.xml"/><Relationship Id="rId25" Type="http://schemas.openxmlformats.org/officeDocument/2006/relationships/tags" Target="../tags/tag813.xml"/><Relationship Id="rId33" Type="http://schemas.openxmlformats.org/officeDocument/2006/relationships/tags" Target="../tags/tag821.xml"/><Relationship Id="rId38" Type="http://schemas.openxmlformats.org/officeDocument/2006/relationships/tags" Target="../tags/tag826.xml"/><Relationship Id="rId46" Type="http://schemas.openxmlformats.org/officeDocument/2006/relationships/tags" Target="../tags/tag834.xml"/><Relationship Id="rId2" Type="http://schemas.openxmlformats.org/officeDocument/2006/relationships/tags" Target="../tags/tag790.xml"/><Relationship Id="rId16" Type="http://schemas.openxmlformats.org/officeDocument/2006/relationships/tags" Target="../tags/tag804.xml"/><Relationship Id="rId20" Type="http://schemas.openxmlformats.org/officeDocument/2006/relationships/tags" Target="../tags/tag808.xml"/><Relationship Id="rId29" Type="http://schemas.openxmlformats.org/officeDocument/2006/relationships/tags" Target="../tags/tag817.xml"/><Relationship Id="rId41" Type="http://schemas.openxmlformats.org/officeDocument/2006/relationships/tags" Target="../tags/tag829.xml"/><Relationship Id="rId1" Type="http://schemas.openxmlformats.org/officeDocument/2006/relationships/tags" Target="../tags/tag789.xml"/><Relationship Id="rId6" Type="http://schemas.openxmlformats.org/officeDocument/2006/relationships/tags" Target="../tags/tag794.xml"/><Relationship Id="rId11" Type="http://schemas.openxmlformats.org/officeDocument/2006/relationships/tags" Target="../tags/tag799.xml"/><Relationship Id="rId24" Type="http://schemas.openxmlformats.org/officeDocument/2006/relationships/tags" Target="../tags/tag812.xml"/><Relationship Id="rId32" Type="http://schemas.openxmlformats.org/officeDocument/2006/relationships/tags" Target="../tags/tag820.xml"/><Relationship Id="rId37" Type="http://schemas.openxmlformats.org/officeDocument/2006/relationships/tags" Target="../tags/tag825.xml"/><Relationship Id="rId40" Type="http://schemas.openxmlformats.org/officeDocument/2006/relationships/tags" Target="../tags/tag828.xml"/><Relationship Id="rId45" Type="http://schemas.openxmlformats.org/officeDocument/2006/relationships/tags" Target="../tags/tag833.xml"/><Relationship Id="rId5" Type="http://schemas.openxmlformats.org/officeDocument/2006/relationships/tags" Target="../tags/tag793.xml"/><Relationship Id="rId15" Type="http://schemas.openxmlformats.org/officeDocument/2006/relationships/tags" Target="../tags/tag803.xml"/><Relationship Id="rId23" Type="http://schemas.openxmlformats.org/officeDocument/2006/relationships/tags" Target="../tags/tag811.xml"/><Relationship Id="rId28" Type="http://schemas.openxmlformats.org/officeDocument/2006/relationships/tags" Target="../tags/tag816.xml"/><Relationship Id="rId36" Type="http://schemas.openxmlformats.org/officeDocument/2006/relationships/tags" Target="../tags/tag824.xml"/><Relationship Id="rId49" Type="http://schemas.openxmlformats.org/officeDocument/2006/relationships/tags" Target="../tags/tag837.xml"/><Relationship Id="rId10" Type="http://schemas.openxmlformats.org/officeDocument/2006/relationships/tags" Target="../tags/tag798.xml"/><Relationship Id="rId19" Type="http://schemas.openxmlformats.org/officeDocument/2006/relationships/tags" Target="../tags/tag807.xml"/><Relationship Id="rId31" Type="http://schemas.openxmlformats.org/officeDocument/2006/relationships/tags" Target="../tags/tag819.xml"/><Relationship Id="rId44" Type="http://schemas.openxmlformats.org/officeDocument/2006/relationships/tags" Target="../tags/tag832.xml"/><Relationship Id="rId52" Type="http://schemas.openxmlformats.org/officeDocument/2006/relationships/notesSlide" Target="../notesSlides/notesSlide35.xml"/><Relationship Id="rId4" Type="http://schemas.openxmlformats.org/officeDocument/2006/relationships/tags" Target="../tags/tag792.xml"/><Relationship Id="rId9" Type="http://schemas.openxmlformats.org/officeDocument/2006/relationships/tags" Target="../tags/tag797.xml"/><Relationship Id="rId14" Type="http://schemas.openxmlformats.org/officeDocument/2006/relationships/tags" Target="../tags/tag802.xml"/><Relationship Id="rId22" Type="http://schemas.openxmlformats.org/officeDocument/2006/relationships/tags" Target="../tags/tag810.xml"/><Relationship Id="rId27" Type="http://schemas.openxmlformats.org/officeDocument/2006/relationships/tags" Target="../tags/tag815.xml"/><Relationship Id="rId30" Type="http://schemas.openxmlformats.org/officeDocument/2006/relationships/tags" Target="../tags/tag818.xml"/><Relationship Id="rId35" Type="http://schemas.openxmlformats.org/officeDocument/2006/relationships/tags" Target="../tags/tag823.xml"/><Relationship Id="rId43" Type="http://schemas.openxmlformats.org/officeDocument/2006/relationships/tags" Target="../tags/tag831.xml"/><Relationship Id="rId48" Type="http://schemas.openxmlformats.org/officeDocument/2006/relationships/tags" Target="../tags/tag836.xml"/><Relationship Id="rId8" Type="http://schemas.openxmlformats.org/officeDocument/2006/relationships/tags" Target="../tags/tag796.xml"/><Relationship Id="rId5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26" Type="http://schemas.openxmlformats.org/officeDocument/2006/relationships/tags" Target="../tags/tag61.xml"/><Relationship Id="rId3" Type="http://schemas.openxmlformats.org/officeDocument/2006/relationships/tags" Target="../tags/tag38.xml"/><Relationship Id="rId21" Type="http://schemas.openxmlformats.org/officeDocument/2006/relationships/tags" Target="../tags/tag56.xml"/><Relationship Id="rId34" Type="http://schemas.openxmlformats.org/officeDocument/2006/relationships/image" Target="../media/image9.jpeg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tags" Target="../tags/tag60.xml"/><Relationship Id="rId33" Type="http://schemas.openxmlformats.org/officeDocument/2006/relationships/image" Target="../media/image8.png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tags" Target="../tags/tag55.xml"/><Relationship Id="rId29" Type="http://schemas.openxmlformats.org/officeDocument/2006/relationships/notesSlide" Target="../notesSlides/notesSlide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tags" Target="../tags/tag59.xml"/><Relationship Id="rId32" Type="http://schemas.openxmlformats.org/officeDocument/2006/relationships/image" Target="../media/image7.png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tags" Target="../tags/tag58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45.xml"/><Relationship Id="rId19" Type="http://schemas.openxmlformats.org/officeDocument/2006/relationships/tags" Target="../tags/tag54.xml"/><Relationship Id="rId31" Type="http://schemas.openxmlformats.org/officeDocument/2006/relationships/image" Target="../media/image6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tags" Target="../tags/tag57.xml"/><Relationship Id="rId27" Type="http://schemas.openxmlformats.org/officeDocument/2006/relationships/tags" Target="../tags/tag62.xml"/><Relationship Id="rId30" Type="http://schemas.openxmlformats.org/officeDocument/2006/relationships/image" Target="../media/image5.png"/><Relationship Id="rId3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Virtual Memory I</a:t>
            </a:r>
            <a:br>
              <a:rPr lang="en-US" dirty="0"/>
            </a:br>
            <a:r>
              <a:rPr lang="en-US" sz="2000" b="0" dirty="0"/>
              <a:t>CSE 351 Winter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Mark Wyse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Kevin Bi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Parker </a:t>
            </a:r>
            <a:r>
              <a:rPr lang="en-US" sz="2000" dirty="0" err="1"/>
              <a:t>DeWilde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Emily </a:t>
            </a:r>
            <a:r>
              <a:rPr lang="en-US" sz="2000" dirty="0" err="1"/>
              <a:t>Furst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Sarah House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Waylon Huang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Vinny </a:t>
            </a:r>
            <a:r>
              <a:rPr lang="en-US" sz="2000" dirty="0" err="1"/>
              <a:t>Palaniappan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2135090" y="37627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http://rebrn.com/re/bad-chrome-1162082/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08" y="274320"/>
            <a:ext cx="4741149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3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Virtual Memory (VM*)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Overview and motivation</a:t>
            </a:r>
          </a:p>
          <a:p>
            <a:r>
              <a:rPr lang="en-US" b="1" dirty="0">
                <a:solidFill>
                  <a:srgbClr val="4B2A85"/>
                </a:solidFill>
              </a:rPr>
              <a:t>VM as a tool for caching</a:t>
            </a:r>
          </a:p>
          <a:p>
            <a:r>
              <a:rPr lang="en-US" dirty="0"/>
              <a:t>Address translation</a:t>
            </a:r>
          </a:p>
          <a:p>
            <a:r>
              <a:rPr lang="en-US" dirty="0"/>
              <a:t>VM as a tool for memory management</a:t>
            </a:r>
          </a:p>
          <a:p>
            <a:r>
              <a:rPr lang="en-US" dirty="0"/>
              <a:t>VM as a tool for memory protection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3192" y="6309360"/>
            <a:ext cx="7611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*Not to be confused with “Virtual Machine” which is a whole other thing.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645920" y="4389120"/>
            <a:ext cx="5852160" cy="1371600"/>
          </a:xfrm>
          <a:prstGeom prst="roundRect">
            <a:avLst/>
          </a:prstGeom>
          <a:noFill/>
          <a:ln w="508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Warning:</a:t>
            </a:r>
            <a:r>
              <a:rPr lang="en-US" sz="2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Virtual memory is pretty complex, but crucial for understanding how processes work and for debugging performance</a:t>
            </a:r>
          </a:p>
        </p:txBody>
      </p:sp>
    </p:spTree>
    <p:extLst>
      <p:ext uri="{BB962C8B-B14F-4D97-AF65-F5344CB8AC3E}">
        <p14:creationId xmlns:p14="http://schemas.microsoft.com/office/powerpoint/2010/main" val="3315189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Memory as we know it so far… is </a:t>
            </a:r>
            <a:r>
              <a:rPr lang="en-US" i="1" dirty="0"/>
              <a:t>virtual!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066" name="Rectangle 2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sz="2400" dirty="0"/>
                  <a:t>Programs refer to virtual memory addresses</a:t>
                </a:r>
              </a:p>
              <a:p>
                <a:pPr lvl="1"/>
                <a:r>
                  <a:rPr lang="en-US" sz="2000" dirty="0" err="1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movq</a:t>
                </a:r>
                <a:r>
                  <a:rPr lang="en-US" sz="2000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 (%</a:t>
                </a:r>
                <a:r>
                  <a:rPr lang="en-US" sz="2000" dirty="0" err="1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rdi</a:t>
                </a:r>
                <a:r>
                  <a:rPr lang="en-US" sz="2000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),%</a:t>
                </a:r>
                <a:r>
                  <a:rPr lang="en-US" sz="2000" dirty="0" err="1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rax</a:t>
                </a:r>
                <a:endParaRPr lang="en-US" sz="200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endParaRPr>
              </a:p>
              <a:p>
                <a:pPr lvl="1"/>
                <a:r>
                  <a:rPr lang="en-US" sz="2000" dirty="0"/>
                  <a:t>Conceptually memory is just a very large array of bytes</a:t>
                </a:r>
              </a:p>
              <a:p>
                <a:pPr lvl="1"/>
                <a:r>
                  <a:rPr lang="en-US" sz="2000" dirty="0"/>
                  <a:t>System provides private address space to each process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dirty="0"/>
                  <a:t>Allocation:  Compiler and run-time system</a:t>
                </a:r>
              </a:p>
              <a:p>
                <a:pPr lvl="1"/>
                <a:r>
                  <a:rPr lang="en-US" sz="2000" dirty="0"/>
                  <a:t>Where different program objects should be stored</a:t>
                </a:r>
              </a:p>
              <a:p>
                <a:pPr lvl="1"/>
                <a:r>
                  <a:rPr lang="en-US" sz="2000" dirty="0"/>
                  <a:t>All allocation within single virtual address space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dirty="0"/>
                  <a:t>But…</a:t>
                </a:r>
              </a:p>
              <a:p>
                <a:pPr lvl="1"/>
                <a:r>
                  <a:rPr lang="en-US" sz="2000" dirty="0"/>
                  <a:t>We </a:t>
                </a:r>
                <a:r>
                  <a:rPr lang="en-US" sz="2000" i="1" dirty="0"/>
                  <a:t>probably</a:t>
                </a:r>
                <a:r>
                  <a:rPr lang="en-US" sz="2000" dirty="0"/>
                  <a:t> don’t have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000" i="0" baseline="30000" dirty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000" dirty="0"/>
                  <a:t> bytes of physical memory </a:t>
                </a:r>
              </a:p>
              <a:p>
                <a:pPr lvl="1"/>
                <a:r>
                  <a:rPr lang="en-US" sz="2000" dirty="0"/>
                  <a:t>We </a:t>
                </a:r>
                <a:r>
                  <a:rPr lang="en-US" sz="2000" i="1" dirty="0"/>
                  <a:t>certainly</a:t>
                </a:r>
                <a:r>
                  <a:rPr lang="en-US" sz="2000" dirty="0"/>
                  <a:t> don’t have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000" i="0" baseline="30000" dirty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000" dirty="0"/>
                  <a:t> bytes of physical memory</a:t>
                </a:r>
                <a:br>
                  <a:rPr lang="en-US" sz="2000" dirty="0"/>
                </a:br>
                <a:r>
                  <a:rPr lang="en-US" sz="2000" b="1" i="1" u="sng" dirty="0"/>
                  <a:t>for every process</a:t>
                </a:r>
                <a:endParaRPr lang="en-US" sz="2000" dirty="0"/>
              </a:p>
              <a:p>
                <a:pPr lvl="1"/>
                <a:r>
                  <a:rPr lang="en-US" sz="2000" dirty="0"/>
                  <a:t>Processes should not interfere with one another</a:t>
                </a:r>
              </a:p>
              <a:p>
                <a:pPr lvl="2"/>
                <a:r>
                  <a:rPr lang="en-US" sz="1800" dirty="0"/>
                  <a:t>Except in certain cases where they want to share code or data</a:t>
                </a:r>
              </a:p>
            </p:txBody>
          </p:sp>
        </mc:Choice>
        <mc:Fallback xmlns="">
          <p:sp>
            <p:nvSpPr>
              <p:cNvPr id="8806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3"/>
                </p:custDataLst>
              </p:nvPr>
            </p:nvSpPr>
            <p:spPr>
              <a:blipFill rotWithShape="0">
                <a:blip r:embed="rId14"/>
                <a:stretch>
                  <a:fillRect l="-146" t="-980" b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930373" y="1463040"/>
            <a:ext cx="2048166" cy="4671926"/>
            <a:chOff x="6930373" y="1930086"/>
            <a:chExt cx="2048166" cy="4671926"/>
          </a:xfrm>
        </p:grpSpPr>
        <p:sp>
          <p:nvSpPr>
            <p:cNvPr id="21" name="Rectangle 20"/>
            <p:cNvSpPr/>
            <p:nvPr>
              <p:custDataLst>
                <p:tags r:id="rId4"/>
              </p:custDataLst>
            </p:nvPr>
          </p:nvSpPr>
          <p:spPr bwMode="auto">
            <a:xfrm>
              <a:off x="7987939" y="2018214"/>
              <a:ext cx="990600" cy="188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Rectangle 21"/>
            <p:cNvSpPr/>
            <p:nvPr>
              <p:custDataLst>
                <p:tags r:id="rId5"/>
              </p:custDataLst>
            </p:nvPr>
          </p:nvSpPr>
          <p:spPr bwMode="auto">
            <a:xfrm>
              <a:off x="7987939" y="2204402"/>
              <a:ext cx="990600" cy="188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Rectangle 22"/>
            <p:cNvSpPr/>
            <p:nvPr>
              <p:custDataLst>
                <p:tags r:id="rId6"/>
              </p:custDataLst>
            </p:nvPr>
          </p:nvSpPr>
          <p:spPr bwMode="auto">
            <a:xfrm>
              <a:off x="7987939" y="2393315"/>
              <a:ext cx="990600" cy="188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Rectangle 24"/>
            <p:cNvSpPr/>
            <p:nvPr>
              <p:custDataLst>
                <p:tags r:id="rId7"/>
              </p:custDataLst>
            </p:nvPr>
          </p:nvSpPr>
          <p:spPr bwMode="auto">
            <a:xfrm>
              <a:off x="7987938" y="6316634"/>
              <a:ext cx="990600" cy="188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Rectangle 25"/>
            <p:cNvSpPr/>
            <p:nvPr>
              <p:custDataLst>
                <p:tags r:id="rId8"/>
              </p:custDataLst>
            </p:nvPr>
          </p:nvSpPr>
          <p:spPr bwMode="auto">
            <a:xfrm>
              <a:off x="7987938" y="2582228"/>
              <a:ext cx="990600" cy="37396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TextBox 26"/>
            <p:cNvSpPr txBox="1"/>
            <p:nvPr>
              <p:custDataLst>
                <p:tags r:id="rId9"/>
              </p:custDataLst>
            </p:nvPr>
          </p:nvSpPr>
          <p:spPr>
            <a:xfrm>
              <a:off x="6958131" y="1930086"/>
              <a:ext cx="1064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0xFF∙∙∙∙∙∙F</a:t>
              </a:r>
            </a:p>
          </p:txBody>
        </p:sp>
        <p:sp>
          <p:nvSpPr>
            <p:cNvPr id="28" name="TextBox 27"/>
            <p:cNvSpPr txBox="1"/>
            <p:nvPr>
              <p:custDataLst>
                <p:tags r:id="rId10"/>
              </p:custDataLst>
            </p:nvPr>
          </p:nvSpPr>
          <p:spPr>
            <a:xfrm>
              <a:off x="6930373" y="6232680"/>
              <a:ext cx="1098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0x00∙∙∙∙∙∙0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7549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Problem 1:  How Does Everything Fit?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426722" y="1385413"/>
            <a:ext cx="3570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64-bit </a:t>
            </a:r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virtual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addresses can address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several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exabytes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(18,446,744,073,709,551,616 bytes)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5125681" y="1385414"/>
            <a:ext cx="2880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main memory offers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few gigabytes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e.g.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8,589,934,592 bytes)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 bwMode="auto">
          <a:xfrm>
            <a:off x="1676400" y="2362200"/>
            <a:ext cx="1066800" cy="3886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 bwMode="auto">
          <a:xfrm>
            <a:off x="5562600" y="3733801"/>
            <a:ext cx="0" cy="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" name="Right Arrow 7"/>
          <p:cNvSpPr/>
          <p:nvPr>
            <p:custDataLst>
              <p:tags r:id="rId7"/>
            </p:custDataLst>
          </p:nvPr>
        </p:nvSpPr>
        <p:spPr bwMode="auto">
          <a:xfrm>
            <a:off x="3352800" y="3124200"/>
            <a:ext cx="1676400" cy="12954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3501941" y="5364115"/>
            <a:ext cx="457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 virtual address space per process, with many processes…</a:t>
            </a: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4913354" y="4158726"/>
            <a:ext cx="4011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(Not to scale;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 memory would be smaller than the period at the end of this sentence compared to the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virtual</a:t>
            </a:r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 address space.)</a:t>
            </a:r>
          </a:p>
        </p:txBody>
      </p:sp>
      <p:cxnSp>
        <p:nvCxnSpPr>
          <p:cNvPr id="13" name="Straight Arrow Connector 12"/>
          <p:cNvCxnSpPr>
            <a:stCxn id="5" idx="2"/>
            <a:endCxn id="7" idx="0"/>
          </p:cNvCxnSpPr>
          <p:nvPr>
            <p:custDataLst>
              <p:tags r:id="rId10"/>
            </p:custDataLst>
          </p:nvPr>
        </p:nvCxnSpPr>
        <p:spPr bwMode="auto">
          <a:xfrm flipH="1">
            <a:off x="5562601" y="2308744"/>
            <a:ext cx="1003570" cy="1425057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>
            <p:custDataLst>
              <p:tags r:id="rId11"/>
            </p:custDataLst>
          </p:nvPr>
        </p:nvSpPr>
        <p:spPr bwMode="auto">
          <a:xfrm>
            <a:off x="5286375" y="3733801"/>
            <a:ext cx="1009650" cy="219074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68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Problem 2:  Memory Management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5902129" y="1600200"/>
            <a:ext cx="229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Physical main memory</a:t>
            </a:r>
          </a:p>
        </p:txBody>
      </p:sp>
      <p:sp>
        <p:nvSpPr>
          <p:cNvPr id="8" name="Right Arrow 7"/>
          <p:cNvSpPr/>
          <p:nvPr>
            <p:custDataLst>
              <p:tags r:id="rId4"/>
            </p:custDataLst>
          </p:nvPr>
        </p:nvSpPr>
        <p:spPr bwMode="auto">
          <a:xfrm>
            <a:off x="4378129" y="3124200"/>
            <a:ext cx="1676400" cy="12954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2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goes where?</a:t>
            </a: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 bwMode="auto">
          <a:xfrm>
            <a:off x="6511729" y="2057400"/>
            <a:ext cx="1066800" cy="38862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3008296" y="3002340"/>
            <a:ext cx="954107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  <a:p>
            <a:pPr algn="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algn="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685800" y="2819400"/>
            <a:ext cx="10690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 1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 2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 3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 n</a:t>
            </a:r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2356670" y="3193034"/>
            <a:ext cx="518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6" name="TextBox 5"/>
          <p:cNvSpPr txBox="1"/>
          <p:nvPr>
            <p:custDataLst>
              <p:tags r:id="rId9"/>
            </p:custDataLst>
          </p:nvPr>
        </p:nvSpPr>
        <p:spPr>
          <a:xfrm>
            <a:off x="2723642" y="2338864"/>
            <a:ext cx="192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process has…</a:t>
            </a: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504317" y="2157889"/>
            <a:ext cx="1880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multiple </a:t>
            </a:r>
            <a:b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processes:</a:t>
            </a:r>
          </a:p>
        </p:txBody>
      </p:sp>
    </p:spTree>
    <p:extLst>
      <p:ext uri="{BB962C8B-B14F-4D97-AF65-F5344CB8AC3E}">
        <p14:creationId xmlns:p14="http://schemas.microsoft.com/office/powerpoint/2010/main" val="4134076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Problem 3:  How To Protect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209800" y="1188720"/>
            <a:ext cx="4841175" cy="2286000"/>
            <a:chOff x="2209800" y="1295400"/>
            <a:chExt cx="4841175" cy="2286000"/>
          </a:xfrm>
        </p:grpSpPr>
        <p:sp>
          <p:nvSpPr>
            <p:cNvPr id="5" name="TextBox 4"/>
            <p:cNvSpPr txBox="1"/>
            <p:nvPr>
              <p:custDataLst>
                <p:tags r:id="rId11"/>
              </p:custDataLst>
            </p:nvPr>
          </p:nvSpPr>
          <p:spPr>
            <a:xfrm>
              <a:off x="4759129" y="1295400"/>
              <a:ext cx="2291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main memory</a:t>
              </a:r>
            </a:p>
          </p:txBody>
        </p:sp>
        <p:sp>
          <p:nvSpPr>
            <p:cNvPr id="9" name="Rectangle 8"/>
            <p:cNvSpPr/>
            <p:nvPr>
              <p:custDataLst>
                <p:tags r:id="rId12"/>
              </p:custDataLst>
            </p:nvPr>
          </p:nvSpPr>
          <p:spPr bwMode="auto">
            <a:xfrm>
              <a:off x="5334000" y="1752600"/>
              <a:ext cx="1066800" cy="1828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>
              <p:custDataLst>
                <p:tags r:id="rId13"/>
              </p:custDataLst>
            </p:nvPr>
          </p:nvSpPr>
          <p:spPr>
            <a:xfrm>
              <a:off x="2209800" y="1723105"/>
              <a:ext cx="10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TextBox 6"/>
            <p:cNvSpPr txBox="1"/>
            <p:nvPr>
              <p:custDataLst>
                <p:tags r:id="rId14"/>
              </p:custDataLst>
            </p:nvPr>
          </p:nvSpPr>
          <p:spPr>
            <a:xfrm>
              <a:off x="2209800" y="2626194"/>
              <a:ext cx="10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</p:txBody>
        </p:sp>
        <p:sp>
          <p:nvSpPr>
            <p:cNvPr id="11" name="Rectangle 10"/>
            <p:cNvSpPr/>
            <p:nvPr>
              <p:custDataLst>
                <p:tags r:id="rId15"/>
              </p:custDataLst>
            </p:nvPr>
          </p:nvSpPr>
          <p:spPr bwMode="auto">
            <a:xfrm>
              <a:off x="5334000" y="2209800"/>
              <a:ext cx="10668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Straight Arrow Connector 12"/>
            <p:cNvCxnSpPr>
              <a:stCxn id="10" idx="3"/>
            </p:cNvCxnSpPr>
            <p:nvPr>
              <p:custDataLst>
                <p:tags r:id="rId16"/>
              </p:custDataLst>
            </p:nvPr>
          </p:nvCxnSpPr>
          <p:spPr bwMode="auto">
            <a:xfrm>
              <a:off x="3294841" y="1907771"/>
              <a:ext cx="2039159" cy="38683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7" idx="3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3294841" y="2359496"/>
              <a:ext cx="2039159" cy="4513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6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393192" y="3657600"/>
            <a:ext cx="840333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19063" marR="0" lvl="0" indent="-1190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Problem 4:  How To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Share?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09800" y="4419600"/>
            <a:ext cx="4841175" cy="2286000"/>
            <a:chOff x="2209800" y="4419600"/>
            <a:chExt cx="4841175" cy="2286000"/>
          </a:xfrm>
        </p:grpSpPr>
        <p:sp>
          <p:nvSpPr>
            <p:cNvPr id="18" name="TextBox 17"/>
            <p:cNvSpPr txBox="1"/>
            <p:nvPr>
              <p:custDataLst>
                <p:tags r:id="rId4"/>
              </p:custDataLst>
            </p:nvPr>
          </p:nvSpPr>
          <p:spPr>
            <a:xfrm>
              <a:off x="4759129" y="4419600"/>
              <a:ext cx="2291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main memory</a:t>
              </a:r>
            </a:p>
          </p:txBody>
        </p:sp>
        <p:sp>
          <p:nvSpPr>
            <p:cNvPr id="19" name="Rectangle 18"/>
            <p:cNvSpPr/>
            <p:nvPr>
              <p:custDataLst>
                <p:tags r:id="rId5"/>
              </p:custDataLst>
            </p:nvPr>
          </p:nvSpPr>
          <p:spPr bwMode="auto">
            <a:xfrm>
              <a:off x="5334000" y="4876800"/>
              <a:ext cx="1066800" cy="1828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>
              <p:custDataLst>
                <p:tags r:id="rId6"/>
              </p:custDataLst>
            </p:nvPr>
          </p:nvSpPr>
          <p:spPr>
            <a:xfrm>
              <a:off x="2209800" y="4847305"/>
              <a:ext cx="10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TextBox 20"/>
            <p:cNvSpPr txBox="1"/>
            <p:nvPr>
              <p:custDataLst>
                <p:tags r:id="rId7"/>
              </p:custDataLst>
            </p:nvPr>
          </p:nvSpPr>
          <p:spPr>
            <a:xfrm>
              <a:off x="2209800" y="5750394"/>
              <a:ext cx="10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</p:txBody>
        </p:sp>
        <p:sp>
          <p:nvSpPr>
            <p:cNvPr id="22" name="Rectangle 21"/>
            <p:cNvSpPr/>
            <p:nvPr>
              <p:custDataLst>
                <p:tags r:id="rId8"/>
              </p:custDataLst>
            </p:nvPr>
          </p:nvSpPr>
          <p:spPr bwMode="auto">
            <a:xfrm>
              <a:off x="5334000" y="5334000"/>
              <a:ext cx="10668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Straight Arrow Connector 22"/>
            <p:cNvCxnSpPr>
              <a:stCxn id="20" idx="3"/>
            </p:cNvCxnSpPr>
            <p:nvPr>
              <p:custDataLst>
                <p:tags r:id="rId9"/>
              </p:custDataLst>
            </p:nvPr>
          </p:nvCxnSpPr>
          <p:spPr bwMode="auto">
            <a:xfrm>
              <a:off x="3294841" y="5031971"/>
              <a:ext cx="2039159" cy="38683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24" name="Straight Arrow Connector 23"/>
            <p:cNvCxnSpPr>
              <a:stCxn id="21" idx="3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3294841" y="5483696"/>
              <a:ext cx="2039159" cy="4513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0782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How can we solve these problems?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Fitting a huge address space into a tiny physical memory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Managing the address spaces of multiple processes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Protecting processes from stepping on each other’s memory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Allowing processes to share common parts of memory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39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Indirection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>
                <a:cs typeface="Lato" panose="020F0502020204030203" pitchFamily="34" charset="0"/>
              </a:rPr>
              <a:t>“Any problem in computer science can be solved by adding another level of indirection.”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 – David Wheeler, inventor of the subroutine</a:t>
            </a:r>
          </a:p>
          <a:p>
            <a:endParaRPr lang="en-US" sz="2000" dirty="0">
              <a:cs typeface="Lato" panose="020F0502020204030203" pitchFamily="34" charset="0"/>
            </a:endParaRPr>
          </a:p>
          <a:p>
            <a:pPr lvl="1"/>
            <a:endParaRPr lang="en-US" sz="1600" dirty="0">
              <a:cs typeface="Lato" panose="020F0502020204030203" pitchFamily="34" charset="0"/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Without Indirection</a:t>
            </a:r>
          </a:p>
          <a:p>
            <a:pPr>
              <a:buNone/>
            </a:pPr>
            <a:endParaRPr lang="en-US" sz="2000" dirty="0"/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With Indirection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1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35781" y="2743611"/>
            <a:ext cx="165719" cy="39063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698065" y="2938929"/>
            <a:ext cx="396307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97831" y="2754081"/>
            <a:ext cx="443039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rPr>
              <a:t>P2</a:t>
            </a:r>
          </a:p>
        </p:txBody>
      </p:sp>
      <p:sp>
        <p:nvSpPr>
          <p:cNvPr id="24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81254" y="2737224"/>
            <a:ext cx="744403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rPr>
              <a:t>Thing</a:t>
            </a:r>
          </a:p>
        </p:txBody>
      </p:sp>
      <p:sp>
        <p:nvSpPr>
          <p:cNvPr id="25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735788" y="4506272"/>
            <a:ext cx="165719" cy="39063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061363" y="4701589"/>
            <a:ext cx="1600200" cy="216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51578" y="4512936"/>
            <a:ext cx="443039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rPr>
              <a:t>P2</a:t>
            </a:r>
          </a:p>
        </p:txBody>
      </p:sp>
      <p:sp>
        <p:nvSpPr>
          <p:cNvPr id="28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881261" y="4499884"/>
            <a:ext cx="744403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rPr>
              <a:t>Thing</a:t>
            </a:r>
          </a:p>
        </p:txBody>
      </p:sp>
      <p:sp>
        <p:nvSpPr>
          <p:cNvPr id="29" name="Line 1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650365" y="4684141"/>
            <a:ext cx="2203179" cy="1744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Rectangl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53546" y="4506272"/>
            <a:ext cx="415636" cy="39063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14"/>
            </p:custDataLst>
          </p:nvPr>
        </p:nvSpPr>
        <p:spPr>
          <a:xfrm>
            <a:off x="2315764" y="5836181"/>
            <a:ext cx="410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Lato" panose="020F0502020204030203" pitchFamily="34" charset="0"/>
              </a:rPr>
              <a:t>What if I want to move Thing?</a:t>
            </a:r>
          </a:p>
        </p:txBody>
      </p:sp>
      <p:sp>
        <p:nvSpPr>
          <p:cNvPr id="16" name="Line 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664221" y="2405412"/>
            <a:ext cx="3996915" cy="4463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Line 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3717516" y="2989340"/>
            <a:ext cx="3943622" cy="303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274477" y="2199319"/>
            <a:ext cx="443039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rPr>
              <a:t>P1</a:t>
            </a:r>
          </a:p>
        </p:txBody>
      </p:sp>
      <p:sp>
        <p:nvSpPr>
          <p:cNvPr id="19" name="Text Box 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86001" y="3097082"/>
            <a:ext cx="443039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rPr>
              <a:t>P3</a:t>
            </a:r>
          </a:p>
        </p:txBody>
      </p:sp>
      <p:sp>
        <p:nvSpPr>
          <p:cNvPr id="20" name="Line 1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650366" y="4294504"/>
            <a:ext cx="2203179" cy="3541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Line 1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3650366" y="4762865"/>
            <a:ext cx="2203178" cy="29017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21182" y="4896908"/>
            <a:ext cx="443039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rPr>
              <a:t>P3</a:t>
            </a:r>
          </a:p>
        </p:txBody>
      </p:sp>
      <p:sp>
        <p:nvSpPr>
          <p:cNvPr id="33" name="Text Box 1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255026" y="4075985"/>
            <a:ext cx="443039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rPr>
              <a:t>P1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745107" y="5105002"/>
            <a:ext cx="1308260" cy="397024"/>
            <a:chOff x="7745107" y="5105002"/>
            <a:chExt cx="1308260" cy="397024"/>
          </a:xfrm>
        </p:grpSpPr>
        <p:sp>
          <p:nvSpPr>
            <p:cNvPr id="34" name="Rectangle 1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745107" y="5111390"/>
              <a:ext cx="165719" cy="390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5" name="Text Box 15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890580" y="5105002"/>
              <a:ext cx="1162787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1800" i="1" dirty="0" err="1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NewThing</a:t>
              </a:r>
              <a:endParaRPr lang="en-US" sz="1800" i="1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endParaRPr>
            </a:p>
          </p:txBody>
        </p:sp>
      </p:grpSp>
      <p:sp>
        <p:nvSpPr>
          <p:cNvPr id="37" name="Line 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061363" y="4701589"/>
            <a:ext cx="1600200" cy="555177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35788" y="3233693"/>
            <a:ext cx="1308260" cy="397024"/>
            <a:chOff x="7735788" y="3233693"/>
            <a:chExt cx="1308260" cy="397024"/>
          </a:xfrm>
        </p:grpSpPr>
        <p:sp>
          <p:nvSpPr>
            <p:cNvPr id="38" name="Rectangle 1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735788" y="3240081"/>
              <a:ext cx="165719" cy="390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9" name="Text Box 15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881261" y="3233693"/>
              <a:ext cx="1162787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1800" i="1" dirty="0" err="1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NewThing</a:t>
              </a:r>
              <a:endParaRPr lang="en-US" sz="1800" i="1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endParaRPr>
            </a:p>
          </p:txBody>
        </p:sp>
      </p:grpSp>
      <p:sp>
        <p:nvSpPr>
          <p:cNvPr id="40" name="Line 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717517" y="3000204"/>
            <a:ext cx="3965394" cy="408365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1" name="Line 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650367" y="2405412"/>
            <a:ext cx="4032544" cy="916006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2" name="Line 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717516" y="3342318"/>
            <a:ext cx="3965396" cy="116661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3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 animBg="1"/>
      <p:bldP spid="40" grpId="0" animBg="1"/>
      <p:bldP spid="41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Indirection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i="1" dirty="0"/>
              <a:t>Indirection</a:t>
            </a:r>
            <a:r>
              <a:rPr lang="en-US" sz="2400" dirty="0"/>
              <a:t>:</a:t>
            </a:r>
            <a:r>
              <a:rPr lang="en-US" sz="2400" b="0" dirty="0"/>
              <a:t>  The ability to reference something using a name, reference, or container instead of the value itself. A flexible mapping between a name and a thing allows changing the thing without notifying holders of the name.</a:t>
            </a:r>
            <a:endParaRPr lang="en-US" sz="2400" dirty="0">
              <a:solidFill>
                <a:srgbClr val="0000FF"/>
              </a:solidFill>
            </a:endParaRPr>
          </a:p>
          <a:p>
            <a:pPr lvl="1"/>
            <a:r>
              <a:rPr lang="en-US" sz="2000" dirty="0"/>
              <a:t>Adds some work (now have to look up 2 things instead of 1)</a:t>
            </a:r>
          </a:p>
          <a:p>
            <a:pPr lvl="1"/>
            <a:r>
              <a:rPr lang="en-US" sz="2000" dirty="0"/>
              <a:t>But don’t have to track all uses of name/address (single source!)</a:t>
            </a:r>
          </a:p>
          <a:p>
            <a:pPr>
              <a:spcBef>
                <a:spcPts val="1800"/>
              </a:spcBef>
            </a:pPr>
            <a:r>
              <a:rPr lang="en-US" sz="2400" u="sng" dirty="0"/>
              <a:t>Examples</a:t>
            </a:r>
            <a:r>
              <a:rPr lang="en-US" sz="2400" dirty="0"/>
              <a:t>:</a:t>
            </a:r>
          </a:p>
          <a:p>
            <a:pPr lvl="1"/>
            <a:r>
              <a:rPr lang="en-US" sz="2000" b="1" dirty="0"/>
              <a:t>Phone system:</a:t>
            </a:r>
            <a:r>
              <a:rPr lang="en-US" sz="2000" dirty="0"/>
              <a:t>  cell phone number portability</a:t>
            </a:r>
          </a:p>
          <a:p>
            <a:pPr lvl="1"/>
            <a:r>
              <a:rPr lang="en-US" sz="2000" b="1" dirty="0"/>
              <a:t>Domain Name Service (DNS):</a:t>
            </a:r>
            <a:r>
              <a:rPr lang="en-US" sz="2000" dirty="0"/>
              <a:t>  translation from name to IP address</a:t>
            </a:r>
          </a:p>
          <a:p>
            <a:pPr lvl="1"/>
            <a:r>
              <a:rPr lang="en-US" sz="2000" b="1" dirty="0"/>
              <a:t>Call centers:</a:t>
            </a:r>
            <a:r>
              <a:rPr lang="en-US" sz="2000" dirty="0"/>
              <a:t>  route calls to available operators, etc.</a:t>
            </a:r>
          </a:p>
          <a:p>
            <a:pPr lvl="1"/>
            <a:r>
              <a:rPr lang="en-US" sz="2000" b="1" dirty="0"/>
              <a:t>Dynamic Host Configuration Protocol (DHCP):</a:t>
            </a:r>
            <a:r>
              <a:rPr lang="en-US" sz="2000" dirty="0"/>
              <a:t>  local network address assignment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0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Indirection in Virtual Memory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5668963"/>
            <a:ext cx="8366125" cy="914400"/>
          </a:xfrm>
          <a:ln/>
        </p:spPr>
        <p:txBody>
          <a:bodyPr lIns="0" tIns="0" rIns="0" bIns="0"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Each process gets its own private virtual address space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Solves the previous problems!</a:t>
            </a: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6991990" y="2533981"/>
            <a:ext cx="1542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Lato" panose="020F0502020204030203" pitchFamily="34" charset="0"/>
              </a:rPr>
              <a:t>Physical memory</a:t>
            </a: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1646192" y="1303113"/>
            <a:ext cx="1431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Lato" panose="020F0502020204030203" pitchFamily="34" charset="0"/>
              </a:rPr>
              <a:t>Virtual memory</a:t>
            </a: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1646192" y="3829381"/>
            <a:ext cx="1431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Lato" panose="020F0502020204030203" pitchFamily="34" charset="0"/>
              </a:rPr>
              <a:t>Virtual memory</a:t>
            </a:r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729874" y="1999093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Process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31792" y="4589893"/>
                <a:ext cx="11868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" panose="020F0502020204030203" pitchFamily="34" charset="0"/>
                  </a:rPr>
                  <a:t>Process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731792" y="4589893"/>
                <a:ext cx="1186800" cy="400110"/>
              </a:xfrm>
              <a:prstGeom prst="rect">
                <a:avLst/>
              </a:prstGeom>
              <a:blipFill rotWithShape="0">
                <a:blip r:embed="rId21"/>
                <a:stretch>
                  <a:fillRect l="-5128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>
            <p:custDataLst>
              <p:tags r:id="rId9"/>
            </p:custDataLst>
          </p:nvPr>
        </p:nvSpPr>
        <p:spPr bwMode="auto">
          <a:xfrm>
            <a:off x="3779792" y="1851158"/>
            <a:ext cx="2514600" cy="3200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990000"/>
                </a:solidFill>
                <a:latin typeface="Lato" panose="020F0502020204030203" pitchFamily="34" charset="0"/>
              </a:rPr>
              <a:t>mapping</a:t>
            </a:r>
          </a:p>
        </p:txBody>
      </p:sp>
      <p:sp>
        <p:nvSpPr>
          <p:cNvPr id="13" name="Left-Right Arrow 12"/>
          <p:cNvSpPr/>
          <p:nvPr>
            <p:custDataLst>
              <p:tags r:id="rId10"/>
            </p:custDataLst>
          </p:nvPr>
        </p:nvSpPr>
        <p:spPr bwMode="auto">
          <a:xfrm>
            <a:off x="2560592" y="2155958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4" name="Left-Right Arrow 13"/>
          <p:cNvSpPr/>
          <p:nvPr>
            <p:custDataLst>
              <p:tags r:id="rId11"/>
            </p:custDataLst>
          </p:nvPr>
        </p:nvSpPr>
        <p:spPr bwMode="auto">
          <a:xfrm>
            <a:off x="2560592" y="4529826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5" name="Left-Right Arrow 14"/>
          <p:cNvSpPr/>
          <p:nvPr>
            <p:custDataLst>
              <p:tags r:id="rId12"/>
            </p:custDataLst>
          </p:nvPr>
        </p:nvSpPr>
        <p:spPr bwMode="auto">
          <a:xfrm>
            <a:off x="2560592" y="3298958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6" name="Left-Right Arrow 15"/>
          <p:cNvSpPr/>
          <p:nvPr>
            <p:custDataLst>
              <p:tags r:id="rId13"/>
            </p:custDataLst>
          </p:nvPr>
        </p:nvSpPr>
        <p:spPr bwMode="auto">
          <a:xfrm>
            <a:off x="6294392" y="3298958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14"/>
            </p:custDataLst>
          </p:nvPr>
        </p:nvSpPr>
        <p:spPr bwMode="auto">
          <a:xfrm>
            <a:off x="2103392" y="1622558"/>
            <a:ext cx="4572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15"/>
            </p:custDataLst>
          </p:nvPr>
        </p:nvSpPr>
        <p:spPr bwMode="auto">
          <a:xfrm>
            <a:off x="2103392" y="4137158"/>
            <a:ext cx="4572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16"/>
            </p:custDataLst>
          </p:nvPr>
        </p:nvSpPr>
        <p:spPr bwMode="auto">
          <a:xfrm>
            <a:off x="7502341" y="2835859"/>
            <a:ext cx="4572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18" name="Straight Connector 17"/>
          <p:cNvCxnSpPr/>
          <p:nvPr>
            <p:custDataLst>
              <p:tags r:id="rId17"/>
            </p:custDataLst>
          </p:nvPr>
        </p:nvCxnSpPr>
        <p:spPr bwMode="auto">
          <a:xfrm rot="5400000">
            <a:off x="1956826" y="3409693"/>
            <a:ext cx="750332" cy="1588"/>
          </a:xfrm>
          <a:prstGeom prst="line">
            <a:avLst/>
          </a:prstGeom>
          <a:noFill/>
          <a:ln w="6985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4359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Address Spaces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Virtual address space:</a:t>
                </a:r>
                <a:r>
                  <a:rPr lang="en-US" dirty="0">
                    <a:solidFill>
                      <a:srgbClr val="990000"/>
                    </a:solidFill>
                  </a:rPr>
                  <a:t>  </a:t>
                </a:r>
                <a:r>
                  <a:rPr lang="en-US" b="0" dirty="0"/>
                  <a:t>Set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/>
                  <a:t> virtual </a:t>
                </a:r>
                <a:r>
                  <a:rPr lang="en-US" b="0" dirty="0" err="1"/>
                  <a:t>addr</a:t>
                </a:r>
                <a:endParaRPr lang="en-US" dirty="0"/>
              </a:p>
              <a:p>
                <a:pPr lvl="1"/>
                <a:r>
                  <a:rPr lang="en-US" b="0" dirty="0"/>
                  <a:t>{0, 1, 2, 3, …,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b="0" dirty="0"/>
                  <a:t>-1}</a:t>
                </a:r>
                <a:endParaRPr lang="en-US" dirty="0">
                  <a:solidFill>
                    <a:srgbClr val="99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Physical address space:</a:t>
                </a:r>
                <a:r>
                  <a:rPr lang="en-US" dirty="0">
                    <a:solidFill>
                      <a:srgbClr val="990000"/>
                    </a:solidFill>
                  </a:rPr>
                  <a:t>  </a:t>
                </a:r>
                <a:r>
                  <a:rPr lang="en-US" b="0" dirty="0"/>
                  <a:t>Set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/>
                  <a:t> physical </a:t>
                </a:r>
                <a:r>
                  <a:rPr lang="en-US" b="0" dirty="0" err="1"/>
                  <a:t>addr</a:t>
                </a:r>
                <a:endParaRPr lang="en-US" dirty="0"/>
              </a:p>
              <a:p>
                <a:pPr lvl="1"/>
                <a:r>
                  <a:rPr lang="en-US" b="0" dirty="0"/>
                  <a:t>{0, 1, 2, 3, …,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b="0" dirty="0"/>
                  <a:t>-1}</a:t>
                </a:r>
              </a:p>
              <a:p>
                <a:endParaRPr lang="en-US" b="0" dirty="0"/>
              </a:p>
              <a:p>
                <a:r>
                  <a:rPr lang="en-US" dirty="0"/>
                  <a:t>Every byte in main memory has:</a:t>
                </a:r>
              </a:p>
              <a:p>
                <a:pPr lvl="1"/>
                <a:r>
                  <a:rPr lang="en-US" dirty="0"/>
                  <a:t>one physical address (PA)</a:t>
                </a:r>
              </a:p>
              <a:p>
                <a:pPr lvl="1"/>
                <a:r>
                  <a:rPr lang="en-US" dirty="0"/>
                  <a:t>zero, one, </a:t>
                </a:r>
                <a:r>
                  <a:rPr lang="en-US" i="1" dirty="0"/>
                  <a:t>or more</a:t>
                </a:r>
                <a:r>
                  <a:rPr lang="en-US" dirty="0"/>
                  <a:t> virtual addresses (VAs)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9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4 due tonight</a:t>
            </a:r>
          </a:p>
          <a:p>
            <a:r>
              <a:rPr lang="en-US" dirty="0"/>
              <a:t>Lab 4 due </a:t>
            </a:r>
            <a:r>
              <a:rPr lang="en-US"/>
              <a:t>next Wednesday (2/28)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3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ea typeface="Arial Unicode MS" panose="020B0604020202020204" pitchFamily="34" charset="-128"/>
                <a:cs typeface="Lato" panose="020F0502020204030203" pitchFamily="34" charset="0"/>
              </a:rPr>
              <a:t>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virtual address (VA) can be mapped to either </a:t>
            </a:r>
            <a:r>
              <a:rPr lang="en-US" sz="2400" dirty="0">
                <a:solidFill>
                  <a:srgbClr val="C00000"/>
                </a:solidFill>
              </a:rPr>
              <a:t>physical memory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C00000"/>
                </a:solidFill>
              </a:rPr>
              <a:t>disk</a:t>
            </a:r>
          </a:p>
          <a:p>
            <a:pPr lvl="1"/>
            <a:r>
              <a:rPr lang="en-US" sz="2000" dirty="0"/>
              <a:t>Unused VAs may not have a mapping</a:t>
            </a:r>
          </a:p>
          <a:p>
            <a:pPr lvl="1"/>
            <a:r>
              <a:rPr lang="en-US" sz="2000" dirty="0"/>
              <a:t>VAs from </a:t>
            </a:r>
            <a:r>
              <a:rPr lang="en-US" sz="2000" i="1" dirty="0"/>
              <a:t>different</a:t>
            </a:r>
            <a:r>
              <a:rPr lang="en-US" sz="2000" dirty="0"/>
              <a:t> processes may map to same location in memory/disk</a:t>
            </a:r>
          </a:p>
          <a:p>
            <a:endParaRPr lang="en-US" sz="2400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41003" name="Group 4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00834335"/>
              </p:ext>
            </p:extLst>
          </p:nvPr>
        </p:nvGraphicFramePr>
        <p:xfrm>
          <a:off x="3470339" y="4962525"/>
          <a:ext cx="277091" cy="1298232"/>
        </p:xfrm>
        <a:graphic>
          <a:graphicData uri="http://schemas.openxmlformats.org/drawingml/2006/table">
            <a:tbl>
              <a:tblPr/>
              <a:tblGrid>
                <a:gridCol w="277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569" name="Text Box 1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59142" y="5314313"/>
            <a:ext cx="1911197" cy="6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Process 2’s Virtual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Address Space</a:t>
            </a:r>
          </a:p>
        </p:txBody>
      </p:sp>
      <p:graphicFrame>
        <p:nvGraphicFramePr>
          <p:cNvPr id="40999" name="Group 39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80609450"/>
              </p:ext>
            </p:extLst>
          </p:nvPr>
        </p:nvGraphicFramePr>
        <p:xfrm>
          <a:off x="6623633" y="3682365"/>
          <a:ext cx="277091" cy="1298232"/>
        </p:xfrm>
        <a:graphic>
          <a:graphicData uri="http://schemas.openxmlformats.org/drawingml/2006/table">
            <a:tbl>
              <a:tblPr/>
              <a:tblGrid>
                <a:gridCol w="277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583" name="Text Box 4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00724" y="4011523"/>
            <a:ext cx="1122795" cy="6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Physical Memory</a:t>
            </a:r>
          </a:p>
        </p:txBody>
      </p:sp>
      <p:sp>
        <p:nvSpPr>
          <p:cNvPr id="23584" name="Line 4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08883" y="4174525"/>
            <a:ext cx="3014749" cy="9525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3585" name="Line 4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608881" y="5458299"/>
            <a:ext cx="2596763" cy="4186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3586" name="Line 4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610828" y="5785485"/>
            <a:ext cx="3012803" cy="4136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3587" name="Line 4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08885" y="4489701"/>
            <a:ext cx="2997028" cy="16109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30659" y="5328285"/>
            <a:ext cx="1463040" cy="1005840"/>
            <a:chOff x="6938194" y="4927556"/>
            <a:chExt cx="1463040" cy="1005840"/>
          </a:xfrm>
        </p:grpSpPr>
        <p:sp>
          <p:nvSpPr>
            <p:cNvPr id="23582" name="AutoShape 4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938194" y="5201876"/>
              <a:ext cx="1463040" cy="731520"/>
            </a:xfrm>
            <a:prstGeom prst="can">
              <a:avLst>
                <a:gd name="adj" fmla="val 25000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82058" tIns="41029" rIns="82058" bIns="41029" anchor="ctr">
              <a:normAutofit/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8" name="Rectangle 4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513447" y="5550441"/>
              <a:ext cx="277091" cy="35985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058" tIns="41029" rIns="82058" bIns="41029"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9" name="Rectangle 4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113179" y="5300424"/>
              <a:ext cx="277091" cy="35985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058" tIns="41029" rIns="82058" bIns="41029"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90" name="Text Box 49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938194" y="4927556"/>
              <a:ext cx="146304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rmAutofit lnSpcReduction="10000"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Disk</a:t>
              </a:r>
            </a:p>
          </p:txBody>
        </p:sp>
      </p:grpSp>
      <p:graphicFrame>
        <p:nvGraphicFramePr>
          <p:cNvPr id="18" name="Group 43"/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206265512"/>
              </p:ext>
            </p:extLst>
          </p:nvPr>
        </p:nvGraphicFramePr>
        <p:xfrm>
          <a:off x="2555939" y="3316605"/>
          <a:ext cx="277091" cy="1298232"/>
        </p:xfrm>
        <a:graphic>
          <a:graphicData uri="http://schemas.openxmlformats.org/drawingml/2006/table">
            <a:tbl>
              <a:tblPr/>
              <a:tblGrid>
                <a:gridCol w="277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4741" y="3647292"/>
            <a:ext cx="1911197" cy="6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Process 1’s Virtual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Address Space</a:t>
            </a:r>
          </a:p>
        </p:txBody>
      </p:sp>
      <p:sp>
        <p:nvSpPr>
          <p:cNvPr id="23" name="Line 4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693896" y="3481198"/>
            <a:ext cx="3929735" cy="1353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5" name="Line 4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696761" y="3843343"/>
            <a:ext cx="3926870" cy="2948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6" name="Line 4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693099" y="4468750"/>
            <a:ext cx="3904960" cy="365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00730" y="5761767"/>
            <a:ext cx="14630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“Swap Space”</a:t>
            </a:r>
          </a:p>
        </p:txBody>
      </p:sp>
    </p:spTree>
    <p:extLst>
      <p:ext uri="{BB962C8B-B14F-4D97-AF65-F5344CB8AC3E}">
        <p14:creationId xmlns:p14="http://schemas.microsoft.com/office/powerpoint/2010/main" val="255937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Physical Addressing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5303838"/>
            <a:ext cx="8366125" cy="11890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Used in “simple” systems with (usually) just one process: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Embedded microcontrollers in devices like cars, elevators, and digital picture frames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94560" y="1371600"/>
            <a:ext cx="4724400" cy="3782287"/>
            <a:chOff x="1600200" y="1371600"/>
            <a:chExt cx="4724400" cy="3782287"/>
          </a:xfrm>
        </p:grpSpPr>
        <p:sp>
          <p:nvSpPr>
            <p:cNvPr id="9219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648200" y="4233863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20" name="Text Box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41813" y="16652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</a:p>
          </p:txBody>
        </p:sp>
        <p:sp>
          <p:nvSpPr>
            <p:cNvPr id="9221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41813" y="18938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</a:p>
          </p:txBody>
        </p:sp>
        <p:sp>
          <p:nvSpPr>
            <p:cNvPr id="9222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03002" y="4186238"/>
              <a:ext cx="57842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M-1:</a:t>
              </a:r>
            </a:p>
          </p:txBody>
        </p:sp>
        <p:sp>
          <p:nvSpPr>
            <p:cNvPr id="9223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394276" y="1371600"/>
              <a:ext cx="1360115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Main memory</a:t>
              </a:r>
            </a:p>
          </p:txBody>
        </p:sp>
        <p:sp>
          <p:nvSpPr>
            <p:cNvPr id="9226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600200" y="2467408"/>
              <a:ext cx="1066800" cy="53340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sp>
          <p:nvSpPr>
            <p:cNvPr id="9231" name="Text Box 1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43400" y="21224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</a:p>
          </p:txBody>
        </p:sp>
        <p:sp>
          <p:nvSpPr>
            <p:cNvPr id="9232" name="Text Box 1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341813" y="23510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3:</a:t>
              </a:r>
            </a:p>
          </p:txBody>
        </p:sp>
        <p:sp>
          <p:nvSpPr>
            <p:cNvPr id="9233" name="Rectangle 1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648200" y="1670050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4" name="Rectangle 1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648200" y="1898650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5" name="Rectangle 1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648200" y="2127250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6" name="Rectangle 2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648200" y="2355850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7" name="Rectangle 2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48200" y="2584450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8" name="Rectangle 2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648200" y="2813050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39" name="Text Box 2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341813" y="25796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4:</a:t>
              </a:r>
            </a:p>
          </p:txBody>
        </p:sp>
        <p:sp>
          <p:nvSpPr>
            <p:cNvPr id="9240" name="Text Box 2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341813" y="28082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5:</a:t>
              </a:r>
            </a:p>
          </p:txBody>
        </p:sp>
        <p:sp>
          <p:nvSpPr>
            <p:cNvPr id="9241" name="Rectangle 2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648200" y="3041650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42" name="Rectangle 2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648200" y="3270250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43" name="Text Box 2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341813" y="30368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6:</a:t>
              </a:r>
            </a:p>
          </p:txBody>
        </p:sp>
        <p:sp>
          <p:nvSpPr>
            <p:cNvPr id="9244" name="Text Box 2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343400" y="326548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7:</a:t>
              </a:r>
            </a:p>
          </p:txBody>
        </p:sp>
        <p:sp>
          <p:nvSpPr>
            <p:cNvPr id="9245" name="Rectangle 2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648200" y="4010025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25" name="Text Box 9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654312" y="2434880"/>
              <a:ext cx="170018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address (PA)</a:t>
              </a:r>
            </a:p>
          </p:txBody>
        </p:sp>
        <p:sp>
          <p:nvSpPr>
            <p:cNvPr id="9247" name="AutoShape 31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5638801" y="2584450"/>
              <a:ext cx="76200" cy="914400"/>
            </a:xfrm>
            <a:prstGeom prst="rightBrace">
              <a:avLst>
                <a:gd name="adj1" fmla="val 100000"/>
                <a:gd name="adj2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48" name="Text Box 3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614069" y="4848225"/>
              <a:ext cx="1272634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Data (</a:t>
              </a:r>
              <a:r>
                <a:rPr lang="en-GB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int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/float)</a:t>
              </a:r>
            </a:p>
          </p:txBody>
        </p:sp>
        <p:sp>
          <p:nvSpPr>
            <p:cNvPr id="9249" name="Rectangle 3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648200" y="3499301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50" name="Text Box 3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341813" y="3500438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8:</a:t>
              </a:r>
            </a:p>
          </p:txBody>
        </p:sp>
        <p:sp>
          <p:nvSpPr>
            <p:cNvPr id="9251" name="Rectangle 3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724400" y="3733800"/>
              <a:ext cx="914400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360" tIns="44280" rIns="90360" bIns="44280" anchor="ctr"/>
            <a:lstStyle/>
            <a:p>
              <a:pPr algn="ctr" rtl="1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cxnSp>
          <p:nvCxnSpPr>
            <p:cNvPr id="40" name="Straight Arrow Connector 39"/>
            <p:cNvCxnSpPr>
              <a:stCxn id="9226" idx="3"/>
              <a:endCxn id="9239" idx="1"/>
            </p:cNvCxnSpPr>
            <p:nvPr>
              <p:custDataLst>
                <p:tags r:id="rId31"/>
              </p:custDataLst>
            </p:nvPr>
          </p:nvCxnSpPr>
          <p:spPr bwMode="auto">
            <a:xfrm flipV="1">
              <a:off x="2667000" y="2732732"/>
              <a:ext cx="16748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" name="Straight Connector 54"/>
            <p:cNvCxnSpPr/>
            <p:nvPr>
              <p:custDataLst>
                <p:tags r:id="rId32"/>
              </p:custDataLst>
            </p:nvPr>
          </p:nvCxnSpPr>
          <p:spPr bwMode="auto">
            <a:xfrm rot="10800000" flipH="1">
              <a:off x="5791201" y="3041650"/>
              <a:ext cx="533399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33"/>
              </p:custDataLst>
            </p:nvPr>
          </p:nvCxnSpPr>
          <p:spPr bwMode="auto">
            <a:xfrm rot="5400000">
              <a:off x="5403850" y="3956844"/>
              <a:ext cx="1839912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hape 60"/>
            <p:cNvCxnSpPr/>
            <p:nvPr>
              <p:custDataLst>
                <p:tags r:id="rId34"/>
              </p:custDataLst>
            </p:nvPr>
          </p:nvCxnSpPr>
          <p:spPr bwMode="auto">
            <a:xfrm rot="10800000">
              <a:off x="2133602" y="3000809"/>
              <a:ext cx="4189410" cy="1876787"/>
            </a:xfrm>
            <a:prstGeom prst="bentConnector3">
              <a:avLst>
                <a:gd name="adj1" fmla="val 99990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9" name="TextBox 38"/>
            <p:cNvSpPr txBox="1"/>
            <p:nvPr>
              <p:custDataLst>
                <p:tags r:id="rId35"/>
              </p:custDataLst>
            </p:nvPr>
          </p:nvSpPr>
          <p:spPr>
            <a:xfrm>
              <a:off x="3226926" y="2743200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766452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>
            <p:custDataLst>
              <p:tags r:id="rId1"/>
            </p:custDataLst>
          </p:nvPr>
        </p:nvSpPr>
        <p:spPr bwMode="auto">
          <a:xfrm>
            <a:off x="849998" y="1982110"/>
            <a:ext cx="3749615" cy="1149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Virtual Addressing</a:t>
            </a: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  <p:custDataLst>
              <p:tags r:id="rId4"/>
            </p:custDataLst>
          </p:nvPr>
        </p:nvSpPr>
        <p:spPr>
          <a:xfrm>
            <a:off x="777875" y="5303838"/>
            <a:ext cx="8366125" cy="1279525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Physical addresses are </a:t>
            </a:r>
            <a:r>
              <a:rPr lang="en-GB" b="0" i="1" dirty="0"/>
              <a:t>completely invisible to programs</a:t>
            </a:r>
            <a:endParaRPr lang="en-GB" b="0" dirty="0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all modern desktops, laptops, servers, smartphones…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of the great ideas in computer science</a:t>
            </a:r>
          </a:p>
          <a:p>
            <a:pPr marL="0" indent="0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921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24600" y="408768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18213" y="15191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18213" y="17477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79402" y="4040056"/>
            <a:ext cx="5784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70676" y="1225418"/>
            <a:ext cx="136011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29000" y="2321226"/>
            <a:ext cx="1066800" cy="533400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MMU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19800" y="19763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8213" y="22049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324600" y="1523868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4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324600" y="1752468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5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324600" y="1981068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6" name="Rectangle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324600" y="2209668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7" name="Rectangle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324600" y="2438268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8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324600" y="2666868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18213" y="24335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18213" y="26621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324600" y="2895468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42" name="Rectangle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324600" y="3124068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43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18213" y="28907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019800" y="311930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324600" y="386384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638200" y="2088541"/>
            <a:ext cx="1367147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7315201" y="2438268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48" name="Text Box 3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842669" y="4702043"/>
            <a:ext cx="127263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Data (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/float)</a:t>
            </a:r>
          </a:p>
        </p:txBody>
      </p:sp>
      <p:sp>
        <p:nvSpPr>
          <p:cNvPr id="9249" name="Rectangle 3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324600" y="3353119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50" name="Text Box 3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018213" y="3354256"/>
            <a:ext cx="35400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00800" y="3587618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>
            <p:custDataLst>
              <p:tags r:id="rId32"/>
            </p:custDataLst>
          </p:nvPr>
        </p:nvCxnSpPr>
        <p:spPr bwMode="auto">
          <a:xfrm flipV="1">
            <a:off x="4495800" y="258655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>
            <p:custDataLst>
              <p:tags r:id="rId33"/>
            </p:custDataLst>
          </p:nvPr>
        </p:nvCxnSpPr>
        <p:spPr bwMode="auto">
          <a:xfrm rot="10800000" flipH="1">
            <a:off x="7467601" y="2895468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>
            <p:custDataLst>
              <p:tags r:id="rId34"/>
            </p:custDataLst>
          </p:nvPr>
        </p:nvCxnSpPr>
        <p:spPr bwMode="auto">
          <a:xfrm rot="5400000">
            <a:off x="7080250" y="3810662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endCxn id="37" idx="2"/>
          </p:cNvCxnSpPr>
          <p:nvPr>
            <p:custDataLst>
              <p:tags r:id="rId35"/>
            </p:custDataLst>
          </p:nvPr>
        </p:nvCxnSpPr>
        <p:spPr bwMode="auto">
          <a:xfrm rot="10800000">
            <a:off x="1524000" y="2855113"/>
            <a:ext cx="6475412" cy="187630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990600" y="232171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>
            <p:custDataLst>
              <p:tags r:id="rId37"/>
            </p:custDataLst>
          </p:nvPr>
        </p:nvCxnSpPr>
        <p:spPr bwMode="auto">
          <a:xfrm flipV="1">
            <a:off x="2057400" y="2583844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070855" y="2080209"/>
            <a:ext cx="1279046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(VA)</a:t>
            </a:r>
          </a:p>
        </p:txBody>
      </p:sp>
      <p:sp>
        <p:nvSpPr>
          <p:cNvPr id="45" name="TextBox 44"/>
          <p:cNvSpPr txBox="1"/>
          <p:nvPr>
            <p:custDataLst>
              <p:tags r:id="rId39"/>
            </p:custDataLst>
          </p:nvPr>
        </p:nvSpPr>
        <p:spPr>
          <a:xfrm>
            <a:off x="762000" y="1678118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 Chip</a:t>
            </a:r>
          </a:p>
        </p:txBody>
      </p:sp>
      <p:sp>
        <p:nvSpPr>
          <p:cNvPr id="47" name="TextBox 46"/>
          <p:cNvSpPr txBox="1"/>
          <p:nvPr>
            <p:custDataLst>
              <p:tags r:id="rId40"/>
            </p:custDataLst>
          </p:nvPr>
        </p:nvSpPr>
        <p:spPr>
          <a:xfrm>
            <a:off x="5044293" y="2574217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0x4</a:t>
            </a:r>
          </a:p>
        </p:txBody>
      </p:sp>
      <p:sp>
        <p:nvSpPr>
          <p:cNvPr id="48" name="TextBox 47"/>
          <p:cNvSpPr txBox="1"/>
          <p:nvPr>
            <p:custDataLst>
              <p:tags r:id="rId41"/>
            </p:custDataLst>
          </p:nvPr>
        </p:nvSpPr>
        <p:spPr>
          <a:xfrm>
            <a:off x="2242581" y="2573916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0x4100</a:t>
            </a:r>
          </a:p>
        </p:txBody>
      </p:sp>
      <p:sp>
        <p:nvSpPr>
          <p:cNvPr id="2" name="TextBox 1"/>
          <p:cNvSpPr txBox="1"/>
          <p:nvPr>
            <p:custDataLst>
              <p:tags r:id="rId42"/>
            </p:custDataLst>
          </p:nvPr>
        </p:nvSpPr>
        <p:spPr>
          <a:xfrm>
            <a:off x="2496282" y="3660964"/>
            <a:ext cx="2463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Memory Management Unit</a:t>
            </a:r>
          </a:p>
        </p:txBody>
      </p:sp>
      <p:cxnSp>
        <p:nvCxnSpPr>
          <p:cNvPr id="4" name="Straight Arrow Connector 3"/>
          <p:cNvCxnSpPr>
            <a:stCxn id="2" idx="0"/>
            <a:endCxn id="9226" idx="2"/>
          </p:cNvCxnSpPr>
          <p:nvPr>
            <p:custDataLst>
              <p:tags r:id="rId43"/>
            </p:custDataLst>
          </p:nvPr>
        </p:nvCxnSpPr>
        <p:spPr bwMode="auto">
          <a:xfrm flipV="1">
            <a:off x="3727837" y="2854626"/>
            <a:ext cx="234563" cy="806338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5445912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Why Virtual Memory (VM)?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z="2400" dirty="0"/>
              <a:t>Efficient use of limited main memory (RAM)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Use RAM as a cache </a:t>
            </a:r>
            <a:r>
              <a:rPr lang="en-GB" sz="2000" dirty="0"/>
              <a:t>for the parts of a virtual address space</a:t>
            </a:r>
          </a:p>
          <a:p>
            <a:pPr lvl="2"/>
            <a:r>
              <a:rPr lang="en-GB" sz="1800" dirty="0"/>
              <a:t>Some non-cached parts stored on disk</a:t>
            </a:r>
          </a:p>
          <a:p>
            <a:pPr lvl="2"/>
            <a:r>
              <a:rPr lang="en-GB" sz="1800" dirty="0"/>
              <a:t>Some (unallocated) non-cached parts stored nowhere</a:t>
            </a:r>
          </a:p>
          <a:p>
            <a:pPr lvl="1"/>
            <a:r>
              <a:rPr lang="en-GB" sz="2000" dirty="0"/>
              <a:t>Keep only active areas of virtual address space in memory</a:t>
            </a:r>
          </a:p>
          <a:p>
            <a:pPr lvl="2"/>
            <a:r>
              <a:rPr lang="en-GB" sz="1800" dirty="0"/>
              <a:t>Transfer data back and forth as needed</a:t>
            </a:r>
          </a:p>
          <a:p>
            <a:r>
              <a:rPr lang="en-GB" sz="2400" dirty="0">
                <a:solidFill>
                  <a:srgbClr val="FF0000"/>
                </a:solidFill>
              </a:rPr>
              <a:t>Simplifies memory management </a:t>
            </a:r>
            <a:r>
              <a:rPr lang="en-GB" sz="2400" dirty="0"/>
              <a:t>for programmers</a:t>
            </a:r>
          </a:p>
          <a:p>
            <a:pPr lvl="1"/>
            <a:r>
              <a:rPr lang="en-GB" sz="2000" dirty="0"/>
              <a:t>Each process “gets” the same full, private linear address space</a:t>
            </a:r>
          </a:p>
          <a:p>
            <a:r>
              <a:rPr lang="en-GB" sz="2400" dirty="0"/>
              <a:t>Isolates address spaces (</a:t>
            </a:r>
            <a:r>
              <a:rPr lang="en-GB" sz="2400" dirty="0">
                <a:solidFill>
                  <a:srgbClr val="FF0000"/>
                </a:solidFill>
              </a:rPr>
              <a:t>protection</a:t>
            </a:r>
            <a:r>
              <a:rPr lang="en-GB" sz="2400" dirty="0"/>
              <a:t>)</a:t>
            </a:r>
          </a:p>
          <a:p>
            <a:pPr lvl="1"/>
            <a:r>
              <a:rPr lang="en-GB" sz="2000" dirty="0"/>
              <a:t>One process can’t interfere with another’s memory	</a:t>
            </a:r>
          </a:p>
          <a:p>
            <a:pPr lvl="2"/>
            <a:r>
              <a:rPr lang="en-GB" sz="1800" dirty="0"/>
              <a:t>They operate in </a:t>
            </a:r>
            <a:r>
              <a:rPr lang="en-GB" sz="1800" i="1" dirty="0"/>
              <a:t>different address spaces</a:t>
            </a:r>
          </a:p>
          <a:p>
            <a:pPr lvl="1"/>
            <a:r>
              <a:rPr lang="en-GB" sz="2000" dirty="0"/>
              <a:t>User process cannot access privileged information</a:t>
            </a:r>
          </a:p>
          <a:p>
            <a:pPr lvl="2"/>
            <a:r>
              <a:rPr lang="en-GB" sz="1800" dirty="0"/>
              <a:t>Different sections of address spaces have different permissions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19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VM and the Memory Hierarchy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0" name="Rectangle 2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192" y="1362456"/>
                <a:ext cx="8366760" cy="2194560"/>
              </a:xfrm>
            </p:spPr>
            <p:txBody>
              <a:bodyPr/>
              <a:lstStyle/>
              <a:p>
                <a:r>
                  <a:rPr lang="en-US" sz="2400" dirty="0"/>
                  <a:t>Think of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</a:rPr>
                  <a:t>virtual memory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/>
                  <a:t>as array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contiguous bytes</a:t>
                </a:r>
                <a:endParaRPr lang="en-US" sz="2400" i="1" dirty="0">
                  <a:solidFill>
                    <a:srgbClr val="C00000"/>
                  </a:solidFill>
                </a:endParaRPr>
              </a:p>
              <a:p>
                <a:r>
                  <a:rPr lang="en-US" sz="2400" i="1" dirty="0">
                    <a:solidFill>
                      <a:srgbClr val="FF0000"/>
                    </a:solidFill>
                  </a:rPr>
                  <a:t>Pages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of virtual memory are usually stored in physical memory, but sometimes spill to disk</a:t>
                </a:r>
                <a:endParaRPr lang="en-US" sz="2400" i="1" dirty="0"/>
              </a:p>
              <a:p>
                <a:pPr lvl="1"/>
                <a:r>
                  <a:rPr lang="en-GB" sz="2000" dirty="0"/>
                  <a:t>Pages are another unit of aligned memory (size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GB" sz="200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000" i="1" baseline="30000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/>
                  <a:t> bytes)</a:t>
                </a:r>
              </a:p>
              <a:p>
                <a:pPr lvl="1"/>
                <a:r>
                  <a:rPr lang="en-GB" sz="2000" dirty="0"/>
                  <a:t>Each virtual page can be stored in </a:t>
                </a:r>
                <a:r>
                  <a:rPr lang="en-GB" sz="2000" i="1" dirty="0"/>
                  <a:t>any</a:t>
                </a:r>
                <a:r>
                  <a:rPr lang="en-GB" sz="2000" dirty="0"/>
                  <a:t> physical page (no fragmentation!)</a:t>
                </a:r>
              </a:p>
            </p:txBody>
          </p:sp>
        </mc:Choice>
        <mc:Fallback xmlns="">
          <p:sp>
            <p:nvSpPr>
              <p:cNvPr id="122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2"/>
                </p:custDataLst>
              </p:nvPr>
            </p:nvSpPr>
            <p:spPr>
              <a:xfrm>
                <a:off x="393192" y="1362456"/>
                <a:ext cx="8366760" cy="2194560"/>
              </a:xfrm>
              <a:blipFill rotWithShape="0">
                <a:blip r:embed="rId43"/>
                <a:stretch>
                  <a:fillRect l="-146" t="-2222" r="-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703966" y="3542657"/>
            <a:ext cx="2053192" cy="2475762"/>
            <a:chOff x="2662170" y="3456320"/>
            <a:chExt cx="2053192" cy="2475762"/>
          </a:xfrm>
        </p:grpSpPr>
        <p:sp>
          <p:nvSpPr>
            <p:cNvPr id="71" name="Rectangle 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457575" y="5588332"/>
              <a:ext cx="914400" cy="2286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 Box 10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69947" y="3996070"/>
              <a:ext cx="509497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0</a:t>
              </a:r>
            </a:p>
          </p:txBody>
        </p:sp>
        <p:sp>
          <p:nvSpPr>
            <p:cNvPr id="73" name="Text Box 11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969947" y="4224670"/>
              <a:ext cx="509497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74" name="Text Box 12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662170" y="5585157"/>
              <a:ext cx="817274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  <a:r>
                <a:rPr lang="en-GB" sz="14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n-p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75" name="Text Box 13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148013" y="3456320"/>
              <a:ext cx="1525096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</a:p>
          </p:txBody>
        </p:sp>
        <p:sp>
          <p:nvSpPr>
            <p:cNvPr id="76" name="Rectangle 1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457575" y="4006731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Unallocated</a:t>
              </a:r>
            </a:p>
          </p:txBody>
        </p:sp>
        <p:sp>
          <p:nvSpPr>
            <p:cNvPr id="77" name="Rectangle 1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457575" y="4235331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1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457575" y="4463931"/>
              <a:ext cx="914400" cy="2286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1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457575" y="4689807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Unallocated</a:t>
              </a:r>
            </a:p>
          </p:txBody>
        </p:sp>
        <p:sp>
          <p:nvSpPr>
            <p:cNvPr id="80" name="Rectangle 1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57575" y="4915232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Rectangle 1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457575" y="5143832"/>
              <a:ext cx="914400" cy="2286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2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457575" y="5366082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Text Box 28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318000" y="3889707"/>
              <a:ext cx="254000" cy="244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1" name="Text Box 29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318802" y="5686757"/>
              <a:ext cx="396560" cy="245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GB" sz="10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33009" y="3542657"/>
            <a:ext cx="2100169" cy="1835445"/>
            <a:chOff x="5891213" y="3456320"/>
            <a:chExt cx="2100169" cy="1835445"/>
          </a:xfrm>
        </p:grpSpPr>
        <p:sp>
          <p:nvSpPr>
            <p:cNvPr id="35" name="Rectangle 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273800" y="4934083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 Box 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150062" y="4913446"/>
              <a:ext cx="841320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  <a:r>
                <a:rPr lang="en-GB" sz="14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m-p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37" name="Text Box 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891213" y="3456320"/>
              <a:ext cx="1627882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Physical memory</a:t>
              </a:r>
            </a:p>
          </p:txBody>
        </p:sp>
        <p:sp>
          <p:nvSpPr>
            <p:cNvPr id="68" name="Rectangle 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273800" y="3803783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69" name="Rectangle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273800" y="4032383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Rectangle 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273800" y="4260983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82" name="Text Box 2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153268" y="3773621"/>
              <a:ext cx="49915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83" name="Text Box 21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153268" y="4002221"/>
              <a:ext cx="49915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1</a:t>
              </a:r>
            </a:p>
          </p:txBody>
        </p:sp>
        <p:sp>
          <p:nvSpPr>
            <p:cNvPr id="85" name="Rectangle 2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273800" y="4705483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88" name="Rectangle 2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273800" y="4489583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Text Box 30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916517" y="5046440"/>
              <a:ext cx="420606" cy="245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GB" sz="10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93" name="Text Box 31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076683" y="3687718"/>
              <a:ext cx="254000" cy="244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94" name="Text Box 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483343" y="4780581"/>
            <a:ext cx="178623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Virtual pages (VP's)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58102" y="5512518"/>
            <a:ext cx="1475971" cy="922424"/>
            <a:chOff x="6016306" y="5426181"/>
            <a:chExt cx="1475971" cy="922424"/>
          </a:xfrm>
        </p:grpSpPr>
        <p:sp>
          <p:nvSpPr>
            <p:cNvPr id="38" name="AutoShape 4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016306" y="5776451"/>
              <a:ext cx="1475971" cy="572154"/>
            </a:xfrm>
            <a:prstGeom prst="can">
              <a:avLst>
                <a:gd name="adj" fmla="val 25000"/>
              </a:avLst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 Box 4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192893" y="5426181"/>
              <a:ext cx="1122795" cy="329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1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Disk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13771" y="4242545"/>
            <a:ext cx="2532677" cy="1949047"/>
            <a:chOff x="4371975" y="4156208"/>
            <a:chExt cx="2532677" cy="1949047"/>
          </a:xfrm>
        </p:grpSpPr>
        <p:sp>
          <p:nvSpPr>
            <p:cNvPr id="84" name="Line 22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4371975" y="4156208"/>
              <a:ext cx="1905000" cy="203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Line 24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4371975" y="5006856"/>
              <a:ext cx="1905000" cy="637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Line 2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4371975" y="4611820"/>
              <a:ext cx="1905000" cy="8613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Line 2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377871" y="4588008"/>
              <a:ext cx="2526781" cy="14488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Line 24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377872" y="5235456"/>
              <a:ext cx="2393478" cy="8357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Line 2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377871" y="5701780"/>
              <a:ext cx="2171233" cy="403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5" name="Text Box 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6437505" y="4354079"/>
            <a:ext cx="187497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Physical pages (PP's)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34073" y="5964199"/>
            <a:ext cx="14630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“Swap Space”</a:t>
            </a:r>
          </a:p>
        </p:txBody>
      </p:sp>
    </p:spTree>
    <p:extLst>
      <p:ext uri="{BB962C8B-B14F-4D97-AF65-F5344CB8AC3E}">
        <p14:creationId xmlns:p14="http://schemas.microsoft.com/office/powerpoint/2010/main" val="115611876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4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12848" y="5395210"/>
            <a:ext cx="1475971" cy="572154"/>
          </a:xfrm>
          <a:prstGeom prst="can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 w="15875">
            <a:solidFill>
              <a:schemeClr val="tx1"/>
            </a:solidFill>
            <a:round/>
            <a:headEnd/>
            <a:tailEnd/>
          </a:ln>
          <a:extLst/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7018" y="435678"/>
            <a:ext cx="8532528" cy="762000"/>
          </a:xfrm>
        </p:spPr>
        <p:txBody>
          <a:bodyPr/>
          <a:lstStyle/>
          <a:p>
            <a:r>
              <a:rPr lang="en-GB" b="0" i="1" dirty="0">
                <a:cs typeface="Calibri" panose="020F0502020204030204" pitchFamily="34" charset="0"/>
              </a:rPr>
              <a:t>or:</a:t>
            </a:r>
            <a:r>
              <a:rPr lang="en-GB" dirty="0">
                <a:cs typeface="Calibri" panose="020F0502020204030204" pitchFamily="34" charset="0"/>
              </a:rPr>
              <a:t> Virtual Memory as DRAM Cache for Disk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0" name="Rectangle 2"/>
              <p:cNvSpPr>
                <a:spLocks noGrp="1" noChangeArrowheads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396875" y="1362075"/>
                <a:ext cx="7896225" cy="2066925"/>
              </a:xfrm>
            </p:spPr>
            <p:txBody>
              <a:bodyPr/>
              <a:lstStyle/>
              <a:p>
                <a:r>
                  <a:rPr lang="en-US" sz="2400" dirty="0">
                    <a:cs typeface="Calibri" panose="020F0502020204030204" pitchFamily="34" charset="0"/>
                  </a:rPr>
                  <a:t>Think of</a:t>
                </a:r>
                <a:r>
                  <a:rPr lang="en-US" sz="2400" i="1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virtual memory</a:t>
                </a:r>
                <a:r>
                  <a:rPr lang="en-US" sz="2400" i="1" dirty="0">
                    <a:solidFill>
                      <a:srgbClr val="00000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cs typeface="Calibri" panose="020F0502020204030204" pitchFamily="34" charset="0"/>
                  </a:rPr>
                  <a:t>as an array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N</m:t>
                    </m:r>
                    <m:r>
                      <a:rPr lang="en-US" sz="24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cs typeface="Calibri" panose="020F0502020204030204" pitchFamily="34" charset="0"/>
                  </a:rPr>
                  <a:t> contiguous bytes stored </a:t>
                </a:r>
                <a:r>
                  <a:rPr lang="en-US" sz="2400" i="1" dirty="0">
                    <a:solidFill>
                      <a:srgbClr val="C00000"/>
                    </a:solidFill>
                    <a:cs typeface="Calibri" panose="020F0502020204030204" pitchFamily="34" charset="0"/>
                  </a:rPr>
                  <a:t>on a disk</a:t>
                </a:r>
              </a:p>
              <a:p>
                <a:r>
                  <a:rPr lang="en-US" sz="2400" dirty="0">
                    <a:cs typeface="Calibri" panose="020F0502020204030204" pitchFamily="34" charset="0"/>
                  </a:rPr>
                  <a:t>Then physical main memory is used as a </a:t>
                </a:r>
                <a:r>
                  <a:rPr lang="en-US" sz="2400" i="1" dirty="0">
                    <a:solidFill>
                      <a:srgbClr val="C00000"/>
                    </a:solidFill>
                    <a:cs typeface="Calibri" panose="020F0502020204030204" pitchFamily="34" charset="0"/>
                  </a:rPr>
                  <a:t>cache</a:t>
                </a:r>
                <a:r>
                  <a:rPr lang="en-US" sz="2400" dirty="0">
                    <a:solidFill>
                      <a:srgbClr val="C0000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cs typeface="Calibri" panose="020F0502020204030204" pitchFamily="34" charset="0"/>
                  </a:rPr>
                  <a:t>for the virtual memory array</a:t>
                </a:r>
              </a:p>
              <a:p>
                <a:pPr lvl="1"/>
                <a:r>
                  <a:rPr lang="en-GB" sz="2000" dirty="0">
                    <a:cs typeface="Calibri" panose="020F0502020204030204" pitchFamily="34" charset="0"/>
                  </a:rPr>
                  <a:t>These “cache blocks” are called </a:t>
                </a:r>
                <a:r>
                  <a:rPr lang="en-GB" sz="2000" i="1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pages </a:t>
                </a:r>
                <a:r>
                  <a:rPr lang="en-GB" sz="2000" dirty="0">
                    <a:cs typeface="Calibri" panose="020F0502020204030204" pitchFamily="34" charset="0"/>
                  </a:rPr>
                  <a:t>(size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P</m:t>
                    </m:r>
                    <m:r>
                      <a:rPr lang="en-GB" sz="20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  <m:r>
                      <a:rPr lang="en-GB" sz="2000" i="1" baseline="30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en-GB" sz="2000" dirty="0">
                    <a:cs typeface="Calibri" panose="020F0502020204030204" pitchFamily="34" charset="0"/>
                  </a:rPr>
                  <a:t> bytes)</a:t>
                </a:r>
                <a:endParaRPr lang="en-GB" sz="2000" baseline="300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2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9"/>
                </p:custDataLst>
              </p:nvPr>
            </p:nvSpPr>
            <p:spPr>
              <a:xfrm>
                <a:off x="396875" y="1362075"/>
                <a:ext cx="7896225" cy="2066925"/>
              </a:xfrm>
              <a:blipFill rotWithShape="0">
                <a:blip r:embed="rId40"/>
                <a:stretch>
                  <a:fillRect l="-154" t="-2353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5" name="Group 4"/>
          <p:cNvGrpSpPr/>
          <p:nvPr>
            <p:custDataLst>
              <p:tags r:id="rId5"/>
            </p:custDataLst>
          </p:nvPr>
        </p:nvGrpSpPr>
        <p:grpSpPr>
          <a:xfrm>
            <a:off x="1443555" y="3538728"/>
            <a:ext cx="5590933" cy="3049496"/>
            <a:chOff x="1271897" y="3502152"/>
            <a:chExt cx="5590933" cy="3049496"/>
          </a:xfrm>
        </p:grpSpPr>
        <p:sp>
          <p:nvSpPr>
            <p:cNvPr id="12291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145248" y="530225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92" name="Text Box 4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021510" y="5281613"/>
              <a:ext cx="841320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  <a:r>
                <a:rPr lang="en-GB" sz="14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m-p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12293" name="Text Box 5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773988" y="3502152"/>
              <a:ext cx="1627881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Physical memory</a:t>
              </a:r>
            </a:p>
          </p:txBody>
        </p:sp>
        <p:sp>
          <p:nvSpPr>
            <p:cNvPr id="12294" name="Rectangle 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145248" y="4171950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12295" name="Rectangle 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145248" y="440055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96" name="Rectangle 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145248" y="4629150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12297" name="Rectangle 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329023" y="5508625"/>
              <a:ext cx="914400" cy="2286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Uncached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98" name="Text Box 10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841395" y="3916363"/>
              <a:ext cx="509497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0</a:t>
              </a:r>
            </a:p>
          </p:txBody>
        </p:sp>
        <p:sp>
          <p:nvSpPr>
            <p:cNvPr id="12299" name="Text Box 1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841395" y="4144963"/>
              <a:ext cx="509497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2300" name="Text Box 12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271897" y="5520417"/>
              <a:ext cx="817274" cy="279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  <a:r>
                <a:rPr lang="en-GB" sz="14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n-p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12301" name="Text Box 1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019460" y="3503913"/>
              <a:ext cx="1525096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</a:p>
          </p:txBody>
        </p:sp>
        <p:sp>
          <p:nvSpPr>
            <p:cNvPr id="12302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329023" y="3927024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Unallocated</a:t>
              </a:r>
            </a:p>
          </p:txBody>
        </p:sp>
        <p:sp>
          <p:nvSpPr>
            <p:cNvPr id="12303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329023" y="4155624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Cached</a:t>
              </a:r>
            </a:p>
          </p:txBody>
        </p:sp>
        <p:sp>
          <p:nvSpPr>
            <p:cNvPr id="12304" name="Rectangle 1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329023" y="4384224"/>
              <a:ext cx="914400" cy="2286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Uncached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05" name="Rectangle 1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329023" y="4610100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Unallocated</a:t>
              </a:r>
            </a:p>
          </p:txBody>
        </p:sp>
        <p:sp>
          <p:nvSpPr>
            <p:cNvPr id="12306" name="Rectangle 1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329023" y="4835525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Cached</a:t>
              </a:r>
            </a:p>
          </p:txBody>
        </p:sp>
        <p:sp>
          <p:nvSpPr>
            <p:cNvPr id="12307" name="Rectangle 1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329023" y="5064125"/>
              <a:ext cx="914400" cy="2286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Uncached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08" name="Text Box 20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024716" y="4141788"/>
              <a:ext cx="49915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2309" name="Text Box 21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024716" y="4370388"/>
              <a:ext cx="499152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PP 1</a:t>
              </a:r>
            </a:p>
          </p:txBody>
        </p:sp>
        <p:sp>
          <p:nvSpPr>
            <p:cNvPr id="12310" name="Line 2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3243423" y="4264025"/>
              <a:ext cx="1905000" cy="26035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11" name="Rectangle 2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145248" y="5073650"/>
              <a:ext cx="914400" cy="2286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Empty</a:t>
              </a:r>
            </a:p>
          </p:txBody>
        </p:sp>
        <p:sp>
          <p:nvSpPr>
            <p:cNvPr id="12312" name="Line 24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3243423" y="4981575"/>
              <a:ext cx="1905000" cy="4572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13" name="Rectangle 2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329023" y="5286375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Cached</a:t>
              </a:r>
            </a:p>
          </p:txBody>
        </p:sp>
        <p:sp>
          <p:nvSpPr>
            <p:cNvPr id="12314" name="Rectangle 2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145248" y="4857750"/>
              <a:ext cx="9144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15" name="Line 27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3243423" y="4979988"/>
              <a:ext cx="1905000" cy="384175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16" name="Text Box 28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189448" y="3810000"/>
              <a:ext cx="254000" cy="244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2317" name="Text Box 29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203875" y="5607050"/>
              <a:ext cx="369309" cy="245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N-1</a:t>
              </a:r>
            </a:p>
          </p:txBody>
        </p:sp>
        <p:sp>
          <p:nvSpPr>
            <p:cNvPr id="12318" name="Text Box 30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800787" y="5414607"/>
              <a:ext cx="394958" cy="245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M-1</a:t>
              </a:r>
            </a:p>
          </p:txBody>
        </p:sp>
        <p:sp>
          <p:nvSpPr>
            <p:cNvPr id="12319" name="Text Box 31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948131" y="4055885"/>
              <a:ext cx="254000" cy="244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2320" name="Text Box 32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918507" y="5974566"/>
              <a:ext cx="1784633" cy="5770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Virtual pages (VPs) 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“stored on disk”</a:t>
              </a:r>
            </a:p>
          </p:txBody>
        </p:sp>
        <p:sp>
          <p:nvSpPr>
            <p:cNvPr id="12321" name="Text Box 33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708352" y="5899918"/>
              <a:ext cx="1873375" cy="5770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pages (</a:t>
              </a:r>
              <a:r>
                <a:rPr lang="en-GB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PPs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 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cached in DRAM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23436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-Right Arrow 11"/>
          <p:cNvSpPr/>
          <p:nvPr>
            <p:custDataLst>
              <p:tags r:id="rId1"/>
            </p:custDataLst>
          </p:nvPr>
        </p:nvSpPr>
        <p:spPr bwMode="auto">
          <a:xfrm>
            <a:off x="1219200" y="3657600"/>
            <a:ext cx="7620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eft-Right Arrow 12"/>
          <p:cNvSpPr/>
          <p:nvPr>
            <p:custDataLst>
              <p:tags r:id="rId2"/>
            </p:custDataLst>
          </p:nvPr>
        </p:nvSpPr>
        <p:spPr bwMode="auto">
          <a:xfrm>
            <a:off x="2895600" y="3657600"/>
            <a:ext cx="7620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Left-Right Arrow 13"/>
          <p:cNvSpPr/>
          <p:nvPr>
            <p:custDataLst>
              <p:tags r:id="rId3"/>
            </p:custDataLst>
          </p:nvPr>
        </p:nvSpPr>
        <p:spPr bwMode="auto">
          <a:xfrm>
            <a:off x="2895600" y="2514600"/>
            <a:ext cx="7620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Left-Right Arrow 14"/>
          <p:cNvSpPr/>
          <p:nvPr>
            <p:custDataLst>
              <p:tags r:id="rId4"/>
            </p:custDataLst>
          </p:nvPr>
        </p:nvSpPr>
        <p:spPr bwMode="auto">
          <a:xfrm>
            <a:off x="4572000" y="3048000"/>
            <a:ext cx="7620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Left-Right Arrow 15"/>
          <p:cNvSpPr/>
          <p:nvPr>
            <p:custDataLst>
              <p:tags r:id="rId5"/>
            </p:custDataLst>
          </p:nvPr>
        </p:nvSpPr>
        <p:spPr bwMode="auto">
          <a:xfrm>
            <a:off x="6705600" y="3048000"/>
            <a:ext cx="7620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Memory Hierarchy:  Core 2 Duo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0"/>
            <p:custDataLst>
              <p:tags r:id="rId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8"/>
            </p:custDataLst>
          </p:nvPr>
        </p:nvSpPr>
        <p:spPr bwMode="auto">
          <a:xfrm>
            <a:off x="7467599" y="2362199"/>
            <a:ext cx="1554480" cy="4206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</a:p>
        </p:txBody>
      </p:sp>
      <p:sp>
        <p:nvSpPr>
          <p:cNvPr id="5" name="Rectangle 4"/>
          <p:cNvSpPr/>
          <p:nvPr>
            <p:custDataLst>
              <p:tags r:id="rId9"/>
            </p:custDataLst>
          </p:nvPr>
        </p:nvSpPr>
        <p:spPr bwMode="auto">
          <a:xfrm>
            <a:off x="5334000" y="2362200"/>
            <a:ext cx="13716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Main Memory</a:t>
            </a:r>
          </a:p>
        </p:txBody>
      </p:sp>
      <p:sp>
        <p:nvSpPr>
          <p:cNvPr id="6" name="Rectangle 5"/>
          <p:cNvSpPr/>
          <p:nvPr>
            <p:custDataLst>
              <p:tags r:id="rId10"/>
            </p:custDataLst>
          </p:nvPr>
        </p:nvSpPr>
        <p:spPr bwMode="auto">
          <a:xfrm>
            <a:off x="3657600" y="2362200"/>
            <a:ext cx="9144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L2 unified cache</a:t>
            </a:r>
          </a:p>
        </p:txBody>
      </p:sp>
      <p:grpSp>
        <p:nvGrpSpPr>
          <p:cNvPr id="3" name="Group 10"/>
          <p:cNvGrpSpPr/>
          <p:nvPr>
            <p:custDataLst>
              <p:tags r:id="rId11"/>
            </p:custDataLst>
          </p:nvPr>
        </p:nvGrpSpPr>
        <p:grpSpPr>
          <a:xfrm>
            <a:off x="1981200" y="2362200"/>
            <a:ext cx="914400" cy="1828800"/>
            <a:chOff x="1981200" y="2362200"/>
            <a:chExt cx="914400" cy="1828800"/>
          </a:xfrm>
        </p:grpSpPr>
        <p:sp>
          <p:nvSpPr>
            <p:cNvPr id="7" name="Rectangle 6"/>
            <p:cNvSpPr/>
            <p:nvPr>
              <p:custDataLst>
                <p:tags r:id="rId35"/>
              </p:custDataLst>
            </p:nvPr>
          </p:nvSpPr>
          <p:spPr bwMode="auto">
            <a:xfrm>
              <a:off x="1981200" y="2362200"/>
              <a:ext cx="9144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L1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I-cache</a:t>
              </a:r>
            </a:p>
          </p:txBody>
        </p:sp>
        <p:sp>
          <p:nvSpPr>
            <p:cNvPr id="8" name="Rectangle 7"/>
            <p:cNvSpPr/>
            <p:nvPr>
              <p:custDataLst>
                <p:tags r:id="rId36"/>
              </p:custDataLst>
            </p:nvPr>
          </p:nvSpPr>
          <p:spPr bwMode="auto">
            <a:xfrm>
              <a:off x="1981200" y="3505200"/>
              <a:ext cx="9144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L1 </a:t>
              </a:r>
            </a:p>
            <a:p>
              <a:pPr lvl="0" algn="ctr"/>
              <a:r>
                <a:rPr 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D-cache</a:t>
              </a:r>
            </a:p>
          </p:txBody>
        </p:sp>
      </p:grpSp>
      <p:sp>
        <p:nvSpPr>
          <p:cNvPr id="9" name="Rectangle 8"/>
          <p:cNvSpPr/>
          <p:nvPr>
            <p:custDataLst>
              <p:tags r:id="rId12"/>
            </p:custDataLst>
          </p:nvPr>
        </p:nvSpPr>
        <p:spPr bwMode="auto">
          <a:xfrm>
            <a:off x="233265" y="3505200"/>
            <a:ext cx="528735" cy="685800"/>
          </a:xfrm>
          <a:prstGeom prst="rect">
            <a:avLst/>
          </a:prstGeom>
          <a:solidFill>
            <a:srgbClr val="F1C7C7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0" name="Rectangle 9"/>
          <p:cNvSpPr/>
          <p:nvPr>
            <p:custDataLst>
              <p:tags r:id="rId13"/>
            </p:custDataLst>
          </p:nvPr>
        </p:nvSpPr>
        <p:spPr bwMode="auto">
          <a:xfrm>
            <a:off x="762000" y="3505200"/>
            <a:ext cx="4572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Reg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14"/>
            </p:custDataLst>
          </p:nvPr>
        </p:nvSpPr>
        <p:spPr>
          <a:xfrm>
            <a:off x="4527995" y="4267200"/>
            <a:ext cx="841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B/cycle</a:t>
            </a:r>
          </a:p>
        </p:txBody>
      </p:sp>
      <p:sp>
        <p:nvSpPr>
          <p:cNvPr id="18" name="TextBox 17"/>
          <p:cNvSpPr txBox="1"/>
          <p:nvPr>
            <p:custDataLst>
              <p:tags r:id="rId15"/>
            </p:custDataLst>
          </p:nvPr>
        </p:nvSpPr>
        <p:spPr>
          <a:xfrm>
            <a:off x="2880360" y="4267200"/>
            <a:ext cx="841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B/cycle</a:t>
            </a:r>
          </a:p>
        </p:txBody>
      </p:sp>
      <p:sp>
        <p:nvSpPr>
          <p:cNvPr id="19" name="TextBox 18"/>
          <p:cNvSpPr txBox="1"/>
          <p:nvPr>
            <p:custDataLst>
              <p:tags r:id="rId16"/>
            </p:custDataLst>
          </p:nvPr>
        </p:nvSpPr>
        <p:spPr>
          <a:xfrm>
            <a:off x="1188720" y="4267200"/>
            <a:ext cx="932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B/cycle</a:t>
            </a:r>
          </a:p>
        </p:txBody>
      </p:sp>
      <p:sp>
        <p:nvSpPr>
          <p:cNvPr id="20" name="TextBox 19"/>
          <p:cNvSpPr txBox="1"/>
          <p:nvPr>
            <p:custDataLst>
              <p:tags r:id="rId17"/>
            </p:custDataLst>
          </p:nvPr>
        </p:nvSpPr>
        <p:spPr>
          <a:xfrm>
            <a:off x="6400800" y="4267200"/>
            <a:ext cx="1137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B/30 cycles</a:t>
            </a:r>
          </a:p>
        </p:txBody>
      </p:sp>
      <p:sp>
        <p:nvSpPr>
          <p:cNvPr id="21" name="TextBox 20"/>
          <p:cNvSpPr txBox="1"/>
          <p:nvPr>
            <p:custDataLst>
              <p:tags r:id="rId18"/>
            </p:custDataLst>
          </p:nvPr>
        </p:nvSpPr>
        <p:spPr>
          <a:xfrm>
            <a:off x="45720" y="4233672"/>
            <a:ext cx="1218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Throughput:</a:t>
            </a:r>
          </a:p>
        </p:txBody>
      </p:sp>
      <p:sp>
        <p:nvSpPr>
          <p:cNvPr id="22" name="TextBox 21"/>
          <p:cNvSpPr txBox="1"/>
          <p:nvPr>
            <p:custDataLst>
              <p:tags r:id="rId19"/>
            </p:custDataLst>
          </p:nvPr>
        </p:nvSpPr>
        <p:spPr>
          <a:xfrm>
            <a:off x="45720" y="4507992"/>
            <a:ext cx="1216152" cy="33855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Latency:</a:t>
            </a:r>
          </a:p>
        </p:txBody>
      </p:sp>
      <p:sp>
        <p:nvSpPr>
          <p:cNvPr id="23" name="TextBox 22"/>
          <p:cNvSpPr txBox="1"/>
          <p:nvPr>
            <p:custDataLst>
              <p:tags r:id="rId20"/>
            </p:custDataLst>
          </p:nvPr>
        </p:nvSpPr>
        <p:spPr>
          <a:xfrm>
            <a:off x="4527995" y="4538246"/>
            <a:ext cx="930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100 cycles</a:t>
            </a:r>
          </a:p>
        </p:txBody>
      </p:sp>
      <p:sp>
        <p:nvSpPr>
          <p:cNvPr id="24" name="TextBox 23"/>
          <p:cNvSpPr txBox="1"/>
          <p:nvPr>
            <p:custDataLst>
              <p:tags r:id="rId21"/>
            </p:custDataLst>
          </p:nvPr>
        </p:nvSpPr>
        <p:spPr>
          <a:xfrm>
            <a:off x="2880360" y="4538246"/>
            <a:ext cx="839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14 cycles</a:t>
            </a:r>
          </a:p>
        </p:txBody>
      </p:sp>
      <p:sp>
        <p:nvSpPr>
          <p:cNvPr id="25" name="TextBox 24"/>
          <p:cNvSpPr txBox="1"/>
          <p:nvPr>
            <p:custDataLst>
              <p:tags r:id="rId22"/>
            </p:custDataLst>
          </p:nvPr>
        </p:nvSpPr>
        <p:spPr>
          <a:xfrm>
            <a:off x="1188720" y="4538246"/>
            <a:ext cx="748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3 cycles</a:t>
            </a:r>
          </a:p>
        </p:txBody>
      </p:sp>
      <p:sp>
        <p:nvSpPr>
          <p:cNvPr id="26" name="TextBox 25"/>
          <p:cNvSpPr txBox="1"/>
          <p:nvPr>
            <p:custDataLst>
              <p:tags r:id="rId23"/>
            </p:custDataLst>
          </p:nvPr>
        </p:nvSpPr>
        <p:spPr>
          <a:xfrm>
            <a:off x="6400800" y="4538246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millions</a:t>
            </a:r>
          </a:p>
        </p:txBody>
      </p:sp>
      <p:sp>
        <p:nvSpPr>
          <p:cNvPr id="28" name="TextBox 27"/>
          <p:cNvSpPr txBox="1"/>
          <p:nvPr>
            <p:custDataLst>
              <p:tags r:id="rId24"/>
            </p:custDataLst>
          </p:nvPr>
        </p:nvSpPr>
        <p:spPr>
          <a:xfrm>
            <a:off x="3759556" y="2055841"/>
            <a:ext cx="724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~4 MB</a:t>
            </a:r>
          </a:p>
        </p:txBody>
      </p:sp>
      <p:sp>
        <p:nvSpPr>
          <p:cNvPr id="29" name="TextBox 28"/>
          <p:cNvSpPr txBox="1"/>
          <p:nvPr>
            <p:custDataLst>
              <p:tags r:id="rId25"/>
            </p:custDataLst>
          </p:nvPr>
        </p:nvSpPr>
        <p:spPr>
          <a:xfrm>
            <a:off x="2111851" y="3200400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32 KB</a:t>
            </a:r>
          </a:p>
        </p:txBody>
      </p:sp>
      <p:sp>
        <p:nvSpPr>
          <p:cNvPr id="31" name="TextBox 30"/>
          <p:cNvSpPr txBox="1"/>
          <p:nvPr>
            <p:custDataLst>
              <p:tags r:id="rId26"/>
            </p:custDataLst>
          </p:nvPr>
        </p:nvSpPr>
        <p:spPr>
          <a:xfrm>
            <a:off x="5670995" y="2057400"/>
            <a:ext cx="679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~8 GB</a:t>
            </a:r>
          </a:p>
        </p:txBody>
      </p:sp>
      <p:sp>
        <p:nvSpPr>
          <p:cNvPr id="32" name="TextBox 31"/>
          <p:cNvSpPr txBox="1"/>
          <p:nvPr>
            <p:custDataLst>
              <p:tags r:id="rId27"/>
            </p:custDataLst>
          </p:nvPr>
        </p:nvSpPr>
        <p:spPr>
          <a:xfrm>
            <a:off x="7869807" y="2057400"/>
            <a:ext cx="888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~500 GB</a:t>
            </a:r>
          </a:p>
        </p:txBody>
      </p:sp>
      <p:sp>
        <p:nvSpPr>
          <p:cNvPr id="33" name="TextBox 32"/>
          <p:cNvSpPr txBox="1"/>
          <p:nvPr>
            <p:custDataLst>
              <p:tags r:id="rId28"/>
            </p:custDataLst>
          </p:nvPr>
        </p:nvSpPr>
        <p:spPr>
          <a:xfrm>
            <a:off x="6934200" y="67278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drawn to scale </a:t>
            </a:r>
          </a:p>
        </p:txBody>
      </p:sp>
      <p:cxnSp>
        <p:nvCxnSpPr>
          <p:cNvPr id="36" name="Elbow Connector 35"/>
          <p:cNvCxnSpPr/>
          <p:nvPr>
            <p:custDataLst>
              <p:tags r:id="rId29"/>
            </p:custDataLst>
          </p:nvPr>
        </p:nvCxnSpPr>
        <p:spPr bwMode="auto">
          <a:xfrm rot="16200000" flipH="1">
            <a:off x="3261745" y="3345180"/>
            <a:ext cx="1588" cy="3063240"/>
          </a:xfrm>
          <a:prstGeom prst="bentConnector3">
            <a:avLst>
              <a:gd name="adj1" fmla="val 20602834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8" name="TextBox 37"/>
          <p:cNvSpPr txBox="1"/>
          <p:nvPr>
            <p:custDataLst>
              <p:tags r:id="rId30"/>
            </p:custDataLst>
          </p:nvPr>
        </p:nvSpPr>
        <p:spPr>
          <a:xfrm>
            <a:off x="2648590" y="5256714"/>
            <a:ext cx="1414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Miss Penalty </a:t>
            </a:r>
          </a:p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(latency)</a:t>
            </a:r>
          </a:p>
          <a:p>
            <a:pPr algn="ctr"/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33x</a:t>
            </a:r>
          </a:p>
        </p:txBody>
      </p:sp>
      <p:cxnSp>
        <p:nvCxnSpPr>
          <p:cNvPr id="40" name="Elbow Connector 39"/>
          <p:cNvCxnSpPr/>
          <p:nvPr>
            <p:custDataLst>
              <p:tags r:id="rId31"/>
            </p:custDataLst>
          </p:nvPr>
        </p:nvCxnSpPr>
        <p:spPr bwMode="auto">
          <a:xfrm rot="16200000" flipH="1">
            <a:off x="5998338" y="3962400"/>
            <a:ext cx="1588" cy="1828800"/>
          </a:xfrm>
          <a:prstGeom prst="bentConnector3">
            <a:avLst>
              <a:gd name="adj1" fmla="val 21045781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2" name="TextBox 41"/>
          <p:cNvSpPr txBox="1"/>
          <p:nvPr>
            <p:custDataLst>
              <p:tags r:id="rId32"/>
            </p:custDataLst>
          </p:nvPr>
        </p:nvSpPr>
        <p:spPr>
          <a:xfrm>
            <a:off x="5297691" y="5259982"/>
            <a:ext cx="1414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Miss Penalty </a:t>
            </a:r>
          </a:p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(latency)</a:t>
            </a:r>
          </a:p>
          <a:p>
            <a:pPr algn="ctr"/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10,000x</a:t>
            </a:r>
          </a:p>
        </p:txBody>
      </p:sp>
      <p:sp>
        <p:nvSpPr>
          <p:cNvPr id="11" name="TextBox 10"/>
          <p:cNvSpPr txBox="1"/>
          <p:nvPr>
            <p:custDataLst>
              <p:tags r:id="rId33"/>
            </p:custDataLst>
          </p:nvPr>
        </p:nvSpPr>
        <p:spPr>
          <a:xfrm>
            <a:off x="1446590" y="1341856"/>
            <a:ext cx="27508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SRAM</a:t>
            </a:r>
          </a:p>
          <a:p>
            <a:pPr algn="ctr"/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Static Random Access Memory</a:t>
            </a:r>
          </a:p>
        </p:txBody>
      </p:sp>
      <p:sp>
        <p:nvSpPr>
          <p:cNvPr id="41" name="TextBox 40"/>
          <p:cNvSpPr txBox="1"/>
          <p:nvPr>
            <p:custDataLst>
              <p:tags r:id="rId34"/>
            </p:custDataLst>
          </p:nvPr>
        </p:nvSpPr>
        <p:spPr>
          <a:xfrm>
            <a:off x="4540275" y="1344168"/>
            <a:ext cx="301338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DRAM</a:t>
            </a:r>
          </a:p>
          <a:p>
            <a:pPr algn="ctr"/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Dynamic Random Access Memory</a:t>
            </a:r>
          </a:p>
        </p:txBody>
      </p:sp>
      <p:sp>
        <p:nvSpPr>
          <p:cNvPr id="34" name="Right Brace 33"/>
          <p:cNvSpPr/>
          <p:nvPr/>
        </p:nvSpPr>
        <p:spPr bwMode="auto">
          <a:xfrm rot="16200000">
            <a:off x="2684872" y="37905"/>
            <a:ext cx="274320" cy="4114800"/>
          </a:xfrm>
          <a:prstGeom prst="rightBrac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ight Brace 47"/>
          <p:cNvSpPr/>
          <p:nvPr/>
        </p:nvSpPr>
        <p:spPr bwMode="auto">
          <a:xfrm rot="16200000">
            <a:off x="5906479" y="1164336"/>
            <a:ext cx="274320" cy="1828800"/>
          </a:xfrm>
          <a:prstGeom prst="rightBrac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89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Virtual Memory Design Consequences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z="2400" dirty="0"/>
              <a:t>Large page size:  typically 4-8 KB or 2-4 MB</a:t>
            </a:r>
          </a:p>
          <a:p>
            <a:pPr lvl="1"/>
            <a:r>
              <a:rPr lang="en-GB" sz="2000" i="1" dirty="0"/>
              <a:t>Can</a:t>
            </a:r>
            <a:r>
              <a:rPr lang="en-GB" sz="2000" dirty="0"/>
              <a:t> be up to 1 GB (for “Big Data” apps on big computers)</a:t>
            </a:r>
          </a:p>
          <a:p>
            <a:pPr lvl="1"/>
            <a:r>
              <a:rPr lang="en-GB" sz="2000" dirty="0"/>
              <a:t>Compared with 64-byte cache blocks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Fully associative</a:t>
            </a:r>
          </a:p>
          <a:p>
            <a:pPr lvl="1"/>
            <a:r>
              <a:rPr lang="en-GB" sz="2000" dirty="0"/>
              <a:t>Any virtual page can be placed in any physical page</a:t>
            </a:r>
          </a:p>
          <a:p>
            <a:pPr lvl="1"/>
            <a:r>
              <a:rPr lang="en-GB" sz="2000" dirty="0"/>
              <a:t>Requires a “large” mapping function – different from CPU caches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Highly sophisticated, expensive replacement algorithms in OS</a:t>
            </a:r>
          </a:p>
          <a:p>
            <a:pPr lvl="1"/>
            <a:r>
              <a:rPr lang="en-GB" sz="2000" dirty="0"/>
              <a:t>Too complicated and open-ended to be implemented in hardware</a:t>
            </a:r>
          </a:p>
          <a:p>
            <a:pPr>
              <a:spcBef>
                <a:spcPts val="1800"/>
              </a:spcBef>
            </a:pPr>
            <a:r>
              <a:rPr lang="en-GB" sz="2400" i="1" dirty="0"/>
              <a:t>Write-back</a:t>
            </a:r>
            <a:r>
              <a:rPr lang="en-GB" sz="2400" dirty="0"/>
              <a:t> rather than </a:t>
            </a:r>
            <a:r>
              <a:rPr lang="en-GB" sz="2400" i="1" dirty="0"/>
              <a:t>write-through</a:t>
            </a:r>
          </a:p>
          <a:p>
            <a:pPr lvl="1"/>
            <a:r>
              <a:rPr lang="en-GB" sz="2000" i="1" dirty="0"/>
              <a:t>Really</a:t>
            </a:r>
            <a:r>
              <a:rPr lang="en-GB" sz="2000" dirty="0"/>
              <a:t> don’t want to write to disk every time we modify something in memory</a:t>
            </a:r>
          </a:p>
          <a:p>
            <a:pPr lvl="1"/>
            <a:r>
              <a:rPr lang="en-GB" sz="2000" dirty="0"/>
              <a:t>Some things may never end up on disk (</a:t>
            </a:r>
            <a:r>
              <a:rPr lang="en-GB" sz="2000" i="1" dirty="0"/>
              <a:t>e.g.</a:t>
            </a:r>
            <a:r>
              <a:rPr lang="en-GB" sz="2000" dirty="0"/>
              <a:t> stack for short-lived process)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41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Why does VM work on RAM/disk?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lnSpc>
                <a:spcPct val="83000"/>
              </a:lnSpc>
            </a:pPr>
            <a:r>
              <a:rPr lang="en-GB" dirty="0"/>
              <a:t>Avoids disk accesses because of </a:t>
            </a:r>
            <a:r>
              <a:rPr lang="en-GB" i="1" dirty="0"/>
              <a:t>locality</a:t>
            </a:r>
            <a:endParaRPr lang="en-GB" dirty="0"/>
          </a:p>
          <a:p>
            <a:pPr lvl="1">
              <a:lnSpc>
                <a:spcPct val="83000"/>
              </a:lnSpc>
              <a:spcBef>
                <a:spcPts val="1200"/>
              </a:spcBef>
            </a:pPr>
            <a:r>
              <a:rPr lang="en-GB" dirty="0"/>
              <a:t>Same reason that L1 / L2 / L3 caches work</a:t>
            </a:r>
          </a:p>
          <a:p>
            <a:pPr lvl="1">
              <a:lnSpc>
                <a:spcPct val="83000"/>
              </a:lnSpc>
            </a:pPr>
            <a:endParaRPr lang="en-GB" dirty="0"/>
          </a:p>
          <a:p>
            <a:pPr>
              <a:lnSpc>
                <a:spcPct val="83000"/>
              </a:lnSpc>
            </a:pPr>
            <a:r>
              <a:rPr lang="en-GB" dirty="0"/>
              <a:t>The set of virtual pages that a program is “actively” accessing at any point in time is called its </a:t>
            </a:r>
            <a:r>
              <a:rPr lang="en-GB" i="1" dirty="0"/>
              <a:t>working set</a:t>
            </a:r>
            <a:endParaRPr lang="en-GB" dirty="0"/>
          </a:p>
          <a:p>
            <a:pPr lvl="1">
              <a:lnSpc>
                <a:spcPct val="83000"/>
              </a:lnSpc>
              <a:spcBef>
                <a:spcPts val="1200"/>
              </a:spcBef>
            </a:pPr>
            <a:r>
              <a:rPr lang="en-GB" dirty="0"/>
              <a:t>If (</a:t>
            </a:r>
            <a:r>
              <a:rPr lang="en-GB" i="1" dirty="0"/>
              <a:t>working set of one process</a:t>
            </a:r>
            <a:r>
              <a:rPr lang="en-GB" dirty="0"/>
              <a:t> ≤ </a:t>
            </a:r>
            <a:r>
              <a:rPr lang="en-GB" i="1" dirty="0"/>
              <a:t>physical memory</a:t>
            </a:r>
            <a:r>
              <a:rPr lang="en-GB" dirty="0"/>
              <a:t>):</a:t>
            </a:r>
          </a:p>
          <a:p>
            <a:pPr lvl="2">
              <a:lnSpc>
                <a:spcPct val="88000"/>
              </a:lnSpc>
            </a:pPr>
            <a:r>
              <a:rPr lang="en-GB" dirty="0"/>
              <a:t>Good performance for one process (after compulsory misses)</a:t>
            </a:r>
          </a:p>
          <a:p>
            <a:pPr lvl="1">
              <a:lnSpc>
                <a:spcPct val="88000"/>
              </a:lnSpc>
              <a:spcBef>
                <a:spcPts val="1200"/>
              </a:spcBef>
            </a:pPr>
            <a:r>
              <a:rPr lang="en-GB" dirty="0"/>
              <a:t>If (</a:t>
            </a:r>
            <a:r>
              <a:rPr lang="en-GB" i="1" dirty="0"/>
              <a:t>working sets of all processes</a:t>
            </a:r>
            <a:r>
              <a:rPr lang="en-GB" dirty="0"/>
              <a:t> &gt; </a:t>
            </a:r>
            <a:r>
              <a:rPr lang="en-GB" i="1" dirty="0"/>
              <a:t>physical memory</a:t>
            </a:r>
            <a:r>
              <a:rPr lang="en-GB" dirty="0"/>
              <a:t>):</a:t>
            </a:r>
          </a:p>
          <a:p>
            <a:pPr lvl="2">
              <a:lnSpc>
                <a:spcPct val="88000"/>
              </a:lnSpc>
            </a:pPr>
            <a:r>
              <a:rPr lang="en-GB" b="1" i="1" dirty="0">
                <a:solidFill>
                  <a:srgbClr val="FF0000"/>
                </a:solidFill>
                <a:ea typeface="+mn-ea"/>
                <a:cs typeface="+mn-cs"/>
              </a:rPr>
              <a:t>Thrashing:</a:t>
            </a:r>
            <a:r>
              <a:rPr lang="en-GB" i="1" dirty="0"/>
              <a:t>  </a:t>
            </a:r>
            <a:r>
              <a:rPr lang="en-GB" dirty="0"/>
              <a:t>Performance meltdown</a:t>
            </a:r>
            <a:r>
              <a:rPr lang="en-GB" i="1" dirty="0"/>
              <a:t> </a:t>
            </a:r>
            <a:r>
              <a:rPr lang="en-GB" dirty="0"/>
              <a:t>where pages are swapped between memory and disk continuously (CPU always waiting or paging)</a:t>
            </a:r>
          </a:p>
          <a:p>
            <a:pPr lvl="2">
              <a:lnSpc>
                <a:spcPct val="88000"/>
              </a:lnSpc>
            </a:pPr>
            <a:r>
              <a:rPr lang="en-GB" dirty="0"/>
              <a:t>This is why your computer can feel faster when you add 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77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Virtual Memory (VM)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Overview and motivation</a:t>
            </a:r>
          </a:p>
          <a:p>
            <a:r>
              <a:rPr lang="en-US" dirty="0"/>
              <a:t>VM as a tool for caching</a:t>
            </a:r>
          </a:p>
          <a:p>
            <a:r>
              <a:rPr lang="en-US" b="1" dirty="0">
                <a:solidFill>
                  <a:srgbClr val="4B2A85"/>
                </a:solidFill>
              </a:rPr>
              <a:t>Address translation</a:t>
            </a:r>
          </a:p>
          <a:p>
            <a:r>
              <a:rPr lang="en-US" dirty="0"/>
              <a:t>VM as a tool for memory management</a:t>
            </a:r>
          </a:p>
          <a:p>
            <a:r>
              <a:rPr lang="en-US" dirty="0"/>
              <a:t>VM as a tool for memory protection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9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5212080" y="1828801"/>
            <a:ext cx="2743200" cy="3636039"/>
          </a:xfrm>
          <a:prstGeom prst="roundRect">
            <a:avLst>
              <a:gd name="adj" fmla="val 3415"/>
            </a:avLst>
          </a:prstGeom>
          <a:solidFill>
            <a:srgbClr val="DDF3E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2400" b="0" i="1" dirty="0">
                <a:latin typeface="Calibri" panose="020F0502020204030204" pitchFamily="34" charset="0"/>
                <a:cs typeface="Calibri" panose="020F0502020204030204" pitchFamily="34" charset="0"/>
              </a:rPr>
              <a:t>Process 2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080" y="3291840"/>
            <a:ext cx="1463040" cy="14630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080" y="3291840"/>
            <a:ext cx="1463040" cy="1463040"/>
          </a:xfrm>
          <a:prstGeom prst="rect">
            <a:avLst/>
          </a:prstGeom>
        </p:spPr>
      </p:pic>
      <p:grpSp>
        <p:nvGrpSpPr>
          <p:cNvPr id="20" name="Group 19"/>
          <p:cNvGrpSpPr/>
          <p:nvPr>
            <p:custDataLst>
              <p:tags r:id="rId1"/>
            </p:custDataLst>
          </p:nvPr>
        </p:nvGrpSpPr>
        <p:grpSpPr>
          <a:xfrm>
            <a:off x="6464808" y="2549252"/>
            <a:ext cx="1274186" cy="1611884"/>
            <a:chOff x="7212150" y="3291499"/>
            <a:chExt cx="1371600" cy="1905000"/>
          </a:xfrm>
        </p:grpSpPr>
        <p:sp>
          <p:nvSpPr>
            <p:cNvPr id="24" name="Rectangle 23"/>
            <p:cNvSpPr/>
            <p:nvPr>
              <p:custDataLst>
                <p:tags r:id="rId14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45720" rIns="0" bIns="0" rtlCol="0" anchor="t" anchorCtr="1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“Memory”</a:t>
              </a:r>
            </a:p>
          </p:txBody>
        </p:sp>
        <p:sp>
          <p:nvSpPr>
            <p:cNvPr id="25" name="Rectangle 24"/>
            <p:cNvSpPr/>
            <p:nvPr>
              <p:custDataLst>
                <p:tags r:id="rId15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26" name="Rectangle 25"/>
            <p:cNvSpPr/>
            <p:nvPr>
              <p:custDataLst>
                <p:tags r:id="rId16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  <p:sp>
          <p:nvSpPr>
            <p:cNvPr id="27" name="Rectangle 26"/>
            <p:cNvSpPr/>
            <p:nvPr>
              <p:custDataLst>
                <p:tags r:id="rId17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>
              <p:custDataLst>
                <p:tags r:id="rId18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grpSp>
        <p:nvGrpSpPr>
          <p:cNvPr id="21" name="Group 20"/>
          <p:cNvGrpSpPr/>
          <p:nvPr>
            <p:custDataLst>
              <p:tags r:id="rId2"/>
            </p:custDataLst>
          </p:nvPr>
        </p:nvGrpSpPr>
        <p:grpSpPr>
          <a:xfrm>
            <a:off x="6464808" y="4287177"/>
            <a:ext cx="1274186" cy="839136"/>
            <a:chOff x="7208670" y="5257800"/>
            <a:chExt cx="1371600" cy="990600"/>
          </a:xfrm>
        </p:grpSpPr>
        <p:sp>
          <p:nvSpPr>
            <p:cNvPr id="22" name="Rectangle 21"/>
            <p:cNvSpPr/>
            <p:nvPr>
              <p:custDataLst>
                <p:tags r:id="rId12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“CPU”</a:t>
              </a:r>
            </a:p>
          </p:txBody>
        </p:sp>
        <p:sp>
          <p:nvSpPr>
            <p:cNvPr id="23" name="Rectangle 22"/>
            <p:cNvSpPr/>
            <p:nvPr>
              <p:custDataLst>
                <p:tags r:id="rId13"/>
              </p:custDataLst>
            </p:nvPr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New Processes &amp; Programs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5029200" y="6035039"/>
            <a:ext cx="1828800" cy="548640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Chrome.exe</a:t>
            </a: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097280" y="1828800"/>
            <a:ext cx="2743200" cy="3636040"/>
            <a:chOff x="3822072" y="4330476"/>
            <a:chExt cx="1479581" cy="1961146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3822072" y="4330476"/>
              <a:ext cx="1479581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Process 1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2072" y="5119586"/>
              <a:ext cx="789110" cy="78911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>
              <p:custDataLst>
                <p:tags r:id="rId3"/>
              </p:custDataLst>
            </p:nvPr>
          </p:nvGrpSpPr>
          <p:grpSpPr>
            <a:xfrm>
              <a:off x="4499705" y="4719061"/>
              <a:ext cx="687249" cy="869391"/>
              <a:chOff x="7212150" y="3291499"/>
              <a:chExt cx="1371600" cy="1905000"/>
            </a:xfrm>
          </p:grpSpPr>
          <p:sp>
            <p:nvSpPr>
              <p:cNvPr id="12" name="Rectangle 1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</a:p>
            </p:txBody>
          </p:sp>
          <p:sp>
            <p:nvSpPr>
              <p:cNvPr id="13" name="Rectangle 1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Stack</a:t>
                </a:r>
              </a:p>
            </p:txBody>
          </p:sp>
          <p:sp>
            <p:nvSpPr>
              <p:cNvPr id="14" name="Rectangle 13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</a:p>
            </p:txBody>
          </p:sp>
          <p:sp>
            <p:nvSpPr>
              <p:cNvPr id="15" name="Rectangle 14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</a:p>
            </p:txBody>
          </p:sp>
          <p:sp>
            <p:nvSpPr>
              <p:cNvPr id="16" name="Rectangle 15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</a:p>
            </p:txBody>
          </p:sp>
        </p:grpSp>
        <p:grpSp>
          <p:nvGrpSpPr>
            <p:cNvPr id="9" name="Group 8"/>
            <p:cNvGrpSpPr/>
            <p:nvPr>
              <p:custDataLst>
                <p:tags r:id="rId4"/>
              </p:custDataLst>
            </p:nvPr>
          </p:nvGrpSpPr>
          <p:grpSpPr>
            <a:xfrm>
              <a:off x="4499705" y="5656434"/>
              <a:ext cx="687249" cy="452599"/>
              <a:chOff x="7208670" y="5257800"/>
              <a:chExt cx="1371600" cy="990600"/>
            </a:xfrm>
          </p:grpSpPr>
          <p:sp>
            <p:nvSpPr>
              <p:cNvPr id="10" name="Rectangle 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</a:p>
            </p:txBody>
          </p:sp>
          <p:sp>
            <p:nvSpPr>
              <p:cNvPr id="11" name="Rectangle 10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3918612" y="3224065"/>
            <a:ext cx="1280160" cy="461665"/>
          </a:xfrm>
          <a:prstGeom prst="rect">
            <a:avLst/>
          </a:prstGeom>
          <a:noFill/>
          <a:ln>
            <a:noFill/>
          </a:ln>
        </p:spPr>
        <p:txBody>
          <a:bodyPr wrap="none" lIns="0" rIns="0" rtlCol="0">
            <a:no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fork()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0" y="5508603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exec*()</a:t>
            </a:r>
          </a:p>
        </p:txBody>
      </p:sp>
      <p:cxnSp>
        <p:nvCxnSpPr>
          <p:cNvPr id="32" name="Straight Arrow Connector 31"/>
          <p:cNvCxnSpPr>
            <a:stCxn id="6" idx="3"/>
            <a:endCxn id="18" idx="1"/>
          </p:cNvCxnSpPr>
          <p:nvPr/>
        </p:nvCxnSpPr>
        <p:spPr bwMode="auto">
          <a:xfrm>
            <a:off x="3840480" y="3646820"/>
            <a:ext cx="1371600" cy="1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>
            <a:stCxn id="4" idx="0"/>
            <a:endCxn id="29" idx="2"/>
          </p:cNvCxnSpPr>
          <p:nvPr/>
        </p:nvCxnSpPr>
        <p:spPr bwMode="auto">
          <a:xfrm flipV="1">
            <a:off x="5943600" y="4754880"/>
            <a:ext cx="0" cy="1280159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5201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0" grpId="0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</a:t>
            </a: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62000" y="2560320"/>
            <a:ext cx="7239000" cy="3782287"/>
            <a:chOff x="762000" y="1225418"/>
            <a:chExt cx="7239000" cy="3782287"/>
          </a:xfrm>
        </p:grpSpPr>
        <p:sp>
          <p:nvSpPr>
            <p:cNvPr id="91" name="Rectangle 90"/>
            <p:cNvSpPr/>
            <p:nvPr>
              <p:custDataLst>
                <p:tags r:id="rId3"/>
              </p:custDataLst>
            </p:nvPr>
          </p:nvSpPr>
          <p:spPr bwMode="auto">
            <a:xfrm>
              <a:off x="849998" y="1982110"/>
              <a:ext cx="3749615" cy="11493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324600" y="4087681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Text Box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018213" y="15191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</a:p>
          </p:txBody>
        </p:sp>
        <p:sp>
          <p:nvSpPr>
            <p:cNvPr id="94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018213" y="17477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</a:p>
          </p:txBody>
        </p:sp>
        <p:sp>
          <p:nvSpPr>
            <p:cNvPr id="95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79402" y="4040056"/>
              <a:ext cx="57842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M-1:</a:t>
              </a:r>
            </a:p>
          </p:txBody>
        </p:sp>
        <p:sp>
          <p:nvSpPr>
            <p:cNvPr id="96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070676" y="1225418"/>
              <a:ext cx="1360115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Main memory</a:t>
              </a:r>
            </a:p>
          </p:txBody>
        </p:sp>
        <p:sp>
          <p:nvSpPr>
            <p:cNvPr id="97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29000" y="2321226"/>
              <a:ext cx="1066800" cy="533400"/>
            </a:xfrm>
            <a:prstGeom prst="rect">
              <a:avLst/>
            </a:prstGeom>
            <a:solidFill>
              <a:srgbClr val="D5F1CF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MMU</a:t>
              </a:r>
            </a:p>
          </p:txBody>
        </p:sp>
        <p:sp>
          <p:nvSpPr>
            <p:cNvPr id="98" name="Text Box 1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019800" y="19763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</a:p>
          </p:txBody>
        </p:sp>
        <p:sp>
          <p:nvSpPr>
            <p:cNvPr id="99" name="Text Box 1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018213" y="22049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3:</a:t>
              </a:r>
            </a:p>
          </p:txBody>
        </p:sp>
        <p:sp>
          <p:nvSpPr>
            <p:cNvPr id="100" name="Rectangle 1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324600" y="1523868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Rectangle 1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324600" y="1752468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1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324600" y="1981068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Rectangle 2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324600" y="2209668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2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324600" y="2438268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Rectangle 2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324600" y="2666868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Text Box 2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8213" y="24335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4:</a:t>
              </a:r>
            </a:p>
          </p:txBody>
        </p:sp>
        <p:sp>
          <p:nvSpPr>
            <p:cNvPr id="107" name="Text Box 2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018213" y="26621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5:</a:t>
              </a:r>
            </a:p>
          </p:txBody>
        </p:sp>
        <p:sp>
          <p:nvSpPr>
            <p:cNvPr id="108" name="Rectangle 2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324600" y="2895468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Rectangle 2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324600" y="3124068"/>
              <a:ext cx="914400" cy="228600"/>
            </a:xfrm>
            <a:prstGeom prst="rect">
              <a:avLst/>
            </a:prstGeom>
            <a:solidFill>
              <a:srgbClr val="C0C0C0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Text Box 2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018213" y="28907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6:</a:t>
              </a:r>
            </a:p>
          </p:txBody>
        </p:sp>
        <p:sp>
          <p:nvSpPr>
            <p:cNvPr id="111" name="Text Box 2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019800" y="311930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7:</a:t>
              </a:r>
            </a:p>
          </p:txBody>
        </p:sp>
        <p:sp>
          <p:nvSpPr>
            <p:cNvPr id="112" name="Rectangle 2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324600" y="3863843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Text Box 9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638200" y="2088541"/>
              <a:ext cx="1367147" cy="5168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address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(PA)</a:t>
              </a:r>
            </a:p>
          </p:txBody>
        </p:sp>
        <p:sp>
          <p:nvSpPr>
            <p:cNvPr id="114" name="AutoShape 31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7315201" y="2438268"/>
              <a:ext cx="76200" cy="914400"/>
            </a:xfrm>
            <a:prstGeom prst="rightBrace">
              <a:avLst>
                <a:gd name="adj1" fmla="val 100000"/>
                <a:gd name="adj2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Text Box 3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842669" y="4702043"/>
              <a:ext cx="1272634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Data (</a:t>
              </a:r>
              <a:r>
                <a:rPr lang="en-GB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int</a:t>
              </a: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/float)</a:t>
              </a:r>
            </a:p>
          </p:txBody>
        </p:sp>
        <p:sp>
          <p:nvSpPr>
            <p:cNvPr id="116" name="Rectangle 3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324600" y="3353119"/>
              <a:ext cx="9144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8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Text Box 3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018213" y="3354256"/>
              <a:ext cx="354007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8:</a:t>
              </a:r>
            </a:p>
          </p:txBody>
        </p:sp>
        <p:sp>
          <p:nvSpPr>
            <p:cNvPr id="118" name="Rectangle 3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400800" y="3587618"/>
              <a:ext cx="914400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360" tIns="44280" rIns="90360" bIns="44280" anchor="ctr"/>
            <a:lstStyle/>
            <a:p>
              <a:pPr algn="ctr" rtl="1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cxnSp>
          <p:nvCxnSpPr>
            <p:cNvPr id="119" name="Straight Arrow Connector 118"/>
            <p:cNvCxnSpPr>
              <a:stCxn id="97" idx="3"/>
              <a:endCxn id="106" idx="1"/>
            </p:cNvCxnSpPr>
            <p:nvPr>
              <p:custDataLst>
                <p:tags r:id="rId31"/>
              </p:custDataLst>
            </p:nvPr>
          </p:nvCxnSpPr>
          <p:spPr bwMode="auto">
            <a:xfrm flipV="1">
              <a:off x="4495800" y="2586550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0" name="Straight Connector 119"/>
            <p:cNvCxnSpPr/>
            <p:nvPr>
              <p:custDataLst>
                <p:tags r:id="rId32"/>
              </p:custDataLst>
            </p:nvPr>
          </p:nvCxnSpPr>
          <p:spPr bwMode="auto">
            <a:xfrm rot="10800000" flipH="1">
              <a:off x="7467601" y="2895468"/>
              <a:ext cx="533399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>
              <p:custDataLst>
                <p:tags r:id="rId33"/>
              </p:custDataLst>
            </p:nvPr>
          </p:nvCxnSpPr>
          <p:spPr bwMode="auto">
            <a:xfrm rot="5400000">
              <a:off x="7080250" y="3810662"/>
              <a:ext cx="1839912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hape 60"/>
            <p:cNvCxnSpPr>
              <a:endCxn id="123" idx="2"/>
            </p:cNvCxnSpPr>
            <p:nvPr>
              <p:custDataLst>
                <p:tags r:id="rId34"/>
              </p:custDataLst>
            </p:nvPr>
          </p:nvCxnSpPr>
          <p:spPr bwMode="auto">
            <a:xfrm rot="10800000">
              <a:off x="1524000" y="2855113"/>
              <a:ext cx="6475412" cy="1876304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3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990600" y="2321713"/>
              <a:ext cx="1066800" cy="533400"/>
            </a:xfrm>
            <a:prstGeom prst="rect">
              <a:avLst/>
            </a:prstGeom>
            <a:solidFill>
              <a:srgbClr val="F1C7C7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cxnSp>
          <p:nvCxnSpPr>
            <p:cNvPr id="124" name="Straight Arrow Connector 123"/>
            <p:cNvCxnSpPr>
              <a:stCxn id="123" idx="3"/>
            </p:cNvCxnSpPr>
            <p:nvPr>
              <p:custDataLst>
                <p:tags r:id="rId36"/>
              </p:custDataLst>
            </p:nvPr>
          </p:nvCxnSpPr>
          <p:spPr bwMode="auto">
            <a:xfrm flipV="1">
              <a:off x="2057400" y="2583844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5" name="Text Box 9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070855" y="2080209"/>
              <a:ext cx="1279046" cy="5168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Virtual address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(VA)</a:t>
              </a:r>
            </a:p>
          </p:txBody>
        </p:sp>
        <p:sp>
          <p:nvSpPr>
            <p:cNvPr id="126" name="TextBox 125"/>
            <p:cNvSpPr txBox="1"/>
            <p:nvPr>
              <p:custDataLst>
                <p:tags r:id="rId38"/>
              </p:custDataLst>
            </p:nvPr>
          </p:nvSpPr>
          <p:spPr>
            <a:xfrm>
              <a:off x="762000" y="1678118"/>
              <a:ext cx="1034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 Chip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39"/>
              </p:custDataLst>
            </p:nvPr>
          </p:nvSpPr>
          <p:spPr>
            <a:xfrm>
              <a:off x="5044293" y="2574217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0x4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40"/>
              </p:custDataLst>
            </p:nvPr>
          </p:nvSpPr>
          <p:spPr>
            <a:xfrm>
              <a:off x="2242581" y="2573916"/>
              <a:ext cx="925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0x4100</a:t>
              </a:r>
            </a:p>
          </p:txBody>
        </p:sp>
        <p:sp>
          <p:nvSpPr>
            <p:cNvPr id="129" name="TextBox 128"/>
            <p:cNvSpPr txBox="1"/>
            <p:nvPr>
              <p:custDataLst>
                <p:tags r:id="rId41"/>
              </p:custDataLst>
            </p:nvPr>
          </p:nvSpPr>
          <p:spPr>
            <a:xfrm>
              <a:off x="2496282" y="3660964"/>
              <a:ext cx="24631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Memory Management Unit</a:t>
              </a:r>
            </a:p>
          </p:txBody>
        </p:sp>
        <p:cxnSp>
          <p:nvCxnSpPr>
            <p:cNvPr id="130" name="Straight Arrow Connector 129"/>
            <p:cNvCxnSpPr>
              <a:stCxn id="129" idx="0"/>
              <a:endCxn id="97" idx="2"/>
            </p:cNvCxnSpPr>
            <p:nvPr>
              <p:custDataLst>
                <p:tags r:id="rId42"/>
              </p:custDataLst>
            </p:nvPr>
          </p:nvCxnSpPr>
          <p:spPr bwMode="auto">
            <a:xfrm flipV="1">
              <a:off x="3727837" y="2854626"/>
              <a:ext cx="234563" cy="806338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2377440" y="1371600"/>
                <a:ext cx="4389120" cy="914400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b="1" i="1" dirty="0">
                    <a:solidFill>
                      <a:srgbClr val="C00000"/>
                    </a:solidFill>
                    <a:latin typeface="Calibri" charset="0"/>
                    <a:ea typeface="Calibri" charset="0"/>
                    <a:cs typeface="Calibri" charset="0"/>
                  </a:rPr>
                  <a:t>How do we perform the virtual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→</m:t>
                    </m:r>
                  </m:oMath>
                </a14:m>
                <a:r>
                  <a:rPr lang="en-US" sz="2400" b="1" i="1" dirty="0">
                    <a:solidFill>
                      <a:srgbClr val="C00000"/>
                    </a:solidFill>
                    <a:latin typeface="Calibri" charset="0"/>
                    <a:ea typeface="Calibri" charset="0"/>
                    <a:cs typeface="Calibri" charset="0"/>
                  </a:rPr>
                  <a:t> physical address translation?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7440" y="1371600"/>
                <a:ext cx="4389120" cy="914400"/>
              </a:xfrm>
              <a:prstGeom prst="roundRect">
                <a:avLst/>
              </a:prstGeom>
              <a:blipFill rotWithShape="0">
                <a:blip r:embed="rId45"/>
                <a:stretch>
                  <a:fillRect b="-8442"/>
                </a:stretch>
              </a:blip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870103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Translation:  Page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r>
              <a:rPr lang="en-US" altLang="ko-KR" dirty="0">
                <a:ea typeface="굴림" charset="-127"/>
                <a:cs typeface="굴림" charset="-127"/>
              </a:rPr>
              <a:t>CPU-generated address can be split into:</a:t>
            </a:r>
          </a:p>
          <a:p>
            <a:pPr lvl="2"/>
            <a:endParaRPr lang="en-US" altLang="ko-KR" dirty="0">
              <a:ea typeface="굴림" charset="-127"/>
              <a:cs typeface="굴림" charset="-127"/>
            </a:endParaRPr>
          </a:p>
          <a:p>
            <a:pPr lvl="2"/>
            <a:endParaRPr lang="en-US" altLang="ko-KR" dirty="0">
              <a:ea typeface="굴림" charset="-127"/>
              <a:cs typeface="굴림" charset="-127"/>
            </a:endParaRPr>
          </a:p>
          <a:p>
            <a:pPr lvl="1"/>
            <a:r>
              <a:rPr lang="en-US" dirty="0"/>
              <a:t>Request is Virtual Address (</a:t>
            </a:r>
            <a:r>
              <a:rPr lang="en-US" dirty="0">
                <a:solidFill>
                  <a:srgbClr val="FF0000"/>
                </a:solidFill>
              </a:rPr>
              <a:t>VA</a:t>
            </a:r>
            <a:r>
              <a:rPr lang="en-US" dirty="0"/>
              <a:t>), want Physical Address (</a:t>
            </a:r>
            <a:r>
              <a:rPr lang="en-US" dirty="0">
                <a:solidFill>
                  <a:srgbClr val="FF0000"/>
                </a:solidFill>
              </a:rPr>
              <a:t>PA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Note that Physical Offset = Virtual Offset  (page-aligned)</a:t>
            </a:r>
          </a:p>
          <a:p>
            <a:pPr>
              <a:spcBef>
                <a:spcPts val="1800"/>
              </a:spcBef>
            </a:pPr>
            <a:r>
              <a:rPr lang="en-US" dirty="0"/>
              <a:t>Use lookup table that we call the </a:t>
            </a:r>
            <a:r>
              <a:rPr lang="en-US" i="1" dirty="0">
                <a:solidFill>
                  <a:srgbClr val="FF0000"/>
                </a:solidFill>
              </a:rPr>
              <a:t>page table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PT</a:t>
            </a:r>
            <a:r>
              <a:rPr lang="en-US" dirty="0"/>
              <a:t>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Replace Virtual Page Number (</a:t>
            </a:r>
            <a:r>
              <a:rPr lang="en-US" dirty="0">
                <a:solidFill>
                  <a:srgbClr val="FF0000"/>
                </a:solidFill>
              </a:rPr>
              <a:t>VPN</a:t>
            </a:r>
            <a:r>
              <a:rPr lang="en-US" dirty="0"/>
              <a:t>) for Physical Page Number (</a:t>
            </a:r>
            <a:r>
              <a:rPr lang="en-US" dirty="0">
                <a:solidFill>
                  <a:srgbClr val="FF0000"/>
                </a:solidFill>
              </a:rPr>
              <a:t>PPN</a:t>
            </a:r>
            <a:r>
              <a:rPr lang="en-US" dirty="0"/>
              <a:t>) to generate Physical Address</a:t>
            </a:r>
          </a:p>
          <a:p>
            <a:pPr lvl="1"/>
            <a:r>
              <a:rPr lang="en-US" dirty="0"/>
              <a:t>Index PT using VPN:  page table entry (</a:t>
            </a:r>
            <a:r>
              <a:rPr lang="en-US" dirty="0">
                <a:solidFill>
                  <a:srgbClr val="FF0000"/>
                </a:solidFill>
              </a:rPr>
              <a:t>PTE</a:t>
            </a:r>
            <a:r>
              <a:rPr lang="en-US" dirty="0"/>
              <a:t>) stores the PPN plus management bits (</a:t>
            </a:r>
            <a:r>
              <a:rPr lang="en-US" i="1" dirty="0"/>
              <a:t>e.g.</a:t>
            </a:r>
            <a:r>
              <a:rPr lang="en-US" dirty="0"/>
              <a:t> Valid, Dirty, access rights)</a:t>
            </a:r>
          </a:p>
          <a:p>
            <a:pPr lvl="1"/>
            <a:r>
              <a:rPr lang="en-US" dirty="0"/>
              <a:t>Has an entry for </a:t>
            </a:r>
            <a:r>
              <a:rPr lang="en-US" i="1" dirty="0"/>
              <a:t>every</a:t>
            </a:r>
            <a:r>
              <a:rPr lang="en-US" dirty="0"/>
              <a:t> virtual page – why?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31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34640" y="2057400"/>
            <a:ext cx="4937760" cy="365760"/>
            <a:chOff x="119339" y="-48576"/>
            <a:chExt cx="4937760" cy="365760"/>
          </a:xfrm>
        </p:grpSpPr>
        <p:sp>
          <p:nvSpPr>
            <p:cNvPr id="8" name="Rectangle 7"/>
            <p:cNvSpPr/>
            <p:nvPr/>
          </p:nvSpPr>
          <p:spPr>
            <a:xfrm>
              <a:off x="119339" y="-48576"/>
              <a:ext cx="3108960" cy="36576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Page Number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28299" y="-48576"/>
              <a:ext cx="1828800" cy="36576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Offset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03103" y="2057400"/>
                <a:ext cx="1631537" cy="36576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-bit address: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03" y="2057400"/>
                <a:ext cx="1631537" cy="365760"/>
              </a:xfrm>
              <a:prstGeom prst="rect">
                <a:avLst/>
              </a:prstGeom>
              <a:blipFill rotWithShape="0">
                <a:blip r:embed="rId3"/>
                <a:stretch>
                  <a:fillRect t="-18333" r="-2985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4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GB" dirty="0"/>
              <a:t>Page Table Diagram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Page tables stored in physical memory</a:t>
            </a:r>
          </a:p>
          <a:p>
            <a:pPr lvl="1"/>
            <a:r>
              <a:rPr lang="en-US" sz="2000" dirty="0"/>
              <a:t>Too big to fit elsewhere – managed by MMU &amp; OS</a:t>
            </a:r>
          </a:p>
          <a:p>
            <a:r>
              <a:rPr lang="en-US" sz="2400" dirty="0"/>
              <a:t>How many page tables in the system?</a:t>
            </a:r>
          </a:p>
          <a:p>
            <a:pPr lvl="1"/>
            <a:r>
              <a:rPr lang="en-US" sz="2000" i="1" dirty="0"/>
              <a:t>One per process</a:t>
            </a:r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88720" y="1463040"/>
            <a:ext cx="2768681" cy="2875175"/>
            <a:chOff x="1188720" y="1463040"/>
            <a:chExt cx="2768681" cy="2875175"/>
          </a:xfrm>
        </p:grpSpPr>
        <p:sp>
          <p:nvSpPr>
            <p:cNvPr id="14347" name="Text Box 11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006005" y="1463040"/>
              <a:ext cx="1901952" cy="5486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Table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188720" y="2009175"/>
              <a:ext cx="2768681" cy="2329040"/>
              <a:chOff x="1188720" y="2009175"/>
              <a:chExt cx="2768681" cy="2329040"/>
            </a:xfrm>
          </p:grpSpPr>
          <p:sp>
            <p:nvSpPr>
              <p:cNvPr id="14339" name="Rectangle 3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311481" y="36589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40" name="Rectangle 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311481" y="3887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41" name="Rectangle 5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311481" y="3430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14342" name="Rectangle 6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311481" y="2287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14343" name="Rectangle 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311481" y="25159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44" name="Rectangle 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311481" y="2744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45" name="Rectangle 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311481" y="29731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46" name="Rectangle 1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11481" y="32017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56" name="Rectangle 20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006681" y="3658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357" name="Rectangle 21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006681" y="3887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358" name="Rectangle 22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006681" y="3430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359" name="Rectangle 23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006681" y="2287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360" name="Rectangle 2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06681" y="2515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361" name="Rectangle 25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006681" y="2744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362" name="Rectangle 2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06681" y="29731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363" name="Rectangle 27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06681" y="32017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364" name="Text Box 28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008581" y="2009175"/>
                <a:ext cx="301752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Valid</a:t>
                </a:r>
              </a:p>
            </p:txBody>
          </p:sp>
          <p:sp>
            <p:nvSpPr>
              <p:cNvPr id="14373" name="Text Box 37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309456" y="2011680"/>
                <a:ext cx="1600200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PPN/Disk </a:t>
                </a:r>
                <a:r>
                  <a:rPr lang="en-GB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Addr</a:t>
                </a:r>
                <a:endParaRPr lang="en-GB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74" name="Text Box 38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188720" y="22860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0:    0</a:t>
                </a:r>
              </a:p>
            </p:txBody>
          </p:sp>
          <p:sp>
            <p:nvSpPr>
              <p:cNvPr id="14375" name="Text Box 39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188720" y="38862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7:    7</a:t>
                </a:r>
              </a:p>
            </p:txBody>
          </p:sp>
          <p:sp>
            <p:nvSpPr>
              <p:cNvPr id="14379" name="Oval 43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099816" y="3968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80" name="Oval 44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099816" y="37398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81" name="Oval 45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098668" y="2825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82" name="Oval 46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098668" y="2596690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89" name="Oval 53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101529" y="3054068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91" name="Oval 55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098414" y="32826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8" name="Text Box 38"/>
              <p:cNvSpPr txBox="1"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188720" y="25146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1:    1</a:t>
                </a:r>
              </a:p>
            </p:txBody>
          </p:sp>
          <p:sp>
            <p:nvSpPr>
              <p:cNvPr id="69" name="Text Box 38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188720" y="27432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2:    2</a:t>
                </a:r>
              </a:p>
            </p:txBody>
          </p:sp>
          <p:sp>
            <p:nvSpPr>
              <p:cNvPr id="70" name="Text Box 38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188720" y="29718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3:    3</a:t>
                </a:r>
              </a:p>
            </p:txBody>
          </p:sp>
          <p:sp>
            <p:nvSpPr>
              <p:cNvPr id="71" name="Text Box 38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188720" y="32004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4:    4</a:t>
                </a:r>
              </a:p>
            </p:txBody>
          </p:sp>
          <p:sp>
            <p:nvSpPr>
              <p:cNvPr id="72" name="Text Box 38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188720" y="34290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5:    5</a:t>
                </a:r>
              </a:p>
            </p:txBody>
          </p:sp>
          <p:sp>
            <p:nvSpPr>
              <p:cNvPr id="73" name="Text Box 38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188720" y="3657600"/>
                <a:ext cx="82296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1440" tIns="0" rIns="90000" bIns="0" anchor="ctr">
                <a:norm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6:    6</a:t>
                </a:r>
              </a:p>
            </p:txBody>
          </p:sp>
          <p:sp>
            <p:nvSpPr>
              <p:cNvPr id="74" name="Rectangle 4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2311481" y="4109615"/>
                <a:ext cx="1645920" cy="228600"/>
              </a:xfrm>
              <a:prstGeom prst="rect">
                <a:avLst/>
              </a:prstGeom>
              <a:solidFill>
                <a:schemeClr val="bg1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Rectangle 21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2006681" y="410961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3136392" y="3090671"/>
            <a:ext cx="4361688" cy="2395728"/>
            <a:chOff x="3136392" y="3090671"/>
            <a:chExt cx="4361688" cy="2395728"/>
          </a:xfrm>
        </p:grpSpPr>
        <p:sp>
          <p:nvSpPr>
            <p:cNvPr id="14351" name="Line 1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3136392" y="3776471"/>
              <a:ext cx="4361688" cy="170992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390" name="Line 54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136392" y="3090671"/>
              <a:ext cx="4361688" cy="157276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36391" y="1783080"/>
            <a:ext cx="2532888" cy="2221992"/>
            <a:chOff x="3136391" y="1783080"/>
            <a:chExt cx="2532888" cy="2221992"/>
          </a:xfrm>
        </p:grpSpPr>
        <p:sp>
          <p:nvSpPr>
            <p:cNvPr id="14352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3136392" y="2514600"/>
              <a:ext cx="2532886" cy="149047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353" name="Line 1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3136391" y="2148839"/>
              <a:ext cx="2532887" cy="71323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354" name="Line 1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3136392" y="1783080"/>
              <a:ext cx="2532887" cy="850393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392" name="Line 56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3136392" y="2881497"/>
              <a:ext cx="2532886" cy="437775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498080" y="3154680"/>
            <a:ext cx="1371600" cy="2926080"/>
            <a:chOff x="7498080" y="3154680"/>
            <a:chExt cx="1371600" cy="2926080"/>
          </a:xfrm>
        </p:grpSpPr>
        <p:sp>
          <p:nvSpPr>
            <p:cNvPr id="14355" name="Text Box 1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498080" y="31546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  <a:b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(DRAM/disk)</a:t>
              </a:r>
            </a:p>
          </p:txBody>
        </p:sp>
        <p:sp>
          <p:nvSpPr>
            <p:cNvPr id="14384" name="Rectangle 4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498080" y="3657600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4385" name="Rectangle 4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498080" y="4066612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14386" name="Rectangle 5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498080" y="4892040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4</a:t>
              </a:r>
            </a:p>
          </p:txBody>
        </p:sp>
        <p:sp>
          <p:nvSpPr>
            <p:cNvPr id="14387" name="Rectangle 5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98080" y="5303520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6</a:t>
              </a:r>
            </a:p>
          </p:txBody>
        </p:sp>
        <p:sp>
          <p:nvSpPr>
            <p:cNvPr id="14388" name="Rectangle 5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98080" y="5715000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7</a:t>
              </a:r>
            </a:p>
          </p:txBody>
        </p:sp>
        <p:sp>
          <p:nvSpPr>
            <p:cNvPr id="14393" name="Rectangle 5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498080" y="4480560"/>
              <a:ext cx="1371600" cy="36576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3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5093" y="1635634"/>
            <a:ext cx="1379213" cy="674940"/>
            <a:chOff x="625093" y="1635634"/>
            <a:chExt cx="1379213" cy="674940"/>
          </a:xfrm>
        </p:grpSpPr>
        <p:cxnSp>
          <p:nvCxnSpPr>
            <p:cNvPr id="92" name="Straight Arrow Connector 91"/>
            <p:cNvCxnSpPr/>
            <p:nvPr>
              <p:custDataLst>
                <p:tags r:id="rId8"/>
              </p:custDataLst>
            </p:nvPr>
          </p:nvCxnSpPr>
          <p:spPr bwMode="auto">
            <a:xfrm>
              <a:off x="1701025" y="1933207"/>
              <a:ext cx="138689" cy="377367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1" name="Text Box 2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25093" y="1635634"/>
              <a:ext cx="1379213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i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page #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69280" y="1097280"/>
            <a:ext cx="1915636" cy="1967371"/>
            <a:chOff x="5669280" y="1097280"/>
            <a:chExt cx="1915636" cy="1967371"/>
          </a:xfrm>
        </p:grpSpPr>
        <p:sp>
          <p:nvSpPr>
            <p:cNvPr id="14348" name="Text Box 12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669280" y="10972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memory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</a:p>
          </p:txBody>
        </p:sp>
        <p:sp>
          <p:nvSpPr>
            <p:cNvPr id="14376" name="Text Box 40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039157" y="1596248"/>
              <a:ext cx="544036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4383" name="Text Box 4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039157" y="2698891"/>
              <a:ext cx="544036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3</a:t>
              </a:r>
            </a:p>
          </p:txBody>
        </p:sp>
        <p:sp>
          <p:nvSpPr>
            <p:cNvPr id="78" name="Text Box 4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039157" y="2331720"/>
              <a:ext cx="544036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2</a:t>
              </a:r>
            </a:p>
          </p:txBody>
        </p:sp>
        <p:sp>
          <p:nvSpPr>
            <p:cNvPr id="79" name="Text Box 47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040880" y="1962008"/>
              <a:ext cx="544036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69280" y="1600200"/>
              <a:ext cx="1371600" cy="36576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669280" y="1965960"/>
              <a:ext cx="1371600" cy="36576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2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669280" y="2331720"/>
              <a:ext cx="1371600" cy="36576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7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669280" y="2697480"/>
              <a:ext cx="1371600" cy="36576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2895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4320" y="1325880"/>
            <a:ext cx="1645920" cy="1188720"/>
          </a:xfrm>
          <a:prstGeom prst="rect">
            <a:avLst/>
          </a:prstGeom>
          <a:solidFill>
            <a:srgbClr val="F1C7C7">
              <a:alpha val="50980"/>
            </a:srgb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t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Page Table Address Translation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 bwMode="auto">
          <a:xfrm>
            <a:off x="3643788" y="1852604"/>
            <a:ext cx="2514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page number (VPN)</a:t>
            </a:r>
          </a:p>
        </p:txBody>
      </p:sp>
      <p:sp>
        <p:nvSpPr>
          <p:cNvPr id="4" name="Rectangle 3"/>
          <p:cNvSpPr/>
          <p:nvPr>
            <p:custDataLst>
              <p:tags r:id="rId5"/>
            </p:custDataLst>
          </p:nvPr>
        </p:nvSpPr>
        <p:spPr bwMode="auto">
          <a:xfrm>
            <a:off x="6158387" y="1852604"/>
            <a:ext cx="226668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page offset (VPO)</a:t>
            </a:r>
          </a:p>
        </p:txBody>
      </p:sp>
      <p:sp>
        <p:nvSpPr>
          <p:cNvPr id="5" name="Rectangle 4"/>
          <p:cNvSpPr/>
          <p:nvPr>
            <p:custDataLst>
              <p:tags r:id="rId6"/>
            </p:custDataLst>
          </p:nvPr>
        </p:nvSpPr>
        <p:spPr bwMode="auto">
          <a:xfrm>
            <a:off x="3643788" y="3224204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7"/>
            </p:custDataLst>
          </p:nvPr>
        </p:nvSpPr>
        <p:spPr bwMode="auto">
          <a:xfrm>
            <a:off x="3262788" y="3224204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8"/>
            </p:custDataLst>
          </p:nvPr>
        </p:nvSpPr>
        <p:spPr bwMode="auto">
          <a:xfrm>
            <a:off x="3643788" y="3529004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>
            <p:custDataLst>
              <p:tags r:id="rId9"/>
            </p:custDataLst>
          </p:nvPr>
        </p:nvSpPr>
        <p:spPr bwMode="auto">
          <a:xfrm>
            <a:off x="3262788" y="3529004"/>
            <a:ext cx="381000" cy="304800"/>
          </a:xfrm>
          <a:prstGeom prst="rect">
            <a:avLst/>
          </a:prstGeom>
          <a:solidFill>
            <a:srgbClr val="8DBA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>
            <p:custDataLst>
              <p:tags r:id="rId10"/>
            </p:custDataLst>
          </p:nvPr>
        </p:nvSpPr>
        <p:spPr bwMode="auto">
          <a:xfrm>
            <a:off x="3643788" y="3833804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>
            <p:custDataLst>
              <p:tags r:id="rId11"/>
            </p:custDataLst>
          </p:nvPr>
        </p:nvSpPr>
        <p:spPr bwMode="auto">
          <a:xfrm>
            <a:off x="3262788" y="3833804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>
            <p:custDataLst>
              <p:tags r:id="rId12"/>
            </p:custDataLst>
          </p:nvPr>
        </p:nvSpPr>
        <p:spPr bwMode="auto">
          <a:xfrm>
            <a:off x="3643788" y="4138604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>
            <p:custDataLst>
              <p:tags r:id="rId13"/>
            </p:custDataLst>
          </p:nvPr>
        </p:nvSpPr>
        <p:spPr bwMode="auto">
          <a:xfrm>
            <a:off x="3262788" y="4138604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>
            <p:custDataLst>
              <p:tags r:id="rId14"/>
            </p:custDataLst>
          </p:nvPr>
        </p:nvSpPr>
        <p:spPr bwMode="auto">
          <a:xfrm>
            <a:off x="3643788" y="5202090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page number (PPN)</a:t>
            </a:r>
          </a:p>
        </p:txBody>
      </p:sp>
      <p:sp>
        <p:nvSpPr>
          <p:cNvPr id="14" name="Rectangle 13"/>
          <p:cNvSpPr/>
          <p:nvPr>
            <p:custDataLst>
              <p:tags r:id="rId15"/>
            </p:custDataLst>
          </p:nvPr>
        </p:nvSpPr>
        <p:spPr bwMode="auto">
          <a:xfrm>
            <a:off x="6158387" y="5202090"/>
            <a:ext cx="235376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Physical page offset (PPO)</a:t>
            </a:r>
          </a:p>
        </p:txBody>
      </p:sp>
      <p:sp>
        <p:nvSpPr>
          <p:cNvPr id="19" name="TextBox 18"/>
          <p:cNvSpPr txBox="1"/>
          <p:nvPr>
            <p:custDataLst>
              <p:tags r:id="rId16"/>
            </p:custDataLst>
          </p:nvPr>
        </p:nvSpPr>
        <p:spPr>
          <a:xfrm>
            <a:off x="3544587" y="1471604"/>
            <a:ext cx="204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address (VA)</a:t>
            </a:r>
          </a:p>
        </p:txBody>
      </p:sp>
      <p:sp>
        <p:nvSpPr>
          <p:cNvPr id="20" name="TextBox 19"/>
          <p:cNvSpPr txBox="1"/>
          <p:nvPr>
            <p:custDataLst>
              <p:tags r:id="rId17"/>
            </p:custDataLst>
          </p:nvPr>
        </p:nvSpPr>
        <p:spPr>
          <a:xfrm>
            <a:off x="3567588" y="5506890"/>
            <a:ext cx="213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address (PA)</a:t>
            </a:r>
          </a:p>
        </p:txBody>
      </p:sp>
      <p:sp>
        <p:nvSpPr>
          <p:cNvPr id="21" name="TextBox 20"/>
          <p:cNvSpPr txBox="1"/>
          <p:nvPr>
            <p:custDataLst>
              <p:tags r:id="rId18"/>
            </p:custDataLst>
          </p:nvPr>
        </p:nvSpPr>
        <p:spPr>
          <a:xfrm>
            <a:off x="3176026" y="2951599"/>
            <a:ext cx="596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</a:p>
        </p:txBody>
      </p:sp>
      <p:sp>
        <p:nvSpPr>
          <p:cNvPr id="22" name="TextBox 21"/>
          <p:cNvSpPr txBox="1"/>
          <p:nvPr>
            <p:custDataLst>
              <p:tags r:id="rId19"/>
            </p:custDataLst>
          </p:nvPr>
        </p:nvSpPr>
        <p:spPr>
          <a:xfrm>
            <a:off x="3648456" y="2952667"/>
            <a:ext cx="2514600" cy="33855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cxnSp>
        <p:nvCxnSpPr>
          <p:cNvPr id="24" name="Elbow Connector 23"/>
          <p:cNvCxnSpPr>
            <a:stCxn id="3" idx="1"/>
            <a:endCxn id="8" idx="1"/>
          </p:cNvCxnSpPr>
          <p:nvPr>
            <p:custDataLst>
              <p:tags r:id="rId20"/>
            </p:custDataLst>
          </p:nvPr>
        </p:nvCxnSpPr>
        <p:spPr bwMode="auto">
          <a:xfrm rot="10800000" flipV="1">
            <a:off x="3262788" y="2005004"/>
            <a:ext cx="381000" cy="1676400"/>
          </a:xfrm>
          <a:prstGeom prst="bentConnector3">
            <a:avLst>
              <a:gd name="adj1" fmla="val 20302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4" idx="2"/>
            <a:endCxn id="14" idx="0"/>
          </p:cNvCxnSpPr>
          <p:nvPr>
            <p:custDataLst>
              <p:tags r:id="rId21"/>
            </p:custDataLst>
          </p:nvPr>
        </p:nvCxnSpPr>
        <p:spPr bwMode="auto">
          <a:xfrm>
            <a:off x="7291729" y="2157404"/>
            <a:ext cx="43543" cy="304468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7" idx="2"/>
            <a:endCxn id="13" idx="0"/>
          </p:cNvCxnSpPr>
          <p:nvPr>
            <p:custDataLst>
              <p:tags r:id="rId22"/>
            </p:custDataLst>
          </p:nvPr>
        </p:nvCxnSpPr>
        <p:spPr bwMode="auto">
          <a:xfrm>
            <a:off x="4901088" y="3833804"/>
            <a:ext cx="0" cy="136828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>
            <p:custDataLst>
              <p:tags r:id="rId23"/>
            </p:custDataLst>
          </p:nvPr>
        </p:nvSpPr>
        <p:spPr bwMode="auto">
          <a:xfrm>
            <a:off x="457200" y="1645472"/>
            <a:ext cx="1280160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register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PTBR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38" name="Shape 37"/>
          <p:cNvCxnSpPr/>
          <p:nvPr>
            <p:custDataLst>
              <p:tags r:id="rId24"/>
            </p:custDataLst>
          </p:nvPr>
        </p:nvCxnSpPr>
        <p:spPr bwMode="auto">
          <a:xfrm rot="5400000">
            <a:off x="2176938" y="3471855"/>
            <a:ext cx="1066800" cy="148590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hape 39"/>
          <p:cNvCxnSpPr>
            <a:stCxn id="36" idx="2"/>
          </p:cNvCxnSpPr>
          <p:nvPr>
            <p:custDataLst>
              <p:tags r:id="rId25"/>
            </p:custDataLst>
          </p:nvPr>
        </p:nvCxnSpPr>
        <p:spPr bwMode="auto">
          <a:xfrm rot="16200000" flipH="1">
            <a:off x="1750199" y="1711616"/>
            <a:ext cx="859668" cy="2165506"/>
          </a:xfrm>
          <a:prstGeom prst="bentConnector2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>
            <p:custDataLst>
              <p:tags r:id="rId26"/>
            </p:custDataLst>
          </p:nvPr>
        </p:nvSpPr>
        <p:spPr>
          <a:xfrm>
            <a:off x="3163148" y="2652028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</a:t>
            </a:r>
          </a:p>
        </p:txBody>
      </p:sp>
      <p:sp>
        <p:nvSpPr>
          <p:cNvPr id="42" name="TextBox 41"/>
          <p:cNvSpPr txBox="1"/>
          <p:nvPr>
            <p:custDataLst>
              <p:tags r:id="rId27"/>
            </p:custDataLst>
          </p:nvPr>
        </p:nvSpPr>
        <p:spPr>
          <a:xfrm>
            <a:off x="1104270" y="2700984"/>
            <a:ext cx="1591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address 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process</a:t>
            </a:r>
          </a:p>
        </p:txBody>
      </p:sp>
      <p:sp>
        <p:nvSpPr>
          <p:cNvPr id="43" name="TextBox 42"/>
          <p:cNvSpPr txBox="1"/>
          <p:nvPr>
            <p:custDataLst>
              <p:tags r:id="rId28"/>
            </p:custDataLst>
          </p:nvPr>
        </p:nvSpPr>
        <p:spPr>
          <a:xfrm>
            <a:off x="328937" y="4384101"/>
            <a:ext cx="16604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Valid bit = 0: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page not in memory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(page fault)</a:t>
            </a:r>
          </a:p>
        </p:txBody>
      </p:sp>
      <p:sp>
        <p:nvSpPr>
          <p:cNvPr id="15" name="TextBox 14"/>
          <p:cNvSpPr txBox="1"/>
          <p:nvPr>
            <p:custDataLst>
              <p:tags r:id="rId29"/>
            </p:custDataLst>
          </p:nvPr>
        </p:nvSpPr>
        <p:spPr>
          <a:xfrm>
            <a:off x="457200" y="5486400"/>
            <a:ext cx="2926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 most cases, the MMU can perform this translation without software assistance</a:t>
            </a:r>
          </a:p>
        </p:txBody>
      </p:sp>
    </p:spTree>
    <p:extLst>
      <p:ext uri="{BB962C8B-B14F-4D97-AF65-F5344CB8AC3E}">
        <p14:creationId xmlns:p14="http://schemas.microsoft.com/office/powerpoint/2010/main" val="2329038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Page Hit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b="1" i="1" dirty="0">
                <a:solidFill>
                  <a:srgbClr val="FF0000"/>
                </a:solidFill>
              </a:rPr>
              <a:t>Page hit:</a:t>
            </a:r>
            <a:r>
              <a:rPr lang="en-GB" dirty="0"/>
              <a:t>  VM reference is in physical memory</a:t>
            </a: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2743200" y="1828800"/>
            <a:ext cx="2498706" cy="2688245"/>
            <a:chOff x="1458695" y="1649970"/>
            <a:chExt cx="2498706" cy="2688245"/>
          </a:xfrm>
        </p:grpSpPr>
        <p:sp>
          <p:nvSpPr>
            <p:cNvPr id="84" name="Text Box 1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006005" y="1649970"/>
              <a:ext cx="1901952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Table (DRAM)</a:t>
              </a: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1458695" y="2009175"/>
              <a:ext cx="2498706" cy="2329040"/>
              <a:chOff x="1458695" y="2009175"/>
              <a:chExt cx="2498706" cy="2329040"/>
            </a:xfrm>
          </p:grpSpPr>
          <p:sp>
            <p:nvSpPr>
              <p:cNvPr id="86" name="Rectangle 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311481" y="36589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7" name="Rectangle 4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311481" y="3887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8" name="Rectangle 5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311481" y="3430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89" name="Rectangle 6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311481" y="2287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90" name="Rectangle 7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11481" y="25159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1" name="Rectangle 8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311481" y="2744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2" name="Rectangle 9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311481" y="29731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3" name="Rectangle 10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311481" y="32017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4" name="Rectangle 20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006681" y="3658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95" name="Rectangle 21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06681" y="3887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6" name="Rectangle 22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006681" y="3430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97" name="Rectangle 23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06681" y="2287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98" name="Rectangle 24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06681" y="2515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9" name="Rectangle 25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006681" y="2744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00" name="Rectangle 26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006681" y="29731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01" name="Rectangle 27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006681" y="32017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02" name="Text Box 28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008581" y="2009175"/>
                <a:ext cx="301752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Valid</a:t>
                </a:r>
              </a:p>
            </p:txBody>
          </p:sp>
          <p:sp>
            <p:nvSpPr>
              <p:cNvPr id="103" name="Text Box 37"/>
              <p:cNvSpPr txBox="1"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309456" y="2011680"/>
                <a:ext cx="1600200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PPN/Disk </a:t>
                </a:r>
                <a:r>
                  <a:rPr lang="en-GB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Addr</a:t>
                </a:r>
                <a:endParaRPr lang="en-GB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Text Box 38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458695" y="22860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0</a:t>
                </a:r>
              </a:p>
            </p:txBody>
          </p:sp>
          <p:sp>
            <p:nvSpPr>
              <p:cNvPr id="105" name="Text Box 39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458695" y="38862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7</a:t>
                </a:r>
              </a:p>
            </p:txBody>
          </p:sp>
          <p:sp>
            <p:nvSpPr>
              <p:cNvPr id="106" name="Oval 43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099816" y="3968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7" name="Oval 4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099816" y="37398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8" name="Oval 45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098668" y="2825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9" name="Oval 46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098668" y="2596690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0" name="Oval 53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101529" y="3054068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1" name="Oval 55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098414" y="32826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8" name="Rectangle 4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311481" y="4109615"/>
                <a:ext cx="1645920" cy="228600"/>
              </a:xfrm>
              <a:prstGeom prst="rect">
                <a:avLst/>
              </a:prstGeom>
              <a:solidFill>
                <a:schemeClr val="bg1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9" name="Rectangle 21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006681" y="410961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</a:p>
            </p:txBody>
          </p:sp>
        </p:grpSp>
      </p:grpSp>
      <p:cxnSp>
        <p:nvCxnSpPr>
          <p:cNvPr id="61" name="Shape 60"/>
          <p:cNvCxnSpPr>
            <a:stCxn id="69" idx="2"/>
          </p:cNvCxnSpPr>
          <p:nvPr>
            <p:custDataLst>
              <p:tags r:id="rId4"/>
            </p:custDataLst>
          </p:nvPr>
        </p:nvCxnSpPr>
        <p:spPr bwMode="auto">
          <a:xfrm rot="5400000">
            <a:off x="1308315" y="2757488"/>
            <a:ext cx="640080" cy="0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Rectangle 68"/>
          <p:cNvSpPr/>
          <p:nvPr>
            <p:custDataLst>
              <p:tags r:id="rId5"/>
            </p:custDataLst>
          </p:nvPr>
        </p:nvSpPr>
        <p:spPr bwMode="auto">
          <a:xfrm>
            <a:off x="828255" y="219456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1440" y="5120640"/>
            <a:ext cx="5723029" cy="1600200"/>
            <a:chOff x="91440" y="5120640"/>
            <a:chExt cx="5723029" cy="1600200"/>
          </a:xfrm>
        </p:grpSpPr>
        <p:sp>
          <p:nvSpPr>
            <p:cNvPr id="67" name="Rounded Rectangle 66"/>
            <p:cNvSpPr/>
            <p:nvPr/>
          </p:nvSpPr>
          <p:spPr bwMode="auto">
            <a:xfrm>
              <a:off x="190909" y="5120640"/>
              <a:ext cx="5623560" cy="1600200"/>
            </a:xfrm>
            <a:prstGeom prst="roundRect">
              <a:avLst>
                <a:gd name="adj" fmla="val 5136"/>
              </a:avLst>
            </a:prstGeom>
            <a:solidFill>
              <a:schemeClr val="bg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Example</a:t>
              </a:r>
              <a:r>
                <a:rPr lang="en-US" sz="1800" b="1" dirty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:</a:t>
              </a:r>
              <a:r>
                <a:rPr lang="en-US" sz="1800" dirty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 </a:t>
              </a:r>
              <a:r>
                <a:rPr lang="en-US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Page size = </a:t>
              </a:r>
              <a:r>
                <a:rPr lang="en-US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4 KB</a:t>
              </a:r>
              <a:endParaRPr kumimoji="0" lang="en-US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67"/>
            <p:cNvSpPr/>
            <p:nvPr>
              <p:custDataLst>
                <p:tags r:id="rId22"/>
              </p:custDataLst>
            </p:nvPr>
          </p:nvSpPr>
          <p:spPr bwMode="auto">
            <a:xfrm>
              <a:off x="1554480" y="5577840"/>
              <a:ext cx="1305165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200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0x00740b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1440" y="5577840"/>
              <a:ext cx="1371600" cy="457200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Virtual </a:t>
              </a:r>
              <a:r>
                <a:rPr lang="en-US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b="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ddr</a:t>
              </a:r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  <p:sp>
          <p:nvSpPr>
            <p:cNvPr id="73" name="Rectangle 72"/>
            <p:cNvSpPr/>
            <p:nvPr>
              <p:custDataLst>
                <p:tags r:id="rId23"/>
              </p:custDataLst>
            </p:nvPr>
          </p:nvSpPr>
          <p:spPr bwMode="auto">
            <a:xfrm>
              <a:off x="1554480" y="6126480"/>
              <a:ext cx="1305165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8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1440" y="6126480"/>
              <a:ext cx="1371600" cy="45720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/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VPN:</a:t>
              </a:r>
            </a:p>
          </p:txBody>
        </p:sp>
        <p:sp>
          <p:nvSpPr>
            <p:cNvPr id="77" name="Rectangle 76"/>
            <p:cNvSpPr/>
            <p:nvPr>
              <p:custDataLst>
                <p:tags r:id="rId24"/>
              </p:custDataLst>
            </p:nvPr>
          </p:nvSpPr>
          <p:spPr bwMode="auto">
            <a:xfrm>
              <a:off x="4389120" y="6126480"/>
              <a:ext cx="1305165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18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926080" y="6126480"/>
              <a:ext cx="1371600" cy="45720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/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PPN:</a:t>
              </a:r>
            </a:p>
          </p:txBody>
        </p:sp>
        <p:sp>
          <p:nvSpPr>
            <p:cNvPr id="79" name="Rectangle 78"/>
            <p:cNvSpPr/>
            <p:nvPr>
              <p:custDataLst>
                <p:tags r:id="rId25"/>
              </p:custDataLst>
            </p:nvPr>
          </p:nvSpPr>
          <p:spPr bwMode="auto">
            <a:xfrm>
              <a:off x="4389120" y="5577840"/>
              <a:ext cx="1292146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20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926080" y="5577840"/>
              <a:ext cx="1371600" cy="457200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/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Physical </a:t>
              </a:r>
              <a:r>
                <a:rPr lang="en-US" b="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Addr</a:t>
              </a:r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949440" y="1920240"/>
            <a:ext cx="1913913" cy="1600200"/>
            <a:chOff x="5669280" y="1097280"/>
            <a:chExt cx="1913913" cy="1600200"/>
          </a:xfrm>
        </p:grpSpPr>
        <p:sp>
          <p:nvSpPr>
            <p:cNvPr id="121" name="Text Box 1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669280" y="10972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memory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</a:p>
          </p:txBody>
        </p:sp>
        <p:sp>
          <p:nvSpPr>
            <p:cNvPr id="122" name="Text Box 4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039157" y="1596248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23" name="Text Box 4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39157" y="2423160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3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669280" y="160020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1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5669280" y="187452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2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669280" y="214884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7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5669280" y="242316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4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949440" y="3840480"/>
            <a:ext cx="1371600" cy="2377440"/>
            <a:chOff x="7498080" y="3154680"/>
            <a:chExt cx="1371600" cy="2377440"/>
          </a:xfrm>
        </p:grpSpPr>
        <p:sp>
          <p:nvSpPr>
            <p:cNvPr id="132" name="Text Box 19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498080" y="31546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  <a:b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(DRAM/disk)</a:t>
              </a:r>
            </a:p>
          </p:txBody>
        </p:sp>
        <p:sp>
          <p:nvSpPr>
            <p:cNvPr id="133" name="Rectangl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498080" y="36576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34" name="Rectangle 4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98080" y="397764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135" name="Rectangle 5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98080" y="461772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4</a:t>
              </a:r>
            </a:p>
          </p:txBody>
        </p:sp>
        <p:sp>
          <p:nvSpPr>
            <p:cNvPr id="136" name="Rectangle 5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498080" y="493776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6</a:t>
              </a:r>
            </a:p>
          </p:txBody>
        </p:sp>
        <p:sp>
          <p:nvSpPr>
            <p:cNvPr id="137" name="Rectangle 5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498080" y="52578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7</a:t>
              </a:r>
            </a:p>
          </p:txBody>
        </p:sp>
        <p:sp>
          <p:nvSpPr>
            <p:cNvPr id="138" name="Rectangle 5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498080" y="429768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3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4416552" y="3273552"/>
            <a:ext cx="2532887" cy="2487168"/>
            <a:chOff x="3136392" y="3273552"/>
            <a:chExt cx="2532887" cy="2487168"/>
          </a:xfrm>
        </p:grpSpPr>
        <p:sp>
          <p:nvSpPr>
            <p:cNvPr id="140" name="Line 1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136392" y="3959352"/>
              <a:ext cx="2532887" cy="180136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1" name="Line 5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136392" y="3273552"/>
              <a:ext cx="2532887" cy="184708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4416553" y="2560320"/>
            <a:ext cx="2532886" cy="1627632"/>
            <a:chOff x="3136392" y="2560320"/>
            <a:chExt cx="2532886" cy="1627632"/>
          </a:xfrm>
        </p:grpSpPr>
        <p:sp>
          <p:nvSpPr>
            <p:cNvPr id="143" name="Line 1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3136392" y="3108960"/>
              <a:ext cx="2532886" cy="107899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4" name="Line 1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136392" y="2834639"/>
              <a:ext cx="2532886" cy="21031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5" name="Line 18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3136392" y="2560320"/>
              <a:ext cx="2532886" cy="25603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6" name="Line 5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3136392" y="3383280"/>
              <a:ext cx="2532886" cy="11887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6745101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54864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FF0000"/>
                </a:solidFill>
              </a:rPr>
              <a:t>Page fault:</a:t>
            </a:r>
            <a:r>
              <a:rPr lang="en-GB" i="1" dirty="0">
                <a:solidFill>
                  <a:srgbClr val="C00000"/>
                </a:solidFill>
              </a:rPr>
              <a:t>  </a:t>
            </a:r>
            <a:r>
              <a:rPr lang="en-GB" dirty="0"/>
              <a:t>VM reference is NOT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in physical memory 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126" name="Group 125"/>
          <p:cNvGrpSpPr/>
          <p:nvPr/>
        </p:nvGrpSpPr>
        <p:grpSpPr>
          <a:xfrm>
            <a:off x="2743200" y="1828800"/>
            <a:ext cx="2498706" cy="2688245"/>
            <a:chOff x="1458695" y="1649970"/>
            <a:chExt cx="2498706" cy="2688245"/>
          </a:xfrm>
        </p:grpSpPr>
        <p:sp>
          <p:nvSpPr>
            <p:cNvPr id="127" name="Text Box 11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006005" y="1649970"/>
              <a:ext cx="1901952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Table (DRAM)</a:t>
              </a: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1458695" y="2009175"/>
              <a:ext cx="2498706" cy="2329040"/>
              <a:chOff x="1458695" y="2009175"/>
              <a:chExt cx="2498706" cy="2329040"/>
            </a:xfrm>
          </p:grpSpPr>
          <p:sp>
            <p:nvSpPr>
              <p:cNvPr id="129" name="Rectangle 3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311481" y="36589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0" name="Rectangle 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311481" y="3887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1" name="Rectangle 5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311481" y="3430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132" name="Rectangle 6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311481" y="2287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133" name="Rectangle 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311481" y="25159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4" name="Rectangle 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311481" y="2744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5" name="Rectangle 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311481" y="29731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6" name="Rectangle 1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11481" y="32017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7" name="Rectangle 20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006681" y="3658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38" name="Rectangle 21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006681" y="3887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39" name="Rectangle 22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006681" y="3430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0" name="Rectangle 23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006681" y="2287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1" name="Rectangle 2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06681" y="2515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2" name="Rectangle 25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006681" y="2744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3" name="Rectangle 2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06681" y="29731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44" name="Rectangle 27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06681" y="32017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5" name="Text Box 28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008581" y="2009175"/>
                <a:ext cx="301752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Valid</a:t>
                </a:r>
              </a:p>
            </p:txBody>
          </p:sp>
          <p:sp>
            <p:nvSpPr>
              <p:cNvPr id="146" name="Text Box 37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309456" y="2011680"/>
                <a:ext cx="1600200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PPN/Disk </a:t>
                </a:r>
                <a:r>
                  <a:rPr lang="en-GB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Addr</a:t>
                </a:r>
                <a:endParaRPr lang="en-GB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7" name="Text Box 38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458695" y="22860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0</a:t>
                </a:r>
              </a:p>
            </p:txBody>
          </p:sp>
          <p:sp>
            <p:nvSpPr>
              <p:cNvPr id="148" name="Text Box 39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458695" y="38862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7</a:t>
                </a:r>
              </a:p>
            </p:txBody>
          </p:sp>
          <p:sp>
            <p:nvSpPr>
              <p:cNvPr id="149" name="Oval 43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099816" y="3968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0" name="Oval 44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099816" y="37398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1" name="Oval 45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098668" y="2825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2" name="Oval 46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098668" y="2596690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3" name="Oval 53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101529" y="3054068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4" name="Oval 55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098414" y="32826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5" name="Rectangle 4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311481" y="4109615"/>
                <a:ext cx="1645920" cy="228600"/>
              </a:xfrm>
              <a:prstGeom prst="rect">
                <a:avLst/>
              </a:prstGeom>
              <a:solidFill>
                <a:schemeClr val="bg1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6" name="Rectangle 21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2006681" y="410961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</a:p>
            </p:txBody>
          </p:sp>
        </p:grpSp>
      </p:grpSp>
      <p:grpSp>
        <p:nvGrpSpPr>
          <p:cNvPr id="157" name="Group 156"/>
          <p:cNvGrpSpPr/>
          <p:nvPr/>
        </p:nvGrpSpPr>
        <p:grpSpPr>
          <a:xfrm>
            <a:off x="6949440" y="1920240"/>
            <a:ext cx="1913913" cy="1600200"/>
            <a:chOff x="5669280" y="1097280"/>
            <a:chExt cx="1913913" cy="1600200"/>
          </a:xfrm>
        </p:grpSpPr>
        <p:sp>
          <p:nvSpPr>
            <p:cNvPr id="158" name="Text Box 1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669280" y="10972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memory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</a:p>
          </p:txBody>
        </p:sp>
        <p:sp>
          <p:nvSpPr>
            <p:cNvPr id="159" name="Text Box 4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39157" y="1596248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60" name="Text Box 4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039157" y="2423160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3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669280" y="160020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5669280" y="187452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2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669280" y="214884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7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5669280" y="242316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4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6949440" y="3840480"/>
            <a:ext cx="1371600" cy="2377440"/>
            <a:chOff x="7498080" y="3154680"/>
            <a:chExt cx="1371600" cy="2377440"/>
          </a:xfrm>
        </p:grpSpPr>
        <p:sp>
          <p:nvSpPr>
            <p:cNvPr id="166" name="Text Box 1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498080" y="31546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  <a:b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(DRAM/disk)</a:t>
              </a:r>
            </a:p>
          </p:txBody>
        </p:sp>
        <p:sp>
          <p:nvSpPr>
            <p:cNvPr id="167" name="Rectangle 4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98080" y="36576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68" name="Rectangle 4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98080" y="397764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169" name="Rectangle 5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498080" y="461772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4</a:t>
              </a:r>
            </a:p>
          </p:txBody>
        </p:sp>
        <p:sp>
          <p:nvSpPr>
            <p:cNvPr id="170" name="Rectangle 5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498080" y="493776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6</a:t>
              </a:r>
            </a:p>
          </p:txBody>
        </p:sp>
        <p:sp>
          <p:nvSpPr>
            <p:cNvPr id="171" name="Rectangle 5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498080" y="52578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7</a:t>
              </a:r>
            </a:p>
          </p:txBody>
        </p:sp>
        <p:sp>
          <p:nvSpPr>
            <p:cNvPr id="172" name="Rectangle 5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498080" y="429768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3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416552" y="3273552"/>
            <a:ext cx="2532887" cy="2487168"/>
            <a:chOff x="3136392" y="3273552"/>
            <a:chExt cx="2532887" cy="2487168"/>
          </a:xfrm>
        </p:grpSpPr>
        <p:sp>
          <p:nvSpPr>
            <p:cNvPr id="174" name="Line 15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136392" y="3959352"/>
              <a:ext cx="2532887" cy="180136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5" name="Line 54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3136392" y="3273552"/>
              <a:ext cx="2532887" cy="184708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4416553" y="2560320"/>
            <a:ext cx="2532886" cy="1627632"/>
            <a:chOff x="3136392" y="2560320"/>
            <a:chExt cx="2532886" cy="1627632"/>
          </a:xfrm>
        </p:grpSpPr>
        <p:sp>
          <p:nvSpPr>
            <p:cNvPr id="177" name="Line 1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136392" y="3108960"/>
              <a:ext cx="2532886" cy="107899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8" name="Line 1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3136392" y="2834639"/>
              <a:ext cx="2532886" cy="21031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9" name="Line 18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3136392" y="2560320"/>
              <a:ext cx="2532886" cy="25603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80" name="Line 5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3136392" y="3383280"/>
              <a:ext cx="2532886" cy="11887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cxnSp>
        <p:nvCxnSpPr>
          <p:cNvPr id="181" name="Shape 60"/>
          <p:cNvCxnSpPr>
            <a:stCxn id="182" idx="2"/>
            <a:endCxn id="143" idx="1"/>
          </p:cNvCxnSpPr>
          <p:nvPr>
            <p:custDataLst>
              <p:tags r:id="rId4"/>
            </p:custDataLst>
          </p:nvPr>
        </p:nvCxnSpPr>
        <p:spPr bwMode="auto">
          <a:xfrm rot="16200000" flipH="1">
            <a:off x="2045377" y="2020425"/>
            <a:ext cx="828787" cy="1662831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2" name="Rectangle 181"/>
          <p:cNvSpPr/>
          <p:nvPr>
            <p:custDataLst>
              <p:tags r:id="rId5"/>
            </p:custDataLst>
          </p:nvPr>
        </p:nvSpPr>
        <p:spPr bwMode="auto">
          <a:xfrm>
            <a:off x="828255" y="219456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</p:txBody>
      </p:sp>
      <p:grpSp>
        <p:nvGrpSpPr>
          <p:cNvPr id="183" name="Group 182"/>
          <p:cNvGrpSpPr/>
          <p:nvPr/>
        </p:nvGrpSpPr>
        <p:grpSpPr>
          <a:xfrm>
            <a:off x="91440" y="5120640"/>
            <a:ext cx="4671469" cy="1600200"/>
            <a:chOff x="91440" y="5120640"/>
            <a:chExt cx="4671469" cy="1600200"/>
          </a:xfrm>
        </p:grpSpPr>
        <p:sp>
          <p:nvSpPr>
            <p:cNvPr id="184" name="Rounded Rectangle 183"/>
            <p:cNvSpPr/>
            <p:nvPr/>
          </p:nvSpPr>
          <p:spPr bwMode="auto">
            <a:xfrm>
              <a:off x="190909" y="5120640"/>
              <a:ext cx="4572000" cy="1600200"/>
            </a:xfrm>
            <a:prstGeom prst="roundRect">
              <a:avLst>
                <a:gd name="adj" fmla="val 5136"/>
              </a:avLst>
            </a:prstGeom>
            <a:solidFill>
              <a:schemeClr val="bg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Example</a:t>
              </a:r>
              <a:r>
                <a:rPr lang="en-US" sz="1800" b="1" dirty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:</a:t>
              </a:r>
              <a:r>
                <a:rPr lang="en-US" sz="1800" dirty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 </a:t>
              </a:r>
              <a:r>
                <a:rPr lang="en-US" b="0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Page size = </a:t>
              </a:r>
              <a:r>
                <a:rPr lang="en-US" dirty="0"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4 KB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Provide a virtual address request (in hex) that results in</a:t>
              </a:r>
              <a:r>
                <a:rPr kumimoji="0" lang="en-US" i="0" u="none" strike="noStrike" cap="none" normalizeH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 this particular page fault:</a:t>
              </a:r>
              <a:endParaRPr kumimoji="0" lang="en-US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endParaRPr>
            </a:p>
          </p:txBody>
        </p:sp>
        <p:sp>
          <p:nvSpPr>
            <p:cNvPr id="185" name="Rectangle 184"/>
            <p:cNvSpPr/>
            <p:nvPr>
              <p:custDataLst>
                <p:tags r:id="rId6"/>
              </p:custDataLst>
            </p:nvPr>
          </p:nvSpPr>
          <p:spPr bwMode="auto">
            <a:xfrm>
              <a:off x="1554479" y="6126480"/>
              <a:ext cx="18288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endParaRPr lang="en-US" sz="20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91440" y="6126480"/>
              <a:ext cx="1371600" cy="457200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Virtual </a:t>
              </a:r>
              <a:r>
                <a:rPr lang="en-US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b="0" i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ddr</a:t>
              </a:r>
              <a:r>
                <a:rPr lang="en-US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4833194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>
            <p:custDataLst>
              <p:tags r:id="rId1"/>
            </p:custDataLst>
          </p:nvPr>
        </p:nvSpPr>
        <p:spPr bwMode="auto">
          <a:xfrm>
            <a:off x="914400" y="30480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Page Fault Exception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295400"/>
            <a:ext cx="8153400" cy="31242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000" b="0" dirty="0"/>
          </a:p>
          <a:p>
            <a:r>
              <a:rPr lang="en-US" sz="2000" b="0" dirty="0"/>
              <a:t>Page fault handler must load page into physical memory</a:t>
            </a:r>
          </a:p>
          <a:p>
            <a:r>
              <a:rPr lang="en-US" sz="2000" b="0" dirty="0"/>
              <a:t>Returns to faulting instruction:  </a:t>
            </a:r>
            <a:r>
              <a:rPr lang="en-US" sz="2000" dirty="0">
                <a:latin typeface="Courier New"/>
                <a:cs typeface="Courier New"/>
              </a:rPr>
              <a:t>mov</a:t>
            </a:r>
            <a:r>
              <a:rPr lang="en-US" sz="2000" b="0" dirty="0"/>
              <a:t> is executed again!</a:t>
            </a:r>
          </a:p>
          <a:p>
            <a:pPr lvl="1"/>
            <a:r>
              <a:rPr lang="en-US" sz="1800" b="0" dirty="0"/>
              <a:t>Successful on second 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36</a:t>
            </a:fld>
            <a:endParaRPr lang="en-US"/>
          </a:p>
        </p:txBody>
      </p:sp>
      <p:sp>
        <p:nvSpPr>
          <p:cNvPr id="481298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2488982"/>
            <a:ext cx="7393371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80483b7:	c7 05 10 9d 04 08 0d 	</a:t>
            </a:r>
            <a:r>
              <a:rPr lang="en-US" sz="1600" b="1" dirty="0" err="1">
                <a:latin typeface="Courier New" pitchFamily="49" charset="0"/>
              </a:rPr>
              <a:t>movl</a:t>
            </a:r>
            <a:r>
              <a:rPr lang="en-US" sz="1600" dirty="0">
                <a:latin typeface="Courier New" pitchFamily="49" charset="0"/>
              </a:rPr>
              <a:t>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0600" y="3100551"/>
            <a:ext cx="1431785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95775" y="3100551"/>
            <a:ext cx="2076320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OS Kernel code</a:t>
            </a:r>
          </a:p>
        </p:txBody>
      </p:sp>
      <p:sp>
        <p:nvSpPr>
          <p:cNvPr id="22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804988" y="36228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811338" y="42276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624388" y="42340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1798637" y="42340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798638" y="43245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77364" y="3862551"/>
            <a:ext cx="214223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54550" y="42067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Create page and </a:t>
            </a:r>
          </a:p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load into memory</a:t>
            </a:r>
          </a:p>
        </p:txBody>
      </p:sp>
      <p:sp>
        <p:nvSpPr>
          <p:cNvPr id="2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73350" y="4548351"/>
            <a:ext cx="853165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88720" y="4062249"/>
            <a:ext cx="614271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32292" y="3877583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Lato" panose="020F0502020204030203" pitchFamily="34" charset="0"/>
              </a:rPr>
              <a:t>handle_page_fault</a:t>
            </a:r>
            <a:r>
              <a:rPr lang="en-US" sz="1800" dirty="0">
                <a:latin typeface="Lato" panose="020F0502020204030203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0937976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a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18872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>
                <a:solidFill>
                  <a:srgbClr val="FF0000"/>
                </a:solidFill>
              </a:rPr>
              <a:t>Page miss causes page fault (an exception)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28255" y="2560320"/>
            <a:ext cx="8035098" cy="4206240"/>
            <a:chOff x="828255" y="2560320"/>
            <a:chExt cx="8035098" cy="4206240"/>
          </a:xfrm>
        </p:grpSpPr>
        <p:grpSp>
          <p:nvGrpSpPr>
            <p:cNvPr id="69" name="Group 68"/>
            <p:cNvGrpSpPr/>
            <p:nvPr/>
          </p:nvGrpSpPr>
          <p:grpSpPr>
            <a:xfrm>
              <a:off x="2743200" y="2560320"/>
              <a:ext cx="2498706" cy="2688245"/>
              <a:chOff x="1458695" y="1649970"/>
              <a:chExt cx="2498706" cy="2688245"/>
            </a:xfrm>
          </p:grpSpPr>
          <p:sp>
            <p:nvSpPr>
              <p:cNvPr id="70" name="Text Box 1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006005" y="1649970"/>
                <a:ext cx="1901952" cy="36576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Page Table (DRAM)</a:t>
                </a: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1458695" y="2009175"/>
                <a:ext cx="2498706" cy="2329040"/>
                <a:chOff x="1458695" y="2009175"/>
                <a:chExt cx="2498706" cy="2329040"/>
              </a:xfrm>
            </p:grpSpPr>
            <p:sp>
              <p:nvSpPr>
                <p:cNvPr id="72" name="Rectangle 3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311481" y="36589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3" name="Rectangle 4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311481" y="3887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4" name="Rectangle 5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311481" y="3430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75" name="Rectangle 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311481" y="2287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76" name="Rectangle 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311481" y="25159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7" name="Rectangle 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311481" y="2744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8" name="Rectangle 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311481" y="29731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9" name="Rectangle 1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311481" y="3201705"/>
                  <a:ext cx="1645920" cy="228600"/>
                </a:xfrm>
                <a:prstGeom prst="rect">
                  <a:avLst/>
                </a:prstGeom>
                <a:solidFill>
                  <a:srgbClr val="ADADEB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80" name="Rectangle 20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006681" y="3658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1" name="Rectangle 21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006681" y="3887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2" name="Rectangle 22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006681" y="3430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3" name="Rectangle 23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2006681" y="2287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4" name="Rectangle 24"/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2006681" y="2515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5" name="Rectangle 25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2006681" y="2744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6" name="Rectangle 26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006681" y="29731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7" name="Rectangle 2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2006681" y="32017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8" name="Text Box 28"/>
                <p:cNvSpPr txBox="1">
                  <a:spLocks noChangeArrowheads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2008581" y="2009175"/>
                  <a:ext cx="301752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Valid</a:t>
                  </a:r>
                </a:p>
              </p:txBody>
            </p:sp>
            <p:sp>
              <p:nvSpPr>
                <p:cNvPr id="89" name="Text Box 37"/>
                <p:cNvSpPr txBox="1"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2309456" y="2011680"/>
                  <a:ext cx="1600200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0" rIns="90000" bIns="0" anchor="ctr">
                  <a:norm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PPN/Disk </a:t>
                  </a:r>
                  <a:r>
                    <a:rPr lang="en-GB" sz="1600" i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Addr</a:t>
                  </a:r>
                  <a:endPara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0" name="Text Box 38"/>
                <p:cNvSpPr txBox="1"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458695" y="22860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0</a:t>
                  </a:r>
                </a:p>
              </p:txBody>
            </p:sp>
            <p:sp>
              <p:nvSpPr>
                <p:cNvPr id="91" name="Text Box 39"/>
                <p:cNvSpPr txBox="1"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458695" y="38862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7</a:t>
                  </a:r>
                </a:p>
              </p:txBody>
            </p:sp>
            <p:sp>
              <p:nvSpPr>
                <p:cNvPr id="92" name="Oval 43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3099816" y="3968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3" name="Oval 44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099816" y="37398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4" name="Oval 45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098668" y="2825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5" name="Oval 46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098668" y="2596690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6" name="Oval 53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101529" y="3054068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7" name="Oval 55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3098414" y="32826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8" name="Rectangle 4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311481" y="4109615"/>
                  <a:ext cx="1645920" cy="228600"/>
                </a:xfrm>
                <a:prstGeom prst="rect">
                  <a:avLst/>
                </a:prstGeom>
                <a:solidFill>
                  <a:schemeClr val="bg1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9" name="Rectangle 21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006681" y="410961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</a:p>
              </p:txBody>
            </p:sp>
          </p:grpSp>
        </p:grpSp>
        <p:grpSp>
          <p:nvGrpSpPr>
            <p:cNvPr id="100" name="Group 99"/>
            <p:cNvGrpSpPr/>
            <p:nvPr/>
          </p:nvGrpSpPr>
          <p:grpSpPr>
            <a:xfrm>
              <a:off x="6949440" y="2651760"/>
              <a:ext cx="1913913" cy="1600200"/>
              <a:chOff x="5669280" y="1097280"/>
              <a:chExt cx="1913913" cy="1600200"/>
            </a:xfrm>
          </p:grpSpPr>
          <p:sp>
            <p:nvSpPr>
              <p:cNvPr id="101" name="Text Box 12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69280" y="10972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Physical memory</a:t>
                </a:r>
              </a:p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(DRAM)</a:t>
                </a:r>
              </a:p>
            </p:txBody>
          </p:sp>
          <p:sp>
            <p:nvSpPr>
              <p:cNvPr id="102" name="Text Box 4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039157" y="1596248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0</a:t>
                </a:r>
              </a:p>
            </p:txBody>
          </p:sp>
          <p:sp>
            <p:nvSpPr>
              <p:cNvPr id="103" name="Text Box 47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039157" y="2423160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3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5669280" y="160020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1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669280" y="187452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2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669280" y="214884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7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5669280" y="242316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4</a:t>
                </a: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6949440" y="4389120"/>
              <a:ext cx="1371600" cy="2377440"/>
              <a:chOff x="7498080" y="3154680"/>
              <a:chExt cx="1371600" cy="2377440"/>
            </a:xfrm>
          </p:grpSpPr>
          <p:sp>
            <p:nvSpPr>
              <p:cNvPr id="109" name="Text Box 19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498080" y="31546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 anchorCtr="0">
                <a:normAutofit lnSpcReduction="10000"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Virtual memory</a:t>
                </a:r>
                <a:b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(DRAM/disk)</a:t>
                </a:r>
              </a:p>
            </p:txBody>
          </p:sp>
          <p:sp>
            <p:nvSpPr>
              <p:cNvPr id="110" name="Rectangle 4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498080" y="36576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1</a:t>
                </a:r>
              </a:p>
            </p:txBody>
          </p:sp>
          <p:sp>
            <p:nvSpPr>
              <p:cNvPr id="111" name="Rectangle 4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498080" y="397764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2</a:t>
                </a:r>
              </a:p>
            </p:txBody>
          </p:sp>
          <p:sp>
            <p:nvSpPr>
              <p:cNvPr id="112" name="Rectangle 5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498080" y="461772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4</a:t>
                </a:r>
              </a:p>
            </p:txBody>
          </p:sp>
          <p:sp>
            <p:nvSpPr>
              <p:cNvPr id="113" name="Rectangle 5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498080" y="493776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6</a:t>
                </a:r>
              </a:p>
            </p:txBody>
          </p:sp>
          <p:sp>
            <p:nvSpPr>
              <p:cNvPr id="114" name="Rectangle 5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498080" y="52578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7</a:t>
                </a:r>
              </a:p>
            </p:txBody>
          </p:sp>
          <p:sp>
            <p:nvSpPr>
              <p:cNvPr id="115" name="Rectangle 5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498080" y="429768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3</a:t>
                </a: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4416552" y="4005072"/>
              <a:ext cx="2532887" cy="2304288"/>
              <a:chOff x="3136392" y="3273552"/>
              <a:chExt cx="2532887" cy="2304288"/>
            </a:xfrm>
          </p:grpSpPr>
          <p:sp>
            <p:nvSpPr>
              <p:cNvPr id="117" name="Line 1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136392" y="3959352"/>
                <a:ext cx="2532887" cy="161848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8" name="Line 54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136392" y="3273552"/>
                <a:ext cx="2532887" cy="166420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4416553" y="3291840"/>
              <a:ext cx="2532886" cy="1627632"/>
              <a:chOff x="3136392" y="2560320"/>
              <a:chExt cx="2532886" cy="1627632"/>
            </a:xfrm>
          </p:grpSpPr>
          <p:sp>
            <p:nvSpPr>
              <p:cNvPr id="120" name="Line 16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3136392" y="3108960"/>
                <a:ext cx="2532886" cy="107899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1" name="Line 1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3136392" y="2834639"/>
                <a:ext cx="2532886" cy="21031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2" name="Line 1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3136392" y="2560320"/>
                <a:ext cx="2532886" cy="25603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3" name="Line 56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3136392" y="3383280"/>
                <a:ext cx="2532886" cy="11887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cxnSp>
          <p:nvCxnSpPr>
            <p:cNvPr id="124" name="Shape 60"/>
            <p:cNvCxnSpPr>
              <a:stCxn id="125" idx="2"/>
              <a:endCxn id="86" idx="1"/>
            </p:cNvCxnSpPr>
            <p:nvPr>
              <p:custDataLst>
                <p:tags r:id="rId4"/>
              </p:custDataLst>
            </p:nvPr>
          </p:nvCxnSpPr>
          <p:spPr bwMode="auto">
            <a:xfrm rot="16200000" flipH="1">
              <a:off x="2045377" y="2751945"/>
              <a:ext cx="828787" cy="1662831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5" name="Rectangle 124"/>
            <p:cNvSpPr/>
            <p:nvPr>
              <p:custDataLst>
                <p:tags r:id="rId5"/>
              </p:custDataLst>
            </p:nvPr>
          </p:nvSpPr>
          <p:spPr bwMode="auto">
            <a:xfrm>
              <a:off x="828255" y="2926080"/>
              <a:ext cx="1600200" cy="242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7093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a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18872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>
                <a:solidFill>
                  <a:srgbClr val="FF0000"/>
                </a:solidFill>
              </a:rPr>
              <a:t>Page fault handler selects a </a:t>
            </a:r>
            <a:r>
              <a:rPr lang="en-GB" sz="2000" b="0" i="1" dirty="0">
                <a:solidFill>
                  <a:srgbClr val="FF0000"/>
                </a:solidFill>
              </a:rPr>
              <a:t>victim</a:t>
            </a:r>
            <a:r>
              <a:rPr lang="en-GB" sz="2000" b="0" dirty="0">
                <a:solidFill>
                  <a:srgbClr val="FF0000"/>
                </a:solidFill>
              </a:rPr>
              <a:t> to be evicted (here VP 4)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28255" y="2560320"/>
            <a:ext cx="8035098" cy="4206240"/>
            <a:chOff x="828255" y="2560320"/>
            <a:chExt cx="8035098" cy="4206240"/>
          </a:xfrm>
        </p:grpSpPr>
        <p:grpSp>
          <p:nvGrpSpPr>
            <p:cNvPr id="68" name="Group 67"/>
            <p:cNvGrpSpPr/>
            <p:nvPr/>
          </p:nvGrpSpPr>
          <p:grpSpPr>
            <a:xfrm>
              <a:off x="2743200" y="2560320"/>
              <a:ext cx="2498706" cy="2688245"/>
              <a:chOff x="1458695" y="1649970"/>
              <a:chExt cx="2498706" cy="2688245"/>
            </a:xfrm>
          </p:grpSpPr>
          <p:sp>
            <p:nvSpPr>
              <p:cNvPr id="69" name="Text Box 1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006005" y="1649970"/>
                <a:ext cx="1901952" cy="36576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Page Table (DRAM)</a:t>
                </a:r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1458695" y="2009175"/>
                <a:ext cx="2498706" cy="2329040"/>
                <a:chOff x="1458695" y="2009175"/>
                <a:chExt cx="2498706" cy="2329040"/>
              </a:xfrm>
            </p:grpSpPr>
            <p:sp>
              <p:nvSpPr>
                <p:cNvPr id="71" name="Rectangle 3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311481" y="36589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2" name="Rectangle 4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311481" y="3887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3" name="Rectangle 5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311481" y="3430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74" name="Rectangle 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311481" y="2287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75" name="Rectangle 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311481" y="25159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6" name="Rectangle 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311481" y="2744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7" name="Rectangle 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311481" y="29731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8" name="Rectangle 1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311481" y="3201705"/>
                  <a:ext cx="1645920" cy="228600"/>
                </a:xfrm>
                <a:prstGeom prst="rect">
                  <a:avLst/>
                </a:prstGeom>
                <a:solidFill>
                  <a:srgbClr val="ADADEB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79" name="Rectangle 20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006681" y="3658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0" name="Rectangle 21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006681" y="3887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1" name="Rectangle 22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006681" y="3430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2" name="Rectangle 23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2006681" y="2287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3" name="Rectangle 24"/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2006681" y="2515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4" name="Rectangle 25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2006681" y="2744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5" name="Rectangle 26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006681" y="29731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86" name="Rectangle 2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2006681" y="32017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87" name="Text Box 28"/>
                <p:cNvSpPr txBox="1">
                  <a:spLocks noChangeArrowheads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2008581" y="2009175"/>
                  <a:ext cx="301752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Valid</a:t>
                  </a:r>
                </a:p>
              </p:txBody>
            </p:sp>
            <p:sp>
              <p:nvSpPr>
                <p:cNvPr id="88" name="Text Box 37"/>
                <p:cNvSpPr txBox="1"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2309456" y="2011680"/>
                  <a:ext cx="1600200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0" rIns="90000" bIns="0" anchor="ctr">
                  <a:norm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PPN/Disk </a:t>
                  </a:r>
                  <a:r>
                    <a:rPr lang="en-GB" sz="1600" i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Addr</a:t>
                  </a:r>
                  <a:endPara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9" name="Text Box 38"/>
                <p:cNvSpPr txBox="1"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458695" y="22860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0</a:t>
                  </a:r>
                </a:p>
              </p:txBody>
            </p:sp>
            <p:sp>
              <p:nvSpPr>
                <p:cNvPr id="90" name="Text Box 39"/>
                <p:cNvSpPr txBox="1"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458695" y="38862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7</a:t>
                  </a:r>
                </a:p>
              </p:txBody>
            </p:sp>
            <p:sp>
              <p:nvSpPr>
                <p:cNvPr id="91" name="Oval 43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3099816" y="3968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2" name="Oval 44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099816" y="37398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3" name="Oval 45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098668" y="2825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4" name="Oval 46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098668" y="2596690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5" name="Oval 53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101529" y="3054068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6" name="Oval 55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3098414" y="3282696"/>
                  <a:ext cx="76200" cy="76200"/>
                </a:xfrm>
                <a:prstGeom prst="ellipse">
                  <a:avLst/>
                </a:prstGeom>
                <a:solidFill>
                  <a:srgbClr val="C00000"/>
                </a:solidFill>
                <a:ln w="12600">
                  <a:solidFill>
                    <a:srgbClr val="C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97" name="Rectangle 4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311481" y="4109615"/>
                  <a:ext cx="1645920" cy="228600"/>
                </a:xfrm>
                <a:prstGeom prst="rect">
                  <a:avLst/>
                </a:prstGeom>
                <a:solidFill>
                  <a:schemeClr val="bg1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8" name="Rectangle 21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006681" y="410961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</a:p>
              </p:txBody>
            </p:sp>
          </p:grpSp>
        </p:grpSp>
        <p:grpSp>
          <p:nvGrpSpPr>
            <p:cNvPr id="99" name="Group 98"/>
            <p:cNvGrpSpPr/>
            <p:nvPr/>
          </p:nvGrpSpPr>
          <p:grpSpPr>
            <a:xfrm>
              <a:off x="6949440" y="2651760"/>
              <a:ext cx="1913913" cy="1600200"/>
              <a:chOff x="5669280" y="1097280"/>
              <a:chExt cx="1913913" cy="1600200"/>
            </a:xfrm>
          </p:grpSpPr>
          <p:sp>
            <p:nvSpPr>
              <p:cNvPr id="100" name="Text Box 12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69280" y="10972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Physical memory</a:t>
                </a:r>
              </a:p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(DRAM)</a:t>
                </a:r>
              </a:p>
            </p:txBody>
          </p:sp>
          <p:sp>
            <p:nvSpPr>
              <p:cNvPr id="101" name="Text Box 4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039157" y="1596248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0</a:t>
                </a:r>
              </a:p>
            </p:txBody>
          </p:sp>
          <p:sp>
            <p:nvSpPr>
              <p:cNvPr id="102" name="Text Box 47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039157" y="2423160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3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5669280" y="160020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1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5669280" y="187452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2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669280" y="214884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7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669280" y="2423160"/>
                <a:ext cx="1371600" cy="274320"/>
              </a:xfrm>
              <a:prstGeom prst="rect">
                <a:avLst/>
              </a:prstGeom>
              <a:solidFill>
                <a:srgbClr val="F1C7C7"/>
              </a:solidFill>
              <a:ln w="19050">
                <a:solidFill>
                  <a:srgbClr val="C00000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4</a:t>
                </a: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6949440" y="4389120"/>
              <a:ext cx="1371600" cy="2377440"/>
              <a:chOff x="7498080" y="3154680"/>
              <a:chExt cx="1371600" cy="2377440"/>
            </a:xfrm>
          </p:grpSpPr>
          <p:sp>
            <p:nvSpPr>
              <p:cNvPr id="108" name="Text Box 19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498080" y="31546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 anchorCtr="0">
                <a:normAutofit lnSpcReduction="10000"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Virtual memory</a:t>
                </a:r>
                <a:b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(DRAM/disk)</a:t>
                </a:r>
              </a:p>
            </p:txBody>
          </p:sp>
          <p:sp>
            <p:nvSpPr>
              <p:cNvPr id="109" name="Rectangle 4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498080" y="36576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1</a:t>
                </a:r>
              </a:p>
            </p:txBody>
          </p:sp>
          <p:sp>
            <p:nvSpPr>
              <p:cNvPr id="110" name="Rectangle 4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498080" y="397764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2</a:t>
                </a:r>
              </a:p>
            </p:txBody>
          </p:sp>
          <p:sp>
            <p:nvSpPr>
              <p:cNvPr id="111" name="Rectangle 5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498080" y="461772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4</a:t>
                </a:r>
              </a:p>
            </p:txBody>
          </p:sp>
          <p:sp>
            <p:nvSpPr>
              <p:cNvPr id="112" name="Rectangle 5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498080" y="493776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6</a:t>
                </a:r>
              </a:p>
            </p:txBody>
          </p:sp>
          <p:sp>
            <p:nvSpPr>
              <p:cNvPr id="113" name="Rectangle 5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498080" y="52578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7</a:t>
                </a:r>
              </a:p>
            </p:txBody>
          </p:sp>
          <p:sp>
            <p:nvSpPr>
              <p:cNvPr id="114" name="Rectangle 5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498080" y="429768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3</a:t>
                </a: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416552" y="4005072"/>
              <a:ext cx="2532887" cy="2304288"/>
              <a:chOff x="3136392" y="3273552"/>
              <a:chExt cx="2532887" cy="2304288"/>
            </a:xfrm>
          </p:grpSpPr>
          <p:sp>
            <p:nvSpPr>
              <p:cNvPr id="116" name="Line 1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136392" y="3959352"/>
                <a:ext cx="2532887" cy="161848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7" name="Line 54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136392" y="3273552"/>
                <a:ext cx="2532887" cy="166420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4416553" y="3291840"/>
              <a:ext cx="2532886" cy="1627632"/>
              <a:chOff x="3136392" y="2560320"/>
              <a:chExt cx="2532886" cy="1627632"/>
            </a:xfrm>
          </p:grpSpPr>
          <p:sp>
            <p:nvSpPr>
              <p:cNvPr id="119" name="Line 16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3136392" y="3108960"/>
                <a:ext cx="2532886" cy="107899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0" name="Line 1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3136392" y="2834639"/>
                <a:ext cx="2532886" cy="21031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1" name="Line 1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3136392" y="2560320"/>
                <a:ext cx="2532886" cy="25603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2" name="Line 56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3136392" y="3383280"/>
                <a:ext cx="2532886" cy="118872"/>
              </a:xfrm>
              <a:prstGeom prst="line">
                <a:avLst/>
              </a:prstGeom>
              <a:noFill/>
              <a:ln w="1908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cxnSp>
          <p:nvCxnSpPr>
            <p:cNvPr id="123" name="Shape 60"/>
            <p:cNvCxnSpPr>
              <a:stCxn id="124" idx="2"/>
              <a:endCxn id="85" idx="1"/>
            </p:cNvCxnSpPr>
            <p:nvPr>
              <p:custDataLst>
                <p:tags r:id="rId4"/>
              </p:custDataLst>
            </p:nvPr>
          </p:nvCxnSpPr>
          <p:spPr bwMode="auto">
            <a:xfrm rot="16200000" flipH="1">
              <a:off x="2045377" y="2751945"/>
              <a:ext cx="828787" cy="1662831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4" name="Rectangle 123"/>
            <p:cNvSpPr/>
            <p:nvPr>
              <p:custDataLst>
                <p:tags r:id="rId5"/>
              </p:custDataLst>
            </p:nvPr>
          </p:nvSpPr>
          <p:spPr bwMode="auto">
            <a:xfrm>
              <a:off x="828255" y="2926080"/>
              <a:ext cx="1600200" cy="242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8822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a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18872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>
                <a:solidFill>
                  <a:srgbClr val="FF0000"/>
                </a:solidFill>
              </a:rPr>
              <a:t>Page fault handler selects a </a:t>
            </a:r>
            <a:r>
              <a:rPr lang="en-GB" sz="2000" b="0" i="1" dirty="0">
                <a:solidFill>
                  <a:srgbClr val="FF0000"/>
                </a:solidFill>
              </a:rPr>
              <a:t>victim</a:t>
            </a:r>
            <a:r>
              <a:rPr lang="en-GB" sz="2000" b="0" dirty="0">
                <a:solidFill>
                  <a:srgbClr val="FF0000"/>
                </a:solidFill>
              </a:rPr>
              <a:t> to be evicted (here VP 4)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28255" y="2560320"/>
            <a:ext cx="8035098" cy="4206240"/>
            <a:chOff x="828255" y="2560320"/>
            <a:chExt cx="8035098" cy="4206240"/>
          </a:xfrm>
        </p:grpSpPr>
        <p:grpSp>
          <p:nvGrpSpPr>
            <p:cNvPr id="127" name="Group 126"/>
            <p:cNvGrpSpPr/>
            <p:nvPr/>
          </p:nvGrpSpPr>
          <p:grpSpPr>
            <a:xfrm>
              <a:off x="2743200" y="2560320"/>
              <a:ext cx="2498706" cy="2688245"/>
              <a:chOff x="1458695" y="1649970"/>
              <a:chExt cx="2498706" cy="2688245"/>
            </a:xfrm>
          </p:grpSpPr>
          <p:sp>
            <p:nvSpPr>
              <p:cNvPr id="128" name="Text Box 1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006005" y="1649970"/>
                <a:ext cx="1901952" cy="36576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Page Table (DRAM)</a:t>
                </a:r>
              </a:p>
            </p:txBody>
          </p:sp>
          <p:grpSp>
            <p:nvGrpSpPr>
              <p:cNvPr id="129" name="Group 128"/>
              <p:cNvGrpSpPr/>
              <p:nvPr/>
            </p:nvGrpSpPr>
            <p:grpSpPr>
              <a:xfrm>
                <a:off x="1458695" y="2009175"/>
                <a:ext cx="2498706" cy="2329040"/>
                <a:chOff x="1458695" y="2009175"/>
                <a:chExt cx="2498706" cy="2329040"/>
              </a:xfrm>
            </p:grpSpPr>
            <p:sp>
              <p:nvSpPr>
                <p:cNvPr id="130" name="Rectangle 3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311481" y="36589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1" name="Rectangle 4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311481" y="3887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2" name="Rectangle 5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311481" y="3430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133" name="Rectangle 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311481" y="2287305"/>
                  <a:ext cx="1645920" cy="228600"/>
                </a:xfrm>
                <a:prstGeom prst="rect">
                  <a:avLst/>
                </a:prstGeom>
                <a:solidFill>
                  <a:srgbClr val="FFFFFF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rgbClr val="000066"/>
                      </a:solidFill>
                      <a:latin typeface="Lato" panose="020F0502020204030203" pitchFamily="34" charset="0"/>
                    </a:rPr>
                    <a:t>null</a:t>
                  </a:r>
                </a:p>
              </p:txBody>
            </p:sp>
            <p:sp>
              <p:nvSpPr>
                <p:cNvPr id="134" name="Rectangle 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311481" y="25159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5" name="Rectangle 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311481" y="2744505"/>
                  <a:ext cx="1645920" cy="228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6" name="Rectangle 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311481" y="2973105"/>
                  <a:ext cx="1645920" cy="228600"/>
                </a:xfrm>
                <a:prstGeom prst="rect">
                  <a:avLst/>
                </a:prstGeom>
                <a:solidFill>
                  <a:srgbClr val="60C99C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7" name="Rectangle 1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311481" y="3201705"/>
                  <a:ext cx="164592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38" name="Rectangle 20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006681" y="3658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139" name="Rectangle 21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006681" y="3887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40" name="Rectangle 22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006681" y="3430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141" name="Rectangle 23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2006681" y="22873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142" name="Rectangle 24"/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2006681" y="25159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43" name="Rectangle 25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2006681" y="27445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44" name="Rectangle 26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006681" y="29731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45" name="Rectangle 2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2006681" y="320170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146" name="Text Box 28"/>
                <p:cNvSpPr txBox="1">
                  <a:spLocks noChangeArrowheads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2008581" y="2009175"/>
                  <a:ext cx="301752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Valid</a:t>
                  </a:r>
                </a:p>
              </p:txBody>
            </p:sp>
            <p:sp>
              <p:nvSpPr>
                <p:cNvPr id="147" name="Text Box 37"/>
                <p:cNvSpPr txBox="1"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2309456" y="2011680"/>
                  <a:ext cx="1600200" cy="27432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0" rIns="90000" bIns="0" anchor="ctr">
                  <a:normAutofit/>
                </a:bodyPr>
                <a:lstStyle/>
                <a:p>
                  <a:pPr algn="ct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PPN/Disk </a:t>
                  </a:r>
                  <a:r>
                    <a:rPr lang="en-GB" sz="1600" i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Addr</a:t>
                  </a:r>
                  <a:endPara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8" name="Text Box 38"/>
                <p:cNvSpPr txBox="1"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458695" y="22860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0</a:t>
                  </a:r>
                </a:p>
              </p:txBody>
            </p:sp>
            <p:sp>
              <p:nvSpPr>
                <p:cNvPr id="149" name="Text Box 39"/>
                <p:cNvSpPr txBox="1"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458695" y="3886200"/>
                  <a:ext cx="548640" cy="22860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90000" bIns="0" anchor="ctr">
                  <a:noAutofit/>
                </a:bodyPr>
                <a:lstStyle/>
                <a:p>
                  <a:pPr algn="r">
                    <a:lnSpc>
                      <a:spcPct val="98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PTE 7</a:t>
                  </a:r>
                </a:p>
              </p:txBody>
            </p:sp>
            <p:sp>
              <p:nvSpPr>
                <p:cNvPr id="150" name="Oval 43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3099816" y="3968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1" name="Oval 44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099816" y="37398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2" name="Oval 45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098668" y="2825496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3" name="Oval 46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098668" y="2596690"/>
                  <a:ext cx="76200" cy="76200"/>
                </a:xfrm>
                <a:prstGeom prst="ellipse">
                  <a:avLst/>
                </a:prstGeom>
                <a:solidFill>
                  <a:srgbClr val="000066"/>
                </a:solidFill>
                <a:ln w="1260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4" name="Oval 53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101529" y="3054068"/>
                  <a:ext cx="76200" cy="76200"/>
                </a:xfrm>
                <a:prstGeom prst="ellipse">
                  <a:avLst/>
                </a:prstGeom>
                <a:solidFill>
                  <a:srgbClr val="00664D"/>
                </a:solidFill>
                <a:ln w="12600">
                  <a:solidFill>
                    <a:srgbClr val="00664D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5" name="Oval 55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3098414" y="3282696"/>
                  <a:ext cx="76200" cy="76200"/>
                </a:xfrm>
                <a:prstGeom prst="ellipse">
                  <a:avLst/>
                </a:prstGeom>
                <a:solidFill>
                  <a:srgbClr val="C00000"/>
                </a:solidFill>
                <a:ln w="12600">
                  <a:solidFill>
                    <a:srgbClr val="C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156" name="Rectangle 4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311481" y="4109615"/>
                  <a:ext cx="1645920" cy="228600"/>
                </a:xfrm>
                <a:prstGeom prst="rect">
                  <a:avLst/>
                </a:prstGeom>
                <a:solidFill>
                  <a:schemeClr val="bg1"/>
                </a:solidFill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7" name="Rectangle 21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006681" y="4109615"/>
                  <a:ext cx="304800" cy="228600"/>
                </a:xfrm>
                <a:prstGeom prst="rect">
                  <a:avLst/>
                </a:prstGeom>
                <a:noFill/>
                <a:ln w="19080">
                  <a:solidFill>
                    <a:srgbClr val="0000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82296" anchor="ctr"/>
                <a:lstStyle/>
                <a:p>
                  <a:pPr algn="ctr"/>
                  <a:r>
                    <a:rPr lang="en-US" sz="1600" dirty="0">
                      <a:solidFill>
                        <a:srgbClr val="00006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...</a:t>
                  </a:r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6949440" y="2651760"/>
              <a:ext cx="1913913" cy="1600200"/>
              <a:chOff x="5669280" y="1097280"/>
              <a:chExt cx="1913913" cy="1600200"/>
            </a:xfrm>
          </p:grpSpPr>
          <p:sp>
            <p:nvSpPr>
              <p:cNvPr id="159" name="Text Box 12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669280" y="10972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Physical memory</a:t>
                </a:r>
              </a:p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(DRAM)</a:t>
                </a:r>
              </a:p>
            </p:txBody>
          </p:sp>
          <p:sp>
            <p:nvSpPr>
              <p:cNvPr id="160" name="Text Box 4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039157" y="1596248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0</a:t>
                </a:r>
              </a:p>
            </p:txBody>
          </p:sp>
          <p:sp>
            <p:nvSpPr>
              <p:cNvPr id="161" name="Text Box 47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039157" y="2423160"/>
                <a:ext cx="544036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 3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5669280" y="160020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1</a:t>
                </a: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5669280" y="187452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2</a:t>
                </a: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5669280" y="2148840"/>
                <a:ext cx="1371600" cy="274320"/>
              </a:xfrm>
              <a:prstGeom prst="rect">
                <a:avLst/>
              </a:prstGeom>
              <a:solidFill>
                <a:srgbClr val="ADADEB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7</a:t>
                </a: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5669280" y="2423160"/>
                <a:ext cx="1371600" cy="274320"/>
              </a:xfrm>
              <a:prstGeom prst="rect">
                <a:avLst/>
              </a:prstGeom>
              <a:solidFill>
                <a:srgbClr val="60C99C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 anchor="ctr" anchorCtr="0">
                <a:norm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VP 3</a:t>
                </a: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6949440" y="4389120"/>
              <a:ext cx="1371600" cy="2377440"/>
              <a:chOff x="7498080" y="3154680"/>
              <a:chExt cx="1371600" cy="2377440"/>
            </a:xfrm>
          </p:grpSpPr>
          <p:sp>
            <p:nvSpPr>
              <p:cNvPr id="167" name="Text Box 19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498080" y="3154680"/>
                <a:ext cx="1371600" cy="4572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 anchorCtr="0">
                <a:normAutofit lnSpcReduction="10000"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Virtual memory</a:t>
                </a:r>
                <a:b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6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(DRAM/disk)</a:t>
                </a:r>
              </a:p>
            </p:txBody>
          </p:sp>
          <p:sp>
            <p:nvSpPr>
              <p:cNvPr id="168" name="Rectangle 4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498080" y="36576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1</a:t>
                </a:r>
              </a:p>
            </p:txBody>
          </p:sp>
          <p:sp>
            <p:nvSpPr>
              <p:cNvPr id="169" name="Rectangle 4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498080" y="397764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2</a:t>
                </a:r>
              </a:p>
            </p:txBody>
          </p:sp>
          <p:sp>
            <p:nvSpPr>
              <p:cNvPr id="170" name="Rectangle 5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498080" y="4617720"/>
                <a:ext cx="1371600" cy="274320"/>
              </a:xfrm>
              <a:prstGeom prst="rect">
                <a:avLst/>
              </a:prstGeom>
              <a:solidFill>
                <a:srgbClr val="F1C7C7"/>
              </a:solidFill>
              <a:ln w="19080">
                <a:solidFill>
                  <a:srgbClr val="C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4</a:t>
                </a:r>
              </a:p>
            </p:txBody>
          </p:sp>
          <p:sp>
            <p:nvSpPr>
              <p:cNvPr id="171" name="Rectangle 5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498080" y="493776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6</a:t>
                </a:r>
              </a:p>
            </p:txBody>
          </p:sp>
          <p:sp>
            <p:nvSpPr>
              <p:cNvPr id="172" name="Rectangle 5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498080" y="525780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7</a:t>
                </a:r>
              </a:p>
            </p:txBody>
          </p:sp>
          <p:sp>
            <p:nvSpPr>
              <p:cNvPr id="173" name="Rectangle 5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498080" y="4297680"/>
                <a:ext cx="1371600" cy="274320"/>
              </a:xfrm>
              <a:prstGeom prst="rect">
                <a:avLst/>
              </a:prstGeom>
              <a:noFill/>
              <a:ln w="19080">
                <a:solidFill>
                  <a:srgbClr val="000066">
                    <a:alpha val="3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solidFill>
                      <a:srgbClr val="000066">
                        <a:alpha val="3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VP 3</a:t>
                </a:r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4416552" y="4233672"/>
              <a:ext cx="2532887" cy="2075688"/>
              <a:chOff x="3136392" y="3502152"/>
              <a:chExt cx="2532887" cy="2075688"/>
            </a:xfrm>
          </p:grpSpPr>
          <p:sp>
            <p:nvSpPr>
              <p:cNvPr id="175" name="Line 1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136392" y="3959352"/>
                <a:ext cx="2532887" cy="1618488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76" name="Line 54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136392" y="3502152"/>
                <a:ext cx="2532887" cy="1755648"/>
              </a:xfrm>
              <a:prstGeom prst="line">
                <a:avLst/>
              </a:prstGeom>
              <a:noFill/>
              <a:ln w="19080">
                <a:solidFill>
                  <a:srgbClr val="C00000"/>
                </a:solidFill>
                <a:prstDash val="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4416553" y="3291840"/>
              <a:ext cx="2532886" cy="1627632"/>
              <a:chOff x="3136392" y="2560320"/>
              <a:chExt cx="2532886" cy="1627632"/>
            </a:xfrm>
          </p:grpSpPr>
          <p:sp>
            <p:nvSpPr>
              <p:cNvPr id="178" name="Line 16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3136392" y="3108960"/>
                <a:ext cx="2532886" cy="107899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79" name="Line 1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3136392" y="2834639"/>
                <a:ext cx="2532886" cy="21031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80" name="Line 1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3136392" y="2560320"/>
                <a:ext cx="2532886" cy="256032"/>
              </a:xfrm>
              <a:prstGeom prst="line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81" name="Line 56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136392" y="3273552"/>
                <a:ext cx="2532886" cy="109728"/>
              </a:xfrm>
              <a:prstGeom prst="line">
                <a:avLst/>
              </a:prstGeom>
              <a:noFill/>
              <a:ln w="19080">
                <a:solidFill>
                  <a:srgbClr val="00664D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cxnSp>
          <p:nvCxnSpPr>
            <p:cNvPr id="182" name="Shape 60"/>
            <p:cNvCxnSpPr>
              <a:stCxn id="183" idx="2"/>
              <a:endCxn id="144" idx="1"/>
            </p:cNvCxnSpPr>
            <p:nvPr>
              <p:custDataLst>
                <p:tags r:id="rId4"/>
              </p:custDataLst>
            </p:nvPr>
          </p:nvCxnSpPr>
          <p:spPr bwMode="auto">
            <a:xfrm rot="16200000" flipH="1">
              <a:off x="2045377" y="2751945"/>
              <a:ext cx="828787" cy="1662831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3" name="Rectangle 182"/>
            <p:cNvSpPr/>
            <p:nvPr>
              <p:custDataLst>
                <p:tags r:id="rId5"/>
              </p:custDataLst>
            </p:nvPr>
          </p:nvSpPr>
          <p:spPr bwMode="auto">
            <a:xfrm>
              <a:off x="828255" y="2926080"/>
              <a:ext cx="1600200" cy="242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4057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en-US" dirty="0"/>
              <a:t>:  Ending a process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exit(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status)</a:t>
            </a:r>
          </a:p>
          <a:p>
            <a:pPr lvl="1"/>
            <a:r>
              <a:rPr lang="en-US" dirty="0"/>
              <a:t>Exits a process</a:t>
            </a:r>
          </a:p>
          <a:p>
            <a:pPr lvl="2"/>
            <a:r>
              <a:rPr lang="en-US" dirty="0"/>
              <a:t>Status code:  0 is used for a normal exit, nonzero for abnormal exit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446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a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18872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</a:t>
            </a:r>
            <a:r>
              <a:rPr lang="en-GB" sz="2000" b="0" i="1" dirty="0"/>
              <a:t>victim</a:t>
            </a:r>
            <a:r>
              <a:rPr lang="en-GB" sz="2000" b="0" dirty="0"/>
              <a:t> to be evicted (here VP 4)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>
                <a:solidFill>
                  <a:srgbClr val="FF0000"/>
                </a:solidFill>
              </a:rPr>
              <a:t>Offending instruction is restarted:  page hit!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2743200" y="2560320"/>
            <a:ext cx="2498706" cy="2688245"/>
            <a:chOff x="1458695" y="1649970"/>
            <a:chExt cx="2498706" cy="2688245"/>
          </a:xfrm>
        </p:grpSpPr>
        <p:sp>
          <p:nvSpPr>
            <p:cNvPr id="70" name="Text Box 1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006005" y="1649970"/>
              <a:ext cx="1901952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Table (DRAM)</a:t>
              </a: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1458695" y="2009175"/>
              <a:ext cx="2498706" cy="2329040"/>
              <a:chOff x="1458695" y="2009175"/>
              <a:chExt cx="2498706" cy="2329040"/>
            </a:xfrm>
          </p:grpSpPr>
          <p:sp>
            <p:nvSpPr>
              <p:cNvPr id="72" name="Rectangle 3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311481" y="36589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3" name="Rectangle 4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311481" y="3887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4" name="Rectangle 5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311481" y="3430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75" name="Rectangle 6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311481" y="2287305"/>
                <a:ext cx="1645920" cy="22860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rgbClr val="000066"/>
                    </a:solidFill>
                    <a:latin typeface="Lato" panose="020F0502020204030203" pitchFamily="34" charset="0"/>
                  </a:rPr>
                  <a:t>null</a:t>
                </a:r>
              </a:p>
            </p:txBody>
          </p:sp>
          <p:sp>
            <p:nvSpPr>
              <p:cNvPr id="76" name="Rectangle 7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311481" y="25159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7" name="Rectangle 8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311481" y="2744505"/>
                <a:ext cx="1645920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8" name="Rectangle 9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311481" y="2973105"/>
                <a:ext cx="1645920" cy="228600"/>
              </a:xfrm>
              <a:prstGeom prst="rect">
                <a:avLst/>
              </a:prstGeom>
              <a:solidFill>
                <a:srgbClr val="ADADEB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9" name="Rectangle 10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311481" y="3201705"/>
                <a:ext cx="164592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0" name="Rectangle 2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06681" y="3658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81" name="Rectangle 2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006681" y="3887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2" name="Rectangle 2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006681" y="3430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83" name="Rectangle 23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006681" y="22873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84" name="Rectangle 2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006681" y="25159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5" name="Rectangle 2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006681" y="27445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6" name="Rectangle 26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006681" y="29731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7" name="Rectangle 27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006681" y="320170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88" name="Text Box 2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08581" y="2009175"/>
                <a:ext cx="301752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Valid</a:t>
                </a:r>
              </a:p>
            </p:txBody>
          </p:sp>
          <p:sp>
            <p:nvSpPr>
              <p:cNvPr id="89" name="Text Box 37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309456" y="2011680"/>
                <a:ext cx="1600200" cy="2743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>
                <a:normAutofit/>
              </a:bodyPr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PPN/Disk </a:t>
                </a:r>
                <a:r>
                  <a:rPr lang="en-GB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Addr</a:t>
                </a:r>
                <a:endParaRPr lang="en-GB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Text Box 38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458695" y="22860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0</a:t>
                </a:r>
              </a:p>
            </p:txBody>
          </p:sp>
          <p:sp>
            <p:nvSpPr>
              <p:cNvPr id="91" name="Text Box 39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458695" y="3886200"/>
                <a:ext cx="548640" cy="228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90000" bIns="0" anchor="ctr">
                <a:no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PTE 7</a:t>
                </a:r>
              </a:p>
            </p:txBody>
          </p:sp>
          <p:sp>
            <p:nvSpPr>
              <p:cNvPr id="92" name="Oval 43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099816" y="3968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3" name="Oval 4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099816" y="37398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4" name="Oval 4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098668" y="28254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5" name="Oval 46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098668" y="2596690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6" name="Oval 53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101529" y="3054068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7" name="Oval 55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098414" y="3282696"/>
                <a:ext cx="76200" cy="76200"/>
              </a:xfrm>
              <a:prstGeom prst="ellipse">
                <a:avLst/>
              </a:prstGeom>
              <a:solidFill>
                <a:srgbClr val="000066"/>
              </a:solidFill>
              <a:ln w="1260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8" name="Rectangle 4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311481" y="4109615"/>
                <a:ext cx="1645920" cy="228600"/>
              </a:xfrm>
              <a:prstGeom prst="rect">
                <a:avLst/>
              </a:prstGeom>
              <a:solidFill>
                <a:schemeClr val="bg1"/>
              </a:solidFill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Rectangle 21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006681" y="4109615"/>
                <a:ext cx="304800" cy="228600"/>
              </a:xfrm>
              <a:prstGeom prst="rect">
                <a:avLst/>
              </a:prstGeom>
              <a:noFill/>
              <a:ln w="1908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82296" anchor="ctr"/>
              <a:lstStyle/>
              <a:p>
                <a:pPr algn="ctr"/>
                <a:r>
                  <a:rPr lang="en-US" sz="1600" dirty="0">
                    <a:solidFill>
                      <a:srgbClr val="0000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...</a:t>
                </a:r>
              </a:p>
            </p:txBody>
          </p:sp>
        </p:grpSp>
      </p:grpSp>
      <p:grpSp>
        <p:nvGrpSpPr>
          <p:cNvPr id="100" name="Group 99"/>
          <p:cNvGrpSpPr/>
          <p:nvPr/>
        </p:nvGrpSpPr>
        <p:grpSpPr>
          <a:xfrm>
            <a:off x="6949440" y="2651760"/>
            <a:ext cx="1913913" cy="1600200"/>
            <a:chOff x="5669280" y="1097280"/>
            <a:chExt cx="1913913" cy="1600200"/>
          </a:xfrm>
        </p:grpSpPr>
        <p:sp>
          <p:nvSpPr>
            <p:cNvPr id="101" name="Text Box 1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669280" y="10972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memory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(DRAM)</a:t>
              </a:r>
            </a:p>
          </p:txBody>
        </p:sp>
        <p:sp>
          <p:nvSpPr>
            <p:cNvPr id="102" name="Text Box 4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039157" y="1596248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0</a:t>
              </a:r>
            </a:p>
          </p:txBody>
        </p:sp>
        <p:sp>
          <p:nvSpPr>
            <p:cNvPr id="103" name="Text Box 4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39157" y="2423160"/>
              <a:ext cx="544036" cy="27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PP 3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669280" y="160020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669280" y="187452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2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669280" y="214884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7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669280" y="2423160"/>
              <a:ext cx="1371600" cy="274320"/>
            </a:xfrm>
            <a:prstGeom prst="rect">
              <a:avLst/>
            </a:prstGeom>
            <a:solidFill>
              <a:srgbClr val="ADADEB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VP 3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949440" y="4389120"/>
            <a:ext cx="1371600" cy="2377440"/>
            <a:chOff x="7498080" y="3154680"/>
            <a:chExt cx="1371600" cy="2377440"/>
          </a:xfrm>
        </p:grpSpPr>
        <p:sp>
          <p:nvSpPr>
            <p:cNvPr id="109" name="Text Box 19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498080" y="3154680"/>
              <a:ext cx="13716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Virtual memory</a:t>
              </a:r>
              <a:b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b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(DRAM/disk)</a:t>
              </a:r>
            </a:p>
          </p:txBody>
        </p:sp>
        <p:sp>
          <p:nvSpPr>
            <p:cNvPr id="110" name="Rectangl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498080" y="36576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1</a:t>
              </a:r>
            </a:p>
          </p:txBody>
        </p:sp>
        <p:sp>
          <p:nvSpPr>
            <p:cNvPr id="111" name="Rectangle 4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98080" y="397764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2</a:t>
              </a:r>
            </a:p>
          </p:txBody>
        </p:sp>
        <p:sp>
          <p:nvSpPr>
            <p:cNvPr id="112" name="Rectangle 5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98080" y="461772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4</a:t>
              </a:r>
            </a:p>
          </p:txBody>
        </p:sp>
        <p:sp>
          <p:nvSpPr>
            <p:cNvPr id="113" name="Rectangle 5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498080" y="493776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6</a:t>
              </a:r>
            </a:p>
          </p:txBody>
        </p:sp>
        <p:sp>
          <p:nvSpPr>
            <p:cNvPr id="114" name="Rectangle 5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498080" y="525780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7</a:t>
              </a:r>
            </a:p>
          </p:txBody>
        </p:sp>
        <p:sp>
          <p:nvSpPr>
            <p:cNvPr id="115" name="Rectangle 5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498080" y="4297680"/>
              <a:ext cx="1371600" cy="274320"/>
            </a:xfrm>
            <a:prstGeom prst="rect">
              <a:avLst/>
            </a:prstGeom>
            <a:noFill/>
            <a:ln w="19080">
              <a:solidFill>
                <a:srgbClr val="000066">
                  <a:alpha val="30000"/>
                </a:srgbClr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000066">
                      <a:alpha val="3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VP 3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416552" y="4233672"/>
            <a:ext cx="2532887" cy="2075688"/>
            <a:chOff x="3136392" y="3502152"/>
            <a:chExt cx="2532887" cy="2075688"/>
          </a:xfrm>
        </p:grpSpPr>
        <p:sp>
          <p:nvSpPr>
            <p:cNvPr id="117" name="Line 1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136392" y="3959352"/>
              <a:ext cx="2532887" cy="161848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8" name="Line 5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136392" y="3502152"/>
              <a:ext cx="2532887" cy="175564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416553" y="3291840"/>
            <a:ext cx="2532886" cy="1627632"/>
            <a:chOff x="3136392" y="2560320"/>
            <a:chExt cx="2532886" cy="1627632"/>
          </a:xfrm>
        </p:grpSpPr>
        <p:sp>
          <p:nvSpPr>
            <p:cNvPr id="120" name="Line 1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3136392" y="3108960"/>
              <a:ext cx="2532886" cy="107899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1" name="Line 1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136392" y="2834639"/>
              <a:ext cx="2532886" cy="21031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2" name="Line 18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3136392" y="2560320"/>
              <a:ext cx="2532886" cy="256032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3" name="Line 5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136392" y="3273551"/>
              <a:ext cx="2532886" cy="109728"/>
            </a:xfrm>
            <a:prstGeom prst="line">
              <a:avLst/>
            </a:prstGeom>
            <a:noFill/>
            <a:ln w="1908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cxnSp>
        <p:nvCxnSpPr>
          <p:cNvPr id="124" name="Shape 60"/>
          <p:cNvCxnSpPr>
            <a:stCxn id="125" idx="2"/>
            <a:endCxn id="86" idx="1"/>
          </p:cNvCxnSpPr>
          <p:nvPr>
            <p:custDataLst>
              <p:tags r:id="rId4"/>
            </p:custDataLst>
          </p:nvPr>
        </p:nvCxnSpPr>
        <p:spPr bwMode="auto">
          <a:xfrm rot="16200000" flipH="1">
            <a:off x="2045377" y="2751945"/>
            <a:ext cx="828787" cy="1662831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5" name="Rectangle 124"/>
          <p:cNvSpPr/>
          <p:nvPr>
            <p:custDataLst>
              <p:tags r:id="rId5"/>
            </p:custDataLst>
          </p:nvPr>
        </p:nvSpPr>
        <p:spPr bwMode="auto">
          <a:xfrm>
            <a:off x="828255" y="292608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</p:txBody>
      </p:sp>
    </p:spTree>
    <p:extLst>
      <p:ext uri="{BB962C8B-B14F-4D97-AF65-F5344CB8AC3E}">
        <p14:creationId xmlns:p14="http://schemas.microsoft.com/office/powerpoint/2010/main" val="3066444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bits wide are the following fields?</a:t>
            </a:r>
          </a:p>
          <a:p>
            <a:pPr lvl="1"/>
            <a:r>
              <a:rPr lang="en-US" dirty="0"/>
              <a:t>16 KB pages</a:t>
            </a:r>
          </a:p>
          <a:p>
            <a:pPr lvl="1"/>
            <a:r>
              <a:rPr lang="en-US" dirty="0"/>
              <a:t>48-bit virtual addresses</a:t>
            </a:r>
          </a:p>
          <a:p>
            <a:pPr lvl="1"/>
            <a:r>
              <a:rPr lang="en-US" dirty="0"/>
              <a:t>16 GB physical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41</a:t>
            </a:fld>
            <a:endParaRPr lang="en-US"/>
          </a:p>
        </p:txBody>
      </p:sp>
      <p:grpSp>
        <p:nvGrpSpPr>
          <p:cNvPr id="5" name="Group 19"/>
          <p:cNvGrpSpPr/>
          <p:nvPr/>
        </p:nvGrpSpPr>
        <p:grpSpPr>
          <a:xfrm>
            <a:off x="914399" y="4297680"/>
            <a:ext cx="2468881" cy="2011680"/>
            <a:chOff x="1273628" y="4197096"/>
            <a:chExt cx="2468881" cy="2011680"/>
          </a:xfrm>
        </p:grpSpPr>
        <p:grpSp>
          <p:nvGrpSpPr>
            <p:cNvPr id="6" name="Group 17"/>
            <p:cNvGrpSpPr/>
            <p:nvPr/>
          </p:nvGrpSpPr>
          <p:grpSpPr>
            <a:xfrm>
              <a:off x="1273628" y="4197096"/>
              <a:ext cx="2468881" cy="2011680"/>
              <a:chOff x="7955279" y="3293581"/>
              <a:chExt cx="2468881" cy="2011680"/>
            </a:xfrm>
          </p:grpSpPr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7955280" y="3657600"/>
                <a:ext cx="2383971" cy="523220"/>
                <a:chOff x="869214" y="1743728"/>
                <a:chExt cx="2383897" cy="392422"/>
              </a:xfrm>
            </p:grpSpPr>
            <p:sp>
              <p:nvSpPr>
                <p:cNvPr id="19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1515805" y="1743728"/>
                  <a:ext cx="1737306" cy="392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34	 24</a:t>
                  </a:r>
                </a:p>
              </p:txBody>
            </p:sp>
            <p:sp>
              <p:nvSpPr>
                <p:cNvPr id="20" name="Rectangle 6"/>
                <p:cNvSpPr>
                  <a:spLocks noChangeArrowheads="1"/>
                </p:cNvSpPr>
                <p:nvPr/>
              </p:nvSpPr>
              <p:spPr bwMode="auto">
                <a:xfrm>
                  <a:off x="869214" y="1763081"/>
                  <a:ext cx="562958" cy="3462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FF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(A)</a:t>
                  </a:r>
                </a:p>
              </p:txBody>
            </p:sp>
          </p:grpSp>
          <p:grpSp>
            <p:nvGrpSpPr>
              <p:cNvPr id="9" name="Group 2"/>
              <p:cNvGrpSpPr/>
              <p:nvPr/>
            </p:nvGrpSpPr>
            <p:grpSpPr>
              <a:xfrm>
                <a:off x="7955279" y="4023360"/>
                <a:ext cx="2383972" cy="523220"/>
                <a:chOff x="868997" y="3240088"/>
                <a:chExt cx="2383972" cy="523220"/>
              </a:xfrm>
            </p:grpSpPr>
            <p:sp>
              <p:nvSpPr>
                <p:cNvPr id="17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1515609" y="3240088"/>
                  <a:ext cx="173736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40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32	 18</a:t>
                  </a:r>
                </a:p>
              </p:txBody>
            </p:sp>
            <p:sp>
              <p:nvSpPr>
                <p:cNvPr id="18" name="Rectangle 7"/>
                <p:cNvSpPr>
                  <a:spLocks noChangeArrowheads="1"/>
                </p:cNvSpPr>
                <p:nvPr/>
              </p:nvSpPr>
              <p:spPr bwMode="auto">
                <a:xfrm>
                  <a:off x="868997" y="3265893"/>
                  <a:ext cx="566928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408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(B)</a:t>
                  </a:r>
                </a:p>
              </p:txBody>
            </p:sp>
          </p:grpSp>
          <p:grpSp>
            <p:nvGrpSpPr>
              <p:cNvPr id="10" name="Group 3"/>
              <p:cNvGrpSpPr/>
              <p:nvPr/>
            </p:nvGrpSpPr>
            <p:grpSpPr>
              <a:xfrm>
                <a:off x="7968476" y="4389120"/>
                <a:ext cx="2370775" cy="523220"/>
                <a:chOff x="882194" y="4154488"/>
                <a:chExt cx="2370775" cy="523220"/>
              </a:xfrm>
            </p:grpSpPr>
            <p:sp>
              <p:nvSpPr>
                <p:cNvPr id="15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1515609" y="4154488"/>
                  <a:ext cx="173736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66A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30	 20</a:t>
                  </a:r>
                </a:p>
              </p:txBody>
            </p:sp>
            <p:sp>
              <p:nvSpPr>
                <p:cNvPr id="16" name="Rectangle 8"/>
                <p:cNvSpPr>
                  <a:spLocks noChangeArrowheads="1"/>
                </p:cNvSpPr>
                <p:nvPr/>
              </p:nvSpPr>
              <p:spPr bwMode="auto">
                <a:xfrm>
                  <a:off x="882194" y="4180293"/>
                  <a:ext cx="540533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FF66A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(C)</a:t>
                  </a:r>
                </a:p>
              </p:txBody>
            </p:sp>
          </p:grpSp>
          <p:grpSp>
            <p:nvGrpSpPr>
              <p:cNvPr id="11" name="Group 4"/>
              <p:cNvGrpSpPr/>
              <p:nvPr/>
            </p:nvGrpSpPr>
            <p:grpSpPr>
              <a:xfrm>
                <a:off x="7955280" y="4757158"/>
                <a:ext cx="2383971" cy="523220"/>
                <a:chOff x="856298" y="5068888"/>
                <a:chExt cx="2383971" cy="523220"/>
              </a:xfrm>
            </p:grpSpPr>
            <p:sp>
              <p:nvSpPr>
                <p:cNvPr id="13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1502909" y="5068888"/>
                  <a:ext cx="173736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ADADEB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34	 20</a:t>
                  </a:r>
                </a:p>
              </p:txBody>
            </p:sp>
            <p:sp>
              <p:nvSpPr>
                <p:cNvPr id="14" name="Rectangle 9"/>
                <p:cNvSpPr>
                  <a:spLocks noChangeArrowheads="1"/>
                </p:cNvSpPr>
                <p:nvPr/>
              </p:nvSpPr>
              <p:spPr bwMode="auto">
                <a:xfrm>
                  <a:off x="856298" y="5080383"/>
                  <a:ext cx="57099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ADADEB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(D)</a:t>
                  </a:r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7955280" y="3293581"/>
                <a:ext cx="2468880" cy="20116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1920240" y="4206240"/>
              <a:ext cx="173736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VPN	PPN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37916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memory provides:</a:t>
            </a:r>
          </a:p>
          <a:p>
            <a:pPr lvl="1"/>
            <a:r>
              <a:rPr lang="en-US" dirty="0"/>
              <a:t>Ability to use limited memory (RAM) across multiple processes</a:t>
            </a:r>
          </a:p>
          <a:p>
            <a:pPr lvl="1"/>
            <a:r>
              <a:rPr lang="en-US" dirty="0"/>
              <a:t>Illusion of contiguous virtual address space for each process</a:t>
            </a:r>
          </a:p>
          <a:p>
            <a:pPr lvl="1"/>
            <a:r>
              <a:rPr lang="en-US" dirty="0"/>
              <a:t>Protection and sharing amongst processes</a:t>
            </a:r>
          </a:p>
          <a:p>
            <a:r>
              <a:rPr lang="en-US" dirty="0"/>
              <a:t>Indirection via address mapping by page tables</a:t>
            </a:r>
          </a:p>
          <a:p>
            <a:pPr lvl="1"/>
            <a:r>
              <a:rPr lang="en-US" dirty="0"/>
              <a:t>Part of memory management unit and stored in memory</a:t>
            </a:r>
          </a:p>
          <a:p>
            <a:pPr lvl="1"/>
            <a:r>
              <a:rPr lang="en-US" dirty="0"/>
              <a:t>Use virtual page number as index into lookup table that holds physical page number, disk address, or NULL (unallocated page)</a:t>
            </a:r>
          </a:p>
          <a:p>
            <a:pPr lvl="1"/>
            <a:r>
              <a:rPr lang="en-US" dirty="0"/>
              <a:t>On page fault, throw exception and move page from swap space (disk) to main memory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04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Zombies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When a process terminates, it still consumes system resources</a:t>
            </a:r>
          </a:p>
          <a:p>
            <a:pPr lvl="1"/>
            <a:r>
              <a:rPr lang="en-US" sz="2000" dirty="0"/>
              <a:t>Various tables maintained by OS</a:t>
            </a:r>
          </a:p>
          <a:p>
            <a:pPr lvl="1"/>
            <a:r>
              <a:rPr lang="en-US" sz="2000" dirty="0"/>
              <a:t>Called a “</a:t>
            </a:r>
            <a:r>
              <a:rPr lang="en-US" sz="2000" dirty="0">
                <a:solidFill>
                  <a:srgbClr val="FF0000"/>
                </a:solidFill>
              </a:rPr>
              <a:t>zombie</a:t>
            </a:r>
            <a:r>
              <a:rPr lang="en-US" sz="2000" dirty="0"/>
              <a:t>” (a</a:t>
            </a:r>
            <a:r>
              <a:rPr lang="en-US" sz="1800" dirty="0"/>
              <a:t> living corpse, half alive and half dead)</a:t>
            </a:r>
          </a:p>
          <a:p>
            <a:pPr lvl="1"/>
            <a:endParaRPr lang="en-US" sz="1800" dirty="0"/>
          </a:p>
          <a:p>
            <a:r>
              <a:rPr lang="en-US" sz="2400" i="1" dirty="0"/>
              <a:t>Reaping</a:t>
            </a:r>
            <a:r>
              <a:rPr lang="en-US" sz="2400" dirty="0"/>
              <a:t> is performed by parent on terminated child</a:t>
            </a:r>
            <a:endParaRPr lang="en-US" sz="2400" i="1" dirty="0"/>
          </a:p>
          <a:p>
            <a:pPr lvl="1"/>
            <a:r>
              <a:rPr lang="en-US" sz="2000" dirty="0"/>
              <a:t>Parent is given exit status information and kernel then deletes zombie child process</a:t>
            </a:r>
          </a:p>
          <a:p>
            <a:pPr lvl="1"/>
            <a:endParaRPr lang="en-US" sz="2000" dirty="0"/>
          </a:p>
          <a:p>
            <a:r>
              <a:rPr lang="en-US" sz="2400" dirty="0"/>
              <a:t>What if parent doesn’t reap?</a:t>
            </a:r>
          </a:p>
          <a:p>
            <a:pPr lvl="1"/>
            <a:r>
              <a:rPr lang="en-US" sz="2000" dirty="0"/>
              <a:t>If any parent terminates without reaping a child, then the orphaned child will be reaped by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2000" dirty="0"/>
              <a:t> process (pid == 1)</a:t>
            </a:r>
          </a:p>
          <a:p>
            <a:pPr lvl="2"/>
            <a:r>
              <a:rPr lang="en-US" sz="1800" b="1" dirty="0"/>
              <a:t>Note:  </a:t>
            </a:r>
            <a:r>
              <a:rPr lang="en-US" sz="1800" dirty="0"/>
              <a:t>on more recent Linux systems,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init</a:t>
            </a:r>
            <a:r>
              <a:rPr lang="en-US" sz="1800" dirty="0"/>
              <a:t> has been renamed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systemd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In long-running processes (e.g. shells, servers) we need </a:t>
            </a:r>
            <a:r>
              <a:rPr lang="en-US" sz="2000" i="1" dirty="0"/>
              <a:t>explicit</a:t>
            </a:r>
            <a:r>
              <a:rPr lang="en-US" sz="2000" dirty="0"/>
              <a:t> reaping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dirty="0"/>
              <a:t>: 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wait(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child_status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/>
              <a:t>Suspends current process (</a:t>
            </a:r>
            <a:r>
              <a:rPr lang="en-US" i="1" dirty="0"/>
              <a:t>i.e.</a:t>
            </a:r>
            <a:r>
              <a:rPr lang="en-US" dirty="0"/>
              <a:t> the parent) until one of its children terminates</a:t>
            </a:r>
          </a:p>
          <a:p>
            <a:pPr lvl="1"/>
            <a:r>
              <a:rPr lang="en-US" dirty="0"/>
              <a:t>Return value is the PID of the child process that terminated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On successful return, the child process is reaped</a:t>
            </a:r>
          </a:p>
          <a:p>
            <a:pPr lvl="1"/>
            <a:r>
              <a:rPr lang="en-US" dirty="0"/>
              <a:t>If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child_status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, then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child_status</a:t>
            </a:r>
            <a:r>
              <a:rPr lang="en-US" dirty="0"/>
              <a:t> value indicates why the child process terminated</a:t>
            </a:r>
          </a:p>
          <a:p>
            <a:pPr lvl="2"/>
            <a:r>
              <a:rPr lang="en-US" dirty="0"/>
              <a:t>Special macros for interpreting this status – see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 dirty="0"/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wait(2)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1800"/>
              </a:spcBef>
            </a:pPr>
            <a:r>
              <a:rPr lang="en-US" b="1" dirty="0"/>
              <a:t>Note:</a:t>
            </a:r>
            <a:r>
              <a:rPr lang="en-US" b="0" dirty="0"/>
              <a:t>  If parent process has multiple children,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b="0" dirty="0"/>
              <a:t> will return when </a:t>
            </a:r>
            <a:r>
              <a:rPr lang="en-US" b="0" i="1" dirty="0"/>
              <a:t>any</a:t>
            </a:r>
            <a:r>
              <a:rPr lang="en-US" b="0" dirty="0"/>
              <a:t> of the children terminates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b="0" dirty="0"/>
              <a:t> can be used to wait on a specific child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6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Process Management 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2400" dirty="0"/>
              <a:t> makes two copies of the same process  (parent &amp; child)</a:t>
            </a:r>
          </a:p>
          <a:p>
            <a:pPr lvl="1"/>
            <a:r>
              <a:rPr lang="en-US" sz="2000" dirty="0"/>
              <a:t>Returns different values to the two processes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exec*</a:t>
            </a:r>
            <a:r>
              <a:rPr lang="en-US" sz="2400" dirty="0"/>
              <a:t> replaces current process from file (new program)</a:t>
            </a:r>
          </a:p>
          <a:p>
            <a:pPr lvl="1"/>
            <a:r>
              <a:rPr lang="en-US" dirty="0"/>
              <a:t>Two-process program:</a:t>
            </a:r>
          </a:p>
          <a:p>
            <a:pPr lvl="2"/>
            <a:r>
              <a:rPr lang="en-US" dirty="0"/>
              <a:t>First </a:t>
            </a:r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fork()</a:t>
            </a:r>
          </a:p>
          <a:p>
            <a:pPr lvl="2"/>
            <a:r>
              <a:rPr lang="en-US" b="1" dirty="0"/>
              <a:t>if</a:t>
            </a:r>
            <a:r>
              <a:rPr lang="en-US" dirty="0"/>
              <a:t> (pid == 0) { </a:t>
            </a:r>
            <a:r>
              <a:rPr lang="en-US" i="1" dirty="0"/>
              <a:t>/* child code */ </a:t>
            </a:r>
            <a:r>
              <a:rPr lang="en-US" dirty="0"/>
              <a:t>} </a:t>
            </a:r>
            <a:r>
              <a:rPr lang="en-US" b="1" dirty="0"/>
              <a:t>else</a:t>
            </a:r>
            <a:r>
              <a:rPr lang="en-US" dirty="0"/>
              <a:t> { </a:t>
            </a:r>
            <a:r>
              <a:rPr lang="en-US" i="1" dirty="0"/>
              <a:t>/* parent code */ </a:t>
            </a:r>
            <a:r>
              <a:rPr lang="en-US" dirty="0"/>
              <a:t>}</a:t>
            </a:r>
          </a:p>
          <a:p>
            <a:pPr lvl="1"/>
            <a:r>
              <a:rPr lang="en-US" dirty="0"/>
              <a:t>Two different programs:</a:t>
            </a:r>
          </a:p>
          <a:p>
            <a:pPr lvl="2"/>
            <a:r>
              <a:rPr lang="en-US" dirty="0"/>
              <a:t>First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</a:p>
          <a:p>
            <a:pPr lvl="2"/>
            <a:r>
              <a:rPr lang="en-US" b="1" dirty="0"/>
              <a:t>if</a:t>
            </a:r>
            <a:r>
              <a:rPr lang="en-US" dirty="0"/>
              <a:t> (pid == 0) { </a:t>
            </a:r>
            <a:r>
              <a:rPr lang="en-US" dirty="0" err="1"/>
              <a:t>execv</a:t>
            </a:r>
            <a:r>
              <a:rPr lang="en-US" dirty="0"/>
              <a:t>(</a:t>
            </a:r>
            <a:r>
              <a:rPr lang="is-IS" dirty="0"/>
              <a:t>…</a:t>
            </a:r>
            <a:r>
              <a:rPr lang="en-US" dirty="0"/>
              <a:t>) } </a:t>
            </a:r>
            <a:r>
              <a:rPr lang="en-US" b="1" dirty="0"/>
              <a:t>else</a:t>
            </a:r>
            <a:r>
              <a:rPr lang="en-US" dirty="0"/>
              <a:t> { </a:t>
            </a:r>
            <a:r>
              <a:rPr lang="en-US" i="1" dirty="0"/>
              <a:t>/* parent code */</a:t>
            </a:r>
            <a:r>
              <a:rPr lang="en-US" dirty="0"/>
              <a:t> }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sz="2400" dirty="0"/>
              <a:t> or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2400" dirty="0"/>
              <a:t> used to synchronize parent/child execution and to reap child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79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  <a:p>
            <a:pPr lvl="1"/>
            <a:r>
              <a:rPr lang="en-US" dirty="0"/>
              <a:t>At any given time, system has multiple active processes</a:t>
            </a:r>
          </a:p>
          <a:p>
            <a:pPr lvl="1"/>
            <a:r>
              <a:rPr lang="en-US" dirty="0"/>
              <a:t>On a one-CPU system, only one can execute at a time, but each process appears to have total control of the processor</a:t>
            </a:r>
          </a:p>
          <a:p>
            <a:pPr lvl="1"/>
            <a:r>
              <a:rPr lang="en-US" dirty="0"/>
              <a:t>OS periodically “context switches” between active processes</a:t>
            </a:r>
          </a:p>
          <a:p>
            <a:pPr lvl="2"/>
            <a:r>
              <a:rPr lang="en-US" dirty="0"/>
              <a:t>Implemented using </a:t>
            </a:r>
            <a:r>
              <a:rPr lang="en-US" i="1" dirty="0"/>
              <a:t>exceptional control flow</a:t>
            </a:r>
          </a:p>
          <a:p>
            <a:r>
              <a:rPr lang="en-US" dirty="0"/>
              <a:t>Process management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fork</a:t>
            </a:r>
            <a:r>
              <a:rPr lang="en-US" dirty="0"/>
              <a:t>:  one call, two returns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execve</a:t>
            </a:r>
            <a:r>
              <a:rPr lang="en-US" dirty="0"/>
              <a:t>:  one call, usually no return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waitpid</a:t>
            </a:r>
            <a:r>
              <a:rPr lang="en-US" dirty="0"/>
              <a:t>:  synchronization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exit</a:t>
            </a:r>
            <a:r>
              <a:rPr lang="en-US" dirty="0"/>
              <a:t>:  one call, no return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4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33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6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41" name="Rectangle 40"/>
          <p:cNvSpPr/>
          <p:nvPr>
            <p:custDataLst>
              <p:tags r:id="rId23"/>
            </p:custDataLst>
          </p:nvPr>
        </p:nvSpPr>
        <p:spPr bwMode="auto">
          <a:xfrm>
            <a:off x="5522975" y="4114799"/>
            <a:ext cx="3136392" cy="140817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24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25"/>
            </p:custDataLst>
          </p:nvPr>
        </p:nvSpPr>
        <p:spPr bwMode="auto">
          <a:xfrm>
            <a:off x="6858000" y="5702485"/>
            <a:ext cx="1145032" cy="95164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7960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0</TotalTime>
  <Words>3719</Words>
  <Application>Microsoft Office PowerPoint</Application>
  <PresentationFormat>On-screen Show (4:3)</PresentationFormat>
  <Paragraphs>971</Paragraphs>
  <Slides>42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7" baseType="lpstr">
      <vt:lpstr>굴림</vt:lpstr>
      <vt:lpstr>.AppleSystemUIFont</vt:lpstr>
      <vt:lpstr>Anonymous Pro</vt:lpstr>
      <vt:lpstr>Arial</vt:lpstr>
      <vt:lpstr>Arial Narrow</vt:lpstr>
      <vt:lpstr>Arial Unicode MS</vt:lpstr>
      <vt:lpstr>Calibri</vt:lpstr>
      <vt:lpstr>Cambria Math</vt:lpstr>
      <vt:lpstr>Courier New</vt:lpstr>
      <vt:lpstr>Lato</vt:lpstr>
      <vt:lpstr>Roboto</vt:lpstr>
      <vt:lpstr>Roboto Regular</vt:lpstr>
      <vt:lpstr>Times New Roman</vt:lpstr>
      <vt:lpstr>Wingdings</vt:lpstr>
      <vt:lpstr>UWTheme-351-Au17</vt:lpstr>
      <vt:lpstr>Virtual Memory I CSE 351 Winter 2018</vt:lpstr>
      <vt:lpstr>Administrative</vt:lpstr>
      <vt:lpstr>Creating New Processes &amp; Programs</vt:lpstr>
      <vt:lpstr>exit:  Ending a process</vt:lpstr>
      <vt:lpstr>Zombies</vt:lpstr>
      <vt:lpstr>wait:  Synchronizing with Children</vt:lpstr>
      <vt:lpstr>Process Management Summary</vt:lpstr>
      <vt:lpstr>Summary</vt:lpstr>
      <vt:lpstr>Roadmap</vt:lpstr>
      <vt:lpstr>Virtual Memory (VM*)</vt:lpstr>
      <vt:lpstr>Memory as we know it so far… is virtual!</vt:lpstr>
      <vt:lpstr>Problem 1:  How Does Everything Fit?</vt:lpstr>
      <vt:lpstr>Problem 2:  Memory Management</vt:lpstr>
      <vt:lpstr>Problem 3:  How To Protect</vt:lpstr>
      <vt:lpstr>How can we solve these problems?</vt:lpstr>
      <vt:lpstr>Indirection</vt:lpstr>
      <vt:lpstr>Indirection</vt:lpstr>
      <vt:lpstr>Indirection in Virtual Memory</vt:lpstr>
      <vt:lpstr>Address Spaces</vt:lpstr>
      <vt:lpstr>Mapping</vt:lpstr>
      <vt:lpstr>A System Using Physical Addressing</vt:lpstr>
      <vt:lpstr>A System Using Virtual Addressing</vt:lpstr>
      <vt:lpstr>Why Virtual Memory (VM)?</vt:lpstr>
      <vt:lpstr>VM and the Memory Hierarchy</vt:lpstr>
      <vt:lpstr>or: Virtual Memory as DRAM Cache for Disk</vt:lpstr>
      <vt:lpstr>Memory Hierarchy:  Core 2 Duo</vt:lpstr>
      <vt:lpstr>Virtual Memory Design Consequences</vt:lpstr>
      <vt:lpstr>Why does VM work on RAM/disk?</vt:lpstr>
      <vt:lpstr>Virtual Memory (VM)</vt:lpstr>
      <vt:lpstr>Address Translation</vt:lpstr>
      <vt:lpstr>Address Translation:  Page Tables</vt:lpstr>
      <vt:lpstr>Page Table Diagram</vt:lpstr>
      <vt:lpstr>Page Table Address Translation</vt:lpstr>
      <vt:lpstr>Page Hit</vt:lpstr>
      <vt:lpstr>Page Fault</vt:lpstr>
      <vt:lpstr>Page Fault Exception</vt:lpstr>
      <vt:lpstr>Handling a Page Fault</vt:lpstr>
      <vt:lpstr>Handling a Page Fault</vt:lpstr>
      <vt:lpstr>Handling a Page Fault</vt:lpstr>
      <vt:lpstr>Handling a Page Fault</vt:lpstr>
      <vt:lpstr>Peer Instruction Question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2018-02-21T05:58:54Z</dcterms:created>
  <dcterms:modified xsi:type="dcterms:W3CDTF">2018-02-23T08:11:23Z</dcterms:modified>
</cp:coreProperties>
</file>