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1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2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3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4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5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6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7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8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9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0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21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22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23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24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5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26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7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28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29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30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31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32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33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34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5" r:id="rId1"/>
  </p:sldMasterIdLst>
  <p:notesMasterIdLst>
    <p:notesMasterId r:id="rId46"/>
  </p:notesMasterIdLst>
  <p:handoutMasterIdLst>
    <p:handoutMasterId r:id="rId47"/>
  </p:handoutMasterIdLst>
  <p:sldIdLst>
    <p:sldId id="324" r:id="rId2"/>
    <p:sldId id="280" r:id="rId3"/>
    <p:sldId id="323" r:id="rId4"/>
    <p:sldId id="258" r:id="rId5"/>
    <p:sldId id="259" r:id="rId6"/>
    <p:sldId id="260" r:id="rId7"/>
    <p:sldId id="261" r:id="rId8"/>
    <p:sldId id="263" r:id="rId9"/>
    <p:sldId id="291" r:id="rId10"/>
    <p:sldId id="266" r:id="rId11"/>
    <p:sldId id="269" r:id="rId12"/>
    <p:sldId id="270" r:id="rId13"/>
    <p:sldId id="271" r:id="rId14"/>
    <p:sldId id="292" r:id="rId15"/>
    <p:sldId id="293" r:id="rId16"/>
    <p:sldId id="275" r:id="rId17"/>
    <p:sldId id="276" r:id="rId18"/>
    <p:sldId id="328" r:id="rId19"/>
    <p:sldId id="368" r:id="rId20"/>
    <p:sldId id="330" r:id="rId21"/>
    <p:sldId id="331" r:id="rId22"/>
    <p:sldId id="334" r:id="rId23"/>
    <p:sldId id="335" r:id="rId24"/>
    <p:sldId id="336" r:id="rId25"/>
    <p:sldId id="337" r:id="rId26"/>
    <p:sldId id="338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51" r:id="rId36"/>
    <p:sldId id="355" r:id="rId37"/>
    <p:sldId id="356" r:id="rId38"/>
    <p:sldId id="357" r:id="rId39"/>
    <p:sldId id="358" r:id="rId40"/>
    <p:sldId id="359" r:id="rId41"/>
    <p:sldId id="361" r:id="rId42"/>
    <p:sldId id="362" r:id="rId43"/>
    <p:sldId id="366" r:id="rId44"/>
    <p:sldId id="367" r:id="rId45"/>
  </p:sldIdLst>
  <p:sldSz cx="9144000" cy="6858000" type="screen4x3"/>
  <p:notesSz cx="6858000" cy="9144000"/>
  <p:embeddedFontLst>
    <p:embeddedFont>
      <p:font typeface="Roboto" panose="020B060402020202020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Wingdings 2" panose="05020102010507070707" pitchFamily="18" charset="2"/>
      <p:regular r:id="rId56"/>
    </p:embeddedFont>
    <p:embeddedFont>
      <p:font typeface="Cambria Math" panose="02040503050406030204" pitchFamily="18" charset="0"/>
      <p:regular r:id="rId57"/>
    </p:embeddedFont>
    <p:embeddedFont>
      <p:font typeface="Arial Narrow" panose="020B0606020202030204" pitchFamily="34" charset="0"/>
      <p:regular r:id="rId58"/>
      <p:bold r:id="rId59"/>
      <p:italic r:id="rId60"/>
      <p:boldItalic r:id="rId61"/>
    </p:embeddedFont>
    <p:embeddedFont>
      <p:font typeface="Roboto Regular" panose="020B0604020202020204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 19" id="{2EE20015-D48C-461F-B208-B8D5E7B22879}">
          <p14:sldIdLst>
            <p14:sldId id="324"/>
            <p14:sldId id="280"/>
            <p14:sldId id="323"/>
          </p14:sldIdLst>
        </p14:section>
        <p14:section name="System Control Flow" id="{F9D066B7-C203-4F27-8098-E58AA493B6F7}">
          <p14:sldIdLst>
            <p14:sldId id="258"/>
            <p14:sldId id="259"/>
            <p14:sldId id="260"/>
            <p14:sldId id="261"/>
            <p14:sldId id="263"/>
            <p14:sldId id="291"/>
            <p14:sldId id="266"/>
            <p14:sldId id="269"/>
            <p14:sldId id="270"/>
            <p14:sldId id="271"/>
            <p14:sldId id="292"/>
            <p14:sldId id="293"/>
            <p14:sldId id="275"/>
            <p14:sldId id="276"/>
          </p14:sldIdLst>
        </p14:section>
        <p14:section name="Processes" id="{ACDDBDB6-7F7F-46D3-B4E1-40CDAFE7CC80}">
          <p14:sldIdLst>
            <p14:sldId id="328"/>
          </p14:sldIdLst>
        </p14:section>
        <p14:section name="Processes Defined" id="{FC5423BE-7C8F-4F07-9501-F14A61EA2EDD}">
          <p14:sldIdLst>
            <p14:sldId id="368"/>
            <p14:sldId id="330"/>
            <p14:sldId id="331"/>
          </p14:sldIdLst>
        </p14:section>
        <p14:section name="Multiprocessing" id="{4366C5F9-F8B5-48EC-8BE6-0F126A038AAA}">
          <p14:sldIdLst>
            <p14:sldId id="334"/>
            <p14:sldId id="335"/>
            <p14:sldId id="336"/>
            <p14:sldId id="337"/>
            <p14:sldId id="338"/>
          </p14:sldIdLst>
        </p14:section>
        <p14:section name="Concurrency and Context Switching" id="{14CCA047-16E5-4432-B3DC-93B53E8D838A}">
          <p14:sldIdLst>
            <p14:sldId id="340"/>
            <p14:sldId id="341"/>
            <p14:sldId id="342"/>
            <p14:sldId id="343"/>
          </p14:sldIdLst>
        </p14:section>
        <p14:section name="Fork, Exec, Wait" id="{A33E2DBF-EF14-4601-A359-C80C11999E72}">
          <p14:sldIdLst>
            <p14:sldId id="344"/>
            <p14:sldId id="345"/>
            <p14:sldId id="346"/>
            <p14:sldId id="347"/>
            <p14:sldId id="351"/>
            <p14:sldId id="355"/>
            <p14:sldId id="356"/>
            <p14:sldId id="357"/>
            <p14:sldId id="358"/>
            <p14:sldId id="359"/>
            <p14:sldId id="361"/>
            <p14:sldId id="362"/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C00000"/>
    <a:srgbClr val="999999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4100" autoAdjust="0"/>
  </p:normalViewPr>
  <p:slideViewPr>
    <p:cSldViewPr snapToGrid="0">
      <p:cViewPr varScale="1">
        <p:scale>
          <a:sx n="71" d="100"/>
          <a:sy n="71" d="100"/>
        </p:scale>
        <p:origin x="141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94" y="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yse" userId="bbbbf439873ed760" providerId="LiveId" clId="{BC4B614E-6C80-405D-A209-17A514BDD6E5}"/>
    <pc:docChg chg="delSld modSld sldOrd modSection">
      <pc:chgData name="Mark Wyse" userId="bbbbf439873ed760" providerId="LiveId" clId="{BC4B614E-6C80-405D-A209-17A514BDD6E5}" dt="2018-02-20T22:19:40.962" v="3"/>
      <pc:docMkLst>
        <pc:docMk/>
      </pc:docMkLst>
    </pc:docChg>
  </pc:docChgLst>
  <pc:docChgLst>
    <pc:chgData name="Mark Wyse" userId="bbbbf439873ed760" providerId="LiveId" clId="{DF7DB3C1-9A79-43BE-83B7-A11D472102CA}"/>
    <pc:docChg chg="undo custSel addSld delSld modSld delSection modSection">
      <pc:chgData name="Mark Wyse" userId="bbbbf439873ed760" providerId="LiveId" clId="{DF7DB3C1-9A79-43BE-83B7-A11D472102CA}" dt="2018-02-22T20:52:52.414" v="386" actId="20577"/>
      <pc:docMkLst>
        <pc:docMk/>
      </pc:docMkLst>
      <pc:sldChg chg="del">
        <pc:chgData name="Mark Wyse" userId="bbbbf439873ed760" providerId="LiveId" clId="{DF7DB3C1-9A79-43BE-83B7-A11D472102CA}" dt="2018-02-21T05:13:50.316" v="1" actId="2696"/>
        <pc:sldMkLst>
          <pc:docMk/>
          <pc:sldMk cId="2668841974" sldId="267"/>
        </pc:sldMkLst>
      </pc:sldChg>
      <pc:sldChg chg="del">
        <pc:chgData name="Mark Wyse" userId="bbbbf439873ed760" providerId="LiveId" clId="{DF7DB3C1-9A79-43BE-83B7-A11D472102CA}" dt="2018-02-21T05:13:56.379" v="2" actId="2696"/>
        <pc:sldMkLst>
          <pc:docMk/>
          <pc:sldMk cId="3262099199" sldId="272"/>
        </pc:sldMkLst>
      </pc:sldChg>
      <pc:sldChg chg="modTransition">
        <pc:chgData name="Mark Wyse" userId="bbbbf439873ed760" providerId="LiveId" clId="{DF7DB3C1-9A79-43BE-83B7-A11D472102CA}" dt="2018-02-21T05:26:43.179" v="59"/>
        <pc:sldMkLst>
          <pc:docMk/>
          <pc:sldMk cId="1160260773" sldId="276"/>
        </pc:sldMkLst>
      </pc:sldChg>
      <pc:sldChg chg="del">
        <pc:chgData name="Mark Wyse" userId="bbbbf439873ed760" providerId="LiveId" clId="{DF7DB3C1-9A79-43BE-83B7-A11D472102CA}" dt="2018-02-21T05:13:45.562" v="0" actId="2696"/>
        <pc:sldMkLst>
          <pc:docMk/>
          <pc:sldMk cId="3345647872" sldId="327"/>
        </pc:sldMkLst>
      </pc:sldChg>
      <pc:sldChg chg="del modTransition">
        <pc:chgData name="Mark Wyse" userId="bbbbf439873ed760" providerId="LiveId" clId="{DF7DB3C1-9A79-43BE-83B7-A11D472102CA}" dt="2018-02-21T05:22:51.030" v="6" actId="2696"/>
        <pc:sldMkLst>
          <pc:docMk/>
          <pc:sldMk cId="3922276234" sldId="329"/>
        </pc:sldMkLst>
      </pc:sldChg>
      <pc:sldChg chg="modSp">
        <pc:chgData name="Mark Wyse" userId="bbbbf439873ed760" providerId="LiveId" clId="{DF7DB3C1-9A79-43BE-83B7-A11D472102CA}" dt="2018-02-22T20:52:52.414" v="386" actId="20577"/>
        <pc:sldMkLst>
          <pc:docMk/>
          <pc:sldMk cId="813036401" sldId="331"/>
        </pc:sldMkLst>
        <pc:spChg chg="mod">
          <ac:chgData name="Mark Wyse" userId="bbbbf439873ed760" providerId="LiveId" clId="{DF7DB3C1-9A79-43BE-83B7-A11D472102CA}" dt="2018-02-22T20:52:52.414" v="386" actId="20577"/>
          <ac:spMkLst>
            <pc:docMk/>
            <pc:sldMk cId="813036401" sldId="331"/>
            <ac:spMk id="483331" creationId="{00000000-0000-0000-0000-000000000000}"/>
          </ac:spMkLst>
        </pc:spChg>
      </pc:sldChg>
      <pc:sldChg chg="del modTransition">
        <pc:chgData name="Mark Wyse" userId="bbbbf439873ed760" providerId="LiveId" clId="{DF7DB3C1-9A79-43BE-83B7-A11D472102CA}" dt="2018-02-21T05:22:51.018" v="5" actId="2696"/>
        <pc:sldMkLst>
          <pc:docMk/>
          <pc:sldMk cId="2679199305" sldId="332"/>
        </pc:sldMkLst>
      </pc:sldChg>
      <pc:sldChg chg="del modTransition">
        <pc:chgData name="Mark Wyse" userId="bbbbf439873ed760" providerId="LiveId" clId="{DF7DB3C1-9A79-43BE-83B7-A11D472102CA}" dt="2018-02-21T05:22:50.998" v="4" actId="2696"/>
        <pc:sldMkLst>
          <pc:docMk/>
          <pc:sldMk cId="4085695765" sldId="333"/>
        </pc:sldMkLst>
      </pc:sldChg>
      <pc:sldChg chg="del modTransition">
        <pc:chgData name="Mark Wyse" userId="bbbbf439873ed760" providerId="LiveId" clId="{DF7DB3C1-9A79-43BE-83B7-A11D472102CA}" dt="2018-02-21T05:26:16.960" v="57" actId="2696"/>
        <pc:sldMkLst>
          <pc:docMk/>
          <pc:sldMk cId="3159919642" sldId="339"/>
        </pc:sldMkLst>
      </pc:sldChg>
      <pc:sldChg chg="modSp">
        <pc:chgData name="Mark Wyse" userId="bbbbf439873ed760" providerId="LiveId" clId="{DF7DB3C1-9A79-43BE-83B7-A11D472102CA}" dt="2018-02-21T05:25:51.090" v="56"/>
        <pc:sldMkLst>
          <pc:docMk/>
          <pc:sldMk cId="2327260080" sldId="344"/>
        </pc:sldMkLst>
        <pc:spChg chg="mod">
          <ac:chgData name="Mark Wyse" userId="bbbbf439873ed760" providerId="LiveId" clId="{DF7DB3C1-9A79-43BE-83B7-A11D472102CA}" dt="2018-02-21T05:25:41.327" v="54" actId="20577"/>
          <ac:spMkLst>
            <pc:docMk/>
            <pc:sldMk cId="2327260080" sldId="344"/>
            <ac:spMk id="2" creationId="{00000000-0000-0000-0000-000000000000}"/>
          </ac:spMkLst>
        </pc:spChg>
        <pc:spChg chg="mod">
          <ac:chgData name="Mark Wyse" userId="bbbbf439873ed760" providerId="LiveId" clId="{DF7DB3C1-9A79-43BE-83B7-A11D472102CA}" dt="2018-02-21T05:25:51.090" v="56"/>
          <ac:spMkLst>
            <pc:docMk/>
            <pc:sldMk cId="2327260080" sldId="344"/>
            <ac:spMk id="3" creationId="{00000000-0000-0000-0000-000000000000}"/>
          </ac:spMkLst>
        </pc:spChg>
      </pc:sldChg>
      <pc:sldChg chg="del modTransition">
        <pc:chgData name="Mark Wyse" userId="bbbbf439873ed760" providerId="LiveId" clId="{DF7DB3C1-9A79-43BE-83B7-A11D472102CA}" dt="2018-02-21T05:24:47.822" v="13" actId="2696"/>
        <pc:sldMkLst>
          <pc:docMk/>
          <pc:sldMk cId="1707473755" sldId="348"/>
        </pc:sldMkLst>
      </pc:sldChg>
      <pc:sldChg chg="del modTransition">
        <pc:chgData name="Mark Wyse" userId="bbbbf439873ed760" providerId="LiveId" clId="{DF7DB3C1-9A79-43BE-83B7-A11D472102CA}" dt="2018-02-21T05:24:47.894" v="14" actId="2696"/>
        <pc:sldMkLst>
          <pc:docMk/>
          <pc:sldMk cId="2316796437" sldId="349"/>
        </pc:sldMkLst>
      </pc:sldChg>
      <pc:sldChg chg="del modTransition">
        <pc:chgData name="Mark Wyse" userId="bbbbf439873ed760" providerId="LiveId" clId="{DF7DB3C1-9A79-43BE-83B7-A11D472102CA}" dt="2018-02-21T05:24:47.954" v="15" actId="2696"/>
        <pc:sldMkLst>
          <pc:docMk/>
          <pc:sldMk cId="3776269465" sldId="350"/>
        </pc:sldMkLst>
      </pc:sldChg>
      <pc:sldChg chg="del modTransition">
        <pc:chgData name="Mark Wyse" userId="bbbbf439873ed760" providerId="LiveId" clId="{DF7DB3C1-9A79-43BE-83B7-A11D472102CA}" dt="2018-02-21T05:24:43.956" v="10" actId="2696"/>
        <pc:sldMkLst>
          <pc:docMk/>
          <pc:sldMk cId="2867039551" sldId="352"/>
        </pc:sldMkLst>
      </pc:sldChg>
      <pc:sldChg chg="del modTransition">
        <pc:chgData name="Mark Wyse" userId="bbbbf439873ed760" providerId="LiveId" clId="{DF7DB3C1-9A79-43BE-83B7-A11D472102CA}" dt="2018-02-21T05:24:44.057" v="11" actId="2696"/>
        <pc:sldMkLst>
          <pc:docMk/>
          <pc:sldMk cId="745956806" sldId="353"/>
        </pc:sldMkLst>
      </pc:sldChg>
      <pc:sldChg chg="del modTransition">
        <pc:chgData name="Mark Wyse" userId="bbbbf439873ed760" providerId="LiveId" clId="{DF7DB3C1-9A79-43BE-83B7-A11D472102CA}" dt="2018-02-21T05:24:44.153" v="12" actId="2696"/>
        <pc:sldMkLst>
          <pc:docMk/>
          <pc:sldMk cId="978014338" sldId="354"/>
        </pc:sldMkLst>
      </pc:sldChg>
      <pc:sldChg chg="addSp delSp modNotesTx">
        <pc:chgData name="Mark Wyse" userId="bbbbf439873ed760" providerId="LiveId" clId="{DF7DB3C1-9A79-43BE-83B7-A11D472102CA}" dt="2018-02-21T05:28:20.909" v="153" actId="478"/>
        <pc:sldMkLst>
          <pc:docMk/>
          <pc:sldMk cId="3955099706" sldId="356"/>
        </pc:sldMkLst>
        <pc:inkChg chg="add del">
          <ac:chgData name="Mark Wyse" userId="bbbbf439873ed760" providerId="LiveId" clId="{DF7DB3C1-9A79-43BE-83B7-A11D472102CA}" dt="2018-02-21T05:28:20.909" v="153" actId="478"/>
          <ac:inkMkLst>
            <pc:docMk/>
            <pc:sldMk cId="3955099706" sldId="356"/>
            <ac:inkMk id="44" creationId="{00000000-0000-0000-0000-000000000000}"/>
          </ac:inkMkLst>
        </pc:inkChg>
      </pc:sldChg>
      <pc:sldChg chg="delSp modSp modNotesTx">
        <pc:chgData name="Mark Wyse" userId="bbbbf439873ed760" providerId="LiveId" clId="{DF7DB3C1-9A79-43BE-83B7-A11D472102CA}" dt="2018-02-21T05:33:52.448" v="370" actId="20577"/>
        <pc:sldMkLst>
          <pc:docMk/>
          <pc:sldMk cId="1395144373" sldId="357"/>
        </pc:sldMkLst>
        <pc:spChg chg="mod">
          <ac:chgData name="Mark Wyse" userId="bbbbf439873ed760" providerId="LiveId" clId="{DF7DB3C1-9A79-43BE-83B7-A11D472102CA}" dt="2018-02-21T05:33:48.819" v="368" actId="20577"/>
          <ac:spMkLst>
            <pc:docMk/>
            <pc:sldMk cId="1395144373" sldId="357"/>
            <ac:spMk id="33" creationId="{00000000-0000-0000-0000-000000000000}"/>
          </ac:spMkLst>
        </pc:spChg>
        <pc:spChg chg="mod">
          <ac:chgData name="Mark Wyse" userId="bbbbf439873ed760" providerId="LiveId" clId="{DF7DB3C1-9A79-43BE-83B7-A11D472102CA}" dt="2018-02-21T05:33:52.448" v="370" actId="20577"/>
          <ac:spMkLst>
            <pc:docMk/>
            <pc:sldMk cId="1395144373" sldId="357"/>
            <ac:spMk id="35" creationId="{00000000-0000-0000-0000-000000000000}"/>
          </ac:spMkLst>
        </pc:spChg>
        <pc:grpChg chg="del">
          <ac:chgData name="Mark Wyse" userId="bbbbf439873ed760" providerId="LiveId" clId="{DF7DB3C1-9A79-43BE-83B7-A11D472102CA}" dt="2018-02-21T05:29:56.193" v="157" actId="478"/>
          <ac:grpSpMkLst>
            <pc:docMk/>
            <pc:sldMk cId="1395144373" sldId="357"/>
            <ac:grpSpMk id="9" creationId="{00000000-0000-0000-0000-000000000000}"/>
          </ac:grpSpMkLst>
        </pc:grpChg>
        <pc:inkChg chg="del topLvl">
          <ac:chgData name="Mark Wyse" userId="bbbbf439873ed760" providerId="LiveId" clId="{DF7DB3C1-9A79-43BE-83B7-A11D472102CA}" dt="2018-02-21T05:31:10.733" v="320" actId="478"/>
          <ac:inkMkLst>
            <pc:docMk/>
            <pc:sldMk cId="1395144373" sldId="357"/>
            <ac:inkMk id="3" creationId="{00000000-0000-0000-0000-000000000000}"/>
          </ac:inkMkLst>
        </pc:inkChg>
        <pc:inkChg chg="del">
          <ac:chgData name="Mark Wyse" userId="bbbbf439873ed760" providerId="LiveId" clId="{DF7DB3C1-9A79-43BE-83B7-A11D472102CA}" dt="2018-02-21T05:29:52.603" v="156" actId="478"/>
          <ac:inkMkLst>
            <pc:docMk/>
            <pc:sldMk cId="1395144373" sldId="357"/>
            <ac:inkMk id="43" creationId="{00000000-0000-0000-0000-000000000000}"/>
          </ac:inkMkLst>
        </pc:inkChg>
        <pc:inkChg chg="del topLvl">
          <ac:chgData name="Mark Wyse" userId="bbbbf439873ed760" providerId="LiveId" clId="{DF7DB3C1-9A79-43BE-83B7-A11D472102CA}" dt="2018-02-21T05:29:56.193" v="157" actId="478"/>
          <ac:inkMkLst>
            <pc:docMk/>
            <pc:sldMk cId="1395144373" sldId="357"/>
            <ac:inkMk id="44" creationId="{00000000-0000-0000-0000-000000000000}"/>
          </ac:inkMkLst>
        </pc:inkChg>
      </pc:sldChg>
      <pc:sldChg chg="addSp delSp">
        <pc:chgData name="Mark Wyse" userId="bbbbf439873ed760" providerId="LiveId" clId="{DF7DB3C1-9A79-43BE-83B7-A11D472102CA}" dt="2018-02-21T05:31:22.296" v="324" actId="478"/>
        <pc:sldMkLst>
          <pc:docMk/>
          <pc:sldMk cId="3898822834" sldId="358"/>
        </pc:sldMkLst>
        <pc:inkChg chg="del">
          <ac:chgData name="Mark Wyse" userId="bbbbf439873ed760" providerId="LiveId" clId="{DF7DB3C1-9A79-43BE-83B7-A11D472102CA}" dt="2018-02-21T05:31:22.296" v="324" actId="478"/>
          <ac:inkMkLst>
            <pc:docMk/>
            <pc:sldMk cId="3898822834" sldId="358"/>
            <ac:inkMk id="4" creationId="{00000000-0000-0000-0000-000000000000}"/>
          </ac:inkMkLst>
        </pc:inkChg>
        <pc:inkChg chg="add del">
          <ac:chgData name="Mark Wyse" userId="bbbbf439873ed760" providerId="LiveId" clId="{DF7DB3C1-9A79-43BE-83B7-A11D472102CA}" dt="2018-02-21T05:31:17.429" v="323" actId="478"/>
          <ac:inkMkLst>
            <pc:docMk/>
            <pc:sldMk cId="3898822834" sldId="358"/>
            <ac:inkMk id="62" creationId="{00000000-0000-0000-0000-000000000000}"/>
          </ac:inkMkLst>
        </pc:inkChg>
      </pc:sldChg>
      <pc:sldChg chg="del">
        <pc:chgData name="Mark Wyse" userId="bbbbf439873ed760" providerId="LiveId" clId="{DF7DB3C1-9A79-43BE-83B7-A11D472102CA}" dt="2018-02-21T05:25:17.495" v="23" actId="2696"/>
        <pc:sldMkLst>
          <pc:docMk/>
          <pc:sldMk cId="528098672" sldId="360"/>
        </pc:sldMkLst>
      </pc:sldChg>
      <pc:sldChg chg="del">
        <pc:chgData name="Mark Wyse" userId="bbbbf439873ed760" providerId="LiveId" clId="{DF7DB3C1-9A79-43BE-83B7-A11D472102CA}" dt="2018-02-21T05:29:19.418" v="154" actId="2696"/>
        <pc:sldMkLst>
          <pc:docMk/>
          <pc:sldMk cId="2558711819" sldId="363"/>
        </pc:sldMkLst>
      </pc:sldChg>
      <pc:sldChg chg="del">
        <pc:chgData name="Mark Wyse" userId="bbbbf439873ed760" providerId="LiveId" clId="{DF7DB3C1-9A79-43BE-83B7-A11D472102CA}" dt="2018-02-21T05:25:06.180" v="21" actId="2696"/>
        <pc:sldMkLst>
          <pc:docMk/>
          <pc:sldMk cId="4087469625" sldId="364"/>
        </pc:sldMkLst>
      </pc:sldChg>
      <pc:sldChg chg="del">
        <pc:chgData name="Mark Wyse" userId="bbbbf439873ed760" providerId="LiveId" clId="{DF7DB3C1-9A79-43BE-83B7-A11D472102CA}" dt="2018-02-21T05:25:06.228" v="22" actId="2696"/>
        <pc:sldMkLst>
          <pc:docMk/>
          <pc:sldMk cId="3865806530" sldId="365"/>
        </pc:sldMkLst>
      </pc:sldChg>
      <pc:sldChg chg="add modTransition">
        <pc:chgData name="Mark Wyse" userId="bbbbf439873ed760" providerId="LiveId" clId="{DF7DB3C1-9A79-43BE-83B7-A11D472102CA}" dt="2018-02-21T05:36:35.385" v="372"/>
        <pc:sldMkLst>
          <pc:docMk/>
          <pc:sldMk cId="3922276234" sldId="368"/>
        </pc:sldMkLst>
      </pc:sldChg>
      <pc:sldChg chg="del">
        <pc:chgData name="Mark Wyse" userId="bbbbf439873ed760" providerId="LiveId" clId="{DF7DB3C1-9A79-43BE-83B7-A11D472102CA}" dt="2018-02-21T05:24:58.753" v="20" actId="2696"/>
        <pc:sldMkLst>
          <pc:docMk/>
          <pc:sldMk cId="4139303281" sldId="368"/>
        </pc:sldMkLst>
      </pc:sldChg>
      <pc:sldChg chg="del">
        <pc:chgData name="Mark Wyse" userId="bbbbf439873ed760" providerId="LiveId" clId="{DF7DB3C1-9A79-43BE-83B7-A11D472102CA}" dt="2018-02-21T05:24:58.705" v="19" actId="2696"/>
        <pc:sldMkLst>
          <pc:docMk/>
          <pc:sldMk cId="1593744443" sldId="369"/>
        </pc:sldMkLst>
      </pc:sldChg>
      <pc:sldChg chg="del">
        <pc:chgData name="Mark Wyse" userId="bbbbf439873ed760" providerId="LiveId" clId="{DF7DB3C1-9A79-43BE-83B7-A11D472102CA}" dt="2018-02-21T05:24:58.649" v="18" actId="2696"/>
        <pc:sldMkLst>
          <pc:docMk/>
          <pc:sldMk cId="1696810654" sldId="370"/>
        </pc:sldMkLst>
      </pc:sldChg>
      <pc:sldChg chg="del">
        <pc:chgData name="Mark Wyse" userId="bbbbf439873ed760" providerId="LiveId" clId="{DF7DB3C1-9A79-43BE-83B7-A11D472102CA}" dt="2018-02-21T05:24:58.557" v="17" actId="2696"/>
        <pc:sldMkLst>
          <pc:docMk/>
          <pc:sldMk cId="57160248" sldId="371"/>
        </pc:sldMkLst>
      </pc:sldChg>
      <pc:sldChg chg="del">
        <pc:chgData name="Mark Wyse" userId="bbbbf439873ed760" providerId="LiveId" clId="{DF7DB3C1-9A79-43BE-83B7-A11D472102CA}" dt="2018-02-21T05:24:58.501" v="16" actId="2696"/>
        <pc:sldMkLst>
          <pc:docMk/>
          <pc:sldMk cId="188136635" sldId="3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9EC7F-C3B0-4589-A9A9-33C6A67E884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35E4D-CF2F-4B19-A340-3D52CF394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35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7FE7A-5538-4F6C-81B9-1A00DC38E06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29652-A150-43C2-826B-9DA39960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5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5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5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Trap: the current instruction did what it was supposed to, so go to next instruction</a:t>
            </a:r>
          </a:p>
          <a:p>
            <a:r>
              <a:rPr lang="en-US" dirty="0"/>
              <a:t>Fault: current instruction caused an exception, try it again</a:t>
            </a:r>
          </a:p>
        </p:txBody>
      </p:sp>
    </p:spTree>
    <p:extLst>
      <p:ext uri="{BB962C8B-B14F-4D97-AF65-F5344CB8AC3E}">
        <p14:creationId xmlns:p14="http://schemas.microsoft.com/office/powerpoint/2010/main" val="419126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on x86-64, </a:t>
            </a:r>
            <a:r>
              <a:rPr lang="en-US" i="1" dirty="0" err="1"/>
              <a:t>syscall</a:t>
            </a:r>
            <a:r>
              <a:rPr lang="en-US" dirty="0"/>
              <a:t> and </a:t>
            </a:r>
            <a:r>
              <a:rPr lang="en-US" i="1" dirty="0" err="1"/>
              <a:t>sysret</a:t>
            </a:r>
            <a:r>
              <a:rPr lang="en-US" dirty="0"/>
              <a:t> are used instead of </a:t>
            </a:r>
            <a:r>
              <a:rPr lang="en-US" dirty="0" err="1"/>
              <a:t>int</a:t>
            </a:r>
            <a:r>
              <a:rPr lang="en-US" dirty="0"/>
              <a:t> 0x80.</a:t>
            </a:r>
          </a:p>
          <a:p>
            <a:r>
              <a:rPr lang="en-US" dirty="0"/>
              <a:t>Interrupt number 0x80 tells OS</a:t>
            </a:r>
            <a:r>
              <a:rPr lang="en-US" baseline="0" dirty="0"/>
              <a:t> that this is a system call; to specify </a:t>
            </a:r>
            <a:r>
              <a:rPr lang="en-US" i="1" baseline="0" dirty="0"/>
              <a:t>which</a:t>
            </a:r>
            <a:r>
              <a:rPr lang="en-US" i="0" baseline="0" dirty="0"/>
              <a:t> system call, the system call’s number is stored in a register (%</a:t>
            </a:r>
            <a:r>
              <a:rPr lang="en-US" i="0" baseline="0" dirty="0" err="1"/>
              <a:t>eax</a:t>
            </a:r>
            <a:r>
              <a:rPr lang="en-US" i="0" baseline="0" dirty="0"/>
              <a:t> on IA32 Linux) before executing the </a:t>
            </a:r>
            <a:r>
              <a:rPr lang="en-US" i="1" baseline="0" dirty="0" err="1"/>
              <a:t>int</a:t>
            </a:r>
            <a:r>
              <a:rPr lang="en-US" i="0" baseline="0" dirty="0"/>
              <a:t> instruction.</a:t>
            </a:r>
            <a:endParaRPr lang="en-US" dirty="0"/>
          </a:p>
          <a:p>
            <a:r>
              <a:rPr lang="en-US" dirty="0"/>
              <a:t>http://stackoverflow.com/questions/2705702/x86-assembly-before-making-a-system-call-on-linux-should-you-save-all-registers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1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SIGSEGV ever be handled without aborting? Yes, but program can’t really run afterwards: http://www.linuxprogrammingblog.com/all-about-linux-signals?page=4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SIGSEGV ever be handled without aborting? Yes, but program can’t really run afterwards: http://www.linuxprogrammingblog.com/all-about-linux-signals?page=4</a:t>
            </a:r>
          </a:p>
        </p:txBody>
      </p:sp>
    </p:spTree>
    <p:extLst>
      <p:ext uri="{BB962C8B-B14F-4D97-AF65-F5344CB8AC3E}">
        <p14:creationId xmlns:p14="http://schemas.microsoft.com/office/powerpoint/2010/main" val="165832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3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1668099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</a:t>
            </a:r>
            <a:r>
              <a:rPr lang="en-US" baseline="0" dirty="0"/>
              <a:t> structure is the </a:t>
            </a:r>
            <a:r>
              <a:rPr lang="en-US" b="1" baseline="0" dirty="0"/>
              <a:t>process control block (PCB)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Processor: hardware</a:t>
            </a:r>
          </a:p>
          <a:p>
            <a:r>
              <a:rPr lang="en-US" baseline="0" dirty="0"/>
              <a:t>Program: the “blueprint”</a:t>
            </a:r>
          </a:p>
          <a:p>
            <a:r>
              <a:rPr lang="en-US" baseline="0" dirty="0"/>
              <a:t>Process: an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2736217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Key Abstractions!!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011764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Apps: “user-level”</a:t>
            </a:r>
          </a:p>
          <a:p>
            <a:endParaRPr lang="en-US" dirty="0"/>
          </a:p>
          <a:p>
            <a:r>
              <a:rPr lang="en-US" dirty="0"/>
              <a:t>Background tasks: mostly kernel/OS-level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29652-A150-43C2-826B-9DA39960E5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14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29652-A150-43C2-826B-9DA39960E5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7288" y="109538"/>
            <a:ext cx="5492750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2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2463587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1127626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Kernel Virtual Memory is above the 48-bit “limit”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4210805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2811061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Review:  system calls are </a:t>
            </a:r>
            <a:r>
              <a:rPr lang="en-US" b="1" baseline="0" dirty="0"/>
              <a:t>traps</a:t>
            </a:r>
            <a:r>
              <a:rPr lang="en-US" b="0" baseline="0" dirty="0"/>
              <a:t> (intentional exception).</a:t>
            </a:r>
            <a:endParaRPr lang="en-US" b="1" baseline="0" dirty="0"/>
          </a:p>
          <a:p>
            <a:endParaRPr lang="en-US" baseline="0" dirty="0"/>
          </a:p>
          <a:p>
            <a:r>
              <a:rPr lang="en-US" baseline="0" dirty="0"/>
              <a:t>http://en.wikipedia.org/wiki/Fork-exec: “Microsoft Windows does not support the fork-exec model, as it does not have a system call analogous to fork(). The spawn() family of functions declared in </a:t>
            </a:r>
            <a:r>
              <a:rPr lang="en-US" baseline="0" dirty="0" err="1"/>
              <a:t>process.h</a:t>
            </a:r>
            <a:r>
              <a:rPr lang="en-US" baseline="0" dirty="0"/>
              <a:t> can replace it in cases where the call to fork() is followed directly by exec().”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399484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fork() returns a PID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1910859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137405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man 3 exec</a:t>
            </a:r>
          </a:p>
          <a:p>
            <a:r>
              <a:rPr lang="en-US" baseline="0"/>
              <a:t>man 2 execve - v is for “vector” (of arguments), e is for “environment”</a:t>
            </a:r>
          </a:p>
          <a:p>
            <a:r>
              <a:rPr lang="en-US" baseline="0"/>
              <a:t>Note: the return values of fork() and execv() should be checked for errors!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17623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and Code are copied from Program Executable being exec()’d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DEMO: </a:t>
            </a:r>
            <a:r>
              <a:rPr lang="en-US" b="1" dirty="0" err="1"/>
              <a:t>ps</a:t>
            </a:r>
            <a:r>
              <a:rPr lang="en-US" b="1" dirty="0"/>
              <a:t> -</a:t>
            </a:r>
            <a:r>
              <a:rPr lang="en-US" b="1" dirty="0" err="1"/>
              <a:t>ef</a:t>
            </a:r>
            <a:r>
              <a:rPr lang="en-US" b="0" dirty="0"/>
              <a:t> and </a:t>
            </a:r>
            <a:r>
              <a:rPr lang="en-US" b="1" dirty="0" err="1"/>
              <a:t>pstree</a:t>
            </a:r>
            <a:r>
              <a:rPr lang="en-US" b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1704046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char* 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arguments to main are the command-line arguments that are setup by </a:t>
            </a:r>
            <a:r>
              <a:rPr lang="en-US" dirty="0" err="1"/>
              <a:t>execve</a:t>
            </a:r>
            <a:r>
              <a:rPr lang="en-US" dirty="0"/>
              <a:t>!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87801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5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17195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exit(3) and atexit(3) have more details.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674382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2021157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child_status shouldn’t be examined directly – it should be examined using the macros </a:t>
            </a:r>
            <a:r>
              <a:rPr lang="en-US" baseline="0"/>
              <a:t>WIFEXITED(), WEXITSTATUS(), etc. (see wait(2)).</a:t>
            </a:r>
          </a:p>
          <a:p>
            <a:pPr defTabSz="881350">
              <a:defRPr/>
            </a:pPr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4109202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2892314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224167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1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7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(Jump tables for switch statements: x86 Programming III slides)</a:t>
            </a:r>
          </a:p>
          <a:p>
            <a:r>
              <a:rPr lang="en-US" baseline="0" dirty="0"/>
              <a:t>The book calls this an Exception table.  I am using that at the top of the slide to be consistent with the book and with the previous slide.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97114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 </a:t>
            </a:r>
          </a:p>
          <a:p>
            <a:pPr lvl="1"/>
            <a:r>
              <a:rPr lang="en-US" dirty="0"/>
              <a:t>Hard reset interrupt</a:t>
            </a:r>
          </a:p>
          <a:p>
            <a:pPr lvl="2"/>
            <a:r>
              <a:rPr lang="en-US" dirty="0"/>
              <a:t>hitting the reset button on front panel</a:t>
            </a:r>
          </a:p>
          <a:p>
            <a:pPr lvl="1"/>
            <a:r>
              <a:rPr lang="en-US" dirty="0"/>
              <a:t>Soft reset interrupt</a:t>
            </a:r>
          </a:p>
          <a:p>
            <a:pPr lvl="2"/>
            <a:r>
              <a:rPr lang="en-US" dirty="0"/>
              <a:t>hitting Ctrl-Alt-Delete on a 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3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0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9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D50BD23-2BC3-401F-8648-2802B6F0A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0862" y="-2231"/>
            <a:ext cx="2342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L19:  System Control Flow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4772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xkcd.com/908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image" Target="../media/image120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23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image" Target="../media/image9.tiff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32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1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3" Type="http://schemas.openxmlformats.org/officeDocument/2006/relationships/tags" Target="../tags/tag258.xml"/><Relationship Id="rId21" Type="http://schemas.openxmlformats.org/officeDocument/2006/relationships/tags" Target="../tags/tag276.xm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3" Type="http://schemas.openxmlformats.org/officeDocument/2006/relationships/tags" Target="../tags/tag281.xml"/><Relationship Id="rId21" Type="http://schemas.openxmlformats.org/officeDocument/2006/relationships/tags" Target="../tags/tag299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tags" Target="../tags/tag349.xml"/><Relationship Id="rId39" Type="http://schemas.openxmlformats.org/officeDocument/2006/relationships/tags" Target="../tags/tag362.xml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34" Type="http://schemas.openxmlformats.org/officeDocument/2006/relationships/tags" Target="../tags/tag357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tags" Target="../tags/tag356.xml"/><Relationship Id="rId38" Type="http://schemas.openxmlformats.org/officeDocument/2006/relationships/tags" Target="../tags/tag361.xml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tags" Target="../tags/tag352.xml"/><Relationship Id="rId41" Type="http://schemas.openxmlformats.org/officeDocument/2006/relationships/notesSlide" Target="../notesSlides/notesSlide21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tags" Target="../tags/tag355.xml"/><Relationship Id="rId37" Type="http://schemas.openxmlformats.org/officeDocument/2006/relationships/tags" Target="../tags/tag360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36" Type="http://schemas.openxmlformats.org/officeDocument/2006/relationships/tags" Target="../tags/tag359.xml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tags" Target="../tags/tag354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tags" Target="../tags/tag350.xml"/><Relationship Id="rId30" Type="http://schemas.openxmlformats.org/officeDocument/2006/relationships/tags" Target="../tags/tag353.xml"/><Relationship Id="rId35" Type="http://schemas.openxmlformats.org/officeDocument/2006/relationships/tags" Target="../tags/tag3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7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" Type="http://schemas.openxmlformats.org/officeDocument/2006/relationships/tags" Target="../tags/tag368.xml"/><Relationship Id="rId21" Type="http://schemas.openxmlformats.org/officeDocument/2006/relationships/tags" Target="../tags/tag386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18" Type="http://schemas.openxmlformats.org/officeDocument/2006/relationships/tags" Target="../tags/tag414.xml"/><Relationship Id="rId3" Type="http://schemas.openxmlformats.org/officeDocument/2006/relationships/tags" Target="../tags/tag399.xml"/><Relationship Id="rId21" Type="http://schemas.openxmlformats.org/officeDocument/2006/relationships/image" Target="../media/image12.tiff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" Type="http://schemas.openxmlformats.org/officeDocument/2006/relationships/tags" Target="../tags/tag398.xml"/><Relationship Id="rId16" Type="http://schemas.openxmlformats.org/officeDocument/2006/relationships/tags" Target="../tags/tag412.xml"/><Relationship Id="rId20" Type="http://schemas.openxmlformats.org/officeDocument/2006/relationships/image" Target="../media/image11.tiff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tags" Target="../tags/tag411.xml"/><Relationship Id="rId10" Type="http://schemas.openxmlformats.org/officeDocument/2006/relationships/tags" Target="../tags/tag40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tags" Target="../tags/tag455.xml"/><Relationship Id="rId3" Type="http://schemas.openxmlformats.org/officeDocument/2006/relationships/tags" Target="../tags/tag432.xml"/><Relationship Id="rId21" Type="http://schemas.openxmlformats.org/officeDocument/2006/relationships/tags" Target="../tags/tag450.xml"/><Relationship Id="rId34" Type="http://schemas.openxmlformats.org/officeDocument/2006/relationships/tags" Target="../tags/tag463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tags" Target="../tags/tag454.xml"/><Relationship Id="rId33" Type="http://schemas.openxmlformats.org/officeDocument/2006/relationships/tags" Target="../tags/tag462.xml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tags" Target="../tags/tag449.xml"/><Relationship Id="rId29" Type="http://schemas.openxmlformats.org/officeDocument/2006/relationships/tags" Target="../tags/tag458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tags" Target="../tags/tag453.xml"/><Relationship Id="rId32" Type="http://schemas.openxmlformats.org/officeDocument/2006/relationships/tags" Target="../tags/tag461.xml"/><Relationship Id="rId37" Type="http://schemas.openxmlformats.org/officeDocument/2006/relationships/notesSlide" Target="../notesSlides/notesSlide28.xml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tags" Target="../tags/tag452.xml"/><Relationship Id="rId28" Type="http://schemas.openxmlformats.org/officeDocument/2006/relationships/tags" Target="../tags/tag45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439.xml"/><Relationship Id="rId19" Type="http://schemas.openxmlformats.org/officeDocument/2006/relationships/tags" Target="../tags/tag448.xml"/><Relationship Id="rId31" Type="http://schemas.openxmlformats.org/officeDocument/2006/relationships/tags" Target="../tags/tag460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tags" Target="../tags/tag451.xml"/><Relationship Id="rId27" Type="http://schemas.openxmlformats.org/officeDocument/2006/relationships/tags" Target="../tags/tag456.xml"/><Relationship Id="rId30" Type="http://schemas.openxmlformats.org/officeDocument/2006/relationships/tags" Target="../tags/tag459.xml"/><Relationship Id="rId35" Type="http://schemas.openxmlformats.org/officeDocument/2006/relationships/tags" Target="../tags/tag46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3" Type="http://schemas.openxmlformats.org/officeDocument/2006/relationships/tags" Target="../tags/tag467.xml"/><Relationship Id="rId21" Type="http://schemas.openxmlformats.org/officeDocument/2006/relationships/notesSlide" Target="../notesSlides/notesSlide29.xml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tags" Target="../tags/tag509.xml"/><Relationship Id="rId3" Type="http://schemas.openxmlformats.org/officeDocument/2006/relationships/tags" Target="../tags/tag486.xml"/><Relationship Id="rId21" Type="http://schemas.openxmlformats.org/officeDocument/2006/relationships/tags" Target="../tags/tag504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tags" Target="../tags/tag508.xml"/><Relationship Id="rId33" Type="http://schemas.openxmlformats.org/officeDocument/2006/relationships/tags" Target="../tags/tag516.xml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tags" Target="../tags/tag503.xml"/><Relationship Id="rId29" Type="http://schemas.openxmlformats.org/officeDocument/2006/relationships/tags" Target="../tags/tag512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tags" Target="../tags/tag507.xml"/><Relationship Id="rId32" Type="http://schemas.openxmlformats.org/officeDocument/2006/relationships/tags" Target="../tags/tag515.xml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tags" Target="../tags/tag506.xml"/><Relationship Id="rId28" Type="http://schemas.openxmlformats.org/officeDocument/2006/relationships/tags" Target="../tags/tag511.xml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31" Type="http://schemas.openxmlformats.org/officeDocument/2006/relationships/tags" Target="../tags/tag514.xml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tags" Target="../tags/tag505.xml"/><Relationship Id="rId27" Type="http://schemas.openxmlformats.org/officeDocument/2006/relationships/tags" Target="../tags/tag510.xml"/><Relationship Id="rId30" Type="http://schemas.openxmlformats.org/officeDocument/2006/relationships/tags" Target="../tags/tag513.xml"/><Relationship Id="rId35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System Control Flow and Processes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Bi, Parker </a:t>
            </a:r>
            <a:r>
              <a:rPr lang="en-US" sz="2000" dirty="0" err="1"/>
              <a:t>DeWilde</a:t>
            </a:r>
            <a:r>
              <a:rPr lang="en-US" sz="2000" dirty="0"/>
              <a:t>, Emily </a:t>
            </a:r>
            <a:r>
              <a:rPr lang="en-US" sz="2000" dirty="0" err="1"/>
              <a:t>Furst</a:t>
            </a:r>
            <a:r>
              <a:rPr lang="en-US" sz="2000" dirty="0"/>
              <a:t>,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Sarah House, Waylon Huang, Vinny </a:t>
            </a:r>
            <a:r>
              <a:rPr lang="en-US" sz="2000" dirty="0" err="1"/>
              <a:t>Palaniappan</a:t>
            </a:r>
            <a:endParaRPr lang="en-US" sz="2000" dirty="0"/>
          </a:p>
          <a:p>
            <a:pPr algn="l"/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51601"/>
            <a:ext cx="8229600" cy="262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4173" y="6487297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http://xkcd.com/908/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1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 Table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7214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58934"/>
                <a:ext cx="8366125" cy="4972050"/>
              </a:xfrm>
            </p:spPr>
            <p:txBody>
              <a:bodyPr/>
              <a:lstStyle/>
              <a:p>
                <a:r>
                  <a:rPr lang="en-US" sz="2400" dirty="0"/>
                  <a:t>A jump table for exceptions (also called </a:t>
                </a:r>
                <a:r>
                  <a:rPr lang="en-US" sz="2400" i="1" dirty="0"/>
                  <a:t>Interrupt Vector Table</a:t>
                </a:r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/>
                  <a:t>Each type of event has a unique </a:t>
                </a:r>
                <a:br>
                  <a:rPr lang="en-US" sz="2000" dirty="0"/>
                </a:br>
                <a:r>
                  <a:rPr lang="en-US" sz="2000" dirty="0"/>
                  <a:t>exception number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= index into exception table</a:t>
                </a:r>
                <a:br>
                  <a:rPr lang="en-US" sz="2000" i="1" dirty="0"/>
                </a:br>
                <a:r>
                  <a:rPr lang="en-US" sz="2000" dirty="0"/>
                  <a:t>(</a:t>
                </a:r>
                <a:r>
                  <a:rPr lang="en-US" sz="2000" dirty="0" err="1"/>
                  <a:t>a.k.a</a:t>
                </a:r>
                <a:r>
                  <a:rPr lang="en-US" sz="2000" dirty="0"/>
                  <a:t> interrupt vector)</a:t>
                </a:r>
              </a:p>
              <a:p>
                <a:pPr lvl="1"/>
                <a:r>
                  <a:rPr lang="en-US" sz="2000" dirty="0"/>
                  <a:t>Handler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called each time</a:t>
                </a:r>
                <a:br>
                  <a:rPr lang="en-US" sz="2000" dirty="0"/>
                </a:br>
                <a:r>
                  <a:rPr lang="en-US" sz="2000" dirty="0"/>
                  <a:t>exception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occurs</a:t>
                </a:r>
              </a:p>
            </p:txBody>
          </p:sp>
        </mc:Choice>
        <mc:Fallback xmlns="">
          <p:sp>
            <p:nvSpPr>
              <p:cNvPr id="477214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1"/>
                </p:custDataLst>
              </p:nvPr>
            </p:nvSpPr>
            <p:spPr>
              <a:xfrm>
                <a:off x="396875" y="1358934"/>
                <a:ext cx="8366125" cy="4972050"/>
              </a:xfrm>
              <a:blipFill rotWithShape="0">
                <a:blip r:embed="rId32"/>
                <a:stretch>
                  <a:fillRect l="-146" t="-980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1392" y="41028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1392" y="43314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1392" y="45600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79717" y="46235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0729" y="40520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0729" y="4255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2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0729" y="4509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2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4440" y="4799032"/>
            <a:ext cx="121615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11392" y="50426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24042" y="4991894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31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79717" y="41917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79717" y="44076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Oval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79717" y="51061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11828" y="3540374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720992" y="4344194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720992" y="2972594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40192" y="29725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38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40192" y="36583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720992" y="3658394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92" y="43441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1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92" y="56522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2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92" y="4996974"/>
            <a:ext cx="2587752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Calibri" pitchFamily="34" charset="0"/>
              </a:rPr>
              <a:t>...</a:t>
            </a:r>
          </a:p>
        </p:txBody>
      </p:sp>
      <p:sp>
        <p:nvSpPr>
          <p:cNvPr id="43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0992" y="5150644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00026" y="5258594"/>
            <a:ext cx="1060803" cy="1078740"/>
            <a:chOff x="3500026" y="5258594"/>
            <a:chExt cx="1060803" cy="1078740"/>
          </a:xfrm>
        </p:grpSpPr>
        <p:sp>
          <p:nvSpPr>
            <p:cNvPr id="44" name="Text Box 2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00026" y="5752559"/>
              <a:ext cx="1060803" cy="5847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Exception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numbers</a:t>
              </a:r>
            </a:p>
          </p:txBody>
        </p:sp>
        <p:cxnSp>
          <p:nvCxnSpPr>
            <p:cNvPr id="45" name="Straight Arrow Connector 44"/>
            <p:cNvCxnSpPr/>
            <p:nvPr>
              <p:custDataLst>
                <p:tags r:id="rId28"/>
              </p:custDataLst>
            </p:nvPr>
          </p:nvCxnSpPr>
          <p:spPr bwMode="auto">
            <a:xfrm rot="16200000" flipV="1">
              <a:off x="3756902" y="5532120"/>
              <a:ext cx="54864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8434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Leading Up to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125" cy="4972050"/>
          </a:xfrm>
        </p:spPr>
        <p:txBody>
          <a:bodyPr/>
          <a:lstStyle/>
          <a:p>
            <a:r>
              <a:rPr lang="en-US" dirty="0"/>
              <a:t>System Control Flow</a:t>
            </a:r>
          </a:p>
          <a:p>
            <a:pPr lvl="1"/>
            <a:r>
              <a:rPr lang="en-US" dirty="0"/>
              <a:t>Control flow</a:t>
            </a:r>
          </a:p>
          <a:p>
            <a:pPr lvl="1"/>
            <a:r>
              <a:rPr lang="en-US" dirty="0"/>
              <a:t>Exceptional 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Asynchronous exceptions (interrupts)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Synchronous exceptions (traps &amp; faults)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Asynchronous</a:t>
            </a:r>
            <a:r>
              <a:rPr lang="en-US" dirty="0"/>
              <a:t>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events external to the processor</a:t>
            </a:r>
          </a:p>
          <a:p>
            <a:pPr lvl="1"/>
            <a:r>
              <a:rPr lang="en-US" sz="2000" dirty="0"/>
              <a:t>Indicated by setting the processor’s interrupt pin(s) (wire into CPU)</a:t>
            </a:r>
          </a:p>
          <a:p>
            <a:pPr lvl="1"/>
            <a:r>
              <a:rPr lang="en-US" sz="2000" dirty="0"/>
              <a:t>After interrupt handler runs, the handler returns to “next” instruction</a:t>
            </a:r>
          </a:p>
          <a:p>
            <a:pPr lvl="1"/>
            <a:endParaRPr lang="en-US" sz="2000" dirty="0"/>
          </a:p>
          <a:p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I/O interrupts</a:t>
            </a:r>
          </a:p>
          <a:p>
            <a:pPr lvl="2"/>
            <a:r>
              <a:rPr lang="en-US" sz="1800" dirty="0"/>
              <a:t>Hitting Ctrl-C on the keyboard</a:t>
            </a:r>
          </a:p>
          <a:p>
            <a:pPr lvl="2"/>
            <a:r>
              <a:rPr lang="en-US" sz="1800" dirty="0"/>
              <a:t>Clicking a mouse button or tapping a touchscreen</a:t>
            </a:r>
          </a:p>
          <a:p>
            <a:pPr lvl="2"/>
            <a:r>
              <a:rPr lang="en-US" sz="1800" dirty="0"/>
              <a:t>Arrival of a packet from a network</a:t>
            </a:r>
          </a:p>
          <a:p>
            <a:pPr lvl="2"/>
            <a:r>
              <a:rPr lang="en-US" sz="1800" dirty="0"/>
              <a:t>Arrival of data from a disk</a:t>
            </a:r>
          </a:p>
          <a:p>
            <a:pPr lvl="1"/>
            <a:r>
              <a:rPr lang="en-US" sz="2000" dirty="0"/>
              <a:t>Timer interrupt</a:t>
            </a:r>
          </a:p>
          <a:p>
            <a:pPr lvl="2"/>
            <a:r>
              <a:rPr lang="en-US" sz="1800" dirty="0"/>
              <a:t>Every few </a:t>
            </a:r>
            <a:r>
              <a:rPr lang="en-US" sz="1800" dirty="0" err="1"/>
              <a:t>ms</a:t>
            </a:r>
            <a:r>
              <a:rPr lang="en-US" sz="1800" dirty="0"/>
              <a:t>, an external timer chip triggers an interrupt</a:t>
            </a:r>
          </a:p>
          <a:p>
            <a:pPr lvl="2"/>
            <a:r>
              <a:rPr lang="en-US" sz="1800" dirty="0"/>
              <a:t>Used by the OS kernel to take back control from user programs</a:t>
            </a:r>
          </a:p>
          <a:p>
            <a:pPr lvl="2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Synchronous</a:t>
            </a:r>
            <a:r>
              <a:rPr lang="en-US" dirty="0"/>
              <a:t>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events that occur as a result of executing an instruction: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Traps</a:t>
            </a:r>
          </a:p>
          <a:p>
            <a:pPr lvl="2"/>
            <a:r>
              <a:rPr lang="en-US" sz="1800" b="1" dirty="0"/>
              <a:t>Intentional</a:t>
            </a:r>
            <a:r>
              <a:rPr lang="en-US" sz="1800" dirty="0"/>
              <a:t>: transfer control to OS to perform some function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</a:t>
            </a:r>
            <a:r>
              <a:rPr lang="en-US" sz="1800" i="1" dirty="0"/>
              <a:t>system calls</a:t>
            </a:r>
            <a:r>
              <a:rPr lang="en-US" sz="1800" dirty="0"/>
              <a:t>, breakpoint traps, special instructions</a:t>
            </a:r>
          </a:p>
          <a:p>
            <a:pPr lvl="2"/>
            <a:r>
              <a:rPr lang="en-US" sz="1800" dirty="0"/>
              <a:t>Returns control to “next” instruction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Faults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but possibly recoverable 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</a:t>
            </a:r>
            <a:r>
              <a:rPr lang="en-US" sz="1800" i="1" dirty="0"/>
              <a:t>page faults</a:t>
            </a:r>
            <a:r>
              <a:rPr lang="en-US" sz="1800" dirty="0"/>
              <a:t>, segment protection faults, integer divide-by-zero exceptions</a:t>
            </a:r>
          </a:p>
          <a:p>
            <a:pPr lvl="2"/>
            <a:r>
              <a:rPr lang="en-US" sz="1800" dirty="0"/>
              <a:t>Either re-executes faulting (“current”) instruction or aborts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Aborts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and unrecoverable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parity error, machine check (hardware failure detected)</a:t>
            </a:r>
          </a:p>
          <a:p>
            <a:pPr lvl="2"/>
            <a:r>
              <a:rPr lang="en-US" sz="1800" dirty="0"/>
              <a:t>Aborts current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>
            <p:custDataLst>
              <p:tags r:id="rId1"/>
            </p:custDataLst>
          </p:nvPr>
        </p:nvSpPr>
        <p:spPr bwMode="auto">
          <a:xfrm>
            <a:off x="381000" y="4191000"/>
            <a:ext cx="4572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Traps Example: 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914400"/>
          </a:xfrm>
        </p:spPr>
        <p:txBody>
          <a:bodyPr>
            <a:noAutofit/>
          </a:bodyPr>
          <a:lstStyle/>
          <a:p>
            <a:r>
              <a:rPr lang="en-US" sz="2000" b="0" dirty="0"/>
              <a:t>User calls 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" y="2194560"/>
            <a:ext cx="8412480" cy="1815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latin typeface="Courier New" pitchFamily="49" charset="0"/>
              </a:rPr>
              <a:t>00000000000e5d70 &lt;__open&gt;:</a:t>
            </a:r>
          </a:p>
          <a:p>
            <a:r>
              <a:rPr lang="de-DE" sz="1600" dirty="0">
                <a:latin typeface="Courier New" pitchFamily="49" charset="0"/>
              </a:rPr>
              <a:t>...</a:t>
            </a:r>
          </a:p>
          <a:p>
            <a:r>
              <a:rPr lang="sk-SK" sz="1600" dirty="0">
                <a:latin typeface="Courier New" pitchFamily="49" charset="0"/>
              </a:rPr>
              <a:t>e5d79:   b8 02 00 00 00      </a:t>
            </a:r>
            <a:r>
              <a:rPr lang="sk-SK" sz="1600" b="1" dirty="0">
                <a:latin typeface="Courier New" pitchFamily="49" charset="0"/>
              </a:rPr>
              <a:t>mov</a:t>
            </a:r>
            <a:r>
              <a:rPr lang="sk-SK" sz="1600" dirty="0">
                <a:latin typeface="Courier New" pitchFamily="49" charset="0"/>
              </a:rPr>
              <a:t>  $0x2,%eax  </a:t>
            </a:r>
            <a:r>
              <a:rPr lang="sk-SK" sz="1600" dirty="0">
                <a:solidFill>
                  <a:schemeClr val="bg2"/>
                </a:solidFill>
                <a:latin typeface="Courier New" pitchFamily="49" charset="0"/>
              </a:rPr>
              <a:t># open is syscall 2</a:t>
            </a:r>
            <a:endParaRPr lang="de-DE" sz="16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e5d7e:   0f 05               </a:t>
            </a:r>
            <a:r>
              <a:rPr lang="en-US" sz="1600" b="1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>
                <a:solidFill>
                  <a:schemeClr val="bg2"/>
                </a:solidFill>
                <a:latin typeface="Courier New" pitchFamily="49" charset="0"/>
              </a:rPr>
              <a:t># return value in %</a:t>
            </a:r>
            <a:r>
              <a:rPr lang="en-US" sz="1600" dirty="0" err="1">
                <a:solidFill>
                  <a:schemeClr val="bg2"/>
                </a:solidFill>
                <a:latin typeface="Courier New" pitchFamily="49" charset="0"/>
              </a:rPr>
              <a:t>rax</a:t>
            </a:r>
            <a:endParaRPr lang="en-US" sz="16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da-DK" sz="1600" dirty="0">
                <a:latin typeface="Courier New" pitchFamily="49" charset="0"/>
              </a:rPr>
              <a:t>e5d80:   48 3d 01 f0 </a:t>
            </a:r>
            <a:r>
              <a:rPr lang="da-DK" sz="1600" dirty="0" err="1">
                <a:latin typeface="Courier New" pitchFamily="49" charset="0"/>
              </a:rPr>
              <a:t>ff</a:t>
            </a:r>
            <a:r>
              <a:rPr lang="da-DK" sz="1600" dirty="0">
                <a:latin typeface="Courier New" pitchFamily="49" charset="0"/>
              </a:rPr>
              <a:t> </a:t>
            </a:r>
            <a:r>
              <a:rPr lang="da-DK" sz="1600" dirty="0" err="1">
                <a:latin typeface="Courier New" pitchFamily="49" charset="0"/>
              </a:rPr>
              <a:t>ff</a:t>
            </a:r>
            <a:r>
              <a:rPr lang="da-DK" sz="1600" dirty="0">
                <a:latin typeface="Courier New" pitchFamily="49" charset="0"/>
              </a:rPr>
              <a:t>   </a:t>
            </a:r>
            <a:r>
              <a:rPr lang="da-DK" sz="1600" b="1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$0xfffffffffffff001,%rax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...</a:t>
            </a:r>
          </a:p>
          <a:p>
            <a:r>
              <a:rPr lang="da-DK" sz="1600" dirty="0">
                <a:latin typeface="Courier New" pitchFamily="49" charset="0"/>
              </a:rPr>
              <a:t>e5dfa:   c3                  </a:t>
            </a:r>
            <a:r>
              <a:rPr lang="da-DK" sz="1600" b="1" dirty="0" err="1">
                <a:latin typeface="Courier New" pitchFamily="49" charset="0"/>
              </a:rPr>
              <a:t>retq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73772" y="4191000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1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303120" y="5318125"/>
            <a:ext cx="2377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0332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290420" y="5387975"/>
            <a:ext cx="237744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03320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12080" y="4241215"/>
            <a:ext cx="38404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4B2A85"/>
              </a:buClr>
            </a:pP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dirty="0"/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pPr>
              <a:buClr>
                <a:srgbClr val="4B2A85"/>
              </a:buClr>
            </a:pPr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pPr>
              <a:buClr>
                <a:srgbClr val="4B2A85"/>
              </a:buClr>
            </a:pPr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pPr>
              <a:buClr>
                <a:srgbClr val="4B2A85"/>
              </a:buClr>
            </a:pPr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1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Fault Example: 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000" b="0" dirty="0"/>
          </a:p>
          <a:p>
            <a:r>
              <a:rPr lang="en-US" sz="2000" b="0" dirty="0"/>
              <a:t>Page fault handler must load page into physical memory</a:t>
            </a:r>
          </a:p>
          <a:p>
            <a:r>
              <a:rPr lang="en-US" sz="2000" b="0" dirty="0"/>
              <a:t>Returns to faulting instruction: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load into memory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50732" y="40622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1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Fault Example: 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17634" y="5525815"/>
            <a:ext cx="6705600" cy="1255985"/>
          </a:xfrm>
        </p:spPr>
        <p:txBody>
          <a:bodyPr/>
          <a:lstStyle/>
          <a:p>
            <a:r>
              <a:rPr lang="en-US" sz="2000" b="0" dirty="0"/>
              <a:t>Page fault handler detects invalid address</a:t>
            </a:r>
          </a:p>
          <a:p>
            <a:r>
              <a:rPr lang="en-US" sz="2000" b="0" dirty="0"/>
              <a:t>Sends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82319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9068" y="1219200"/>
            <a:ext cx="228299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a[1000];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   a[5000] = 13;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80483b7:	c7 05 60 e3 04 08 0d 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$0xd,0x804e360</a:t>
            </a: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0450" y="3276600"/>
            <a:ext cx="1362664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Process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65625" y="3276600"/>
            <a:ext cx="43760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77364" y="4038600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796995" y="4990038"/>
            <a:ext cx="2911639" cy="1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3415" y="4638792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signal process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4880" y="4116809"/>
            <a:ext cx="180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handle_page_fault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7862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22" grpId="0" animBg="1"/>
      <p:bldP spid="23" grpId="0" animBg="1"/>
      <p:bldP spid="26" grpId="0"/>
      <p:bldP spid="27" grpId="0"/>
      <p:bldP spid="31" grpId="0" animBg="1"/>
      <p:bldP spid="3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 (ECF)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non-standard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pPr lvl="1"/>
            <a:r>
              <a:rPr lang="en-US" dirty="0"/>
              <a:t>After an exception is handled, one of three things may happen:</a:t>
            </a:r>
          </a:p>
          <a:p>
            <a:pPr lvl="2"/>
            <a:r>
              <a:rPr lang="en-US" dirty="0"/>
              <a:t>Re-execute the current instruction</a:t>
            </a:r>
          </a:p>
          <a:p>
            <a:pPr lvl="2"/>
            <a:r>
              <a:rPr lang="en-US" dirty="0"/>
              <a:t>Resume execution with the next instruction</a:t>
            </a:r>
          </a:p>
          <a:p>
            <a:pPr lvl="2"/>
            <a:r>
              <a:rPr lang="en-US" dirty="0"/>
              <a:t>Abort the process that caused the exception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Processes and context switching</a:t>
            </a:r>
          </a:p>
          <a:p>
            <a:r>
              <a:rPr lang="en-US" dirty="0"/>
              <a:t>Creating new processes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/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582426" y="1316333"/>
            <a:ext cx="4310743" cy="4793063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  <a:endParaRPr lang="en-US" sz="16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990" y="3315680"/>
            <a:ext cx="1502863" cy="150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4340756" y="4410135"/>
            <a:ext cx="2106805" cy="1384745"/>
            <a:chOff x="7208670" y="5257800"/>
            <a:chExt cx="1371600" cy="990600"/>
          </a:xfrm>
        </p:grpSpPr>
        <p:sp>
          <p:nvSpPr>
            <p:cNvPr id="25" name="Rectangle 24"/>
            <p:cNvSpPr/>
            <p:nvPr>
              <p:custDataLst>
                <p:tags r:id="rId10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1"/>
              </p:custDataLst>
            </p:nvPr>
          </p:nvSpPr>
          <p:spPr bwMode="auto">
            <a:xfrm>
              <a:off x="7295651" y="5671871"/>
              <a:ext cx="1162590" cy="4780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  <p:sp>
          <p:nvSpPr>
            <p:cNvPr id="34" name="Rectangle 33"/>
            <p:cNvSpPr/>
            <p:nvPr>
              <p:custDataLst>
                <p:tags r:id="rId12"/>
              </p:custDataLst>
            </p:nvPr>
          </p:nvSpPr>
          <p:spPr bwMode="auto">
            <a:xfrm>
              <a:off x="7977090" y="5780894"/>
              <a:ext cx="434970" cy="26839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rIns="0" rtlCol="0" anchor="ctr"/>
            <a:lstStyle/>
            <a:p>
              <a:pPr algn="ctr"/>
              <a:r>
                <a:rPr lang="en-US" sz="16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%rip</a:t>
              </a: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4340756" y="1616937"/>
            <a:ext cx="2106805" cy="2662972"/>
            <a:chOff x="7212150" y="3291499"/>
            <a:chExt cx="1371600" cy="1905000"/>
          </a:xfrm>
        </p:grpSpPr>
        <p:sp>
          <p:nvSpPr>
            <p:cNvPr id="28" name="Rectangle 27"/>
            <p:cNvSpPr/>
            <p:nvPr>
              <p:custDataLst>
                <p:tags r:id="rId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32" name="Rectangle 31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07969" y="5496449"/>
            <a:ext cx="2163442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827466" y="5986272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22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 due Friday (2/23)</a:t>
            </a:r>
          </a:p>
          <a:p>
            <a:r>
              <a:rPr lang="en-US" dirty="0"/>
              <a:t>Lab 4 due next Wednesday (2/28)</a:t>
            </a:r>
          </a:p>
          <a:p>
            <a:pPr lvl="1"/>
            <a:r>
              <a:rPr lang="en-US" dirty="0"/>
              <a:t>Cache parameter puzzles and code optimizations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9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/>
              <a:t>Another </a:t>
            </a:r>
            <a:r>
              <a:rPr lang="en-US" b="0" i="1" dirty="0"/>
              <a:t>abstraction</a:t>
            </a:r>
            <a:r>
              <a:rPr lang="en-US" b="0" dirty="0"/>
              <a:t> in our computer system</a:t>
            </a:r>
          </a:p>
          <a:p>
            <a:pPr lvl="1"/>
            <a:r>
              <a:rPr lang="en-US" dirty="0"/>
              <a:t>Provided by the OS</a:t>
            </a:r>
          </a:p>
          <a:p>
            <a:pPr lvl="1"/>
            <a:r>
              <a:rPr lang="en-US" dirty="0"/>
              <a:t>OS uses a data structure to represent each process</a:t>
            </a:r>
          </a:p>
          <a:p>
            <a:pPr lvl="1"/>
            <a:r>
              <a:rPr lang="en-US" dirty="0"/>
              <a:t>Maintains the</a:t>
            </a:r>
            <a:r>
              <a:rPr lang="en-US" b="0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interface</a:t>
            </a:r>
            <a:r>
              <a:rPr lang="en-US" b="0" dirty="0"/>
              <a:t> between the program and the underlying hardware (CPU + memory)</a:t>
            </a:r>
          </a:p>
          <a:p>
            <a:pPr>
              <a:spcBef>
                <a:spcPts val="1200"/>
              </a:spcBef>
            </a:pPr>
            <a:r>
              <a:rPr lang="en-US" b="0" dirty="0"/>
              <a:t>What do </a:t>
            </a:r>
            <a:r>
              <a:rPr lang="en-US" b="0" i="1" dirty="0"/>
              <a:t>processes</a:t>
            </a:r>
            <a:r>
              <a:rPr lang="en-US" b="0" dirty="0"/>
              <a:t> have to do with </a:t>
            </a:r>
            <a:r>
              <a:rPr lang="en-US" i="1" dirty="0"/>
              <a:t>exceptional control flow</a:t>
            </a:r>
            <a:r>
              <a:rPr lang="en-US" b="0" dirty="0"/>
              <a:t>?</a:t>
            </a:r>
          </a:p>
          <a:p>
            <a:pPr lvl="1"/>
            <a:r>
              <a:rPr lang="en-US" dirty="0"/>
              <a:t>Exceptional control flow is the </a:t>
            </a:r>
            <a:r>
              <a:rPr lang="en-US" i="1" dirty="0"/>
              <a:t>mechanism</a:t>
            </a:r>
            <a:r>
              <a:rPr lang="en-US" dirty="0"/>
              <a:t> the OS uses to enable </a:t>
            </a:r>
            <a:r>
              <a:rPr lang="en-US" b="1" dirty="0"/>
              <a:t>multiple processes </a:t>
            </a:r>
            <a:r>
              <a:rPr lang="en-US" dirty="0"/>
              <a:t>to run on the same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process</a:t>
            </a:r>
            <a:r>
              <a:rPr lang="en-US" dirty="0"/>
              <a:t> is an instance of a running program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>
              <a:spcBef>
                <a:spcPts val="1800"/>
              </a:spcBef>
            </a:pPr>
            <a:r>
              <a:rPr lang="en-US" dirty="0"/>
              <a:t>Process provides each program with </a:t>
            </a:r>
            <a:r>
              <a:rPr lang="en-US" b="1" i="1" dirty="0">
                <a:solidFill>
                  <a:srgbClr val="FF0000"/>
                </a:solidFill>
              </a:rPr>
              <a:t>two key abstractions</a:t>
            </a:r>
            <a:r>
              <a:rPr lang="en-US" dirty="0"/>
              <a:t>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process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/>
              <a:t>context switching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process seems to have exclusive use of main memory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/>
              <a:t>virtual memory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>
              <p:custDataLst>
                <p:tags r:id="rId11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Rectangle 2"/>
            <p:cNvSpPr/>
            <p:nvPr>
              <p:custDataLst>
                <p:tags r:id="rId12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>
              <p:custDataLst>
                <p:tags r:id="rId6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0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Multiprocessing: 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480560"/>
            <a:ext cx="8366760" cy="2194560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25" name="Rectangle 24"/>
          <p:cNvSpPr/>
          <p:nvPr>
            <p:custDataLst>
              <p:tags r:id="rId6"/>
            </p:custDataLst>
          </p:nvPr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8" name="Rectangle 37"/>
          <p:cNvSpPr/>
          <p:nvPr>
            <p:custDataLst>
              <p:tags r:id="rId12"/>
            </p:custDataLst>
          </p:nvPr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40" name="Rectangle 39"/>
          <p:cNvSpPr/>
          <p:nvPr>
            <p:custDataLst>
              <p:tags r:id="rId14"/>
            </p:custDataLst>
          </p:nvPr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1" name="Rectangle 40"/>
          <p:cNvSpPr/>
          <p:nvPr>
            <p:custDataLst>
              <p:tags r:id="rId15"/>
            </p:custDataLst>
          </p:nvPr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2" name="Rectangle 41"/>
          <p:cNvSpPr/>
          <p:nvPr>
            <p:custDataLst>
              <p:tags r:id="rId16"/>
            </p:custDataLst>
          </p:nvPr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>
            <p:custDataLst>
              <p:tags r:id="rId17"/>
            </p:custDataLst>
          </p:nvPr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4267200" y="225466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4" name="Rectangle 43"/>
          <p:cNvSpPr/>
          <p:nvPr>
            <p:custDataLst>
              <p:tags r:id="rId19"/>
            </p:custDataLst>
          </p:nvPr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45" name="Rectangle 44"/>
          <p:cNvSpPr/>
          <p:nvPr>
            <p:custDataLst>
              <p:tags r:id="rId20"/>
            </p:custDataLst>
          </p:nvPr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46" name="Rectangle 45"/>
          <p:cNvSpPr/>
          <p:nvPr>
            <p:custDataLst>
              <p:tags r:id="rId21"/>
            </p:custDataLst>
          </p:nvPr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47" name="Rectangle 46"/>
          <p:cNvSpPr/>
          <p:nvPr>
            <p:custDataLst>
              <p:tags r:id="rId22"/>
            </p:custDataLst>
          </p:nvPr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8" name="Rectangle 47"/>
          <p:cNvSpPr/>
          <p:nvPr>
            <p:custDataLst>
              <p:tags r:id="rId23"/>
            </p:custDataLst>
          </p:nvPr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0555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Multiprocessing:  The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737360"/>
          </a:xfrm>
        </p:spPr>
        <p:txBody>
          <a:bodyPr>
            <a:noAutofit/>
          </a:bodyPr>
          <a:lstStyle/>
          <a:p>
            <a:r>
              <a:rPr lang="en-US" sz="2400" dirty="0"/>
              <a:t>Single processor executes multiple processes </a:t>
            </a:r>
            <a:r>
              <a:rPr lang="en-US" sz="2400" i="1" dirty="0"/>
              <a:t>concurrently</a:t>
            </a:r>
          </a:p>
          <a:p>
            <a:pPr lvl="1"/>
            <a:r>
              <a:rPr lang="en-US" sz="2000" dirty="0"/>
              <a:t>Process executions interleaved, CPU runs </a:t>
            </a:r>
            <a:r>
              <a:rPr lang="en-US" sz="2000" i="1" dirty="0"/>
              <a:t>one at a time</a:t>
            </a:r>
          </a:p>
          <a:p>
            <a:pPr lvl="1"/>
            <a:r>
              <a:rPr lang="en-US" sz="2000" dirty="0"/>
              <a:t>Address spaces managed by virtual memory system (later in course)</a:t>
            </a:r>
          </a:p>
          <a:p>
            <a:pPr lvl="1"/>
            <a:r>
              <a:rPr lang="en-US" sz="2000" i="1" dirty="0"/>
              <a:t>Execution context</a:t>
            </a:r>
            <a:r>
              <a:rPr lang="en-US" sz="2000" dirty="0"/>
              <a:t> (register values, stack, </a:t>
            </a:r>
            <a:r>
              <a:rPr lang="is-IS" sz="2000" dirty="0"/>
              <a:t>…)</a:t>
            </a:r>
            <a:r>
              <a:rPr lang="en-US" sz="2000" dirty="0"/>
              <a:t> for other processes saved in memory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1761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0972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Save current registers in memory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6192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4"/>
            </p:custDataLst>
          </p:nvPr>
        </p:nvSpPr>
        <p:spPr bwMode="auto">
          <a:xfrm>
            <a:off x="144780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37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dirty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Schedule next process for execution </a:t>
            </a:r>
            <a:r>
              <a:rPr lang="en-US" sz="2000" b="1" dirty="0">
                <a:solidFill>
                  <a:srgbClr val="FF0000"/>
                </a:solidFill>
              </a:rPr>
              <a:t>(OS decides)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645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0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6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8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19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0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3"/>
            </p:custDataLst>
          </p:nvPr>
        </p:nvSpPr>
        <p:spPr bwMode="auto">
          <a:xfrm flipV="1">
            <a:off x="315468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393192" y="4937760"/>
            <a:ext cx="83667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/>
              <a:t>Schedule next process for execution </a:t>
            </a:r>
            <a:r>
              <a:rPr lang="en-US" sz="2000" kern="0" dirty="0">
                <a:solidFill>
                  <a:srgbClr val="FF0000"/>
                </a:solidFill>
              </a:rPr>
              <a:t>(OS decides)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kern="0" dirty="0"/>
              <a:t>Load saved registers and switch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17449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r>
              <a:rPr lang="en-US" dirty="0"/>
              <a:t>Each process is a logical control flow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FF0000"/>
                </a:solidFill>
              </a:rPr>
              <a:t>concurrently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(are concurrent) if their instruction executions (flows) overlap in time</a:t>
            </a:r>
          </a:p>
          <a:p>
            <a:pPr lvl="1"/>
            <a:r>
              <a:rPr lang="en-US" dirty="0"/>
              <a:t>Otherwise, they are </a:t>
            </a:r>
            <a:r>
              <a:rPr lang="en-US" i="1" dirty="0">
                <a:solidFill>
                  <a:srgbClr val="FF0000"/>
                </a:solidFill>
              </a:rPr>
              <a:t>sequential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u="sng" dirty="0"/>
              <a:t>Example</a:t>
            </a:r>
            <a:r>
              <a:rPr lang="en-US" dirty="0"/>
              <a:t>:  (running on single core)</a:t>
            </a:r>
          </a:p>
          <a:p>
            <a:pPr lvl="1"/>
            <a:r>
              <a:rPr lang="en-US" dirty="0"/>
              <a:t>Concurrent:  A &amp; B, A &amp; C</a:t>
            </a:r>
          </a:p>
          <a:p>
            <a:pPr lvl="1"/>
            <a:r>
              <a:rPr lang="en-US" dirty="0"/>
              <a:t>Sequential:  B &amp; C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91840" y="4389120"/>
            <a:ext cx="5511773" cy="2133600"/>
            <a:chOff x="1193827" y="3962400"/>
            <a:chExt cx="5511773" cy="2133600"/>
          </a:xfrm>
        </p:grpSpPr>
        <p:sp>
          <p:nvSpPr>
            <p:cNvPr id="48538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4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22332" y="3962400"/>
              <a:ext cx="97366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48538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46332" y="3962400"/>
              <a:ext cx="96725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485386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70332" y="3962400"/>
              <a:ext cx="96244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485387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8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9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0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1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3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Text Box 103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93827" y="4872335"/>
              <a:ext cx="817853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21" name="Down Arrow 20"/>
            <p:cNvSpPr/>
            <p:nvPr>
              <p:custDataLst>
                <p:tags r:id="rId18"/>
              </p:custDataLst>
            </p:nvPr>
          </p:nvSpPr>
          <p:spPr bwMode="auto">
            <a:xfrm>
              <a:off x="1925347" y="4237152"/>
              <a:ext cx="292608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3329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User’s View of Concurrency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pPr lvl="1"/>
            <a:r>
              <a:rPr lang="en-US" dirty="0"/>
              <a:t>CPU only executes instructions for one process at a time</a:t>
            </a:r>
          </a:p>
          <a:p>
            <a:pPr lvl="2"/>
            <a:endParaRPr lang="en-US" dirty="0"/>
          </a:p>
          <a:p>
            <a:r>
              <a:rPr lang="en-US" dirty="0"/>
              <a:t>However, the user can </a:t>
            </a:r>
            <a:r>
              <a:rPr lang="en-US" i="1" dirty="0"/>
              <a:t>think of</a:t>
            </a:r>
            <a:r>
              <a:rPr lang="en-US" dirty="0"/>
              <a:t> concurrent processes as executing at the same time, in </a:t>
            </a:r>
            <a:r>
              <a:rPr lang="en-US" i="1" dirty="0"/>
              <a:t>parallel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19" y="4206240"/>
            <a:ext cx="3814810" cy="2137956"/>
            <a:chOff x="1010945" y="3958044"/>
            <a:chExt cx="5939420" cy="2137956"/>
          </a:xfrm>
        </p:grpSpPr>
        <p:sp>
          <p:nvSpPr>
            <p:cNvPr id="30" name="Line 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39724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65185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84335" y="3958044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34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Text Box 10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10945" y="4872335"/>
              <a:ext cx="711832" cy="5486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vert270"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44" name="Down Arrow 43"/>
            <p:cNvSpPr/>
            <p:nvPr>
              <p:custDataLst>
                <p:tags r:id="rId36"/>
              </p:custDataLst>
            </p:nvPr>
          </p:nvSpPr>
          <p:spPr bwMode="auto">
            <a:xfrm>
              <a:off x="1752600" y="4237152"/>
              <a:ext cx="457200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17" y="4206240"/>
            <a:ext cx="2961353" cy="1911721"/>
            <a:chOff x="5791217" y="4389120"/>
            <a:chExt cx="2961353" cy="1911721"/>
          </a:xfrm>
        </p:grpSpPr>
        <p:grpSp>
          <p:nvGrpSpPr>
            <p:cNvPr id="48" name="Group 47"/>
            <p:cNvGrpSpPr/>
            <p:nvPr/>
          </p:nvGrpSpPr>
          <p:grpSpPr>
            <a:xfrm>
              <a:off x="5791217" y="4389120"/>
              <a:ext cx="2961353" cy="1911721"/>
              <a:chOff x="2339724" y="3958044"/>
              <a:chExt cx="4610641" cy="1911721"/>
            </a:xfrm>
          </p:grpSpPr>
          <p:sp>
            <p:nvSpPr>
              <p:cNvPr id="49" name="Line 7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124199" y="4339044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39724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A</a:t>
                </a:r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65185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B</a:t>
                </a: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384335" y="3958044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C</a:t>
                </a:r>
              </a:p>
            </p:txBody>
          </p:sp>
          <p:sp>
            <p:nvSpPr>
              <p:cNvPr id="53" name="Line 11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48200" y="46482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72200" y="49530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24200" y="52578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172200" y="55626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67000" y="46482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49530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Line 1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52578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0" name="Line 1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667000" y="55626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1" name="Line 1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67000" y="58674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24540" y="5564964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Line 1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51731" y="4957911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078923" y="5869765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291072" y="5084064"/>
              <a:ext cx="0" cy="603504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252765" y="5696819"/>
              <a:ext cx="0" cy="301752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0698" y="4828032"/>
            <a:ext cx="1375267" cy="528381"/>
            <a:chOff x="4343840" y="5029200"/>
            <a:chExt cx="1375267" cy="528381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347507" y="5557581"/>
              <a:ext cx="1371600" cy="0"/>
            </a:xfrm>
            <a:prstGeom prst="straightConnector1">
              <a:avLst/>
            </a:prstGeom>
            <a:noFill/>
            <a:ln w="1270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4343840" y="502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4B2A85"/>
                  </a:solidFill>
                  <a:latin typeface="Calibri" pitchFamily="34" charset="0"/>
                </a:rPr>
                <a:t>User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964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7" y="2755583"/>
            <a:ext cx="4982516" cy="4023360"/>
          </a:xfrm>
          <a:prstGeom prst="rect">
            <a:avLst/>
          </a:prstGeom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br>
              <a:rPr lang="en-US" sz="2400" dirty="0"/>
            </a:br>
            <a:r>
              <a:rPr lang="en-US" sz="2400" dirty="0"/>
              <a:t>called 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/>
              <a:t>The kernel is not a separate process, but rather runs as part of a user process</a:t>
            </a:r>
          </a:p>
          <a:p>
            <a:endParaRPr lang="en-US" sz="2400" dirty="0"/>
          </a:p>
          <a:p>
            <a:r>
              <a:rPr lang="en-US" sz="2400" dirty="0"/>
              <a:t>In x86-64 Linux:</a:t>
            </a:r>
          </a:p>
          <a:p>
            <a:pPr lvl="1"/>
            <a:r>
              <a:rPr lang="en-US" sz="2000" dirty="0"/>
              <a:t>Same address in each process </a:t>
            </a:r>
            <a:br>
              <a:rPr lang="en-US" sz="2000" dirty="0"/>
            </a:br>
            <a:r>
              <a:rPr lang="en-US" sz="2000" dirty="0"/>
              <a:t>refers to same shared </a:t>
            </a:r>
            <a:br>
              <a:rPr lang="en-US" sz="2000" dirty="0"/>
            </a:br>
            <a:r>
              <a:rPr lang="en-US" sz="2000" dirty="0"/>
              <a:t>memory location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92040" y="2907792"/>
            <a:ext cx="2103120" cy="3657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3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br>
              <a:rPr lang="en-US" sz="2400" dirty="0"/>
            </a:br>
            <a:r>
              <a:rPr lang="en-US" sz="2400" dirty="0"/>
              <a:t>called 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/>
              <a:t>The kernel is not a separate process, but rather runs as part of a user process</a:t>
            </a:r>
          </a:p>
          <a:p>
            <a:r>
              <a:rPr lang="en-US" sz="2400" dirty="0"/>
              <a:t>Context switch passes control flow from one process to another and is performed using kernel code</a:t>
            </a:r>
            <a:endParaRPr lang="en-US" sz="2400" b="0" dirty="0">
              <a:solidFill>
                <a:srgbClr val="4B2A85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87428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9065" y="3749040"/>
            <a:ext cx="107125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2057" y="3749040"/>
            <a:ext cx="10632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721100" y="3840480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19725" y="426720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9725" y="4681538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19725" y="5094288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2263" y="5530850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9725" y="598805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4648566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518060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0225" y="4953000"/>
            <a:ext cx="614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2" name="Down Arrow 31"/>
          <p:cNvSpPr/>
          <p:nvPr>
            <p:custDataLst>
              <p:tags r:id="rId23"/>
            </p:custDataLst>
          </p:nvPr>
        </p:nvSpPr>
        <p:spPr bwMode="auto">
          <a:xfrm>
            <a:off x="1295400" y="4021503"/>
            <a:ext cx="457200" cy="2531697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>
            <p:custDataLst>
              <p:tags r:id="rId27"/>
            </p:custDataLst>
          </p:nvPr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904084">
            <a:off x="3209952" y="4477944"/>
            <a:ext cx="10809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18551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Creating Processes &amp; Reaping Zombies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 and context switching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Creating new processes</a:t>
            </a:r>
          </a:p>
          <a:p>
            <a:pPr lvl="1"/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b="1" dirty="0">
                <a:solidFill>
                  <a:srgbClr val="4B2A85"/>
                </a:solidFill>
              </a:rPr>
              <a:t> 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b="1" dirty="0">
                <a:solidFill>
                  <a:srgbClr val="4B2A85"/>
                </a:solidFill>
              </a:rPr>
              <a:t>, and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b="1" dirty="0">
                <a:solidFill>
                  <a:srgbClr val="4B2A85"/>
                </a:solidFill>
              </a:rPr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0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212080" y="1828801"/>
            <a:ext cx="2743200" cy="3636039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6464808" y="2549252"/>
            <a:ext cx="1274186" cy="1611884"/>
            <a:chOff x="7212150" y="3291499"/>
            <a:chExt cx="1371600" cy="1905000"/>
          </a:xfrm>
        </p:grpSpPr>
        <p:sp>
          <p:nvSpPr>
            <p:cNvPr id="24" name="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>
              <p:custDataLst>
                <p:tags r:id="rId18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6464808" y="4287177"/>
            <a:ext cx="1274186" cy="839136"/>
            <a:chOff x="7208670" y="5257800"/>
            <a:chExt cx="1371600" cy="990600"/>
          </a:xfrm>
        </p:grpSpPr>
        <p:sp>
          <p:nvSpPr>
            <p:cNvPr id="22" name="Rectangle 21"/>
            <p:cNvSpPr/>
            <p:nvPr>
              <p:custDataLst>
                <p:tags r:id="rId12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23" name="Rectangle 22"/>
            <p:cNvSpPr/>
            <p:nvPr>
              <p:custDataLst>
                <p:tags r:id="rId13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0" y="6035039"/>
            <a:ext cx="1828800" cy="548640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7280" y="1828800"/>
            <a:ext cx="2743200" cy="3636040"/>
            <a:chOff x="3822072" y="4330476"/>
            <a:chExt cx="1479581" cy="19611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22072" y="4330476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072" y="5119586"/>
              <a:ext cx="789110" cy="7891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4499705" y="4719061"/>
              <a:ext cx="687249" cy="869391"/>
              <a:chOff x="7212150" y="3291499"/>
              <a:chExt cx="1371600" cy="1905000"/>
            </a:xfrm>
          </p:grpSpPr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13" name="Rectangle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9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4499705" y="5656434"/>
              <a:ext cx="687249" cy="452599"/>
              <a:chOff x="7208670" y="5257800"/>
              <a:chExt cx="1371600" cy="990600"/>
            </a:xfrm>
          </p:grpSpPr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11" name="Rectangle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18612" y="3224065"/>
            <a:ext cx="1280160" cy="461665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5086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exec*()</a:t>
            </a:r>
          </a:p>
        </p:txBody>
      </p: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 bwMode="auto">
          <a:xfrm>
            <a:off x="3840480" y="3646820"/>
            <a:ext cx="1371600" cy="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0"/>
            <a:endCxn id="29" idx="2"/>
          </p:cNvCxnSpPr>
          <p:nvPr/>
        </p:nvCxnSpPr>
        <p:spPr bwMode="auto">
          <a:xfrm flipV="1">
            <a:off x="5943600" y="4754880"/>
            <a:ext cx="0" cy="12801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20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 (Linux):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/>
              <a:t> creates a copy of the current process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/>
              <a:t> replaces the current process’ code and address space with the code for a different program</a:t>
            </a:r>
          </a:p>
          <a:p>
            <a:pPr lvl="2"/>
            <a:r>
              <a:rPr lang="en-US" dirty="0"/>
              <a:t>Family: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execvp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are </a:t>
            </a:r>
            <a:r>
              <a:rPr lang="en-US" i="1" dirty="0"/>
              <a:t>system calls</a:t>
            </a:r>
            <a:endParaRPr lang="en-US" sz="1400" dirty="0"/>
          </a:p>
          <a:p>
            <a:pPr lvl="2"/>
            <a:endParaRPr lang="en-US" dirty="0"/>
          </a:p>
          <a:p>
            <a:r>
              <a:rPr lang="en-US" dirty="0"/>
              <a:t>Other system calls for process management: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>
                <a:solidFill>
                  <a:srgbClr val="000000"/>
                </a:solidFill>
                <a:cs typeface="Lato" panose="020F050202020403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4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:  Creating New Processes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fork(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dirty="0"/>
              <a:t>Creates a new “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” process that is </a:t>
            </a:r>
            <a:r>
              <a:rPr lang="en-US" sz="2000" i="1" dirty="0"/>
              <a:t>identical</a:t>
            </a:r>
            <a:r>
              <a:rPr lang="en-US" sz="2000" dirty="0"/>
              <a:t> to the calling “</a:t>
            </a:r>
            <a:r>
              <a:rPr lang="en-US" sz="2000" dirty="0">
                <a:solidFill>
                  <a:srgbClr val="0070C0"/>
                </a:solidFill>
              </a:rPr>
              <a:t>parent</a:t>
            </a:r>
            <a:r>
              <a:rPr lang="en-US" sz="2000" dirty="0"/>
              <a:t>” process, including all state (memory, registers, etc.)</a:t>
            </a:r>
          </a:p>
          <a:p>
            <a:pPr lvl="1"/>
            <a:r>
              <a:rPr lang="en-US" sz="2000" dirty="0"/>
              <a:t>Returns 0 to the 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 process</a:t>
            </a:r>
          </a:p>
          <a:p>
            <a:pPr lvl="1"/>
            <a:r>
              <a:rPr lang="en-US" sz="2000" dirty="0"/>
              <a:t>Returns child’s </a:t>
            </a:r>
            <a:r>
              <a:rPr lang="en-US" sz="2000" dirty="0">
                <a:solidFill>
                  <a:srgbClr val="FF0000"/>
                </a:solidFill>
              </a:rPr>
              <a:t>process ID (PID)</a:t>
            </a:r>
            <a:r>
              <a:rPr lang="en-US" sz="2000" dirty="0"/>
              <a:t> to the </a:t>
            </a:r>
            <a:r>
              <a:rPr lang="en-US" sz="2000" dirty="0">
                <a:solidFill>
                  <a:srgbClr val="0070C0"/>
                </a:solidFill>
              </a:rPr>
              <a:t>parent </a:t>
            </a:r>
            <a:r>
              <a:rPr lang="en-US" sz="2000" dirty="0"/>
              <a:t>process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Child is </a:t>
            </a:r>
            <a:r>
              <a:rPr lang="en-US" sz="2400" i="1" dirty="0"/>
              <a:t>almost</a:t>
            </a:r>
            <a:r>
              <a:rPr lang="en-US" sz="2400" dirty="0"/>
              <a:t> identical to parent: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gets an identical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(but separate) copy of the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parent’s virtual address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space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has a different PID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than the parent</a:t>
            </a:r>
            <a:endParaRPr lang="en-US" sz="2400" dirty="0">
              <a:latin typeface="Anonymous Pro" panose="02060609030202000504" pitchFamily="49" charset="0"/>
              <a:cs typeface="Courier New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is unique (and often confusing) because it is called </a:t>
            </a:r>
            <a:r>
              <a:rPr lang="en-US" sz="2400" dirty="0">
                <a:solidFill>
                  <a:srgbClr val="FF0000"/>
                </a:solidFill>
              </a:rPr>
              <a:t>once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but returns </a:t>
            </a:r>
            <a:r>
              <a:rPr lang="en-US" sz="2400" dirty="0">
                <a:solidFill>
                  <a:srgbClr val="FF0000"/>
                </a:solidFill>
              </a:rPr>
              <a:t>“twice”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8947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7594" y="3840480"/>
            <a:ext cx="473398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85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Fork Example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749040"/>
            <a:ext cx="8366760" cy="2926080"/>
          </a:xfrm>
        </p:spPr>
        <p:txBody>
          <a:bodyPr/>
          <a:lstStyle/>
          <a:p>
            <a:r>
              <a:rPr lang="en-US" sz="2400" dirty="0"/>
              <a:t>Both processes continue/start execution after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  <a:p>
            <a:pPr lvl="1"/>
            <a:r>
              <a:rPr lang="en-US" sz="2000" dirty="0"/>
              <a:t>Child starts at instruction after the call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000" dirty="0"/>
              <a:t> (storing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2000" dirty="0"/>
              <a:t>)</a:t>
            </a:r>
          </a:p>
          <a:p>
            <a:r>
              <a:rPr lang="en-US" sz="2400" dirty="0"/>
              <a:t>Can’t predict execution order of parent and child</a:t>
            </a:r>
          </a:p>
          <a:p>
            <a:r>
              <a:rPr lang="en-US" sz="2400" dirty="0"/>
              <a:t>Both processes start with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x=1</a:t>
            </a:r>
          </a:p>
          <a:p>
            <a:pPr lvl="1"/>
            <a:r>
              <a:rPr lang="en-US" sz="2000" dirty="0"/>
              <a:t>Subsequent changes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are independent</a:t>
            </a:r>
          </a:p>
          <a:p>
            <a:r>
              <a:rPr lang="en-US" sz="2400" dirty="0"/>
              <a:t>Shared open files:  </a:t>
            </a:r>
            <a:r>
              <a:rPr lang="en-US" sz="2400" dirty="0" err="1"/>
              <a:t>stdout</a:t>
            </a:r>
            <a:r>
              <a:rPr lang="en-US" sz="2400" dirty="0"/>
              <a:t> is the same in both parent and child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21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Fork-Exec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/>
              <a:t> creates a copy of the current process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/>
              <a:t> replaces the current process’ code and address space with the code for a different program</a:t>
            </a:r>
          </a:p>
          <a:p>
            <a:pPr lvl="2"/>
            <a:r>
              <a:rPr lang="en-US" dirty="0"/>
              <a:t>Whole family of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en-US" dirty="0"/>
              <a:t> calls – see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exec(3)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execve(2)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566160"/>
            <a:ext cx="73152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Example arguments: path="/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/bin/ls",</a:t>
            </a:r>
          </a:p>
          <a:p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    argv[0]="/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/bin/ls", 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[1]="-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ahl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", argv[2]=NULL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fork_exec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path,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!=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created a child %d\n", pid);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printf("Child: about to exec a new program\n");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(path, argv);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("This line printed by parent only!\n");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548640"/>
            <a:ext cx="3291840" cy="54864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return values of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exec*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should be checked for errors</a:t>
            </a:r>
          </a:p>
        </p:txBody>
      </p:sp>
    </p:spTree>
    <p:extLst>
      <p:ext uri="{BB962C8B-B14F-4D97-AF65-F5344CB8AC3E}">
        <p14:creationId xmlns:p14="http://schemas.microsoft.com/office/powerpoint/2010/main" val="3668870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48497" y="3547996"/>
            <a:ext cx="506982" cy="53734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Exec-</a:t>
            </a:r>
            <a:r>
              <a:rPr lang="en-US" dirty="0" err="1"/>
              <a:t>ing</a:t>
            </a:r>
            <a:r>
              <a:rPr lang="en-US" dirty="0"/>
              <a:t> a new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" name="Group 15"/>
          <p:cNvGrpSpPr/>
          <p:nvPr>
            <p:custDataLst>
              <p:tags r:id="rId4"/>
            </p:custDataLst>
          </p:nvPr>
        </p:nvGrpSpPr>
        <p:grpSpPr>
          <a:xfrm>
            <a:off x="680858" y="1188720"/>
            <a:ext cx="2060319" cy="2400604"/>
            <a:chOff x="6245481" y="3779780"/>
            <a:chExt cx="2060319" cy="2400604"/>
          </a:xfrm>
        </p:grpSpPr>
        <p:sp>
          <p:nvSpPr>
            <p:cNvPr id="7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/usr/bin/bash</a:t>
              </a:r>
              <a:endParaRPr lang="en-US" sz="14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sp>
        <p:nvSpPr>
          <p:cNvPr id="12" name="Line 3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84316" y="3576230"/>
            <a:ext cx="0" cy="54864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16"/>
          <p:cNvGrpSpPr/>
          <p:nvPr>
            <p:custDataLst>
              <p:tags r:id="rId6"/>
            </p:custDataLst>
          </p:nvPr>
        </p:nvGrpSpPr>
        <p:grpSpPr>
          <a:xfrm>
            <a:off x="676138" y="4141685"/>
            <a:ext cx="2060319" cy="2400604"/>
            <a:chOff x="6245481" y="3779780"/>
            <a:chExt cx="2060319" cy="2400604"/>
          </a:xfrm>
        </p:grpSpPr>
        <p:sp>
          <p:nvSpPr>
            <p:cNvPr id="18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</a:t>
              </a:r>
              <a:r>
                <a:rPr lang="en-US" b="0" dirty="0" err="1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usr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/bin/bash</a:t>
              </a:r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2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6" name="Group 22"/>
          <p:cNvGrpSpPr/>
          <p:nvPr>
            <p:custDataLst>
              <p:tags r:id="rId7"/>
            </p:custDataLst>
          </p:nvPr>
        </p:nvGrpSpPr>
        <p:grpSpPr>
          <a:xfrm>
            <a:off x="3229322" y="4141683"/>
            <a:ext cx="2060319" cy="2400604"/>
            <a:chOff x="6245481" y="3779780"/>
            <a:chExt cx="2060319" cy="2400604"/>
          </a:xfrm>
        </p:grpSpPr>
        <p:sp>
          <p:nvSpPr>
            <p:cNvPr id="24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/usr/bin/bash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13" name="Group 28"/>
          <p:cNvGrpSpPr/>
          <p:nvPr>
            <p:custDataLst>
              <p:tags r:id="rId8"/>
            </p:custDataLst>
          </p:nvPr>
        </p:nvGrpSpPr>
        <p:grpSpPr>
          <a:xfrm>
            <a:off x="6646653" y="4167873"/>
            <a:ext cx="2060319" cy="2400604"/>
            <a:chOff x="6245481" y="3779780"/>
            <a:chExt cx="2060319" cy="2400604"/>
          </a:xfrm>
        </p:grpSpPr>
        <p:sp>
          <p:nvSpPr>
            <p:cNvPr id="30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45481" y="3779780"/>
              <a:ext cx="2060319" cy="3495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solidFill>
                    <a:srgbClr val="FF0000"/>
                  </a:solidFill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/usr/bin/ls</a:t>
              </a:r>
              <a:endParaRPr lang="en-US" sz="1400" b="0" dirty="0">
                <a:solidFill>
                  <a:srgbClr val="FF0000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1596120" y="3613140"/>
            <a:ext cx="125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5324204" y="4968304"/>
            <a:ext cx="13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59892" y="5342364"/>
            <a:ext cx="10474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3808324" y="1568727"/>
            <a:ext cx="4858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Very high-level diagram of what happens when you run the command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in a Linux shell:</a:t>
            </a:r>
          </a:p>
          <a:p>
            <a:pPr marL="457200" indent="-4572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the loading part of CALL!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13"/>
            </p:custDataLst>
          </p:nvPr>
        </p:nvSpPr>
        <p:spPr>
          <a:xfrm>
            <a:off x="602291" y="379727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parent</a:t>
            </a:r>
          </a:p>
        </p:txBody>
      </p:sp>
      <p:sp>
        <p:nvSpPr>
          <p:cNvPr id="42" name="TextBox 41"/>
          <p:cNvSpPr txBox="1"/>
          <p:nvPr>
            <p:custDataLst>
              <p:tags r:id="rId14"/>
            </p:custDataLst>
          </p:nvPr>
        </p:nvSpPr>
        <p:spPr>
          <a:xfrm>
            <a:off x="3229316" y="376635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</a:p>
        </p:txBody>
      </p:sp>
      <p:sp>
        <p:nvSpPr>
          <p:cNvPr id="43" name="TextBox 42"/>
          <p:cNvSpPr txBox="1"/>
          <p:nvPr>
            <p:custDataLst>
              <p:tags r:id="rId15"/>
            </p:custDataLst>
          </p:nvPr>
        </p:nvSpPr>
        <p:spPr>
          <a:xfrm>
            <a:off x="6641935" y="37897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child</a:t>
            </a:r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 bwMode="auto">
          <a:xfrm>
            <a:off x="3024541" y="3548484"/>
            <a:ext cx="2448438" cy="3116380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2" grpId="0" animBg="1"/>
      <p:bldP spid="36" grpId="0"/>
      <p:bldP spid="37" grpId="0"/>
      <p:bldP spid="38" grpId="0" animBg="1"/>
      <p:bldP spid="41" grpId="0"/>
      <p:bldP spid="42" grpId="0"/>
      <p:bldP spid="43" grpId="0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38</a:t>
            </a:fld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2"/>
            </p:custDataLst>
          </p:nvPr>
        </p:nvSpPr>
        <p:spPr>
          <a:xfrm>
            <a:off x="5943600" y="2651760"/>
            <a:ext cx="1976823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“/</a:t>
            </a:r>
            <a:r>
              <a:rPr lang="en-US" sz="1800" dirty="0" err="1">
                <a:latin typeface="Courier New"/>
                <a:cs typeface="Courier New"/>
              </a:rPr>
              <a:t>usr</a:t>
            </a:r>
            <a:r>
              <a:rPr lang="en-US" sz="1800" dirty="0">
                <a:latin typeface="Courier New"/>
                <a:cs typeface="Courier New"/>
              </a:rPr>
              <a:t>/bin/ls”</a:t>
            </a:r>
          </a:p>
        </p:txBody>
      </p:sp>
      <p:sp>
        <p:nvSpPr>
          <p:cNvPr id="31" name="TextBox 30"/>
          <p:cNvSpPr txBox="1"/>
          <p:nvPr>
            <p:custDataLst>
              <p:tags r:id="rId3"/>
            </p:custDataLst>
          </p:nvPr>
        </p:nvSpPr>
        <p:spPr>
          <a:xfrm>
            <a:off x="5943600" y="2377440"/>
            <a:ext cx="736099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“-l”</a:t>
            </a: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5943600" y="21031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“lab4”</a:t>
            </a:r>
          </a:p>
        </p:txBody>
      </p:sp>
      <p:sp>
        <p:nvSpPr>
          <p:cNvPr id="33" name="TextBox 32"/>
          <p:cNvSpPr txBox="1"/>
          <p:nvPr>
            <p:custDataLst>
              <p:tags r:id="rId5"/>
            </p:custDataLst>
          </p:nvPr>
        </p:nvSpPr>
        <p:spPr>
          <a:xfrm>
            <a:off x="5394960" y="4023360"/>
            <a:ext cx="183896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“USER=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wysem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”</a:t>
            </a:r>
          </a:p>
        </p:txBody>
      </p:sp>
      <p:sp>
        <p:nvSpPr>
          <p:cNvPr id="35" name="TextBox 34"/>
          <p:cNvSpPr txBox="1"/>
          <p:nvPr>
            <p:custDataLst>
              <p:tags r:id="rId6"/>
            </p:custDataLst>
          </p:nvPr>
        </p:nvSpPr>
        <p:spPr>
          <a:xfrm>
            <a:off x="5394960" y="3474720"/>
            <a:ext cx="266611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“PWD=/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users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wysem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60320" y="1828800"/>
          <a:ext cx="2743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NULL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/>
          <p:nvPr>
            <p:custDataLst>
              <p:tags r:id="rId7"/>
            </p:custDataLst>
          </p:nvPr>
        </p:nvCxnSpPr>
        <p:spPr bwMode="auto">
          <a:xfrm>
            <a:off x="5212080" y="278892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>
            <p:custDataLst>
              <p:tags r:id="rId8"/>
            </p:custDataLst>
          </p:nvPr>
        </p:nvCxnSpPr>
        <p:spPr bwMode="auto">
          <a:xfrm flipV="1">
            <a:off x="5212080" y="2514600"/>
            <a:ext cx="731520" cy="35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2560320" y="3200400"/>
          <a:ext cx="219456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[n] = NULL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[n-1]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1" name="Straight Arrow Connector 40"/>
          <p:cNvCxnSpPr/>
          <p:nvPr>
            <p:custDataLst>
              <p:tags r:id="rId9"/>
            </p:custDataLst>
          </p:nvPr>
        </p:nvCxnSpPr>
        <p:spPr bwMode="auto">
          <a:xfrm>
            <a:off x="5212080" y="22402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>
            <p:custDataLst>
              <p:tags r:id="rId10"/>
            </p:custDataLst>
          </p:nvPr>
        </p:nvCxnSpPr>
        <p:spPr bwMode="auto">
          <a:xfrm>
            <a:off x="4663440" y="4160520"/>
            <a:ext cx="731520" cy="50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>
            <p:custDataLst>
              <p:tags r:id="rId11"/>
            </p:custDataLst>
          </p:nvPr>
        </p:nvCxnSpPr>
        <p:spPr bwMode="auto">
          <a:xfrm flipV="1">
            <a:off x="4663440" y="3610848"/>
            <a:ext cx="731520" cy="12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>
            <p:custDataLst>
              <p:tags r:id="rId12"/>
            </p:custDataLst>
          </p:nvPr>
        </p:nvSpPr>
        <p:spPr>
          <a:xfrm>
            <a:off x="685800" y="4160520"/>
            <a:ext cx="114967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environ</a:t>
            </a:r>
          </a:p>
        </p:txBody>
      </p: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 bwMode="auto">
          <a:xfrm flipV="1">
            <a:off x="1828800" y="42976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14"/>
            </p:custDataLst>
          </p:nvPr>
        </p:nvSpPr>
        <p:spPr>
          <a:xfrm>
            <a:off x="822960" y="27889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myargv</a:t>
            </a:r>
            <a:endParaRPr lang="en-US" sz="1800" dirty="0">
              <a:latin typeface="Courier New"/>
              <a:cs typeface="Courier New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15"/>
            </p:custDataLst>
          </p:nvPr>
        </p:nvCxnSpPr>
        <p:spPr bwMode="auto">
          <a:xfrm flipV="1">
            <a:off x="1828800" y="29260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2960" y="4655988"/>
            <a:ext cx="749808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((</a:t>
            </a:r>
            <a:r>
              <a:rPr lang="en-US" sz="1800" dirty="0" err="1">
                <a:latin typeface="Courier New" pitchFamily="49" charset="0"/>
              </a:rPr>
              <a:t>pid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b="1" dirty="0">
                <a:solidFill>
                  <a:srgbClr val="4B2A85"/>
                </a:solidFill>
                <a:latin typeface="Courier New" pitchFamily="49" charset="0"/>
              </a:rPr>
              <a:t>fork</a:t>
            </a:r>
            <a:r>
              <a:rPr lang="en-US" sz="1800" dirty="0">
                <a:latin typeface="Courier New" pitchFamily="49" charset="0"/>
              </a:rPr>
              <a:t>()) == 0) {   </a:t>
            </a:r>
            <a:r>
              <a:rPr lang="en-US" sz="1800" i="1" dirty="0">
                <a:latin typeface="Courier New" pitchFamily="49" charset="0"/>
              </a:rPr>
              <a:t>/* Child runs program */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execve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, environ) &lt; 0) {</a:t>
            </a:r>
          </a:p>
          <a:p>
            <a:r>
              <a:rPr lang="en-US" sz="1800" dirty="0">
                <a:latin typeface="Courier New" pitchFamily="49" charset="0"/>
              </a:rPr>
              <a:t>  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("%s: Command not found.\n",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[0]);</a:t>
            </a:r>
          </a:p>
          <a:p>
            <a:r>
              <a:rPr lang="en-US" sz="1800" dirty="0">
                <a:latin typeface="Courier New" pitchFamily="49" charset="0"/>
              </a:rPr>
              <a:t>      exit(1);</a:t>
            </a:r>
            <a:endParaRPr lang="en-US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}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42" name="Rectangle 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1222022"/>
            <a:ext cx="8571932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“/</a:t>
            </a:r>
            <a:r>
              <a:rPr lang="en-US" sz="2000" dirty="0" err="1">
                <a:latin typeface="Courier New" pitchFamily="49" charset="0"/>
              </a:rPr>
              <a:t>usr</a:t>
            </a:r>
            <a:r>
              <a:rPr lang="en-US" sz="2000" dirty="0">
                <a:latin typeface="Courier New"/>
                <a:cs typeface="Courier New"/>
              </a:rPr>
              <a:t>/bin/ls –l lab4</a:t>
            </a:r>
            <a:r>
              <a:rPr lang="en-US" sz="2000" dirty="0">
                <a:latin typeface="Courier New" pitchFamily="49" charset="0"/>
              </a:rPr>
              <a:t>” </a:t>
            </a:r>
            <a:r>
              <a:rPr lang="en-US" sz="2000" dirty="0">
                <a:latin typeface="Calibri"/>
                <a:cs typeface="Calibri"/>
              </a:rPr>
              <a:t>in child process using current 							         environment: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>
            <p:custDataLst>
              <p:tags r:id="rId18"/>
            </p:custDataLst>
          </p:nvPr>
        </p:nvSpPr>
        <p:spPr>
          <a:xfrm>
            <a:off x="457200" y="215748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 == 3)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914400" y="6379486"/>
            <a:ext cx="731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82853">
              <a:defRPr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Run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printenv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command in 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inux shell to see your own environment variables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1395144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39</a:t>
            </a:fld>
            <a:endParaRPr lang="en-US"/>
          </a:p>
        </p:txBody>
      </p:sp>
      <p:sp>
        <p:nvSpPr>
          <p:cNvPr id="38" name="Rectangle 3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7944" y="737558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7944" y="1423358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command-line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strings</a:t>
            </a:r>
          </a:p>
        </p:txBody>
      </p:sp>
      <p:sp>
        <p:nvSpPr>
          <p:cNvPr id="40" name="Rectangle 3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7944" y="2109158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97944" y="24139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7944" y="27187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[n-1]</a:t>
            </a:r>
          </a:p>
        </p:txBody>
      </p:sp>
      <p:sp>
        <p:nvSpPr>
          <p:cNvPr id="43" name="Rectangle 38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7944" y="30235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97944" y="33283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7944" y="3633158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7944" y="39379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97944" y="42427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97944" y="45475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05072" y="584463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57737" y="2773000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045404" y="4791890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616944" y="46364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616944" y="2032958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16944" y="20329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703044" y="34172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7236444" y="1347158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817344" y="13471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112244" y="45951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626844" y="33759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52670" y="644967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80560" y="5607861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406067" y="3510660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830040" y="3510396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12773" y="4489394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81869" y="3599674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421182" y="3296919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01615" y="515779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01614" y="4858873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905000" y="5271093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63902" y="5792527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8988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Leading Up to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System 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Exceptional control flow</a:t>
            </a:r>
          </a:p>
          <a:p>
            <a:pPr lvl="1"/>
            <a:r>
              <a:rPr lang="en-US" dirty="0"/>
              <a:t>Asynchronous exceptions (interrupts)</a:t>
            </a:r>
          </a:p>
          <a:p>
            <a:pPr lvl="1"/>
            <a:r>
              <a:rPr lang="en-US" dirty="0"/>
              <a:t>Synchronous exceptions (traps &amp; faults)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5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/>
              <a:t>:  Ending a process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status)</a:t>
            </a:r>
          </a:p>
          <a:p>
            <a:pPr lvl="1"/>
            <a:r>
              <a:rPr lang="en-US" dirty="0"/>
              <a:t>Exits a process</a:t>
            </a:r>
          </a:p>
          <a:p>
            <a:pPr lvl="2"/>
            <a:r>
              <a:rPr lang="en-US" dirty="0"/>
              <a:t>Status code:  0 is used for a normal exit, nonzero for abnormal exit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4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Zombies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When a process terminates, it still consumes system resources</a:t>
            </a:r>
          </a:p>
          <a:p>
            <a:pPr lvl="1"/>
            <a:r>
              <a:rPr lang="en-US" sz="2000" dirty="0"/>
              <a:t>Various tables maintained by OS</a:t>
            </a:r>
          </a:p>
          <a:p>
            <a:pPr lvl="1"/>
            <a:r>
              <a:rPr lang="en-US" sz="2000" dirty="0"/>
              <a:t>Called a “</a:t>
            </a:r>
            <a:r>
              <a:rPr lang="en-US" sz="2000" dirty="0">
                <a:solidFill>
                  <a:srgbClr val="FF0000"/>
                </a:solidFill>
              </a:rPr>
              <a:t>zombie</a:t>
            </a:r>
            <a:r>
              <a:rPr lang="en-US" sz="2000" dirty="0"/>
              <a:t>” (a</a:t>
            </a:r>
            <a:r>
              <a:rPr lang="en-US" sz="1800" dirty="0"/>
              <a:t> living corpse, half alive and half dead)</a:t>
            </a:r>
          </a:p>
          <a:p>
            <a:pPr lvl="1"/>
            <a:endParaRPr lang="en-US" sz="1800" dirty="0"/>
          </a:p>
          <a:p>
            <a:r>
              <a:rPr lang="en-US" sz="2400" i="1" dirty="0"/>
              <a:t>Reaping</a:t>
            </a:r>
            <a:r>
              <a:rPr lang="en-US" sz="2400" dirty="0"/>
              <a:t> is performed by parent on terminated child</a:t>
            </a:r>
            <a:endParaRPr lang="en-US" sz="2400" i="1" dirty="0"/>
          </a:p>
          <a:p>
            <a:pPr lvl="1"/>
            <a:r>
              <a:rPr lang="en-US" sz="2000" dirty="0"/>
              <a:t>Parent is given exit status information and kernel then deletes zombie child process</a:t>
            </a:r>
          </a:p>
          <a:p>
            <a:pPr lvl="1"/>
            <a:endParaRPr lang="en-US" sz="2000" dirty="0"/>
          </a:p>
          <a:p>
            <a:r>
              <a:rPr lang="en-US" sz="2400" dirty="0"/>
              <a:t>What if parent doesn’t reap?</a:t>
            </a:r>
          </a:p>
          <a:p>
            <a:pPr lvl="1"/>
            <a:r>
              <a:rPr lang="en-US" sz="2000" dirty="0"/>
              <a:t>If any parent terminates without reaping a child, then the orphaned child will be reaped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000" dirty="0"/>
              <a:t> process (pid == 1)</a:t>
            </a:r>
          </a:p>
          <a:p>
            <a:pPr lvl="2"/>
            <a:r>
              <a:rPr lang="en-US" sz="1800" b="1" dirty="0"/>
              <a:t>Note:  </a:t>
            </a:r>
            <a:r>
              <a:rPr lang="en-US" sz="1800" dirty="0"/>
              <a:t>on more recent Linux systems,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init</a:t>
            </a:r>
            <a:r>
              <a:rPr lang="en-US" sz="1800" dirty="0"/>
              <a:t> has been renamed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systemd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In long-running processes (e.g. shells, servers) we need </a:t>
            </a:r>
            <a:r>
              <a:rPr lang="en-US" sz="2000" i="1" dirty="0"/>
              <a:t>explicit</a:t>
            </a:r>
            <a:r>
              <a:rPr lang="en-US" sz="2000" dirty="0"/>
              <a:t> reaping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/>
              <a:t>: 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wait(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Suspends current process (</a:t>
            </a:r>
            <a:r>
              <a:rPr lang="en-US" i="1" dirty="0"/>
              <a:t>i.e.</a:t>
            </a:r>
            <a:r>
              <a:rPr lang="en-US" dirty="0"/>
              <a:t> the parent) until one of its children terminates</a:t>
            </a:r>
          </a:p>
          <a:p>
            <a:pPr lvl="1"/>
            <a:r>
              <a:rPr lang="en-US" dirty="0"/>
              <a:t>Return value is the PID of the child process that terminated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On successful return, the child process is reaped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value indicates why the child process terminated</a:t>
            </a:r>
          </a:p>
          <a:p>
            <a:pPr lvl="2"/>
            <a:r>
              <a:rPr lang="en-US" dirty="0"/>
              <a:t>Special macros for interpreting this status – see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wait(2)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en-US" b="1" dirty="0"/>
              <a:t>Note:</a:t>
            </a:r>
            <a:r>
              <a:rPr lang="en-US" b="0" dirty="0"/>
              <a:t>  If parent process has multiple children,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b="0" dirty="0"/>
              <a:t> will return when </a:t>
            </a:r>
            <a:r>
              <a:rPr lang="en-US" b="0" i="1" dirty="0"/>
              <a:t>any</a:t>
            </a:r>
            <a:r>
              <a:rPr lang="en-US" b="0" dirty="0"/>
              <a:t> of the children terminates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b="0" dirty="0"/>
              <a:t> can be used to wait on a specific child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 Management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makes two copies of the same process  (parent &amp; child)</a:t>
            </a:r>
          </a:p>
          <a:p>
            <a:pPr lvl="1"/>
            <a:r>
              <a:rPr lang="en-US" sz="2000" dirty="0"/>
              <a:t>Returns different values to the two processes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exec*</a:t>
            </a:r>
            <a:r>
              <a:rPr lang="en-US" sz="2400" dirty="0"/>
              <a:t> replaces current process from file (new program)</a:t>
            </a:r>
          </a:p>
          <a:p>
            <a:pPr lvl="1"/>
            <a:r>
              <a:rPr lang="en-US" dirty="0"/>
              <a:t>Two-process program: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i="1" dirty="0"/>
              <a:t>/* child code */ </a:t>
            </a:r>
            <a:r>
              <a:rPr lang="en-US" dirty="0"/>
              <a:t>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/>
              <a:t>/* parent code */ 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Two different programs: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dirty="0" err="1"/>
              <a:t>execv</a:t>
            </a:r>
            <a:r>
              <a:rPr lang="en-US" dirty="0"/>
              <a:t>(</a:t>
            </a:r>
            <a:r>
              <a:rPr lang="is-IS" dirty="0"/>
              <a:t>…</a:t>
            </a:r>
            <a:r>
              <a:rPr lang="en-US" dirty="0"/>
              <a:t>) 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/>
              <a:t>/* parent code */</a:t>
            </a:r>
            <a:r>
              <a:rPr lang="en-US" dirty="0"/>
              <a:t> }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2400" dirty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/>
              <a:t> used to synchronize parent/child execution and to reap child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9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/>
              <a:t>Implemented using </a:t>
            </a:r>
            <a:r>
              <a:rPr lang="en-US" i="1" dirty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/>
              <a:t>:  one call, two returns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execve</a:t>
            </a:r>
            <a:r>
              <a:rPr lang="en-US" dirty="0"/>
              <a:t>:  one call, usually no return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waitpid</a:t>
            </a:r>
            <a:r>
              <a:rPr lang="en-US" dirty="0"/>
              <a:t>:  synchronization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</a:t>
            </a:r>
            <a:r>
              <a:rPr lang="en-US" dirty="0"/>
              <a:t>:  one call, no return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So far:</a:t>
            </a:r>
            <a:r>
              <a:rPr lang="en-US" b="0" dirty="0"/>
              <a:t>  we’ve seen how the flow of control changes as a </a:t>
            </a:r>
            <a:r>
              <a:rPr lang="en-US" i="1" dirty="0"/>
              <a:t>single program</a:t>
            </a:r>
            <a:r>
              <a:rPr lang="en-US" b="0" i="1" dirty="0"/>
              <a:t> </a:t>
            </a:r>
            <a:r>
              <a:rPr lang="en-US" b="0" dirty="0"/>
              <a:t>executes</a:t>
            </a:r>
          </a:p>
          <a:p>
            <a:r>
              <a:rPr lang="en-US" b="1" dirty="0"/>
              <a:t>Reality:</a:t>
            </a:r>
            <a:r>
              <a:rPr lang="en-US" b="0" dirty="0"/>
              <a:t>  multiple programs running </a:t>
            </a:r>
            <a:r>
              <a:rPr lang="en-US" b="0" i="1" dirty="0"/>
              <a:t>concurrently</a:t>
            </a:r>
          </a:p>
          <a:p>
            <a:pPr lvl="1"/>
            <a:r>
              <a:rPr lang="en-US" b="0" dirty="0"/>
              <a:t>How does control flow across the many components of the system?</a:t>
            </a:r>
          </a:p>
          <a:p>
            <a:pPr lvl="1"/>
            <a:r>
              <a:rPr lang="en-US" dirty="0"/>
              <a:t>In particular: More programs running than CPUs</a:t>
            </a:r>
            <a:endParaRPr lang="en-US" sz="2800" b="0" dirty="0"/>
          </a:p>
          <a:p>
            <a:pPr>
              <a:spcBef>
                <a:spcPts val="1800"/>
              </a:spcBef>
            </a:pPr>
            <a:r>
              <a:rPr lang="en-US" i="1" dirty="0">
                <a:solidFill>
                  <a:srgbClr val="FF0000"/>
                </a:solidFill>
              </a:rPr>
              <a:t>Exceptional </a:t>
            </a:r>
            <a:r>
              <a:rPr lang="en-US" dirty="0">
                <a:solidFill>
                  <a:srgbClr val="FF0000"/>
                </a:solidFill>
              </a:rPr>
              <a:t>control flow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basic mechanism used for:</a:t>
            </a:r>
          </a:p>
          <a:p>
            <a:pPr lvl="1"/>
            <a:r>
              <a:rPr lang="en-US" dirty="0"/>
              <a:t>Transferring control between </a:t>
            </a:r>
            <a:r>
              <a:rPr lang="en-US" i="1" dirty="0"/>
              <a:t>processes</a:t>
            </a:r>
            <a:r>
              <a:rPr lang="en-US" dirty="0"/>
              <a:t> and OS</a:t>
            </a:r>
          </a:p>
          <a:p>
            <a:pPr lvl="1"/>
            <a:r>
              <a:rPr lang="en-US" b="0" dirty="0"/>
              <a:t>Handling </a:t>
            </a:r>
            <a:r>
              <a:rPr lang="en-US" b="0" i="1" dirty="0"/>
              <a:t>I/O</a:t>
            </a:r>
            <a:r>
              <a:rPr lang="en-US" b="0" dirty="0"/>
              <a:t> and </a:t>
            </a:r>
            <a:r>
              <a:rPr lang="en-US" b="0" i="1" dirty="0"/>
              <a:t>virtual memory</a:t>
            </a:r>
            <a:r>
              <a:rPr lang="en-US" b="0" dirty="0"/>
              <a:t> within the OS</a:t>
            </a:r>
          </a:p>
          <a:p>
            <a:pPr lvl="1"/>
            <a:r>
              <a:rPr lang="en-US" dirty="0"/>
              <a:t>Implementing multi-process apps like shells and web servers</a:t>
            </a:r>
          </a:p>
          <a:p>
            <a:pPr lvl="1"/>
            <a:r>
              <a:rPr lang="en-US" dirty="0"/>
              <a:t>Implementing concurrency</a:t>
            </a:r>
          </a:p>
          <a:p>
            <a:pPr lvl="1"/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68880" y="3352919"/>
            <a:ext cx="4138058" cy="3139321"/>
            <a:chOff x="1790939" y="3352919"/>
            <a:chExt cx="4138058" cy="3139321"/>
          </a:xfrm>
        </p:grpSpPr>
        <p:sp>
          <p:nvSpPr>
            <p:cNvPr id="472067" name="Text Box 102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90875" y="3814584"/>
              <a:ext cx="1739707" cy="2677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&lt;startup&gt;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&lt;shutdown&gt;</a:t>
              </a:r>
            </a:p>
          </p:txBody>
        </p:sp>
        <p:sp>
          <p:nvSpPr>
            <p:cNvPr id="472069" name="Text Box 102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90875" y="3352919"/>
              <a:ext cx="273812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control flow</a:t>
              </a:r>
            </a:p>
          </p:txBody>
        </p:sp>
        <p:sp>
          <p:nvSpPr>
            <p:cNvPr id="472071" name="Text Box 103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90939" y="4834028"/>
              <a:ext cx="75693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8" name="Down Arrow 7"/>
            <p:cNvSpPr/>
            <p:nvPr>
              <p:custDataLst>
                <p:tags r:id="rId7"/>
              </p:custDataLst>
            </p:nvPr>
          </p:nvSpPr>
          <p:spPr bwMode="auto">
            <a:xfrm>
              <a:off x="2547877" y="3968018"/>
              <a:ext cx="457200" cy="241591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45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4974336"/>
          </a:xfrm>
        </p:spPr>
        <p:txBody>
          <a:bodyPr/>
          <a:lstStyle/>
          <a:p>
            <a:r>
              <a:rPr lang="en-US" sz="2400" dirty="0"/>
              <a:t>Up to now, two ways to change control flow:</a:t>
            </a:r>
          </a:p>
          <a:p>
            <a:pPr lvl="1"/>
            <a:r>
              <a:rPr lang="en-US" sz="2000" dirty="0"/>
              <a:t>Jumps (conditional and unconditional)</a:t>
            </a:r>
          </a:p>
          <a:p>
            <a:pPr lvl="1"/>
            <a:r>
              <a:rPr lang="en-US" sz="2000" dirty="0"/>
              <a:t>Call and return</a:t>
            </a:r>
          </a:p>
          <a:p>
            <a:pPr lvl="1"/>
            <a:r>
              <a:rPr lang="en-US" sz="2000" dirty="0"/>
              <a:t>Both react to changes in </a:t>
            </a:r>
            <a:r>
              <a:rPr lang="en-US" sz="2000" i="1" dirty="0">
                <a:solidFill>
                  <a:srgbClr val="C00000"/>
                </a:solidFill>
              </a:rPr>
              <a:t>program state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/>
              <a:t>Processor also needs to react to changes in </a:t>
            </a:r>
            <a:r>
              <a:rPr lang="en-US" sz="2400" i="1" dirty="0">
                <a:solidFill>
                  <a:srgbClr val="C00000"/>
                </a:solidFill>
              </a:rPr>
              <a:t>system state</a:t>
            </a:r>
          </a:p>
          <a:p>
            <a:pPr lvl="1"/>
            <a:r>
              <a:rPr lang="en-US" sz="2000" dirty="0"/>
              <a:t>Unix/Linux user hits “Ctrl-C” at the keyboard</a:t>
            </a:r>
          </a:p>
          <a:p>
            <a:pPr lvl="1"/>
            <a:r>
              <a:rPr lang="en-US" sz="2000" dirty="0"/>
              <a:t>User clicks on a different application’s window on the screen</a:t>
            </a:r>
          </a:p>
          <a:p>
            <a:pPr lvl="1"/>
            <a:r>
              <a:rPr lang="en-US" sz="2000" dirty="0"/>
              <a:t>Data arrives from a disk or a network adapter</a:t>
            </a:r>
          </a:p>
          <a:p>
            <a:pPr lvl="1"/>
            <a:r>
              <a:rPr lang="en-US" sz="2000" dirty="0"/>
              <a:t>Instruction divides by zero</a:t>
            </a:r>
          </a:p>
          <a:p>
            <a:pPr lvl="1"/>
            <a:r>
              <a:rPr lang="en-US" sz="2000" dirty="0"/>
              <a:t>System timer expires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Can jumps and procedure calls achieve this?</a:t>
            </a:r>
          </a:p>
          <a:p>
            <a:pPr lvl="1"/>
            <a:r>
              <a:rPr lang="en-US" sz="2000" dirty="0"/>
              <a:t>No – the system needs mechanisms for </a:t>
            </a:r>
            <a:r>
              <a:rPr lang="en-US" sz="2000" i="1" dirty="0"/>
              <a:t>“</a:t>
            </a:r>
            <a:r>
              <a:rPr lang="en-US" sz="2000" i="1" dirty="0">
                <a:solidFill>
                  <a:srgbClr val="C00000"/>
                </a:solidFill>
              </a:rPr>
              <a:t>exceptional</a:t>
            </a:r>
            <a:r>
              <a:rPr lang="en-US" sz="2000" i="1" dirty="0"/>
              <a:t>”</a:t>
            </a:r>
            <a:r>
              <a:rPr lang="en-US" sz="2000" dirty="0"/>
              <a:t> control flow!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Exists at all levels of a computer system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Low level mechanisms</a:t>
            </a:r>
          </a:p>
          <a:p>
            <a:pPr lvl="1"/>
            <a:r>
              <a:rPr lang="en-US" sz="2000" b="1" dirty="0"/>
              <a:t>Exceptions </a:t>
            </a:r>
          </a:p>
          <a:p>
            <a:pPr lvl="2"/>
            <a:r>
              <a:rPr lang="en-US" sz="1800" dirty="0"/>
              <a:t>Change in processor’s control flow in response to a system event 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 change in system state, user-generated interrupt)</a:t>
            </a:r>
          </a:p>
          <a:p>
            <a:pPr lvl="2"/>
            <a:r>
              <a:rPr lang="en-US" sz="1800" dirty="0"/>
              <a:t>Implemented using a combination of hardware and OS software	</a:t>
            </a:r>
          </a:p>
          <a:p>
            <a:r>
              <a:rPr lang="en-US" sz="2400" dirty="0"/>
              <a:t>Higher level mechanisms</a:t>
            </a:r>
          </a:p>
          <a:p>
            <a:pPr lvl="1"/>
            <a:r>
              <a:rPr lang="en-US" sz="2000" b="1" dirty="0"/>
              <a:t>Process context switch</a:t>
            </a:r>
          </a:p>
          <a:p>
            <a:pPr lvl="2"/>
            <a:r>
              <a:rPr lang="en-US" sz="1800" dirty="0"/>
              <a:t>Implemented by OS software and hardware timer</a:t>
            </a:r>
          </a:p>
          <a:p>
            <a:pPr lvl="1"/>
            <a:r>
              <a:rPr lang="en-US" sz="2000" b="1" dirty="0"/>
              <a:t>Signals</a:t>
            </a:r>
          </a:p>
          <a:p>
            <a:pPr lvl="2"/>
            <a:r>
              <a:rPr lang="en-US" sz="1800" dirty="0"/>
              <a:t>Implemented by OS software</a:t>
            </a:r>
          </a:p>
          <a:p>
            <a:pPr lvl="2"/>
            <a:r>
              <a:rPr lang="en-US" sz="1800" dirty="0"/>
              <a:t>We won’t cover these – see CSE451 and CSE/EE474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>
                <a:solidFill>
                  <a:srgbClr val="C00000"/>
                </a:solidFill>
              </a:rPr>
              <a:t>exception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transfer of control to the operating system (OS) kernel in response to some </a:t>
            </a:r>
            <a:r>
              <a:rPr lang="en-US" sz="2400" i="1" dirty="0">
                <a:solidFill>
                  <a:srgbClr val="FF0000"/>
                </a:solidFill>
              </a:rPr>
              <a:t>event</a:t>
            </a:r>
            <a:r>
              <a:rPr lang="en-US" sz="2400" dirty="0"/>
              <a:t>  </a:t>
            </a: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change in processor state)</a:t>
            </a:r>
            <a:endParaRPr lang="en-US" sz="2400" dirty="0"/>
          </a:p>
          <a:p>
            <a:pPr lvl="1"/>
            <a:r>
              <a:rPr lang="en-US" sz="2000" dirty="0"/>
              <a:t>Kernel is the memory-resident part of the OS</a:t>
            </a:r>
          </a:p>
          <a:p>
            <a:pPr lvl="1"/>
            <a:r>
              <a:rPr lang="en-US" sz="2000" u="sng" dirty="0"/>
              <a:t>Examples</a:t>
            </a:r>
            <a:r>
              <a:rPr lang="en-US" sz="2000" dirty="0"/>
              <a:t>:  </a:t>
            </a:r>
            <a:r>
              <a:rPr lang="en-US" sz="2000" b="0" dirty="0"/>
              <a:t>division by 0, page fault, I/O request completes, Ctrl-C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700" b="0" i="1" dirty="0"/>
          </a:p>
          <a:p>
            <a:r>
              <a:rPr lang="en-US" sz="2400" b="0" i="1" dirty="0"/>
              <a:t>How does the system know where to jump to in the OS?</a:t>
            </a:r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 bwMode="auto">
          <a:xfrm>
            <a:off x="758952" y="3108960"/>
            <a:ext cx="7626096" cy="283464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01939" y="3108960"/>
            <a:ext cx="144749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11789" y="3108960"/>
            <a:ext cx="207099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47616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16327" y="363124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643309" y="424243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2677" y="3909060"/>
            <a:ext cx="2468880" cy="366759"/>
            <a:chOff x="3122677" y="3909060"/>
            <a:chExt cx="2468880" cy="366759"/>
          </a:xfrm>
        </p:grpSpPr>
        <p:sp>
          <p:nvSpPr>
            <p:cNvPr id="476167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122677" y="4236085"/>
              <a:ext cx="2468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1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14509" y="3909060"/>
              <a:ext cx="1072649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</a:t>
              </a:r>
            </a:p>
          </p:txBody>
        </p:sp>
      </p:grpSp>
      <p:sp>
        <p:nvSpPr>
          <p:cNvPr id="47617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34749" y="4182110"/>
            <a:ext cx="2651760" cy="1474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 </a:t>
            </a: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exception handler</a:t>
            </a:r>
            <a:r>
              <a:rPr lang="en-US" sz="1800" b="0" i="1" dirty="0">
                <a:latin typeface="Calibri" pitchFamily="34" charset="0"/>
              </a:rPr>
              <a:t>, then: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current_instr</a:t>
            </a:r>
            <a:r>
              <a:rPr lang="en-US" sz="1800" b="0" i="1" dirty="0">
                <a:latin typeface="Calibri" pitchFamily="34" charset="0"/>
              </a:rPr>
              <a:t>,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Calibri" pitchFamily="34" charset="0"/>
              </a:rPr>
              <a:t>return to </a:t>
            </a:r>
            <a:r>
              <a:rPr lang="en-US" i="1" dirty="0" err="1">
                <a:latin typeface="Calibri" pitchFamily="34" charset="0"/>
              </a:rPr>
              <a:t>next_instr</a:t>
            </a:r>
            <a:r>
              <a:rPr lang="en-US" i="1" dirty="0">
                <a:latin typeface="Calibri" pitchFamily="34" charset="0"/>
              </a:rPr>
              <a:t>, OR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79222" y="4004473"/>
            <a:ext cx="11357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current_instr</a:t>
            </a:r>
            <a:endParaRPr lang="en-US" sz="1400" b="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96397" y="4209832"/>
            <a:ext cx="3382460" cy="1635978"/>
            <a:chOff x="2196397" y="4209832"/>
            <a:chExt cx="3382460" cy="1635978"/>
          </a:xfrm>
        </p:grpSpPr>
        <p:sp>
          <p:nvSpPr>
            <p:cNvPr id="476169" name="Line 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3109977" y="4305935"/>
              <a:ext cx="246888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0" name="Line 1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16327" y="4332922"/>
              <a:ext cx="0" cy="151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6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96397" y="4209832"/>
              <a:ext cx="94147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next_instr</a:t>
              </a:r>
              <a:endParaRPr lang="en-US" sz="1400" b="0" dirty="0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8952" y="3978637"/>
            <a:ext cx="1220270" cy="366759"/>
            <a:chOff x="758952" y="3978637"/>
            <a:chExt cx="1220270" cy="366759"/>
          </a:xfrm>
        </p:grpSpPr>
        <p:sp>
          <p:nvSpPr>
            <p:cNvPr id="47617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58952" y="3978637"/>
              <a:ext cx="804863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event </a:t>
              </a:r>
            </a:p>
          </p:txBody>
        </p:sp>
        <p:sp>
          <p:nvSpPr>
            <p:cNvPr id="476177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435064" y="4153144"/>
              <a:ext cx="544158" cy="2896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8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4209</TotalTime>
  <Words>3553</Words>
  <Application>Microsoft Office PowerPoint</Application>
  <PresentationFormat>On-screen Show (4:3)</PresentationFormat>
  <Paragraphs>800</Paragraphs>
  <Slides>44</Slides>
  <Notes>35</Notes>
  <HiddenSlides>3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Roboto</vt:lpstr>
      <vt:lpstr>Times New Roman</vt:lpstr>
      <vt:lpstr>Arial</vt:lpstr>
      <vt:lpstr>Calibri</vt:lpstr>
      <vt:lpstr>Wingdings 2</vt:lpstr>
      <vt:lpstr>Wingdings</vt:lpstr>
      <vt:lpstr>Anonymous Pro</vt:lpstr>
      <vt:lpstr>Cambria Math</vt:lpstr>
      <vt:lpstr>Arial Narrow</vt:lpstr>
      <vt:lpstr>Lato Semibold</vt:lpstr>
      <vt:lpstr>Lato</vt:lpstr>
      <vt:lpstr>Roboto Regular</vt:lpstr>
      <vt:lpstr>Courier New</vt:lpstr>
      <vt:lpstr>UWTheme-351-Au17</vt:lpstr>
      <vt:lpstr>System Control Flow and Processes CSE 351 Winter 2018</vt:lpstr>
      <vt:lpstr>Administrative</vt:lpstr>
      <vt:lpstr>Roadmap</vt:lpstr>
      <vt:lpstr>Leading Up to Processes</vt:lpstr>
      <vt:lpstr>Control Flow</vt:lpstr>
      <vt:lpstr>Control Flow</vt:lpstr>
      <vt:lpstr>Altering the Control Flow</vt:lpstr>
      <vt:lpstr>Exceptional Control Flow</vt:lpstr>
      <vt:lpstr>Exceptions</vt:lpstr>
      <vt:lpstr>Exception Table</vt:lpstr>
      <vt:lpstr>Leading Up to Processes</vt:lpstr>
      <vt:lpstr>Asynchronous Exceptions (Interrupts)</vt:lpstr>
      <vt:lpstr>Synchronous Exceptions</vt:lpstr>
      <vt:lpstr>Traps Example:  Opening File</vt:lpstr>
      <vt:lpstr>Fault Example:  Page Fault</vt:lpstr>
      <vt:lpstr>Fault Example:  Invalid Memory Reference</vt:lpstr>
      <vt:lpstr>Summary (ECF)</vt:lpstr>
      <vt:lpstr>Processes</vt:lpstr>
      <vt:lpstr>What is a process?</vt:lpstr>
      <vt:lpstr>What is a process?</vt:lpstr>
      <vt:lpstr>Processes</vt:lpstr>
      <vt:lpstr>Multiprocessing:  The Illusion</vt:lpstr>
      <vt:lpstr>Multiprocessing:  The Reality</vt:lpstr>
      <vt:lpstr>Multiprocessing</vt:lpstr>
      <vt:lpstr>Multiprocessing</vt:lpstr>
      <vt:lpstr>Multiprocessing</vt:lpstr>
      <vt:lpstr>Concurrent Processes</vt:lpstr>
      <vt:lpstr>User’s View of Concurrency</vt:lpstr>
      <vt:lpstr>Context Switching</vt:lpstr>
      <vt:lpstr>Context Switching</vt:lpstr>
      <vt:lpstr>Creating Processes &amp; Reaping Zombies</vt:lpstr>
      <vt:lpstr>Creating New Processes &amp; Programs</vt:lpstr>
      <vt:lpstr>Creating New Processes &amp; Programs</vt:lpstr>
      <vt:lpstr>fork:  Creating New Processes</vt:lpstr>
      <vt:lpstr>Fork Example</vt:lpstr>
      <vt:lpstr>Fork-Exec</vt:lpstr>
      <vt:lpstr>Exec-ing a new program</vt:lpstr>
      <vt:lpstr>execve Example</vt:lpstr>
      <vt:lpstr>Structure of  the Stack when a new program starts</vt:lpstr>
      <vt:lpstr>exit:  Ending a process</vt:lpstr>
      <vt:lpstr>Zombies</vt:lpstr>
      <vt:lpstr>wait:  Synchronizing with Children</vt:lpstr>
      <vt:lpstr>Process Management Summary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Mark Wyse</cp:lastModifiedBy>
  <cp:revision>100</cp:revision>
  <cp:lastPrinted>2017-11-13T19:12:01Z</cp:lastPrinted>
  <dcterms:created xsi:type="dcterms:W3CDTF">2016-11-10T07:02:52Z</dcterms:created>
  <dcterms:modified xsi:type="dcterms:W3CDTF">2018-02-22T20:53:00Z</dcterms:modified>
</cp:coreProperties>
</file>