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3.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4.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5.xml" ContentType="application/vnd.openxmlformats-officedocument.presentationml.notesSlide+xml"/>
  <Override PartName="/ppt/ink/ink1.xml" ContentType="application/inkml+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6.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7.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8.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9.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0.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1.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12.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13.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14.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15.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16.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notesSlides/notesSlide17.xml" ContentType="application/vnd.openxmlformats-officedocument.presentationml.notesSlide+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notesSlides/notesSlide18.xml" ContentType="application/vnd.openxmlformats-officedocument.presentationml.notesSlide+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notesSlides/notesSlide19.xml" ContentType="application/vnd.openxmlformats-officedocument.presentationml.notesSlide+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notesSlides/notesSlide20.xml" ContentType="application/vnd.openxmlformats-officedocument.presentationml.notesSlide+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notesSlides/notesSlide21.xml" ContentType="application/vnd.openxmlformats-officedocument.presentationml.notesSlide+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notesSlides/notesSlide22.xml" ContentType="application/vnd.openxmlformats-officedocument.presentationml.notesSlide+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notesSlides/notesSlide23.xml" ContentType="application/vnd.openxmlformats-officedocument.presentationml.notesSlide+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notesSlides/notesSlide24.xml" ContentType="application/vnd.openxmlformats-officedocument.presentationml.notesSlide+xml"/>
  <Override PartName="/ppt/ink/ink2.xml" ContentType="application/inkml+xml"/>
  <Override PartName="/ppt/ink/ink3.xml" ContentType="application/inkml+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tags/tag5710.xml" ContentType="application/vnd.openxmlformats-officedocument.presentationml.tags+xml"/>
  <Override PartName="/ppt/tags/tag890.xml" ContentType="application/vnd.openxmlformats-officedocument.presentationml.tags+xml"/>
  <Override PartName="/ppt/tags/tag930.xml" ContentType="application/vnd.openxmlformats-officedocument.presentationml.tags+xml"/>
  <Override PartName="/ppt/tags/tag940.xml" ContentType="application/vnd.openxmlformats-officedocument.presentationml.tags+xml"/>
  <Override PartName="/ppt/tags/tag950.xml" ContentType="application/vnd.openxmlformats-officedocument.presentationml.tags+xml"/>
  <Override PartName="/ppt/tags/tag1240.xml" ContentType="application/vnd.openxmlformats-officedocument.presentationml.tags+xml"/>
  <Override PartName="/ppt/tags/tag1250.xml" ContentType="application/vnd.openxmlformats-officedocument.presentationml.tags+xml"/>
  <Override PartName="/ppt/tags/tag1260.xml" ContentType="application/vnd.openxmlformats-officedocument.presentationml.tags+xml"/>
  <Override PartName="/ppt/tags/tag1280.xml" ContentType="application/vnd.openxmlformats-officedocument.presentationml.tags+xml"/>
  <Override PartName="/ppt/tags/tag1950.xml" ContentType="application/vnd.openxmlformats-officedocument.presentationml.tags+xml"/>
  <Override PartName="/ppt/tags/tag2010.xml" ContentType="application/vnd.openxmlformats-officedocument.presentationml.tags+xml"/>
  <Override PartName="/ppt/tags/tag1700.xml" ContentType="application/vnd.openxmlformats-officedocument.presentationml.tags+xml"/>
  <Override PartName="/ppt/tags/tag2030.xml" ContentType="application/vnd.openxmlformats-officedocument.presentationml.tags+xml"/>
  <Override PartName="/ppt/tags/tag2040.xml" ContentType="application/vnd.openxmlformats-officedocument.presentationml.tags+xml"/>
  <Override PartName="/ppt/tags/tag1990.xml" ContentType="application/vnd.openxmlformats-officedocument.presentationml.tags+xml"/>
  <Override PartName="/ppt/tags/tag2000.xml" ContentType="application/vnd.openxmlformats-officedocument.presentationml.tags+xml"/>
  <Override PartName="/ppt/tags/tag1791.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060.xml" ContentType="application/vnd.openxmlformats-officedocument.presentationml.tags+xml"/>
  <Override PartName="/ppt/tags/tag2070.xml" ContentType="application/vnd.openxmlformats-officedocument.presentationml.tags+xml"/>
  <Override PartName="/ppt/tags/tag2310.xml" ContentType="application/vnd.openxmlformats-officedocument.presentationml.tags+xml"/>
  <Override PartName="/ppt/tags/tag2410.xml" ContentType="application/vnd.openxmlformats-officedocument.presentationml.tags+xml"/>
  <Override PartName="/ppt/tags/tag2530.xml" ContentType="application/vnd.openxmlformats-officedocument.presentationml.tags+xml"/>
  <Override PartName="/ppt/tags/tag3810.xml" ContentType="application/vnd.openxmlformats-officedocument.presentationml.tags+xml"/>
  <Override PartName="/ppt/tags/tag3910.xml" ContentType="application/vnd.openxmlformats-officedocument.presentationml.tags+xml"/>
  <Override PartName="/ppt/tags/tag2680.xml" ContentType="application/vnd.openxmlformats-officedocument.presentationml.tags+xml"/>
  <Override PartName="/ppt/tags/tag6110.xml" ContentType="application/vnd.openxmlformats-officedocument.presentationml.tags+xml"/>
  <Override PartName="/ppt/tags/tag2930.xml" ContentType="application/vnd.openxmlformats-officedocument.presentationml.tags+xml"/>
  <Override PartName="/ppt/tags/tag660.xml" ContentType="application/vnd.openxmlformats-officedocument.presentationml.tags+xml"/>
  <Override PartName="/ppt/tags/tag760.xml" ContentType="application/vnd.openxmlformats-officedocument.presentationml.tags+xml"/>
  <Override PartName="/ppt/tags/tag1210.xml" ContentType="application/vnd.openxmlformats-officedocument.presentationml.tags+xml"/>
  <Override PartName="/ppt/tags/tag1230.xml" ContentType="application/vnd.openxmlformats-officedocument.presentationml.tags+xml"/>
  <Override PartName="/ppt/tags/tag3630.xml" ContentType="application/vnd.openxmlformats-officedocument.presentationml.tags+xml"/>
  <Override PartName="/ppt/tags/tag1470.xml" ContentType="application/vnd.openxmlformats-officedocument.presentationml.tags+xml"/>
  <Override PartName="/ppt/tags/tag1490.xml" ContentType="application/vnd.openxmlformats-officedocument.presentationml.tags+xml"/>
  <Override PartName="/ppt/tags/tag3920.xml" ContentType="application/vnd.openxmlformats-officedocument.presentationml.tags+xml"/>
  <Override PartName="/ppt/tags/tag1760.xml" ContentType="application/vnd.openxmlformats-officedocument.presentationml.tags+xml"/>
  <Override PartName="/ppt/tags/tag1790.xml" ContentType="application/vnd.openxmlformats-officedocument.presentationml.tags+xml"/>
  <Override PartName="/ppt/tags/tag4170.xml" ContentType="application/vnd.openxmlformats-officedocument.presentationml.tags+xml"/>
  <Override PartName="/ppt/tags/tag2830.xml" ContentType="application/vnd.openxmlformats-officedocument.presentationml.tags+xml"/>
  <Override PartName="/ppt/tags/tag2850.xml" ContentType="application/vnd.openxmlformats-officedocument.presentationml.tags+xml"/>
  <Override PartName="/ppt/tags/tag5260.xml" ContentType="application/vnd.openxmlformats-officedocument.presentationml.tags+xml"/>
  <Override PartName="/ppt/tags/tag3240.xml" ContentType="application/vnd.openxmlformats-officedocument.presentationml.tags+xml"/>
  <Override PartName="/ppt/tags/tag3260.xml" ContentType="application/vnd.openxmlformats-officedocument.presentationml.tags+xml"/>
  <Override PartName="/ppt/tags/tag570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5" r:id="rId1"/>
  </p:sldMasterIdLst>
  <p:notesMasterIdLst>
    <p:notesMasterId r:id="rId35"/>
  </p:notesMasterIdLst>
  <p:handoutMasterIdLst>
    <p:handoutMasterId r:id="rId36"/>
  </p:handoutMasterIdLst>
  <p:sldIdLst>
    <p:sldId id="340" r:id="rId2"/>
    <p:sldId id="338" r:id="rId3"/>
    <p:sldId id="343" r:id="rId4"/>
    <p:sldId id="344" r:id="rId5"/>
    <p:sldId id="345" r:id="rId6"/>
    <p:sldId id="263" r:id="rId7"/>
    <p:sldId id="328" r:id="rId8"/>
    <p:sldId id="353" r:id="rId9"/>
    <p:sldId id="327" r:id="rId10"/>
    <p:sldId id="265" r:id="rId11"/>
    <p:sldId id="267" r:id="rId12"/>
    <p:sldId id="339" r:id="rId13"/>
    <p:sldId id="329" r:id="rId14"/>
    <p:sldId id="330" r:id="rId15"/>
    <p:sldId id="331" r:id="rId16"/>
    <p:sldId id="332" r:id="rId17"/>
    <p:sldId id="333" r:id="rId18"/>
    <p:sldId id="274" r:id="rId19"/>
    <p:sldId id="348" r:id="rId20"/>
    <p:sldId id="349" r:id="rId21"/>
    <p:sldId id="350" r:id="rId22"/>
    <p:sldId id="354" r:id="rId23"/>
    <p:sldId id="355" r:id="rId24"/>
    <p:sldId id="356" r:id="rId25"/>
    <p:sldId id="357" r:id="rId26"/>
    <p:sldId id="358" r:id="rId27"/>
    <p:sldId id="359" r:id="rId28"/>
    <p:sldId id="360" r:id="rId29"/>
    <p:sldId id="361" r:id="rId30"/>
    <p:sldId id="362" r:id="rId31"/>
    <p:sldId id="271" r:id="rId32"/>
    <p:sldId id="363" r:id="rId33"/>
    <p:sldId id="35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and Mem Hierarchy" id="{B2117EF0-7541-4F7E-B463-D30D440AE702}">
          <p14:sldIdLst>
            <p14:sldId id="340"/>
            <p14:sldId id="338"/>
            <p14:sldId id="343"/>
            <p14:sldId id="344"/>
            <p14:sldId id="345"/>
          </p14:sldIdLst>
        </p14:section>
        <p14:section name="Cache Organization" id="{38579634-5823-4134-B8A2-EBDBF6CEBDAE}">
          <p14:sldIdLst>
            <p14:sldId id="263"/>
            <p14:sldId id="328"/>
            <p14:sldId id="353"/>
            <p14:sldId id="327"/>
            <p14:sldId id="265"/>
            <p14:sldId id="267"/>
            <p14:sldId id="339"/>
            <p14:sldId id="329"/>
            <p14:sldId id="330"/>
            <p14:sldId id="331"/>
            <p14:sldId id="332"/>
            <p14:sldId id="333"/>
            <p14:sldId id="274"/>
            <p14:sldId id="348"/>
            <p14:sldId id="349"/>
            <p14:sldId id="350"/>
            <p14:sldId id="354"/>
            <p14:sldId id="355"/>
            <p14:sldId id="356"/>
            <p14:sldId id="357"/>
            <p14:sldId id="358"/>
            <p14:sldId id="359"/>
            <p14:sldId id="360"/>
            <p14:sldId id="361"/>
            <p14:sldId id="362"/>
            <p14:sldId id="271"/>
            <p14:sldId id="363"/>
            <p14:sldId id="35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A85"/>
    <a:srgbClr val="0070C0"/>
    <a:srgbClr val="FF9900"/>
    <a:srgbClr val="FFCCCC"/>
    <a:srgbClr val="F1C7C7"/>
    <a:srgbClr val="FF9999"/>
    <a:srgbClr val="00CC00"/>
    <a:srgbClr val="F6F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63" autoAdjust="0"/>
    <p:restoredTop sz="75586" autoAdjust="0"/>
  </p:normalViewPr>
  <p:slideViewPr>
    <p:cSldViewPr snapToGrid="0">
      <p:cViewPr varScale="1">
        <p:scale>
          <a:sx n="72" d="100"/>
          <a:sy n="72" d="100"/>
        </p:scale>
        <p:origin x="1485" y="62"/>
      </p:cViewPr>
      <p:guideLst/>
    </p:cSldViewPr>
  </p:slideViewPr>
  <p:outlineViewPr>
    <p:cViewPr>
      <p:scale>
        <a:sx n="33" d="100"/>
        <a:sy n="33" d="100"/>
      </p:scale>
      <p:origin x="0" y="-3372"/>
    </p:cViewPr>
  </p:outlineViewPr>
  <p:notesTextViewPr>
    <p:cViewPr>
      <p:scale>
        <a:sx n="1" d="1"/>
        <a:sy n="1" d="1"/>
      </p:scale>
      <p:origin x="0" y="0"/>
    </p:cViewPr>
  </p:notesTextViewPr>
  <p:notesViewPr>
    <p:cSldViewPr snapToGrid="0">
      <p:cViewPr varScale="1">
        <p:scale>
          <a:sx n="72" d="100"/>
          <a:sy n="72" d="100"/>
        </p:scale>
        <p:origin x="2794" y="7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4462FB-7B72-4202-8B8D-2F20DEF84FB6}" type="slidenum">
              <a:rPr lang="en-US" smtClean="0"/>
              <a:t>‹#›</a:t>
            </a:fld>
            <a:endParaRPr lang="en-US"/>
          </a:p>
        </p:txBody>
      </p:sp>
    </p:spTree>
    <p:extLst>
      <p:ext uri="{BB962C8B-B14F-4D97-AF65-F5344CB8AC3E}">
        <p14:creationId xmlns:p14="http://schemas.microsoft.com/office/powerpoint/2010/main" val="2906424440"/>
      </p:ext>
    </p:extLst>
  </p:cSld>
  <p:clrMap bg1="lt1" tx1="dk1" bg2="lt2" tx2="dk2" accent1="accent1" accent2="accent2" accent3="accent3" accent4="accent4" accent5="accent5" accent6="accent6" hlink="hlink" folHlink="folHlink"/>
  <p:hf sldNum="0" hdr="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2-17T22:38:52.395"/>
    </inkml:context>
    <inkml:brush xml:id="br0">
      <inkml:brushProperty name="width" value="0.05292" units="cm"/>
      <inkml:brushProperty name="height" value="0.05292" units="cm"/>
      <inkml:brushProperty name="color" value="#FF0000"/>
    </inkml:brush>
  </inkml:definitions>
  <inkml:trace contextRef="#ctx0" brushRef="#br0">6693 9401 88 0,'-6'18'35'0,"6"-13"-18"0,0 9-20 0,3-6 6 0,0 5-3 15,0 3 0-15,0 0 0 16,0-1 2-16,0-1-32 16,3-4-12-16,3-10 12 15,3-8 7-15</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7T08:44:05.677"/>
    </inkml:context>
    <inkml:brush xml:id="br0">
      <inkml:brushProperty name="width" value="0.05292" units="cm"/>
      <inkml:brushProperty name="height" value="0.05292" units="cm"/>
      <inkml:brushProperty name="color" value="#FF0000"/>
    </inkml:brush>
  </inkml:definitions>
  <inkml:trace contextRef="#ctx0" brushRef="#br0">14700 7326 76 0,'0'0'30'0,"0"3"-16"0,0 2-10 15,0 1 8-15,0 7-1 0,0 11 3 16,0-1 4-16,0 7 1 16,0 7-2-1,0 0 2-15,0 0-8 16,0 0-2-16,-3 0-5 16,3-3-1-16,0-5 3 0,0-2-3 0,0-1 0 15,0-2 3-15,0-6 1 16,0-2 3-16,-3-5 1 15,3-3-3-15,0 0 0 16,0-3 1-16,0-5 2 16,0-3-1-16,0 1 1 15,0-3-6-15,3-3-3 16,0-3-1-16,0-2 1 16,0-3-1-16,3-3-1 15,0 3 1-15,0-2-1 16,0 2 0-16,0 3 0 15,0-3 0-15,0 3 0 0,3-3-3 16,0 8 2-16,0-3 1 16,2 9 2-16,1-1-1 15,3 3-1-15,0 5 1 16,-3 3 1-16,0 0-1 16,-3 5-1-16,3 3 5 15,-6 0 1-15,0 3-2 16,0-1-1-16,-3 1-1 15,0-3 1-15,0-3-2 16,0-3 2-16,0-2-4 16,-3 6 0-16,2-4 3 15,-2-2-1-15,3-3-29 32,0-7-14-32,0-1-14 15,0 1-5-15,0-1-16 31</inkml:trace>
  <inkml:trace contextRef="#ctx0" brushRef="#br0" timeOffset="1">15028 7601 104 0,'0'0'41'0,"3"14"-22"0,-3-6 0 0,0-3 16 15,0 3-6-15,0 5-2 16,0 6-13-16,0 2-6 16,0 0-5-16,2 3-3 0,1 0 3 15,0 2 0-15,0-2 1 16,-3-6-7-16,0-2 0 15,0-3-43 1,0-2-57-16,-3-6 17 0</inkml:trace>
  <inkml:trace contextRef="#ctx0" brushRef="#br0" timeOffset="2">15004 7459 80 0,'3'0'30'0,"-3"2"-16"0,0-2-3 16,0 0 12-16,0 0-1 16,3 6-1-16,-3-6 0 15,0 5 1-15,0-3-6 16,-3 1-1-16,0 0-9 16,0-1-2-16,0-2 0 0,0 0-5 15,0 0 1-15,0 0 0 16,3 0 0-16,0-2-3 0,3-1 0 15,0 3-1-15,0 0 0 16,0 0 3-16,-3 0 2 16,0 0 0-16,3 0-1 15,-3 0-21-15,0 0-11 16,3 0-37 0</inkml:trace>
  <inkml:trace contextRef="#ctx0" brushRef="#br0" timeOffset="3">15179 7337 56 0,'-3'0'22'0,"6"0"-12"0,-3 5 8 16,0 6 12-16,3 5 2 16,-3 5 1-16,3 5-1 15,-3 6 2-15,0 8-9 0,0-1-3 16,0 1-13-16,0 0-1 0,0-3-1 16,0-5-6-1,3-6 0-15,-3 0-1 0,3-7 2 16,-3 0-3-16,3-6-2 15,-3-11-93 1,-3-4 8 0</inkml:trace>
  <inkml:trace contextRef="#ctx0" brushRef="#br0" timeOffset="4">15066 7580 156 0,'-21'-16'57'0,"21"16"-30"0,0 14-10 0,0-9 22 0,0-5-9 16,9-3 0-1,6 3-11-15,3-5-1 0,6 0-11 16,6-3-4-16,2 0-2 0,4 0-1 16,-6 0 0-16,0 0-14 15,-4 5-3-15,-2 1-62 16,-6 2-56-1,-3 2 44-15</inkml:trace>
  <inkml:trace contextRef="#ctx0" brushRef="#br0" timeOffset="5">15447 7599 80 0,'3'-3'33'0,"-3"6"-18"0,3-3 20 0,-3 0 21 15,0 0-2-15,0 0-2 0,0 0-10 16,0 0-3 0,0 0-22-16,0 0-6 0,0 0-3 0,0 0-7 15,0 0 0-15,0 0-28 16,0 0-9-16,0 0-59 15,0 10-44 1,-3 4 53-16</inkml:trace>
  <inkml:trace contextRef="#ctx0" brushRef="#br0" timeOffset="6">15406 7861 88 0,'0'-19'35'0,"3"19"-18"0,0 0-11 0,-3 0 11 16,0 0 0-16,0 0 6 16,5-5-4-1,-2 5-1-15,0 3 1 16,-3-3-11-16,0 0 7 0,0 0 2 15,0 0-1-15,0 0 3 16,0 2-6-16,0 1-3 16,0-3-8-16,0 0-1 15,0 0-1-15,0 0 0 16,3-8-3 0,0 3 2-16,3 2 1 15,-3 6-3-15,0-1 0 0,-3-2 2 16,0 0 0-1,0 0 7-15,0 0 4 16,0 3 3-16,-3 0-4 16,0-3-1-16,0 0-6 15,3 0-2-15,0-6-5 16,0 6 3 0,3-2-1-16,-3 2 1 15,0 0 2-15,3 2 2 16,-3 4-1-1,0 2-1-15,0-1-4 16,-3-1 0-16,0-1-36 0,0-10-79 31</inkml:trace>
  <inkml:trace contextRef="#ctx0" brushRef="#br0" timeOffset="7">15394 7646 100 0,'0'-5'38'0,"3"5"-20"0,3 0 1 0,-3 0 16 0,3 0-6 16,-1 0 0-16,1 0-10 15,0 0-4-15,0 0-8 16,-6 0-1-16,0 0 1 0,0 0 5 16,0 0 3-16,0 0-6 15,-3 0-3-15,0 0-3 16,0 0-3-16,0 0 1 16,0 0-1-16,3 0 0 15,0 0 0-15,0 0-5 16,3 0 1-16,0 0-16 0,-3 0-6 15,0 0-40 1,6 0-44 0,-3 5 32-16</inkml:trace>
  <inkml:trace contextRef="#ctx0" brushRef="#br0" timeOffset="8">15426 7557 64 0,'0'0'27'0,"0"0"-14"0,0 0-9 15,0 0 8-15,0 0 1 0,0 0 5 16,0 0 1-16,0 0 3 16,3 7 1-16,-3 1 1 15,0-2-7-15,0-1-2 16,0 0-9-16,0-2-4 0,0-3-1 16,0 0-1-16,0 0 2 15,3-5-1 1,3-1-5-16,0 4-2 15,-3-1 5-15,3 0 2 16,-3 9-2-16,0-1-1 16,-3 0 7-16,0-2 6 15,-3 0 4-15,0-1 0 16,-3-2-7-16,0 3-5 16,0-3-2-16,3 0-1 15,0-5 6-15,0-1-7 16,3 1-2-1,0 5 0-15,3 3-2 0,3-1-3 16,0 4 0-16,0 1-29 16,-3 1-13-16,0 0-23 15</inkml:trace>
  <inkml:trace contextRef="#ctx0" brushRef="#br0" timeOffset="9">15429 7840 92 0,'3'2'35'0,"-3"-2"-18"0,0 19-7 0,0-22 12 16,0 0 1-16,0 3 1 0,0-2-11 16,-3-1-3-16,0 1 3 15,0-6 1-15,0 0-7 16,0 2-4-16,3 1 0 0,3 0-2 16,0 0 2-16,3-1-7 15,0 4 1-15,0-1 1 16,0 3 1-16,-3 0 1 0,-3 0 0 15,0 0 2 1,0 0 3-16,0 0 2 16,-3 0 3-16,0 0-5 0,0 0-3 15,-3 0-28-15,0 0-12 16,0-3-41 0</inkml:trace>
  <inkml:trace contextRef="#ctx0" brushRef="#br0" timeOffset="10">15394 7596 144 0,'0'0'55'0,"0"3"-30"0,0-3-12 0,0 0 17 0,0 0-6 15,3 8-2-15,-3-3-10 16,0-5-3-16,0 5-5 16,0-7-3-16,0 4 0 0,0-4-1 15,0 2 0-15,3 2 0 16,0-4-3-1,3-1 2-15,-3 8 1 16,-3-5 0-16,2 3 0 0,-2-3 0 16,0 0 2-16,0 0 1 15,0 0 1 1,0 3 0-16,-2-1-18 16,-1-7-168-1,3-8 98 1</inkml:trace>
  <inkml:trace contextRef="#ctx0" brushRef="#br0" timeOffset="11">16150 7345 80 0,'-3'-3'33'0,"3"6"-18"0,0-3-9 15,0 0 9-15,0 10-4 16,0 9-1-16,0 7-2 15,0 6 0-15,-3 10 2 16,0 3 1-16,0 0 3 16,0-2 4-16,0-4-8 0,3 1-3 15,0-5-4 1,0-9-3-16,0-2 3 0,0-6 2 0,3-7 11 16,-3-11 2-1,0 0-4-15,3-5-1 16,-3-3-8-1,3-6-3-15,3 1-1 0,0-3-1 16,6 0 0-16,2 1 2 16,1 1-3-16,3 4-2 15,0 2-1-15,3 3 3 16,3 2 0-16,0 6 1 16,-4 5 0-16,-2-1 0 15,-3 4 2-15,-3 2 3 16,-6 3 9-16,-6-3 3 0,-6 1-4 15,-6-4 0 1,-3 6-8-16,-3-3-3 16,-2-5-1-16,-4 0-1 0,0-8-9 15,3-2-4-15,3-1-24 16,3-2-9-16,3-3-33 16,6-6-28-1,3 1 43-15</inkml:trace>
  <inkml:trace contextRef="#ctx0" brushRef="#br0" timeOffset="12">16489 7329 132 0,'0'0'49'0,"-3"5"-26"0,3 11-18 0,3 3 11 16,-3 7 4-16,0 9 2 16,-6 9-9-16,0 1-3 15,3 3-6-15,0-3-3 0,0-3 2 16,9-2 0-16,0 0 1 16,0-8-9-16,0-9-2 0,-3-7-58 15,3-8-42 1,3-13 38-1</inkml:trace>
  <inkml:trace contextRef="#ctx0" brushRef="#br0" timeOffset="13">16623 7660 104 0,'-6'2'41'0,"6"6"-22"0,-6 3-22 15,6-3 6-15,-3 5 12 16,3 6 7-16,0-4-4 15,0 1 0-15,6-2-9 16,6 1-3-16,3-1-3 16,0-4 6-16,0-10 6 0,-3 0 4 15,-1-5 3-15,1 0-6 0,-3-3-1 16,-3-3-7-16,-3-2 0 16,-3 0-3-16,-3-3 0 15,0 3-3 1,-3-3 1-16,-3 2-13 0,0 4-3 15,3-3-71 1,3 2-12 0</inkml:trace>
  <inkml:trace contextRef="#ctx0" brushRef="#br0" timeOffset="14">16938 7586 96 0,'-2'-14'38'0,"-13"12"-20"0,3 2-21 0,3 8 54 15,-3-3-20 1,-3 6-10-16,0 2-7 0,-3 3-10 16,0 2-9-16,4 3-2 0,2 1 5 15,6-1 6-15,3 0-4 16,6-5-2-16,6-3 1 15,5-2 0-15,4-4 3 16,9-1 1-16,0-4-6 16,-3-4-2-16,0-4-20 15,-4 1-9-15,-2-5-26 16,-3-1-12 0,-6-2 35-16</inkml:trace>
  <inkml:trace contextRef="#ctx0" brushRef="#br0" timeOffset="15">17016 7363 64 0,'0'-16'27'0,"0"14"-14"0,0 4-15 16,6 14 50-16,0 6-3 15,-3 7-13-15,0 10-6 16,0 6-7-16,-3 0-3 0,3 0-8 16,-3-2 1-16,3-6 2 15,-3-3-6-15,3-2-1 0,0-8-2 16,0-6 1-16,0-5-7 16,0-2-1-16,0-14-80 15,0-7 0 1</inkml:trace>
  <inkml:trace contextRef="#ctx0" brushRef="#br0" timeOffset="16">17212 7580 120 0,'-3'-16'46'0,"0"16"-24"0,-3 16-28 0,3-10 8 16,-2-1 0-16,-10 5 1 15,-6 1-1-15,0 0 1 16,6-1 0-16,0 1 3 16,3-1 1-16,3 1 1 15,3 0-2-15,3-1-1 16,3 1-3-16,9-1 1 0,6 4 0 16,3-4 1-16,3-2 0 15,3-3-5-15,0 1 1 16,-1-1-22-16,4-2-8 0,0-3-31 31</inkml:trace>
  <inkml:trace contextRef="#ctx0" brushRef="#br0" timeOffset="17">17617 7599 100 0,'-3'0'38'0,"3"2"-20"0,0 20-12 15,0-12 11-15,0 1 6 16,-6 2 3-16,3 6-9 0,3-1-3 15,0 1-8-15,3-1-2 16,0-5-2-16,0 1-2 0,3-4 1 16,0-2 1-16,0-3 1 15,0-2-4-15,0-3 1 16,0-3-5-16,0-5-1 16,0 1 0-16,0-1 4 15,0 0-1-15,-3 2-1 16,0 4 5-16,0 2 1 15,0 2-3-15,3 4 1 16,0 2 0-16,2 0 0 16,1-1 0-16,3 1 0 15,6 0 4-15,-3-2 2 16,6-4 9-16,-3-2 4 0,-3-2-3 16,-1-4-1-16,1-2-7 15,-3-2-3-15,-6-3 0 16,-3-3-1-16,-3 0-2 15,0 0-2-15,-9 3-19 16,0 2-10-16,-6 6-32 16,1 0-42-1,-1 2 24-15</inkml:trace>
  <inkml:trace contextRef="#ctx0" brushRef="#br0" timeOffset="18">17939 7646 88 0,'-9'0'33'0,"12"6"-18"0,0 2-16 0,0 0 9 16,-3 2 4-16,3 6 4 15,-3 0-2-15,3 2 0 16,-3-2-6-16,3 3-3 0,0-6-7 15,0-2-1-15,-1-1-54 16</inkml:trace>
  <inkml:trace contextRef="#ctx0" brushRef="#br0" timeOffset="19">17927 7541 160 0,'-9'-3'63'0,"9"0"-34"0,3 3-47 16,0 0 5-16,0-2-15 16,0-1-3-16,3-2-21 0,0-3-9 15</inkml:trace>
  <inkml:trace contextRef="#ctx0" brushRef="#br0" timeOffset="20">18081 7340 140 0,'-5'2'55'0,"5"6"-30"0,3 19-29 0,-3-9 8 16,0 9 0-16,0 2 2 15,0 13 2-15,0 0 2 16,0 1-5-16,0-1-3 0,0-5 1 16,2 3-2-16,1 2-1 15,-3-10-15-15,0-6-5 0,0-7-47 16</inkml:trace>
  <inkml:trace contextRef="#ctx0" brushRef="#br0" timeOffset="21">17974 7649 200 0,'-3'-5'74'0,"6"5"-40"0,3-5-42 16,3-1 10-16,0 1-6 15,9 0 3-15,-6-1-2 16,0-4 1-16,0 2 2 0,3 0-18 0,-1 0-8 16</inkml:trace>
  <inkml:trace contextRef="#ctx0" brushRef="#br0" timeOffset="22">18177 7416 80 0,'-6'21'33'0,"6"-7"-18"0,0 15-16 0,0-11 7 15,0 14 2-15,0 5 5 16,-3 3 6-16,0-3 5 0,0-3-10 16,3 1-5-1,0-6-4-15,0-5-1 0,0-9-2 16,0-1 3-16,6-17 4 15,0-5-5-15,3-5-9 16,0-6-1-16,3 1-3 16,2-3 3-16,7 2 4 15,-3 6 3-15,0 5-2 16,-3 5 0-16,0 6 3 16,0 8 3-16,-3 4 2 15,-4 7 1-15,1-4 0 16,-3 3 0-16,0 3-4 0,0-5-3 15,-3-4-3-15,3-1 1 16,0-4-41 0,0-4-48-1,0-12 18-15</inkml:trace>
  <inkml:trace contextRef="#ctx0" brushRef="#br0" timeOffset="23">18876 7604 108 0,'-9'-3'44'0,"3"3"-24"0,-6 3-8 15,6 2 16-15,-5 1-10 16,-4 2 0-16,-12 5-10 15,3 5-5-15,0 6-2 16,6 0-1-16,4 8 2 0,5 0 1 16,3-3 3-16,6-6 1 15,15-7 3-15,2-5-1 16,4-6 2-16,3-13 0 16,3-2 1-16,-6-9-2 15,2-2-1-15,-2-3-5 16,3 0-1-16,-6-7 1 0,-9-4 0 15,-3 1-2-15,-9-1 1 16,-3 1-2-16,0-3 2 16,-3 5-2-16,0 0-1 15,0 6 3-15,3 8 2 16,0 4-4-16,3 4-3 16,3 15 1-1,0 6 0-15,3 4 1 16,3 9-3-16,3 5 2 15,3 3 3-15,-3 0 1 16,0 0-4-16,3-3-1 0,0-3 1 16,0-2 2-16,0-3-38 15,-1-5-14-15,1-3-43 16</inkml:trace>
  <inkml:trace contextRef="#ctx0" brushRef="#br0" timeOffset="24">19114 7641 160 0,'-6'-8'60'0,"3"8"-32"0,-5-2-11 15,5 2 22-15,-3 2-13 0,-3 1-5 16,-3 5-15 0,0 2-3-16,0 6-3 0,0 3-3 0,3-1 0 15,3 3 4-15,3-5 1 16,6 0 0-16,3 3-2 15,3-6-2 1,3-8 1-16,0-5 1 0,0-2 0 16,0-6 0-16,0-3 0 15,-1-2 0-15,-2-3 0 16,-3 0 0-16,0-2 2 16,-3 4-1-16,-3 4-1 15,0 2-2-15,0 3 1 16,0 5 1-16,3 5 0 15,0 5-3-15,0 4 2 0,3 4 1 16,3-2 0 0,6 0 0-16,0 0 2 0,-3-3-8 15,0-8-3-15,3-2-35 16,-1-8-16-16,1-6-20 16</inkml:trace>
  <inkml:trace contextRef="#ctx0" brushRef="#br0" timeOffset="25">19275 7295 164 0,'-6'-3'63'0,"9"11"-34"0,-3 5-36 16,3-2 10-16,-3 18-1 0,0 5 3 15,3 6 2 1,3 5 1-16,0 0-4 0,-3 0-3 0,0-3 2 15,3-5 0-15,-3-5 1 16,-3 0-24-16,0-3-12 16,0-8-41-1</inkml:trace>
  <inkml:trace contextRef="#ctx0" brushRef="#br0" timeOffset="26">19150 7564 228 0,'-18'-2'85'0,"18"2"-46"0,0 0-46 15,0 0 16 1,6 0-4-16,3-3 2 0,9 1-3 16,3-1-1-16,3-2-1 15,2 2-2-15,1-2 3 0,9-1-22 16,-3 4-9-16,-4 2-33 15,-2 0-50 1,-3 0 21-16</inkml:trace>
  <inkml:trace contextRef="#ctx0" brushRef="#br0" timeOffset="27">19516 7541 116 0,'-3'-3'46'0,"0"3"-24"0,-3 3-4 15,3-1 18-15,-3 1-12 0,0 0-1 16,-3 7-13-16,1 9-4 15,-10-1-4-15,-3 6 1 0,3 2 0 16,3 1-4-16,3-1 1 16,6-2 2-16,6-5 3 15,6 2 2-15,3-11 1 16,0-4-2-16,0-6 1 16,3-6-4-16,3-4 0 15,0-3-3-15,-3-3-1 16,-1-3 1-16,-2 3 2 15,-3 3 1-15,0 3 1 16,-3 2 2-16,0 2 1 16,-3 6-3-16,3 6-3 0,0 4 0 15,3 6-1 1,3 3 0-16,3-1 0 0,0-5 0 16,6 1 2-16,9-4-43 15,-4-5-17-15,-2-5-35 16</inkml:trace>
  <inkml:trace contextRef="#ctx0" brushRef="#br0" timeOffset="28">20248 7641 140 0,'3'-2'55'0,"-6"-1"-30"0,3-8-12 16,0 9 17-16,-3-1-4 16,-2 0 2-16,-4 1-12 0,-3 4-4 15,-3 1-7-15,-6 5-2 0,-6 3 1 16,6 4-7-16,3 7 0 16,4-1-1-16,5 3-1 15,9-1 4-15,9-1 0 16,2 1 1-16,7-4 0 15,3-11 2-15,0-8 1 0,6-5-1 16,-3-3-2 0,-1-6-2-16,-2-2 1 15,-6-2 1-15,-3-1 2 0,-3-2-1 16,-3 0-1-16,0-5 1 16,-9 12-1-16,3-1 0 15,0 7 0 1,0 2 0-16,3 9 0 0,0 2-3 15,3 6 2-15,0 2 1 16,0 3 0-16,3 0 0 16,0 0 0-16,2 2 0 15,4-5 0-15,-3-2-14 16,-3-3-3-16,0-5-37 16,0-6-53-16,0-5 21 15</inkml:trace>
  <inkml:trace contextRef="#ctx0" brushRef="#br0" timeOffset="29">20433 7292 208 0,'-9'-3'77'0,"9"3"-42"0,0 3-48 0,3 2 12 15,0 6-1-15,3 2 6 16,0 19 4-16,3 5 3 15,-3 13-5-15,3-2-4 0,0-1 1 16,0 1-2-16,2-6 2 16,1-5-2-16,3-5-1 15,-3-5-26-15,0-9-12 16,0-5-50-16</inkml:trace>
  <inkml:trace contextRef="#ctx0" brushRef="#br0" timeOffset="30">20686 7623 92 0,'-3'21'35'0,"6"-11"-18"0,0 6-5 15,0-8 13-15,0 0 9 16,-3 3 3-16,3-3-17 15,-3 0-9-15,0 2-5 16,3-5-2-16,-3-5-2 16,0 0 3-16,0 0 1 0,0-2 0 0,0-3 1 15,0-9-2-15,0 1 2 16,3-3-4-16,0 0-2 16,6-5 0-16,0 3-1 15,3 2-3-15,-1 3 0 16,1-1-1-16,0 6 3 15,0 3-22-15,3 0-7 16,0 2-36 0,0 1-32-16,-3 2 36 15</inkml:trace>
  <inkml:trace contextRef="#ctx0" brushRef="#br0" timeOffset="31">20906 7657 116 0,'0'8'46'0,"3"-3"-24"0,3 1-10 16,-3-1 13-16,3-2 2 15,0-1 3 1,0-2-7-16,6-2-2 0,0-4-12 16,6-2-3-16,-3 0-2 0,-4-2-2 15,1-1-2-15,-6 1 1 16,-6-9-1 0,-6 3 0-16,-6 3-3 15,1 2 2-15,-4 6-1 16,0 5 0-16,-3 13 2 15,0 3 0-15,0 3 0 16,3-1 2-16,6 3-1 16,3 1-1-16,6-1 1 0,3-3-1 15,6 1-3-15,3-6 2 16,3-5-10-16,12-3-3 16,0-5-28-16,0-2-13 15,-1-6-18 1</inkml:trace>
  <inkml:trace contextRef="#ctx0" brushRef="#br0" timeOffset="32">21198 7578 132 0,'-18'-19'49'0,"15"19"-26"0,-6-2-5 0,6 2 20 16,-3 5-12-16,-3 3-5 0,-3 5-15 16,1 3-3-16,-1 5-3 15,0 3 4-15,3 0 2 16,3-1-2-16,6 1-3 0,3-3 0 15,3-5 1-15,3-5-1 16,0-3 2-16,3-6-2 16,-1-4 2-16,4-3-4 15,0-6 0-15,-3-2-1 16,-3-3 0-16,-3-3 2 16,0-2 2-16,-9 5-1 0,0 3-1 15,0 2 7 1,0 4 5-16,0 4-4 15,0 6-2-15,0 7-8 0,0 3-1 16,3 6-1-16,0-1 2 16,9 4 1-16,3-7 1 15,3-1-33-15,0-4-13 16,3-4-41 0,2-6-19-16,4-6 53 15</inkml:trace>
  <inkml:trace contextRef="#ctx0" brushRef="#br0" timeOffset="33">21439 7615 132 0,'-18'-21'49'0,"15"2"-26"0,-6 11-3 0,6 5 21 0,-6 1-9 15,-3 2-3 1,-2 10-20-16,-4 6-5 16,0 5-3-16,3 3-4 0,3 3 2 0,0-1 1 15,6-2 0-15,3 5 0 16,3 3 0-16,6-8 0 15,3-11 2 1,6-5-1-16,3-8-1 0,0-5 1 16,6-6-1-16,-1-5-5 15,-2-2-1-15,-6-4 0 16,-9 1 2-16,-3-16 2 16,-6 0 3-16,-3-3 2 15,-3-12 1-15,0 1-2 16,0 4 1-16,0 4 4 15,0 9 6-15,3 5-7 0,1 8-3 16,2 5-5-16,0 8 1 16,3 10 1-16,3 9 0 15,3 18 0-15,-1 8 0 16,4 0 0-16,3 6 2 16,0-1-1-16,3-5-1 15,0 0 1-15,0-5-1 16,0-3-29-16,-3-8-10 15,3-8-52 1</inkml:trace>
  <inkml:trace contextRef="#ctx0" brushRef="#br0" timeOffset="34">21597 7586 192 0,'-3'18'74'0,"12"-2"-40"0,-6 3-40 15,0-12 12-15,3 4 0 16,6 2 4-16,-3 1-5 16,5-4-1-16,1 1-2 15,0-3-2-15,0 0 3 0,0-8-18 16,0-6-4-16,0 1-20 16,0-6-7-16,-4-2-7 15,1-11-20 1,-3 1 25-16,0-1 121 31,-9 0-26-31,0 11-6 16,-6 10-9-1,-3 16-6-15,-3 6 4 0,-2 5 4 16,-4 7-19-16,-3 6 1 0,0 6 0 16,3-4-8-16,3-2-2 15,3-5-6-15,0-5-3 16,4-6-36-16,2-5-14 15</inkml:trace>
  <inkml:trace contextRef="#ctx0" brushRef="#br0" timeOffset="35">22040 7519 140 0,'0'11'55'0,"0"0"-30"0,0 5-12 15,-3-1 19-15,0 4-1 16,0-1 4-16,0-2-13 15,0 0-5-15,0 0-10 0,0-3-5 0,3-2-1 16,0-3-45 0,0-3-20-16,0-5-28 15</inkml:trace>
  <inkml:trace contextRef="#ctx0" brushRef="#br0" timeOffset="36">22127 7554 172 0,'-3'8'66'0,"3"8"-36"0,3-3-35 0,-3-5 10 0,0 0 14 15,0 0 10 1,0-3-6-16,0 0 0 16,0-5-14-16,0 0-5 0,6 6-3 0,0-4-4 15,0-7 0 1,-1-6 2-16,4-2 2 0,0 0-7 15,3 0-1-15,3 2 4 16,0 3 1-16,0 3 2 16,-3 2 2-16,0 6 3 15,0 7 2-15,-3 6 5 16,-1 0 3-16,-2 0-4 16,-3 0-1-16,-3 0-4 15,0-3-1-15,0 0-12 16,-3-2-5-16,0-3-60 15,0-6-69 1,-3-2 31-16</inkml:trace>
  <inkml:trace contextRef="#ctx0" brushRef="#br0" timeOffset="37">21987 7305 232 0,'-12'-8'88'0,"15"8"-48"0,6 0-69 0,-3 0 6 16,3 0-25-16,3-2-8 15,2-1-13-15,-2 0-7 16</inkml:trace>
  <inkml:trace contextRef="#ctx0" brushRef="#br0" timeOffset="38">22969 7297 96 0,'3'-13'35'0,"0"10"-18"0,-6-2 11 15,3 2 19-15,-6 1-5 16,-3-1 1-16,-6 3-19 16,-9 3-4-16,-5 5-12 15,-4 0-1-15,-3 5 0 0,3-3-3 16,4 1-1-16,5 8-3 16,6 2-1-16,9-3-4 0,9 1 1 15,9-1-3-15,15 1 0 16,9 2 1-16,2 0 2 15,1 0 2-15,-3 3 1 16,-1 0 3-16,-11-3 1 16,0-2 12-16,-15-4 7 15,-6-1 4-15,-6-1 2 16,-6-5-7-16,-12 0-2 16,-5-3-9-16,-1-2-4 15,-3-3-8-15,0-3-3 16,4 0-38-16,5-4-16 15,0-9-63 1</inkml:trace>
  <inkml:trace contextRef="#ctx0" brushRef="#br0" timeOffset="39">22773 7091 144 0,'-3'-8'55'0,"3"11"-30"0,3-6-25 0,-3 3 10 15,3 5 9-15,0 8 7 16,8 9-2 0,-2 9-2-16,3 20-12 0,0 15-2 0,-6-3-1 15,6 3 1-15,-3-5 0 16,-3-5-2-16,0-9-1 15,0-4-3-15,0-9 1 16,0-5-20-16,-6-8-6 16,6-5-65-1,-6-2-41-15,0-9 56 16</inkml:trace>
  <inkml:trace contextRef="#ctx0" brushRef="#br0" timeOffset="40">14355 8287 76 0,'0'0'30'0,"3"16"-16"0,-3-3-6 16,6-3 13-16,0 6 5 15,0 3 5-15,-3 2-6 16,0 3-3-16,0 0-4 16,0-3-1-16,-3-3-9 15,0-2-5-15,0-3 4 16,3-2 5-16,-3-3 0 15,6-3 3-15,-4-5-6 16,1-5-1-16,0-8-4 16,0-3-3-16,0-3-5 0,0 1-2 15,0-1-2-15,3 1 2 16,0 2 4-16,0 3 1 16,0 5-2-16,3 2 2 15,0 6 1-15,3 6 2 16,-3 2-1-16,0 2-1 15,-3 3-2-15,0 3 1 16,-3-2 3-16,-3-4 3 0,0 1 0 16,0-3-3-1,3-3 2-15,3-10-3 16,0-3-1 0,2-5 1-16,1-3-4 15,3-3 2-15,0 3 1 16,0 3 0-16,3 2 0 15,6 3 0-15,-3 8 0 16,0 3 0-16,-1 5 0 16,-2 3 0-16,-3 2 0 15,0 0 2-15,-3 3 1 16,-3-3 1-16,0-2-2 16,0-1 1-16,-3-2-29 0,0-2-11 15,-3-1-128 16,6-13 88-31</inkml:trace>
  <inkml:trace contextRef="#ctx0" brushRef="#br0" timeOffset="41">14840 8363 156 0,'-3'6'57'0,"3"2"-30"0,3 5-34 0,0-5 10 15,-3 2 8-15,3 1 7 16,-3 2-5-16,0 1 0 15,0-4-7 1,6-2-4-16,-3 0-26 0,0-3-9 16,0-7-43-1</inkml:trace>
  <inkml:trace contextRef="#ctx0" brushRef="#br0" timeOffset="42">14813 8184 196 0,'-18'-6'74'0,"21"1"-40"0,0 2-38 16,-3 3 13-16</inkml:trace>
  <inkml:trace contextRef="#ctx0" brushRef="#br0" timeOffset="43">14825 8173 214 0,'12'8'-116'0</inkml:trace>
  <inkml:trace contextRef="#ctx0" brushRef="#br0" timeOffset="44">15054 8242 164 0,'-3'0'63'0,"0"2"-34"0,-3 4-19 0,3-4 20 16,-3 9-9-16,-2 5 0 16,-1-3-12-16,0 0-5 15,3-2-3-15,3 2-1 0,3-2 0 0,6 2-3 16,3 0 0 0,3 0 2-16,5 3 0 0,1 0 1 15,0 0 0-15,-3-3 0 16,-3 0 0-16,-6 1 2 15,0-4 1-15,-6 1-1 16,-6-3 1-16,-6 0-2 16,0-3 2-16,0-2-37 15,0-6-17-15,0 0-38 16</inkml:trace>
  <inkml:trace contextRef="#ctx0" brushRef="#br0" timeOffset="45">15287 8250 180 0,'-3'0'68'0,"-9"2"-36"0,6 1-37 16,3 5 40-16,-3 3-7 16,-3-1-12-16,0 3-6 15,3-2-7-15,3 0-3 16,0 2 1-16,3 0-1 0,6 0 0 15,0 3 0-15,6 0 0 16,3-3-3-16,-3 6 2 16,-1-3-1-16,-2 2 0 15,-3-2 4-15,-6-3 1 16,-9-2 12-16,1-3 5 16,-4 0-6-16,-3-3-1 0,0-2-7 15,0-3-4 1,3 0-23-16,0-3-11 0,6-2-143 31,9-11 60-31</inkml:trace>
  <inkml:trace contextRef="#ctx0" brushRef="#br0" timeOffset="46">15486 8226 236 0,'0'-3'88'0,"0"6"-48"0,0 0-36 0,0-3 21 15,0 0-16-15,0 0-2 16,0 5-12-16,3 0-2 16</inkml:trace>
  <inkml:trace contextRef="#ctx0" brushRef="#br0" timeOffset="47">15489 8266 194 0,'-3'18'-106'16</inkml:trace>
  <inkml:trace contextRef="#ctx0" brushRef="#br0" timeOffset="48">15477 8504 224 0,'-6'10'85'0,"9"-10"-46"0,0-10-48 0,-3 10 14 15,3-3-27-15,0 0-83 16,9-10-14-16</inkml:trace>
  <inkml:trace contextRef="#ctx0" brushRef="#br0" timeOffset="49">15474 8231 96 0,'6'3'38'0,"-3"2"-20"0,0 0 3 0,-3-5 17 15,0 0-3-15,0 6 2 16,-3-4-15-16,0 6-5 15,-3 0-10-15,0-2-3 0,-3-9 0 16,0 0 0-16,3 1 0 16,0-1 0-16,3 0 0 15,3 1-7-15,3-1 0 16,3 0-1-16,0 3-1 16,3 0 4-16,0 3 0 15,-3 0 1-15,0-1 2 16,-6-2-1-16,0 0 2 15,0 8 4-15,-3-8 4 16,-3 0-2-16,0-2 2 0,0-1-4 16,0 0-2-16,0 1-5 15,3-1-2-15,0 0-6 16,3 3-2-16,0 0-44 16,3 8-19-16</inkml:trace>
  <inkml:trace contextRef="#ctx0" brushRef="#br0" timeOffset="50">15465 8506 116 0,'0'-16'46'0,"6"14"-24"0,0 2-13 0,0 5 16 16,0-5-1-16,0 0 3 15,0 5-6-15,-3 1-1 16,0-1-11-16,0 0 3 0,-3-2 4 16,0-3 7-16,-3 3 6 15,0-1-5-15,0 1 0 16,-3-3-9-16,3 0-2 16,0 0-5-16,0-3-3 15,3-2-5-15,3 0 0 16,0-1 0-16,3 1 0 15,0 2-3-15,0 3 2 0,-3 0-1 16,-3 0 0-16,0 3 4 16,0-3 1-16,0 3-1 15,0-6 1-15,0 3-2 16,-3 0 2-16,3-3-11 16,-3 1-4-16,9-6-122 15</inkml:trace>
  <inkml:trace contextRef="#ctx0" brushRef="#br0" timeOffset="51">16165 8332 88 0,'-3'-6'35'0,"0"4"-18"0,-3-1-9 0,6-2 13 0,-6 8-10 16,-3 2-3-16,-3 0-5 15,-3 6 0-15,0 7-2 16,-6 1 2-16,0 7-2 16,7 3 2-16,8-2-4 15,9-3 0-15,3-1 1 16,2-4 2-16,4-3 3 15,3-6 4-15,0-4-4 16,0-6-3-16,0-6-1 16,-3-10-1-16,3-2 2 0,0-6-3 15,-4-2 0-15,-2-3 1 0,-3-14 0 16,-9 1-3-16,0 0 2 16,0-1 3-16,-3 6 1 15,1 8-1-15,2 5-2 16,-3 3 3-16,3 5 0 15,0 6 1-15,3 4 0 16,0 6 2-16,3 8 1 16,0 8 3-16,0 5 1 15,3 14-1-15,2-1-1 0,-2 1-5 16,0-4-1-16,0-2-3 16,3-5-1-16,0 3 1 15,0-4 2 1,0-4-19-16,0-6-8 0,0-7-49 15,0-4-24 1,0-2 46-16</inkml:trace>
  <inkml:trace contextRef="#ctx0" brushRef="#br0" timeOffset="52">16388 8353 124 0,'-9'0'49'0,"3"3"-26"0,-6 4-18 15,6 1 13-15,0 3-10 16,-3 2-4-16,0 8-3 16,0 3-1-16,3-3 0 0,3-2 0 0,6-1 0 15,3-4 2-15,0-4 3 16,3-2 0-16,0-5 0 15,0-3-3-15,0-8-2 16,0-8-2-16,0 0 1 16,-3 0 1-16,-3 0 2 15,0 3-3-15,0 0 0 16,0 5 5-16,-3 0 2 16,3 5 0-16,-3 3-1 15,3 8 1-15,-3 14 3 16,3-1-4-16,0 0-3 15,6-3-1-15,-3 1-1 0,8-3-3 16,-2 0 2-16,-3-6-1 16,3-2-2-16,-3-5-22 15,3-3-7-15,0-5-37 16</inkml:trace>
  <inkml:trace contextRef="#ctx0" brushRef="#br0" timeOffset="53">16555 8115 76 0,'-6'0'30'0,"9"5"-16"0,-3 11 3 16,0-5 16-16,3 7-4 16,-3 16 0-16,2 3-14 0,1 1-4 15,0-1-9-15,-3-6-2 16,3 4 0-16,0-4 0 0,-3-4 0 15,0-3-5-15,0-6-1 16,0-2-39 0</inkml:trace>
  <inkml:trace contextRef="#ctx0" brushRef="#br0" timeOffset="54">16391 8337 132 0,'-6'-5'52'0,"12"7"-28"0,3-4-13 16,-3-6 18-1,6 0 0-15,5 0 5 0,10-3-18 16,0 1-7-16,3 2-6 16,3 0-3-16,-1 0 1 0,1 3-43 15,-3 2-17-15,-3 8-23 16</inkml:trace>
  <inkml:trace contextRef="#ctx0" brushRef="#br0" timeOffset="55">16748 8363 64 0,'-3'-7'24'0,"0"4"-12"0,0 0-1 16,3 3 10-16,-3 0 0 15,0 3-1-15,-3 0-4 16,-3 2-2-16,-3 3-8 16,-3 2-2-16,1 6 0 15,-1 5 0-15,0 6-2 16,3-1 1-16,3 1 2 0,6-3 7 16,0-1 4-16,6-4-6 0,6-3-3 15,3-3 0-15,0-5 2 16,0-5-4-1,3-6-3-15,-1-5-4 0,-2-3 1 16,0-4 1-16,-3-1 0 16,0-5 0-16,-3 2 0 15,0 3 0-15,-3 0 0 16,-3 3 0-16,0 2 0 16,0 4 2-16,0 1 1 15,0 6-1-15,0 0-2 16,0 11 1-16,0-1 1 15,3 6-3-15,3-3-2 16,0 1 4-16,0-1 3 16,3-2-1-16,0-1-2 15,0-2-18-15,0-3-6 0,-1 1-57 16</inkml:trace>
  <inkml:trace contextRef="#ctx0" brushRef="#br0" timeOffset="56">17064 8350 148 0,'0'3'55'0,"0"-3"-30"0,0 5-12 0,0 0 19 16,0 6-3-16,0 2 1 15,0 1-13-15,0 4-3 0,0 1-8 16,-3-1 0-16,0 1 4 0,0-4-6 16,0-1-2-16,0-4-4 15,0 1 1 1,0-3 3-16,0-3 1 0,0-2-1 16,3-3-2-16,0 0 1 15,0-8 1-15,0 0-3 16,3-8 0-16,0 0-1 15,3-2 0-15,3-1 2 16,2 1 0-16,7 2-3 16,0 0 2-16,-3 3 1 0,0 2 0 15,0 3 0 1,0 3 2-16,0 2 1 16,-1 6 1-16,-2 2 4 15,0 3 3-15,0 3-6 16,-6 2-1-16,-3 5-2 15,0 4-2-15,-3-4 1 0,0-2-1 16,0-3-9-16,0-2-4 16,0-3-22-16,3 0-10 15,3-3-34 1,0-8-36-16,3-10 39 16</inkml:trace>
  <inkml:trace contextRef="#ctx0" brushRef="#br0" timeOffset="57">17415 8369 72 0,'-9'2'30'0,"9"1"-16"0,-18 8 1 0,9-3 13 0,0 2 9 16,0 1 7 0,3 7-15-16,0 3-7 0,3-2-11 15,9-1-3-15,0-2-4 16,9-2-1-16,0-6 3 0,0-3 3 15,3-5 2-15,0-5-8 16,-1-9-1 0,-2 1-2-16,-6 0 2 0,0 0-1 15,-9-3 2-15,-3 0-2 16,-3 0 2-16,-6 0-2 16,-6 3-1-16,1 2-2 15,-4 3 1-15,3 0-17 0,3 3-8 16,21-13-125-1,6-6 62 1</inkml:trace>
  <inkml:trace contextRef="#ctx0" brushRef="#br0" timeOffset="58">17623 8065 124 0,'-3'13'46'0,"6"-11"-24"0,0 6 3 0,-3 0 20 15,0 11-5-15,0 5 2 16,0 10-13-16,0 11-5 16,0-5-14-16,0-1-4 0,0 4 0 15,3-4-1-15,-3-4 0 0,3-6-8 16,-3-5 0 0,0-6-19-16,0-2-6 0,0-5-47 15</inkml:trace>
  <inkml:trace contextRef="#ctx0" brushRef="#br0" timeOffset="59">17442 8324 192 0,'3'-5'71'0,"8"5"-38"0,7-16-12 0,-6 13 22 16,6-5-12-16,9 0-4 15,6 0-15 1,5 0-8-16,1 0-2 0,9 3-24 0,-7 0-8 16,-5-1-84-1</inkml:trace>
  <inkml:trace contextRef="#ctx0" brushRef="#br0" timeOffset="60">17995 8337 152 0,'0'3'57'0,"12"7"-30"0,-3 1-12 0,-6-3 18 0,0 2-14 16,0 6-5-16,-3 3-9 15,0 2-2-15,0-3-1 16,0 1-2-16,0-3 3 0,0-6-2 16,0-2 2-16,0 0-9 15,3-18-60 1,0-4-50-16,0-4 32 15</inkml:trace>
  <inkml:trace contextRef="#ctx0" brushRef="#br0" timeOffset="61">18004 8231 116 0,'-21'-5'44'0,"24"2"-24"0,-3 1-26 0,9 2 8 15,-9 0-2-15,6-3 2 16</inkml:trace>
  <inkml:trace contextRef="#ctx0" brushRef="#br0" timeOffset="62">18025 8218 172 0,'15'3'-7'16,"-3"-1"-40"-16,3 4-17 0</inkml:trace>
  <inkml:trace contextRef="#ctx0" brushRef="#br0" timeOffset="63">18117 8435 116 0,'-6'13'44'0,"3"-8"-24"0,0 14-13 0,3-14 13 0,0 1-4 15,0-6 3-15</inkml:trace>
  <inkml:trace contextRef="#ctx0" brushRef="#br0" timeOffset="64">18105 8483 266 0,'3'-6'11'0,"0"-2"-6"0,3-2-3 15,0-1 0-15,0-2-1 16,3 0 2-16,3-1-4 16,0 7 0-16,0-1 1 15,3 5 0-15,-3 3 6 16,2 3 6-16,1 2-4 0,0 3-2 15,0 2 1 1,-6 6 0-16,-6 3-3 0,-3-3-1 16,0 0-1-16,3-3-2 15,-3-3-17 1,12-2-64 0,3-10-31-16,0-9 34 15</inkml:trace>
  <inkml:trace contextRef="#ctx0" brushRef="#br0" timeOffset="65">18894 8160 168 0,'-3'-6'63'0,"0"6"-34"0,0-2-8 16,0 2 22-16,-3 0-6 0,-3-3-2 15,-3 3-6-15,-2-2-4 16,-7 2-13 0,-6 2-5-16,3 3-3 0,0 1-7 0,3 2 0 15,4 2 1 1,5-2 1-16,3 0-4 0,6 0-1 16,6 3-4-16,15-1 1 15,5 3 0-15,7 6 3 16,0 0 4-16,6-1 1 15,-4 1 1-15,-5-1 0 16,-3-2 0-16,-6 0 0 16,-6-3 2-16,-12 0 3 15,-6 1 0-15,-6-4 0 16,-6 1-1-16,-6-3 0 16,-6-3-2-16,-2-2-2 15,-4-1-2-15,6 1-1 0,0-3-12 16,7 0-5-16,2 0-42 15,6-3-20-15,6-2-10 16</inkml:trace>
  <inkml:trace contextRef="#ctx0" brushRef="#br0" timeOffset="66">18778 8014 104 0,'6'6'38'0,"-3"23"-20"0,3 2 12 16,0-12 21-16,-6 7-3 0,0 14 1 15,-6 2-18-15,3-2-9 16,0 0-13-16,3-3-6 0,0 0-2 15,0-8-1-15,0 0 2 16,0-5-6-16,3-6 1 16,0-2-28-16,-3-3-11 15,6 1-59-15</inkml:trace>
  <inkml:trace contextRef="#ctx0" brushRef="#br0" timeOffset="67">19132 8496 192 0,'-6'37'74'0,"3"-27"-40"0,-6 6-22 0,6-8 19 16,-3 3-18-16,-2-1-5 16,-4 4-10-16,3-4-1 0,0-2-96 15</inkml:trace>
  <inkml:trace contextRef="#ctx0" brushRef="#br0" timeOffset="68">19519 8353 64 0,'6'26'27'0,"-3"3"-14"0,0 30-2 16,-3-36 10-16,3 12 0 15,-3 2-1-15,3 3-2 16,-3 2 1-16,3-8-8 16,0-5-4-16,0-5-2 15,0-8 1-15,-3-3-3 16,0-5-2-16,0-2 0 0,-3-14-1 16,0-8 2-16,0-3-6 15,-3-5 1-15,0-5 1 0,3 0 3 16,0-13-2-16,3 5 0 15,6 0 1-15,3 0 2 16,3 5-1-16,0-2 2 16,6-3-4-1,3 7 0-15,-1 9 1 0,-2 3 0 16,-3 10-3-16,0 8 2 16,0 5 7-16,0 6 4 15,-3 2-1-15,-3 3 0 16,-6 0-3-16,-3 0-1 15,-6-1 1-15,0-1 3 16,-6-1-4-16,-3-2-3 0,-3-9-1 16,0 1-1-16,0-3-3 15,3-3 0-15,4-2-16 16,2-3-5-16,3-3-34 16,6 1-35-1,6-3 31-15</inkml:trace>
  <inkml:trace contextRef="#ctx0" brushRef="#br0" timeOffset="69">19751 8281 64 0,'0'8'27'0,"-3"14"-14"0,3 7-2 16,0-16 12-16,0 3 8 15,0 0 3-15,3 0-5 16,0 2-3-16,3-2-12 15,0-3-4-15,3-2-6 0,6-11-3 0,0-3 0 16,3-2-1-16,0-3 0 16,-3-3-3-16,-4 1 2 15,1-4 1-15,-3 1 0 16,-3 3 0-16,0-1 0 16,0 3 0-16,-3 3 2 15,0 2 1-15,-3 3 1 16,3 5-2-16,3 6 1 15,0 2-2-15,0 1-1 16,0 4 1-16,0-2 1 0,3 2-1 16,0-4-1-1,0-9-2-15,0 0-1 16,-1-2-34-16,-2-14-59 16</inkml:trace>
  <inkml:trace contextRef="#ctx0" brushRef="#br0" timeOffset="70">19984 8104 60 0,'2'3'24'0,"1"2"-12"0,3 11 8 16,-3-3 14-16,3 6-5 15,0 13-2-15,0 5-11 0,0 0-5 16,0-3-6-16,0-2-4 15,0-1 0-15,0-4-1 0,0-6 2 16,3-2-6 0,0-11-21-1,-3-6-51-15,0-4 0 16</inkml:trace>
  <inkml:trace contextRef="#ctx0" brushRef="#br0" timeOffset="71">20147 8075 60 0,'-3'0'24'0,"3"3"-12"0,3 2 3 0,0 0 15 0,0 9 12 16,3 4 7 0,0 6-18-16,0 5-5 0,3 8-16 15,0-5-6-15,0 0-3 16,-3-6-4-16,3-2 2 0,-3-3 1 15,0-3 0-15,0-4-22 16,-3-1-10-16,0-5-44 16</inkml:trace>
  <inkml:trace contextRef="#ctx0" brushRef="#br0" timeOffset="72">20418 8226 116 0,'-6'-3'46'0,"3"1"-24"0,0 2-8 0,0 2 15 15,0 1 1-15,-3 0 2 16,-3 2-11-16,0 5-5 16,-5-2-9-16,8 3-5 0,3 5-1 15,3-3-4-15,3-2 0 16,6 2 4-16,5-3 1 15,1 4-3-15,0-1-1 16,0 0 1-16,-3 0 0 0,-6-2 3 16,-3 0 3-16,-3-1 0 15,-3-2 2-15,-6 0-4 16,-3-3-2-16,0 1-3 16,0-6-1-16,-3 0-3 15,0-3-1-15,13-2-67 16,2-3-47-1,8-3 41-15</inkml:trace>
  <inkml:trace contextRef="#ctx0" brushRef="#br0" timeOffset="73">20808 8075 196 0,'0'29'74'0,"0"-2"-40"0,0 15-31 0,0-16 15 0,3 4-3 16,-3-1 1-16,0-3-4 15,0-2 0-15,0-3-7 16,0-5-3-16,0-3-1 0,0-5 1 15,0-3 3-15,0 1-2 16,0-6-2-16,3-3-3 16,0-5 1-16,3-8-4 15,0-8 1-15,3 3-5 16,3 3 1-16,3 5 2 16,-1 2 3-16,4 6 0 15,-3 2 1-15,6 8 0 16,-6 3 0-16,3 5 6 15,-9 1 5-15,-3-1-1 0,-6 3 3 16,-6 0-4 0,-3-3 1-16,-6 0-5 0,-3 0-2 15,-3-2 2-15,0-3 0 16,4 0-12-16,2-3-7 16,3-2-16-16,6-1-5 15,3-4-46 1,6-6-35-16,3-5 51 15</inkml:trace>
  <inkml:trace contextRef="#ctx0" brushRef="#br0" timeOffset="74">21043 8030 148 0,'0'11'57'0,"-3"-6"-30"0,6 8-12 16,-3-2 18-16,0 5 6 15,0 7 5-15,-6 7-17 16,0 1-5-16,6 9-14 16,0-3-7-16,3-5-2 0,0-3 1 15,0-5 0-15,0-3-18 16,0-5-5-16,3-3-33 16,0-2-14-16,0-6-18 15</inkml:trace>
  <inkml:trace contextRef="#ctx0" brushRef="#br0" timeOffset="75">21097 8377 156 0,'-3'10'57'0,"6"-2"-30"0,0 0-5 0,0-3 23 0,3 3-14 0,0 0-3 15,3 0-10-15,-1-2-1 16,1-4-10-16,15-2-2 0,-3-2 1 15,-3-4-1-15,0-2 2 16,-3-2-6-16,-3-1-1 16,-6-2 0-16,-4-6 0 15,-2-4-3-15,-14 4 0 16,-4 3 4-16,3 3 3 16,0 2-3-16,0 3-3 15,0 3-8-15,-3 5-4 0,9 0-17 16,3 0-5-16,3 0-12 15,3 0-3-15,9 0-27 16</inkml:trace>
  <inkml:trace contextRef="#ctx0" brushRef="#br0" timeOffset="76">21439 8210 120 0,'9'-3'46'0,"-6"3"-24"0,-3-2-26 15,-3 2 80 1,-3 0-14-16,0 0-16 16,-3 2-10-16,-3 4-23 0,0 2-6 15,-3 2 0-15,1 14-6 0,2 0-1 16,0 0 0-16,3-1 0 16,6 1 0-16,6-5 2 15,3-1-3-15,3-2 0 16,3-5 1-16,5-3 0 15,7-6 0-15,-3-2 0 16,0-5-22-16,-3-3-8 16,0-5-23-16,-3-11-6 15,-4-8-31-15</inkml:trace>
  <inkml:trace contextRef="#ctx0" brushRef="#br0" timeOffset="77">21496 8009 88 0,'-3'0'35'0,"3"3"-18"0,3-1 2 16,0 6 18-16,0 5 6 16,0 6 4-16,2 7-10 15,-2 6-5-15,3 5-18 16,-3 8-7-16,0-3 0 0,0-4-4 16,0-7-2-16,0-2-3 15,0-5 1-15,0-5-26 16,0-6-9-16,0-2-61 15</inkml:trace>
  <inkml:trace contextRef="#ctx0" brushRef="#br0" timeOffset="78">21689 8210 72 0,'-18'-3'30'0,"18"3"-16"0,-3-2-17 0,3 2 6 15,-15 5-1 1,-5 0 14-16,-1 3 9 16,0 5-6-16,3-2-3 15,3 0 13-15,6-3 5 16,3 2-2-16,3 1-2 0,6-1-16 16,6-2-7-16,6 0 0 0,0 0-4 15,12 0 0-15,-3 0-6 16,-1-3 0-16,1 3-78 15,-3-2-51 1,-3-4 54-16</inkml:trace>
  <inkml:trace contextRef="#ctx0" brushRef="#br0" timeOffset="79">22124 8157 72 0,'-3'-3'27'0,"3"3"-14"0,-18 0-4 0,12 3 9 15,0 0-2-15,-3-1 1 16,0 4-7 0,-3 4-2-16,0 1-2 15,-3 2-1-15,3 6-3 0,1 7-2 16,2 1 1-16,3-1-1 15,3 0 0-15,6-2 0 0,3-5 0 16,6-3 0-16,2-3 0 16,7-8-14-1,6-2-47-15,-3-6-9 16</inkml:trace>
  <inkml:trace contextRef="#ctx0" brushRef="#br0" timeOffset="80">22207 8202 88 0,'-18'0'33'0,"12"3"-18"0,0-1-18 0,3 4 8 0,-6 2 5 15,0 5 5-15,3 8-3 16,1 0 1-16,2 0-4 16,8 1 2-16,4-4-6 15,3-2-3-15,3-3 1 16,3-5 2-16,0-5-2 15,0-3 0-15,-3-6 3 0,-3 1-1 16,-4-3 2-16,-8-16 11 16,-2 3-5-1,-7 3 0-15,-3-1-9 0,0 3-5 16,3 3-9-16,0 2-4 16,3 1-43-1,0 2-40 1,3 0 31-16</inkml:trace>
  <inkml:trace contextRef="#ctx0" brushRef="#br0" timeOffset="81">22323 8229 80 0,'-3'15'33'0,"18"25"-18"0,-21-5-16 0,6-25 7 15,0 3 13-15,-6 1 10 16,6-4-15-16,0-2-5 0,0 0-4 15,0-3-1-15,0-5-2 16,0-2-2-16,0-4 1 0,12-4-1 16,-3-11 0-16,3-1 0 15,3 1 2 1,0 3-1-16,-1 2-1 0,-2 5 1 16,0 3-1-16,0 6 2 15,3 10 3-15,-3 5 0 16,0 3 0-16,-3 0-1 15,-3 0 2-15,0-1-3 16,0-1 0-16,0-4-3 16,-3-5-3-16,0 1-51 15,-3-6-37-15,3-3 31 16</inkml:trace>
  <inkml:trace contextRef="#ctx0" brushRef="#br0" timeOffset="82">22582 7969 176 0,'-6'3'68'0,"24"-6"-36"0,-12 14-35 0,-3 2 13 16,0 11-5-16,0 2 2 16,0 6-2-16,-3 0 0 0,3 0-3 15,0 13 1-15,0-8 0 16,0-6-6-16,0-4 0 15,-3-6-155 1</inkml:trace>
  <inkml:trace contextRef="#ctx0" brushRef="#br0" timeOffset="83">22469 8128 192 0,'-3'-8'74'0,"3"5"-40"0,6 3-40 16,-3 0 14-16,6 0-7 15,0-2 2-15,9 2-2 16,5 0 2-16,1 0-51 0,0 0-21 16,3 0-4-16,-3 2 3 15</inkml:trace>
  <inkml:trace contextRef="#ctx0" brushRef="#br0" timeOffset="84">22749 8120 112 0,'-15'5'44'0,"3"1"-24"0,0 7-21 0,6-5 7 16,-3 5 0-16,0 6 3 15,0 2 0-15,3 5 0 16,3-2-5-16,0 0-1 15,3-6-1-15,6-4-2 0</inkml:trace>
  <inkml:trace contextRef="#ctx0" brushRef="#br0" timeOffset="85">22918 8149 132 0,'0'8'49'0,"-3"3"-26"0,3 10-16 0,0-13 15 16,0 2-4-16,0 1 1 15,0 5-10-15,0 2-5 16,3-2-3-16,0-3-10 0,0-2-4 16,0-3-62-1</inkml:trace>
  <inkml:trace contextRef="#ctx0" brushRef="#br0" timeOffset="86">23002 8149 80 0,'15'13'33'0,"-30"3"-18"0,9 0 6 0,12-8 17 16,-9 3-7 0,0 5-1-16,0 2-15 15,0-2-6-15,3 0-6 0,-3-6-5 0,3 1 1 16,0-6-1-1,0-2 0-15,9-16-14 16,-3-1-4-16,0-1-1 16,0-1 4-16,6 0 3 15,-1 3 11-15,-2 2 4 16,-3 3 2-16,6 3 1 16,-3 5 9-16,0 5 6 15,0 6-1-15,-3 5-1 16,0 7-3-16,-6-1-1 0,6-4-7 15,-3 1-2 1,0-6-4-16,3 0-1 16,-3-5-17-16,0 0-5 15,3-5-51 1</inkml:trace>
  <inkml:trace contextRef="#ctx0" brushRef="#br0" timeOffset="87">23216 8202 152 0,'-3'11'57'0,"6"-1"-30"0,-3 1-32 15,0-1 10-15,-3 1-5 16,3 5 0-16,0-3-3 16,0-2 2-16,0-1-63 0</inkml:trace>
  <inkml:trace contextRef="#ctx0" brushRef="#br0" timeOffset="88">23160 8099 188 0,'-12'-5'71'0,"12"5"-38"0,0 0-41 0,0 0 10 15,0 0-3-15,6 0 2 16,0 0-9-16,2 0-2 15,4 0-50-15,0 0-23 16,-3 2 27-16,6-2 14 0</inkml:trace>
  <inkml:trace contextRef="#ctx0" brushRef="#br0" timeOffset="89">23317 8202 112 0,'3'24'44'0,"-3"-14"-24"0,0 14-10 0,0-10 14 0,0-4-7 16,0-2 1-16,0-8-13 15,0 8-3-15,3-3-2 16,-3-7 4-16,3-1 5 0,-3-8-5 16,9-2-2-16,-3-3-1 15,0 0-1-15,3 1 0 16,3-1 2-16,-3 2-3 16,6 4 0-16,-3 2 3 15,-1 5 3-15,1 6 4 0,3 2 2 16,-3 3-5-16,3 0-4 15,-6 0-1 1,0 0-1-16,3 5-20 0,-3-2-7 16</inkml:trace>
  <inkml:trace contextRef="#ctx0" brushRef="#br0" timeOffset="90">23669 8117 164 0,'-12'-5'63'0,"9"5"-34"0,-6 3-23 0,3-1 17 0,3 6-8 15,-6 3 0-15,0 2-7 16,0 3 0-16,3 3-5 16,0 2-2-16,6-3 0 15,0-5-4-15,3 1 2 16,3-4 1-16,3-10 2 15,0-2-1-15,-3-1-1 0,3-2-2 16,-3-3 1-16,0 2 1 16,0-4 0-16,-3 2 0 15,-3 0 0-15,6 3-3 16,-1 2 2-16,1 6-4 16,-3 5 1-16,6 8 6 15,-9 10 4-15,0 0 5 0,0 1 6 16,-3-1 0-1,-6-2-1-15,-8-3-2 0,-4 3 1 16,-9-3-17-16,-9-5-6 16,-5-10-27-16,-4-1-10 15,-9-5-56 1</inkml:trace>
  <inkml:trace contextRef="#ctx0" brushRef="#br0" timeOffset="91">22776 8102 52 0,'0'-6'19'0,"0"4"-10"0,0-1 5 0,0 3 9 15,0 0 4-15,0 0 3 16,0 0-5-16,0 0-3 15,0 0-8-15,3 5-1 16,-3 6-4-16,0 2 0 16,0 3-5-16,0 2 2 0,0-2 0 0,0 3 0 15,0-6 1-15,0 6-4 16,8-4-2 0,-5 7 0-16,3-6 1 15,-3-1-3-15,3-1 0 16,-3-1 3-16,0-3 3 0,0-2-4 15,-3-2-3-15,3-1-2 16,-3 0 3-16,0-5-7 16,0 0-2-16,0 0-69 15</inkml:trace>
  <inkml:trace contextRef="#ctx0" brushRef="#br0" timeOffset="92">22749 8247 100 0,'0'0'38'0,"0"0"-20"0,-3 0-17 0,3 0 8 0,-3 3-1 16,0 5 2-16,-3-8-1 15,-3 5 0-15,3 0-10 16,0 1-1-16,0-4-22 16,3 1-7-16,0-1-17 15,0-2-5-15</inkml:trace>
  <inkml:trace contextRef="#ctx0" brushRef="#br0" timeOffset="93">22898 7993 132 0,'-6'3'49'0,"3"-3"-26"0,0 5-9 0,3-5 15 15,0 5-14-15,0 3-6 0,0-8-5 16,0 0-4 0,0 3 1-16,0 2-8 0,0-5 0 0,3-2-68 15</inkml:trace>
  <inkml:trace contextRef="#ctx0" brushRef="#br0" timeOffset="94">24389 8157 156 0,'-3'-8'57'0,"-15"3"-30"0,9-3-7 0,6 5 19 16,-3 1-8-16,-6-4-3 15,3 4-10-15,-6-1-3 16,-2 6-9-16,-7 5-6 0,0 8-1 16,3 2 1-16,0 11 0 0,9 3 0 15,3 0 0-15,9-3-3 16,9-5 0-16,3-3 2 16,3-8 2-16,0-2-2 15,6-9 0-15,-3-7 1 16,6-11 0-16,-1-8 0 15,-8-2 0-15,6-3 0 16,-12-6 0-16,-3-7 2 16,-3 0 1-16,-12-1-1 15,6 4 1-15,-6 2-2 16,0 7 2-16,0 7-2 16,0 4 2-16,6 6-2 0,-6 8-1 15,9 10-2 1,0 8 1-16,0 8 1 15,6 8 2-15,0 8-1 0,0 3-1 16,6-3 1-16,6 11 1 16,-3-6-3-16,0-8 0 15,0-4-19-15,0-9-9 16,-1-5-32-16,4-6-11 16,0-4-8-1</inkml:trace>
  <inkml:trace contextRef="#ctx0" brushRef="#br0" timeOffset="95">24612 8139 172 0,'-21'-3'66'0,"12"8"-36"0,-12 6-13 0,13-3 22 16,-7 5-13-16,-3 6-3 0,6 2-11 16,0 5-5-16,3 1-4 15,3-4-3-15,6-1 3 0,0-7-4 16,9-1 0-16,6-6-1 15,0-6 0-15,-3-2-5 16,6-10-3-16,-7-1 3 16,-2-7 4-16,3 2 2 15,-6 2 3-15,-3 4-1 16,3 2-1-16,-3 3 3 16,0 2 0-16,3 11-4 15,-3 5 1-15,6 3 0 0,3 0 0 16,3-3 0-16,-3 0 0 15,0-2-9-15,0-8-4 16,-4-3-40-16,4-6-15 16,3-12-14-1</inkml:trace>
  <inkml:trace contextRef="#ctx0" brushRef="#br0" timeOffset="96">24710 7916 148 0,'-9'-18'55'0,"9"15"-30"0,-3 1-3 0,3 2 20 16,0 5-20-16,0 5-9 16,3 9-9-16,0 7-1 0,3 6-2 15,-3 3-1-15,6 2 1 16,-3 0-4-16,0-6 2 16,-6 4-4-16,6 2 1 0,-6-11-55 15,0-5-54 1,-6-2 27-16</inkml:trace>
  <inkml:trace contextRef="#ctx0" brushRef="#br0" timeOffset="97">24529 8125 212 0,'-9'-8'82'0,"9"8"-44"0,6-5-33 16,0 2 19-16,3-2-13 15,6 0-3-15,8-3-5 0,4 0-3 16,0 3 1 0,0-1-15-16,-3 4-5 0,5-1-28 0,1 1-10 15,6-1-3 1,-9 8-8-16,2-7 34 16,-8-1 20-16,3 0 12 15,-9 1 26-15,-3-1 8 16,3 3 20-16,-6 0 9 15,-6 0-15-15,-3 0-4 0,-3 5-16 16,-3 1-7 0,-3 1-10-16,-3 4-4 0,-9 5 1 15,3 5-5-15,3 3-3 0,0 5 3 16,9 5 1-16,0-7-3 16,6-6 1-16,9-2 0 15,3-6 0-15,0-11-3 16,-3-7 2-16,6-3 1 15,-3-2 0-15,0-4-3 16,-3 1 0-16,0-3-1 16,0 3 3-16,-3 2 0 15,-1 4 3-15,-2 4-1 0,6 6-1 16,-6 4 1 0,6 4 1-16,0 0-1 15,3 4-1-15,3 7 1 0,-9-6-1 16,3-1-44-1,0-4-20-15,-9-3-30 16</inkml:trace>
  <inkml:trace contextRef="#ctx0" brushRef="#br0" timeOffset="98">19969 8710 88 0,'6'-21'33'0,"-3"16"-18"0,0-3 6 0,0 5 17 15,-3 0-1-15,-3-2 3 0,0 0-7 16,-6 2-3-1,-3 1-16-15,0 2-4 0,-3 5-3 0,-3 3-3 16,-3 13-3-16,3 5 0 16,4 6-1-16,2 10-3 15,3 1 2-15,9-1-1 16,3 0 0-16,3-2 2 16,0-3 2-16,0 0-1 15,-1 3 2-15,-2-3-4 16,0-8 0-16,-6-5-19 15,0-8-7-15,0-6-35 16,-5-7-48 0,-1-16 26-16</inkml:trace>
  <inkml:trace contextRef="#ctx0" brushRef="#br0" timeOffset="99">19698 8967 180 0,'-12'-6'68'0,"12"6"-36"0,0 0-24 0,0 0 16 15,6 0-10-15,0 0-3 16,6 0-2-16,3 0-1 16,8-2-4-16,4 2-3 0,0-3 0 15,3 1-1-15,2-1 0 16,-2 0-14-16,-3 1-3 16,-3-1-64-16,-3-5-42 15,-6 0 50-15</inkml:trace>
  <inkml:trace contextRef="#ctx0" brushRef="#br0" timeOffset="100">20037 8954 124 0,'-3'13'49'0,"6"-5"-26"0,0 5-27 15,0-5 10-15,0 2-1 16,0 4 2-16,0-1 3 15,0 0 1-15,-3 0-3 16,0-2 0-16,0-3-5 16,0-3 11-16,0-5 6 0,0 0 1 15,0 0 2-15,0-2-9 0,0-4-1 16,0-2-7-16,3-2-2 16,6-4-4-16,-3 4-3 15,6-3 2-15,3 2 0 16,2 0 1-16,1 1 0 15,0 5-3-15,3-1 0 16,-3 4-29-16,-3-1-14 16,6 3-42-1</inkml:trace>
  <inkml:trace contextRef="#ctx0" brushRef="#br0" timeOffset="101">20296 8985 120 0,'-6'6'46'0,"-9"-6"-24"0,3 10-21 0,12-2 8 0,-3 3 3 16,0 5 3-16,3 2-4 15,3 6 1-15,6 0-7 16,3-6 4-16,0 3 1 0,0-5 3 16,0-10 3-16,3-12-5 15,0-2 1-15,0-2-3 16,-1-4 0-16,-5-1-1 15,-3-4 0-15,-3 3 0 16,-6 0 2-16,-3 3-1 16,-3 3 0-16,-2-1-5 15,-1 3-3-15,0 3 0 0,3 2 1 16,3 0-19-16,0 1-8 16,3 2-135 15,12-3 49-31</inkml:trace>
  <inkml:trace contextRef="#ctx0" brushRef="#br0" timeOffset="102">20466 8975 88 0,'0'2'35'0,"6"4"-18"0,0 7-16 0,-3-5 11 0,0 2 16 16,-3 4 9-1,0 1-1-15,0-1-1 16,0-1-20-16,0-2-7 0,0-4-5 15,0 4-3-15,0-6 1 16,0-5 5-16,0-2 6 16,3-4-6-16,0-7-3 0,0 0-5 15,2-3 1-15,7-2 1 16,3 2 0-16,0 2-3 16,-3 6 2-16,3 3 1 15,-3 5 0-15,3 3 2 16,-3 5 1-16,-3 2-1 15,-3 1-2-15,-1 0 1 16,1-4 1-16,-3 1 1 16,0-2 1-16,-3-6-2 15,0 0-2-15,6-3 1 0,0-5 1 16,3-2-1-16,3-1-1 16,6 0 1-16,-3 3-1 15,3 3-3-15,0 2 2 16,-4 3 1-16,1 6 2 15,0 4-3-15,-3 4 0 16,0-1 3-16,0 3 3 16,0-3-4-16,0-2-3 15,0-6-52-15,3-8-24 16,5-2-7 0</inkml:trace>
  <inkml:trace contextRef="#ctx0" brushRef="#br0" timeOffset="103">21388 8665 104 0,'0'0'41'0,"3"3"-22"0,0 5-16 16,0-3 12 0,0 16-3-16,0 8 1 0,0 3 1 15,-3 10 4 1,-3-2 5-16,0-3 3 0,0-3-13 16,0-2-3-16,0-5 0 0,0-4-6 15,3-4-2-15,-3-6 1 16,3-2 0-16,0-3 7 15,0-3 4-15,0-5-5 16,0-3-1-16,0-5-4 16,-2-2-1-16,-1-3 1 15,3-11 0-15,-3-5-2 0,3-3-2 16,0 0 1 0,0-10 1-16,0 5-1 15,3 5-1-15,0 6 1 0,-1 4-1 16,1 7 0-16,3 4 2 15,0 8-1-15,3 9-1 16,3 10 3-16,3 5 0 16,0 3-1-16,-3-1-2 15,0 1-2-15,0-3 1 16,0-2 3-16,-3-6 1 16,2-2 1-16,-2-6 0 0,3-8 2 15,0-5 1-15,0-2-3 16,-3-6-3-1,3-3 0-15,-6-4 1 16,0-4-1-16,0 6-1 0,0 5 1 16,-3 3 1-16,0 5-6 15,6 8 3 1,0 13 2-16,-1 6 0 16,1 2-1-16,0 3 1 15,0 7 1-15,0-2-1 16,-3-2 2-16,0-1-2 15,0 1-1-15,0-3 3 16,0-6 0-16,0-2-4 16,0-3-1-16,0-2-41 15,0-6-19-15,3-2-50 16</inkml:trace>
  <inkml:trace contextRef="#ctx0" brushRef="#br0" timeOffset="104">21853 8903 192 0,'-6'3'74'0,"12"10"-40"0,3-5-40 0,-6 0 14 15,3-5 4-15,6 2 4 16,2-2 4-16,1-1 2 16,3-2-12-16,3-2-3 0,-3-1-1 15,0-2 1-15,-3-3 1 16,0 0 0-16,-7 0 0 15,-2-3-2-15,-3 1 1 16,-3-1-4-16,-3 0 0 16,-6 1-1-16,-2 2-2 15,-7 3 1-15,-3 5-1 0,0 5 0 16,-3 0 0-16,3 11-3 16,6-3 2-16,1 3 1 15,5 0 0-15,3 0 0 16,3 3 0-16,6-1 0 15,3 1 2-15,6-1-3 16,2-2 0-16,4-3 1 16,0-2 2-16,3-3-1 15,0-6-1-15,0-4-26 16,-3-4-10-16,5-2-31 0,-2-2-12 16,3-9 0-1,-6 3-6-15,-3-5 40 16,-9 5 52-16,-3 3 25 15,0 3 26-15,-3 2 12 16,0 2-27-16,0 1-12 16,3 2-15-16,3 9-6 15,-3 4-5-15,0 1 7 0,0 0 7 16,0 2-1-16,-3 0 1 16,0 0-4-16,0 0-1 15,0-2-6-15,0-3 0 16,2-3-3-16,-2-5 0 15,0 0 1-15,3-2 1 0,3-4-1 16,0-2-1-16,3-2-6 16,0-11-1-1,3-1 1-15,3 1 0 0,0 5-2 16,0 6 2-16,3 2 1 16,-3 8 0-16,-1 10 0 15,-2 1 0-15,-3 0 4 16,0-1 5-16,-3 1-1 15,-3-1 3-15,3-2-4 16,-3-2-2-16,0-1 0 16,-3-5-1-16,3 0 0 15,6-3 0-15,3-7-2 16,3-4-2-16,3-1 1 16,2-1-1-16,4 2-3 15,3 4 0-15,0 7 2 0,0 3 0 16,-4 13 3-16,-5 3 1 15,-3 6-1-15,0 1 1 16,-3 1-2-16,-3-3-1 16,0-5-6-16,0-3-1 15</inkml:trace>
  <inkml:trace contextRef="#ctx0" brushRef="#br0" timeOffset="105">14679 7967 52 0,'-3'2'22'0,"6"-2"-12"0,-3 3 3 0,0-3 14 16,0 0-11-16,0 0-3 15,0 0-8-15,0 0-4 16,0 3 0-16,0-1 1 15,0 3-1-15,0-2-1 16,0 0 1-16,-3-3-1 0,0 0 0 16,0 0 2-16,3 0 5 15,0 0 4-15,0 0-6 16,0 0-1-16,0 0 0 16,0 0 0-16,0 0 6 15,0 0 4-15</inkml:trace>
  <inkml:trace contextRef="#ctx0" brushRef="#br0" timeOffset="106">14682 7993 243 0,'12'3'14'0,"6"-1"0"0,3-2-4 0,6-2-1 16,2-1-3 0,7 0 1-16,9 1-2 15,-1-1 0-15,1 3-1 0,3 0 2 16,2-3-3-16,1 1 0 16,-6-1 1-16,-4 1 0 15,-2 2-5-15,-6-3 1 16,-7 0 4-16,-2 3 5 15,-6 0-3-15,-3 0 2 16,-3 0-3-16,-3 0 2 16,-3-2-2-16,0 2 0 15,-3 0-3-15,-3 0-2 16,3 0 1-16,-3 0-1 16,0 0 0-16,0 0 0 15,0 0-29-15,-3 0-10 0,3 0-60 16</inkml:trace>
  <inkml:trace contextRef="#ctx0" brushRef="#br0" timeOffset="107">14385 8657 104 0,'-3'-2'41'0,"3"2"-22"0,0 0-7 0,0 0 13 16,0 0-7-16,0 0-3 15,6 0-6-15,0 0-4 0,-1 0-2 16,4 0 8-16,9 0 6 15,9 0-1-15,9 0 3 0,5 0-8 16,13-3-2-16,9 0-5 16,11-2-3-1,6 2 2-15,4 1 0 16,-1-1-1-16,0-2-2 0,-2 2 7 16,-4 0 3-16,-8 3-1 15,-13 0 2-15,-11 0 5 16,-10 0 2-16,-5 0-1 15,-9 0 0-15,-3-2-5 0,-6-1-2 16,-3 0-6-16,-3 1-3 16,0-1-3-1,-3 1 1-15,-3-1-8 16,0 0-4-16,-3 3-99 16,-3 3-60-16,-3-3 72 15</inkml:trace>
  <inkml:trace contextRef="#ctx0" brushRef="#br0" timeOffset="108">5791 9618 144 0,'0'0'55'0,"-3"0"-30"0,3-14-14 0,0 14 20 15,0 8-11-15</inkml:trace>
  <inkml:trace contextRef="#ctx0" brushRef="#br0" timeOffset="109">5788 9631 302 0,'0'13'11'0,"0"3"0"0,0 0-4 16,0 2-2-16,0 1-2 16,3 5 0-16,0 5-2 15,-3 0 2-15,0 5 0 16,0 3 3-16,0 6-1 16,0 2 0-16,0-3 1 15,-3 0 1-15,0-5-1 0,3 6-1 16,0-4-3-16,0-2 1 15,0-2-2-15,0-3 2 16,0-1-2 0,0 1-1-16,0 0 3 0,0 2 2 15,-3 6-4-15,0-3-3 16,3 0 1-16,-3-5 2 16,3 5 2-16,0-8 3 15,0 3-1-15,0-3 2 16,0-3-4-16,0 1-2 0,0 2-3 15,0 0 1 1,0-3 3-16,0 1 1 0,0 2-1 16,0 3-2-16,0-6-2 15,0 3 1-15,0-5 1 16,0-3 2 0,0 0-3-16,0-2 0 0,0-1 1 15,0-2 2-15,0 5-1 16,0-2-1-16,0-1 1 15,0 1 1-15,0-3 1 16,0 0 1-16,0 0-2 16,0-3-2-16,0 0 1 15,0 0-1-15,0 1 0 16,0-1 0-16,0-3 0 16,0 1 2-16,0-1-1 0,0-2-1 15,0 0 1 1,0-2 1-16,0-1-1 15,0 0 2-15,0-2-2 0,-3 0-1 16,3 2 1-16,-6 0-1 16,3 0-3-16,-2 1 2 15,2-4 1-15,0 1 0 16,0 0 0-16,3-1 2 16,0-2 1-16,0 0 1 15,0 0-2-15,0 0 1 16,0 0-2-16,3 0-1 15,0-2 1-15,0 2-1 16,2-3 0-16,1 0 0 16,6 1-3-16,0-1 2 15,6 0 1-15,3 1 2 0,0-1-3 16,0 0 0-16,-4 1 1 16,4 2 2-16,0 0-3 15,0 0 0-15,-3 0 3 16,-3-3 1-16,-3 1-4 15,-3 2 1-15,-1-3-5 16,-2 3-1-16,0 0-8 16,-3 0-4-16,0 0-17 15,0 0-7-15,0-3-11 16,0 3-5-16,0-2-23 16</inkml:trace>
  <inkml:trace contextRef="#ctx0" brushRef="#br0" timeOffset="110">5967 11184 176 0,'-15'11'68'0,"15"-11"-36"0,0 2-33 0,0-2 15 16,0 0-8-16,6 5 2 16,0 1-3-16,6-1 0 15,0 3-3-15,3 0-2 0,-1 3 3 16,1-1-2-16,0 1 2 0,-3-1-2 16,0 1-1-16,0-1 1 15,0 1-1-15,-6 0 2 16,-3-1 3-1,-3 6 0-15,-6 3 0 0,-6-1-1 16,0 1 2-16,-3-4-3 16,0-1 0-16,3-1-3 15,-3-2-1-15,4-4 1 16,8-1-31 0,9-4-12-16,5-4-46 15</inkml:trace>
  <inkml:trace contextRef="#ctx0" brushRef="#br0" timeOffset="111">6446 11179 144 0,'-3'10'55'0,"3"-7"-30"0,-12 10-12 0,9-5 19 16,3 5-5-16,0 3-1 0,-3 5-12 15,3 0-4-15,-3 3-6 16,3 5-5-16,0-5 0 0,0 0 3 16,0-3 1-16,0-8-4 15,0-2 1-15,0-3-13 16,-3-3-16-1,0-2-4-15,0-11-40 16,0-8-29-16,0-2 43 16</inkml:trace>
  <inkml:trace contextRef="#ctx0" brushRef="#br0" timeOffset="112">6339 11081 132 0,'-18'2'52'0,"9"-2"-28"0,-3 11-22 0,6-3 14 16,0 10-8-16,0 6-2 16,0 8-1-16,0 5 1 15,4 16-3-15,2-3 5 0,2 1 4 16,7-1-4-16,6-3 0 15,3-10 5-15,3-5 1 16,18-13-5-16,2-11-1 0,4-8-6 16,6-11-2-16,-4-5 0 15,-2-18 2-15,-9-1-1 16,-7-2 2-16,-8-5 2 16,-12 5 2-16,-6-3 5 15,-9 1 5-15,-12 4 2 16,-6 6 1-16,-2 5-9 15,-4 3-2-15,-6 5-10 16,3 3-1-16,4 5-44 16,5 3-17-16</inkml:trace>
  <inkml:trace contextRef="#ctx0" brushRef="#br0" timeOffset="113">6997 11327 64 0,'-6'0'27'0,"6"2"-14"0,0 6-13 16,3 3 7-16,0 10 2 15,0 11 5-15,3 5-6 16,0 8 0-16,-3 3 2 0,0 2 1 16,0-5-3-1,3 0-3-15,-3-8 0 16,-1-8-1-16,1-5 9 0,-3-8 3 15</inkml:trace>
  <inkml:trace contextRef="#ctx0" brushRef="#br0" timeOffset="114">7032 11785 250 0,'-2'-11'18'16,"-4"-8"-10"-16,3-2-7 0,-3-10-2 15,0-1 1-15,3-3 0 16,3-2-3-16,0 3 2 16,3-8 1-16,3 2 2 15,3 3-1-15,2 2-1 0,7 4 1 16,0 10 1-1,0 7-1-15,0 6-1 0,-3 8 5 16,0 6 1-16,-3 7 6 16,-3 11 3-16,-4 2 3 15,-5-5 1-15,-3 1-6 16,1-4 0-16,-7-2-6 16,-6-3-2-16,0-2-5 15,0-3 0-15,0-3-9 16,0-5-4-16,3 0-31 15,3-3-13-15,3-2-33 16</inkml:trace>
  <inkml:trace contextRef="#ctx0" brushRef="#br0" timeOffset="115">7184 11332 124 0,'-3'3'49'0,"3"-1"-26"0,0 6-18 0,0 6 11 16,0 4-1-16,3 6 1 15,0-3-6-15,0 0-4 16,3 0-3-16,3-2-5 0,0-1 1 16,3-4 1-16,0-4 2 15,3-4 1-15,0-4 3 16,3-2-3-16,2-2 0 15,-5-6-1-15,0-3 1 16,-3 0 4-16,-12-10 10 16,0-3-2-1,0 3-6-15,0 5-3 0,0 6-1 16,0 2-1-16,3 3-2 16,0 7 1-1,3 9-4-15,3 7 0 0,0 4 1 16,0-1 0-16,0 0 2 15,0 3 3-15,-1-3-4 16,1-5-3-16,0-3-6 0,0-5 0 16,0-8-29-1,0-5-13-15,0-6-34 16</inkml:trace>
  <inkml:trace contextRef="#ctx0" brushRef="#br0" timeOffset="116">7479 11168 116 0,'-6'-3'44'0,"9"11"-24"0,0 0-17 0,0 0 12 15,0 5 2-15,3 6 4 16,0 7-2-16,-3 14 0 16,3 2-10-16,-3 1-3 0,0-1-2 15,0-7-2-15,0-1-2 16,6-2 3-16,0-11 0 15,-1-5-8-15,7-16-35 16,-3-3-7 0,0-5-23-16</inkml:trace>
  <inkml:trace contextRef="#ctx0" brushRef="#br0" timeOffset="117">7661 11099 120 0,'-3'-5'46'0,"3"5"-24"0,3 5-26 16,-3-5 25 0,3 21 5-16,0 3 2 15,-1 8 3-15,1 5-8 0,0 5-2 16,0 3-12-16,3-2-5 0,-3-4-1 16,3-2-2-16,0-10 2 15,0-3-2 1,-3-3 2-16,3-5-33 0,-3-6-12 15,3-4-111 1,-3-6 78 0</inkml:trace>
  <inkml:trace contextRef="#ctx0" brushRef="#br0" timeOffset="118">7964 11335 172 0,'-6'-3'66'0,"6"3"-36"0,-6 0-13 15,3 3 20-15,-6-1-4 16,-3 4 1-16,-2-1-24 16,2 0-10-16,0 6-1 15,3-3 1-15,3 0 3 0,9 10-8 16,6-2 1-16,6 3 1 16,0-1 2-1,-1 1 3-15,-2-3-3 16,-3-1-2-16,-3 1 4 0,-9 3 3 15,-3-3-1-15,-6-3 0 16,-5-2-10-16,-7-4-5 16,-6-1-58-1,0-1-64-15,3-10 35 16</inkml:trace>
  <inkml:trace contextRef="#ctx0" brushRef="#br0" timeOffset="119">8402 11131 72 0,'-3'-3'27'0,"3"6"-14"0,0-3-15 16,3 8 45-16,-3 5-15 15,3 6-4-15,0 7-2 16,0 9-5-16,0 2 1 16,0 8-9-16,0-3 3 0,0-2 2 15,-3-9-3-15,0-4 1 16,0-6-7-16,0-2-1 15,0-6 0-15,0-3 0 16,0-2 2-16,0-5 1 16,0-6-1-16,0-2 1 15,3-6-6-15,-3-4-3 16,8-7-2-16,1-1 3 0,6 1 0 16,0 4 1-1,3 5 0-15,3 2 0 16,3 8 0-16,-1 11 2 0,1 8-1 15,-6 0 2-15,-6 0 2 16,-3 2 4-16,-3 1 7 16,-6-3 2-16,-6 0-5 15,-6-3-3-15,-3 5-1 16,0-2 1-16,-9-2-7 16,1-6-2-16,2-1-3 15,3-7 0-15,3 0-22 16,3-2-10-16,3-6-20 15,6-3-8-15,9-5-31 16</inkml:trace>
  <inkml:trace contextRef="#ctx0" brushRef="#br0" timeOffset="120">8679 11126 160 0,'-6'-3'63'0,"6"22"-34"0,0 4-34 0,0-15 10 16,0 6 12-16,0 7 9 16,0 8-2-16,0 8 0 15,0 5-13-15,0 1-7 0,0-1-2 16,3-8-2-16,0 3 2 16,2-2-1-16,1-9-1 15,0-2-30-15,0-5-13 0,12-17-108 31,0-4 73-31</inkml:trace>
  <inkml:trace contextRef="#ctx0" brushRef="#br0" timeOffset="121">8845 11480 120 0,'-9'11'46'0,"6"-6"-24"0,0 11-13 0,3-8 14 16,0 3-5-1,3-1 0-15,3 3-6 0,0-2-2 16,6 0-6-16,3-4 2 0,3-9 0 16,0-1 4-1,0-2 4-15,-4-6-2 0,1 1 3 16,-3-1 1-16,-6-2-1 16,-3 0 4-16,-3-1 2 15,-9-4-7-15,-6-1-3 16,-2 1-6-16,-1 2-4 15,3 8-5-15,0 3 0 16,3 2-33-16,0 0-13 16,6 9-50-1,3-1-30-15,6-10 58 16</inkml:trace>
  <inkml:trace contextRef="#ctx0" brushRef="#br0" timeOffset="122">9083 11425 104 0,'0'-16'38'0,"0"16"-20"0,0 0 3 16,0 0 17-16,-3 0-5 15,-3 0 0-15,-3 8-12 16,1 0-3-16,-4 2-10 16,0 4-5-16,3-1 0 0,0 0-4 15,3 3 0-15,3 0 1 16,3-3 0-16,9 11-5 15,3-6 3 1,6-2 3-16,2-5-2 16,7-11 0-16,0-3-4 15,-3-5-1-15,-3 0-15 0,-3-2-4 16,-4-4-18 0,-2-1-45-16,-3-1 10 15</inkml:trace>
  <inkml:trace contextRef="#ctx0" brushRef="#br0" timeOffset="123">9149 11216 84 0,'15'2'33'0,"-12"9"-18"0,0 10 6 0,6-8 17 0,0 8 2 15,-4 6 0-15,1 10-13 16,-3 5-4-16,0-5-13 15,3 0-6-15,-3-5-3 16,0 0-1-16,3-6 0 0,0-4-7 16,-3-7-3-16,0-1-54 15,0-6-49 1,-3-8 32-16</inkml:trace>
  <inkml:trace contextRef="#ctx0" brushRef="#br0" timeOffset="124">9408 11335 84 0,'-18'2'33'0,"15"1"-18"0,-24 5-7 0,18-3 13 15,0 6 10-15,-3 2 5 16,-2 0-12-16,-1-2-4 16,3-1-6-16,0-2-1 15,3 0-7-15,0-2-2 0,6 2 2 16,3 0-1-16,3 2 0 16,6 1-1-16,3-1 0 15,0 1-5-15,6-3 1 16,5 2 0-16,-2-2 2 15,3-2-28-15,-3-4-11 16,-3-2-48-16</inkml:trace>
  <inkml:trace contextRef="#ctx0" brushRef="#br0" timeOffset="125">9902 11324 96 0,'-3'-8'38'0,"0"3"-20"0,-3 0-4 16,3 2 17-16,-3 0-2 16,-3 3 3-16,-3 3-5 15,-3 2 1-15,0 3-16 16,-2 11-5-16,-1 7 0 0,3 6-6 16,6 0-3-16,3-3 1 15,6-3 2-15,6 1-2 16,3-1 0-16,9-2-1 15,3-5 0-15,2-6-3 16,4-8-1-16,0-10-28 16,0-1-10-16,-3-1-16 15,-4-4-22-15,-2-2 24 16,0-3 108 15,-12-11-1-31,-3 6 5 16,-3 5-14-16,-3 6-7 15,-3 7-9-15,0 3-3 16,0 5-12-16,0 6-8 0,0 2-1 16,3 3-2-16,3-3 0 15,6 6 2-15,0 2 2 16,3-5-1-16,3-3 2 16,6-8 2-16,3-2 2 15,0-8 5-15,-4-1 5 16,-2-1-3-16,-3-4 2 15,-3-2 6-15,-6-1 4 0,-9-1-8 16,-3-1-3 0,-6-5-4-16,-2-1-2 0,-1 4-5 15,0 2-3-15,3 5-20 16,3 3-10-16,3 6-29 16,3 2-14-16,6-8-34 15,6 8-16 1,9-3 63-1</inkml:trace>
  <inkml:trace contextRef="#ctx0" brushRef="#br0" timeOffset="126">10232 11343 132 0,'0'2'49'0,"3"17"-26"0,0-3-14 0,0 0 16 16,-3-1 8-16,0 1 4 15,0 3-8-15,0-1-3 16,0-2-15-16,0 0-4 0,0-3-3 15,0-2-5-15,0-3 1 16,0-3 0-16,0 0 2 16,0-5 1-16,3-2 3 15,0-6-5-15,3-5-3 16,3-8 1-16,0-6 2 16,3 3 0-16,0 3-1 15,3 3-4-15,0 4 0 0,-1 1 4 16,1 10 4-16,3 3-1 15,-3 19-2 1,-3-1 4-16,0 1 1 16,-3 0-5-16,-3-1 0 0,-3 1-1 15,0-4 0-15,-3-1-9 16,3-4-4-16,-3-2-29 16,0-3-10-16,0-5-41 15</inkml:trace>
  <inkml:trace contextRef="#ctx0" brushRef="#br0" timeOffset="127">10598 11102 200 0,'-6'0'74'0,"6"8"-40"0,3 0-42 0,0 5 10 16,-3 6 3-16,0 10 6 15,0 8-3-15,0 10 0 16,0 1-4-16,3-3-3 0,0-3 2 16,0-7-4-16,0 2-2 15,-3-8-12-15,3-5-5 16,-3-6-124 0,0-18 57-1</inkml:trace>
  <inkml:trace contextRef="#ctx0" brushRef="#br0" timeOffset="128">10435 11306 224 0,'-12'0'85'0,"12"-3"-46"0,0 0-41 0,3 3 17 0,3-2-7 15,6-4 1-15,3 1-5 16,8-3-3-16,7 3 0 15,3 0-1-15,-3 2 0 0,-4 0-20 16,16 6-68 0</inkml:trace>
  <inkml:trace contextRef="#ctx0" brushRef="#br0" timeOffset="129">10863 11277 120 0,'-9'-3'46'0,"6"3"-24"0,-3 0-10 0,3 0 13 16,-2 3 6-16,-4 4 4 16,-6 4-13-16,-6 5-3 15,3 13-11-15,0 0-7 0,3 3-4 16,3-3 4-16,3-5 1 16,6-3 0-16,3-2 1 15,6-6-4-15,6-3 0 16,3-4 1-16,0-6 2 15,0-6-1-15,0-2 2 0,-3-2-4 16,-3-9 0 0,0-5 3-16,-3 3 1 0,-3 0 1 15,-3 0 2-15,0 2 3 16,0 6 5-16,0 3-6 16,0 4-2-16,0 4-1 15,0 2 1-15,0 5-10 16,0 6-2-16,3 7 12 15,0 3 5-15,-1 0-5 16,4-2-3-16,0-1-2 16,0 1-1-16,0-3-3 15,0-6 2-15,0 1-19 16,3-3-9-16,0-5-36 16,-3-3-16-16,0-3-4 15</inkml:trace>
  <inkml:trace contextRef="#ctx0" brushRef="#br0" timeOffset="130">10988 11303 180 0,'0'0'68'0,"0"8"-36"0,3 3-20 0,-3-4 19 16,0 9-3-16,0 6 1 15,0 1-12-15,0-2-5 16,0 1-7-16,0-4-4 0,0 1 2 15,0-6-9-15,3-2-3 0,-3-1-15 16,0-2-5 0,0-3-42-16,6-5-52 15,0-2 34-15</inkml:trace>
  <inkml:trace contextRef="#ctx0" brushRef="#br0" timeOffset="131">11087 11322 140 0,'-6'0'55'0,"9"5"-30"0,-3 3-27 16,0-3 9-16,0 8 21 0,0 6 11 15,0 5-6 1,-3-3-4-16,3-3-17 16,0-2-8-16,0 0-2 0,0-3-2 15,0-2 2-15,0-6-1 16,0 0-1-16,0-5-2 0,0 0-1 15,3-5 2-15,0-3 0 16,3-10-2-16,-1-6 2 16,4 3-1-16,0 2 0 15,0 6 2-15,0 0 0 16,0 5 2-16,3 3 3 16,0 10 4-16,-3 8 2 15,3 6-3-15,-6-4 0 16,-3 1-3-16,0 0 0 15,0 0-3-15,-3-3 1 16,3 1-26-16,0-7-10 16,6-1-126-1,2-6 46-15</inkml:trace>
  <inkml:trace contextRef="#ctx0" brushRef="#br0" timeOffset="132">11384 11314 160 0,'-6'-6'60'0,"0"6"-32"0,0 3-4 16,3 0 24-16,-6 2-11 15,1 3-3-15,-4 0-20 16,0 16-7-16,0-3-4 16,3 3-3-16,3-3 3 0,0-3-2 0,3-2 2 15,3-3-4-15,6-2-2 16,0-3 2-1,3-5 2-15,3-3-7 0,0-3-3 16,-3-2 2-16,0-3 4 16,-4-6 0-16,1-4-1 15,0 2 3-15,-3 3 0 16,-3 0 1-16,0 2 2 16,0 0-3-16,0 6 0 15,0 2-8-15,3 3-2 16,3 24 4-1,0 0 5-15,0 3 6 16,0 4 12-16,0 6 5 0,3-2-5 16,-6 2-1-1,-3-3 2-15,-3-2 3 0,-3-3 1 16,-6-5-1 0,-6-6-6-16,-6-2-4 0,-14-5-23 15,-1-9-11 1,-6-7-43-16,-5-5-20 0,-7-9-29 15</inkml:trace>
  <inkml:trace contextRef="#ctx0" brushRef="#br0" timeOffset="133">10926 11062 256 0,'3'-8'96'0,"0"8"-52"0,6-2-56 0,-9 2 13 15,6 0-37 1,3 0-12-16,0 0-48 16,5-3-19-16</inkml:trace>
  <inkml:trace contextRef="#ctx0" brushRef="#br0" timeOffset="134">11956 11134 60 0,'0'-8'24'0,"0"13"-12"0,3-8 3 15,-3 3 13-15,0 0 4 16,0 0 4-16,0 8-3 0,3 6 2 16,-3 7-4-16,-3 10 1 15,0 12-18-15,0 10 5 16,-6-3 2-16,3 0-7 0,0-7-1 16,3-4-7-16,6-7-4 15,0-8-1-15,0-6-1 16,-3-2-16-16,3-5-4 15,-3-6-36-15,3-8-17 16,3-7-19 0</inkml:trace>
  <inkml:trace contextRef="#ctx0" brushRef="#br0" timeOffset="135">12042 11155 180 0,'-3'-13'68'0,"6"23"-36"0,-3-5-20 16,0-5 30-1,0 14-13-15,0 2-11 16,0 5-3-16,-3 0-10 16,0 3-5-16,0-3-1 0,0-3 5 15,0 4 2-15,0-4-2 16,0-5-1-16,3-2-1 0,0-3-2 31,3-3 1-31,3-5-1 0,0-2 0 16,3-1 2-16,6-2 1 15,3-3-4-15,-3 2-1 16,0 1 3-16,-1 0 1 16,-2 2 0-16,0 0-2 15,-3 3-8-15,0 0-3 16,-3 0-25-16,0 0-9 15,0-2-41 1,0-1-33-16,0-2 48 16</inkml:trace>
  <inkml:trace contextRef="#ctx0" brushRef="#br0" timeOffset="136">12212 11123 112 0,'-9'3'44'0,"9"13"-24"0,0-8-13 16,0-6 13-16,0 9 14 16,-3 2 11-16,3 6-7 15,-3 7-2-15,3 6-20 16,-3 13 3-16,3 0 2 0,0-6-9 16,0 1-2-16,0-8-6 15,3 0-3-15,0-3-3 0,0-6 1 16,0-7-17-1,-3 0-5-15,0-8-57 16</inkml:trace>
  <inkml:trace contextRef="#ctx0" brushRef="#br0" timeOffset="137">12560 11332 148 0,'-3'3'57'0,"3"-1"-30"0,-12 6-14 16,9 3 19-16,9 7-5 0,-3 4-1 15,0-4-8-15,0 3-3 16,-6-2-9-16,-3-1-2 0,3 1 0 16,0-3-2-16,0-3 1 15,3-2-7-15,-3-4 1 16,3-1-41-16,0-6-77 31</inkml:trace>
  <inkml:trace contextRef="#ctx0" brushRef="#br0" timeOffset="138">12634 11398 132 0,'0'0'52'0,"0"6"-28"0,0 15 0 0,0-11 22 0,0 4-8 16,0-1-2-16,-3 3-16 16,3-3-7-16,0 0-8 15,0-2-4-15,0-3 2 0,0 0-2 16,0-3-1-16,3-5-2 16,3-5 1-1,0-6 1-15,0 0-5 16,3-10-1-16,3-3 3 15,0 3 3-15,0 3-1 0,0 4 0 16,0 7 3-16,0 7 1 16,5 10-1-16,-2 3 1 15,-3 6 2-15,-3 2 4 16,-3-2 0-16,-3 4 0 16,0-4-5-16,0 2-5 15,-3-5-2 1,0-8-73-1,0-8-25 1,3-8-27-16,6-5 60 16</inkml:trace>
  <inkml:trace contextRef="#ctx0" brushRef="#br0" timeOffset="139">12905 11168 196 0,'-3'3'74'0,"6"-1"-40"0,-3 14-31 15,0-5 15-15,0 7 0 16,0 9 1-16,0 5-6 16,0 5-3-16,0-3-5 15,0 0-4-15,0 1 2 0,0-9-9 16,3-2-1-16,-3-5-60 16,0-6-65-1,0-5 29-15</inkml:trace>
  <inkml:trace contextRef="#ctx0" brushRef="#br0" timeOffset="140">12756 11340 220 0,'-9'3'82'0,"9"-6"-44"0,3 6-38 0,-3-3 18 16,6 0-10-16,6 0 0 15,9-3-6-15,3 0-2 16,3-2 0-16,3 0-3 0,5 0 2 16,1 2-56-16,-3 0-27 15,-4 1-1 1</inkml:trace>
  <inkml:trace contextRef="#ctx0" brushRef="#br0" timeOffset="141">13102 11374 188 0,'-15'24'71'0,"15"-18"-38"0,-3 17-30 16,3-15 15-16,0 6-3 16,0-1 4-16,3 0-9 15,3 0-1-15,3-2-5 16,3-1-3-16,0-4 2 0,2-1 2 16,4-5 4-16,-3-3-2 15,3-2-2-15,-3-3 6 16,-3-2 3-16,-9-6 8 15,-6-6 4-15,-3 1-6 16,-6 3 1-16,-3 2-8 16,-3 0 0-16,3 5-19 15,0 4-6-15,4 1-47 0,-1 4-19 16</inkml:trace>
  <inkml:trace contextRef="#ctx0" brushRef="#br0" timeOffset="142">12605 11226 188 0,'-3'-2'71'0,"3"4"-38"0,-18-2-17 0,15 3 22 16,-6-3-5-16,-3 3 1 15,3-3-8-15,0 2-2 16,3-2-13-16,0 0-4 0,0 0-3 16,3-2-11-16,3-1-3 15,3 0-52-15,9 3-22 16,0 3-28 0</inkml:trace>
  <inkml:trace contextRef="#ctx0" brushRef="#br0" timeOffset="143">13804 11192 120 0,'3'-3'46'0,"-3"-5"-24"0,3 3 1 0,-3 2 18 0,0 3 1 16,0 0 1-16,0-5 1 16,-3 0 0-16,-3-1-24 15,0 6 6-15,-6-5 4 0,-8 5-7 16,-1 3-1-16,-6-1-13 15,-3 4-5-15,0 2-1 16,4 0 2-16,2 0-7 16,-3 0 0-16,6-1 0 15,6 1 3-15,6 0-7 16,6 0-1-16,6 0-3 16,9 0-1-16,9 0-1 15,6 3 2-15,15-1 4 16,2 3 1-16,-2 1 3 0,-3-1 3 15,-1 5 0 1,-8-2-1-16,-9 6 5 16,-9 1 12-16,-6-7 9 15,-9 0 2-15,-6-3 1 16,-9 1-12-16,-12-4-3 16,-3-2-6-16,-2-3-3 15,2 1-5-15,0-6-2 16,3 0-28-16,7 0-10 15,5 0-33-15,3 0-11 16,6-3-53 0</inkml:trace>
  <inkml:trace contextRef="#ctx0" brushRef="#br0" timeOffset="144">13626 11020 140 0,'-6'-5'52'0,"6"2"-28"0,0 3-8 0,0 0 18 15,0 0-12-15,3 3-2 16,0 2-6-16,3 8 1 16,-1 3-8-16,4 13 5 0,0 3 1 15,0 8 2-15,0 2 4 16,3 13-5-16,-3-4 0 16,0-4-6-16,-3-2-3 15,0-8 2-15,0-5 0 16,-3-5-3-16,0-4-3 15,3-4 0-15,0-3 1 16,0-3-3-16,-3-2 0 0,0-1 3 16,0 1 1-16,-6-1-1 15,0-2 1-15,0 0-4 16,0-2 0-16,0-1-1 16,0-3-2-16,0 1-8 15,0 0-5-15,3-3-16 16,-3 2-6-16,-6-7-72 15,-3 2 14 1</inkml:trace>
  <inkml:trace contextRef="#ctx0" brushRef="#br0" timeOffset="145">8637 9483 108 0,'3'-6'41'0,"0"9"-22"0,-3-6-7 0,0 3 16 16,0 0-3-16,0 0 0 16,0 0-11-16,0 0-6 15,0 0-5-15,3 3 0 0,-3 2 0 16,0 1-1-16,0-1 1 15,0 3-4-15,0 0 0 16,0 0 1-16,0 2 2 16,0 1-3-16,0 2 0 15,0 3 5-15,0 3 2 16,0 2 0-16,0 0 1 16,0 0-2-16,0 0 0 0,0 3-3 15,0 5 1-15,0-2 0 16,0 2 1-16,0 2 0 15,0 6 0-15,0 3-2 16,0 5-2-16,0 0 1 16,3 3 1-16,0-6 1 15,0 3 3-15,0-5-1 16,-3-6 0-16,0 1-3 16,0-1-2-16,0 0 1 15,0 1 1-15,0-4 1 16,-3-1 1-16,3-1-2 0,-3 2-2 15,3-1 1 1,-3-4 1-16,3-5-1 16,0-2-1-16,0-1 1 15,0-2 1-15,0 0-1 16,0-3 2-16,0 0-2 0,0 1 2 16,0-1 0-16,0 3 3 15,0-6-3-15,0 1-2 16,-3-1-3-16,3-2 1 15,-3 0-1-15,3 0 0 16,-3 0 4-16,0 0 1 16,0 3-1-16,0-3-2 15,3 0 1-15,0 0-1 16,-3-3 0-16,3 0 2 16,0 0-1-16,0 1-1 15,0-4 1-15,0 1 1 0,0-3 1 16,0 0 3-16,0 0 1 15,0 0 1 1,0 0-2-16,0 0 1 16,0 0-4-16,0 0 0 0,6 0-3 15,0 0-1-15,0 0 1 16,3 0 0-16,3 0 0 16,3-3 2-16,2 1-1 15,7-1 2-15,3 0-2 16,0 1-1-16,3-1 3 15,2 0 0-15,-5 1-1 16,0 2-2-16,-3 0 1 16,-6 0-1-16,-1 0 0 15,-2 0 2-15,-3 0-1 16,-3 0-1-16,0 0-2 0,-3 0 1 16,0 0-4-16,-6 0-1 15,0 0-22-15,0 0-8 16,0 0-20-16,0 0-5 15,0 0-33 1</inkml:trace>
  <inkml:trace contextRef="#ctx0" brushRef="#br0" timeOffset="146">8932 10628 144 0,'-3'0'55'0,"3"3"-30"0,-3 0-16 15,3-1 16 1,3 1-8-16,0 2-2 0,2 0-2 16,4 1-1-16,3 4-6 15,3-2-2-15,3 0 2 0,6 0-3 16,0 3-2-16,-3-3 0 15,-4 0 1-15,-2 0-1 16,-3 2-1-16,-6 3 3 16,-6 1 0-16,-6 4 5 15,-6 3 5-15,-6 0-1 0,-2-2 3 16,2 0-4 0,0 2-1-16,6-5-9 0,0-3 0 15,3-3-8-15,9-12-42 16,9-4-14-1,9-4-36 1</inkml:trace>
  <inkml:trace contextRef="#ctx0" brushRef="#br0" timeOffset="147">9298 10729 148 0,'-6'8'57'0,"3"-8"-30"0,0 0-3 0,3-3 22 15,3 1-17-15,0 2-3 16,3-6-12-16,3-2-4 15,5 0-5-15,4 0 1 0,-3 0 0 16,6 3-2-16,-6 8-3 16,0-1 0-16,-3 6-1 15,-3 3 2-15,-3 0 3 16,-3 2-7-16,-6 3 0 16,-3 2 2-16,-3 3 2 15,-6 1 0-15,0-4-2 16,0-2-2-16,0-3 1 15,6-2 1-15,3-3 2 16,0 0-3-16,6-3-2 0,0-5 8 16,9 0 4-16,3 0 0 15,6-3 2-15,3 1-4 16,3-1 1-16,0 0-5 16,-1 3 0-16,-2 0 1 15,-3 0 0-15,-3 0-2 16,-3 0-2-16,-3 0-2 15,-3 0-1-15,0 0-38 16,-3 0-15-16,3-2-18 16,-3-4-49-1,3-2 25-15</inkml:trace>
  <inkml:trace contextRef="#ctx0" brushRef="#br0" timeOffset="148">9488 10583 140 0,'-12'-8'52'0,"6"-2"-28"0,-6 5-4 0,6-3 21 15,0 8-2-15,-5-6 1 16,-7 6-13-16,0 0-5 0,0 3-12 15,-6 2-4-15,3 3 0 0,1 3-5 16,-1 2-1 0,-3 6 0-16,0 2 0 15,3 5 0-15,3 1 0 16,3 2-3-16,4 8 0 0,5 2 2 16,3 12 2-16,6-1 6 15,9 6 4-15,5-9-4 16,7-5-2-16,3-7 2 15,6-6 2-15,2-5 0 16,13-8 0-16,0-6-1 0,-1-7 0 16,4-8-2-1,0-11-1-15,-10-5-1 16,-5-11 2-16,-6-5 3 16,-9-8 2-16,-10-3 1 0,-8-2 2 15,-9 0-7 1,-8 2-2-16,-4 6 1 0,-3 5 1 15,-3 5-6-15,-3 8-2 16,3 6-3-16,1 2 0 16,2 5-35-16,3 3-16 15,6 6-91 1,6-1-43-16,6 0 94 16</inkml:trace>
  <inkml:trace contextRef="#ctx0" brushRef="#br0" timeOffset="149">10033 10533 112 0,'0'-18'44'0,"3"39"-24"0,-3-8-2 0,0-8 18 15,3 6 4-15,-3 5 5 16,0 10-9-16,0 9-2 15,-3-1-19-15,3 3 2 0,0 0 1 16,0-5-10-16,0-3-2 16,0-5-2-16,0 2 0 15,0-5-5-15,0-5-1 16,0-3-4-16,0-2-1 16,0 8-27-16,0-14-13 0,0-5-8 15,0 0-5-15,0 0-70 31,0-11 65-31</inkml:trace>
  <inkml:trace contextRef="#ctx0" brushRef="#br0" timeOffset="150">10217 10552 148 0,'0'-6'57'0,"0"9"-30"0,0 0-7 0,0-3 21 15,0 8 2-15,0 5 4 16,-3 3-15-16,0 2-7 16,-2 6-14-16,-1 2-5 0,0-2-2 15,0-3-2-15,0 1-2 16,0-4 1-16,3-5 1 15,0 1-3-15,3-7 0 16,0 1 1-16,3-2 2 16,3-4-1-16,3-4 2 15,3-1-2-15,2-2-1 16,4-1 1-16,3 4 1 0,-3-3-3 16,0 2 0-1,0 0-17-15,-3 1-8 0,-1 2-35 16,-2 0-13-16,-3 0-26 15</inkml:trace>
  <inkml:trace contextRef="#ctx0" brushRef="#br0" timeOffset="151">10331 10578 112 0,'-6'-5'44'0,"6"2"-24"0,0 3-6 0,0 0 15 16,0 0-1-16,0 5 1 16,3 6-5-16,0 5-1 15,0 16-12 1,-1-1 7-16,-2 4 2 0,3 2-2 0,0-3 2 16,-3-2-11-16,3 8-5 15,0-6-1-15,-3-5 2 16,3-2-4-16,-3-9-3 15,0-2-21-15,3-5-8 16,0-3-41 0,3-3-56-16,0-16 28 15</inkml:trace>
  <inkml:trace contextRef="#ctx0" brushRef="#br0" timeOffset="152">10816 10602 28 0,'0'-3'13'0,"3"1"-6"0,-3 2-8 16,0 0 4-16,0 0-2 16,0 0 2-16,0 0-9 15,0 0-3-15,0 5-2 16,0-2 1-16,0-1 6 15,0 1 2-15,0-3 2 16,0 0 0-16,0 0 4 16,0 0 2-16,0 0 2 0,0 0 2 15,0 0 6-15,0 0 4 16,0 0 1-16,0 0 2 16,0 0-2-16,0 0-1 15,3 0-2-15,-3-3-1 16,0 3 2-16,0-2 2 15,-3-1-2-15,0 3 0 16,0 0-10-16,-3-3-1 0,-6 3-1 0,-3 3-3 16,0 0-3-1,-3 2 0-15,3 0-1 16,0 3 0-16,4-3 2 16,2 3-1-16,3-2-1 0,3 4-2 15,6-5 1-15,0 6-1 16,9-8 0-16,5 5 0 15,1 0 0-15,-3-3 4 16,0 0 1-16,-3-2-4 16,-3-1-1-16,-3 1 1 15,0 0 2-15,-6-3 0 16,0 0 2-16,-9 2-4 16,0 1 0-16,0 5 1 15,-6-3 2-15,0 3-1 16,3 0-1-16,3 0 1 15,3 0-1-15,1 0 2 16,2 0 1-16,3 0-1 16,5 0-2-16,7-3 1 15,0 0 1-15,3 1-1 16,0-4 2-16,-3-2-4 0,0 0 0 16,0-2-17-16,0-1-5 15,-3-2-60 1</inkml:trace>
  <inkml:trace contextRef="#ctx0" brushRef="#br0" timeOffset="153">10747 10393 152 0,'-3'10'57'0,"3"-2"-30"0,0 8-12 16,0-8 20-16,0 5-15 0,0 6-6 15,3 2-11 1,-3-5-39-1,3 2-17-15,0 1-26 16,-3 0-9-16</inkml:trace>
  <inkml:trace contextRef="#ctx0" brushRef="#br0" timeOffset="154">10792 10843 160 0,'0'18'63'0,"0"-7"-34"0,-3 2-21 0,3-5 16 16,0 5-12-16,0-2-4 15,0 10-8-15,3-8-44 16,0-2-18-1,3-11-9-15,0 8-2 0</inkml:trace>
  <inkml:trace contextRef="#ctx0" brushRef="#br0" timeOffset="155">11054 10567 120 0,'0'0'46'0,"0"3"-24"0,0-3-24 0,0 0 9 15,3 3 8-15,0 2 7 16,0 3 13-16,3 5 6 16,-3 3-5-16,3 11-1 15,-6 2-20-15,0 0 2 0,0 3 3 16,0-3-11-16,-3 0-2 0,0-3-5 15,3 1-2-15,0-9 1 16,0-5-1 0,0 3-3-16,3-8 2 0,0-5-23 15,-3-3-10-15,3-3-44 16,0 1-55 0,0-6 33-16</inkml:trace>
  <inkml:trace contextRef="#ctx0" brushRef="#br0" timeOffset="156">11223 10620 148 0,'15'-8'57'0,"-12"8"-30"0,-3 3-5 0,0-3 23 16,3 5-5-16,0 1-1 15,-3 2-7-15,0 2-2 16,0 6-17-16,0-3-1 0,0 6-1 16,0-3-9-1,0-3 2-15,0-2-1 16,0-4-4-16,0-1 1 16,3-1 0-16,0-2 2 15,3-3-3-15,3 0 0 16,3-3-1-16,3 3-2 15,3-5 3-15,0 5 2 16,5 0 0-16,-2 2-1 0,3 4 1 16,-6-1-1-16,-9 3 0 15,6 2 0-15,-9 1 13 16,-3 2 6-16,-9 1-1 16,-3-1 2-16,-3 0-11 15,0-2-3-15,-3-1-6 16,-3-2-3-16,-3 0-18 15,1-3-7-15,2-2-27 16,-6-3-10-16,-3-3-43 16,3 1-34-1,1-6 58-15</inkml:trace>
  <inkml:trace contextRef="#ctx0" brushRef="#br0" timeOffset="157">11146 10610 208 0,'0'-3'77'0,"3"3"-42"0,21-2-21 0,-9 2 20 16,0 0 0-16,5-3 5 15,7 0-18-15,6 1-4 16,3-4-11-16,5 1-4 0,-2-3 1 16,-3 3-33-16,-3-1-12 15</inkml:trace>
  <inkml:trace contextRef="#ctx0" brushRef="#br0" timeOffset="158">12054 10745 92 0,'3'-21'35'0,"-3"18"-18"0,-3-16 4 15,3 17 17-15,-3-4 4 0,0 1 4 16,-3 3-12 0,-3 2-5-16,0 5-17 0,-6 5-8 0,-6 4 0 15,-2 4-3-15,2 3 2 16,3 3-2-1,6 0-1-15,3-3 1 16,9-2-1-16,9-3 0 0,3-3 2 16,3-5-1-16,0-3-1 15,0-5 1-15,-1-5-1 16,1-3 0-16,-3-3 2 16,-3-2-1-16,0 0-1 15,-3-1 3-15,-3 1 0 16,0 3 1-16,-3 2 0 15,0 0 4-15,0 2 5 16,0 4-3-16,0 2 0 16,3 5-6-16,0 3-1 15,0 3-3-15,3 2-3 0,0 0 2 16,3-2 2-16,0-1 0 16,6-2 2-16,-3 0-22 15,-1-3-7-15,-2-2-40 16,0 0-17-16,0-3-10 15</inkml:trace>
  <inkml:trace contextRef="#ctx0" brushRef="#br0" timeOffset="159">12179 10761 124 0,'0'0'49'0,"0"0"-26"0,0 2-18 15,3 4 13-15,0-1 10 16,0 3 4-16,0 2-3 0,0 1-3 15,0 0-14-15,0-1-3 0,0-2 1 16,0-3-4-16,-3 1 2 16,0-6-1-16,0 0 1 15,0 0 4-15,0-3 5 16,0-2-3-16,0-6 0 16,0 1-6-16,0-4 0 15,3 4-7-15,6-14-1 16,3 5 0-16,-1 1 0 15,4 2 0-15,0 3 0 16,6 5-29-16,3 3-10 0,-3 2-47 16,-3 0-55-1,-4 1 41 1</inkml:trace>
  <inkml:trace contextRef="#ctx0" brushRef="#br0" timeOffset="160">12420 10732 128 0,'-3'15'49'0,"3"-12"-26"0,3 2-7 16,0 1 16-16,0-1-9 15,3 0-3-15,3 0-5 16,0 1-2-16,3-4-7 16,0 1-4-16,0-3-1 0,5-3 1 15,4 1 1-15,-3-4-1 16,-3-4 1-16,-3-9-2 16,-3 6 2-16,-9-3 4 15,-9 3-1-15,-3 2 2 16,-3 4-3-16,0 4 2 15,-3 3-2-15,-2 8 2 16,2 2-6-16,3 4-1 16,-3 2 4-1,3-1 2-15,9 4 6 0,3-1 5 16,6 1-5-16,3-3-2 16,6 0-5-16,3-6-4 15,9-2 0-15,2-2-1 16,4-1-22-16,-3-5-10 15,0-3-77-15,0-2-44 16,-7 0 70-16</inkml:trace>
  <inkml:trace contextRef="#ctx0" brushRef="#br0" timeOffset="161">12956 10694 160 0,'-3'19'63'0,"0"-11"-34"0,6 13-19 0,0-13 20 15,0 3 2-15,0-1 5 16,0 1-11-16,0-1-6 16,-3 1-11-16,0 0-6 0,0-1-2 15,0 1-1-15,0-3 2 16,0 0-1-16,0 0-1 15,0-3-4-15,0-3-2 16,0 1-11-16,0-3-1 16,0 0-11-16,0 0-2 15,0-3-27 1,0-2-50-16,0-3 22 0</inkml:trace>
  <inkml:trace contextRef="#ctx0" brushRef="#br0" timeOffset="162">13060 10750 148 0,'0'-3'57'0,"0"-10"-30"0,3 21-16 15,-3-3 15-15,3 1 8 16,-3 2 3-16,0 0-11 16,0 2-3-16,0 1-13 15,0-1-4-15,0-2 0 0,0 0-3 0,0-3-2 16,0 1 0-1,0-4-1-15,0-2 0 0,0 0 2 16,3-2-1-16,0-4-1 16,3-4-6-16,3-1-4 15,3-7 6 1,3-3 3-16,-1 2 2 0,4 3-1 16,-3 3 5-16,0 5 1 15,3 8 4-15,-3 3 4 16,-3 7-2-16,0 1 3 15,0 2-4-15,-6 3 1 16,2 0-5-16,-5 0-2 16,0 0-2-16,-3-3 0 0,0-3-9 15,0-2-3-15,0 0-44 16,-3-2-17-16,-5-1-49 16</inkml:trace>
  <inkml:trace contextRef="#ctx0" brushRef="#br0" timeOffset="163">12831 10581 288 0,'-18'-6'107'0,"36"6"-58"0,-6-5-62 0,-3 5 17 15,3 0-6 1,2 0 3-16,1 0-27 16,3 0-11-16,-3 3-75 0,-3-3-32 15</inkml:trace>
  <inkml:trace contextRef="#ctx0" brushRef="#br0" timeOffset="164">13632 10422 104 0,'-6'-5'38'0,"9"7"-20"0,-3 1-4 0,0 0 15 0,0 5 1 16,0 7 4-16,0 15-1 16,3 1 0-1,-3 1-18-15,0 5 2 0,0 3 3 0,3-6-7 16,-1-2 0-16,1-3-7 15,0-3-4-15,0-4-1 16,0-4-1-16,0-5-18 16,0-2-8-16,-3-6-33 15,-3-2-14-15,0-3-13 16</inkml:trace>
  <inkml:trace contextRef="#ctx0" brushRef="#br0" timeOffset="165">13456 10668 176 0,'-18'-5'68'0,"18"5"-36"0,15-3-24 16,-9 3 18-16,0-3-9 15,3 1-2-15,3-1-4 0,3-2-2 16,5 0-5-16,7 2-1 0,0-2 1 16,6-1-2-16,-1 1-2 15,1 0-2-15,-3-1 1 16,-6 1-56-16,0 0-25 15,-7-3-4 1</inkml:trace>
  <inkml:trace contextRef="#ctx0" brushRef="#br0" timeOffset="166">13792 10446 116 0,'-9'-3'46'0,"6"6"-24"0,3-1-21 0,0-2 19 16,3 27 0-16,-3-1 0 15,0 6 3-15,0 0-13 16,0 5 10-16,0-3 6 0,0-2-10 16,0-6-3-16,0-4-6 15,0-4-2-15,0-5-3 16,0-2 1-16,0-3 0 16,0-8 1-16,6 0-2 15,0-3-2-15,3-13 1 0,0 1 1 16,3-1-1-16,3 2-1 15,3 4 1 1,0 2-1-16,-1 3 0 0,-2 2 2 16,0 11 3-1,-3 8 2-15,-3-3-1 0,0 3-1 16,-3 0-3 0,-3 0 1-16,0-3-15 0,0 0-5 15,-3-2-57 1,3-3-62-16,0-3 36 15</inkml:trace>
  <inkml:trace contextRef="#ctx0" brushRef="#br0" timeOffset="167">14078 10671 188 0,'0'0'71'0,"6"16"-38"0,-3-9-34 16,0-4 15-1,0 0-1-15,3-1 2 0,0-2-6 16,3-5-3 0,0 0-3-16,6 2 0 0,-4-2 0 0,4 0-1 15,-3-1-2 1,-9-4 7-16,-9-1-2 16,0 1 3-16,-3-1-7 15,-3 3-1-15,-5 3 6 16,-4 5 6-16,0 2-4 15,-3 4 0-15,6 2-2 16,3 7-1-16,3 7 3 16,4-4 5-16,5-2-3 0,3 0 0 15,6-3-6 1,5-2-3-16,7-1 0 0,3-2 1 16,9-2-19-16,3-4-6 15,-4 1-72 1,-2-1-63-16,-3 1 53 15</inkml:trace>
  <inkml:trace contextRef="#ctx0" brushRef="#br0" timeOffset="168">14667 10628 184 0,'-6'-2'68'0,"-8"2"-36"0,-10 0-7 0,18 0 25 15,-3 2-14 1,0 1-4-16,0 0-20 0,0-1-8 16,0 1-3-16,3 2-4 0,3 0 0 15,3 1-1-15,3 7 3 16,3 3-2-16,6-3 1 15,0 0 2-15,0 1 0 16,-3-1 2-16,-3 0 3 16,-6 0 9-16,-6 0 3 15,-3-2-6-15,-3 0-2 16,-3-3-5-16,0-3-1 16,0 0-3-16,0-2-1 15,4-3-26-15,2-3-9 16,3 1-42-16,6-4-17 15,6 1-1-15</inkml:trace>
  <inkml:trace contextRef="#ctx0" brushRef="#br0" timeOffset="169">14769 10657 144 0,'-3'-2'55'0,"6"-1"-30"0,-3 3-1 16,0 0 24-16,0 0 2 15,-6 3 3-15,0-1-18 16,0 1-9-16,-3 2-15 0,-3 6-7 0,0 5-3 16,-3 0-1-16,3 2 0 15,9 1 0-15,0-1 0 16,6 1 0 0,3-3 0-16,3-3 0 0,3-3 0 15,0-4 0-15,3-6 2 16,-3-3-3-16,6-2 0 15,-4-3 1-15,-2 0 2 16,-3-3 1-16,-9-5 1 16,0 3 0-16,0-3 2 15,-3 1-3-15,0 1 0 16,0 4 1-16,0 4 2 16,0 1-5-16,0 8-3 15,0 2-2-15,3 6 3 16,0-1-2-16,3 3-1 0,6 1 3 15,6 2 0 1,0-1 1-16,0-1 0 0,0-1-3 16,3-3 0-16,-3-2-25 15,0-2-9-15,-1-4-43 16,-2-2-18-16,0-2 4 16</inkml:trace>
  <inkml:trace contextRef="#ctx0" brushRef="#br0" timeOffset="170">14932 10660 116 0,'-6'-8'44'0,"6"11"-24"0,3-3-2 15,-3 0 18-15,0 0-7 16,3 2 0-16,0 9-1 0,0 0 0 16,0 2-15-1,0 0 5-15,0 0 3 0,-3 1-3 0,0-1 0 16,0-3-10-16,0 1-3 15,0-3-3-15,0-3-2 16,0 0 3-16,0-5 0 16,0 0-1-16,6-2-2 15,0-4-4-15,3-4 0 16,3-11-5-16,3 2 1 16,3 3-1-16,5 0 3 15,-5 6 4-15,0 5 1 16,0 2 5-16,-3 6 2 15,0 5 4-15,-3 7 1 16,-6 1 8-16,-3 3 2 16,0-1-4-16,-3-2 0 0,0 0-8 15,0-5-1 1,0-3-4-16,0-3-1 0,0 0-3 16,0-5-1-16,3-5-1 15,3-3-2-15,0-8-15 16,5-5-5-16,1 2 3 15,3-2 5-15,-3 8 4 16,6 2 6-16,-3 3 7 16,3 6 7-16,-3 7 2 15,-3 8 2-15,-4 1 0 0,1-1 0 16,-3 0-6-16,0 0-4 16,-3-2-1-16,0-3-1 15,0 0-36-15,3 0-15 16,0-3-58-1,3-5-45-15,0 0 63 16</inkml:trace>
  <inkml:trace contextRef="#ctx0" brushRef="#br0" timeOffset="171">15459 10673 220 0,'0'3'85'0,"3"13"-46"0,3-8-37 15,0-6 19 1,0 1 0-16,0 0 2 0,6-1-12 15,3-2-4-15,0 0-5 16,-1-5-2-16,1 0 3 0,0-3 0 16,0 0 1-16,-6 0 0 15,0-3 2-15,-3-2-5 16,-3 0-1-16,-6 0 0 16,-3 2 0-16,-9 3-3 15,-6 3 0-15,0 2 2 16,-2 6 0-16,-1 5 1 15,0 2 2-15,6 4 8 16,0 9 3-16,6-1 5 16,3-4 1-16,6 1-8 15,9-1-4-15,6-2-4 16,3 0 0-16,12-3-2 0,3-2 2 16,3-6-42-1,-1-2-18-15,-2-3-79 16</inkml:trace>
  <inkml:trace contextRef="#ctx0" brushRef="#br0" timeOffset="172">16049 10390 152 0,'-3'-2'57'0,"3"7"-30"0,0 5-27 0,0 1 13 0,0 8 6 15,0 12 8-15,0 6 1 16,0 0 1-16,0 6-16 16,0-4-1-16,0-4 1 15,0-3-5-15,0-6 0 16,0-5-9-16,0-5-4 16,0-3 7-16,0-5 5 15,0-3 1-15,0-5 1 0,3-2-5 16,2-3-3-16,1-11-3 15,3 0 1-15,3-3 1 16,3 1 2-16,0 2-3 16,0 3-2-16,3 7-1 15,3 4 3-15,-4 4-2 16,-2 9 1-16,-3 7 11 16,-3 1 3-16,-6 0 6 0,-6-1 1 15,-6 1-4 1,0-4-1-16,-6 1-6 0,1-2 0 15,-4-4-5-15,0-5-2 16,0-2-18-16,-6-6-9 16,6-5-35-16,3-2-16 15,12-6-36 1</inkml:trace>
  <inkml:trace contextRef="#ctx0" brushRef="#br0" timeOffset="173">16263 10406 220 0,'-6'-5'82'0,"6"5"-44"0,0 2-47 0,0-2 14 15,3 8 8-15,0 3 6 0,0 15 13 16,0 6 4-16,0 3-18 16,-3 7-10-16,0 3-6 15,0-5 0-15,0-3 1 0,3-6 1 16,0-2 0-16,3-5-7 15,0-5 0-15,3-6-54 16,-1-5-24-16,4-5-32 16,3-6-13-1,0-2 69-15</inkml:trace>
  <inkml:trace contextRef="#ctx0" brushRef="#br0" timeOffset="174">16453 10647 164 0,'-35'-3'63'0,"44"8"-34"0,-21 3-25 0,9 3 15 15,-3 5 2 1,0 0 2-16,3 0-1 0,0 0 1 16,3-1-13-16,6 1-6 0,6-3 0 15,6-2-1-15,2-3 1 16,1-5 2-16,0-6 1 16,-3-2 1-16,-3-1 0 15,0-4 4-15,-6-3 3 16,-6-3 0-16,-6-3 4 15,-3 1-7-15,-3-1 1 16,-12 1-8-16,0 4-3 16,0 4-17-16,3 2-5 15,0 3-36-15,7 2-17 0,5 3-43 16</inkml:trace>
  <inkml:trace contextRef="#ctx0" brushRef="#br0" timeOffset="175">16754 10626 180 0,'-15'-3'68'0,"12"3"-36"0,-6 3-18 16,6-3 20-16,-6 2 3 16,-9 6 4-16,1 0-20 15,2 5-7-15,0 6-9 16,3-1-4-16,3 1 0 0,6 0-4 0,3-1 0 15,9-2 2-15,3 0 0 16,3-3 1-16,6-2 2 16,2-6-1-1,4-2-1-15,0-6-26 0,-3-2-12 16,3-3-25-16,-1-8-11 16,-2-8-11-1</inkml:trace>
  <inkml:trace contextRef="#ctx0" brushRef="#br0" timeOffset="176">16834 10369 148 0,'-3'-3'57'0,"6"9"-30"0,0 4-23 0,0 1 13 16,3 5 18-16,0 15 10 0,0 7-8 15,-3-1-4-15,0 5-19 16,6 0-7-16,-9-2 0 0,0-3-4 15,3-3-2-15,-3-5 0 16,6-2-1-16,0-6-27 16,-3-5-11-16,0-3-157 31,9-8 96-31</inkml:trace>
  <inkml:trace contextRef="#ctx0" brushRef="#br0" timeOffset="177">17117 10605 108 0,'-3'-8'44'0,"-15"8"-24"0,6 0-15 0,3 2 11 16,-2 4 8-16,-7-1 5 16,-3 0 4-16,-3 3 5 15,-6-3-21-15,6 1-3 0,4 2-2 16,5-1 4-16,3 7 4 15,3 2-8-15,6-1-4 16,9-1-3-16,9-1 1 16,6 0-3-16,5 0-2 15,1 1 0-15,9-1-1 16,-3 0 0-16,-7-2 0 0,1-1-62 16,-6 1-28-16,-3-6-12 15</inkml:trace>
  <inkml:trace contextRef="#ctx0" brushRef="#br0" timeOffset="178">11441 9562 120 0,'0'-3'46'0,"-12"3"-24"0,18 3-13 16,-6-3 16-16,0 0-10 15,3 5-3-15,0 6-5 16,0 10-2-16,0 0-3 15,6 3 7-15,-9 5 6 0,0 3 4 16,0 2 1-16,0 3-5 16,0-2 1-16,0-1-7 15,0-2-1-15,0-6-4 16,0-2-1-16,0-3-1 16,0-5 1-16,0-3 0 15,0-2 1-15,0-3 0 0,-3 0 0 16,3-3-5-16,0 3 1 15,0-5 0-15,0-1 0 16,0-2 2-16,0 0 3 16,0 0-2-16,0 0-2 15,0 0 2-15,0 0 2 16,0 0-4-16,12 0 1 16,2 0 3-1,4-2-4-15,6-1-3 16,6 0-2-16,3-4 3 0,2 1 0 15,4 4 3-15,0-1 1 16,-1 0 1-16,-8 3-2 16,-6 0-2-16,0 0 1 15,-6 0-1-15,-3 0 4 16,-3 0 2-16,-7 0 4 16,-5 0-5-1,0 0-3-15,0 0-15 16,-3 0-4-16,1-2-31 15,-1-1-14-15,0 0-42 16</inkml:trace>
  <inkml:trace contextRef="#ctx0" brushRef="#br0" timeOffset="179">11783 9874 176 0,'-12'-2'68'0,"12"2"-36"0,0 0-20 0,0 0 19 16,0 0-12-16,0 0-1 15,6 2-8-15,0 1-4 16,6 0-3-16,3-1-3 0,6 1 3 15,6 2-2-15,-1 3 2 0,-2 0-4 16,0 0-2-16,-6 3 4 16,-3-1 1-16,-3 1 2 15,-6 2 2-15,-6 0 3 16,-6 3 2-16,-9 0 6 16,-6 8 1-16,3-3-9 15,0-5-5-15,3-6-1 16,3 1 0-16,3-3-8 15,3-3-2-15,3 0-40 16,3-5-17-16,18-7-46 16</inkml:trace>
  <inkml:trace contextRef="#ctx0" brushRef="#br0" timeOffset="180">12236 9911 108 0,'-3'-2'44'0,"0"-1"-24"0,0 0 5 16,0 3 20-16,3-2-7 15,-3-1 0-15,3 0-12 16,0 1-4-16,0-4-13 16,6 1-5-16,0 0-1 0,2-6-2 15,4 3 2-15,0 3-4 16,0 5 0-16,0 3-1 0,-3 2-2 16,-3 3 5-16,0 5 3 15,-6 3 3-15,-3 3 1 16,-3-1-4-16,-3 1-3 15,0-3 2-15,0 2 2 16,3-5-4-16,3-5-1 16,3 0-5-16,6 0-1 15,6-8 3-15,15 3 1 16,0 2 2-16,0 6 0 16,-4-1 0-16,-2 3 0 15,-3 1 4-15,-6-1 2 16,-9 0 13-16,-6 3 7 15,-3 0-4-15,-9-3-3 0,-6 0-9 16,-3-2-4-16,1-3-6 16,-1-3 0-16,3-2-22 15,3-1-10-15,3-2-28 16,3-5-12-16</inkml:trace>
  <inkml:trace contextRef="#ctx0" brushRef="#br0" timeOffset="181">12262 9713 156 0,'-18'-16'57'0,"10"16"-30"0,-10 0-14 0,9 0 19 16,-3 3-5-16,-3 2-1 16,-9 3-14-16,0 2-5 15,1 6-5-15,-1 11 1 0,3 7 0 16,6 11-1-16,6 13 1 16,9 3-2-16,6 5 2 15,15-2-4-15,3-11 0 16,8-8 1-16,7-8 2 0,6-8 1 15,8-11 3-15,1-10 3 16,5-18 2 0,-5-11 6-16,-9-6 1 0,-4-15 8 15,-14-6 6-15,-9-5 9 16,-15-2 5-16,-15-3-3 16,-12 5 0-16,-17 8-10 15,-4 5-3-15,-6 11-15 16,4 2-6-16,5 14-24 15,3 3-8-15,1 7-78 16,17 3-36-16,9 0-32 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7T08:44:05.859"/>
    </inkml:context>
    <inkml:brush xml:id="br0">
      <inkml:brushProperty name="width" value="0.05292" units="cm"/>
      <inkml:brushProperty name="height" value="0.05292" units="cm"/>
      <inkml:brushProperty name="color" value="#FF0000"/>
    </inkml:brush>
  </inkml:definitions>
  <inkml:trace contextRef="#ctx0" brushRef="#br0">11197 13049 76 0,'-3'-8'30'0,"6"14"-16"0,-3 4-14 16,0 1 5-16,0 13-3 0,3 15-2 15,-3 9 1-15,0 7 1 16,0 1-1-16,6 0 2 16,0-3 0-16,0 10 1 15,-1-7-2-15,1-6-2 16,-3-5-39-16,3-11-16 15</inkml:trace>
  <inkml:trace contextRef="#ctx0" brushRef="#br0" timeOffset="1">11134 13039 44 0,'-3'0'19'0,"9"0"-10"0,-3 0-2 15,3 0 7-15,3 0-5 0,3 0-1 16,3 0-4-16,0 0-3 15,6 0 0-15,2 0 1 16,7 0 1-16,3 0 1 16,6 0 0-16,2 0 0 15,-2 0-2-15,0 0-2 16,5 0 3-16,-2 0 2 16,0-3 0-16,2 0 0 15,4 1 1-15,5 2 3 16,-2-3-4-16,0 3-3 0,-1 0 1 15,4-3 2-15,-4 1-4 16,1-1-3 0,0 3 3-16,-1-2 3 0,1 2-1 15,-1 0-2-15,1 0 2 16,-3 0 2-16,5 0-2 16,1-3 0-16,5 0 1 15,-2 1 0-15,5-1-2 16,-2 3-2-16,2 0 1 0,4 0-1 15,2-3 2-15,4 1-1 16,2-1-1-16,1 0 1 16,-4 1 1-16,4-1-1 15,2 0 2-15,0 1-2 16,-2 2 2-16,-1 0-2 0,1-3-1 16,2 3 1-1,3-3-1-15,-2 1 0 16,2-1 0-16,-3 1 0 15,1 2 0-15,-4 0 0 0,1 0 0 16,-1-3 0-16,-2-2 0 16,-1 2 2-16,0 0 1 15,1 1-1-15,-4-1-2 16,4 0-2-16,-4 1-1 16,4-4 2-16,-4 1 2 15,1 2 4-15,-1 3 4 0,3-5-4 16,4 0-3-16,-1 2 1 15,1 1 0 1,-4-1-1-16,7-2 1 16,17 2 0-16,-3 0 1 0,-3 1-5 15,-2 2-1-15,2-3 1 16,-6 0 2-16,4 1 0 16,2 2-1-16,-3 2-2 15,1-4 1-15,-1-1 1 16,3 1 0-16,-2 2 0 15,2 0 0-15,3 0 0 16,3-3 2-16,1 0 3 16,2 3 2-16,3-2-3 15,-6-1-1-15,-2 0-1 16,-1 1-2-16,3-1 3 0,-3 0 0 16,1-2-4-1,-4 0-1-15,0 2 1 16,3 0 2-16,-2 1 0 0,-1-1 2 15,0 1-4-15,1-1 0 16,2 3 3-16,-3 0 1 16,4-3-1-16,-4-2 1 15,-3 2-4-15,0 1 0 16,1 2-1-16,2-3 0 16,0 0 2-16,1 3 2 15,2-2-3-15,0-1 0 16,9 0 1-16,-8 1 0 15,2-1 0-15,0 0 0 0,0 1 2 16,4-1 1 0,2-2-1-16,-3 2-2 0,6-2 1 15,0 2 1-15,-2-7-3 16,-1 10 0-16,-3-3 1 16,-6 3 2-16,-2 0-3 15,-10-13-2-15,-9 5-82 16</inkml:trace>
  <inkml:trace contextRef="#ctx0" brushRef="#br0" timeOffset="2">11512 12541 60 0,'-3'-5'24'0,"0"5"-12"0,-3 0-3 0,3 0 9 15,-3 3-8-15,-6 2-1 16,1 5-3-16,-4 6 1 16,-3 8 0-16,3 13 1 15,3 3-4-15,6 2-3 16,6-5 11-16,6-2 4 15,12-6 3-15,6-8 3 16,3-8-6-16,2-8-1 16,7-7-9-16,-3-9-2 0,-6-10 2 15,-4-5 6-15,-8-6 2 16,-6 3 8-16,-9-3 4 16,-9 0-1-16,-6 6 0 15,-6 2-12-15,1 3-5 0,-1 5-5 16,6 3 0-16,-3 7-24 15,12 4-57 1,9 4-69 0,9 4 35-16</inkml:trace>
  <inkml:trace contextRef="#ctx0" brushRef="#br0" timeOffset="3">12152 12554 88 0,'-3'3'35'0,"3"5"-18"0,-3 11 0 0,3-6 16 15,0 8-2 1,0 5-1-16,-3 9-14 15,3-1-5-15,0-2-7 16,0 0-3-16,3-6 2 0,3-7-29 16,3-3-9-16,3-8-36 15</inkml:trace>
  <inkml:trace contextRef="#ctx0" brushRef="#br0" timeOffset="4">12697 12594 108 0,'-6'-2'41'0,"6"-1"-22"15,3 0-9-15,0 3 14 0,3-2-4 16,3-4-2-16,6 1-6 16,0 0-2-16,2 2-6 15,4 0-7-15,-3 6-1 0,0 2 0 16,-3 9 2-16,-6 4 1 16,-6 6 1-16,-6 8 0 15,-6 2 2-15,0-2 1 16,-3-6 1-16,0 1-5 15,3-9 1-15,3-2 9 16,0-3 5-16,3-5 5 0,3 0 1 16,6-2-7-1,6-4 0-15,9-2-8 16,3 0-1-16,0 0-2 0,2 0-2 16,1 0-13-16,-3 3-4 15,3-1-51 1,0 4-49-16,-4-4 35 15</inkml:trace>
  <inkml:trace contextRef="#ctx0" brushRef="#br0" timeOffset="5">21135 12726 60 0,'-3'-2'24'0,"6"4"-12"0,-3-4-14 0,0 2 6 16,0 0-3-16,0 0-1 16,0 0 1-16,0 0-1 15</inkml:trace>
  <inkml:trace contextRef="#ctx0" brushRef="#br0" timeOffset="6">21135 12742 115 0,'0'19'14'16,"0"5"-7"-16,0-1-2 15,0 7 6-15,-3 4 2 16,3 3 0-16,0 3 2 0,0 2-4 15,3 3 1 1,0 0-5-16,0 0 1 16,0-3-5-16,0-5-2 0,0 0 2 0,0-5-2 15,3-5-1-15,-3-4 3 16,0 1 2-16,-3-3-2 16,0-2 0-16,0-3 8 15,0-3 2-15,0-2-4 16,0-3-1-16,0-3-6 15,0 0-2-15,0-5-16 16,0 0-6-16,3 3-55 16</inkml:trace>
  <inkml:trace contextRef="#ctx0" brushRef="#br0" timeOffset="7">11143 13740 60 0,'3'0'24'0,"0"2"-12"0,0-2-3 0,-3 0 9 16,6 0-6-16,-6 0 7 15,15 0-4 1,0 0-6-16,3 3-3 16,-1-3 1-16,4 0 0 15,3 0 1-15,0 0 2 16,0 0-5-16,0 0-1 15,2 0-2-15,1 3 1 0,3-3 0 16,3 0 1-16,-1 2 2 16,4-2-3-16,0-2 0 0,0 2 1 15,-1-3 2 1,4 0 1-16,0 3 1 0,2 0-4 16,-2 0-3-16,0 0 2 15,-1 3 0-15,1-3-4 16,-3 3 1-16,6-3 0 15,2 0 2-15,4 0 1 16,2 0 1-16,1 0-2 16,0-3 1-16,-1 0 0 15,1 3 1-15,-1-2-2 16,4-1-2-16,0 1 9 16,5-1 4-16,-5 0-2 15,-1 1-1-15,1-1-6 16,-4 0-3-16,1 1-3 15,3-1 1-15,-1 0 1 16,1 1 2-16,-1-1-3 0,-2 0 0 16,-3 1 3-16,-1-1 1 15,1 0-4-15,-1 1 1 16,10-1 0-16,-6 1 0 16,2-1 0-16,4 0 0 15,-7 3 0-15,1-5 0 16,0 5-3-16,-4-3 2 15,7 1 3-15,-4-4 1 16,1 1 3-16,3 0 3 16,-1 0-4-16,-2-1-1 15,2 1-2-15,4-3-2 0,-4 0-2 16,4 0-1 0,-3 3 2-16,2 0 2 0,4-1 0 15,-7 1 2-15,4 2-2 16,-1 1-1-16,1-1 1 15,2 0-1-15,1 1 0 16,2-1 0-16,1 0-3 16,-1 1 2-16,-2-1 1 15,0 0 0-15,5 1 0 16,0-1 2-16,1 1-1 16,-1-1-1-16,-2 0 1 15,-1 1-1-15,1-1 0 16,2-2 2-16,1 2-3 0,2-2 0 15,-2 2 1-15,-7 0 2 16,16 1-3 0,-7-1 0-16,1 1 1 0,-10-1 0 15,1 0 0-15,-1-2 2 16,-2 2-3-16,-4 1 0 16,1-1 1-16,0 0 2 15,2 1-3-15,-5-1 0 16,-1 0 1-16,1 1 0 15,0-1 0-15,-1 0 0 16,-2 3 2-16,-1-2 1 16,-2 2-4-16,0-3 1 0,-1 1-2 15,10-1 0-15,-3 0 4 16,2 1 1 0,1 2-1-16,-4 0 1 0,10-3 0 15,-7 3 1-15,1-3-2 16,0 1 1-16,2-1-2 15,4 0 2-15,-1 3-2 16,-2 0-1-16,2 0-2 16,1 0 1-16,2 0 1 15,1 0 0-15,-1 0 0 16,7 0 2-16,-10 0-1 16,1 0-1-16,-1 0-2 15,-2 0-1-15,8 0 4 16,-2 0 1-16,-1 0 0 15,1 0 1-15,-6 3-2 16,-1 0-1-16,-2-1-4 0,-1-2-2 16,10 3 5-16,-10 0 5 15,4-1-2 1,-1 1-1-16,-5 0 0 0,0-1-1 16,-4 1 0-16,4-1 0 15,2 1-3-15,1 0 2 16,0-3 1-16,-1 2 0 15,1-2 2-15,-4 3 1 16,1 0-4-16,3-1-1 16,-4 1 1-16,7-3 2 0,-1 0 0 15,1 3-1 1,2-1-2-16,-5 1 1 16,2 0 1-16,-2-1 0 15,0 1 2-15,-1 0 1 0,4-3-1 16,2 0-2-16,1 0-2 15,-1 0 1-15,-5 2 5 16,2-2 5-16,1 0-5 16,6 0 0-16,-4-2-2 15,4-1-2-15,-4 0 3 16,-5 3 0-16,-1-2-6 16,-2-1 0-16,-3 0-54 15,-4 1-22-15,10-4-24 16</inkml:trace>
  <inkml:trace contextRef="#ctx0" brushRef="#br0" timeOffset="8">16099 12928 92 0,'3'-14'35'0,"-3"28"-18"0,3-9-20 15,3 8 41-15,-3 3-11 16,3 8-8-16,-3 8-4 16,3 10-10-16,-3 5-1 15,3 1-2-15,-3-3-2 0,3 0 1 16,-3-5 1-16,3-3 1 16,-3-8-4-16,-3-5 1 15,-3-3-71 1</inkml:trace>
  <inkml:trace contextRef="#ctx0" brushRef="#br0" timeOffset="9">13557 12994 36 0,'-3'0'16'0,"3"0"-8"0,0 2-7 16,0-2 5-16,0 0-3 16,0 0 0-16,0 0-1 15,0 0-2-15,0 0 1 0,0 0-1 16,0 0 0-16,0 0 0 16,0 0-3-16,0 0 2 15,0 0 1-15,0 3 0 16,0-3 0-16,-3 0 0 15,3 0 11-15,0 0 7 16,-3 0 8-16,3-3 5 16,0 3-11-16,0 0-2 15,0 0-10-15,0 0-5 16,0 0 2-16,0 3 4 16,0 5-5-16,3 5 7 0,0 6 2 15,3 4-2-15,0 15-1 16,0 1 0-16,0 4 4 15,0 9-2-15,0-7 1 0,-3-2-5 16,0-1-3-16,0-5 0 16,0-2-1-16,0-6 0 15,0-6 0-15,-3-4-2 16,0-6 1-16,0-2-35 16,0-3-13-16,0-6-44 15</inkml:trace>
  <inkml:trace contextRef="#ctx0" brushRef="#br0" timeOffset="10">18442 12864 64 0,'-3'-3'24'0,"21"1"-12"0,-10 4-10 0,-8-2 9 0,3 3 10 15,0 5 7 1,6 5-1-16,-3 8 1 15,0 3-7-15,0 5-3 0,-3 3-8 16,0 0-2-16,0 10-4 16,0-2-1-16,0-6 3 15,0-2-3-15,-3-3 0 16,0-2-1-16,0-4-2 0,0-1 3 16,0-4 0-16,0 3-1 15,0-2-2-15,0 2-8 16,0-3-23-1,0-4-7-15,-6-4-34 16</inkml:trace>
  <inkml:trace contextRef="#ctx0" brushRef="#br0" timeOffset="11">12396 13020 48 0,'-3'-2'19'0,"6"2"-10"0,-3 0-2 16,0 0 9-16,0 0 5 15,0 0 2-15,0 0-1 16,0 0 1-16,0 0-9 16,0 0-3-16,0 0-6 15,3 5-4-15,-3 3 0 16,3 2-1-16,-3 6 0 0,0 3 0 15,0 5 2-15,0 5 1 16,0 2 1-16,0 4-2 16,0 2 1-16,0-3-4 15,0-2 0-15,0 0 7 0,0-1 4 16,3-1-5 0,-3-1-1-16,3-3 0 0,0-2 0 15,0 0-5-15,0-3 1 16,0 3 4-16,0-6 2 15,0 3-2-15,-3-2-3 16,0-3 0-16,0-3 1 16,0-2-1-16,0-3 2 15,0 0-2-15,0-1-1 0,0-1 3 16,0-1 0 0,0 0-1-16,0 3-2 15,0-2-2-15,0-1-1 0,0 3 2 16,0 0 2-1,0 0-2-15,0 0 0 16,0-3 3-16,0 0 1 0,0 0-1 16,-3-2 1-16,3-3-4 15,0 0 0-15,0-3-81 16</inkml:trace>
  <inkml:trace contextRef="#ctx0" brushRef="#br0" timeOffset="12">14795 13010 60 0,'-3'-3'24'0,"3"3"-12"0,0-3-5 0,0 3 7 16,0 0-1-16,0 0 2 15,0 0-13 1,0 0-3-16,0 0 0 15,3 6 0-15,0 2 1 0,6 2 2 16,-9 3 3 0,6 6 2-16,0 5 3 0,0 7 4 15,0 6-6-15,0-2 0 16,-3 5 0-16,0-6 0 16,3 0-2-16,0-2-1 15,-3-5-3-15,0-4-4 0,0-1 1 16,3-4 3-16,-6-2 3 15,0 0-2-15,0-3-2 0,0-2 6 16,0-1 5-16,0 1-6 16,0-3-1-16,0 0-8 15,0 0 0-15,0-3 5 16,0 0 4 0,0 0-3-16,0-5-2 0,0 6 0 15,0-6-1-15,0 0 0 16,0 0 2-16,3 2-1 15,-3-2 2-15,0 0-4 16,0 0 0-16,0 0 1 16,0 0 0-16,0 0-22 15,3-2-10-15,3-1-37 16</inkml:trace>
  <inkml:trace contextRef="#ctx0" brushRef="#br0" timeOffset="13">17230 12898 84 0,'3'-5'33'0,"0"8"-18"0,-3-3-9 0,0 0 11 16,0 0-5-16,0 0-2 16,0 0 3-16,0 0 2 15,0 0-8-15,0 0-2 0,0 0-3 16,0 0-2 0,0 0 1-16,0 0-1 0,3 10 0 15,0 4 0-15,3-1 0 0,-3 0 0 16,0 3 0-16,0 5 2 15,-3 6 1-15,0-1 1 16,3 14 0-16,-3-3 0 16,3-3 2-16,-3 1-5 15,0-4-1-15,0-2 0 16,0-5 2-16,0 3 3 16,0-6 2-16,0 0-3 15,0-5-1-15,0 0 1 16,0-3 0-16,0-2-2 15,0-1 1-15,0-2-4 16,0 0-2-16,0-3 4 0,3 1 3 16,-3-6-1-16,3 2-2 15,-3-2-5-15,0 0 0 16,0 0-44 0</inkml:trace>
  <inkml:trace contextRef="#ctx0" brushRef="#br0" timeOffset="14">19850 12864 80 0,'0'-3'30'0,"0"6"-16"0,11-3-10 15,-8 0 8-15,-6 3-7 16,3-1-1-16,3 1 2 16,0 2 3-16,-6 9 2 15,0 4 1-15,1 1 0 16,-1 4 0-16,0 4-2 16,0-1 1-16,3 3-4 15,0 3-2-15,0 5-2 16,0-2 0-16,0-4 2 0,0-2-2 15,0 1 0-15,0-4 3 16,0 3 3-16,0-5-2 16,0 0-2-1,6-3-2-15,-6-3-3 0,5-2 3 16,-7-2-2-16,4-1-1 16,1-3 1-16,0 1-1 15,0-3 2-15,0-3 3 16,-3 0-4-16,0 1-3 15,0-6 5 1,0 0-2-16,3 2 2 16,-3-2-21-16,6 0-10 15,0 0-52 1</inkml:trace>
  <inkml:trace contextRef="#ctx0" brushRef="#br0" timeOffset="15">11765 13060 36 0,'-3'-5'16'0,"3"2"-8"0,0 0-1 0,0 3 9 16,3-2-4-16,0-1 1 0,0 0 1 15,0 1 1-15,0 2-11 16,-3 0-4 0,0 0 2-16,0 0 0 15,3 5 2-15,0 6 2 16,0 2-1-16,-3 11 0 0,0 7-1 15,0 6 0-15,0 6 2 16,0 7 3 0,0-8-2-16,0 1 1 0,0-4-1 15,3-2 3-15,0-2-5 16,0-3-1-16,0-1-2 16,0-4 1-16,-3-1 0 0,3-2-1 15,0-5-2-15,0-4 1 16,-3-1 1-16,0-4 1 15,3-2 1-15,-3 0-5 16,0-3 1-16,3 1 0 0,0-4 0 16,-3-2-20-16,3 0-9 15</inkml:trace>
  <inkml:trace contextRef="#ctx0" brushRef="#br0" timeOffset="16">13021 13041 48 0,'0'-2'19'0,"3"4"-10"0,-3-2-13 16,0 0 4-16,0 6 0 15,6 2 2-15,0 5 3 16,0 3 4-16,-3 10 5 15,0 3 1-15,0 0 3 16,0 0 1-16,0 3-2 16,0 3 2-16,-3-1-6 15,0 0 0-15,0-2-6 0,-3 0 1 16,3 0-5-16,0-3-2 16,0 5 2-16,0-5-2 0,0 3 2 15,0-6 0-15,0-2 1 16,0-5-2-1,3-3 1-15,0-6 0 16,0-2 1-16,3-3-33 16</inkml:trace>
  <inkml:trace contextRef="#ctx0" brushRef="#br0" timeOffset="17">14179 13002 64 0,'-3'-3'24'0,"6"3"-12"0,-3 0-12 0,0 0 5 16,0 0-3-1,3 8-2-15,0 3 5 0,0 4 4 16,0 7 4-16,-3 9 4 15,6 6 0-15,-6 6 1 16,0-1-3-16,0 3-1 16,0-8-6-16,6-5-3 15,-3-3-2-15,3-3-3 16,-3-4 1-16,0-4 1 0,0-2 1 16,0-3 1-16,-3-2 0 15,0-1 0-15,0-2 0 16,3 0-20-16,0 0-7 15,0 0-41-15</inkml:trace>
  <inkml:trace contextRef="#ctx0" brushRef="#br0" timeOffset="18">15414 12994 56 0,'0'0'22'0,"0"0"-12"0,0 0-10 0,0 0 5 15,3 5-1-15,0 0 0 16,0 6 2-16,0 7 3 15,3 6 5-15,0 13 3 0,-3 3-3 16,0 0 0 0,0-3 0-16,0 8 2 15,0-11-5-15,-3-5-1 16,0-2-2-16,0-6 0 0,0-3-4 16,0-2-1-16,0-3 1 15,0-2-5-15,0 0 1 0,0-1 0 16,0-2 0-16,0 0 0 15,0 0 0-15,3 0-36 16,0 0-48 0,0-3 11-16</inkml:trace>
  <inkml:trace contextRef="#ctx0" brushRef="#br0" timeOffset="19">16694 12983 44 0,'-3'-3'16'0,"3"-12"-8"0,3 23-10 0,-3-8 6 0</inkml:trace>
  <inkml:trace contextRef="#ctx0" brushRef="#br0" timeOffset="20">16691 12975 77 0,'-3'3'11'16,"0"2"0"-16,1 0 1 16,-1 3 0-16,0 6 0 15,0 7 0-15,0 3 2 16,3 15 2-16,0 4-5 16,0-1-1-16,6 3-2 15,-3-3 2-15,0-5-3 16,-1-5 1-16,1-3-5 15,0-5-2-15,-3-3 2 0,0-2 0 0,0-4 1 16,0-1-2-16,3-1 1 16,0-2-4-16,0-1 0 15,0-2-54 1,3-3-36-16,3-2 32 16</inkml:trace>
  <inkml:trace contextRef="#ctx0" brushRef="#br0" timeOffset="21">17864 12888 52 0,'-3'0'19'0,"3"-3"-10"0,0 6-6 0,0-3 7 16,0 5 5-1,3 11 1 1,-3 3 0 0,3 4 3-16,-3 6-7 0,0 6 1 15,0 7-2-15,0 1 3 16,0-1-7-16,0-2-2 16,0-3-1-16,3 0 0 15,0-8-2-15,0-3-2 0,-3-5 3 16,3-2 0-16,0-3 1 15,-3-3-2-15,0-2 1 16,3-1-4-16,-3 1 0 16,0-3-26-1,3 0-51-15,0 0 1 0</inkml:trace>
  <inkml:trace contextRef="#ctx0" brushRef="#br0" timeOffset="22">19135 12869 80 0,'0'0'33'0,"0"3"-18"0,0 0-13 0,0-3 9 16,0 8-5-16,0 10 2 15,0 3-3-15,0 3 0 16,0 5 1-16,0 3 3 15,0 5 0-15,0 5 0 16,0-2-1-16,3 0 0 16,0-6-2-16,0 0 1 15,0-2-4-15,0 0-2 0,0-6 0 0,3-2 1 32,-3-5 1-32,0-3 1 0,0-3 0 0,0 0-2 15,-3-2-2-15,3-3 3 16,0-3 0-1,0 0-111 1,9-10 30-16</inkml:trace>
  <inkml:trace contextRef="#ctx0" brushRef="#br0" timeOffset="23">20433 12846 52 0,'0'-8'22'0,"3"8"-12"0,3 2-8 0,-6-2 9 16,3 3-3-16,3 2 3 15,0 3 5-15,0 3 2 0,0 13-7 16,0-1-2-1,-3 6-1-15,0 6 2 0,0 2-1 16,-3 10 2-16,0 1-2 16,0-6 2-16,0 1-4 15,0-1 1-15,0-5-5 16,3-5 0-16,0-6 1 0,0-2 0 16,-3-5 2-16,0-1 3 15,0-2 2-15,0-3-5 16,2-2-4-16,-2-3 1 15,0 0 0-15,3-3-1 16,-3-5-2-16,0 0-63 16,9 0-48-16,6-16 39 15</inkml:trace>
  <inkml:trace contextRef="#ctx0" brushRef="#br0" timeOffset="24">8616 12361 96 0,'0'-5'38'0,"0"5"-20"0,0 3-10 16,0-3 13-16,0 0-8 0,0 5-2 15,3 6-2 1,0 2 1-16,0 13-1 16,0 3 2-16,0 0-6 0,-3 3 1 0,3 0 4 15,-3 0-2-15,3-6 3 16,-3 3-6-16,3-5-1 15,-3-5-2-15,0-4-2 16,0-4 3-16,0-3 2 16,-3-8 2-1,0-3-1-15,0-2-1 16,0-3-3-16,0-2-2 16,0-4 1-16,3 1-1 15,3 0 0-15,0 0 0 16,3-1-3-16,0 1 2 15,3 3 1-15,6-1 2 16,3 3-3-16,-1 3-2 0,1 2-1 16,3 6 3-16,-3 5-2 15,0 2-1-15,0 4 5 16,-3 1 1-16,-4 1 4 16,-2 0 3-16,-6 3 2 15,-6 4 3-15,-6-4-3 16,-2-3-1-16,-7-3-4 15,-3-2-1-15,0-11-3 16,0 0 1-16,0-6-9 16,3-2-3-16,4 1-17 15,2-1-7-15,6 0-15 16,6 0-8-16,6-3-16 16</inkml:trace>
  <inkml:trace contextRef="#ctx0" brushRef="#br0" timeOffset="25">8842 12573 96 0,'0'0'35'0,"3"3"-18"0,0 2-7 15,0 0 14 1,3 3 2-16,0 3 2 0,0 2-15 16,0 0-6-16,3 0-2 15,0 6-1-15,0-3-2 16,0 2 1-16,3 1 0 0,-3-6-6 16,-1-2 0-16,-2-3-34 15</inkml:trace>
  <inkml:trace contextRef="#ctx0" brushRef="#br0" timeOffset="26">9006 12586 56 0,'0'0'22'0,"0"6"-12"0,0 7 3 15,0-3 14-15,-3 4 0 0,0 9 2 16,-3 9-12-16,0 0-3 15,-3 0-4-15,0 2-1 16,0-8-5-16,-3-2-5 0,3 0 0 16,4-5-4-16,5-11-39 31,0-8-35-31,0 0 18 16</inkml:trace>
  <inkml:trace contextRef="#ctx0" brushRef="#br0" timeOffset="27">9113 12409 72 0,'-3'-5'30'0,"3"5"-16"0,0 0-12 15,0 5 6-15,0 0 7 16,0 11 2-16,3 5 5 15,0 0 1-15,0 3-8 16,0 5-2-16,-3 0-3 16,0 1-1-16,0 1-5 15,0 6-5-15,0-8 0 0,0-2 5 16,0-9 2-16,0-2-18 0,0-2-9 16,-3-4-47-1</inkml:trace>
  <inkml:trace contextRef="#ctx0" brushRef="#br0" timeOffset="28">9027 12539 132 0,'-12'-3'52'0,"12"3"-28"0,0 0-4 0,0 0 19 0,0 0-6 16,3 0-2-1,3 0-13-15,6-3-6 16,3 1-7-16,2-1-6 0,4-2-2 0,6-1 2 16,-3 4 0-1,0-1-21-15,-3 3-10 16,-4 0-61-16</inkml:trace>
  <inkml:trace contextRef="#ctx0" brushRef="#br0" timeOffset="29">9241 12584 108 0,'-3'0'44'0,"3"5"-24"0,3 3-24 15,0-3 8-15,3 0 2 0,0 1 4 16,0-1 1-16,3-2 1 16,0-1-6-16,3-2-2 15,0-2 0-15,2-1 0 16,-2-2-2-16,0-1-2 0,3 1 1 15,-6-3 1-15,-3 0 3 16,-3 0-2-16,-9 0 0 16,-3 0-1-1,0 3 1-15,-3 2-2 0,-3 1 2 16,1 2-2-16,-1 2 2 16,0 4-2-16,0 2-1 15,3 2 3-15,3 4 0 16,3-1 3-16,3 0 3 15,3 3-4-15,3-3-3 16,3 0-1-16,3 3-1 0,3-5 0 16,3-1 2-16,6-4-50 31,5-1-52-31,-8-2 20 16</inkml:trace>
  <inkml:trace contextRef="#ctx0" brushRef="#br0" timeOffset="30">9726 12549 88 0,'-15'0'33'0,"6"3"-18"0,-2 2-11 0,5 0 10 16,-6 3-4-16,-3 3 0 16,0 2-9-16,3 3 0 15,3 0 1-15,6 0 3 16,6 2 0-16,9-2 0 15,-3 3-3-15,0-9-2 16,3 4 1-16,-3-12-1 16,3-2-3-16,-3-5 2 15,-1-3 1-15,1 0 2 0,0 0-3 16,-3-3-2-16,0 1 2 16,0-3 2-16,-3 2 0 15,0 1 2-15,-3-1 0 16,0 3 1-16,0 3-2 15,0-1-2-15,-3 4 1 16,3 2 1-16,0 5-1 16,-3 3-1-16,3 0 3 0,-3 3 0 15,6-1 1-15,0 1-2 0,0 5-2 16,3-3 1 0,3 3 1-16,3-3-17 15,3-8-6-15,0-2-37 16</inkml:trace>
  <inkml:trace contextRef="#ctx0" brushRef="#br0" timeOffset="31">9958 12592 72 0,'-5'-11'30'0,"2"8"-16"0,0-2-8 0,3 2 11 15,-3 1 11-15,-3-1 6 16,0 3-8-16,0 0-6 15,-3 3-14-15,0 5-6 16,-6 2 0-16,-3 6-6 0,3 0 2 16,3 8 2-16,6 2 3 15,0-2-2-15,9-3 0 0,6-2 1 16,0-3 0-16,0-6 0 16,3 1 2-16,0-19 1 15,0 3 1-15,0-9 0 16,-3-2 0-16,0-2 0 15,0-3 0-15,-3-3 0 16,-3 0 2-16,-3 0-1 16,0-10 0-16,-3 2-6 15,0 3 1-15,0 5 0 16,0 3 0-16,0 5 0 16,3 6 0-16,0 2-3 15,0 8 0-15,0 10-1 16,0 9 0-16,0 2 3 0,0 5 0 15,0 1 1-15,0 2 2 16,3-3-1-16,3 4-1 16,3 1 1-16,-1-2 1 15,4-7-23-15,0-7-8 16,9-4-41 0</inkml:trace>
  <inkml:trace contextRef="#ctx0" brushRef="#br0" timeOffset="32">10241 12581 128 0,'-6'-13'49'0,"6"10"-26"0,-9-2-14 0,6 2 14 15,-3 0-2-15,-3 3-1 16,-2 0-10-16,-10 6-4 16,-3 2-4-16,0 2-4 0,6 4 1 0,3-1-1 15,3 3 0-15,4 0 0 16,5 2 0-16,9-2 2 15,5 5 0-15,4-13 0 16,0-3 2-16,3-7-1 16,3-4 2-16,-3-2-2 15,-6-2 2-15,0-3 0 0,-4-6 1 16,1 1 0-16,-3-4 0 16,-6-7-2-1,0 0 1-15,-3 0-4 0,0 0 0 16,-3 5 1-16,1 3 0 15,-1 5 0-15,0 3 2 16,0 5-8-16,0 8-3 16,0 5 2-16,3 6 4 15,3 10 4-15,0 3 2 16,6 2 1-16,0 3 0 16,0 3-2-16,3 3 1 15,-1 2 0-15,1-3 1 16,0-2-2-16,0-8 1 15,0-3-2-15,3-5 2 16,0-3-51 0,-3-8-59-16,6-2 16 0</inkml:trace>
  <inkml:trace contextRef="#ctx0" brushRef="#br0" timeOffset="33">10348 12618 104 0,'-9'0'41'0,"9"5"-22"0,0 3-25 16,0-2 8-16,0 1 4 16,0 1 6-16,0 8-2 15,3 0 2-15,0 5-5 16,0-2 1-16,0-6-5 16,0-2 0-16,0-1-1 15,-3 1 1-15,0-6 2 0,0-5 0 16,0-8 8-16,-3-2 2 15,0-4-1-15,0 1 1 16,0 0 1-16,0 0-1 16,0-1-3-16,3 1 0 15,0 3-5-15,3-4-2 16,3 4-2-16,3-1 0 16,0 1-4-16,3-1 0 15,3 3 1-15,0 3 2 16,0 0-3-16,-3 2 0 15,0 3-6-15,0 0-3 16,-4 3-41-16,7 2-16 0,-3 0-15 31</inkml:trace>
  <inkml:trace contextRef="#ctx0" brushRef="#br0" timeOffset="34">10682 12639 116 0,'3'-2'44'0,"-3"2"-24"0,0 0 7 0,0 0 23 16,0 0-2-16,0 0-1 15,-3 0-22 1,0 0-10-16,-3-3-9 0,0 0-5 0,0 3 0 16,3 0-1-1,0 0 0-15,0 0-9 0,0 0-2 16,3 0-34-16,3 6-13 16,3-1-34-1</inkml:trace>
  <inkml:trace contextRef="#ctx0" brushRef="#br0" timeOffset="35">10670 12835 96 0,'-9'0'35'0,"6"5"-18"0,0-7-5 0,3 2 13 0,-3 0 9 15,0 0 3-15,0 0-15 16,3 0-5-16,0 0-11 15,0-3-6-15,0 3-1 0,0 0 1 16,0 0 0-16,0 0 2 16,0 0 1-16,0 0 3 15,-3 0 3-15,0 0 2 16,3 0 3-16,0-3-7 16,0 3-2-16,0 0-1 15,0 0 0-15,-3 0-9 16,3-2-2-16,0 2-84 15,0-3-46 1,0-2 63-16</inkml:trace>
  <inkml:trace contextRef="#ctx0" brushRef="#br0" timeOffset="36">13134 12570 112 0,'-3'-2'44'0,"3"-1"-24"0,3 0-13 0,-3 3 13 16,6-2-10-1,0-1-1-15,3-2-5 16,3 0-1-16,3-3-1 0,9 0-2 0,0 2 1 16,-3 6-1-16,-1 3 0 15,-2 2-3-15,3 3 2 16,-9 3 1-16,-3 2 2 15,-6 0-1-15,-3 3-1 16,-3 0 5-16,-3-3 1 16,-6 1 0-16,3-4-1 15,0-2-3-15,0-3 1 16,6 1-4-16,9-4-2 16,9 4-3-16,0-1-1 15,3 5 1-15,0 1 2 16,6 8 2-16,-4-4 3 15,-2 1 0-15,-6 0-1 0,-3 0 12 16,-9-3 4-16,-6 0 7 16,-6-2 3-16,-6-3-9 15,-2 0-5-15,-4-3-7 16,-3 1-4-16,3-4-11 16,0 1-6-16,6-1-39 15,7-2-51 1,2 0 18-16</inkml:trace>
  <inkml:trace contextRef="#ctx0" brushRef="#br0" timeOffset="37">13765 12541 72 0,'-5'6'27'0,"-7"1"-14"0,6 7 4 16,3-6 14-16,0 2-8 16,-3 3-3-16,6 1-7 15,-6-1-1-15,3 0-5 16,0-2-2-16,0-1-2 0,0-2 0 0,0 0 0 16,0 3 1-1,3-1 0-15,0-2 2 16,0-2-1-16,6-1 2 15,0-2 0-15,12-6 1 16,3-2-2 0,2-1-4-16,1 1-1 15,-3 0-3-15,3-1 1 16,3 1-19-16,-7 0-7 16,-2 0-32-1,-3-3-31-15</inkml:trace>
  <inkml:trace contextRef="#ctx0" brushRef="#br0" timeOffset="38">13864 12568 72 0,'-3'8'27'0,"0"2"-14"0,0 9 2 16,3-6 15-16,0 8-5 15,0 11 0-15,0 0-8 16,0-1-2-16,3 4-9 0,0-6-2 16,3 0-2-16,-3 0 3 0,3-5 4 15,-3-6-5 1,3-2-2-16,-3-2-10 16,-1-4-5-16,-4-2-59 15,2-8-25-15,-3-8 49 16</inkml:trace>
  <inkml:trace contextRef="#ctx0" brushRef="#br0" timeOffset="39">14295 12576 104 0,'3'2'41'0,"0"1"-22"0,0 0-11 0,0 2 13 15,-3 0-1-15,3 3 0 16,-3 3-2-16,0-1 1 16,0 1-10-16,0-1-3 0,0 1-2 15,0-3 0-15,0-3 2 16,0 1-1-16,3-1 0 15,0-3-3-15,6 1-2 16,3-3 3-16,6 0 0 16,0 0-4-16,0 0-1 0,-1 3 1 15,1 7 2 1,0 6 0-16,0 0-1 0,-3 0 1 16,-6 0 1-16,-3 2 3 15,-3-4 2-15,-6-1-1 16,-3 0 1-16,-3 0-6 15,0-5-1-15,-6 0-9 0,-6 0-4 16,0-5-40 0,-2-3-54-1,-1-3 16-15</inkml:trace>
  <inkml:trace contextRef="#ctx0" brushRef="#br0" timeOffset="40">14257 12536 156 0,'0'0'57'0,"12"0"-30"0,2-3-25 0,-2 3 12 16,9 0-5-16,6 0 2 16,3-2-4-16,5-6-2 15,4 2-68-15,9-7-30 16,-1 0 30-16,-8-3 20 15</inkml:trace>
  <inkml:trace contextRef="#ctx0" brushRef="#br0" timeOffset="41">15132 12425 104 0,'-9'2'41'0,"6"1"-22"0,-12 2-16 0,9 1 10 15,-3 10-6-15,-3 2-2 16,0 3 0-16,-3 6-1 16,0 4 2-16,4 1 3 15,5 11-2-15,3-6-2 16,6 0-2-16,6-6 0 0,8-4 0 16,7-3 5-16,3-8 3 15,3-6-4-15,-3-5 1 16,2-7-5-16,1-4 0 15,-6-7 1-15,-6-8 0 16,-9 0 9-16,-9 2 3 16,-6 1 4-16,-9 2 0 0,-6 3-7 15,-3 2 0 1,-3 3-6-16,-2 6-2 0,2 4-5 16,0 4-2-1,6-1-2-15,6 5 0 0,6 1-46 16,6 5-19-16,6-11-22 15</inkml:trace>
  <inkml:trace contextRef="#ctx0" brushRef="#br0" timeOffset="42">15528 12446 72 0,'-12'-5'27'0,"12"10"-14"0,0-5-7 16,6 5 9-16</inkml:trace>
  <inkml:trace contextRef="#ctx0" brushRef="#br0" timeOffset="43">15542 12457 173 0,'18'2'24'0,"6"1"-9"16,3-3-7-16,9-3-5 15,2-2 0-15,-5 2-2 0,0 1-1 16,-6-1 1-16,-4 0-1 0,-5 1 2 16,-3 2-1-1,-3 0-1-15,-6 2 3 0,-6 9 2 16,-3 5-2-1,-3 0 0-15,-3 5 3 16,0 3 3-16,0 2-6 0,0 1-2 16,3 4 1-16,3 6 3 15,0-5 0-15,3-5 0 16,0-6-3-16,3-3 1 16,0 1-29-16,0-6-9 15,0-5-36 1</inkml:trace>
  <inkml:trace contextRef="#ctx0" brushRef="#br0" timeOffset="44">15629 12615 188 0,'-15'-10'71'0,"15"10"-38"0,0 0-25 0,3 0 16 15,3 0-10-15,3-3-1 0,6 0-7 16,14 1-4-16,4-3-1 16,9-3 1-16,2 2 1 0,1 1-10 15,6-3-5-15,-7 3-78 16,-2-6-41 0,-6-5 57-16</inkml:trace>
  <inkml:trace contextRef="#ctx0" brushRef="#br0" timeOffset="45">16522 12457 108 0,'-3'-11'44'0,"3"8"-24"0,-6-5 1 0,3 3 17 16,-6 0-3-16,-6 2 2 16,0-2-12-16,-6 2-6 15,-5 1-10-15,2 2-6 0,3 2-2 16,3 4-1-16,3-1 0 15,3 3-3-15,9 16 0 16,9-1 2 0,6 1 0-16,3 5 1 15,0 0-3-15,-3-2 0 16,0 5 2-16,-6 5 0 0,-3-8 3 16,-6-3 1-16,-6-2-1 15,-3-5 1 1,-6-4-2-16,-3-4-1 15,0-3 1-15,3-3-1 0,-2-5 2 16,5-5 1-16,9-6-1 16,3-12-2-16,9 1-2 15,9-1 1-15,8-4 1 16,4 1 0-16,6 2 0 16,-3 3 0-16,-6 2 0 15,-4 1 2-15,-8 2-1 16,-3 3 2-16,-9-3-15 15,-9 8-51 1,-3 2-61-16,-2-7 29 16</inkml:trace>
  <inkml:trace contextRef="#ctx0" brushRef="#br0" timeOffset="46">17022 12457 88 0,'3'-3'33'0,"0"0"-18"0,-6-2 13 0,3 2 21 16,-3 1-8-16,-6-1-3 16,0 0-16-16,-3 1-6 15,-9-1-9-15,-3 3-5 0,-2 3-1 16,-4 2-1-16,3 14 0 0,3-1-3 16,6-2 2-1,7 0-1-15,8 0 0 16,6-3 2-16,5-2 2 15,4-4-1-15,6-1-1 0,3-6-8 16,0-3-3-16,-3 0 4 16,-3-2 3-16,-1-5 3 15,-2 2 3-15,-3-6 3 16,-3 1 4 0,0 3 2-16,0 2-3 15,-6 16-3 1,0 8-2-16,0 7-5 15,0 6 1-15,3 8 1 16,0 3 0-16,3-3 0 16,-3-2 0-16,3-4-16 0,0-4-4 15,3-9-69 1</inkml:trace>
  <inkml:trace contextRef="#ctx0" brushRef="#br0" timeOffset="47">17406 12454 68 0,'0'0'27'0,"3"0"-14"0,-3 5-4 0,3 3 9 0,-3 3-4 16,0 2 2-16,3 6-9 15,-3 4-2-15,-6 6-1 16,-6-2 2-1,9 5-3-15,-6-1-2 16,6-2 0-16,3-5 1 0,6-5-34 16,6-6-16-16,3-5 5 15,3-3 2-15</inkml:trace>
  <inkml:trace contextRef="#ctx0" brushRef="#br0" timeOffset="48">17564 12520 124 0,'-15'-16'46'0,"15"16"-24"0,-6 11-26 16,3-6 10-16,-3 0-7 0,0 6 0 15,0 5 1-15,0 8 2 16,3 2-1-16,6 11-1 16,6-5 5-1,9-3 1-15,3-8 9 0,2-8 2 16,1-2 9-16,-3-14 4 15,-3-10-16-15,-3 0 10 0,-6-6 5 16,-9-2 2-16,-9-3 2 16,-3 3-12-16,-12 0-3 15,0 3-10-15,0-1-5 16,4 8-5-16,-1 3 1 16,6 3-34-16,3 5-15 15,9 5-45 1</inkml:trace>
  <inkml:trace contextRef="#ctx0" brushRef="#br0" timeOffset="49">18064 12475 80 0,'0'-18'33'0,"0"18"-18"0,3 0-18 16,0 8 21-16,0-1 7 16,0 9-7-16,0 3-8 15,-1 5-5-15,-2 2-3 16,0 1 1-16,0 4 0 16,3 4 1-16,-3-6-2 15,0-5 1-15,3-3 0 0,-3-5-1 16,3-3-2-16,-3 0-30 15,0-5-44 1,0-8 8-16</inkml:trace>
  <inkml:trace contextRef="#ctx0" brushRef="#br0" timeOffset="50">18195 12488 124 0,'0'-5'49'0,"3"-8"-26"0,0 23-29 0,0-2 8 15,0 0 2-15,2 3 2 16,-2 2 2-16,0 6 0 16,-3 7-2-16,0 3 1 15,0 11-4-15,3-3 0 0,0-5 1 16,3-6-5-16,9-5-1 16,6-2-63-1</inkml:trace>
  <inkml:trace contextRef="#ctx0" brushRef="#br0" timeOffset="51">18585 12441 108 0,'-6'0'44'0,"3"2"-24"0,3 20-26 16,0-9 8-16,0 3-2 15,0 5 2-15,0 5 1 0,0 3 3 16,0-2-1 0,0 5 2-16,0 2-4 15,0-5 0-15,0-5-3 0,0-6-1 16,3-2-52-16,0-5-24 15</inkml:trace>
  <inkml:trace contextRef="#ctx0" brushRef="#br0" timeOffset="52">18659 12539 176 0,'0'-8'66'0,"6"5"-36"0,6 0-33 0,0-2 11 0,3 0-4 16,2 2 0 0,1 6-2-16,-3 2-2 15,0 3 1-15,-3 5-4 0,-6 3 2 16,-6 3 1-16,-3-1 2 0,-6 1-1 16,-6-3 2-16,0 5 0 15,0-3 1-15,3-5 4 16,4-2 3-16,-1-3 2 15,3 0 5-15,6-3-6 16,3-7-2-16,15 4-5 16,5-4-4-16,10-4-3 15,15 1 1-15,-1-3-43 16,4 0-18-16,-6-2-29 16</inkml:trace>
  <inkml:trace contextRef="#ctx0" brushRef="#br0" timeOffset="53">19290 12462 72 0,'0'-3'30'0,"0"6"-16"0,3 0-17 16,0 10 39-16,-3 3-15 15,3 5-2-15,-3 5-5 16,0 3-6-16,0 6 0 15,0 2-5 1,0-5-2-16,0-1 0 0,0-4 1 0,3-6 3 16,0 0-13-16,0-8-7 15,3-2-45 1</inkml:trace>
  <inkml:trace contextRef="#ctx0" brushRef="#br0" timeOffset="54">19439 12515 92 0,'-6'-19'35'0,"3"19"-18"0,-3-5 13 16,6-3 21-16,-3 0-3 15,-3 3 1-15,6-3-18 16,0 0-9-16,3 3-13 16,6-1-6-16,3 1-2 0,3 0-1 0,3 2 0 15,-1 6 0 1,-2 2 0-16,-3 6 0 15,-6 2 0-15,-6 0 0 16,-6 0 0-16,0 1-3 0,3-1 2 16,3 0-1-16,3 0 0 15,6 3 0-15,3 0 0 16,0 3 0-16,0-4 0 16,-3 1 2-16,-3 0 0 15,-6 5 2-15,-6-5 1 16,-6 5-1-16,-3-2 1 15,-3-3-2-15,0-3-1 16,3-5-6-16,1 0-4 16,-1 0-87-16,12-3 0 15</inkml:trace>
  <inkml:trace contextRef="#ctx0" brushRef="#br0" timeOffset="55">19921 12420 76 0,'3'-6'30'0,"0"9"-16"0,-3-6-3 0,0 3 12 15,3 6-1-15,0 1-1 16,0 12-5-16,-3 2-2 0,0 3-8 16,0 2-2-1,0 4-2-15,-3-1 3 0,0-3 1 0,0 3 0 16,0 3-1-16,0-6-3 15,3-4-2-15,0-7-19 16,0-1-8-16,0-4-39 16</inkml:trace>
  <inkml:trace contextRef="#ctx0" brushRef="#br0" timeOffset="56">20055 12420 92 0,'3'-3'35'0,"0"3"-18"0,0 5-2 0,-3-5 13 16,3 5-7-16,0 3-1 15,-3 6-10-15,0 2-4 16,0-3-3-16,-3 0 0 0,3-2 0 15,0-1 1-15,0-2 0 16,0 0-5-16,0 0-1 0,0-3 3 16,3 1 1-1,6-1 4-15,3-3 1 16,6 1-1-16,-1-3 1 16,4 3-4-16,0-3 0 15,-3 0-3-15,0-3-3 16,-3 0-7-16,-3 1-46 15,-3-1-40 1,-4-5 23-16</inkml:trace>
  <inkml:trace contextRef="#ctx0" brushRef="#br0" timeOffset="57">20225 12435 128 0,'-6'0'49'0,"6"3"-26"0,-3 5-29 0,3 3 6 15,-3 4 3 1,0 1 5-16,0 6 7 0,0 1 3 16,-3 4-7-16,3-1-2 15,0 3-5-15,3 3-1 0,0-5 1 16,0-4 0-16,0-4 0 16,0-3-57-1,3-3-46-15,0-2 28 16</inkml:trace>
  <inkml:trace contextRef="#ctx0" brushRef="#br0" timeOffset="58">20537 12412 124 0,'0'-3'49'0,"3"6"-26"0,0 5-29 0,3-1 6 16,-3 7-1-16,3 4 2 0,-3 1 0 16,0 2-1-1,0 3 3-15,0 0 0 16,-3-1 1-16,0-1 0 16,0-4-2-16,0-2-2 15,3-5-57-15</inkml:trace>
  <inkml:trace contextRef="#ctx0" brushRef="#br0" timeOffset="59">20787 12414 168 0,'-3'-10'66'0,"3"12"-36"0,0 1-26 16,0-3 13-16,0 0 1 15,0 0 1-15,0 3-6 16,-6 2-3-16,6 0-5 0,-3 3-4 0,3 5 0 16,3-2-4-1,3 5 2-15,3-3 3 16,6-2 1-16,3-1-4 0,3 1 1 16,-3 2 0-1,-1 0 2-15,-2 0-1 0,-3 1 2 16,-3-1 7-16,-3-2 3 15,-6-1 2-15,-6-2 1 16,-6 0-8-16,-3-3-3 16,-2 1-10-16,-1-4-4 15,-12 1-28-15,3-3-14 16,3-3-37 0,0-2-30-16,4-3 49 15</inkml:trace>
  <inkml:trace contextRef="#ctx0" brushRef="#br0" timeOffset="60">20692 12380 220 0,'6'-16'85'0,"0"13"-46"0,15 1-41 15,-6-1 17-15,2 0-13 16,10-2-1-16,9-5-1 16,9 2 0-16,2 5-64 15,4 3-27-15,5 0 11 16,-5 3 6-16</inkml:trace>
  <inkml:trace contextRef="#ctx0" brushRef="#br0" timeOffset="61">21153 12798 116 0,'-6'-5'46'0,"9"7"-24"0,0-2-21 0,-3 0 8 16,0 0 3-16,9 0 5 16,3 3 11-16,6 0 4 0,6-3-10 15,12-3-3 1,8 0-11-16,10-2-5 0,8-8-2 15,7-6 1-15,2 3 1 0,-2 3-4 16,-7 0 1-16,-2 5 0 16,-13 0 0-16,-8 3 0 15,-9-1 0-15,-6 4 2 16,-7-1 1-16,-2 3 1 16,-6 0 0-16,-3 5-2 15,0 11 1-15,-3 3-2 16,-3 7-1-16,6 9-2 15,-6 4 1-15,3 6-1 16,0 8 0-16,3 3 2 16,0 2 2-16,0 0-1 15,0-7 2-15,0-7-2 0,0-4-1 16,-3-11 3 0,3-5 4-16,-3-8-1 15,-3-3-23 1,0-2-8-16,0-3-43 15,0 0-50-15,0 0 34 16</inkml:trace>
  <inkml:trace contextRef="#ctx0" brushRef="#br0" timeOffset="62">21016 13451 64 0,'-17'0'27'0,"17"3"-14"0,0-3-4 0,0 0 20 16,8 0-5-1,4 3-6-15,6-1-1 16,6-2 1-16,9 0 3 16,11 0-5-16,16-2 1 15,11-1-10-15,7 0-2 0,8 1-1 16,3-1-2-16,1 0 1 15,-7 1-2-15,-9 2-1 0,-11 0 1 16,-9-3-1-16,-13 3-3 16,-5-2-35-1</inkml:trace>
  <inkml:trace contextRef="#ctx0" brushRef="#br0" timeOffset="63">21421 12232 88 0,'-3'-6'35'0,"3"6"-18"0,3 3-11 0,-3-3 20 15,6 13-1 1,0 8-2-16,0 3-2 0,0 8-9 16,0 0-5-16,-3 5-4 15,6-5 2-15,-9-3 1 0,0-3-2 16,0-2-3-16,0-3 2 16,0-2 2-1,0-6-18-15,6-3-5 0,3-2-38 16,0-5-34-1,3-3 27-15</inkml:trace>
  <inkml:trace contextRef="#ctx0" brushRef="#br0" timeOffset="64">21707 12256 104 0,'3'-27'41'0,"0"24"-22"0,-3 1-7 15,0 2 13-15,0 0 0 0,0 2 2 16,-3 4-15-16,0 4-7 16,-6 14-3-16,-3 3 0 0,-3 7 1 15,3 0-1-15,3 1 1 16,0-4-4-16,4-4-2 16,10-1 4-16,4-2 1 15,3-5 8-15,6-6 4 16,6-5-5-16,3-3-1 15,0-5 2-15,-4-2 1 16,-2-1 3-16,-6-2 2 16,-9-11 26-16,-6 0-12 15,-9 3-1-15,-9 2-15 16,-3 3-4-16,-2 3-6 16,-1 5-1-16,0 5-3 15,3 6-1-15,6-1-41 16,3 1-19-16,6 2-64 15</inkml:trace>
  <inkml:trace contextRef="#ctx0" brushRef="#br0" timeOffset="65">21323 11771 104 0,'0'-2'41'0,"0"2"-22"0,0 0-14 0,0 0 13 0,0 0-8 16,0 0-3-16,0 5-4 15,0 3-3-15,0 5-2 16,0 11-1-16,-3 5 2 15,0 3 2-15,-3 5 0 16,0 0-1-16,0 0 1 16,0 0 1-16,0 5-1 15,0 6 2-15,0 2 0 0,0 0-1 16,3-2-2-16,0 2 1 0,0-5 1 16,0-2 1-16,1-6 3 15,-4 0 1 1,0 0 1-16,0 0-4 15,0 3-3-15,-3-1 6 0,-3 1 5 16,3-3-6-16,0-3-1 16,0 3-3-16,0-2 1 15,0-3 0-15,3-6 1 16,-3 0 0-16,0 1 2 16,0-1 1-16,4 1 1 15,-1-1-2-15,0 1-1 16,0-1-3-16,0 1-2 15,0-1 1-15,0 1-1 16,0-1 0-16,0 0 0 16,-3 4 0-16,3 4 0 15,-3-5 0-15,0-2 2 16,0-4-1-16,0 1 2 0,0 0 0 16,3 2 3-16,0 1-3 15,1-1 0-15,-1 1-1 16,0 5 1-16,0 2-2 15,0 0 2-15,-3-2 0 16,0 0 1-16,0-3 0 16,0 8 0-16,0-5-2 15,0-3-2-15,0-3 3 16,0 1 0-16,0 2-1 16,0 0-2-16,0 0 1 15,4-2 1-15,-1-1 5 16,0-2 4-16,0 2-6 15,3-7-3-15,0-3-6 16,3-6 0-16,3 1-27 0,6-11-11 16,5-13-56-1,-2-6-29-15,21-2 64 16</inkml:trace>
  <inkml:trace contextRef="#ctx0" brushRef="#br0" timeOffset="66">9420 14015 80 0,'0'-3'30'0,"3"3"-16"0,-3 0-8 15,0 0 11-15</inkml:trace>
  <inkml:trace contextRef="#ctx0" brushRef="#br0" timeOffset="67">9423 14026 168 0,'3'21'16'0,"0"5"5"15,-3 6 1-15,0 8-7 16,0-3-2-16,0 0-7 16,0 0-4-16,0-3-1 15,0-2 1-15,0-3 3 0,0-3 0 16,0-4 0-16,0-4-3 0,0-5-2 15,0-2 3-15,0-3 2 16,3-3-4-16,-3-5-1 16,0 0-27-16,3-2-9 15,0-4-37 1</inkml:trace>
  <inkml:trace contextRef="#ctx0" brushRef="#br0" timeOffset="68">9694 14055 44 0,'0'0'19'0,"3"-6"-10"0,-3 14 13 0,0 3 15 0,-3-1 3 15,-3 4 0-15,-6 4-10 16,-6 1-4-16,-3 2-13 16,-3-3-5-16,-3 6-5 15,4-5-3-15,-1 2 3 0,3-8-2 16,6 0 2-16,3-2-4 15,3 0-2-15,3-3 4 0,3-1 1 16,3-1 0-16,9 2 1 16,6 0-4-16,3 2 0 15,15 3 1-15,-1 3 2 16,4 0-3-16,-3 0 0 16,-3 0 3-16,-4-3 3 15,1-2-2-15,-3-1-2 16,-6 6-51-1,-9-5-32 1</inkml:trace>
  <inkml:trace contextRef="#ctx0" brushRef="#br0" timeOffset="69">8661 12935 76 0,'-3'0'30'0,"3"0"-16"0,0 0-10 0,0 0 10 16,0 0-6-16,0 0-2 16,0 0 3-16,0 0 2 0,6 0 2 15,0 0 3-15,0 0-5 16,2 0 1-1,7 0-3-15,0 0 0 0,3 0-5 16,3 3 2-16,6 0 0 0,5-3 2 16,10 0 0-16,9 0-2 15,14 2-1-15,7 1-3 16,11-3-2-16,3 5 3 16,10 1 0-16,5-1-4 15,-3 0 1-15,-3-2 2 16,1 0 1-16,5-3 1 0,-9 0 0 15,-9 0 6-15,-5 0 4 16,-13 0-1-16,-8 0 2 16,-13 0-8-1,-5 0-2-15,-6 0-1 16,-6-6 0-16,-4 1-2 0,-5 2 1 16,-3 1 0-16,-3-1 3 15,-3 0-19-15,-3 3-8 16,-6 0-82-1</inkml:trace>
  <inkml:trace contextRef="#ctx0" brushRef="#br0" timeOffset="70">9905 14211 116 0,'-3'-6'46'0,"3"6"-24"0,0 0 5 0,0 0 23 16,0 0-11-16,3 0-2 15,0 0-16-15,3 0-5 0,3-2-9 16,3-1-5-16,3 1-1 15,2-1 1-15,7 0 1 0,3-2-4 16,3 0 1-16,-3 2 2 16,-4 0 1-16,1 1-23 15,-6-1-9-15,0 3-24 16,-6 3-8-16,-6 2-19 16,-3 0-5-1,-3 3 46-15</inkml:trace>
  <inkml:trace contextRef="#ctx0" brushRef="#br0" timeOffset="71">10003 14301 120 0,'-9'0'46'0,"6"-3"-24"0,3 3-6 16,0 0 18-16,0 0-7 16,6 0-1-16,0 0-11 0,3-3-2 15,3 1-7-15,9-1-4 0,0-2-1 16,-1 0-1-16,4 2 2 15,-3 0-1-15,0 1-1 16,-3-1-17-16,-3 3-9 16,-3-3-59-1</inkml:trace>
  <inkml:trace contextRef="#ctx0" brushRef="#br0" timeOffset="72">10351 14123 76 0,'0'-5'30'0,"3"5"-16"0,-3 3-3 16,0-3 10-16,0 8-3 15,0 0 0-15,0 5-6 16,-3 0 0-16,0 3-7 15,0 0-3-15,-3 2-1 16,3 1 1-16,1-3-1 16,-1-3-1-16,0 0 1 0,3-2-1 0,0-3 2 15,3-3 5-15,2-2 4 16,7-1 0-16,3-2 1 16,3-5-6-16,3 2-4 15,0-2-1-15,-3-3-1 16,2 3 0-16,-5 0 2 15,0-1-25-15,-3 4-12 16,3-1-35 0</inkml:trace>
  <inkml:trace contextRef="#ctx0" brushRef="#br0" timeOffset="73">10491 14089 88 0,'-3'-18'35'0,"3"33"-18"0,0-1-20 16,0-6 8-16,0 5 0 15,0 8 4-15,0 5 16 16,0 4 6-16,0-1-10 16,3 0-4-16,0 0-8 15,0-3-1-15,0-2-5 16,0 0 0-16,0-6 3 0,6-2-1 15,-3-2 2-15,0-6-26 16,-3-3-12-16,-3-5-44 16</inkml:trace>
  <inkml:trace contextRef="#ctx0" brushRef="#br0" timeOffset="74">10706 14229 196 0,'-3'-8'74'0,"0"8"-40"0,6-2-33 0,-6 2 14 16,3 0-13-16,0 0 0 16,0 0-2-16,0 2 0 15,0 4-88-15,0 2-40 0</inkml:trace>
  <inkml:trace contextRef="#ctx0" brushRef="#br0" timeOffset="75">10691 14407 160 0,'-6'2'60'0,"3"-2"-32"0,3 0-33 0,0 0 12 0,0 0-11 16,3-2 1-16,0-4-65 15,9 1-27-15</inkml:trace>
  <inkml:trace contextRef="#ctx0" brushRef="#br0" timeOffset="76">11253 13875 36 0,'0'0'16'0,"0"2"-8"0,0 1-7 15,0-3 3-15,0 5 2 0,0 1 1 16,3 2 3-16,0 0 1 16,3 2 1-1,0 1 2-15,3-1-3 0,0 3-1 16,3-2-4-16,0 0-1 15,0-1 3 1,0-2 3-16,0 0-2 16,2-3 2-16,1 1-6 0,0-4-1 15,0 1-2-15,3 0 1 16,0-3-2 0,0 0-1-16,-1 0 3 0,1 0-2 0,0-3-1 15,0 0 1-15,0 1-1 16,9-4 2-16,-1 1 3 15,1-3 0-15,3 0 0 16,3-2-6-16,3 2 1 0,-4 0 2 16,1 0 1-1,3 0-4-15,-4 0 1 16,4 3 0-16,-3-3 0 0,3 2 0 16,2 1 2-16,-2 0-1 15,3 0-1-15,2-1 1 16,-2 4 1-16,-3 2-1 15,0 0 2-15,-1 2-4 16,-2 6 0-16,-3 0 3 16,-6 3 1-16,-1 2-4 15,-5 3 1-15,0 0 0 16,-6-3 2-16,0 0-1 16,-3-2-1-16,-3 2 3 15,-3-2 0-15,0-3-1 16,0-1 1-16,-3-7-2 0,0 6 2 15,0-1-2-15,0 0-1 16,0-2 1 0,0-3-1-16,0 0 0 0,0 0 0 15,0 0 2-15,0 0 1 16,0 0 3-16,3-3 1 16,3-2-1-16,0 0-1 15,0-1-3-15,0 1 1 16,2 0-4-16,7-3 0 15,3 0 3-15,-3 0 1 16,3 0 1-16,0 0 0 0,0 0-5 16,3 0 1-16,2 3 0 15,1 0 2 1,0 2-1-16,0 0-1 0,6 3 1 16,-4 3-1-16,1 0-3 15,0 2 2-15,0 0 1 16,-1 1 2-16,10-4-1 15,-3 1-1-15,3 0 1 16,-1-1-1-16,4-2 4 16,0 0 2-16,-4-2-2 15,1-1-1-15,0-2 3 16,0-3 3-16,-1-3 0 16,1-2 2-16,0 0-4 0,-3-1-2 15,-4 1 2 1,-5-3 2-16,-3-5-4 0,-6 3-1 15,-6-1-4-15,-3 3-3 16,-6 3-5-16,-3 0-2 16,-3 2-75-1,9 1-54-15,-9-1 46 16</inkml:trace>
  <inkml:trace contextRef="#ctx0" brushRef="#br0" timeOffset="77">11840 14192 84 0,'3'24'33'0,"0"-8"-18"0,-3 24-9 0,0-27 9 15,0 3 5-15,3 0 2 16,-3-1-7-16,0-1-2 16,0-1-7-16,0-2-2 0,0-4-2 15,0-1 1-15,0-6 2 0,0 0 0 16,0-3 2-16,3-2-2 15,0 0 0 1,2-3-3-16,4 0-2 16,6-3-4-16,0 3 0 0,0 3 0 15,0 2 2-15,0 3 1 16,3 3 3-16,-3 2-1 16,-4 0 2-16,1 3 2 15,-3 0 4-15,-3 0 5 16,-6-2 3-16,-3-1-7 0,-3 0-1 15,-3 0-5 1,0 1-1-16,-5-1-3 16,-4 0-3-16,3-2-1 15,0-3 0-15,3 0-24 0,9-3-11 16,9-2-40 0</inkml:trace>
  <inkml:trace contextRef="#ctx0" brushRef="#br0" timeOffset="78">12111 14150 96 0,'0'0'38'0,"0"3"-20"0,0 2-1 0,0 3 14 15,0 5-3-15,0 8-2 16,-6 3-12-16,0 2-6 0,9 1-5 15,0-1-3-15,0-2 1 0,5 0 1 16,1-5 1-16,0-4-8 16,0-1-4-1,0-6-39-15,0-3-47 16,0-2 23-16</inkml:trace>
  <inkml:trace contextRef="#ctx0" brushRef="#br0" timeOffset="79">12256 14340 84 0,'-6'0'33'0,"3"6"-18"0,0 2-5 0,3-3 12 15,0 6 1-15,0-1 1 16,3 3-7-16,3 1-2 16,3-4-5-16,3-2-1 15,0-3-5-15,6-2 2 0,3-3 3 16,-3-5-3-16,-3-3-1 15,-4 0-2-15,-2-3 0 16,-6-2-2-16,-12 2-1 16,-2 1 5-16,-1-1 1 15,-3 3-2-15,0 0-3 16,0 3 0-16,0 2-1 0,3 3-18 16,6 0-5-1,3 3-31-15,6 0-41 16,6 2 24-1</inkml:trace>
  <inkml:trace contextRef="#ctx0" brushRef="#br0" timeOffset="80">12512 14317 108 0,'-3'0'44'0,"-3"0"-24"0,0 0-8 15,3 2 16-15,-2 1-3 16,-4 2 3-16,0 3-16 15,0 3-7-15,3 2-3 16,0 3-2-16,3 0 2 0,3 0-3 16,6-3-2-16,3-3 4 15,3-2 3-15,8-2-1 16,10-6 0-16,-6-3-23 16,0-5-12-16,0-3-43 15</inkml:trace>
  <inkml:trace contextRef="#ctx0" brushRef="#br0" timeOffset="81">12676 14187 84 0,'0'0'33'0,"0"3"-18"0,0 2-2 0,0 0 11 0,3 11 3 16,-3 5 3-1,0 0-7-15,3 3-4 16,0 0-9-16,0 2-2 15,0-2-4-15,0 0-5 0,3-5 0 0,0-3-17 16,0-3-8-16,0-3-46 16,0-2-23-1,0-5 49-15</inkml:trace>
  <inkml:trace contextRef="#ctx0" brushRef="#br0" timeOffset="82">12881 14338 36 0,'-8'-6'16'0,"2"6"-8"0,-18 6-7 16,12-4 3-16,-3 4 13 15,0-1 8-15,-3 3 1 16,3 0-1-16,0 0-7 0,4 2-1 16,5 1 1-16,3-3 3 15,9 3-5-15,5-4-1 16,13 1-9-16,6 0-6 0,3-2-3 15,8-6-60 1</inkml:trace>
  <inkml:trace contextRef="#ctx0" brushRef="#br0" timeOffset="83">13763 13724 60 0,'0'0'24'0,"2"3"-12"0,1-1-14 15,0 6 19-15,0 3-1 16,0-1-1-16,0 6-2 15,3 5-3-15,0-2 1 16,3-1-4-16,3-2-2 16,0 0-2-16,3-3-3 15,3-2 1-15,6-3-1 16,-4-3 0-16,1 1 2 16,0-4-1-16,0 1 2 15,0-1-4-15,0-2-2 16,-1 0 4-16,1 0 3 15,3-2-1-15,12-1 0 16,-3-2-1-16,2 0-2 0,1-1 1 16,3-4 1-16,5-1 1 0,1-5-1 15,0 3 1-15,-1 2 2 16,1 1 2-16,3 2-1 16,-4 5 1-16,1 1 2 15,2 2 5-15,1 5-4 16,-3 8 0-16,-4 0-4 15,1-2 1-15,-3 0 5 16,-6-1 2-16,-7 1-5 16,-5-3-1-16,-3 0-2 15,-6 0-1-15,-3-3-3 0,-3 0 1 16,-3 0-2 0,0-2-1-16,-3-3 1 0,0 0-1 15,0 0 2-15,0 0 1 16,0 0-1-16,0-3 1 15,0 1-2-15,3-4-1 16,0 1 1-16,0 0 1 16,3-3-1-16,0-3 2 15,0 1-2-15,5-3 2 16,4 2-2-16,3 0-1 16,0 1 1-16,3 2-1 15,3 0 0-15,2 0 0 16,10 0 0-16,0 3 0 15,3 2-3-15,2 0 2 0,1 3 1 16,6 3 2 0,-1-3-1-16,1 0 2 0,-1 0-4 15,4-5 0-15,0 0 1 16,2-3 0-16,-5-3 2 16,-4-2 3-16,1-3 0 15,0-5 2-15,-9-6-2 16,-7 1 0-16,-2 5-6 15,-6 2-1-15,-6 6-10 16,-3 2-3-16,-6 3-63 16,-15 0-58-16,0 0 39 15</inkml:trace>
  <inkml:trace contextRef="#ctx0" brushRef="#br0" timeOffset="84">14429 14063 92 0,'3'5'35'0,"0"19"-18"0,3 2-9 0,-3-15 13 0,3 7-3 16,-3-2-1-16,0 0-7 15,0 3-2-15,0-4 0 16,-3-1 0-16,0-1-4 15,0-3-3-15,0-2 2 0,0-2-2 16,0-1 2-16,0-8 4 16,0-2 1-1,3-3 1-15,3 0-5 16,3-2-3-16,3-1 0 16,3 3 1-16,3 3-1 15,-1-1-1-15,4 6-2 16,3 6 1-16,-3-1 1 15,-3 3 2-15,-3 5 5 0,-4-2 6 16,-5-1 4 0,-9 1 2-16,-5 0-6 15,-7-1 0-15,-3-2-6 0,-3 0-2 16,-3-3-2-16,0 1 0 16,4-4-7-16,2 1 1 15,3 0-19-15,6-3-8 16,3-6-37-1,9-7-48-15,6 0 32 16</inkml:trace>
  <inkml:trace contextRef="#ctx0" brushRef="#br0" timeOffset="85">14682 14057 140 0,'-3'-2'55'0,"6"7"-30"0,0-2-29 16,0 12 41-1,0 7-5-15,0 1-13 16,0 7-5-16,0-1-10 16,3-3-1-16,-3 1 1 0,0-1-7 15,0-2 0-15,3-3-21 16,0-2-7-16,0-4-22 16,3-4-37-16,0-3 19 15</inkml:trace>
  <inkml:trace contextRef="#ctx0" brushRef="#br0" timeOffset="86">14882 14282 56 0,'-3'-2'22'0,"3"2"-12"0,0 2-1 0,0-2 26 16,3 8-1 0,0 3-2-16,3-1-2 15,3-2-11-15,2 0-4 16,4-3-6-16,3-2-1 15,0-3-5-15,0 0 3 0,-3-3 0 0,-3-2-2 16,-3-3-1-16,-3-5 1 16,-6-3 2-1,-3 0 3-15,-6 3 2 16,-6 0-3-16,0 0 0 16,0 2-7-16,3 3-3 0,3 3-13 15,3 2-2-15,3 6-32 16,3-3-54-1,9 5 12-15</inkml:trace>
  <inkml:trace contextRef="#ctx0" brushRef="#br0" timeOffset="87">15203 14213 88 0,'-9'0'33'0,"6"0"-18"0,-6 0 0 16,3 3 13-16,-3 0 0 15,-5 2 1-15,-4 0-8 0,0 11-2 16,3 0-9-16,3 0-4 16,6 0-3-16,3-3 0 15,12 0 0-15,6-2 3 0,3-1 1 16,3-4-6-16,2-6-2 16,7-3-22-16,3 0-8 15,-3-7-30 1,-6-6-32-16,-4-3 32 15</inkml:trace>
  <inkml:trace contextRef="#ctx0" brushRef="#br0" timeOffset="88">15328 14015 88 0,'-3'-3'35'0,"3"6"-18"0,0 5-2 16,3 3 13-16,0 7-2 15,0 6 2-15,0 0-7 16,0 2-3-16,0 9-10 15,-3-4-1-15,0-2 0 0,3-2-3 16,-3-3-3-16,0-3-9 16,0 0-5-16,0-3-24 15,0-2-9-15,3-2-20 16</inkml:trace>
  <inkml:trace contextRef="#ctx0" brushRef="#br0" timeOffset="89">15501 14216 80 0,'-3'-5'30'0,"0"5"-16"0,0 0-17 0,0 2 6 16,-6 1-3-16,-3 0 2 16,-3 2 19-16,-3 0 8 15,3 6-8-15,4 5-2 16,-1-3-5-16,6-2 1 15,6-1 1-15,6 1 2 16,9-3-10-16,8 0-2 0,13 0-2 16,6-1-2-16,-1-1-2 15,1 2-81 1</inkml:trace>
  <inkml:trace contextRef="#ctx0" brushRef="#br0" timeOffset="90">16293 13555 72 0,'0'0'30'0,"-3"2"-16"0,3 1-8 0,0 2 9 0,0 8-4 15,3 9-1-15,0 1-2 16,3 1 2-16,2 0-1 16,4 0 2-16,6-6 0 15,6-2 3-15,3 0-7 16,0-5-4-16,2-3-2 16,-2-3 3-16,0-2 2 0,0-6 2 15,2 0 0-15,4-2-4 16,0 0-3-16,3-1 0 15,2 1 1-15,1 0 1 16,6 2 1-16,-4 3-5 0,1 3 1 16,0 2 2-1,2 6 3-15,1-1-4 0,-3 6-1 16,-4 3 2-16,-5-1 3 16,-3 1 0-16,-6-3 2 15,-6-3-2-15,-4-3 2 16,-2 1 2-16,-6-3 5 15,-3 0-6-15,-3-3-2 16,0-2-3-16,0-3-3 16,0 0 3-16,0 0 0 15,0 0-4-15,0 0 1 0,0 0 0 16,0-3 2-16,0 1 1 16,0-4 1-1,3 1-2-15,0 0-2 0,6-6 1 16,0-7 1-1,3 2 1-15,3 0 3 0,0 0-5 16,15 0-1-16,2-2 0 16,1 2 2-16,3-3-1 15,5 6-1-15,1 0-2 16,0-3 1-16,-1 10 1 16,1 4 2-16,9 2-1 15,-4 2-1-15,-2 4 1 16,3-1-1-16,-1 3 0 15,4-3 2-15,-1-2 1 16,4 0 1-16,-3-6 2 0,-1-2 1 16,-2-1-1-16,-6-4-1 15,-4-6 3-15,-5-8 5 16,-6 3-7 0,-3 0-1-16,-4 0-5 0,-5 2-3 15,-6 1-31-15,-3 4-15 16,-6 4-63-1</inkml:trace>
  <inkml:trace contextRef="#ctx0" brushRef="#br0" timeOffset="91">16846 14020 112 0,'6'14'44'0,"0"30"-24"0,-3-1-17 0,0-22 12 16,0 0-7-16,0 6 0 0,0-1 0 16,-3-2 2-1,3-6-5-15,3-2-1 0,0-5 2 16,-3-1 1-16,0-2 1 0,0-2-4 15,-3-6-1 1,0 0 1-16,3-6 2 16,9-2-3-16,-3-2-2 15,6-3 0-15,2 2-1 0,1 3 0 16,3 3 0-16,0 5-3 16,3 0 2-16,-6 8 1 15,2 5 2-15,-5-2 1 16,-6-3 1-16,-12-1 4 15,-3 1 5-15,-3 3-5 16,-3-3 0-16,-2 0-6 16,-4-3-2-16,0-2-2 0,-3-1-2 15,3-2 0 1,3 0 0-16,3 0-24 0,12-8-68 31</inkml:trace>
  <inkml:trace contextRef="#ctx0" brushRef="#br0" timeOffset="92">17156 14084 116 0,'-3'-16'44'0,"3"37"-24"0,-3-5-19 0,3-5 11 15,0 2 3-15,-6 8 5 0,3 3-4 16,0 5-1-1,6 0-7-15,0-3-3 0,0 1-2 16,0-3-3-16,3-3 1 0,3-5-21 16,3-3-9-16,0-5-40 15</inkml:trace>
  <inkml:trace contextRef="#ctx0" brushRef="#br0" timeOffset="93">17299 14319 112 0,'-9'0'44'0,"9"3"-24"0,0-3-24 0,0 0 10 16,3 3 10-16,3-1 7 15,0 3-3 1,6-2 1-16,-1 2-8 16,7-2 0-16,0-3-8 0,-3 0 1 0,0-5 4 15,0-1-2-15,-3-1 1 16,0-7-3-16,-6 1 1 15,-3-3 0-15,-6 3 3 16,-3 0-3-16,-15 2 1 16,0 1-3-16,0 2 0 15,0 2-10-15,3 6-2 16,4 3-23-16,2 2-8 16,6 1-22-1,6-4-41-15,6 1 24 16</inkml:trace>
  <inkml:trace contextRef="#ctx0" brushRef="#br0" timeOffset="94">17623 14182 152 0,'-6'-6'57'0,"6"6"-30"0,-6-2-23 16,0 4 13-16,-6 1-2 15,3 2 4-15,-2 3-7 16,-1 3-2-16,0 2-5 15,3 6-4-15,0-1 2 0,6 1-4 16,6-3 0-16,3-1 1 16,9-1 2-16,3-4-3 15,5-5 0-15,1-2-1 16,3-3-2-16,-3-3-22 16,0-4-10-16,-1-7-17 15,-2-2-31 1,-12-2 19-16</inkml:trace>
  <inkml:trace contextRef="#ctx0" brushRef="#br0" timeOffset="95">17739 13996 116 0,'-6'-7'44'0,"9"7"-24"0,-3 0-17 0,0 0 12 16,3 7 2-16,0 9 2 16,0 11-2-16,0 5 2 15,0-1-10-15,0 9-1 0,0-3-1 16,0-5-3-16,0-6-3 15,0-2 0-15,0-3-1 16,0-2-29-16,6-6-13 0,-3-2-31 31</inkml:trace>
  <inkml:trace contextRef="#ctx0" brushRef="#br0" timeOffset="96">17942 14190 60 0,'-6'-8'24'0,"3"8"-12"0,-6 2-14 16,6 1 4-16,-6 2 4 15,-3 1 4-15,-6 1 10 16,-3 1 7-16,3 0-3 0,3-2 16 31,7 7-7-31,8 0-13 0,8-2-7 16,4-1-8-1,9 1-4-15,3-3 2 0,9 0-4 0,3 0 0 16,-1 0-39 0,4 0-59-16,-9 2 11 15</inkml:trace>
  <inkml:trace contextRef="#ctx0" brushRef="#br0" timeOffset="97">18668 13523 88 0,'3'10'33'0,"0"4"-18"0,3 4-7 0,3 3 13 15,0 3-8 1,6 3 0-16,2-1 2 16,4 1 0-16,0-6-4 15,6 0-1-15,6 0-4 16,2-2-1-16,4-6-3 15,0-3-4-15,2-2-1 0,10-5 6 16,-6-3 5-16,-1-3-2 0,-2 1-1 16,0-4-5-16,5 1-2 15,-2 0-6-15,0 0 0 16,-1-1 10-16,1 1 8 16,8 2-4-16,1 1-1 15,0 2-5-15,-1 0-1 16,-2 2 1-16,-7 4 0 15,-5 7 15-15,-6-3 10 16,-9-2-4-16,-6 6-2 16,-4-1-11-1,-2-3-3-15,-3-2-1 0,-3-2-11 16,0-1-5-16,-3 0-23 16,0-2-10-16,0-1-27 15,0 4-27 1,0-1 39-16</inkml:trace>
  <inkml:trace contextRef="#ctx0" brushRef="#br0" timeOffset="98">19918 13899 84 0,'-12'-6'33'0,"9"6"-18"0,0-2-11 15,3 2 8-15,0 0 10 16,-3-3 8-16,3-5 0 0,0 0 4 15,3-8-12 1,3 0-13-16,6 3-5 0,3 0-3 16,6 2 1-16,3 1 3 15,8 2-2-15,-2 3-2 16,3 2 2-16,3 3 2 16,5-3-4-1,4 3-1-15,2 0 2 0,4 0 3 16,3 0-2-16,5 0 0 15,1 3 1-15,2-3 2 16,-2-3-3-16,-1-2 0 16,-2 0 8-16,-7-6 4 0,-5 0-3 15,-3 1-2-15,-7-3-5 16,-8-6-4 0,-6-5-22-16,-6 3-9 0,-6 0-75 15</inkml:trace>
  <inkml:trace contextRef="#ctx0" brushRef="#br0" timeOffset="99">19326 14065 36 0,'-3'0'16'0,"0"-2"-8"0,6 20 10 0,0-10 12 15,-3 8 11-15,3 2 5 16,0 12-14-16,0-1-7 16,0 0-10-16,0-3-2 15,6 1-8-15,-4-3-3 0,1-6-1 16,0-2-1-16,0-6 2 15,-3-2-1-15,0-2 2 16,0-4-2-16,6-2 2 16,0-2-2-16,0-4 2 15,3-4-2-15,3-1-1 16,3 3-2-16,3 3 1 0,-1 0 1 16,1 7 0-16,-3 4 0 15,3-1 0 1,-6 3 2-16,-6 2 1 0,-6 1 5 15,-6 0 5-15,-3-1-5 16,-6 1 0-16,-3-3-4 16,-6-3-1-16,0 0-1 15,-3-2-2-15,4 0-4 16,-1-3 0-16,3-3-20 16,3-2-7-16,12-3-57 15</inkml:trace>
  <inkml:trace contextRef="#ctx0" brushRef="#br0" timeOffset="100">19677 14100 176 0,'0'-11'68'0,"0"3"-36"0,0 16-37 0,0-3 10 16,0 6-5-16,0 5 0 15,0 5 2-15,0 3 3 16,-3 2-2-16,3 1 0 0,0-3 1 15,0-1-5-15,0-1-1 16,3-4-28-16,0-2-10 16,3-3-31-1</inkml:trace>
  <inkml:trace contextRef="#ctx0" brushRef="#br0" timeOffset="101">19823 14332 88 0,'15'8'33'0,"-12"0"-18"0,0 0-13 16,6-2 6-16,-1-4 13 15,1 1 6-15,3-3-7 16,0-3-4-16,0-2-9 16,0 0-5-16,-3-1-1 15,-3 1 3-15,-3 0 2 0,-3-6 6 16,-6-5 3-16,-3 3-8 0,-6 3-4 15,-6 2-2 1,3 2-1-16,1 1-11 16,2 2-3-16,3 3-39 15,6 6-40-15,15-9 27 16</inkml:trace>
  <inkml:trace contextRef="#ctx0" brushRef="#br0" timeOffset="102">20177 14203 144 0,'-9'-8'55'0,"6"8"-30"0,-6 0-27 15,6 0 9-15,-9 3 6 16,-6 2 6 0,4 3 1-16,-1 0 0 15,3 5-10-15,3 5-9 0,6-2-3 16,9-2 1-16,9-4 0 0,3 1 3 15,-1-3 1-15,1 0-4 16,0-6-1-16,0-2-21 16,-3-2-10-16,0-4-25 15,-3-4-31 1,-3-1 28-16</inkml:trace>
  <inkml:trace contextRef="#ctx0" brushRef="#br0" timeOffset="103">20335 14063 124 0,'-3'0'46'0,"6"2"-24"0,-3 25-19 16,0-17 12-16,-3 6-3 15,0 3 1-15,0 5-5 0,0 2-3 16,0-5-2-16,0 3-5 0,0-3 1 16,0-2-4-16,0-3 1 15,3-3-25 1</inkml:trace>
  <inkml:trace contextRef="#ctx0" brushRef="#br0" timeOffset="104">20445 14219 60 0,'-18'0'24'0,"6"5"-12"15,-6 0-1-15,12 1 10 0,-3 4 0 16,0-2 2-16,-5 5-4 16,11 1-2-16,3-4-9 15,6 1-5-15,11 2-2 16,7 0-1-16,6 0-7 16,12 1-3-16,-1-4-47 15,1-2-22-15</inkml:trace>
  <inkml:trace contextRef="#ctx0" brushRef="#br0" timeOffset="105">9473 14962 76 0,'0'-2'30'0,"0"4"-16"0,0-2 3 15,0 0 14-15</inkml:trace>
  <inkml:trace contextRef="#ctx0" brushRef="#br0" timeOffset="106">9473 14989 198 0,'0'26'25'15,"0"11"2"-15,0 0-1 16,0 0-13-16,0 0 3 0,3 0 2 16,0-2-10-16,3-4-2 15,0-1-2-15,0-7 2 16,0-9-3-16,-3-4 0 16,0-2-8-16,0-5-2 15,-3-3-29-15,3-6-12 0,0-1-35 31</inkml:trace>
  <inkml:trace contextRef="#ctx0" brushRef="#br0" timeOffset="107">9753 15012 56 0,'6'-7'22'0,"-3"9"-12"0,3-4-1 15,-6 2 11-15,3 5 0 16,-3 0 0-16,-3 6-6 16,-6 2-1-16,-3 0-6 15,-3 3-2-15,-6 0 6 16,-5-3 5-16,2 3 3 0,0 3 1 15,0-6-3 1,3 0 0-16,6-2-9 0,1-3 1 0,2 2 2 16,3 1-4-16,3-1 1 15,6 1 1-15,6-1 5 16,6 4 1-16,3-1 0 16,5 0-5-16,4 0-2 15,0 1-4-15,3-1-3 16,-3 0 0-16,-1 0-1 15,-2 3-5-15,3 3-1 16,-6-3-30-16,3-3-12 16,-3 0-26-1,-1-5-37-15,-2 0 33 0</inkml:trace>
  <inkml:trace contextRef="#ctx0" brushRef="#br0" timeOffset="108">9961 15171 104 0,'-8'-2'41'0,"8"-1"-22"0,-3 3 13 0,3 0 24 16,0 0-3-16,0 0-1 15,5 0-14-15,4-5-6 16,3 5-18-1,3-6-7-15,3 4 0 0,6 2-4 16,-3 0 0-16,3-3-1 0,-4 3-2 16,-2 0-30-16,0 0-13 15,-6 0-145 1,0 3 75 0</inkml:trace>
  <inkml:trace contextRef="#ctx0" brushRef="#br0" timeOffset="109">10000 15253 180 0,'-15'-2'68'0,"15"2"-36"0,0 0-26 16,0 0 17-1,6 0-3-15,0-3 3 0,6 0-11 16,3-2-4 0,9 0-5-16,0-1-5 0,-1 1 1 0,1 2-26 15,0 1-9-15,0 2-48 16,-6 0-32-1,-3 5 52-15</inkml:trace>
  <inkml:trace contextRef="#ctx0" brushRef="#br0" timeOffset="110">10494 15060 104 0,'6'-16'41'0,"-6"8"-22"0,3 3-5 0,-3 2 17 15,-3-7-2-15,-3-1 1 16,-3 3-4-16,-3 3 1 16,-5 0-15-16,-4 10-2 0,-3 0 0 0,0 3-6 15,0-3-2-15,3 3-4 16,7 3 1-16,8 0 1 16,6 2 2-16,3 3-3 15,6 0 0-15,5 2 3 16,7 3 1-16,0 0-1 15,0 1-2-15,-3 1 3 16,-6 4 2-16,-6-1 0 16,-6 1 0-16,-6-3-3 15,-3 7 1-15,-6-4-2 16,-3-6-1-16,0-3 1 16,0-4-1-16,-3-6 0 15,4-8 2-15,5-8-3 16,3-3-2-16,6-2-3 15,3-3-1-15,6-5 1 0,6-3 4 16,3 0-1-16,5-2 1 16,1-6 2-1,0 3 2-15,-3 2 12 0,-3 4 6 16,-3 1-4-16,-3 4 1 31,-6 2-10-31,0 5-2 0,-6 1-3 0,0 5-2 16,0 2-10-16,0 3-6 15,0 3-45-15,3 2-20 16,3 5-16 0</inkml:trace>
  <inkml:trace contextRef="#ctx0" brushRef="#br0" timeOffset="111">10664 15243 232 0,'-6'0'88'0,"3"0"-48"0,0 2-47 16,3-2 14-16,0 0-10 16,0 0 2-16,3 3-34 0,0 2-17 15,0 1-35 1,3 1-15-16</inkml:trace>
  <inkml:trace contextRef="#ctx0" brushRef="#br0" timeOffset="112">10646 15444 184 0,'-6'8'68'0,"3"-8"-36"0,3 2-44 0,0-2-63 16,9-2-32 0</inkml:trace>
  <inkml:trace contextRef="#ctx0" brushRef="#br0" timeOffset="113">11292 14639 20 0,'0'0'11'0,"0"-2"-6"0,0 2-4 16,0 0 3-16,0 0-2 15,0 0-2-15,0 0-2 16,0 0 1-16,0 0-1 16,0 0 0-16,0 0 2 15,0 0 2-15,0 0-12 16,0 2-3-16</inkml:trace>
  <inkml:trace contextRef="#ctx0" brushRef="#br0" timeOffset="114">11277 14653 20 0,'0'0'11'0,"0"0"-6"0,3 2-6 16,-3-2 4-16,3 6 7 0,0-1 3 16,0 0-2-16,0 6 1 15,3 5-3-15,0-3 0 16,3 0-3-16,0 0-1 16,3 1-6-16,0-1 1 15,-1 0 2-15,7 0 1 16,6 0-1-16,0-2 1 0,0 0 0 15,0-1 1-15,-1-2-2 16,4 0 1 0,6-3 0-16,0-2 1 15,2 0-5-15,4-1 1 16,0 1 0-16,14 0 2 0,-5-1-3 16,0 1-2-16,-4 0 4 15,4-1 1-15,-1-2 0 16,1 0-2-16,3 0 1 15,-1 0-1-15,10 0 0 16,-1 0 2-16,-2-2-1 16,5-1-1-16,-2 0 1 15,-1-2-1-15,4 2 2 16,2 1 3-16,-5 2-2 16,0-3 0-16,-1 3-1 15,1 0-2-15,-4 0 3 0,1 0 0 16,-1 3-1-16,7 5-2 15,-7 0 1 1,7 2-1-16,-10 9 0 0,-8 7 0 16,-3-2 4-16,-4 2 2 15,-5-2 2-15,-9 0 0 16,-6-5 2-16,-3-1 1 16,-3-5-5-16,-3-2-2 15,-3-1-2-15,-1-2-2 0,1-2 3 16,0-6-2-16,-6 0-1 0,0 0 1 15,0 0 1 1,0 0 1-16,0 0 1 16,0 0 0-16,0 0 0 15,0-3-2-15,-3 3 1 16,3-3-4-16,-3 1-2 0,3-1 2 16,0-2 0-16,0-1 1 15,3-1 2-15,3-1-1 16,3-3-1-16,3-2 1 15,3 2-1-15,3-7-3 16,6-9 2-16,0 3 3 16,11 6 1-16,1 2-4 15,-3 0 1-15,-1 3-2 16,1 0 0-16,3 2 2 16,3 1 0-16,-4-1 0 15,4 3 2-15,3 0-1 0,-1 3-1 16,16-1-2-1,-6 4 1-15,-1-1 1 16,4 1 0-16,-1-1 0 0,-2 0 0 16,2 1 0-16,-2 2 2 15,12-3-3-15,-7 3 0 16,1-3 1-16,2 1 0 16,-2-1 0-16,-1 0 2 15,-2 1-3-15,2 2 0 16,1 2 1-16,-3 4 0 15,-4-4 0-15,-2 1 2 16,-1 0-3-16,4-3 0 0,-3 2 1 16,2-2 2-1,1 0-1-15,5 0-1 0,-2-2-2 16,0-4 1-16,-7-4 1 16,10-1 0-16,-1-7-3 15,-2-11 2-15,-1-1-12 16,1 4-5-16,3 2-19 15,-13 0-35 1,-5 1 12-16</inkml:trace>
  <inkml:trace contextRef="#ctx0" brushRef="#br0" timeOffset="115">12932 15163 56 0,'-3'29'22'0,"0"-15"-12"0,3 7-10 0,0-11 7 15,0 6-2-15,0 0 2 16,3 0-4-16,0 0-2 0,-3-3 2 15,0-2 0-15,0-1-4 16,0-2 1-16,0 0 15 16,3-3 7-16,-3-5 1 15,0 0 0-15,3-2-10 16,0-6-5-16,0-3-3 16,0 3-1-16,0-2-2 15,3-1-2-15,3 1 1 0,3 2-1 16,6 0 2-16,-1 2-3 15,4 4 0-15,0 2 1 16,0 2 0-16,0 4 0 0,-3 2 0 16,-6 2 2-1,-4 1 1-15,-5-1 1 16,-6 1 0-16,-3 0 6 0,-2-4 4 16,-4 4-5-16,-3-6-1 15,0-2-4-15,-6-3-3 16,6 0-7-16,0-3-1 15,3-2-37 1,6-3-50-16,3-2 15 16</inkml:trace>
  <inkml:trace contextRef="#ctx0" brushRef="#br0" timeOffset="116">13131 15121 68 0,'3'-8'27'0,"0"5"-14"0,3 1-4 15,-6 2 11-15,3 2-11 16,0 4-2-16,3 2-1 16,0 10 1-16,0 1-3 15,-3 4-1-15,0 4-3 16,3-1-1-16,0 1 3 16,0-3 1-16,0-1-1 15,0-1-2-15</inkml:trace>
  <inkml:trace contextRef="#ctx0" brushRef="#br0" timeOffset="117">13399 15259 104 0,'-12'-3'38'0,"7"8"-20"0,-1 3-23 0,3 0 4 16,0 5 2-16,-3 1 1 15,3 1 4-15,3 1 1 16,6 3-3-16,3-1-3 16,2-2 11-16,7-11 4 15,6-2-2-15,-3-8 0 16,0-3-2-16,-3 0 2 0,-3-3-7 16,-7-2 7-16,-2-3 3 0,-6 6-5 15,-3-4-2-15,-5 1-3 16,-10 0 0-16,0 2-4 15,0 3-2-15,3 3-7 16,3 0-4-16,3 2-36 16,6 3-15-16,3 0-13 15</inkml:trace>
  <inkml:trace contextRef="#ctx0" brushRef="#br0" timeOffset="118">13676 15235 116 0,'0'-6'46'0,"0"6"-24"0,-3-2-10 16,0 2 13-16,0 0-5 15,-3 0 1-15,-6 2-10 0,0 6-4 16,-2 3-4-16,2 2-3 0,0 6 1 16,6-1-4-16,6-2 2 15,6 3-1-15,6-4 0 16,3-1 2-16,8-4 0 15,4-10 0-15,3-2 2 16,0-6-28-16,-3-3-9 16,-4-5-18-1,-2 3-23-15,-3-5 26 16</inkml:trace>
  <inkml:trace contextRef="#ctx0" brushRef="#br0" timeOffset="119">13858 15081 108 0,'-6'-2'41'0,"9"2"-22"0,-3 8-22 15,0-1 6-15,0 7-1 16,0 2 1-16,0 7-1 16,0 1-2-16,0 3 3 15,0-1 0-15,0 1-4 16,3-4 1-16,0 4 0 16,-3-3 2-16,3-1-17 15,0-4-39 1,0-3-8-16</inkml:trace>
  <inkml:trace contextRef="#ctx0" brushRef="#br0" timeOffset="120">14084 15232 84 0,'-18'-3'33'0,"9"6"-18"0,-6 0-11 0,6-1 10 16,-3 1 5-16,1 0 3 15,-4 2-9-15,-3 0-3 16,3 3-6-16,6 0-3 16,6 0 0-16,6 0-1 0,6 0 0 15,9 0 2-15,9 0 3 16,8-3-7-16,16 0 0 16,0-5-60-1</inkml:trace>
  <inkml:trace contextRef="#ctx0" brushRef="#br0" timeOffset="121">16254 14449 12 0,'-3'0'8'0,"6"0"-4"0,-3 0-5 0,0 0 4 0,0 0 2 15,0 5 2-15,0 0 3 16,0 1 1-16,0 7-8 15,3 6-1-15,0-1 0 16,3 1 1-16,3 2-4 16,3 0-1-16,3 0 5 15,5 0 5-15,1 0 5 16,6 1 2-16,6-4-6 16,-1-5-3-16,7 1 1 15,0-4 2-15,0-2 2 0,-4-3 3 16,7-2-1-16,3-6 0 15,2-5-5-15,4 3-3 16,-1-3-2-16,1-2-3 16,3 2 1-16,-1-3 1 15,1 1-1-15,5-4 2 16,4 1 2-16,8 2-2 0,-2 1-2 16,-1 2 0-16,1 0 1 0,5 0-1 15,3 3-1-15,-5 5-2 16,-4 2 1-1,-2 6 1-15,-7-2 2 16,1 2-1-16,2 2-1 16,4 1 1-16,-4 7-1 0,1 1 0 15,-4-3 0-15,4 0 0 16,-7-3 0 0,-5 0 0-16,-3 0 2 0,-4 0 1 15,-2 3 1-15,-6 0-2 16,-7-3-2-16,-5 1 9 15,-3-4 6-15,-6-2 4 16,-3 0 1-16,-3-3-7 16,0-2-3-16,-3 0 8 15,0-3 3-15,0 0-9 16,-3-3-4-16,0 0-3 16,0-2-1-16,3-3-2 15,-1 0 1-15,7 0-2 16,0-2-1-16,0 2 1 15,3 0-1-15,3 0 0 16,6-3 0-16,-3 1-3 16,5-6 0-16,4 0-1 0,3 0 3 15,6 3 0-15,2 0 3 16,10-3-1-16,2 0 2 16,1 0-4-16,3 3 0 15,2 0 1-15,4 2 0 0,-1 0 0 16,4 6 2-1,-4-3-3-15,7 8 0 16,-7 0 1-16,1 3 0 16,2-1 0-16,-2 6 0 0,2 3 0 15,1-3 0 1,2-3-3-16,0 1 2 0,4-4 1 16,-1 1 2-16,1-3-1 15,5-5-1-15,-2-3 1 16,-1-3-1-16,0-10-5 15,-2-6 1-15,-7 1-14 16,-5-1-5-16,-13-2-24 16,-11 3-9-16</inkml:trace>
  <inkml:trace contextRef="#ctx0" brushRef="#br0" timeOffset="122">17968 14962 96 0,'0'0'35'0,"0"0"-18"0,0 19-13 0,3-11 8 0,0 5 4 16,0 8 2-16,0 3-5 16,-3 5 0-16,0-3-2 15,3-2 1-15,-3-3-6 16,3-2 3-16,-3-3 1 0,0-3-3 15,0-2-2-15,0-6 0 16,0 0-1-16,0-5 0 16,0 0 0-16,6-2-2 15,3-9-2-15,6-2 1 16,0 0 1-16,3-3-6 16,0 5 1-16,2 3 1 15,4 3 3-15,0 5 0 16,-3 5-1-16,-3 3 7 15,-3 3 3-15,-3-1-1 16,-6 1 2-16,-6-1-2 0,-6 1 0 16,-9 0-3-16,-3-1-1 15,-3-2-3-15,0-3 1 16,-6-2-4-16,4 0-2 16,2-3-1-16,6 0 3 15,3-3-22-15,6-2-7 16,15-6-31-1,6-5-45-15,0-2 26 16</inkml:trace>
  <inkml:trace contextRef="#ctx0" brushRef="#br0" timeOffset="123">18245 14986 88 0,'0'-24'35'0,"3"24"-18"0,9 0-16 15,-9 3 30 1,3 10 5-16,-3 8-8 15,0 3-1-15,-3 3-16 16,0 7-4-16,0-5-5 16,0-3-2-16,3 1 1 0,3-3-1 15,0-6 2-15,3-2-8 16,3-3-3-16,0-5-9 16,2-2-3-16,1-6 6 15,-3-3 4-15,0-2 4 16,0-1 5-16,-3-2 1 15,-3 3 1-15,0 0 2 16,-3 0 1-16,-3 2 1 16,0 3 0-16,0 0-2 15,3 5-2-15,0 3 3 0,3 0 0 16,6 3 3-16,3-3 1 16,2 0 12-16,1-6 5 15,0-2-8-15,3-5-2 16,-3 0-8-16,-3-3-2 15,-3 0 0-15,-3 0 0 16,-6-5-2-16,-6-1-2 16,-3-2 1-16,-3 3 1 15,-6 3-1-15,-6 2 2 0,0 0-4 16,6 5-2-16,0 0-5 16,6 6-2-16,3 0-33 15,24-3-58 1</inkml:trace>
  <inkml:trace contextRef="#ctx0" brushRef="#br0" timeOffset="124">18748 15118 104 0,'-18'-2'41'0,"15"2"-22"0,-14 0-5 15,11 5 15-15,-6 6-8 16,0 2 1-16,0 0-11 15,0 3-2-15,3 0-5 16,6 2 2-16,6 1 0 0,6-3 2 16,6-3 2-16,9-3-5 15,-1-4-3-15,1-6-4 0,3-3-1 16,3-2-3-16,-9-3-1 16,-3 0-12-16,5-5-5 15,-5-8 8-15,-9 2 4 16,-3-5 3-16,-3-2 3 15,-3-1 4-15,0-2 1 16,-3 5 1-16,3 1 2 16,0 9-1-16,0 4 2 15,3 15 0-15,-3 8 5 16,0 6 3 0,3 2 5-16,-3 3 2 0,0 0-7 15,0-1-4-15,0 1-4 16,0-3 0-16,0-2-4 15,0-1 0-15,0-2-4 16,0-2-1-16,0-4-24 16,3-2-8-16,6-5-29 15</inkml:trace>
  <inkml:trace contextRef="#ctx0" brushRef="#br0" timeOffset="125">19037 15116 16 0,'-27'5'8'0,"15"-2"-4"0,-15 10 10 0,13-5 9 15,2 2 13-15,-3 1 7 16,6 0-8-16,3-1-1 16,12 1-10-16,6-1-5 15,6-2-7-15,5 0-2 16,10-3-6-16,12-2-7 0,0 0-1 15,-1-1-18-15,-2 1-6 16,-6-8-40 0</inkml:trace>
  <inkml:trace contextRef="#ctx0" brushRef="#br0" timeOffset="126">21296 13555 52 0,'12'23'22'0,"-3"1"-12"0,6 13-1 16,-6-23 9-16,3-1-2 16,0-3 3-16,6 4-4 0,5-7 1 15,4-1-7-15,0-4-3 16,3-2 3 0,-1-5 2-16,10-8-4 0,0-11 1 15,2 6-5-15,4-1 0 16,6 1-1-1,2 2-4-15,1 2 1 0,-4 4 1 0,13 5 2 16,-6 2-1-16,2 6-1 16,-2 2 1-16,2 11 1 15,-5 5-1-15,-7 0 2 16,-5 0 13-16,-9-2 7 16,-6 2-7-16,-4-3-2 0,-5-4-6 15,-3-1-3-15,-3-3-2 16,-3-2-3-16,0 0 1 15,-3-2-1-15,-3-1 0 16,0 0 0 0,-3 1-20-16,0-1-9 0,0-5-56 15</inkml:trace>
  <inkml:trace contextRef="#ctx0" brushRef="#br0" timeOffset="127">22502 13774 116 0,'0'-2'44'0,"0"4"-24"0,3-2-6 0,-3 0 17 15,0 0-6-15,0-2 0 16,3-1-5-16,-3 0-3 16,3-2-9-16,3 0-1 0,3-3 0 0,8-3-1 15,1-2-1 1,-3-6-3-16,12-7-2 15,-3 5 1-15,8 0 1 0,4 2 1 16,9 3 1-16,-1 3-2 16,7 2-2-16,6 3 1 15,2 1-1-15,4 4-3 16,2 3 2-16,-2 0 1 16,-4 0 2-16,-5 0-3 15,2-3 0-15,-11-2 10 16,3-3 3-16,-7-5-3 15,-2-3-1-15,-3 0-2 16,-10 3 1-16,-2 0-13 16,-9 2-3-16,-3-2-42 15,-9 5-19-15,-3 3-24 16</inkml:trace>
  <inkml:trace contextRef="#ctx0" brushRef="#br0" timeOffset="128">21975 13885 72 0,'3'3'27'0,"0"2"-14"0,3 11 4 0,-3-5 16 15,0 5-11-15,0 2-4 16,0 6-14-16,0 0-4 16,0 2-1-16,-3-5 2 15,0-2 0-15,0-6 2 0,0 0 0 16,0-5-1-16,0 0 1 16,0-8 0-16,3 0 3 15,3-2-3-15,2-6 0 16,4-6-1-16,6 1-2 15,6 3-2-15,0 2 1 16,0 2-1-16,-1 6 0 16,-2 6 2-16,-6 7 2 0,-3 0 8 15,-6-2 3-15,-6 2 5 16,-3-2 3-16,-3-1-9 16,-6-2-4-16,-9 3-8 15,4-6-2-15,-4 0 3 16,3-2 1-16,3 0-7 15,0-6-2-15,6 0-29 16,3-2-12-16,6-8-24 16</inkml:trace>
  <inkml:trace contextRef="#ctx0" brushRef="#br0" timeOffset="129">22249 13888 124 0,'0'0'46'0,"3"8"-24"0,-3 8-21 0,0-6 8 16,0 6 3-16,-3 3 5 16,3 5-7-16,0 7-3 15,0-4-4-15,3-1-3 0,3-2 3 16,0-3-7-16,2-5 1 16,4 0-21-16,6-8-9 15,3-3-27 1</inkml:trace>
  <inkml:trace contextRef="#ctx0" brushRef="#br0" timeOffset="130">22409 14121 76 0,'-9'5'30'0,"12"6"-16"0,-6 7-1 16,6-10 11-16,0 0-1 16,3 0 0-16,3-3-8 15,3 1-4-15,3-6-6 16,0-3-2-16,-3-2-1 15,6-1-2-15,-9-2 1 0,-3 1 3 16,-3-4 2-16,-3 3 0 16,-6-8-1-16,0 3-3 15,-3-3 1-15,0 3-2 0,0 2 2 16,3 3-7 0,3 6 1-16,3 2-50 15,6 0-41 1,0-3 28-16</inkml:trace>
  <inkml:trace contextRef="#ctx0" brushRef="#br0" timeOffset="131">22677 14010 72 0,'-3'0'27'0,"-3"5"-14"0,-3 3-11 0,6 3 6 16,-2 7 2-16,-1 1 1 15,3-4 1-15,3 4 0 16,3-3-6-16,3 0-2 15,2 0-2-15,4-6-2 16,3-2-2-16,3-3 1 0,0-5-4 16,3-2 1-1,3-4-22-15,-7-4-8 0,-2-11-5 16,0-3 1-16</inkml:trace>
  <inkml:trace contextRef="#ctx0" brushRef="#br0" timeOffset="132">22814 13888 76 0,'0'5'30'0,"0"9"-16"0,0 9-8 16,0-9 9-16,0 1-4 15,3 9-1-15,0 3-4 16,-3-1-1-16,6-2-6 16,-3 0 1-16,6-3-16 0,-3-3-4 15,0 4-23-15,0-9-8 16</inkml:trace>
  <inkml:trace contextRef="#ctx0" brushRef="#br0" timeOffset="133">22901 14063 32 0,'-27'31'13'0,"27"-31"-6"0,-27 22 20 0,18-12 16 15,0 1-7-15,9 2-1 16,6 0-16-16,3 0-6 16,6 1-6-16,6-4-2 0,0 1-17 15,17-6-6-15</inkml:trace>
  <inkml:trace contextRef="#ctx0" brushRef="#br0" timeOffset="134">21466 14454 88 0,'36'32'33'0,"-19"5"-18"0,13-8-13 15,-12-16 9-15,12 1-3 16,9-1 3-16,8 0-4 0,13-2 1 15,5-3-3-15,7-3 0 16,2-5 1-16,-3 0 1 16,4-3 1-16,-1-2 2 15,4-3-1-15,5 0 2 16,0-18-6-16,7 2-5 0,5 3-1 16,3-1 3-16,6 4 1 15,-2 2-4-15,-7 3-1 16,0 5 1-16,0 0 0 15,-11 5 5-15,2 6 5 0,-3 5-5 16,1 8-2 0,-10 5-4-16,-6 0 1 15,1-2 3-15,-7-1 1 16,-2-2-1-16,-12-3-2 0,-7-2-2 16,-8-1 1-16,-12-2-8 15,0-2-4-15,-12 2-57 16</inkml:trace>
  <inkml:trace contextRef="#ctx0" brushRef="#br0" timeOffset="135">23990 14650 32 0,'-6'-5'13'0,"6"10"-6"0,0-5-15 0,0 0-1 15,0 0 7-15,-3 0 3 16,-3 0 0-16,3 0-1 15,0 0 1-15,-3-3 1 16,6 1-1-16,0-1-1 0,-3 0 1 16,3 3-1-1,0 0-11-15,0 0-3 16</inkml:trace>
  <inkml:trace contextRef="#ctx0" brushRef="#br0" timeOffset="136">23951 14653 116 0,'-3'-3'44'16,"3"-2"-24"-16,12-1-6 0,-9 4 17 16,-3-1-8-16,6-2-1 15,-3-3-2-15,3-3 2 0,0 3-6 16,9-23-8-16,6 4-5 15,3 1 0-15,5 2-2 16,4 0 2-16,9 3-2 16,-4 2 2-16,4 4-4 15,15 1 0-15,2 4 1 16,1 2 2-16,5 5-3 16,-2 3 0-16,11 0 1 15,1 0 2-15,5 0-1 16,3 0-1-16,-5 0 1 15,-4 0 1-15,-3-3-3 0,-8-2-2 16,-6-3-75 0,-16-16-53-1,-14-2 49-15</inkml:trace>
  <inkml:trace contextRef="#ctx0" brushRef="#br0" timeOffset="137">23160 14661 96 0,'5'-3'35'0,"-2"3"-18"0,0 3-18 15,0 2 9-15,0 5 1 16,0 9 5-16,0 5-2 0,-3 5 1 16,6 5-7-16,-3 6-2 15,0 2-2-15,0-5 1 16,-3-5-2-16,0-5 2 0,0-6 0 15,0-3 1-15,0-5 0 16,0-2 0-16,0-6 2 16,0-5 3-16,6-2 5 15,0-19-8-15,3-1-1 16,3 1-5-16,9 3-1 16,0 2 3-16,-1 3 1 15,1 5-4-15,0 5 1 0,-3 6 0 16,0 7 0-1,-3 9 2-15,-3-1 3 0,-3 1 0 16,-9-1 0-16,0-2 1 16,-6 0 1-16,-3-5-1 15,-6-1-1-15,0-2-3 16,-12 0 1-16,6-8-2 16,0 0-1-16,4 0-21 15,5-5-9-15,3 0-31 16,6-11-36-1,6-11 30-15</inkml:trace>
  <inkml:trace contextRef="#ctx0" brushRef="#br0" timeOffset="138">23526 14684 132 0,'0'-5'52'0,"0"5"-28"0,0 3-28 15,3 15 8-15,-3 1 0 16,0 5 2-16,0 2 2 15,0 1-2-15,0-1 1 16,0 14-4-16,0-3-4 0,0-6 0 16,6-4-21-16,-3-6-8 15,8-2-29 1</inkml:trace>
  <inkml:trace contextRef="#ctx0" brushRef="#br0" timeOffset="139">23645 14989 92 0,'-6'29'35'0,"6"-19"-18"0,0 6-20 15,9-10 6-15,-3 4 5 16,0-2 7-16,11 0-1 16,4-3 0-16,3-5-4 15,0-2-1-15,-3-4-5 16,-6-2-1-16,-1-5-1 15,-8-5 1-15,-6-6 2 0,0 3 7 16,-11-1 2-16,-10 1-3 16,0 5 1-16,0 3-7 15,3 3-3-15,-3 2-8 16,12 2-1-16,0 4-30 16,7 2-53-1,7 0 8-15</inkml:trace>
  <inkml:trace contextRef="#ctx0" brushRef="#br0" timeOffset="140">23960 14888 108 0,'-27'8'41'0,"7"0"-22"0,5 3-22 0,9-1 6 0,-3 9 3 15,9-1 6-15,0-2 0 16,0 0 3-1,9-3-8-15,9 0-4 0,-1-5-2 16,4 0-1-16,0-8-11 16,3-2-5-1,-3-4-23-15,0-15-8 0,-1 0 5 16,1 0 3-16</inkml:trace>
  <inkml:trace contextRef="#ctx0" brushRef="#br0" timeOffset="141">24112 14751 96 0,'-6'-3'35'0,"6"-8"-18"0,0 22-20 16,6-6 6-16,-3 6-1 16,-3 7 1-16,6 6 5 15,-3 3 3-15,0 12-6 16,0-2-3-16,0-2 1 16,0-4 2-16,-3-4-29 0,6-6-10 15,-6-2-11 1,0-6-2-16</inkml:trace>
  <inkml:trace contextRef="#ctx0" brushRef="#br0" timeOffset="142">24204 14870 80 0,'-38'8'30'15,"23"-3"-16"-15,-3 5 1 0,12-4 13 16,0-1-2-16,6 8 2 0,3 6-10 16,9-1 0-1,9 1-16-15,8-3-3 0,7 0-22 16,9-6-10-16,11-2-32 16,-11-3-11-16</inkml:trace>
  <inkml:trace contextRef="#ctx0" brushRef="#br0" timeOffset="143">9444 15774 112 0,'0'-5'44'0,"0"5"-24"0,0 3-13 0,0-3 13 15,2 5-8-15,1 6 1 16,0 13-8-16,0 13-1 16,-3 5-2-16,0 0 3 0,0-2 1 15,0 2 2-15,0-2 0 16,0-6-7-16,0-5 0 15,0-2 3-15,3-9 2 16,0-2-2-16,0-5-3 16,3-6-22-16,0-5-9 0,3-8-40 15,3-5-20 1,0-3 47 0</inkml:trace>
  <inkml:trace contextRef="#ctx0" brushRef="#br0" timeOffset="144">9750 15785 88 0,'9'-3'35'0,"-6"9"-18"0,3 4-7 15,-6-4 12-15,-3 12 1 16,-6 6 1-16,-3 0-9 16,-9 2-4-16,-5 1-6 15,-1-1-2-15,-3 3-1 16,0-5 9-16,3-5 6 0,4-6-5 0,2 0-2 15,6-2-5 1,3-3-2-16,6-1 3 16,6 1 1-16,12 0-1 15,6 3-1-15,6-1-1 0,8 4 2 16,1-1-3-16,0 0-2 16,0-5 4-16,-1 3 1 15,-2-6-13-15,-3 0-6 16,-3-2-33-16,-3-3-15 15,2-3-19 1</inkml:trace>
  <inkml:trace contextRef="#ctx0" brushRef="#br0" timeOffset="145">9955 15928 208 0,'-14'-11'77'0,"14"11"-42"0,3-8-23 16,0 8 21-16,3-8-10 16,2 3-1-16,4-5-15 15,6 4-5-15,3-2-1 16,6 6-1-16,0-1 0 0,-1 3-18 16,1 5-5-16,-3 3-53 15,0 0-58-15,-9 3 37 16</inkml:trace>
  <inkml:trace contextRef="#ctx0" brushRef="#br0" timeOffset="146">10003 16052 176 0,'-3'-5'68'0,"6"5"-36"0,3 0-31 0,3 0 16 15,3-3-11-15,9 1-3 16,3-6-2-16,5 8-1 0,1-3-40 15,3-2-18 1,3-3-14-16,-1-3-5 16</inkml:trace>
  <inkml:trace contextRef="#ctx0" brushRef="#br0" timeOffset="147">10399 15716 124 0,'-6'0'46'0,"6"6"-24"0,-3 12-21 15,3-5 8-15,-3 19-1 16,0 0 0-16,0 0 0 16,0 2 0-16,0 3-4 15,3-3-3-15,0 1 2 0,0-9 0 16,3-2 1-16,0-5-9 0,0-4-4 15,0-1-37 1,0-4-37-16,0-2 23 16</inkml:trace>
  <inkml:trace contextRef="#ctx0" brushRef="#br0" timeOffset="148">10634 15753 108 0,'0'-13'41'0,"3"10"-22"0,-3-2-9 0,0 5 14 15,-3 0-4-15,0 3 0 16,-3 2-9-16,-3 8-4 0,-6 14-4 16,1 5-7-16,-1 7 0 0,3-2 4 15,3 6 4 1,3-6-1-16,6 0 0 15,9-8 8-15,0-3 2 0,6-5 5 16,2-5 1-16,4-8-4 16,3-8-1-16,0 0-6 15,0-5 0-15,-6-11-3 16,-7-2 2-16,-5-1-4 16,-9 0-2-16,-5-2 2 15,-7 3 0-15,-3-3 1 16,-3 2 0-16,-3 11-2 0,0 0-2 15,3 6-2 1,4-1-1-16,5 6-29 16,3 2-14-16,9 0-47 15,12-2-27-15,3-3 56 16</inkml:trace>
  <inkml:trace contextRef="#ctx0" brushRef="#br0" timeOffset="149">10962 15899 212 0,'-6'-3'82'0,"6"8"-44"0,-6 1-47 0,3-4 14 15,0 6-18-15,-3-2-5 16,-3 7-61-16,0-3-25 16,3 4 44-16,3-4 24 15</inkml:trace>
  <inkml:trace contextRef="#ctx0" brushRef="#br0" timeOffset="150">10872 16155 176 0,'-6'3'68'0,"9"-3"-36"0,0 0-40 16,-3 0 10-16,6-3-76 15,3 1-32-15</inkml:trace>
  <inkml:trace contextRef="#ctx0" brushRef="#br0" timeOffset="151">11280 15523 52 0,'0'3'22'0,"3"-1"-12"0,3 9-5 0,0-6 8 15,0 9-3-15,3 1 2 16,3-1 4-16,3-1 2 15,2 3-5-15,7-3-3 16,6 0 1-16,3 6 3 16,5-6-4-16,7-2 2 15,3-4-3-15,5-1 2 16,4-1-6-16,5 0-1 0,-2 1 0 16,-4-1 2-16,7 0 1 15,-3-2-3-15,2-3-1 16,1 5-3-16,5-2-1 15,0-3 3-15,4-3 1 0,5-2-1 16,7 2 1-16,5 1-4 16,-6-1 0-16,1 0 1 15,5-2 2-15,3 2 3 16,-3 1 2-16,1-1-3 16,11-2-3-16,6-1 2 15,0 1 0-15,0 0-4 16,7 0 1-16,-1-1-2 15,0 4 0-15,-3-1 4 16,12 3 1-16,-3 0-1 16,0 3-2-16,0-1 1 15,3 1 1-15,21 2-1 0,-9 3-1 16,3 0-2-16,-15 0 1 16,-6 5 3-16,-6 6 1 15,-6-1-4 1,1 1-1-16,-7 15 1 0,-9-2 2 15,-12 0 0-15,-14-3 2 16,-12 0-4-16,-13-3 0 16,-8 6 5-16,-6-3 5 15,-6-5-3-15,-3-3 2 16,-1-5-5-16,-2-3-2 16,0-5 0-16,0-2 1 15,-3-6-39-15,0-6-16 16,-3-12-34-16</inkml:trace>
  <inkml:trace contextRef="#ctx0" brushRef="#br0" timeOffset="152">16138 16087 80 0,'0'-3'33'0,"3"-5"-18"0,0 0-7 0,-3 3 13 15,3 0-1-15,0-6 0 16,3-2-6-16,0 0-1 0,6-3-4 16,2-3 2-1,4-7-6-15,3-3 4 0,6-1 1 16,9 1-5-16,2 3-1 15,10-1-2-15,3 1-2 0,8 2 5 16,-2 3 4-16,2 0-5 16,4 8-2-1,2-1-1-15,4 1-1 0,-1 5 0 16,3 0 2-16,1 0 1 16,-1 3 1-16,10 0-2 15,2-6 1-15,0 11-2 16,4 0 2-16,2 0-2 15,3 0-1-15,-2 0-2 16,2 0 1-16,0 0 3 16,-6 5 1-16,7-5 3 15,-7 0 3-15,9 0-2 16,4 0-2-16,-1 0-2 0,-3 0-3 16,6 0 1-1,-3-5-1-15,4 5 0 16,-4-2 2-16,-3-1 1 0,3-5 3 15,24 5-3-15,-11-2 0 16,-1-3 1-16,-6-3 0 16,3-4 2-16,-6-1 3 15,-3 0 0-15,-5-8 2 16,-10-10 3-16,3-3 1 16,-5 0-6-16,-7 0-1 15,-8 2-4-15,-10 6-3 16,-5 3 0-16,-10 4-1 0,-8 4 0 15,-3 5 0-15,-9-1-9 16,-6 4-4 0,-6 2-196-1,-9-13 81-15</inkml:trace>
  <inkml:trace contextRef="#ctx0" brushRef="#br0" timeOffset="153">15441 16007 104 0,'0'0'41'0,"3"24"-22"0,0 5-9 16,0-16 12-16,0 6-1 0,0 5-1 16,0 2-2-1,0-2 1-15,0 0-10 16,-3 0-3-16,0-8 0 0,0 2-1 15,0-13 4 1,0-5 2-16,0-2-2 0,3-6 2 16,6 0-11-16,6-5-2 15,3 2 3-15,3 0 1 16,-1 6-3-16,1 3 1 16,-3 2-2-16,0 2 0 15,-6 3 4-15,-3-2 1 16,-6 8 10-16,-3-3 3 0,-3 0-5 15,-6-3-2 1,-6 0-5-16,-6-2-3 16,3-3-5-16,0 0 0 15,4 0-27-15,2-3-11 16,6 0-30-16,3-4-38 16,9 1 34-16</inkml:trace>
  <inkml:trace contextRef="#ctx0" brushRef="#br0" timeOffset="154">15703 15989 156 0,'-6'-8'60'0,"6"10"-32"0,-3 1-31 16,3 2 11-16</inkml:trace>
  <inkml:trace contextRef="#ctx0" brushRef="#br0" timeOffset="155">15691 16018 284 0,'-3'24'29'0,"0"0"-14"16,0 2-9-16,0-2-2 0,0 0-3 15,3-6-1-15,3 3-15 16,0-5-7-16,3-3-25 16</inkml:trace>
  <inkml:trace contextRef="#ctx0" brushRef="#br0" timeOffset="156">15807 16190 92 0,'-3'5'35'0,"3"0"-18"0,3 6-13 0,0-6 10 16,3 3 3-16,0-2 4 16,3 4-2-16,6-7-2 0,0 2-1 15,3-5 0 1,0-5-8-16,3 2-5 0,-4-7 0 0,-2 2 2 16,-3-6 4-16,-3 1 5 15,-12 0 1-15,-3 2-6 16,-3-2-3-16,-3 5-1 15,-3 0 1-15,1 3-5 16,-1 0-3-16,0 5-19 16,6 5-9-16,3 0-33 15,6-2-41 1,6 5 29-16</inkml:trace>
  <inkml:trace contextRef="#ctx0" brushRef="#br0" timeOffset="157">16251 16132 116 0,'0'-6'44'0,"0"6"-24"0,-3 0-15 0,3 0 13 15,-6 0 5-15,-6 3 3 16,-3 0-5-16,0 5 0 16,0 2-12-16,1 3-3 0,2 1-2 15,3-1-7-15,6 0 0 16,6 0 1-16,3-2 1 15,12-3 1-15,-1-6 0 16,4-2-18-16,3-2-8 16</inkml:trace>
  <inkml:trace contextRef="#ctx0" brushRef="#br0" timeOffset="158">16397 16005 120 0,'-9'-14'46'0,"9"14"-24"0,-3 0-19 0,3 0 12 0,0 6-5 16,0-1 6 0,0 21-4-16,0 4-7 15,0-1-1-15,0 0 2 0,0-3-5 16,3-2-3-16,0 3-28 16,0-4-52-1</inkml:trace>
  <inkml:trace contextRef="#ctx0" brushRef="#br0" timeOffset="159">16531 16158 60 0,'-21'8'24'0,"12"-5"-12"0,-18 2 6 0,15 0 14 15,0 1 6-15,3 2 2 16,-2-3-14-16,8 0-5 16,8 6-12-16,16-1-4 15,3-4-3-15,6 4-4 0,12 1 1 16,2-9-34 0,7 9-59-16,2-6 8 0</inkml:trace>
  <inkml:trace contextRef="#ctx0" brushRef="#br0" timeOffset="160">21508 15047 96 0,'0'-3'38'0,"2"1"-20"0,1 2-15 15,0-3 12-15,-3 3-5 16,0 0 0-16,0 0-4 16,3 5-1-16,-3-5-6 15,3 6-1-15,3 4 3 16,0 1 1-16,0-1 0 15,3 3-2-15,0 1 5 16,0 2 1-16,3-3-2 16,6 3-1-16,0 0 3 0,3-3 6 15,2 0 2-15,4 0-3 16,6-2 1-16,3-3 2 0,-1 0 3 16,4-3-7-16,0 0-3 15,-1-2-4-15,1-3-3 16,3 0 1-16,-4 0-1 15,1 0 0-15,0-3 0 16,3 3 0-16,-1 0 0 16,1 0 2-16,2 0 1 15,7 0-1-15,6 0-2 16,-1-2 5-16,7-1 1 16,-1 3-2-16,-2 0-3 0,-4 3-3 15,10 2 1-15,-10-2 3 16,7-1 1-16,2 1-4 15,4 0 1-15,-4-1 0 16,4 1 2-16,-1-3-1 16,7-3 2-16,5 1 0 15,3-4 1-15,7 1-2 16,-7-3-2-16,9 0 1 16,-2 0-1-16,2 3-3 15,-3 0 2-15,3-1-1 16,10 1 0-16,-1 2 2 15,0 1 0-15,-9 2 2 16,9 2 1-16,-8 4-6 0,2 4 0 16,-9 6 1-16,-8 8 1 15,-4 2 3-15,-2 3 3 16,-4 6-9-16,-5-3-2 16,-4-3-24-16,1-5-8 15,-10-9-51 1</inkml:trace>
  <inkml:trace contextRef="#ctx0" brushRef="#br0" timeOffset="161">9333 16544 92 0,'3'3'35'0,"0"5"-18"0,0 13 2 0,3-5 18 16,0 8-9-16,0 13-1 15,0 3-12-15,-12 5-4 0,12-6-6 16,-3 6-4-16,0-5 2 16,0-3 0-16,0-8 1 0,0-5-5 15,0-3 1-15,3-8-20 16,0 0-9-16,0-2-95 31,-6-11 55-31</inkml:trace>
  <inkml:trace contextRef="#ctx0" brushRef="#br0" timeOffset="162">9679 16574 124 0,'3'5'46'0,"-9"-3"-24"0,-15 12-15 0,9-4 15 16,-3 1-9-16,-3 2 0 15,-3 0-9-15,1 1-3 16,-4-1-1-16,3 3 4 0,3-3 2 16,3 5 2-16,3-10 2 15,3 0-1-15,6 5 2 16,3 6-2-1,9-6-2-15,6 8-2 16,6-2 1-16,6-1 1 16,3 4-3-16,-1 1-1 0,-2-1-1 15,0-1 1 1,0-5-4-16,-7-3-2 0,-2-5-36 16,-3 5-16-16,-3-5-27 15</inkml:trace>
  <inkml:trace contextRef="#ctx0" brushRef="#br0" timeOffset="163">9899 16690 228 0,'-9'-5'88'0,"9"7"-48"0,3-2-34 0,-3 0 22 15,6 0-15-15,3-2-2 16,6-4-7-16,3 4-1 16,5-4-1-16,10 4-2 0,-3-1 3 15,0-2-7-15,-4 5-1 16,-2 5-62-16,-6 0-25 15,-6 3-5 1</inkml:trace>
  <inkml:trace contextRef="#ctx0" brushRef="#br0" timeOffset="164">9979 16854 180 0,'-9'-5'68'0,"12"7"-36"0,0-4-35 16,0 2 11-16,3-6-4 15,3 6 0-15,3-5-2 16,6-3 1-16,6 6-2 16,0-4-5-16,-1 1 0 0,4 0-77 15</inkml:trace>
  <inkml:trace contextRef="#ctx0" brushRef="#br0" timeOffset="165">10238 16581 88 0,'-6'-2'35'0,"3"-1"-18"0,0 1 0 15,3-1 14-15,0 0-3 16,0-2 0-16,3 2-13 16,3-7-4-16,6-4-7 15,0 1-1-15,6 0 1 0,0 8-2 16,0 5-2-16,-3 5 1 16,-1 6 1-16,-5 2 8 15,-6 3 3-15,-3 5-9 16,-3 3-1-16,-3-3-3 15,0 5 2-15,-2 3 1 16,2-7 1-16,6 1-5 16,3-7 1-16,3 3-2 0,2-6-2 15,4 0 3-15,3 0 0 16,0 1-2-16,0-1 2 16,-6 0 5-16,-3 0 2 15,-6 1 6-15,-6-4 3 16,-3 6-8-16,-3 0-4 15,0-5 0-15,-3-1 0 16,0-2-10-16,-2-3-3 0,2-5-26 16,6 0-9-16</inkml:trace>
  <inkml:trace contextRef="#ctx0" brushRef="#br0" timeOffset="166">10464 16576 144 0,'0'-13'55'0,"3"10"-30"0,3-2-16 16,0 0 14-16,9-1-7 0,6-2-1 15,0 6-9-15,0-3-4 16,0-1-1 0,-4 12-4-16,-2-1 0 0,-6 5 6 0,-6 9 5 15,-6 5-2-15,-3 2-1 16,-9 3 0-16,-5 6-1 16,-1-1 2-16,3-5 3 15,0-5 5-15,6 0 1 16,3-8-2-16,3-6 2 15,3 1-8-15,6-6-4 0,9 3 0 16,9-3 2 0,0-5-2-16,3 6-2 15,-4-4 0-15,1 1-1 16,-3 0 0-16,0-3 2 0,3 5-3 16,3-5 0-16,-6 0 1 15,-1 0 2-15,-2 0-1 16,0 0-1-16,-3 5-17 15,3-5-9-15,-3 0-48 16,0 0-57 0,0-5 33-16</inkml:trace>
  <inkml:trace contextRef="#ctx0" brushRef="#br0" timeOffset="167">10965 16589 244 0,'-21'-13'90'0,"18"13"-48"0,0-2-47 0,3 2 15 15,0 0-8-15,0 0-2 16,0 0-50-16,0 5-21 16</inkml:trace>
  <inkml:trace contextRef="#ctx0" brushRef="#br0" timeOffset="168">10941 16872 256 0,'-9'3'96'0,"15"-3"-52"0,-3 0-51 0,-3 0 16 16,3-3-28-16,6 1-9 0,6-6-77 16,2-3-31-16</inkml:trace>
  <inkml:trace contextRef="#ctx0" brushRef="#br0" timeOffset="169">11426 16243 52 0,'15'0'22'0,"-24"-3"-12"0,6 3-12 15,3 0 12-15,6 3-6 16,0-3-1-16,-3 5-2 15,6 0-1-15,0 6 2 16,0 5-3-16,-1 0 0 16,4 0 1-16,0-1 2 15,3 9-1-15,3-3-1 16,6-2 1-16,3 2-1 16,-1 3 0-16,4-8 2 15,6 2 1-15,3-4 1 16,5-4 0-16,4 1 0 15,0-1 0-15,-1-2 0 0,7 0-2 16,-4-3-2-16,4 1 1 16,-1 2-1-16,4 0 0 15,3-3 0-15,-1 8 0 16,7-2 0-16,-4-3-3 16,4 2 2-16,2-2 1 15,3 0 2-15,-2 0 1 16,2-3 1-16,4 1-2 15,2-4 1-15,4-2-2 16,2 3 2-16,3 0-4 16,-2-3 0-16,2 0 1 15,-3 0 0-15,4 0 2 16,-4 5 1-16,3-5-4 16,-2 0-1-16,2 0 3 0,0 0 3 15,0 0-3-15,1 0-3 16,-4-5 3-16,3 5 1 15,-2-3 0-15,-1 3 1 16,1 0-4-16,-1-3 0 16,0 1 3-16,-2-4 1 15,5 6 1-15,0 0 0 16,1 0-5-16,-1-2 1 16,0-4 0-16,18 1 0 15,-8 5 0-15,-1-3 0 16,-6 1 0-16,0-6 2 0,-5 5-1 15,5 1 2-15,-6-1-2 16,4-2-1-16,-1 2-2 16,0-2 1-16,4-1 1 15,-4 6 2-15,3-2-1 16,-11-1 2-16,-1-2-2 16,-3 2-1-16,4-2-2 15,-4 5 1-15,4 0-1 16,-4 0 0-16,1-3 4 15,-1 1 1-15,6-1-1 16,-2 3 1-16,-1 0-4 16,-5-5-2-16,2 5-1 15,-3-3 3-15,7 0 0 16,-1 3 3-16,-2 0-1 0,-1-2-1 16,0-4 5-1,1 6 4-15,2 0-5 0,-2-2-2 16,-1 2 1-16,0 0 0 15,-2-5-1-15,-1-1-2 16,7 1 1-16,-1 2-1 16,3-2 0-16,4-3 0 0,-4 0 2 15,1 3-1-15,-1 0-1 16,-3 5 3-16,4-6 0 16,-4 1-4-16,0 0 1 15,-2 2 0-15,-1 3 2 0,1 0-1 16,8-3 2-1,-9 1-2-15,1 2-1 16,-1-3 1-16,4 6 1 0,-7-1-3 16,6-4-2-16,-8 2 2 15,2 0 2-15,-2 0 2 16,-1 8 1-16,-5 2-5 16,-7 1 1-16,-2-3 2 15,5 5 3-15,-5-2 0 16,-3-3 0-16,-1-1-6 15,-2 7 1-15,-6-4 0 16,-4 1 0-16,-2-1 2 0,-3 9 1 16,-4-3-4-1,-5 0 1-15,0 0 15 16,-3-3 10-16,0 3-11 16,-3 0-5-16,-3-3-5 15,-1 8-4-15,7-5 3 16,-9-3 2-16,0 0-2 0,-3-5-2 15,-3 3 0-15,0-3 1 16,-3 0-1-16,0-3 2 16,0 0 0-1,3-2-1-15,0 2 1 16,-6-5-2-16,0 0-1 16,0 0 5-16,0 0 1 15,6-5 2 1,-3 2-4-16,0-2-3 15,3-8 0-15,0 0-1 16,-3-6 0-16,2 0 2 0,1 6-3 16,0 5-2-16,3-2 2 15,0-3 0-15,3-1 1 16,3 1 0-16,3 0 0 16,0-3 0-16,0 0 0 15,-1 3 2-15,13 0-3 16,-3 2-2-16,0 0 2 15,6 6 0-15,-4-3 1 16,13 3 0-16,-3 0 0 16,5-3 0-16,4 2-3 15,0-2 2-15,8 3 1 16,-2-3 2-16,-1 6-1 0,13-1-1 16,-10 6-2-16,1-6 1 15,-1 6 1 1,4-6 0-16,-1 3 0 0,7 3 0 15,-1-1-3-15,1-2 2 16,2 6 1-16,-2-4 0 16,-1 1 0-16,4-1 2 15,-7 4-1-15,10-1-1 16,-4-2 1-16,1-3-1 16,-4 8 0-16,1-3 2 15,-1 0-3-15,1 1 0 16,-1-1-1-16,7-3 0 15,-4 6 2-15,0-2 2 16,-2-1-1-16,2 3-1 16,-8 0 1-16,2-3-1 0,1 0-3 15,-1-2 2-15,-2 0 1 16,0-1 0-16,-1-2 2 16,1 6 3-16,-1-6-4 15,4-6-3-15,2 4 1 16,1-4 2-16,-4-2 0 15,1-2-1-15,-4 5 1 16,4-6-1-16,5 0 0 16,-5 1 0-16,-4 2 0 15,-5 0 0-15,-10-3-11 0,-2-10-3 16,-9 5-37 0,-3-10-61-1,-10-3 18-15</inkml:trace>
  <inkml:trace contextRef="#ctx0" brushRef="#br0" timeOffset="170">20552 16854 100 0,'-12'3'38'0,"12"10"-20"0,0 5-21 0,-3 6 8 16,0-3-6-16,0 1 0 15,3 7 3 1,0-3 3-16,0-2 2 0,0-6 3 16,0 1-3-16,0-6-2 15,0 0 4-15,0-5 2 16,0-2 2-16,0-6 3 16,3-3-9-16,3-8-2 15,3 3-3-15,0-5-4 0,0 0 1 16,3 0-1-16,0 2 0 15,3 3 2-15,0 3 2 0,-1 5-1 16,1 8 2 0,0-3 7-16,-3 8 3 0,-6 1-2 15,-3-1 1 1,-3 0-1-16,-6-2 3 0,-6-3-3 16,-3 2-1-16,0-7-6 15,-5 2-1-15,-1-5-3 16,0-5-1-16,3 5-1 15,3-3-2-15,3-2-22 16,6 0-10-16,3-3-30 16,15-6-33-1,3 1 31-15</inkml:trace>
  <inkml:trace contextRef="#ctx0" brushRef="#br0" timeOffset="171">20802 16849 136 0,'0'2'52'0,"3"4"-28"0,-3 9-17 0,0-7 13 16,0 14-6-16,0-4 2 15,-3 3-5-15,0 3-1 16,3-3-6-16,0 6-3 0,0-6 2 16,3-3-2-16,3-4-1 15,3 2-24-15,0-9-9 16,3-1-10-16,3-4-34 15,0-4 9 1</inkml:trace>
  <inkml:trace contextRef="#ctx0" brushRef="#br0" timeOffset="172">20945 17063 80 0,'-9'19'33'0,"6"-6"-18"0,6 3 0 15,0-6 13-15,3-2 0 16,6 5 1-16,6-5-3 15,0-2-1-15,2-6-12 16,1 0-5-16,-3-6-5 16,0-2 2-16,-3-2 4 0,-6-3-5 15,-3-1 0-15,-6-2-2 16,-6-2 1-16,-3 5-2 16,-6-1-1-16,-6 4-2 15,3 2-1-15,0 0-5 16,4 3-2-16,5 2-39 15,3 3-55 1,12 0 17-16</inkml:trace>
  <inkml:trace contextRef="#ctx0" brushRef="#br0" timeOffset="173">21252 17010 104 0,'-9'3'38'0,"-9"2"-20"0,-12 3-10 0,21 0 13 15,-3 2-3-15,0 4 1 16,0-1-6-16,6 0-3 16,3 0-5-16,6 1 5 0,3-4 3 15,18-2-4-15,0-3-1 16,0-2-11-16,3-6-3 0,-1-2-21 16,1-3-10-1,-3-2-1-15,-3-4-33 16,3-1 9-16</inkml:trace>
  <inkml:trace contextRef="#ctx0" brushRef="#br0" timeOffset="174">21394 16843 112 0,'-3'-8'44'0,"3"11"-24"0,0-3-19 16,0 5 11-16,0 3-6 16,0 3-1-16,0 15 2 0,0 1 0 15,0-3-1 1,0 2-1-16,0 3-3 15,0-2 1-15,0-1 0 0,3-7-8 0,0 10-2 16,0-8-49 0,0-5-27-16,6-3 36 15</inkml:trace>
  <inkml:trace contextRef="#ctx0" brushRef="#br0" timeOffset="175">21463 17007 108 0,'-45'3'44'0,"36"0"-24"0,-3 2-17 0,9-2 10 16,3-1 7-16,3 1 5 16,3 5-7-16,6-3 0 0,9 6-9 15,6-3-3-15,6 0-30 16,5 2-13-16,4-4-35 15,3-4-12-15</inkml:trace>
  <inkml:trace contextRef="#ctx0" brushRef="#br0" timeOffset="176">2172 15753 104 0,'-6'59'41'0,"3"23"-22"0,-12 31-20 0,9-54 9 16,-6 25-3-16,-3 9 0 16,3 5-3-16,3 5 1 15,6-16 2-15,-6-10 2 16,12-14-6-16,3-10 0 0,-6-13-21 16,3-3-7-16,0-13-21 15,0-8-10-15</inkml:trace>
  <inkml:trace contextRef="#ctx0" brushRef="#br0" timeOffset="177">2157 15714 36 0,'-6'-11'16'0,"9"8"-8"0,6 1-7 16,-6 2 3-16,9 0 2 16,6-3 1-16,8 3-1 15,10 0 1-15,12 3 0 16,-1-3 3-16,10 0 8 15,8 0 3-15,19 0-4 16,5 0 0-16,9 0-10 16,6-3-4-16,18 3 0 15,3 0 2-15,3 0 0 16,6 3 2-16,6-3 2 16,0 0 2-16,3 2-5 15,6 1-2-15,-3 0 0 0,3-1 0 16,5-2 0-16,1-2-2 0,6 2-2 15,-6-3 3 1,-1 0 2-16,7 1-2 16,-9-1-2-16,3 0 0 0,-3 3-1 15,-4 0-3-15,-2 0 2 16,0 3 1-16,0-3 2 16,-3 0-1-16,-3 3 2 15,-6-1 0-15,-9 1 1 16,-6-3 2-16,-9 3 1 15,-3-1-1-15,-18 1-1 16,-14 0-3-16,-7-3 1 16,7 0 0-16,-19 0 1 15,-8-3-2-15,-4 0-2 16,-5 3-10-16,-3 0-6 0,-3 3-30 31,-7 2-50-31,-5 3 14 0</inkml:trace>
  <inkml:trace contextRef="#ctx0" brushRef="#br0" timeOffset="178">7655 15682 76 0,'0'-8'30'0,"3"8"-16"0,3 0-19 0,-1 3 6 16,1 5-1-16,0 7 2 0,-3 9 12 15,-3 24 8 1,-6 15 4-16,-5 9 2 16,-1 10-13-16,0 16-4 15,3 5-5-15,0-11 1 16,3-4-4-16,3-1 0 0,3-2 1 0,0-14-2 16,0-7-2-1,0-14 3-15,0-2 0 0,-3-19-10 16,0-3-3-16</inkml:trace>
  <inkml:trace contextRef="#ctx0" brushRef="#br0" timeOffset="179">2020 16857 104 0,'0'-3'41'0,"6"3"-22"0,0 0-20 16,3 0 7-16,3 0 0 0,9 0 3 15,8 0 2-15,13 3 3 16,18-3-5-16,11 5-3 16,18 0-1-16,18 0-1 15,12-2-2 1,12 5 1-16,18-3 0 0,3 3-1 0,18-2-2 15,8-1-2-15,7-2 1 16,8 2 3-16,10-5 3 16,5 10-2-16,3-12 0 15,7 2 1-15,2-3 0 16,6-2-5-16,-3 0 1 16,4-3 0-16,-7 2 2 0,-3-2 3 15,-14 6 4 1,-10-1-4-16,-14 3-1 15,-13 0-2-15,-14 0 1 0,-6 3-4 16,-9-1 0-16,-6-2-6 16,-6 0 0-16,0 11-70 15</inkml:trace>
  <inkml:trace contextRef="#ctx0" brushRef="#br0" timeOffset="180">13027 17267 92 0,'-3'-14'35'0,"3"9"-18"0,9 3 0 0,-6 2 14 16,-3 0-5-16,3 2-3 15,0 9-7-15,0 5 0 16,0 15-9-16,-3 6 13 0,0 11 7 16,0-3-6-16,0 16-1 15,3-11-12-15,0 0-3 16,0-7-3-16,0-4 1 15,0-7-2-15,0-5 2 0,3-9-13 16,0-10-3-16,0-3-29 16,0-5-11-16,0-8-36 15</inkml:trace>
  <inkml:trace contextRef="#ctx0" brushRef="#br0" timeOffset="181">13504 17291 72 0,'0'0'27'0,"-3"2"-14"0,-12 6 9 16,6-3 15-16,-3 3 3 15,-3-2 0-15,-3 7-13 0,-6 5-4 16,-8 1-4-16,-1-3-3 15,-3 0-8-15,-3 0-1 0,4-3 3 16,2 5-4-16,6-4 2 16,3-1-5-16,6-3 0 15,4 1-1-15,5-1-2 16,6 4 1-16,9-1 1 16,11 0-3-16,7 8 0 15,6 6 1-15,6-3 2 16,0 2-1-16,-1 1-1 15,4-1 3-15,-3-7 0 0,-7 7-1 16,-5-5-2-16,-3-8-13 16,-3 6-4-16,-3-6-37 15,0 0-16-15,0 1-14 16</inkml:trace>
  <inkml:trace contextRef="#ctx0" brushRef="#br0" timeOffset="182">13599 17717 76 0,'3'0'30'0,"-3"0"-16"0,3 0-3 0,0 5 10 15,0-3-3-15,0 9 2 16,0 2-2-16,0 3-2 15,0 8 0-15,-3-6 0 16,0 4-8-16,0-9-1 0,0 0 0 0,0 0-3 16,0-5-3-16,0-2 6 15,0-6 5-15,0 0-2 16,0-6 0-16,0-2-9 16,3-5 0-16,0 0-1 15,3-6 0-15,-1 3-3 16,1 3 2-16,3 3-1 15,-3 4 0-15,3 6 2 16,0 6 0-16,-3 4 0 16,0 6 2-16,-3-3-1 15,0 1 2-15,0-1-2 0,-3-8-1 16,6 3 1-16,0-3-1 16,9-10 2-1,-3-3-1 1,0 0-1-16,2-2-2 0,-2 2-1 15,-3 0 4-15,3 2 1 16,0 6 0 0,-3 8-2-16,0-2 1 0,0 2-1 15,-3 5 2-15,0-3 1 16,-3-2-1-16,0 6-2 16,0-7-6-16,-3-1-1 15,0 2-41 1,0-3-60-16,0-5 15 15</inkml:trace>
  <inkml:trace contextRef="#ctx0" brushRef="#br0" timeOffset="183">13899 17846 112 0,'-3'0'44'0,"18"8"-24"0,-6 0-17 15,-6-3 12-15,-3 3-5 16,0-2 2-16,0-1-9 15,3 0-4-15,-3-2-7 16,3 5-2-16,-3-3-39 16,0-5-16-16,0 0 25 15,3 0 12-15</inkml:trace>
  <inkml:trace contextRef="#ctx0" brushRef="#br0" timeOffset="184">13989 17814 104 0,'0'19'41'0,"3"-16"-22"0,0 15-9 0,0-10 12 16,-3-3-4 0,0 3 2-16,0 3-5 0,0-6 1 15,0-2-9-15,0-3-4 0,0 0 0 16,6 0 0-16,0 0 1 16,2-6 0-16,1-9 0 15,3-4-5-15,3 6 1 16,0 0 0-16,3 7 2 15,-6-2 1-15,0 8 1 0,-3 14-2 16,0-6-2 0,-3 5 3-16,0 0 0 0,-3 0-4 15,-1 3-1-15,-2-5-8 16,0-1-2-16,-2-2-48 16,-1-2-43-1,-3-1 34-15</inkml:trace>
  <inkml:trace contextRef="#ctx0" brushRef="#br0" timeOffset="185">13953 17632 228 0,'-6'-5'85'0,"6"-9"-46"0,-6 14-48 16,9 6 12-16,3-12-7 0,0 6 3 15,3-2-51-15,6-1-19 16,6-5-9-16,-1 3 0 16</inkml:trace>
  <inkml:trace contextRef="#ctx0" brushRef="#br0" timeOffset="186">14423 17526 248 0,'-12'-11'93'0,"12"11"-50"0,0 0-46 0,0 0 19 0,3 0-10 16,3 0-1 0,0-2 0-16,6-1-1 0,3 0-2 15,6-2-4-15,3 0 1 0,0-3-12 16,8 3-5-16,-5-3-43 15,0 2-20-15,-3 4-7 16</inkml:trace>
  <inkml:trace contextRef="#ctx0" brushRef="#br0" timeOffset="187">14495 17600 204 0,'-24'5'77'0,"21"-5"-42"0,0 3-30 15,3-3 19-15,0 0-11 0,6 0 0 16,6-3-5-16,6-2-3 16,6-3-2-16,11 0-3 0,4-2 1 15,0-4-43-15,-4 6-19 16,13-2-33 0</inkml:trace>
  <inkml:trace contextRef="#ctx0" brushRef="#br0" timeOffset="188">14876 17370 140 0,'-6'-24'52'0,"-6"24"-28"0,6-3-6 0,6-2 18 16,3 0-7-16,3 0-2 16,3-6-11-16,3-2-5 15,3 0-6-15,5 2-4 0,4 3 0 16,0 8-1-16,0 8 0 15,-3 10 0-15,-3 12 2 16,-10 7-1-16,-5 8-1 16,-3 2 1-16,-8 9-1 15,-4-3 0-15,-3-6 2 0,0-7-1 16,0-3-1-16,3-10 12 16,3-1 6-1,3-8 2-15,3-10 0 0,3 0-4 16,12-8 0-16,6 0-3 15,6-8 2-15,6 8-8 16,2-5-4-16,1-3-2 16,0 3-1-16,0 2-9 15,-4 3-4-15,-2 0-51 16,-3 3-22-16,-3 2-29 16</inkml:trace>
  <inkml:trace contextRef="#ctx0" brushRef="#br0" timeOffset="189">15522 17346 144 0,'-9'-8'55'0,"9"8"-30"0,0 8-27 0,0 5 11 16,3 1 5-1,0 4 5-15,-3 9-3 16,0 4-1-16,0 4-9 15,3-4 0-15,0 9 1 0,0 0-3 16,0-8-3-16,-3-6 2 0,3-2 0 16,0-6-48-16,0-4-19 15</inkml:trace>
  <inkml:trace contextRef="#ctx0" brushRef="#br0" timeOffset="190">15554 17431 104 0,'-17'-8'41'0,"17"-5"-22"0,-9 2 2 0,6 3 17 0,0 0-3 15,3-2 0-15,0 7-14 16,0-8-5-16,6 3-9 15,0-5-3-15,5 3 2 0,1-4-5 16,3 1-1-16,3 0 2 16,0 2 1-16,3 1-1 15,6 4-2-15,-7 6 1 16,1 6-1-16,-3 7 0 16,-6 0 0-16,-6 6 2 15,-9 2 3-15,-3 5-4 16,-3 1-3-16,-6-9 3 15,-3 6 1-15,1-8 0 0,-1-3-2 16,6 0-2-16,3-7 1 16,9 4-1-1,6-2 0 1,9 0 2-16,8 0 0 0,4 3 0 16,0 2-3-16,-3 0 2 15,-3 0 1-15,-6 9 2 16,-6 1 1-16,-9-1 3 15,-6 1 10-15,-9-1 5 16,-6-1-11-16,-3-3-6 16,-6-5 0-16,-5 1 1 15,2-4-2-15,3-7-2 16,6 2-16-16,6 0-7 16,6-5-58-1,12 0-57-15,12 0 35 0</inkml:trace>
  <inkml:trace contextRef="#ctx0" brushRef="#br0" timeOffset="191">16260 17751 144 0,'0'5'55'0,"0"8"-30"0,-3 1-14 0,0 7 15 16,0-3 1-16,-6 1 1 0,-3-6-15 15,-3 6-6 1,0-4-68-16,0 1-29 0,-2-2 14 15,-4-6 11-15</inkml:trace>
  <inkml:trace contextRef="#ctx0" brushRef="#br0" timeOffset="192">16739 17288 80 0,'0'3'33'0,"3"-1"-18"0,0 19 6 16,0-2 19-16,-3 13-6 15,0 7 0-15,0 6-15 16,0 8-4-16,0 5-9 15,0-7 0-15,0-4 1 0,0-7-3 16,0-3-3-16,0-8-3 0,0-10 1 16,6-14-50-1,3-10-31 1</inkml:trace>
  <inkml:trace contextRef="#ctx0" brushRef="#br0" timeOffset="193">17037 17378 56 0,'-3'13'24'0,"0"-2"-12"0,0 2-8 0,0-5 10 16,-6 0 3-16,-3 5 4 15,-6 0 2-15,-6 0 1 0,0 6-7 16,-2-6-2-1,-1 0 6-15,0 1 6 16,3-4-14-16,3-2 13 0,4 0 4 0,2 3-4 16,6-3-1-1,3 0-19-15,9 7-5 0,6 7 2 16,6-1 3-16,3 5-6 16,2 1 1-16,10 2-1 15,-3 0 0-15,0-3 0 16,-4-2 2-16,1-3-8 15,-3-2-3-15,-3 2-26 16,0-8-12-16,3-2-31 16,-3-3-33-1,-4-3 37-15</inkml:trace>
  <inkml:trace contextRef="#ctx0" brushRef="#br0" timeOffset="194">17075 17804 96 0,'-3'10'35'0,"6"-2"-18"0,0 6-11 15,3-4 9-15,0-2 3 16,0 0 3-16,-3 11-2 16,0-1 0-16,0 3-4 15,-6 3 1-15,3-8-9 16,-3 2-2-16,0-4 1 0,6-6 6 16,0-3 2-16,-3-5-5 15,3-8-1-15,0-3-6 16,0-4-2-16,3-4 0 15,0 6 0-15,0-6 0 0,3 3 0 16,0-2 0 0,0-1 0-16,0 6-3 15,0 8 2-15,3 5 1 0,-1 0 0 16,1 5 0-16,-3 3 0 16,0 5 2-16,-6-2 1 15,0-3-1-15,-3 5 1 16,0-2-2-16,0-3 2 15,0-8-2-15,0 0 2 16,6-6-2-16,0-2 2 0,3 3-2 16,0-3-1-1,3 0-2-15,-3 3 1 16,0 0-1-16,0 5 0 16,0 7 2-16,-1 4 2 0,-2 2-1 15,0 6-1 1,-3-3 1-16,0-3 1 0,3 0-3 15,0 0 0-15,0-7-21 16,6-6-10-16,3 0-31 16,0-3-40-1,3-2 25-15</inkml:trace>
  <inkml:trace contextRef="#ctx0" brushRef="#br0" timeOffset="195">17495 17867 96 0,'-12'0'38'0,"6"0"-20"0,-3 0-10 0,6 0 11 16,-3 0 0-16,0 8 1 16,-2-2-7-16,2 7 0 15,-6 0-8-15,9 6-3 16,0 2-1-16,3-3 1 0,3-5 3 16,3 1 2-16,3-1 1 15,-1-8 0-15,4-5 0 16,-3-5-4-16,3 2-3 15,-3-7-5-15,-3-4 0 16,0 7 4-16,-3-4 4 16,-3 3-3-16,0 0-3 15,0 3 5-15,0-1 3 0,0 6-1 16,3 6 0-16,0 2-3 16,0 5-2-16,3 0-2 15,0 0 1-15,6 1 1 16,0-4 0-16,3-5-33 15,-1-5-15-15,4 0-27 16</inkml:trace>
  <inkml:trace contextRef="#ctx0" brushRef="#br0" timeOffset="196">17745 17891 164 0,'-18'11'63'0,"12"-1"-34"0,-9 17-27 0,9-14 12 15,-2 6-5-15,-1 2 0 16,0 2-10 0,3-1-1-16,0-1 0 0,0-3-4 15,3-10 0-15,0 3-41 16</inkml:trace>
  <inkml:trace contextRef="#ctx0" brushRef="#br0" timeOffset="197">17626 17894 132 0,'0'0'52'0,"3"0"-28"0,6 5-4 0,-3-2 19 15,3 2-6-15,3 8-2 16,0 0-15-16,3 6-7 16,-1 2-6-16,4-5 0 0,-3 5 0 15,9-8-15-15,-3 1-6 16,-3-6-42-16,3-8-54 15,-4-3 23-15</inkml:trace>
  <inkml:trace contextRef="#ctx0" brushRef="#br0" timeOffset="198">18040 17582 208 0,'-18'-8'79'0,"18"2"-42"0,9 6-15 16,-9 0 26-16,3 0-14 15,3-2-2-15,0-4-17 16,3 6-6-16,6-5-6 16,5 5-5-16,4-3-1 0,0-2-12 0,0 5-5 15,0-5-27-15,2 5-10 16,-2 0-23-1,-3 5-38-15,-9 0 34 16</inkml:trace>
  <inkml:trace contextRef="#ctx0" brushRef="#br0" timeOffset="199">18013 17761 256 0,'-21'0'96'0,"21"-5"-52"0,15 10-51 16,-3-10 16-16,0 5 1 15,6-5 5-15,9-3-5 16,5 3-3-16,7-3-4 16,3 2-33-16,-1-1-13 0,1 1-53 15,-6 6-39 1,-7-2 54-16</inkml:trace>
  <inkml:trace contextRef="#ctx0" brushRef="#br0" timeOffset="200">18611 17346 148 0,'0'0'57'0,"3"19"-30"0,0-6-10 0,0-3 22 0,0 4 0 15,-3 9 4 1,0 9-13-16,0 8-6 0,-3 5-13 15,3 0-5-15,0-5-2 0,0-1-2 16,3-7 1-16,0-6-2 16,0 1 2-16,3-9-15 15,-3-4-7-15,3-1-28 16,-3-5-12-16,3-16-99 31,0 0 68-31</inkml:trace>
  <inkml:trace contextRef="#ctx0" brushRef="#br0" timeOffset="201">18924 17391 124 0,'-18'5'46'0,"15"-2"-24"0,-6 10-13 0,6-7 14 16,-3 7 4-16,-6 5 4 16,-3 9-2-16,3 7 2 15,-2 3-17-15,2 8 1 0,6-5-1 16,3 0-3-16,6-3 1 0,6-8-5 16,3-3 1-16,2-2-7 15,13-11-1-15,0-5-2 16,0-11 0-16,3-7 2 15,-1 2 0-15,-2-11-3 16,-3 1 2-16,-9-3 1 16,-6 0 2-16,-9-3 3 15,-9 5 2-15,-6 6 5 16,-15 5 5-16,-3 8 0 16,-5 5 1-16,2-2-9 15,-3 10-5-15,7-2-6 16,5-3-1-16,9 2-38 15,15-2-15-15,9 0-38 16,12-2-47 0,-3-6 43-16</inkml:trace>
  <inkml:trace contextRef="#ctx0" brushRef="#br0" timeOffset="202">19528 17402 172 0,'-6'10'66'0,"3"-4"-36"0,0 7-24 16,3 5 17-16,-3 9 3 15,0 7 7-15,-3 8-7 16,0 1-3-16,3-6-13 16,0 3-4-16,3-6-2 0,0-2-9 0,0-6-2 15,0 1-25-15,0-9-11 16,0 1-27 0</inkml:trace>
  <inkml:trace contextRef="#ctx0" brushRef="#br0" timeOffset="203">19504 17457 140 0,'-9'-2'55'0,"9"-4"-30"0,-6 6-10 16,6 0 20-16,-3-5-6 15,0 5 0-15,0-3-5 16,3-2-3-16,0 0-11 16,6-1 0-16,3-7 1 0,6-3-2 15,3 3 2-15,3 0-6 16,3 2-3-16,3 9-4 16,-4-4 1-16,1 12 1 15,-3 2 2-15,-6 5-1 0,-3 5-1 16,-6 1 1-16,-9-3 1 15,-6 8-1-15,-6-3 2 16,-3 0-2-16,-3-3-1 16,0-4 3-16,1-1 0 15,-1 0-4-15,9-8 1 16,3 3 0-16,6-8 0 16,6 0-5-16,9 0 1 15,12 0 0-15,2 6 2 16,7-6 1-16,0 10 1 15,9-2 0-15,-7 11 2 0,-5-3 5 16,-6 7 6-16,-6-1 2 16,-9-1 3-16,-15 3 5 15,-6-3 3-15,-9 2-2 16,-6-7-3-16,-12 3-9 16,-5-1-5-16,-4-4-11 15,-2-1-3-15,-7-5-60 16,9-3-28-16,7-5-46 15</inkml:trace>
  <inkml:trace contextRef="#ctx0" brushRef="#br0" timeOffset="204">12646 17052 92 0,'-6'-2'35'0,"6"10"-18"0,0 26 4 15,3-10 19-15,0 21-4 0,0 10-1 16,0 20-17-16,0 22-6 16,0 9-8-16,3-13-1 0,3-8 3 15,0-6-3-15,0-8 0 16,3-12-3-16,-3-7-3 16,-3-12-16-16,0-16-111 31,-9-29 35-31</inkml:trace>
  <inkml:trace contextRef="#ctx0" brushRef="#br0" timeOffset="205">12590 17156 84 0,'27'0'33'0,"-10"0"-18"0,13 5 0 15,-12-5 13-15,6 0 0 0,12 3 1 16,5 2-10 0,10-5-1-16,5 0-9 15,13-5-1-15,5 5-4 16,7-3-3-16,8-2 0 0,9-1-1 0,-3-2 0 15,4 3 0-15,-1 0 2 16,-3-3 5 0,6 3 6-16,-2-3-1 0,-4 5 3 15,0-2-8 1,6-3-4-16,-3 2-2 0,1 1 1 16,-4 0-3-16,0-3 0 15,0 3 1-15,-2 2 2 16,-4-2-1-16,3-1-1 15,-2 4 1-15,-1-9-1 16,3 9 0-16,-6-4 2 16,1 1 1-16,-1 5 3 0,-3-3-3 15,4 1-2-15,-4 2 0 16,0 0 1-16,-2-3-1 16,-1-2 2-16,1 5 0 15,2-3 1-15,0 0-5 16,-5 1 1-16,-4-4 0 15,0 6 0-15,19-2 0 16,-7-1 2-16,-9 3-3 16,-5 0 0-16,-4 0 1 15,4 0 0-15,-1 0 0 16,1 0 0-16,2 0 0 16,-2 0 0-16,2 0 0 15,-6 0 0-15,4 0 0 0,-7 0 2 16,1 0-1-1,-1 0-1-15,1 0-2 0,-1 3 1 16,1-1 1 0,2-2 2-16,4 0-1 0,5 6-1 15,-3-4 3-15,4 4 0 16,2-1-4-16,1-2 1 16,5-1 0-16,-3 1 2 15,1 5-3-15,-1-3-2 16,0 0 2-16,1-2 2 0,-4 0-2 15,-6-1 0 1,-2 4 1-16,-1 2 2 16,-2-8-3-16,-1 5 0 15,4-5 1-15,-4 5 2 0,1 1-1 16,-7-4 2-16,1 3-2 16,-10-2-1-16,-2-3 1 15,-4-3-1-15,-8-2 0 16,-6 5 0-16,-6-5 2 15,-4-3 1-15,-5 8-1 16,0-5-2-16,-6 2-2 16,0-2 1-16,-6 5 3 15,0 0 3-15,-3 0-2 16,0 8-2-16,0 8 0 16,0-1-1-16,0 12 0 15,0 10 0-15,0 3-3 16,3 7 0-16,0-2 4 0,2 13 1 15,4 9 2-15,0 4 0 16,3-5 0-16,0 0 0 16,-3-2 0-16,-3-11 2 15,3 0 3-15,-3-3 2 16,-3-10-3-16,-3-1-3 16,0-7-5-16,0-6 0 15,-6-7 0-15,6-1 2 16,-3 9-3-16,0-14 0 15,-6-5-34-15,0 11-15 16,-12-6-69 0</inkml:trace>
  <inkml:trace contextRef="#ctx0" brushRef="#br0" timeOffset="206">12673 17971 116 0,'0'-6'46'0,"0"6"-24"0,6 6-19 0,0-4 10 15,3-2 3-15,6 5 4 16,6-5 1-16,8 0 2 16,4 6-13-16,6-6 1 0,8 0 0 15,4 0-4-15,9 0-2 16,-1 0 0-16,4 2 1 0,-1 4-1 16,7-6 2-1,-1 0 0-15,4 0 3 16,-1 0-3-16,0 0 1 0,1 5-5 15,-1-5-2 1,1 0 4-16,-1 0 1 0,1 0 2 16,-7 3 0-16,1-1-7 15,-1 1 0-15,-2-3 1 16,-1 0 1-16,-2 0-1 16,2 0-2-16,1 0 1 15,-7 0-1-15,-2 5 0 16,-1-5 2-16,-2 5 1 15,-1-2 3-15,1-3-3 16,-3 0 0-16,2 0-1 0,1 0 1 16,0 0-2-1,-7 0-1-15,1 5 1 16,-1-5 1-16,-2 6-3 0,3-6 0 16,-1 0 1-16,-2 0 2 15,3 0-1-15,2 0-1 16,-2 0 1-16,-3 0-1 15,-1 2 0-15,1-2 0 16,0 6 0-16,-4-6 0 16,1 0 0-16,0 0 0 0,2 0 0 15,-2 0 0 1,3 0 2-16,0 0 1 16,-1 0-1-16,-2 5-2 0,3-2 1 15,-1-3-1-15,1 5 0 16,-6-5 0-16,2 0 0 15,-2 0 0-15,0 5 0 16,2-2 2-16,4-3-3 16,0 0 0-16,-4 5 1 15,4 3 0-15,0-3-3 16,0 1 2-16,2-4 1 16,-5-2 0-16,0 6-3 15,-4-6 2-15,1 0 3 16,3 0 1-16,-1 10-4 0,1-7 1 15,-3 7 0 1,0-7 2-16,-1 2-3 16,4-5-2-16,0 6 2 0,-1-4 2 15,1-2 0 1,0 6 2-16,-1-6-4 0,1 0 0 16,0 5 1-16,-3-3 0 15,11 4 0-15,1-1 0 16,-4-2 0-16,-2 2 0 15,-3 0 0-15,2-2 2 16,1-3-1-16,-3 0-1 16,2 0 1-16,1 0-1 15,3 0 0-15,-4 0 0 16,1 0 0-16,0 0 2 16,-3 0-3-16,-1 0 0 0,7 0 1 15,-3 0 0-15,2-3 0 16,4-2 0-16,-1 5 0 15,-2 0 0-15,0 0 0 16,-1 0 0-16,1 0 0 16,0-5 0-16,8 5 0 15,-2-3 0-15,5-2 0 16,1-1 0-16,0 6 0 16,-1-2 0-16,1 2 0 15,5-5 2-15,4-1-3 16,2-2 0-16,1 3 1 15,-4 5 2-15,1 0-1 16,2-8-1-16,3 3-2 0,4-3 1 16,2-3-1-1,1 11 0-15,-7 0 4 0,3 0 1 16,4 0-4-16,2-8 1 16,1 3 0-16,-1 5 2 15,-3 0-1-15,1-3-1 16,-7-2-17-16,-2 0-6 15,-7-3-86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D7249E-2B20-4177-B43F-FCC04641A77F}" type="slidenum">
              <a:rPr lang="en-US" smtClean="0"/>
              <a:t>‹#›</a:t>
            </a:fld>
            <a:endParaRPr lang="en-US"/>
          </a:p>
        </p:txBody>
      </p:sp>
    </p:spTree>
    <p:extLst>
      <p:ext uri="{BB962C8B-B14F-4D97-AF65-F5344CB8AC3E}">
        <p14:creationId xmlns:p14="http://schemas.microsoft.com/office/powerpoint/2010/main" val="3111119372"/>
      </p:ext>
    </p:extLst>
  </p:cSld>
  <p:clrMap bg1="lt1" tx1="dk1" bg2="lt2" tx2="dk2" accent1="accent1" accent2="accent2" accent3="accent3" accent4="accent4" accent5="accent5" accent6="accent6" hlink="hlink" folHlink="folHlink"/>
  <p:hf sldNum="0"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2" name="Header Placeholder 1"/>
          <p:cNvSpPr>
            <a:spLocks noGrp="1"/>
          </p:cNvSpPr>
          <p:nvPr>
            <p:ph type="hdr" sz="quarter" idx="10"/>
          </p:nvPr>
        </p:nvSpPr>
        <p:spPr>
          <a:xfrm>
            <a:off x="0" y="1"/>
            <a:ext cx="5283199" cy="258068"/>
          </a:xfrm>
          <a:prstGeom prst="rect">
            <a:avLst/>
          </a:prstGeom>
        </p:spPr>
        <p:txBody>
          <a:bodyPr/>
          <a:lstStyle/>
          <a:p>
            <a:endParaRPr lang="en-US"/>
          </a:p>
        </p:txBody>
      </p:sp>
    </p:spTree>
    <p:extLst>
      <p:ext uri="{BB962C8B-B14F-4D97-AF65-F5344CB8AC3E}">
        <p14:creationId xmlns:p14="http://schemas.microsoft.com/office/powerpoint/2010/main" val="1117122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 tag to differentiate between cache blocks that map to same Set (Index)</a:t>
            </a:r>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01806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363584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Conflict!  Rest of cache</a:t>
            </a:r>
            <a:r>
              <a:rPr lang="en-US" baseline="0"/>
              <a:t> unused!</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751696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Solution to conflicts with direct mapped caches is cache with higher associativity</a:t>
            </a:r>
          </a:p>
          <a:p>
            <a:endParaRPr lang="en-US" dirty="0"/>
          </a:p>
          <a:p>
            <a:r>
              <a:rPr lang="en-US" dirty="0"/>
              <a:t>“Where is address 2?”</a:t>
            </a:r>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07764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 log2(B) = log2(16) = 4</a:t>
            </a:r>
          </a:p>
          <a:p>
            <a:r>
              <a:rPr lang="en-US" dirty="0"/>
              <a:t>s = log2(C/B/E) = log2(8/E)</a:t>
            </a:r>
          </a:p>
          <a:p>
            <a:pPr marL="171450" indent="-171450">
              <a:buFont typeface="Arial" panose="020B0604020202020204" pitchFamily="34" charset="0"/>
              <a:buChar char="•"/>
            </a:pPr>
            <a:r>
              <a:rPr lang="en-US" dirty="0"/>
              <a:t>E = 1 -&gt; s = 3</a:t>
            </a:r>
          </a:p>
          <a:p>
            <a:pPr marL="171450" indent="-171450">
              <a:buFont typeface="Arial" panose="020B0604020202020204" pitchFamily="34" charset="0"/>
              <a:buChar char="•"/>
            </a:pPr>
            <a:r>
              <a:rPr lang="en-US" dirty="0"/>
              <a:t>E = 2 -&gt; s = 2</a:t>
            </a:r>
          </a:p>
          <a:p>
            <a:pPr marL="171450" indent="-171450">
              <a:buFont typeface="Arial" panose="020B0604020202020204" pitchFamily="34" charset="0"/>
              <a:buChar char="•"/>
            </a:pPr>
            <a:r>
              <a:rPr lang="en-US" dirty="0"/>
              <a:t>E = 4 -&gt; s = 1</a:t>
            </a:r>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78932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Optimal = block used furthest in future</a:t>
            </a:r>
          </a:p>
          <a:p>
            <a:pPr marL="171450" indent="-171450">
              <a:buFontTx/>
              <a:buChar char="-"/>
            </a:pPr>
            <a:r>
              <a:rPr lang="en-US" dirty="0"/>
              <a:t>but, this is not possible to compute, so use an approximation</a:t>
            </a:r>
          </a:p>
          <a:p>
            <a:pPr marL="171450" indent="-171450">
              <a:buFontTx/>
              <a:buChar char="-"/>
            </a:pPr>
            <a:r>
              <a:rPr lang="en-US" dirty="0"/>
              <a:t>Approximation = LRU</a:t>
            </a:r>
          </a:p>
          <a:p>
            <a:pPr marL="171450" indent="-171450">
              <a:buFontTx/>
              <a:buChar char="-"/>
            </a:pPr>
            <a:r>
              <a:rPr lang="en-US" dirty="0"/>
              <a:t>Or, not most recently used</a:t>
            </a:r>
          </a:p>
          <a:p>
            <a:pPr marL="171450" indent="-171450">
              <a:buFontTx/>
              <a:buChar char="-"/>
            </a:pPr>
            <a:r>
              <a:rPr lang="en-US" dirty="0"/>
              <a:t>Or, </a:t>
            </a:r>
            <a:r>
              <a:rPr lang="en-US" i="1" dirty="0"/>
              <a:t>pseudo-LRU</a:t>
            </a:r>
            <a:endParaRPr lang="en-US" i="0" dirty="0"/>
          </a:p>
          <a:p>
            <a:pPr marL="171450" indent="-171450">
              <a:buFontTx/>
              <a:buChar char="-"/>
            </a:pPr>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46310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“Layers” of a cache:</a:t>
            </a:r>
          </a:p>
          <a:p>
            <a:pPr marL="228600" indent="-228600">
              <a:buAutoNum type="arabicParenR"/>
            </a:pPr>
            <a:r>
              <a:rPr lang="en-US" baseline="0"/>
              <a:t>Block (data)</a:t>
            </a:r>
          </a:p>
          <a:p>
            <a:pPr marL="228600" indent="-228600">
              <a:buAutoNum type="arabicParenR"/>
            </a:pPr>
            <a:r>
              <a:rPr lang="en-US" baseline="0"/>
              <a:t>Line (data + management bits)</a:t>
            </a:r>
          </a:p>
          <a:p>
            <a:pPr marL="228600" indent="-228600">
              <a:buAutoNum type="arabicParenR"/>
            </a:pPr>
            <a:r>
              <a:rPr lang="en-US" baseline="0"/>
              <a:t>Set (many lines based on associativity)</a:t>
            </a:r>
          </a:p>
          <a:p>
            <a:pPr marL="228600" indent="-228600">
              <a:buAutoNum type="arabicParenR"/>
            </a:pPr>
            <a:r>
              <a:rPr lang="en-US" baseline="0"/>
              <a:t>Cache (many sets based on cache size &amp; associativity)</a:t>
            </a:r>
            <a:endParaRPr lang="en-US"/>
          </a:p>
          <a:p>
            <a:endParaRPr lang="en-US"/>
          </a:p>
          <a:p>
            <a:r>
              <a:rPr lang="en-US"/>
              <a:t>Valid bit lets us know if this line </a:t>
            </a:r>
            <a:r>
              <a:rPr lang="en-US" dirty="0"/>
              <a:t>has </a:t>
            </a:r>
            <a:r>
              <a:rPr lang="en-US"/>
              <a:t>been initialized (“is valid”).</a:t>
            </a:r>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3628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696754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703472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724410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1182483" y="703130"/>
            <a:ext cx="4633894" cy="3467284"/>
          </a:xfrm>
          <a:prstGeom prst="rect">
            <a:avLst/>
          </a:prstGeom>
          <a:solidFill>
            <a:srgbClr val="FFFFFF"/>
          </a:solidFill>
          <a:ln w="9525">
            <a:solidFill>
              <a:srgbClr val="000000"/>
            </a:solidFill>
            <a:miter lim="800000"/>
            <a:headEnd/>
            <a:tailEnd/>
          </a:ln>
        </p:spPr>
        <p:txBody>
          <a:bodyPr wrap="none" lIns="88148" tIns="44074" rIns="88148" bIns="44074" anchor="ctr"/>
          <a:lstStyle/>
          <a:p>
            <a:endParaRPr lang="en-US" dirty="0">
              <a:latin typeface="Calibri" panose="020F0502020204030204" pitchFamily="34" charset="0"/>
            </a:endParaRPr>
          </a:p>
        </p:txBody>
      </p:sp>
      <p:sp>
        <p:nvSpPr>
          <p:cNvPr id="73731" name="Rectangle 2"/>
          <p:cNvSpPr txBox="1">
            <a:spLocks noGrp="1" noChangeArrowheads="1"/>
          </p:cNvSpPr>
          <p:nvPr>
            <p:ph type="body"/>
          </p:nvPr>
        </p:nvSpPr>
        <p:spPr>
          <a:xfrm>
            <a:off x="933720" y="4410163"/>
            <a:ext cx="5131416" cy="4178472"/>
          </a:xfrm>
          <a:noFill/>
          <a:ln/>
        </p:spPr>
        <p:txBody>
          <a:bodyPr wrap="none" lIns="91665" tIns="45832" rIns="91665" bIns="45832" anchor="ctr"/>
          <a:lstStyle/>
          <a:p>
            <a:r>
              <a:rPr lang="en-US" dirty="0"/>
              <a:t>Implemented with different technologies!</a:t>
            </a:r>
          </a:p>
          <a:p>
            <a:pPr lvl="1"/>
            <a:r>
              <a:rPr lang="en-US" dirty="0"/>
              <a:t>disks, solid-state</a:t>
            </a:r>
          </a:p>
          <a:p>
            <a:pPr lvl="1"/>
            <a:r>
              <a:rPr lang="en-US" b="1" dirty="0"/>
              <a:t>DRAM</a:t>
            </a:r>
            <a:r>
              <a:rPr lang="en-US" dirty="0"/>
              <a:t>: little wells that drain slowly,</a:t>
            </a:r>
            <a:r>
              <a:rPr lang="en-US" baseline="0" dirty="0"/>
              <a:t> refreshed periodically</a:t>
            </a:r>
            <a:endParaRPr lang="en-US" dirty="0"/>
          </a:p>
          <a:p>
            <a:pPr lvl="1"/>
            <a:r>
              <a:rPr lang="en-US" b="1" dirty="0"/>
              <a:t>SRAM</a:t>
            </a:r>
            <a:r>
              <a:rPr lang="en-US" dirty="0"/>
              <a:t>:</a:t>
            </a:r>
            <a:r>
              <a:rPr lang="en-US" baseline="0" dirty="0"/>
              <a:t> flip-flops, little logic gates that feedback with each other, faster but uses more </a:t>
            </a:r>
            <a:r>
              <a:rPr lang="en-US" b="1" baseline="0" dirty="0"/>
              <a:t>power</a:t>
            </a:r>
            <a:r>
              <a:rPr lang="en-US" baseline="0" dirty="0"/>
              <a:t>!</a:t>
            </a:r>
          </a:p>
          <a:p>
            <a:pPr lvl="0"/>
            <a:r>
              <a:rPr lang="en-US" baseline="0" dirty="0"/>
              <a:t>That’s why they’re different sizes and costs</a:t>
            </a:r>
            <a:endParaRPr lang="en-US" dirty="0"/>
          </a:p>
        </p:txBody>
      </p:sp>
    </p:spTree>
    <p:extLst>
      <p:ext uri="{BB962C8B-B14F-4D97-AF65-F5344CB8AC3E}">
        <p14:creationId xmlns:p14="http://schemas.microsoft.com/office/powerpoint/2010/main" val="1947920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637419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721441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491048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 CAMERA demo here.</a:t>
            </a:r>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046992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 4!</a:t>
            </a:r>
          </a:p>
          <a:p>
            <a:endParaRPr lang="en-US" dirty="0"/>
          </a:p>
          <a:p>
            <a:r>
              <a:rPr lang="en-US" dirty="0"/>
              <a:t>Answer: D</a:t>
            </a:r>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11876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 4!</a:t>
            </a:r>
          </a:p>
          <a:p>
            <a:endParaRPr lang="en-US" dirty="0"/>
          </a:p>
          <a:p>
            <a:r>
              <a:rPr lang="en-US" dirty="0"/>
              <a:t>Answer: D</a:t>
            </a:r>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34186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C</a:t>
            </a: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786085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1182483" y="703130"/>
            <a:ext cx="4633894" cy="3467284"/>
          </a:xfrm>
          <a:prstGeom prst="rect">
            <a:avLst/>
          </a:prstGeom>
          <a:solidFill>
            <a:srgbClr val="FFFFFF"/>
          </a:solidFill>
          <a:ln w="9525">
            <a:solidFill>
              <a:srgbClr val="000000"/>
            </a:solidFill>
            <a:miter lim="800000"/>
            <a:headEnd/>
            <a:tailEnd/>
          </a:ln>
        </p:spPr>
        <p:txBody>
          <a:bodyPr wrap="none" lIns="88148" tIns="44074" rIns="88148" bIns="44074" anchor="ctr"/>
          <a:lstStyle/>
          <a:p>
            <a:endParaRPr lang="en-US" dirty="0">
              <a:latin typeface="Calibri" panose="020F0502020204030204" pitchFamily="34" charset="0"/>
            </a:endParaRPr>
          </a:p>
        </p:txBody>
      </p:sp>
      <p:sp>
        <p:nvSpPr>
          <p:cNvPr id="73731" name="Rectangle 2"/>
          <p:cNvSpPr txBox="1">
            <a:spLocks noGrp="1" noChangeArrowheads="1"/>
          </p:cNvSpPr>
          <p:nvPr>
            <p:ph type="body"/>
          </p:nvPr>
        </p:nvSpPr>
        <p:spPr>
          <a:xfrm>
            <a:off x="933720" y="4410163"/>
            <a:ext cx="5131416" cy="4178472"/>
          </a:xfrm>
          <a:noFill/>
          <a:ln/>
        </p:spPr>
        <p:txBody>
          <a:bodyPr wrap="none" lIns="91665" tIns="45832" rIns="91665" bIns="45832" anchor="ctr"/>
          <a:lstStyle/>
          <a:p>
            <a:r>
              <a:rPr lang="en-US" dirty="0"/>
              <a:t>So,</a:t>
            </a:r>
            <a:r>
              <a:rPr lang="en-US" baseline="0" dirty="0"/>
              <a:t> why haven’t we seen caches before now in this class?</a:t>
            </a:r>
          </a:p>
          <a:p>
            <a:pPr lvl="1"/>
            <a:r>
              <a:rPr lang="en-US" baseline="0" dirty="0"/>
              <a:t>Because they’re designed to be </a:t>
            </a:r>
            <a:r>
              <a:rPr lang="en-US" i="1" baseline="0" dirty="0"/>
              <a:t>architecturally transparent!</a:t>
            </a:r>
            <a:endParaRPr lang="en-US" dirty="0"/>
          </a:p>
        </p:txBody>
      </p:sp>
    </p:spTree>
    <p:extLst>
      <p:ext uri="{BB962C8B-B14F-4D97-AF65-F5344CB8AC3E}">
        <p14:creationId xmlns:p14="http://schemas.microsoft.com/office/powerpoint/2010/main" val="1002315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50678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Divide addresses into “index” and “tag”</a:t>
            </a:r>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30759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026742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268705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mod 10</a:t>
            </a:r>
          </a:p>
          <a:p>
            <a:endParaRPr lang="en-US" dirty="0"/>
          </a:p>
          <a:p>
            <a:r>
              <a:rPr lang="en-US" dirty="0"/>
              <a:t>Goals of Hash Function:</a:t>
            </a:r>
          </a:p>
          <a:p>
            <a:pPr marL="228600" indent="-228600">
              <a:buAutoNum type="arabicPeriod"/>
            </a:pPr>
            <a:r>
              <a:rPr lang="en-US" dirty="0"/>
              <a:t>Fast and simple calculation</a:t>
            </a:r>
          </a:p>
          <a:p>
            <a:pPr marL="228600" indent="-228600">
              <a:buAutoNum type="arabicPeriod"/>
            </a:pPr>
            <a:r>
              <a:rPr lang="en-US" dirty="0"/>
              <a:t>Use all buckets “well”</a:t>
            </a:r>
          </a:p>
          <a:p>
            <a:endParaRPr lang="en-US" dirty="0"/>
          </a:p>
          <a:p>
            <a:r>
              <a:rPr lang="en-US" dirty="0"/>
              <a:t>hash(27)</a:t>
            </a:r>
            <a:r>
              <a:rPr lang="en-US" baseline="0" dirty="0"/>
              <a:t> % N (10) = 7</a:t>
            </a:r>
            <a:r>
              <a:rPr lang="is-IS" baseline="0" dirty="0"/>
              <a:t>…</a:t>
            </a:r>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3045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Assume 6-bit addresses.  Show</a:t>
            </a:r>
            <a:r>
              <a:rPr lang="en-US" baseline="0"/>
              <a:t> how to split into Index and Offset fields.</a:t>
            </a:r>
            <a:endParaRPr lang="en-US"/>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4701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630813B5-0B69-4299-81E1-2EA3435BD0CB}" type="slidenum">
              <a:rPr lang="en-US" smtClean="0"/>
              <a:t>‹#›</a:t>
            </a:fld>
            <a:endParaRPr lang="en-US"/>
          </a:p>
        </p:txBody>
      </p:sp>
    </p:spTree>
    <p:extLst>
      <p:ext uri="{BB962C8B-B14F-4D97-AF65-F5344CB8AC3E}">
        <p14:creationId xmlns:p14="http://schemas.microsoft.com/office/powerpoint/2010/main" val="567671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630813B5-0B69-4299-81E1-2EA3435BD0CB}" type="slidenum">
              <a:rPr lang="en-US" smtClean="0"/>
              <a:t>‹#›</a:t>
            </a:fld>
            <a:endParaRPr lang="en-US"/>
          </a:p>
        </p:txBody>
      </p:sp>
    </p:spTree>
    <p:extLst>
      <p:ext uri="{BB962C8B-B14F-4D97-AF65-F5344CB8AC3E}">
        <p14:creationId xmlns:p14="http://schemas.microsoft.com/office/powerpoint/2010/main" val="779287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630813B5-0B69-4299-81E1-2EA3435BD0CB}"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2426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630813B5-0B69-4299-81E1-2EA3435BD0CB}" type="slidenum">
              <a:rPr lang="en-US" smtClean="0"/>
              <a:t>‹#›</a:t>
            </a:fld>
            <a:endParaRPr lang="en-US"/>
          </a:p>
        </p:txBody>
      </p:sp>
    </p:spTree>
    <p:extLst>
      <p:ext uri="{BB962C8B-B14F-4D97-AF65-F5344CB8AC3E}">
        <p14:creationId xmlns:p14="http://schemas.microsoft.com/office/powerpoint/2010/main" val="2845251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30813B5-0B69-4299-81E1-2EA3435BD0CB}" type="slidenum">
              <a:rPr lang="en-US" smtClean="0"/>
              <a:t>‹#›</a:t>
            </a:fld>
            <a:endParaRPr lang="en-US"/>
          </a:p>
        </p:txBody>
      </p:sp>
    </p:spTree>
    <p:extLst>
      <p:ext uri="{BB962C8B-B14F-4D97-AF65-F5344CB8AC3E}">
        <p14:creationId xmlns:p14="http://schemas.microsoft.com/office/powerpoint/2010/main" val="11851120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630813B5-0B69-4299-81E1-2EA3435BD0CB}" type="slidenum">
              <a:rPr lang="en-US" smtClean="0"/>
              <a:pPr/>
              <a:t>‹#›</a:t>
            </a:fld>
            <a:endParaRPr lang="en-US"/>
          </a:p>
        </p:txBody>
      </p:sp>
      <p:sp>
        <p:nvSpPr>
          <p:cNvPr id="9" name="Rectangle 8"/>
          <p:cNvSpPr>
            <a:spLocks noChangeArrowheads="1"/>
          </p:cNvSpPr>
          <p:nvPr/>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6" name="TextBox 15"/>
          <p:cNvSpPr txBox="1"/>
          <p:nvPr/>
        </p:nvSpPr>
        <p:spPr>
          <a:xfrm>
            <a:off x="7843643" y="-2231"/>
            <a:ext cx="1300357" cy="230832"/>
          </a:xfrm>
          <a:prstGeom prst="rect">
            <a:avLst/>
          </a:prstGeom>
          <a:noFill/>
        </p:spPr>
        <p:txBody>
          <a:bodyPr wrap="none" rtlCol="0">
            <a:spAutoFit/>
          </a:bodyPr>
          <a:lstStyle/>
          <a:p>
            <a:pPr algn="r"/>
            <a:r>
              <a:rPr lang="en-US" sz="900" b="0" i="0" dirty="0">
                <a:solidFill>
                  <a:schemeClr val="bg1"/>
                </a:solidFill>
                <a:latin typeface="Roboto Regular" charset="0"/>
                <a:ea typeface="Roboto Regular" charset="0"/>
                <a:cs typeface="Roboto Regular" charset="0"/>
              </a:rPr>
              <a:t>CSE351</a:t>
            </a:r>
            <a:r>
              <a:rPr lang="en-US" sz="900" b="0" i="0" baseline="0" dirty="0">
                <a:solidFill>
                  <a:schemeClr val="bg1"/>
                </a:solidFill>
                <a:latin typeface="Roboto Regular" charset="0"/>
                <a:ea typeface="Roboto Regular" charset="0"/>
                <a:cs typeface="Roboto Regular" charset="0"/>
              </a:rPr>
              <a:t>, </a:t>
            </a:r>
            <a:r>
              <a:rPr lang="en-US" sz="900" b="0" i="0" dirty="0">
                <a:solidFill>
                  <a:schemeClr val="bg1"/>
                </a:solidFill>
                <a:latin typeface="Roboto Regular" charset="0"/>
                <a:ea typeface="Roboto Regular" charset="0"/>
                <a:cs typeface="Roboto Regular" charset="0"/>
              </a:rPr>
              <a:t>Winter 2018</a:t>
            </a:r>
          </a:p>
        </p:txBody>
      </p:sp>
      <p:sp>
        <p:nvSpPr>
          <p:cNvPr id="22" name="TextBox 21"/>
          <p:cNvSpPr txBox="1"/>
          <p:nvPr/>
        </p:nvSpPr>
        <p:spPr>
          <a:xfrm>
            <a:off x="4099765" y="-2231"/>
            <a:ext cx="944490" cy="230832"/>
          </a:xfrm>
          <a:prstGeom prst="rect">
            <a:avLst/>
          </a:prstGeom>
          <a:noFill/>
        </p:spPr>
        <p:txBody>
          <a:bodyPr wrap="none" rtlCol="0">
            <a:spAutoFit/>
          </a:bodyPr>
          <a:lstStyle/>
          <a:p>
            <a:pPr algn="ctr"/>
            <a:r>
              <a:rPr lang="en-US" sz="900" b="0" i="0" dirty="0">
                <a:solidFill>
                  <a:schemeClr val="bg1"/>
                </a:solidFill>
                <a:latin typeface="Roboto Regular" charset="0"/>
                <a:ea typeface="Roboto Regular" charset="0"/>
                <a:cs typeface="Roboto Regular" charset="0"/>
              </a:rPr>
              <a:t>L17:  Caches</a:t>
            </a:r>
            <a:r>
              <a:rPr lang="en-US" sz="900" b="0" i="0" baseline="0" dirty="0">
                <a:solidFill>
                  <a:schemeClr val="bg1"/>
                </a:solidFill>
                <a:latin typeface="Roboto Regular" charset="0"/>
                <a:ea typeface="Roboto Regular" charset="0"/>
                <a:cs typeface="Roboto Regular" charset="0"/>
              </a:rPr>
              <a:t> II</a:t>
            </a:r>
            <a:endParaRPr lang="en-US" sz="900" b="0" i="0" dirty="0">
              <a:solidFill>
                <a:schemeClr val="bg1"/>
              </a:solidFill>
              <a:latin typeface="Roboto Regular" charset="0"/>
              <a:ea typeface="Roboto Regular" charset="0"/>
              <a:cs typeface="Roboto Regular" charset="0"/>
            </a:endParaRPr>
          </a:p>
        </p:txBody>
      </p:sp>
    </p:spTree>
    <p:extLst>
      <p:ext uri="{BB962C8B-B14F-4D97-AF65-F5344CB8AC3E}">
        <p14:creationId xmlns:p14="http://schemas.microsoft.com/office/powerpoint/2010/main" val="98643737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72.xml"/><Relationship Id="rId7"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5" Type="http://schemas.openxmlformats.org/officeDocument/2006/relationships/tags" Target="../tags/tag74.xml"/><Relationship Id="rId10" Type="http://schemas.openxmlformats.org/officeDocument/2006/relationships/image" Target="../media/image10.png"/><Relationship Id="rId4" Type="http://schemas.openxmlformats.org/officeDocument/2006/relationships/tags" Target="../tags/tag73.xml"/><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78.xml"/><Relationship Id="rId7"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4.xml"/><Relationship Id="rId7" Type="http://schemas.openxmlformats.org/officeDocument/2006/relationships/tags" Target="../tags/tag88.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91.xml"/><Relationship Id="rId7"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10" Type="http://schemas.openxmlformats.org/officeDocument/2006/relationships/image" Target="../media/image10.png"/><Relationship Id="rId4" Type="http://schemas.openxmlformats.org/officeDocument/2006/relationships/tags" Target="../tags/tag92.xml"/><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tags" Target="../tags/tag1260.xml"/><Relationship Id="rId3" Type="http://schemas.openxmlformats.org/officeDocument/2006/relationships/tags" Target="../tags/tag97.xml"/><Relationship Id="rId7" Type="http://schemas.openxmlformats.org/officeDocument/2006/relationships/notesSlide" Target="../notesSlides/notesSlide11.xml"/><Relationship Id="rId12" Type="http://schemas.openxmlformats.org/officeDocument/2006/relationships/image" Target="../media/image14.png"/><Relationship Id="rId2" Type="http://schemas.openxmlformats.org/officeDocument/2006/relationships/tags" Target="../tags/tag96.xml"/><Relationship Id="rId16" Type="http://schemas.openxmlformats.org/officeDocument/2006/relationships/image" Target="../media/image16.png"/><Relationship Id="rId1" Type="http://schemas.openxmlformats.org/officeDocument/2006/relationships/tags" Target="../tags/tag95.xml"/><Relationship Id="rId6" Type="http://schemas.openxmlformats.org/officeDocument/2006/relationships/slideLayout" Target="../slideLayouts/slideLayout2.xml"/><Relationship Id="rId11" Type="http://schemas.openxmlformats.org/officeDocument/2006/relationships/tags" Target="../tags/tag1250.xml"/><Relationship Id="rId5" Type="http://schemas.openxmlformats.org/officeDocument/2006/relationships/tags" Target="../tags/tag99.xml"/><Relationship Id="rId15" Type="http://schemas.openxmlformats.org/officeDocument/2006/relationships/tags" Target="../tags/tag1280.xml"/><Relationship Id="rId10" Type="http://schemas.openxmlformats.org/officeDocument/2006/relationships/image" Target="../media/image13.png"/><Relationship Id="rId4" Type="http://schemas.openxmlformats.org/officeDocument/2006/relationships/tags" Target="../tags/tag98.xml"/><Relationship Id="rId9" Type="http://schemas.openxmlformats.org/officeDocument/2006/relationships/tags" Target="../tags/tag1240.xml"/><Relationship Id="rId1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02.xml"/><Relationship Id="rId7"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s>
</file>

<file path=ppt/slides/_rels/slide17.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image" Target="../media/image10.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109.xml"/></Relationships>
</file>

<file path=ppt/slides/_rels/slide18.xml.rels><?xml version="1.0" encoding="UTF-8" standalone="yes"?>
<Relationships xmlns="http://schemas.openxmlformats.org/package/2006/relationships"><Relationship Id="rId13" Type="http://schemas.openxmlformats.org/officeDocument/2006/relationships/tags" Target="../tags/tag122.xml"/><Relationship Id="rId18" Type="http://schemas.openxmlformats.org/officeDocument/2006/relationships/tags" Target="../tags/tag127.xml"/><Relationship Id="rId26" Type="http://schemas.openxmlformats.org/officeDocument/2006/relationships/tags" Target="../tags/tag135.xml"/><Relationship Id="rId39" Type="http://schemas.openxmlformats.org/officeDocument/2006/relationships/tags" Target="../tags/tag148.xml"/><Relationship Id="rId3" Type="http://schemas.openxmlformats.org/officeDocument/2006/relationships/tags" Target="../tags/tag112.xml"/><Relationship Id="rId21" Type="http://schemas.openxmlformats.org/officeDocument/2006/relationships/tags" Target="../tags/tag130.xml"/><Relationship Id="rId34" Type="http://schemas.openxmlformats.org/officeDocument/2006/relationships/tags" Target="../tags/tag143.xml"/><Relationship Id="rId42" Type="http://schemas.openxmlformats.org/officeDocument/2006/relationships/tags" Target="../tags/tag151.xml"/><Relationship Id="rId47" Type="http://schemas.openxmlformats.org/officeDocument/2006/relationships/tags" Target="../tags/tag156.xml"/><Relationship Id="rId50" Type="http://schemas.openxmlformats.org/officeDocument/2006/relationships/tags" Target="../tags/tag159.xml"/><Relationship Id="rId7" Type="http://schemas.openxmlformats.org/officeDocument/2006/relationships/tags" Target="../tags/tag116.xml"/><Relationship Id="rId12" Type="http://schemas.openxmlformats.org/officeDocument/2006/relationships/tags" Target="../tags/tag121.xml"/><Relationship Id="rId17" Type="http://schemas.openxmlformats.org/officeDocument/2006/relationships/tags" Target="../tags/tag126.xml"/><Relationship Id="rId25" Type="http://schemas.openxmlformats.org/officeDocument/2006/relationships/tags" Target="../tags/tag134.xml"/><Relationship Id="rId33" Type="http://schemas.openxmlformats.org/officeDocument/2006/relationships/tags" Target="../tags/tag142.xml"/><Relationship Id="rId38" Type="http://schemas.openxmlformats.org/officeDocument/2006/relationships/tags" Target="../tags/tag147.xml"/><Relationship Id="rId46" Type="http://schemas.openxmlformats.org/officeDocument/2006/relationships/tags" Target="../tags/tag155.xml"/><Relationship Id="rId2" Type="http://schemas.openxmlformats.org/officeDocument/2006/relationships/tags" Target="../tags/tag111.xml"/><Relationship Id="rId16" Type="http://schemas.openxmlformats.org/officeDocument/2006/relationships/tags" Target="../tags/tag125.xml"/><Relationship Id="rId20" Type="http://schemas.openxmlformats.org/officeDocument/2006/relationships/tags" Target="../tags/tag129.xml"/><Relationship Id="rId29" Type="http://schemas.openxmlformats.org/officeDocument/2006/relationships/tags" Target="../tags/tag138.xml"/><Relationship Id="rId41" Type="http://schemas.openxmlformats.org/officeDocument/2006/relationships/tags" Target="../tags/tag150.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tags" Target="../tags/tag120.xml"/><Relationship Id="rId24" Type="http://schemas.openxmlformats.org/officeDocument/2006/relationships/tags" Target="../tags/tag133.xml"/><Relationship Id="rId32" Type="http://schemas.openxmlformats.org/officeDocument/2006/relationships/tags" Target="../tags/tag141.xml"/><Relationship Id="rId37" Type="http://schemas.openxmlformats.org/officeDocument/2006/relationships/tags" Target="../tags/tag146.xml"/><Relationship Id="rId40" Type="http://schemas.openxmlformats.org/officeDocument/2006/relationships/tags" Target="../tags/tag149.xml"/><Relationship Id="rId45" Type="http://schemas.openxmlformats.org/officeDocument/2006/relationships/tags" Target="../tags/tag154.xml"/><Relationship Id="rId5" Type="http://schemas.openxmlformats.org/officeDocument/2006/relationships/tags" Target="../tags/tag114.xml"/><Relationship Id="rId15" Type="http://schemas.openxmlformats.org/officeDocument/2006/relationships/tags" Target="../tags/tag124.xml"/><Relationship Id="rId23" Type="http://schemas.openxmlformats.org/officeDocument/2006/relationships/tags" Target="../tags/tag132.xml"/><Relationship Id="rId28" Type="http://schemas.openxmlformats.org/officeDocument/2006/relationships/tags" Target="../tags/tag137.xml"/><Relationship Id="rId36" Type="http://schemas.openxmlformats.org/officeDocument/2006/relationships/tags" Target="../tags/tag145.xml"/><Relationship Id="rId49" Type="http://schemas.openxmlformats.org/officeDocument/2006/relationships/tags" Target="../tags/tag158.xml"/><Relationship Id="rId10" Type="http://schemas.openxmlformats.org/officeDocument/2006/relationships/tags" Target="../tags/tag119.xml"/><Relationship Id="rId19" Type="http://schemas.openxmlformats.org/officeDocument/2006/relationships/tags" Target="../tags/tag128.xml"/><Relationship Id="rId31" Type="http://schemas.openxmlformats.org/officeDocument/2006/relationships/tags" Target="../tags/tag140.xml"/><Relationship Id="rId44" Type="http://schemas.openxmlformats.org/officeDocument/2006/relationships/tags" Target="../tags/tag153.xml"/><Relationship Id="rId52" Type="http://schemas.openxmlformats.org/officeDocument/2006/relationships/notesSlide" Target="../notesSlides/notesSlide13.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tags" Target="../tags/tag123.xml"/><Relationship Id="rId22" Type="http://schemas.openxmlformats.org/officeDocument/2006/relationships/tags" Target="../tags/tag131.xml"/><Relationship Id="rId27" Type="http://schemas.openxmlformats.org/officeDocument/2006/relationships/tags" Target="../tags/tag136.xml"/><Relationship Id="rId30" Type="http://schemas.openxmlformats.org/officeDocument/2006/relationships/tags" Target="../tags/tag139.xml"/><Relationship Id="rId35" Type="http://schemas.openxmlformats.org/officeDocument/2006/relationships/tags" Target="../tags/tag144.xml"/><Relationship Id="rId43" Type="http://schemas.openxmlformats.org/officeDocument/2006/relationships/tags" Target="../tags/tag152.xml"/><Relationship Id="rId48" Type="http://schemas.openxmlformats.org/officeDocument/2006/relationships/tags" Target="../tags/tag157.xml"/><Relationship Id="rId8" Type="http://schemas.openxmlformats.org/officeDocument/2006/relationships/tags" Target="../tags/tag117.xml"/><Relationship Id="rId5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167.xml"/><Relationship Id="rId13" Type="http://schemas.openxmlformats.org/officeDocument/2006/relationships/tags" Target="../tags/tag172.xml"/><Relationship Id="rId18" Type="http://schemas.openxmlformats.org/officeDocument/2006/relationships/tags" Target="../tags/tag2010.xml"/><Relationship Id="rId26" Type="http://schemas.openxmlformats.org/officeDocument/2006/relationships/image" Target="../media/image26.png"/><Relationship Id="rId3" Type="http://schemas.openxmlformats.org/officeDocument/2006/relationships/tags" Target="../tags/tag162.xml"/><Relationship Id="rId21" Type="http://schemas.openxmlformats.org/officeDocument/2006/relationships/image" Target="../media/image23.png"/><Relationship Id="rId7" Type="http://schemas.openxmlformats.org/officeDocument/2006/relationships/tags" Target="../tags/tag166.xml"/><Relationship Id="rId12" Type="http://schemas.openxmlformats.org/officeDocument/2006/relationships/tags" Target="../tags/tag171.xml"/><Relationship Id="rId17" Type="http://schemas.openxmlformats.org/officeDocument/2006/relationships/image" Target="../media/image21.png"/><Relationship Id="rId25" Type="http://schemas.openxmlformats.org/officeDocument/2006/relationships/image" Target="../media/image25.png"/><Relationship Id="rId2" Type="http://schemas.openxmlformats.org/officeDocument/2006/relationships/tags" Target="../tags/tag161.xml"/><Relationship Id="rId16" Type="http://schemas.openxmlformats.org/officeDocument/2006/relationships/tags" Target="../tags/tag1950.xml"/><Relationship Id="rId20" Type="http://schemas.openxmlformats.org/officeDocument/2006/relationships/tags" Target="../tags/tag1700.xml"/><Relationship Id="rId29" Type="http://schemas.openxmlformats.org/officeDocument/2006/relationships/tags" Target="../tags/tag1990.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tags" Target="../tags/tag170.xml"/><Relationship Id="rId24" Type="http://schemas.openxmlformats.org/officeDocument/2006/relationships/tags" Target="../tags/tag2040.xml"/><Relationship Id="rId32" Type="http://schemas.openxmlformats.org/officeDocument/2006/relationships/image" Target="../media/image30.png"/><Relationship Id="rId5" Type="http://schemas.openxmlformats.org/officeDocument/2006/relationships/tags" Target="../tags/tag164.xml"/><Relationship Id="rId15" Type="http://schemas.openxmlformats.org/officeDocument/2006/relationships/notesSlide" Target="../notesSlides/notesSlide14.xml"/><Relationship Id="rId23" Type="http://schemas.openxmlformats.org/officeDocument/2006/relationships/image" Target="../media/image24.png"/><Relationship Id="rId28" Type="http://schemas.openxmlformats.org/officeDocument/2006/relationships/image" Target="../media/image28.png"/><Relationship Id="rId10" Type="http://schemas.openxmlformats.org/officeDocument/2006/relationships/tags" Target="../tags/tag169.xml"/><Relationship Id="rId19" Type="http://schemas.openxmlformats.org/officeDocument/2006/relationships/image" Target="../media/image22.png"/><Relationship Id="rId31" Type="http://schemas.openxmlformats.org/officeDocument/2006/relationships/tags" Target="../tags/tag2000.xml"/><Relationship Id="rId4" Type="http://schemas.openxmlformats.org/officeDocument/2006/relationships/tags" Target="../tags/tag163.xml"/><Relationship Id="rId9" Type="http://schemas.openxmlformats.org/officeDocument/2006/relationships/tags" Target="../tags/tag168.xml"/><Relationship Id="rId14" Type="http://schemas.openxmlformats.org/officeDocument/2006/relationships/slideLayout" Target="../slideLayouts/slideLayout2.xml"/><Relationship Id="rId22" Type="http://schemas.openxmlformats.org/officeDocument/2006/relationships/tags" Target="../tags/tag2030.xml"/><Relationship Id="rId27" Type="http://schemas.openxmlformats.org/officeDocument/2006/relationships/image" Target="../media/image27.png"/><Relationship Id="rId30"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175.xml"/><Relationship Id="rId7" Type="http://schemas.openxmlformats.org/officeDocument/2006/relationships/slideLayout" Target="../slideLayouts/slideLayout2.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s>
</file>

<file path=ppt/slides/_rels/slide22.xml.rels><?xml version="1.0" encoding="UTF-8" standalone="yes"?>
<Relationships xmlns="http://schemas.openxmlformats.org/package/2006/relationships"><Relationship Id="rId13" Type="http://schemas.openxmlformats.org/officeDocument/2006/relationships/tags" Target="../tags/tag191.xml"/><Relationship Id="rId18" Type="http://schemas.openxmlformats.org/officeDocument/2006/relationships/tags" Target="../tags/tag196.xml"/><Relationship Id="rId26" Type="http://schemas.openxmlformats.org/officeDocument/2006/relationships/tags" Target="../tags/tag204.xml"/><Relationship Id="rId39" Type="http://schemas.openxmlformats.org/officeDocument/2006/relationships/tags" Target="../tags/tag217.xml"/><Relationship Id="rId21" Type="http://schemas.openxmlformats.org/officeDocument/2006/relationships/tags" Target="../tags/tag199.xml"/><Relationship Id="rId34" Type="http://schemas.openxmlformats.org/officeDocument/2006/relationships/tags" Target="../tags/tag212.xml"/><Relationship Id="rId42" Type="http://schemas.openxmlformats.org/officeDocument/2006/relationships/tags" Target="../tags/tag220.xml"/><Relationship Id="rId47" Type="http://schemas.openxmlformats.org/officeDocument/2006/relationships/tags" Target="../tags/tag225.xml"/><Relationship Id="rId50" Type="http://schemas.openxmlformats.org/officeDocument/2006/relationships/tags" Target="../tags/tag228.xml"/><Relationship Id="rId55" Type="http://schemas.openxmlformats.org/officeDocument/2006/relationships/tags" Target="../tags/tag233.xml"/><Relationship Id="rId7" Type="http://schemas.openxmlformats.org/officeDocument/2006/relationships/tags" Target="../tags/tag185.xml"/><Relationship Id="rId2" Type="http://schemas.openxmlformats.org/officeDocument/2006/relationships/tags" Target="../tags/tag180.xml"/><Relationship Id="rId16" Type="http://schemas.openxmlformats.org/officeDocument/2006/relationships/tags" Target="../tags/tag194.xml"/><Relationship Id="rId20" Type="http://schemas.openxmlformats.org/officeDocument/2006/relationships/tags" Target="../tags/tag198.xml"/><Relationship Id="rId29" Type="http://schemas.openxmlformats.org/officeDocument/2006/relationships/tags" Target="../tags/tag207.xml"/><Relationship Id="rId41" Type="http://schemas.openxmlformats.org/officeDocument/2006/relationships/tags" Target="../tags/tag219.xml"/><Relationship Id="rId54" Type="http://schemas.openxmlformats.org/officeDocument/2006/relationships/image" Target="../media/image31.png"/><Relationship Id="rId62" Type="http://schemas.openxmlformats.org/officeDocument/2006/relationships/image" Target="../media/image33.png"/><Relationship Id="rId1" Type="http://schemas.openxmlformats.org/officeDocument/2006/relationships/tags" Target="../tags/tag179.xml"/><Relationship Id="rId6" Type="http://schemas.openxmlformats.org/officeDocument/2006/relationships/tags" Target="../tags/tag184.xml"/><Relationship Id="rId11" Type="http://schemas.openxmlformats.org/officeDocument/2006/relationships/tags" Target="../tags/tag189.xml"/><Relationship Id="rId24" Type="http://schemas.openxmlformats.org/officeDocument/2006/relationships/tags" Target="../tags/tag202.xml"/><Relationship Id="rId32" Type="http://schemas.openxmlformats.org/officeDocument/2006/relationships/tags" Target="../tags/tag210.xml"/><Relationship Id="rId37" Type="http://schemas.openxmlformats.org/officeDocument/2006/relationships/tags" Target="../tags/tag215.xml"/><Relationship Id="rId40" Type="http://schemas.openxmlformats.org/officeDocument/2006/relationships/tags" Target="../tags/tag218.xml"/><Relationship Id="rId45" Type="http://schemas.openxmlformats.org/officeDocument/2006/relationships/tags" Target="../tags/tag223.xml"/><Relationship Id="rId53" Type="http://schemas.openxmlformats.org/officeDocument/2006/relationships/tags" Target="../tags/tag1791.xml"/><Relationship Id="rId58" Type="http://schemas.openxmlformats.org/officeDocument/2006/relationships/image" Target="../media/image36.png"/><Relationship Id="rId5" Type="http://schemas.openxmlformats.org/officeDocument/2006/relationships/tags" Target="../tags/tag183.xml"/><Relationship Id="rId15" Type="http://schemas.openxmlformats.org/officeDocument/2006/relationships/tags" Target="../tags/tag193.xml"/><Relationship Id="rId23" Type="http://schemas.openxmlformats.org/officeDocument/2006/relationships/tags" Target="../tags/tag201.xml"/><Relationship Id="rId28" Type="http://schemas.openxmlformats.org/officeDocument/2006/relationships/tags" Target="../tags/tag206.xml"/><Relationship Id="rId36" Type="http://schemas.openxmlformats.org/officeDocument/2006/relationships/tags" Target="../tags/tag214.xml"/><Relationship Id="rId49" Type="http://schemas.openxmlformats.org/officeDocument/2006/relationships/tags" Target="../tags/tag227.xml"/><Relationship Id="rId57" Type="http://schemas.openxmlformats.org/officeDocument/2006/relationships/tags" Target="../tags/tag234.xml"/><Relationship Id="rId61" Type="http://schemas.openxmlformats.org/officeDocument/2006/relationships/tags" Target="../tags/tag2070.xml"/><Relationship Id="rId10" Type="http://schemas.openxmlformats.org/officeDocument/2006/relationships/tags" Target="../tags/tag188.xml"/><Relationship Id="rId19" Type="http://schemas.openxmlformats.org/officeDocument/2006/relationships/tags" Target="../tags/tag197.xml"/><Relationship Id="rId31" Type="http://schemas.openxmlformats.org/officeDocument/2006/relationships/tags" Target="../tags/tag209.xml"/><Relationship Id="rId44" Type="http://schemas.openxmlformats.org/officeDocument/2006/relationships/tags" Target="../tags/tag222.xml"/><Relationship Id="rId52" Type="http://schemas.openxmlformats.org/officeDocument/2006/relationships/notesSlide" Target="../notesSlides/notesSlide16.xml"/><Relationship Id="rId60" Type="http://schemas.openxmlformats.org/officeDocument/2006/relationships/image" Target="../media/image32.png"/><Relationship Id="rId4" Type="http://schemas.openxmlformats.org/officeDocument/2006/relationships/tags" Target="../tags/tag182.xml"/><Relationship Id="rId9" Type="http://schemas.openxmlformats.org/officeDocument/2006/relationships/tags" Target="../tags/tag187.xml"/><Relationship Id="rId14" Type="http://schemas.openxmlformats.org/officeDocument/2006/relationships/tags" Target="../tags/tag192.xml"/><Relationship Id="rId22" Type="http://schemas.openxmlformats.org/officeDocument/2006/relationships/tags" Target="../tags/tag200.xml"/><Relationship Id="rId27" Type="http://schemas.openxmlformats.org/officeDocument/2006/relationships/tags" Target="../tags/tag205.xml"/><Relationship Id="rId30" Type="http://schemas.openxmlformats.org/officeDocument/2006/relationships/tags" Target="../tags/tag208.xml"/><Relationship Id="rId35" Type="http://schemas.openxmlformats.org/officeDocument/2006/relationships/tags" Target="../tags/tag213.xml"/><Relationship Id="rId43" Type="http://schemas.openxmlformats.org/officeDocument/2006/relationships/tags" Target="../tags/tag221.xml"/><Relationship Id="rId48" Type="http://schemas.openxmlformats.org/officeDocument/2006/relationships/tags" Target="../tags/tag226.xml"/><Relationship Id="rId56" Type="http://schemas.openxmlformats.org/officeDocument/2006/relationships/image" Target="../media/image35.png"/><Relationship Id="rId8" Type="http://schemas.openxmlformats.org/officeDocument/2006/relationships/tags" Target="../tags/tag186.xml"/><Relationship Id="rId51" Type="http://schemas.openxmlformats.org/officeDocument/2006/relationships/slideLayout" Target="../slideLayouts/slideLayout4.xml"/><Relationship Id="rId3" Type="http://schemas.openxmlformats.org/officeDocument/2006/relationships/tags" Target="../tags/tag181.xml"/><Relationship Id="rId12" Type="http://schemas.openxmlformats.org/officeDocument/2006/relationships/tags" Target="../tags/tag190.xml"/><Relationship Id="rId17" Type="http://schemas.openxmlformats.org/officeDocument/2006/relationships/tags" Target="../tags/tag195.xml"/><Relationship Id="rId25" Type="http://schemas.openxmlformats.org/officeDocument/2006/relationships/tags" Target="../tags/tag203.xml"/><Relationship Id="rId33" Type="http://schemas.openxmlformats.org/officeDocument/2006/relationships/tags" Target="../tags/tag211.xml"/><Relationship Id="rId38" Type="http://schemas.openxmlformats.org/officeDocument/2006/relationships/tags" Target="../tags/tag216.xml"/><Relationship Id="rId46" Type="http://schemas.openxmlformats.org/officeDocument/2006/relationships/tags" Target="../tags/tag224.xml"/><Relationship Id="rId59" Type="http://schemas.openxmlformats.org/officeDocument/2006/relationships/tags" Target="../tags/tag2060.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3" Type="http://schemas.openxmlformats.org/officeDocument/2006/relationships/tags" Target="../tags/tag243.xml"/><Relationship Id="rId18" Type="http://schemas.openxmlformats.org/officeDocument/2006/relationships/tags" Target="../tags/tag248.xml"/><Relationship Id="rId26" Type="http://schemas.openxmlformats.org/officeDocument/2006/relationships/tags" Target="../tags/tag256.xml"/><Relationship Id="rId39" Type="http://schemas.openxmlformats.org/officeDocument/2006/relationships/tags" Target="../tags/tag269.xml"/><Relationship Id="rId21" Type="http://schemas.openxmlformats.org/officeDocument/2006/relationships/tags" Target="../tags/tag251.xml"/><Relationship Id="rId34" Type="http://schemas.openxmlformats.org/officeDocument/2006/relationships/tags" Target="../tags/tag264.xml"/><Relationship Id="rId42" Type="http://schemas.openxmlformats.org/officeDocument/2006/relationships/tags" Target="../tags/tag272.xml"/><Relationship Id="rId47" Type="http://schemas.openxmlformats.org/officeDocument/2006/relationships/tags" Target="../tags/tag277.xml"/><Relationship Id="rId50" Type="http://schemas.openxmlformats.org/officeDocument/2006/relationships/tags" Target="../tags/tag280.xml"/><Relationship Id="rId55" Type="http://schemas.openxmlformats.org/officeDocument/2006/relationships/tags" Target="../tags/tag285.xml"/><Relationship Id="rId63" Type="http://schemas.openxmlformats.org/officeDocument/2006/relationships/tags" Target="../tags/tag2410.xml"/><Relationship Id="rId68" Type="http://schemas.openxmlformats.org/officeDocument/2006/relationships/image" Target="../media/image60.png"/><Relationship Id="rId7" Type="http://schemas.openxmlformats.org/officeDocument/2006/relationships/tags" Target="../tags/tag237.xml"/><Relationship Id="rId71" Type="http://schemas.openxmlformats.org/officeDocument/2006/relationships/tags" Target="../tags/tag2680.xml"/><Relationship Id="rId2" Type="http://schemas.openxmlformats.org/officeDocument/2006/relationships/tags" Target="../tags/tag230.xml"/><Relationship Id="rId16" Type="http://schemas.openxmlformats.org/officeDocument/2006/relationships/tags" Target="../tags/tag246.xml"/><Relationship Id="rId29" Type="http://schemas.openxmlformats.org/officeDocument/2006/relationships/tags" Target="../tags/tag259.xml"/><Relationship Id="rId1" Type="http://schemas.openxmlformats.org/officeDocument/2006/relationships/tags" Target="../tags/tag229.xml"/><Relationship Id="rId6" Type="http://schemas.openxmlformats.org/officeDocument/2006/relationships/tags" Target="../tags/tag236.xml"/><Relationship Id="rId11" Type="http://schemas.openxmlformats.org/officeDocument/2006/relationships/tags" Target="../tags/tag241.xml"/><Relationship Id="rId24" Type="http://schemas.openxmlformats.org/officeDocument/2006/relationships/tags" Target="../tags/tag254.xml"/><Relationship Id="rId32" Type="http://schemas.openxmlformats.org/officeDocument/2006/relationships/tags" Target="../tags/tag262.xml"/><Relationship Id="rId37" Type="http://schemas.openxmlformats.org/officeDocument/2006/relationships/tags" Target="../tags/tag267.xml"/><Relationship Id="rId40" Type="http://schemas.openxmlformats.org/officeDocument/2006/relationships/tags" Target="../tags/tag270.xml"/><Relationship Id="rId45" Type="http://schemas.openxmlformats.org/officeDocument/2006/relationships/tags" Target="../tags/tag275.xml"/><Relationship Id="rId53" Type="http://schemas.openxmlformats.org/officeDocument/2006/relationships/tags" Target="../tags/tag283.xml"/><Relationship Id="rId58" Type="http://schemas.openxmlformats.org/officeDocument/2006/relationships/tags" Target="../tags/tag288.xml"/><Relationship Id="rId66" Type="http://schemas.openxmlformats.org/officeDocument/2006/relationships/image" Target="../media/image37.png"/><Relationship Id="rId5" Type="http://schemas.openxmlformats.org/officeDocument/2006/relationships/tags" Target="../tags/tag235.xml"/><Relationship Id="rId15" Type="http://schemas.openxmlformats.org/officeDocument/2006/relationships/tags" Target="../tags/tag245.xml"/><Relationship Id="rId23" Type="http://schemas.openxmlformats.org/officeDocument/2006/relationships/tags" Target="../tags/tag253.xml"/><Relationship Id="rId28" Type="http://schemas.openxmlformats.org/officeDocument/2006/relationships/tags" Target="../tags/tag258.xml"/><Relationship Id="rId36" Type="http://schemas.openxmlformats.org/officeDocument/2006/relationships/tags" Target="../tags/tag266.xml"/><Relationship Id="rId49" Type="http://schemas.openxmlformats.org/officeDocument/2006/relationships/tags" Target="../tags/tag279.xml"/><Relationship Id="rId57" Type="http://schemas.openxmlformats.org/officeDocument/2006/relationships/tags" Target="../tags/tag287.xml"/><Relationship Id="rId61" Type="http://schemas.openxmlformats.org/officeDocument/2006/relationships/tags" Target="../tags/tag2310.xml"/><Relationship Id="rId10" Type="http://schemas.openxmlformats.org/officeDocument/2006/relationships/tags" Target="../tags/tag240.xml"/><Relationship Id="rId19" Type="http://schemas.openxmlformats.org/officeDocument/2006/relationships/tags" Target="../tags/tag249.xml"/><Relationship Id="rId31" Type="http://schemas.openxmlformats.org/officeDocument/2006/relationships/tags" Target="../tags/tag261.xml"/><Relationship Id="rId44" Type="http://schemas.openxmlformats.org/officeDocument/2006/relationships/tags" Target="../tags/tag274.xml"/><Relationship Id="rId52" Type="http://schemas.openxmlformats.org/officeDocument/2006/relationships/tags" Target="../tags/tag282.xml"/><Relationship Id="rId60" Type="http://schemas.openxmlformats.org/officeDocument/2006/relationships/notesSlide" Target="../notesSlides/notesSlide17.xml"/><Relationship Id="rId65" Type="http://schemas.openxmlformats.org/officeDocument/2006/relationships/tags" Target="../tags/tag2530.xml"/><Relationship Id="rId4" Type="http://schemas.openxmlformats.org/officeDocument/2006/relationships/tags" Target="../tags/tag232.xml"/><Relationship Id="rId9" Type="http://schemas.openxmlformats.org/officeDocument/2006/relationships/tags" Target="../tags/tag239.xml"/><Relationship Id="rId14" Type="http://schemas.openxmlformats.org/officeDocument/2006/relationships/tags" Target="../tags/tag244.xml"/><Relationship Id="rId22" Type="http://schemas.openxmlformats.org/officeDocument/2006/relationships/tags" Target="../tags/tag252.xml"/><Relationship Id="rId27" Type="http://schemas.openxmlformats.org/officeDocument/2006/relationships/tags" Target="../tags/tag257.xml"/><Relationship Id="rId30" Type="http://schemas.openxmlformats.org/officeDocument/2006/relationships/tags" Target="../tags/tag260.xml"/><Relationship Id="rId35" Type="http://schemas.openxmlformats.org/officeDocument/2006/relationships/tags" Target="../tags/tag265.xml"/><Relationship Id="rId43" Type="http://schemas.openxmlformats.org/officeDocument/2006/relationships/tags" Target="../tags/tag273.xml"/><Relationship Id="rId48" Type="http://schemas.openxmlformats.org/officeDocument/2006/relationships/tags" Target="../tags/tag278.xml"/><Relationship Id="rId56" Type="http://schemas.openxmlformats.org/officeDocument/2006/relationships/tags" Target="../tags/tag286.xml"/><Relationship Id="rId64" Type="http://schemas.openxmlformats.org/officeDocument/2006/relationships/image" Target="../media/image40.png"/><Relationship Id="rId69" Type="http://schemas.openxmlformats.org/officeDocument/2006/relationships/tags" Target="../tags/tag3910.xml"/><Relationship Id="rId8" Type="http://schemas.openxmlformats.org/officeDocument/2006/relationships/tags" Target="../tags/tag238.xml"/><Relationship Id="rId51" Type="http://schemas.openxmlformats.org/officeDocument/2006/relationships/tags" Target="../tags/tag281.xml"/><Relationship Id="rId72" Type="http://schemas.openxmlformats.org/officeDocument/2006/relationships/image" Target="../media/image38.png"/><Relationship Id="rId3" Type="http://schemas.openxmlformats.org/officeDocument/2006/relationships/tags" Target="../tags/tag231.xml"/><Relationship Id="rId12" Type="http://schemas.openxmlformats.org/officeDocument/2006/relationships/tags" Target="../tags/tag242.xml"/><Relationship Id="rId17" Type="http://schemas.openxmlformats.org/officeDocument/2006/relationships/tags" Target="../tags/tag247.xml"/><Relationship Id="rId25" Type="http://schemas.openxmlformats.org/officeDocument/2006/relationships/tags" Target="../tags/tag255.xml"/><Relationship Id="rId33" Type="http://schemas.openxmlformats.org/officeDocument/2006/relationships/tags" Target="../tags/tag263.xml"/><Relationship Id="rId38" Type="http://schemas.openxmlformats.org/officeDocument/2006/relationships/tags" Target="../tags/tag268.xml"/><Relationship Id="rId46" Type="http://schemas.openxmlformats.org/officeDocument/2006/relationships/tags" Target="../tags/tag276.xml"/><Relationship Id="rId59" Type="http://schemas.openxmlformats.org/officeDocument/2006/relationships/slideLayout" Target="../slideLayouts/slideLayout4.xml"/><Relationship Id="rId67" Type="http://schemas.openxmlformats.org/officeDocument/2006/relationships/tags" Target="../tags/tag3810.xml"/><Relationship Id="rId20" Type="http://schemas.openxmlformats.org/officeDocument/2006/relationships/tags" Target="../tags/tag250.xml"/><Relationship Id="rId41" Type="http://schemas.openxmlformats.org/officeDocument/2006/relationships/tags" Target="../tags/tag271.xml"/><Relationship Id="rId54" Type="http://schemas.openxmlformats.org/officeDocument/2006/relationships/tags" Target="../tags/tag284.xml"/><Relationship Id="rId62" Type="http://schemas.openxmlformats.org/officeDocument/2006/relationships/image" Target="../media/image310.png"/><Relationship Id="rId70" Type="http://schemas.openxmlformats.org/officeDocument/2006/relationships/image" Target="../media/image70.png"/></Relationships>
</file>

<file path=ppt/slides/_rels/slide25.xml.rels><?xml version="1.0" encoding="UTF-8" standalone="yes"?>
<Relationships xmlns="http://schemas.openxmlformats.org/package/2006/relationships"><Relationship Id="rId13" Type="http://schemas.openxmlformats.org/officeDocument/2006/relationships/tags" Target="../tags/tag301.xml"/><Relationship Id="rId18" Type="http://schemas.openxmlformats.org/officeDocument/2006/relationships/tags" Target="../tags/tag306.xml"/><Relationship Id="rId26" Type="http://schemas.openxmlformats.org/officeDocument/2006/relationships/tags" Target="../tags/tag314.xml"/><Relationship Id="rId39" Type="http://schemas.openxmlformats.org/officeDocument/2006/relationships/tags" Target="../tags/tag327.xml"/><Relationship Id="rId21" Type="http://schemas.openxmlformats.org/officeDocument/2006/relationships/tags" Target="../tags/tag309.xml"/><Relationship Id="rId34" Type="http://schemas.openxmlformats.org/officeDocument/2006/relationships/tags" Target="../tags/tag322.xml"/><Relationship Id="rId42" Type="http://schemas.openxmlformats.org/officeDocument/2006/relationships/tags" Target="../tags/tag330.xml"/><Relationship Id="rId47" Type="http://schemas.openxmlformats.org/officeDocument/2006/relationships/tags" Target="../tags/tag335.xml"/><Relationship Id="rId50" Type="http://schemas.openxmlformats.org/officeDocument/2006/relationships/tags" Target="../tags/tag338.xml"/><Relationship Id="rId55" Type="http://schemas.openxmlformats.org/officeDocument/2006/relationships/tags" Target="../tags/tag343.xml"/><Relationship Id="rId63" Type="http://schemas.openxmlformats.org/officeDocument/2006/relationships/tags" Target="../tags/tag6110.xml"/><Relationship Id="rId68" Type="http://schemas.openxmlformats.org/officeDocument/2006/relationships/image" Target="../media/image110.png"/><Relationship Id="rId7" Type="http://schemas.openxmlformats.org/officeDocument/2006/relationships/tags" Target="../tags/tag295.xml"/><Relationship Id="rId2" Type="http://schemas.openxmlformats.org/officeDocument/2006/relationships/tags" Target="../tags/tag290.xml"/><Relationship Id="rId16" Type="http://schemas.openxmlformats.org/officeDocument/2006/relationships/tags" Target="../tags/tag304.xml"/><Relationship Id="rId29" Type="http://schemas.openxmlformats.org/officeDocument/2006/relationships/tags" Target="../tags/tag317.xml"/><Relationship Id="rId1" Type="http://schemas.openxmlformats.org/officeDocument/2006/relationships/tags" Target="../tags/tag289.xml"/><Relationship Id="rId6" Type="http://schemas.openxmlformats.org/officeDocument/2006/relationships/tags" Target="../tags/tag294.xml"/><Relationship Id="rId11" Type="http://schemas.openxmlformats.org/officeDocument/2006/relationships/tags" Target="../tags/tag299.xml"/><Relationship Id="rId24" Type="http://schemas.openxmlformats.org/officeDocument/2006/relationships/tags" Target="../tags/tag312.xml"/><Relationship Id="rId32" Type="http://schemas.openxmlformats.org/officeDocument/2006/relationships/tags" Target="../tags/tag320.xml"/><Relationship Id="rId37" Type="http://schemas.openxmlformats.org/officeDocument/2006/relationships/tags" Target="../tags/tag325.xml"/><Relationship Id="rId40" Type="http://schemas.openxmlformats.org/officeDocument/2006/relationships/tags" Target="../tags/tag328.xml"/><Relationship Id="rId45" Type="http://schemas.openxmlformats.org/officeDocument/2006/relationships/tags" Target="../tags/tag333.xml"/><Relationship Id="rId53" Type="http://schemas.openxmlformats.org/officeDocument/2006/relationships/tags" Target="../tags/tag341.xml"/><Relationship Id="rId58" Type="http://schemas.openxmlformats.org/officeDocument/2006/relationships/tags" Target="../tags/tag346.xml"/><Relationship Id="rId66" Type="http://schemas.openxmlformats.org/officeDocument/2006/relationships/image" Target="../media/image39.png"/><Relationship Id="rId5" Type="http://schemas.openxmlformats.org/officeDocument/2006/relationships/tags" Target="../tags/tag293.xml"/><Relationship Id="rId15" Type="http://schemas.openxmlformats.org/officeDocument/2006/relationships/tags" Target="../tags/tag303.xml"/><Relationship Id="rId23" Type="http://schemas.openxmlformats.org/officeDocument/2006/relationships/tags" Target="../tags/tag311.xml"/><Relationship Id="rId28" Type="http://schemas.openxmlformats.org/officeDocument/2006/relationships/tags" Target="../tags/tag316.xml"/><Relationship Id="rId36" Type="http://schemas.openxmlformats.org/officeDocument/2006/relationships/tags" Target="../tags/tag324.xml"/><Relationship Id="rId49" Type="http://schemas.openxmlformats.org/officeDocument/2006/relationships/tags" Target="../tags/tag337.xml"/><Relationship Id="rId57" Type="http://schemas.openxmlformats.org/officeDocument/2006/relationships/tags" Target="../tags/tag345.xml"/><Relationship Id="rId61" Type="http://schemas.openxmlformats.org/officeDocument/2006/relationships/slideLayout" Target="../slideLayouts/slideLayout4.xml"/><Relationship Id="rId10" Type="http://schemas.openxmlformats.org/officeDocument/2006/relationships/tags" Target="../tags/tag298.xml"/><Relationship Id="rId19" Type="http://schemas.openxmlformats.org/officeDocument/2006/relationships/tags" Target="../tags/tag307.xml"/><Relationship Id="rId31" Type="http://schemas.openxmlformats.org/officeDocument/2006/relationships/tags" Target="../tags/tag319.xml"/><Relationship Id="rId44" Type="http://schemas.openxmlformats.org/officeDocument/2006/relationships/tags" Target="../tags/tag332.xml"/><Relationship Id="rId52" Type="http://schemas.openxmlformats.org/officeDocument/2006/relationships/tags" Target="../tags/tag340.xml"/><Relationship Id="rId60" Type="http://schemas.openxmlformats.org/officeDocument/2006/relationships/tags" Target="../tags/tag348.xml"/><Relationship Id="rId65" Type="http://schemas.openxmlformats.org/officeDocument/2006/relationships/tags" Target="../tags/tag2930.xml"/><Relationship Id="rId4" Type="http://schemas.openxmlformats.org/officeDocument/2006/relationships/tags" Target="../tags/tag292.xml"/><Relationship Id="rId9" Type="http://schemas.openxmlformats.org/officeDocument/2006/relationships/tags" Target="../tags/tag297.xml"/><Relationship Id="rId14" Type="http://schemas.openxmlformats.org/officeDocument/2006/relationships/tags" Target="../tags/tag302.xml"/><Relationship Id="rId22" Type="http://schemas.openxmlformats.org/officeDocument/2006/relationships/tags" Target="../tags/tag310.xml"/><Relationship Id="rId27" Type="http://schemas.openxmlformats.org/officeDocument/2006/relationships/tags" Target="../tags/tag315.xml"/><Relationship Id="rId30" Type="http://schemas.openxmlformats.org/officeDocument/2006/relationships/tags" Target="../tags/tag318.xml"/><Relationship Id="rId35" Type="http://schemas.openxmlformats.org/officeDocument/2006/relationships/tags" Target="../tags/tag323.xml"/><Relationship Id="rId43" Type="http://schemas.openxmlformats.org/officeDocument/2006/relationships/tags" Target="../tags/tag331.xml"/><Relationship Id="rId48" Type="http://schemas.openxmlformats.org/officeDocument/2006/relationships/tags" Target="../tags/tag336.xml"/><Relationship Id="rId56" Type="http://schemas.openxmlformats.org/officeDocument/2006/relationships/tags" Target="../tags/tag344.xml"/><Relationship Id="rId64" Type="http://schemas.openxmlformats.org/officeDocument/2006/relationships/image" Target="../media/image90.png"/><Relationship Id="rId69" Type="http://schemas.openxmlformats.org/officeDocument/2006/relationships/tags" Target="../tags/tag760.xml"/><Relationship Id="rId8" Type="http://schemas.openxmlformats.org/officeDocument/2006/relationships/tags" Target="../tags/tag296.xml"/><Relationship Id="rId51" Type="http://schemas.openxmlformats.org/officeDocument/2006/relationships/tags" Target="../tags/tag339.xml"/><Relationship Id="rId3" Type="http://schemas.openxmlformats.org/officeDocument/2006/relationships/tags" Target="../tags/tag291.xml"/><Relationship Id="rId12" Type="http://schemas.openxmlformats.org/officeDocument/2006/relationships/tags" Target="../tags/tag300.xml"/><Relationship Id="rId17" Type="http://schemas.openxmlformats.org/officeDocument/2006/relationships/tags" Target="../tags/tag305.xml"/><Relationship Id="rId25" Type="http://schemas.openxmlformats.org/officeDocument/2006/relationships/tags" Target="../tags/tag313.xml"/><Relationship Id="rId33" Type="http://schemas.openxmlformats.org/officeDocument/2006/relationships/tags" Target="../tags/tag321.xml"/><Relationship Id="rId38" Type="http://schemas.openxmlformats.org/officeDocument/2006/relationships/tags" Target="../tags/tag326.xml"/><Relationship Id="rId46" Type="http://schemas.openxmlformats.org/officeDocument/2006/relationships/tags" Target="../tags/tag334.xml"/><Relationship Id="rId59" Type="http://schemas.openxmlformats.org/officeDocument/2006/relationships/tags" Target="../tags/tag347.xml"/><Relationship Id="rId67" Type="http://schemas.openxmlformats.org/officeDocument/2006/relationships/tags" Target="../tags/tag660.xml"/><Relationship Id="rId20" Type="http://schemas.openxmlformats.org/officeDocument/2006/relationships/tags" Target="../tags/tag308.xml"/><Relationship Id="rId41" Type="http://schemas.openxmlformats.org/officeDocument/2006/relationships/tags" Target="../tags/tag329.xml"/><Relationship Id="rId54" Type="http://schemas.openxmlformats.org/officeDocument/2006/relationships/tags" Target="../tags/tag342.xml"/><Relationship Id="rId62" Type="http://schemas.openxmlformats.org/officeDocument/2006/relationships/notesSlide" Target="../notesSlides/notesSlide18.xml"/><Relationship Id="rId70" Type="http://schemas.openxmlformats.org/officeDocument/2006/relationships/image" Target="../media/image120.png"/></Relationships>
</file>

<file path=ppt/slides/_rels/slide26.xml.rels><?xml version="1.0" encoding="UTF-8" standalone="yes"?>
<Relationships xmlns="http://schemas.openxmlformats.org/package/2006/relationships"><Relationship Id="rId8" Type="http://schemas.openxmlformats.org/officeDocument/2006/relationships/tags" Target="../tags/tag356.xml"/><Relationship Id="rId13" Type="http://schemas.openxmlformats.org/officeDocument/2006/relationships/tags" Target="../tags/tag361.xml"/><Relationship Id="rId18" Type="http://schemas.openxmlformats.org/officeDocument/2006/relationships/tags" Target="../tags/tag366.xml"/><Relationship Id="rId26" Type="http://schemas.openxmlformats.org/officeDocument/2006/relationships/tags" Target="../tags/tag374.xml"/><Relationship Id="rId3" Type="http://schemas.openxmlformats.org/officeDocument/2006/relationships/tags" Target="../tags/tag351.xml"/><Relationship Id="rId21" Type="http://schemas.openxmlformats.org/officeDocument/2006/relationships/tags" Target="../tags/tag369.xml"/><Relationship Id="rId34" Type="http://schemas.openxmlformats.org/officeDocument/2006/relationships/image" Target="../media/image39.png"/><Relationship Id="rId7" Type="http://schemas.openxmlformats.org/officeDocument/2006/relationships/tags" Target="../tags/tag355.xml"/><Relationship Id="rId12" Type="http://schemas.openxmlformats.org/officeDocument/2006/relationships/tags" Target="../tags/tag360.xml"/><Relationship Id="rId17" Type="http://schemas.openxmlformats.org/officeDocument/2006/relationships/tags" Target="../tags/tag365.xml"/><Relationship Id="rId25" Type="http://schemas.openxmlformats.org/officeDocument/2006/relationships/tags" Target="../tags/tag373.xml"/><Relationship Id="rId33" Type="http://schemas.openxmlformats.org/officeDocument/2006/relationships/tags" Target="../tags/tag3630.xml"/><Relationship Id="rId2" Type="http://schemas.openxmlformats.org/officeDocument/2006/relationships/tags" Target="../tags/tag350.xml"/><Relationship Id="rId16" Type="http://schemas.openxmlformats.org/officeDocument/2006/relationships/tags" Target="../tags/tag364.xml"/><Relationship Id="rId20" Type="http://schemas.openxmlformats.org/officeDocument/2006/relationships/tags" Target="../tags/tag368.xml"/><Relationship Id="rId29" Type="http://schemas.openxmlformats.org/officeDocument/2006/relationships/tags" Target="../tags/tag1210.xml"/><Relationship Id="rId1" Type="http://schemas.openxmlformats.org/officeDocument/2006/relationships/tags" Target="../tags/tag349.xml"/><Relationship Id="rId6" Type="http://schemas.openxmlformats.org/officeDocument/2006/relationships/tags" Target="../tags/tag354.xml"/><Relationship Id="rId11" Type="http://schemas.openxmlformats.org/officeDocument/2006/relationships/tags" Target="../tags/tag359.xml"/><Relationship Id="rId24" Type="http://schemas.openxmlformats.org/officeDocument/2006/relationships/tags" Target="../tags/tag372.xml"/><Relationship Id="rId32" Type="http://schemas.openxmlformats.org/officeDocument/2006/relationships/image" Target="../media/image110.png"/><Relationship Id="rId5" Type="http://schemas.openxmlformats.org/officeDocument/2006/relationships/tags" Target="../tags/tag353.xml"/><Relationship Id="rId15" Type="http://schemas.openxmlformats.org/officeDocument/2006/relationships/tags" Target="../tags/tag363.xml"/><Relationship Id="rId23" Type="http://schemas.openxmlformats.org/officeDocument/2006/relationships/tags" Target="../tags/tag371.xml"/><Relationship Id="rId28" Type="http://schemas.openxmlformats.org/officeDocument/2006/relationships/notesSlide" Target="../notesSlides/notesSlide19.xml"/><Relationship Id="rId10" Type="http://schemas.openxmlformats.org/officeDocument/2006/relationships/tags" Target="../tags/tag358.xml"/><Relationship Id="rId19" Type="http://schemas.openxmlformats.org/officeDocument/2006/relationships/tags" Target="../tags/tag367.xml"/><Relationship Id="rId31" Type="http://schemas.openxmlformats.org/officeDocument/2006/relationships/tags" Target="../tags/tag1230.xml"/><Relationship Id="rId4" Type="http://schemas.openxmlformats.org/officeDocument/2006/relationships/tags" Target="../tags/tag352.xml"/><Relationship Id="rId9" Type="http://schemas.openxmlformats.org/officeDocument/2006/relationships/tags" Target="../tags/tag357.xml"/><Relationship Id="rId14" Type="http://schemas.openxmlformats.org/officeDocument/2006/relationships/tags" Target="../tags/tag362.xml"/><Relationship Id="rId22" Type="http://schemas.openxmlformats.org/officeDocument/2006/relationships/tags" Target="../tags/tag370.xml"/><Relationship Id="rId27" Type="http://schemas.openxmlformats.org/officeDocument/2006/relationships/slideLayout" Target="../slideLayouts/slideLayout4.xml"/><Relationship Id="rId30" Type="http://schemas.openxmlformats.org/officeDocument/2006/relationships/image" Target="../media/image90.png"/></Relationships>
</file>

<file path=ppt/slides/_rels/slide27.xml.rels><?xml version="1.0" encoding="UTF-8" standalone="yes"?>
<Relationships xmlns="http://schemas.openxmlformats.org/package/2006/relationships"><Relationship Id="rId8" Type="http://schemas.openxmlformats.org/officeDocument/2006/relationships/tags" Target="../tags/tag382.xml"/><Relationship Id="rId13" Type="http://schemas.openxmlformats.org/officeDocument/2006/relationships/tags" Target="../tags/tag387.xml"/><Relationship Id="rId18" Type="http://schemas.openxmlformats.org/officeDocument/2006/relationships/tags" Target="../tags/tag392.xml"/><Relationship Id="rId26" Type="http://schemas.openxmlformats.org/officeDocument/2006/relationships/tags" Target="../tags/tag400.xml"/><Relationship Id="rId3" Type="http://schemas.openxmlformats.org/officeDocument/2006/relationships/tags" Target="../tags/tag377.xml"/><Relationship Id="rId21" Type="http://schemas.openxmlformats.org/officeDocument/2006/relationships/tags" Target="../tags/tag395.xml"/><Relationship Id="rId34" Type="http://schemas.openxmlformats.org/officeDocument/2006/relationships/tags" Target="../tags/tag1490.xml"/><Relationship Id="rId7" Type="http://schemas.openxmlformats.org/officeDocument/2006/relationships/tags" Target="../tags/tag381.xml"/><Relationship Id="rId12" Type="http://schemas.openxmlformats.org/officeDocument/2006/relationships/tags" Target="../tags/tag386.xml"/><Relationship Id="rId17" Type="http://schemas.openxmlformats.org/officeDocument/2006/relationships/tags" Target="../tags/tag391.xml"/><Relationship Id="rId25" Type="http://schemas.openxmlformats.org/officeDocument/2006/relationships/tags" Target="../tags/tag399.xml"/><Relationship Id="rId33" Type="http://schemas.openxmlformats.org/officeDocument/2006/relationships/image" Target="../media/image90.png"/><Relationship Id="rId2" Type="http://schemas.openxmlformats.org/officeDocument/2006/relationships/tags" Target="../tags/tag376.xml"/><Relationship Id="rId16" Type="http://schemas.openxmlformats.org/officeDocument/2006/relationships/tags" Target="../tags/tag390.xml"/><Relationship Id="rId20" Type="http://schemas.openxmlformats.org/officeDocument/2006/relationships/tags" Target="../tags/tag394.xml"/><Relationship Id="rId29" Type="http://schemas.openxmlformats.org/officeDocument/2006/relationships/tags" Target="../tags/tag403.xml"/><Relationship Id="rId1" Type="http://schemas.openxmlformats.org/officeDocument/2006/relationships/tags" Target="../tags/tag375.xml"/><Relationship Id="rId6" Type="http://schemas.openxmlformats.org/officeDocument/2006/relationships/tags" Target="../tags/tag380.xml"/><Relationship Id="rId11" Type="http://schemas.openxmlformats.org/officeDocument/2006/relationships/tags" Target="../tags/tag385.xml"/><Relationship Id="rId24" Type="http://schemas.openxmlformats.org/officeDocument/2006/relationships/tags" Target="../tags/tag398.xml"/><Relationship Id="rId32" Type="http://schemas.openxmlformats.org/officeDocument/2006/relationships/tags" Target="../tags/tag1470.xml"/><Relationship Id="rId37" Type="http://schemas.openxmlformats.org/officeDocument/2006/relationships/image" Target="../media/image39.png"/><Relationship Id="rId5" Type="http://schemas.openxmlformats.org/officeDocument/2006/relationships/tags" Target="../tags/tag379.xml"/><Relationship Id="rId15" Type="http://schemas.openxmlformats.org/officeDocument/2006/relationships/tags" Target="../tags/tag389.xml"/><Relationship Id="rId23" Type="http://schemas.openxmlformats.org/officeDocument/2006/relationships/tags" Target="../tags/tag397.xml"/><Relationship Id="rId28" Type="http://schemas.openxmlformats.org/officeDocument/2006/relationships/tags" Target="../tags/tag402.xml"/><Relationship Id="rId36" Type="http://schemas.openxmlformats.org/officeDocument/2006/relationships/tags" Target="../tags/tag3920.xml"/><Relationship Id="rId10" Type="http://schemas.openxmlformats.org/officeDocument/2006/relationships/tags" Target="../tags/tag384.xml"/><Relationship Id="rId19" Type="http://schemas.openxmlformats.org/officeDocument/2006/relationships/tags" Target="../tags/tag393.xml"/><Relationship Id="rId31" Type="http://schemas.openxmlformats.org/officeDocument/2006/relationships/notesSlide" Target="../notesSlides/notesSlide20.xml"/><Relationship Id="rId4" Type="http://schemas.openxmlformats.org/officeDocument/2006/relationships/tags" Target="../tags/tag378.xml"/><Relationship Id="rId9" Type="http://schemas.openxmlformats.org/officeDocument/2006/relationships/tags" Target="../tags/tag383.xml"/><Relationship Id="rId14" Type="http://schemas.openxmlformats.org/officeDocument/2006/relationships/tags" Target="../tags/tag388.xml"/><Relationship Id="rId22" Type="http://schemas.openxmlformats.org/officeDocument/2006/relationships/tags" Target="../tags/tag396.xml"/><Relationship Id="rId27" Type="http://schemas.openxmlformats.org/officeDocument/2006/relationships/tags" Target="../tags/tag401.xml"/><Relationship Id="rId30" Type="http://schemas.openxmlformats.org/officeDocument/2006/relationships/slideLayout" Target="../slideLayouts/slideLayout4.xml"/><Relationship Id="rId35" Type="http://schemas.openxmlformats.org/officeDocument/2006/relationships/image" Target="../media/image110.png"/></Relationships>
</file>

<file path=ppt/slides/_rels/slide28.xml.rels><?xml version="1.0" encoding="UTF-8" standalone="yes"?>
<Relationships xmlns="http://schemas.openxmlformats.org/package/2006/relationships"><Relationship Id="rId26" Type="http://schemas.openxmlformats.org/officeDocument/2006/relationships/tags" Target="../tags/tag429.xml"/><Relationship Id="rId21" Type="http://schemas.openxmlformats.org/officeDocument/2006/relationships/tags" Target="../tags/tag424.xml"/><Relationship Id="rId42" Type="http://schemas.openxmlformats.org/officeDocument/2006/relationships/tags" Target="../tags/tag445.xml"/><Relationship Id="rId47" Type="http://schemas.openxmlformats.org/officeDocument/2006/relationships/tags" Target="../tags/tag450.xml"/><Relationship Id="rId63" Type="http://schemas.openxmlformats.org/officeDocument/2006/relationships/tags" Target="../tags/tag466.xml"/><Relationship Id="rId68" Type="http://schemas.openxmlformats.org/officeDocument/2006/relationships/tags" Target="../tags/tag471.xml"/><Relationship Id="rId84" Type="http://schemas.openxmlformats.org/officeDocument/2006/relationships/tags" Target="../tags/tag487.xml"/><Relationship Id="rId89" Type="http://schemas.openxmlformats.org/officeDocument/2006/relationships/tags" Target="../tags/tag492.xml"/><Relationship Id="rId112" Type="http://schemas.openxmlformats.org/officeDocument/2006/relationships/image" Target="../media/image140.png"/><Relationship Id="rId2" Type="http://schemas.openxmlformats.org/officeDocument/2006/relationships/tags" Target="../tags/tag405.xml"/><Relationship Id="rId16" Type="http://schemas.openxmlformats.org/officeDocument/2006/relationships/tags" Target="../tags/tag419.xml"/><Relationship Id="rId29" Type="http://schemas.openxmlformats.org/officeDocument/2006/relationships/tags" Target="../tags/tag432.xml"/><Relationship Id="rId107" Type="http://schemas.openxmlformats.org/officeDocument/2006/relationships/slideLayout" Target="../slideLayouts/slideLayout4.xml"/><Relationship Id="rId11" Type="http://schemas.openxmlformats.org/officeDocument/2006/relationships/tags" Target="../tags/tag414.xml"/><Relationship Id="rId24" Type="http://schemas.openxmlformats.org/officeDocument/2006/relationships/tags" Target="../tags/tag427.xml"/><Relationship Id="rId32" Type="http://schemas.openxmlformats.org/officeDocument/2006/relationships/tags" Target="../tags/tag435.xml"/><Relationship Id="rId37" Type="http://schemas.openxmlformats.org/officeDocument/2006/relationships/tags" Target="../tags/tag440.xml"/><Relationship Id="rId40" Type="http://schemas.openxmlformats.org/officeDocument/2006/relationships/tags" Target="../tags/tag443.xml"/><Relationship Id="rId45" Type="http://schemas.openxmlformats.org/officeDocument/2006/relationships/tags" Target="../tags/tag448.xml"/><Relationship Id="rId53" Type="http://schemas.openxmlformats.org/officeDocument/2006/relationships/tags" Target="../tags/tag456.xml"/><Relationship Id="rId58" Type="http://schemas.openxmlformats.org/officeDocument/2006/relationships/tags" Target="../tags/tag461.xml"/><Relationship Id="rId66" Type="http://schemas.openxmlformats.org/officeDocument/2006/relationships/tags" Target="../tags/tag469.xml"/><Relationship Id="rId74" Type="http://schemas.openxmlformats.org/officeDocument/2006/relationships/tags" Target="../tags/tag477.xml"/><Relationship Id="rId79" Type="http://schemas.openxmlformats.org/officeDocument/2006/relationships/tags" Target="../tags/tag482.xml"/><Relationship Id="rId87" Type="http://schemas.openxmlformats.org/officeDocument/2006/relationships/tags" Target="../tags/tag490.xml"/><Relationship Id="rId102" Type="http://schemas.openxmlformats.org/officeDocument/2006/relationships/tags" Target="../tags/tag505.xml"/><Relationship Id="rId110" Type="http://schemas.openxmlformats.org/officeDocument/2006/relationships/image" Target="../media/image130.png"/><Relationship Id="rId5" Type="http://schemas.openxmlformats.org/officeDocument/2006/relationships/tags" Target="../tags/tag408.xml"/><Relationship Id="rId61" Type="http://schemas.openxmlformats.org/officeDocument/2006/relationships/tags" Target="../tags/tag464.xml"/><Relationship Id="rId82" Type="http://schemas.openxmlformats.org/officeDocument/2006/relationships/tags" Target="../tags/tag485.xml"/><Relationship Id="rId90" Type="http://schemas.openxmlformats.org/officeDocument/2006/relationships/tags" Target="../tags/tag493.xml"/><Relationship Id="rId95" Type="http://schemas.openxmlformats.org/officeDocument/2006/relationships/tags" Target="../tags/tag498.xml"/><Relationship Id="rId19" Type="http://schemas.openxmlformats.org/officeDocument/2006/relationships/tags" Target="../tags/tag422.xml"/><Relationship Id="rId14" Type="http://schemas.openxmlformats.org/officeDocument/2006/relationships/tags" Target="../tags/tag417.xml"/><Relationship Id="rId22" Type="http://schemas.openxmlformats.org/officeDocument/2006/relationships/tags" Target="../tags/tag425.xml"/><Relationship Id="rId27" Type="http://schemas.openxmlformats.org/officeDocument/2006/relationships/tags" Target="../tags/tag430.xml"/><Relationship Id="rId30" Type="http://schemas.openxmlformats.org/officeDocument/2006/relationships/tags" Target="../tags/tag433.xml"/><Relationship Id="rId35" Type="http://schemas.openxmlformats.org/officeDocument/2006/relationships/tags" Target="../tags/tag438.xml"/><Relationship Id="rId43" Type="http://schemas.openxmlformats.org/officeDocument/2006/relationships/tags" Target="../tags/tag446.xml"/><Relationship Id="rId48" Type="http://schemas.openxmlformats.org/officeDocument/2006/relationships/tags" Target="../tags/tag451.xml"/><Relationship Id="rId56" Type="http://schemas.openxmlformats.org/officeDocument/2006/relationships/tags" Target="../tags/tag459.xml"/><Relationship Id="rId64" Type="http://schemas.openxmlformats.org/officeDocument/2006/relationships/tags" Target="../tags/tag467.xml"/><Relationship Id="rId69" Type="http://schemas.openxmlformats.org/officeDocument/2006/relationships/tags" Target="../tags/tag472.xml"/><Relationship Id="rId77" Type="http://schemas.openxmlformats.org/officeDocument/2006/relationships/tags" Target="../tags/tag480.xml"/><Relationship Id="rId100" Type="http://schemas.openxmlformats.org/officeDocument/2006/relationships/tags" Target="../tags/tag503.xml"/><Relationship Id="rId105" Type="http://schemas.openxmlformats.org/officeDocument/2006/relationships/tags" Target="../tags/tag508.xml"/><Relationship Id="rId113" Type="http://schemas.openxmlformats.org/officeDocument/2006/relationships/tags" Target="../tags/tag4170.xml"/><Relationship Id="rId8" Type="http://schemas.openxmlformats.org/officeDocument/2006/relationships/tags" Target="../tags/tag411.xml"/><Relationship Id="rId51" Type="http://schemas.openxmlformats.org/officeDocument/2006/relationships/tags" Target="../tags/tag454.xml"/><Relationship Id="rId72" Type="http://schemas.openxmlformats.org/officeDocument/2006/relationships/tags" Target="../tags/tag475.xml"/><Relationship Id="rId80" Type="http://schemas.openxmlformats.org/officeDocument/2006/relationships/tags" Target="../tags/tag483.xml"/><Relationship Id="rId85" Type="http://schemas.openxmlformats.org/officeDocument/2006/relationships/tags" Target="../tags/tag488.xml"/><Relationship Id="rId93" Type="http://schemas.openxmlformats.org/officeDocument/2006/relationships/tags" Target="../tags/tag496.xml"/><Relationship Id="rId98" Type="http://schemas.openxmlformats.org/officeDocument/2006/relationships/tags" Target="../tags/tag501.xml"/><Relationship Id="rId3" Type="http://schemas.openxmlformats.org/officeDocument/2006/relationships/tags" Target="../tags/tag406.xml"/><Relationship Id="rId12" Type="http://schemas.openxmlformats.org/officeDocument/2006/relationships/tags" Target="../tags/tag415.xml"/><Relationship Id="rId17" Type="http://schemas.openxmlformats.org/officeDocument/2006/relationships/tags" Target="../tags/tag420.xml"/><Relationship Id="rId25" Type="http://schemas.openxmlformats.org/officeDocument/2006/relationships/tags" Target="../tags/tag428.xml"/><Relationship Id="rId33" Type="http://schemas.openxmlformats.org/officeDocument/2006/relationships/tags" Target="../tags/tag436.xml"/><Relationship Id="rId38" Type="http://schemas.openxmlformats.org/officeDocument/2006/relationships/tags" Target="../tags/tag441.xml"/><Relationship Id="rId46" Type="http://schemas.openxmlformats.org/officeDocument/2006/relationships/tags" Target="../tags/tag449.xml"/><Relationship Id="rId59" Type="http://schemas.openxmlformats.org/officeDocument/2006/relationships/tags" Target="../tags/tag462.xml"/><Relationship Id="rId67" Type="http://schemas.openxmlformats.org/officeDocument/2006/relationships/tags" Target="../tags/tag470.xml"/><Relationship Id="rId103" Type="http://schemas.openxmlformats.org/officeDocument/2006/relationships/tags" Target="../tags/tag506.xml"/><Relationship Id="rId108" Type="http://schemas.openxmlformats.org/officeDocument/2006/relationships/notesSlide" Target="../notesSlides/notesSlide21.xml"/><Relationship Id="rId20" Type="http://schemas.openxmlformats.org/officeDocument/2006/relationships/tags" Target="../tags/tag423.xml"/><Relationship Id="rId41" Type="http://schemas.openxmlformats.org/officeDocument/2006/relationships/tags" Target="../tags/tag444.xml"/><Relationship Id="rId54" Type="http://schemas.openxmlformats.org/officeDocument/2006/relationships/tags" Target="../tags/tag457.xml"/><Relationship Id="rId62" Type="http://schemas.openxmlformats.org/officeDocument/2006/relationships/tags" Target="../tags/tag465.xml"/><Relationship Id="rId70" Type="http://schemas.openxmlformats.org/officeDocument/2006/relationships/tags" Target="../tags/tag473.xml"/><Relationship Id="rId75" Type="http://schemas.openxmlformats.org/officeDocument/2006/relationships/tags" Target="../tags/tag478.xml"/><Relationship Id="rId83" Type="http://schemas.openxmlformats.org/officeDocument/2006/relationships/tags" Target="../tags/tag486.xml"/><Relationship Id="rId88" Type="http://schemas.openxmlformats.org/officeDocument/2006/relationships/tags" Target="../tags/tag491.xml"/><Relationship Id="rId91" Type="http://schemas.openxmlformats.org/officeDocument/2006/relationships/tags" Target="../tags/tag494.xml"/><Relationship Id="rId96" Type="http://schemas.openxmlformats.org/officeDocument/2006/relationships/tags" Target="../tags/tag499.xml"/><Relationship Id="rId111" Type="http://schemas.openxmlformats.org/officeDocument/2006/relationships/tags" Target="../tags/tag1790.xml"/><Relationship Id="rId1" Type="http://schemas.openxmlformats.org/officeDocument/2006/relationships/tags" Target="../tags/tag404.xml"/><Relationship Id="rId6" Type="http://schemas.openxmlformats.org/officeDocument/2006/relationships/tags" Target="../tags/tag409.xml"/><Relationship Id="rId15" Type="http://schemas.openxmlformats.org/officeDocument/2006/relationships/tags" Target="../tags/tag418.xml"/><Relationship Id="rId23" Type="http://schemas.openxmlformats.org/officeDocument/2006/relationships/tags" Target="../tags/tag426.xml"/><Relationship Id="rId28" Type="http://schemas.openxmlformats.org/officeDocument/2006/relationships/tags" Target="../tags/tag431.xml"/><Relationship Id="rId36" Type="http://schemas.openxmlformats.org/officeDocument/2006/relationships/tags" Target="../tags/tag439.xml"/><Relationship Id="rId49" Type="http://schemas.openxmlformats.org/officeDocument/2006/relationships/tags" Target="../tags/tag452.xml"/><Relationship Id="rId57" Type="http://schemas.openxmlformats.org/officeDocument/2006/relationships/tags" Target="../tags/tag460.xml"/><Relationship Id="rId106" Type="http://schemas.openxmlformats.org/officeDocument/2006/relationships/tags" Target="../tags/tag509.xml"/><Relationship Id="rId114" Type="http://schemas.openxmlformats.org/officeDocument/2006/relationships/image" Target="../media/image41.png"/><Relationship Id="rId10" Type="http://schemas.openxmlformats.org/officeDocument/2006/relationships/tags" Target="../tags/tag413.xml"/><Relationship Id="rId31" Type="http://schemas.openxmlformats.org/officeDocument/2006/relationships/tags" Target="../tags/tag434.xml"/><Relationship Id="rId44" Type="http://schemas.openxmlformats.org/officeDocument/2006/relationships/tags" Target="../tags/tag447.xml"/><Relationship Id="rId52" Type="http://schemas.openxmlformats.org/officeDocument/2006/relationships/tags" Target="../tags/tag455.xml"/><Relationship Id="rId60" Type="http://schemas.openxmlformats.org/officeDocument/2006/relationships/tags" Target="../tags/tag463.xml"/><Relationship Id="rId65" Type="http://schemas.openxmlformats.org/officeDocument/2006/relationships/tags" Target="../tags/tag468.xml"/><Relationship Id="rId73" Type="http://schemas.openxmlformats.org/officeDocument/2006/relationships/tags" Target="../tags/tag476.xml"/><Relationship Id="rId78" Type="http://schemas.openxmlformats.org/officeDocument/2006/relationships/tags" Target="../tags/tag481.xml"/><Relationship Id="rId81" Type="http://schemas.openxmlformats.org/officeDocument/2006/relationships/tags" Target="../tags/tag484.xml"/><Relationship Id="rId86" Type="http://schemas.openxmlformats.org/officeDocument/2006/relationships/tags" Target="../tags/tag489.xml"/><Relationship Id="rId94" Type="http://schemas.openxmlformats.org/officeDocument/2006/relationships/tags" Target="../tags/tag497.xml"/><Relationship Id="rId99" Type="http://schemas.openxmlformats.org/officeDocument/2006/relationships/tags" Target="../tags/tag502.xml"/><Relationship Id="rId101" Type="http://schemas.openxmlformats.org/officeDocument/2006/relationships/tags" Target="../tags/tag504.xml"/><Relationship Id="rId4" Type="http://schemas.openxmlformats.org/officeDocument/2006/relationships/tags" Target="../tags/tag407.xml"/><Relationship Id="rId9" Type="http://schemas.openxmlformats.org/officeDocument/2006/relationships/tags" Target="../tags/tag412.xml"/><Relationship Id="rId13" Type="http://schemas.openxmlformats.org/officeDocument/2006/relationships/tags" Target="../tags/tag416.xml"/><Relationship Id="rId18" Type="http://schemas.openxmlformats.org/officeDocument/2006/relationships/tags" Target="../tags/tag421.xml"/><Relationship Id="rId39" Type="http://schemas.openxmlformats.org/officeDocument/2006/relationships/tags" Target="../tags/tag442.xml"/><Relationship Id="rId109" Type="http://schemas.openxmlformats.org/officeDocument/2006/relationships/tags" Target="../tags/tag1760.xml"/><Relationship Id="rId34" Type="http://schemas.openxmlformats.org/officeDocument/2006/relationships/tags" Target="../tags/tag437.xml"/><Relationship Id="rId50" Type="http://schemas.openxmlformats.org/officeDocument/2006/relationships/tags" Target="../tags/tag453.xml"/><Relationship Id="rId55" Type="http://schemas.openxmlformats.org/officeDocument/2006/relationships/tags" Target="../tags/tag458.xml"/><Relationship Id="rId76" Type="http://schemas.openxmlformats.org/officeDocument/2006/relationships/tags" Target="../tags/tag479.xml"/><Relationship Id="rId97" Type="http://schemas.openxmlformats.org/officeDocument/2006/relationships/tags" Target="../tags/tag500.xml"/><Relationship Id="rId104" Type="http://schemas.openxmlformats.org/officeDocument/2006/relationships/tags" Target="../tags/tag507.xml"/><Relationship Id="rId7" Type="http://schemas.openxmlformats.org/officeDocument/2006/relationships/tags" Target="../tags/tag410.xml"/><Relationship Id="rId71" Type="http://schemas.openxmlformats.org/officeDocument/2006/relationships/tags" Target="../tags/tag474.xml"/><Relationship Id="rId92" Type="http://schemas.openxmlformats.org/officeDocument/2006/relationships/tags" Target="../tags/tag495.xml"/></Relationships>
</file>

<file path=ppt/slides/_rels/slide29.xml.rels><?xml version="1.0" encoding="UTF-8" standalone="yes"?>
<Relationships xmlns="http://schemas.openxmlformats.org/package/2006/relationships"><Relationship Id="rId13" Type="http://schemas.openxmlformats.org/officeDocument/2006/relationships/tags" Target="../tags/tag522.xml"/><Relationship Id="rId18" Type="http://schemas.openxmlformats.org/officeDocument/2006/relationships/tags" Target="../tags/tag527.xml"/><Relationship Id="rId26" Type="http://schemas.openxmlformats.org/officeDocument/2006/relationships/tags" Target="../tags/tag535.xml"/><Relationship Id="rId39" Type="http://schemas.openxmlformats.org/officeDocument/2006/relationships/tags" Target="../tags/tag548.xml"/><Relationship Id="rId3" Type="http://schemas.openxmlformats.org/officeDocument/2006/relationships/tags" Target="../tags/tag512.xml"/><Relationship Id="rId21" Type="http://schemas.openxmlformats.org/officeDocument/2006/relationships/tags" Target="../tags/tag530.xml"/><Relationship Id="rId34" Type="http://schemas.openxmlformats.org/officeDocument/2006/relationships/tags" Target="../tags/tag543.xml"/><Relationship Id="rId42" Type="http://schemas.openxmlformats.org/officeDocument/2006/relationships/slideLayout" Target="../slideLayouts/slideLayout4.xml"/><Relationship Id="rId47" Type="http://schemas.openxmlformats.org/officeDocument/2006/relationships/image" Target="../media/image140.png"/><Relationship Id="rId7" Type="http://schemas.openxmlformats.org/officeDocument/2006/relationships/tags" Target="../tags/tag516.xml"/><Relationship Id="rId12" Type="http://schemas.openxmlformats.org/officeDocument/2006/relationships/tags" Target="../tags/tag521.xml"/><Relationship Id="rId17" Type="http://schemas.openxmlformats.org/officeDocument/2006/relationships/tags" Target="../tags/tag526.xml"/><Relationship Id="rId25" Type="http://schemas.openxmlformats.org/officeDocument/2006/relationships/tags" Target="../tags/tag534.xml"/><Relationship Id="rId33" Type="http://schemas.openxmlformats.org/officeDocument/2006/relationships/tags" Target="../tags/tag542.xml"/><Relationship Id="rId38" Type="http://schemas.openxmlformats.org/officeDocument/2006/relationships/tags" Target="../tags/tag547.xml"/><Relationship Id="rId46" Type="http://schemas.openxmlformats.org/officeDocument/2006/relationships/tags" Target="../tags/tag2850.xml"/><Relationship Id="rId2" Type="http://schemas.openxmlformats.org/officeDocument/2006/relationships/tags" Target="../tags/tag511.xml"/><Relationship Id="rId16" Type="http://schemas.openxmlformats.org/officeDocument/2006/relationships/tags" Target="../tags/tag525.xml"/><Relationship Id="rId20" Type="http://schemas.openxmlformats.org/officeDocument/2006/relationships/tags" Target="../tags/tag529.xml"/><Relationship Id="rId29" Type="http://schemas.openxmlformats.org/officeDocument/2006/relationships/tags" Target="../tags/tag538.xml"/><Relationship Id="rId41" Type="http://schemas.openxmlformats.org/officeDocument/2006/relationships/tags" Target="../tags/tag550.xml"/><Relationship Id="rId1" Type="http://schemas.openxmlformats.org/officeDocument/2006/relationships/tags" Target="../tags/tag510.xml"/><Relationship Id="rId6" Type="http://schemas.openxmlformats.org/officeDocument/2006/relationships/tags" Target="../tags/tag515.xml"/><Relationship Id="rId11" Type="http://schemas.openxmlformats.org/officeDocument/2006/relationships/tags" Target="../tags/tag520.xml"/><Relationship Id="rId24" Type="http://schemas.openxmlformats.org/officeDocument/2006/relationships/tags" Target="../tags/tag533.xml"/><Relationship Id="rId32" Type="http://schemas.openxmlformats.org/officeDocument/2006/relationships/tags" Target="../tags/tag541.xml"/><Relationship Id="rId37" Type="http://schemas.openxmlformats.org/officeDocument/2006/relationships/tags" Target="../tags/tag546.xml"/><Relationship Id="rId40" Type="http://schemas.openxmlformats.org/officeDocument/2006/relationships/tags" Target="../tags/tag549.xml"/><Relationship Id="rId45" Type="http://schemas.openxmlformats.org/officeDocument/2006/relationships/image" Target="../media/image130.png"/><Relationship Id="rId5" Type="http://schemas.openxmlformats.org/officeDocument/2006/relationships/tags" Target="../tags/tag514.xml"/><Relationship Id="rId15" Type="http://schemas.openxmlformats.org/officeDocument/2006/relationships/tags" Target="../tags/tag524.xml"/><Relationship Id="rId23" Type="http://schemas.openxmlformats.org/officeDocument/2006/relationships/tags" Target="../tags/tag532.xml"/><Relationship Id="rId28" Type="http://schemas.openxmlformats.org/officeDocument/2006/relationships/tags" Target="../tags/tag537.xml"/><Relationship Id="rId36" Type="http://schemas.openxmlformats.org/officeDocument/2006/relationships/tags" Target="../tags/tag545.xml"/><Relationship Id="rId49" Type="http://schemas.openxmlformats.org/officeDocument/2006/relationships/image" Target="../media/image41.png"/><Relationship Id="rId10" Type="http://schemas.openxmlformats.org/officeDocument/2006/relationships/tags" Target="../tags/tag519.xml"/><Relationship Id="rId19" Type="http://schemas.openxmlformats.org/officeDocument/2006/relationships/tags" Target="../tags/tag528.xml"/><Relationship Id="rId31" Type="http://schemas.openxmlformats.org/officeDocument/2006/relationships/tags" Target="../tags/tag540.xml"/><Relationship Id="rId44" Type="http://schemas.openxmlformats.org/officeDocument/2006/relationships/tags" Target="../tags/tag2830.xml"/><Relationship Id="rId4" Type="http://schemas.openxmlformats.org/officeDocument/2006/relationships/tags" Target="../tags/tag513.xml"/><Relationship Id="rId9" Type="http://schemas.openxmlformats.org/officeDocument/2006/relationships/tags" Target="../tags/tag518.xml"/><Relationship Id="rId14" Type="http://schemas.openxmlformats.org/officeDocument/2006/relationships/tags" Target="../tags/tag523.xml"/><Relationship Id="rId22" Type="http://schemas.openxmlformats.org/officeDocument/2006/relationships/tags" Target="../tags/tag531.xml"/><Relationship Id="rId27" Type="http://schemas.openxmlformats.org/officeDocument/2006/relationships/tags" Target="../tags/tag536.xml"/><Relationship Id="rId30" Type="http://schemas.openxmlformats.org/officeDocument/2006/relationships/tags" Target="../tags/tag539.xml"/><Relationship Id="rId35" Type="http://schemas.openxmlformats.org/officeDocument/2006/relationships/tags" Target="../tags/tag544.xml"/><Relationship Id="rId43" Type="http://schemas.openxmlformats.org/officeDocument/2006/relationships/notesSlide" Target="../notesSlides/notesSlide22.xml"/><Relationship Id="rId48" Type="http://schemas.openxmlformats.org/officeDocument/2006/relationships/tags" Target="../tags/tag5260.xml"/><Relationship Id="rId8" Type="http://schemas.openxmlformats.org/officeDocument/2006/relationships/tags" Target="../tags/tag517.xm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notesSlide" Target="../notesSlides/notesSlide2.xml"/><Relationship Id="rId3" Type="http://schemas.openxmlformats.org/officeDocument/2006/relationships/tags" Target="../tags/tag5.xml"/><Relationship Id="rId21" Type="http://schemas.openxmlformats.org/officeDocument/2006/relationships/tags" Target="../tags/tag2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slideLayout" Target="../slideLayouts/slideLayout4.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tags" Target="../tags/tag26.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s>
</file>

<file path=ppt/slides/_rels/slide30.xml.rels><?xml version="1.0" encoding="UTF-8" standalone="yes"?>
<Relationships xmlns="http://schemas.openxmlformats.org/package/2006/relationships"><Relationship Id="rId13" Type="http://schemas.openxmlformats.org/officeDocument/2006/relationships/tags" Target="../tags/tag563.xml"/><Relationship Id="rId18" Type="http://schemas.openxmlformats.org/officeDocument/2006/relationships/tags" Target="../tags/tag568.xml"/><Relationship Id="rId26" Type="http://schemas.openxmlformats.org/officeDocument/2006/relationships/tags" Target="../tags/tag576.xml"/><Relationship Id="rId39" Type="http://schemas.openxmlformats.org/officeDocument/2006/relationships/tags" Target="../tags/tag589.xml"/><Relationship Id="rId3" Type="http://schemas.openxmlformats.org/officeDocument/2006/relationships/tags" Target="../tags/tag553.xml"/><Relationship Id="rId21" Type="http://schemas.openxmlformats.org/officeDocument/2006/relationships/tags" Target="../tags/tag571.xml"/><Relationship Id="rId34" Type="http://schemas.openxmlformats.org/officeDocument/2006/relationships/tags" Target="../tags/tag584.xml"/><Relationship Id="rId42" Type="http://schemas.openxmlformats.org/officeDocument/2006/relationships/tags" Target="../tags/tag592.xml"/><Relationship Id="rId47" Type="http://schemas.openxmlformats.org/officeDocument/2006/relationships/image" Target="../media/image130.png"/><Relationship Id="rId50" Type="http://schemas.openxmlformats.org/officeDocument/2006/relationships/tags" Target="../tags/tag5700.xml"/><Relationship Id="rId7" Type="http://schemas.openxmlformats.org/officeDocument/2006/relationships/tags" Target="../tags/tag557.xml"/><Relationship Id="rId12" Type="http://schemas.openxmlformats.org/officeDocument/2006/relationships/tags" Target="../tags/tag562.xml"/><Relationship Id="rId17" Type="http://schemas.openxmlformats.org/officeDocument/2006/relationships/tags" Target="../tags/tag567.xml"/><Relationship Id="rId25" Type="http://schemas.openxmlformats.org/officeDocument/2006/relationships/tags" Target="../tags/tag575.xml"/><Relationship Id="rId33" Type="http://schemas.openxmlformats.org/officeDocument/2006/relationships/tags" Target="../tags/tag583.xml"/><Relationship Id="rId38" Type="http://schemas.openxmlformats.org/officeDocument/2006/relationships/tags" Target="../tags/tag588.xml"/><Relationship Id="rId46" Type="http://schemas.openxmlformats.org/officeDocument/2006/relationships/tags" Target="../tags/tag3240.xml"/><Relationship Id="rId2" Type="http://schemas.openxmlformats.org/officeDocument/2006/relationships/tags" Target="../tags/tag552.xml"/><Relationship Id="rId16" Type="http://schemas.openxmlformats.org/officeDocument/2006/relationships/tags" Target="../tags/tag566.xml"/><Relationship Id="rId20" Type="http://schemas.openxmlformats.org/officeDocument/2006/relationships/tags" Target="../tags/tag570.xml"/><Relationship Id="rId29" Type="http://schemas.openxmlformats.org/officeDocument/2006/relationships/tags" Target="../tags/tag579.xml"/><Relationship Id="rId41" Type="http://schemas.openxmlformats.org/officeDocument/2006/relationships/tags" Target="../tags/tag591.xml"/><Relationship Id="rId1" Type="http://schemas.openxmlformats.org/officeDocument/2006/relationships/tags" Target="../tags/tag551.xml"/><Relationship Id="rId6" Type="http://schemas.openxmlformats.org/officeDocument/2006/relationships/tags" Target="../tags/tag556.xml"/><Relationship Id="rId11" Type="http://schemas.openxmlformats.org/officeDocument/2006/relationships/tags" Target="../tags/tag561.xml"/><Relationship Id="rId24" Type="http://schemas.openxmlformats.org/officeDocument/2006/relationships/tags" Target="../tags/tag574.xml"/><Relationship Id="rId32" Type="http://schemas.openxmlformats.org/officeDocument/2006/relationships/tags" Target="../tags/tag582.xml"/><Relationship Id="rId37" Type="http://schemas.openxmlformats.org/officeDocument/2006/relationships/tags" Target="../tags/tag587.xml"/><Relationship Id="rId40" Type="http://schemas.openxmlformats.org/officeDocument/2006/relationships/tags" Target="../tags/tag590.xml"/><Relationship Id="rId45" Type="http://schemas.openxmlformats.org/officeDocument/2006/relationships/notesSlide" Target="../notesSlides/notesSlide23.xml"/><Relationship Id="rId5" Type="http://schemas.openxmlformats.org/officeDocument/2006/relationships/tags" Target="../tags/tag555.xml"/><Relationship Id="rId15" Type="http://schemas.openxmlformats.org/officeDocument/2006/relationships/tags" Target="../tags/tag565.xml"/><Relationship Id="rId23" Type="http://schemas.openxmlformats.org/officeDocument/2006/relationships/tags" Target="../tags/tag573.xml"/><Relationship Id="rId28" Type="http://schemas.openxmlformats.org/officeDocument/2006/relationships/tags" Target="../tags/tag578.xml"/><Relationship Id="rId36" Type="http://schemas.openxmlformats.org/officeDocument/2006/relationships/tags" Target="../tags/tag586.xml"/><Relationship Id="rId49" Type="http://schemas.openxmlformats.org/officeDocument/2006/relationships/image" Target="../media/image140.png"/><Relationship Id="rId10" Type="http://schemas.openxmlformats.org/officeDocument/2006/relationships/tags" Target="../tags/tag560.xml"/><Relationship Id="rId19" Type="http://schemas.openxmlformats.org/officeDocument/2006/relationships/tags" Target="../tags/tag569.xml"/><Relationship Id="rId31" Type="http://schemas.openxmlformats.org/officeDocument/2006/relationships/tags" Target="../tags/tag581.xml"/><Relationship Id="rId44" Type="http://schemas.openxmlformats.org/officeDocument/2006/relationships/slideLayout" Target="../slideLayouts/slideLayout4.xml"/><Relationship Id="rId4" Type="http://schemas.openxmlformats.org/officeDocument/2006/relationships/tags" Target="../tags/tag554.xml"/><Relationship Id="rId9" Type="http://schemas.openxmlformats.org/officeDocument/2006/relationships/tags" Target="../tags/tag559.xml"/><Relationship Id="rId14" Type="http://schemas.openxmlformats.org/officeDocument/2006/relationships/tags" Target="../tags/tag564.xml"/><Relationship Id="rId22" Type="http://schemas.openxmlformats.org/officeDocument/2006/relationships/tags" Target="../tags/tag572.xml"/><Relationship Id="rId27" Type="http://schemas.openxmlformats.org/officeDocument/2006/relationships/tags" Target="../tags/tag577.xml"/><Relationship Id="rId30" Type="http://schemas.openxmlformats.org/officeDocument/2006/relationships/tags" Target="../tags/tag580.xml"/><Relationship Id="rId35" Type="http://schemas.openxmlformats.org/officeDocument/2006/relationships/tags" Target="../tags/tag585.xml"/><Relationship Id="rId43" Type="http://schemas.openxmlformats.org/officeDocument/2006/relationships/tags" Target="../tags/tag593.xml"/><Relationship Id="rId48" Type="http://schemas.openxmlformats.org/officeDocument/2006/relationships/tags" Target="../tags/tag3260.xml"/><Relationship Id="rId8" Type="http://schemas.openxmlformats.org/officeDocument/2006/relationships/tags" Target="../tags/tag558.xml"/><Relationship Id="rId51" Type="http://schemas.openxmlformats.org/officeDocument/2006/relationships/image" Target="../media/image41.png"/></Relationships>
</file>

<file path=ppt/slides/_rels/slide31.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596.xml"/><Relationship Id="rId2" Type="http://schemas.openxmlformats.org/officeDocument/2006/relationships/tags" Target="../tags/tag595.xml"/><Relationship Id="rId1" Type="http://schemas.openxmlformats.org/officeDocument/2006/relationships/tags" Target="../tags/tag594.xml"/><Relationship Id="rId6" Type="http://schemas.openxmlformats.org/officeDocument/2006/relationships/customXml" Target="../ink/ink2.xml"/><Relationship Id="rId5" Type="http://schemas.openxmlformats.org/officeDocument/2006/relationships/notesSlide" Target="../notesSlides/notesSlide24.xml"/><Relationship Id="rId10" Type="http://schemas.openxmlformats.org/officeDocument/2006/relationships/image" Target="../media/image22.emf"/><Relationship Id="rId4" Type="http://schemas.openxmlformats.org/officeDocument/2006/relationships/slideLayout" Target="../slideLayouts/slideLayout2.xml"/><Relationship Id="rId9" Type="http://schemas.openxmlformats.org/officeDocument/2006/relationships/customXml" Target="../ink/ink3.xml"/></Relationships>
</file>

<file path=ppt/slides/_rels/slide32.xml.rels><?xml version="1.0" encoding="UTF-8" standalone="yes"?>
<Relationships xmlns="http://schemas.openxmlformats.org/package/2006/relationships"><Relationship Id="rId3" Type="http://schemas.openxmlformats.org/officeDocument/2006/relationships/tags" Target="../tags/tag599.xml"/><Relationship Id="rId2" Type="http://schemas.openxmlformats.org/officeDocument/2006/relationships/tags" Target="../tags/tag598.xml"/><Relationship Id="rId1" Type="http://schemas.openxmlformats.org/officeDocument/2006/relationships/tags" Target="../tags/tag597.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tags" Target="../tags/tag44.xml"/><Relationship Id="rId3" Type="http://schemas.openxmlformats.org/officeDocument/2006/relationships/tags" Target="../tags/tag29.xml"/><Relationship Id="rId21" Type="http://schemas.openxmlformats.org/officeDocument/2006/relationships/tags" Target="../tags/tag47.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5" Type="http://schemas.openxmlformats.org/officeDocument/2006/relationships/notesSlide" Target="../notesSlides/notesSlide3.xml"/><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tags" Target="../tags/tag46.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24" Type="http://schemas.openxmlformats.org/officeDocument/2006/relationships/slideLayout" Target="../slideLayouts/slideLayout4.xml"/><Relationship Id="rId5" Type="http://schemas.openxmlformats.org/officeDocument/2006/relationships/tags" Target="../tags/tag31.xml"/><Relationship Id="rId15" Type="http://schemas.openxmlformats.org/officeDocument/2006/relationships/tags" Target="../tags/tag41.xml"/><Relationship Id="rId23" Type="http://schemas.openxmlformats.org/officeDocument/2006/relationships/tags" Target="../tags/tag49.xml"/><Relationship Id="rId10" Type="http://schemas.openxmlformats.org/officeDocument/2006/relationships/tags" Target="../tags/tag36.xml"/><Relationship Id="rId19" Type="http://schemas.openxmlformats.org/officeDocument/2006/relationships/tags" Target="../tags/tag45.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tags" Target="../tags/tag48.xml"/></Relationships>
</file>

<file path=ppt/slides/_rels/slide5.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40.emf"/><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customXml" Target="../ink/ink1.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3.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5710.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tags" Target="../tags/tag930.xml"/><Relationship Id="rId18" Type="http://schemas.openxmlformats.org/officeDocument/2006/relationships/image" Target="../media/image7.png"/><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4.png"/><Relationship Id="rId17" Type="http://schemas.openxmlformats.org/officeDocument/2006/relationships/tags" Target="../tags/tag950.xml"/><Relationship Id="rId2" Type="http://schemas.openxmlformats.org/officeDocument/2006/relationships/tags" Target="../tags/tag60.xml"/><Relationship Id="rId16" Type="http://schemas.openxmlformats.org/officeDocument/2006/relationships/image" Target="../media/image6.png"/><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tags" Target="../tags/tag890.xml"/><Relationship Id="rId5" Type="http://schemas.openxmlformats.org/officeDocument/2006/relationships/tags" Target="../tags/tag63.xml"/><Relationship Id="rId15" Type="http://schemas.openxmlformats.org/officeDocument/2006/relationships/tags" Target="../tags/tag940.xml"/><Relationship Id="rId10" Type="http://schemas.openxmlformats.org/officeDocument/2006/relationships/notesSlide" Target="../notesSlides/notesSlide7.xml"/><Relationship Id="rId4" Type="http://schemas.openxmlformats.org/officeDocument/2006/relationships/tags" Target="../tags/tag62.xml"/><Relationship Id="rId9" Type="http://schemas.openxmlformats.org/officeDocument/2006/relationships/slideLayout" Target="../slideLayouts/slideLayout2.xml"/><Relationship Id="rId1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lstStyle/>
          <a:p>
            <a:pPr marL="0" indent="0"/>
            <a:r>
              <a:rPr lang="en-US" dirty="0"/>
              <a:t>Caches II</a:t>
            </a:r>
            <a:br>
              <a:rPr lang="en-US" dirty="0"/>
            </a:br>
            <a:r>
              <a:rPr lang="en-US" sz="2000" b="0" dirty="0"/>
              <a:t>CSE 351 Winter 2018</a:t>
            </a:r>
          </a:p>
        </p:txBody>
      </p:sp>
      <p:sp>
        <p:nvSpPr>
          <p:cNvPr id="9219" name="Subtitle 2"/>
          <p:cNvSpPr>
            <a:spLocks noGrp="1"/>
          </p:cNvSpPr>
          <p:nvPr>
            <p:ph type="subTitle" idx="1"/>
            <p:custDataLst>
              <p:tags r:id="rId2"/>
            </p:custDataLst>
          </p:nvPr>
        </p:nvSpPr>
        <p:spPr>
          <a:xfrm>
            <a:off x="304800" y="1737360"/>
            <a:ext cx="3505200" cy="4572000"/>
          </a:xfrm>
        </p:spPr>
        <p:txBody>
          <a:bodyPr/>
          <a:lstStyle/>
          <a:p>
            <a:pPr algn="l"/>
            <a:r>
              <a:rPr lang="en-US" sz="2000" b="1" dirty="0"/>
              <a:t>Instructor:</a:t>
            </a:r>
            <a:r>
              <a:rPr lang="en-US" sz="2000" dirty="0"/>
              <a:t> </a:t>
            </a:r>
          </a:p>
          <a:p>
            <a:pPr algn="l"/>
            <a:r>
              <a:rPr lang="en-US" sz="2000" dirty="0"/>
              <a:t>Mark Wyse</a:t>
            </a:r>
          </a:p>
          <a:p>
            <a:pPr algn="l"/>
            <a:endParaRPr lang="en-US" sz="1000" dirty="0"/>
          </a:p>
          <a:p>
            <a:pPr algn="l"/>
            <a:r>
              <a:rPr lang="en-US" sz="2000" b="1" dirty="0"/>
              <a:t>Teaching Assistants:</a:t>
            </a:r>
          </a:p>
          <a:p>
            <a:pPr algn="l">
              <a:spcBef>
                <a:spcPts val="480"/>
              </a:spcBef>
            </a:pPr>
            <a:r>
              <a:rPr lang="en-US" sz="2000" dirty="0"/>
              <a:t>Kevin Bi</a:t>
            </a:r>
          </a:p>
          <a:p>
            <a:pPr algn="l">
              <a:spcBef>
                <a:spcPts val="480"/>
              </a:spcBef>
            </a:pPr>
            <a:r>
              <a:rPr lang="en-US" sz="2000" dirty="0"/>
              <a:t>Parker </a:t>
            </a:r>
            <a:r>
              <a:rPr lang="en-US" sz="2000" dirty="0" err="1"/>
              <a:t>DeWilde</a:t>
            </a:r>
            <a:endParaRPr lang="en-US" sz="2000" dirty="0"/>
          </a:p>
          <a:p>
            <a:pPr algn="l">
              <a:spcBef>
                <a:spcPts val="480"/>
              </a:spcBef>
            </a:pPr>
            <a:r>
              <a:rPr lang="en-US" sz="2000" dirty="0"/>
              <a:t>Emily </a:t>
            </a:r>
            <a:r>
              <a:rPr lang="en-US" sz="2000" dirty="0" err="1"/>
              <a:t>Furst</a:t>
            </a:r>
            <a:endParaRPr lang="en-US" sz="2000" dirty="0"/>
          </a:p>
          <a:p>
            <a:pPr algn="l">
              <a:spcBef>
                <a:spcPts val="480"/>
              </a:spcBef>
            </a:pPr>
            <a:r>
              <a:rPr lang="en-US" sz="2000" dirty="0"/>
              <a:t>Sarah House</a:t>
            </a:r>
          </a:p>
          <a:p>
            <a:pPr algn="l">
              <a:spcBef>
                <a:spcPts val="480"/>
              </a:spcBef>
            </a:pPr>
            <a:r>
              <a:rPr lang="en-US" sz="2000" dirty="0"/>
              <a:t>Waylon Huang</a:t>
            </a:r>
          </a:p>
          <a:p>
            <a:pPr algn="l">
              <a:spcBef>
                <a:spcPts val="480"/>
              </a:spcBef>
            </a:pPr>
            <a:r>
              <a:rPr lang="en-US" sz="2000" dirty="0"/>
              <a:t>Vinny </a:t>
            </a:r>
            <a:r>
              <a:rPr lang="en-US" sz="2000" dirty="0" err="1"/>
              <a:t>Palaniappan</a:t>
            </a:r>
            <a:endParaRPr lang="en-US" sz="20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1676" y="2012637"/>
            <a:ext cx="6400800" cy="4021445"/>
          </a:xfrm>
          <a:prstGeom prst="rect">
            <a:avLst/>
          </a:prstGeom>
        </p:spPr>
      </p:pic>
    </p:spTree>
    <p:extLst>
      <p:ext uri="{BB962C8B-B14F-4D97-AF65-F5344CB8AC3E}">
        <p14:creationId xmlns:p14="http://schemas.microsoft.com/office/powerpoint/2010/main" val="1858006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Review:  Hash Tables for Fast Lookup</a:t>
            </a:r>
          </a:p>
        </p:txBody>
      </p:sp>
      <p:sp>
        <p:nvSpPr>
          <p:cNvPr id="5" name="Slide Number Placeholder 4"/>
          <p:cNvSpPr>
            <a:spLocks noGrp="1"/>
          </p:cNvSpPr>
          <p:nvPr>
            <p:ph type="sldNum" sz="quarter" idx="10"/>
            <p:custDataLst>
              <p:tags r:id="rId2"/>
            </p:custDataLst>
          </p:nvPr>
        </p:nvSpPr>
        <p:spPr/>
        <p:txBody>
          <a:bodyPr/>
          <a:lstStyle/>
          <a:p>
            <a:fld id="{7CBE8339-D2AD-46DC-A898-FD1E949067F0}" type="slidenum">
              <a:rPr lang="en-US" smtClean="0"/>
              <a:pPr/>
              <a:t>10</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4008734627"/>
              </p:ext>
            </p:extLst>
          </p:nvPr>
        </p:nvGraphicFramePr>
        <p:xfrm>
          <a:off x="5394960" y="2011680"/>
          <a:ext cx="2286000" cy="4114800"/>
        </p:xfrm>
        <a:graphic>
          <a:graphicData uri="http://schemas.openxmlformats.org/drawingml/2006/table">
            <a:tbl>
              <a:tblPr firstRow="1" bandRow="1">
                <a:tableStyleId>{5940675A-B579-460E-94D1-54222C63F5DA}</a:tableStyleId>
              </a:tblPr>
              <a:tblGrid>
                <a:gridCol w="4572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411480">
                <a:tc>
                  <a:txBody>
                    <a:bodyPr/>
                    <a:lstStyle/>
                    <a:p>
                      <a:pPr algn="r"/>
                      <a:r>
                        <a:rPr lang="en-US" sz="2400" dirty="0">
                          <a:latin typeface="Courier New" panose="02070309020205020404" pitchFamily="49" charset="0"/>
                          <a:cs typeface="Courier New" panose="02070309020205020404" pitchFamily="49" charset="0"/>
                        </a:rPr>
                        <a:t>0</a:t>
                      </a:r>
                    </a:p>
                  </a:txBody>
                  <a:tcPr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24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1480">
                <a:tc>
                  <a:txBody>
                    <a:bodyPr/>
                    <a:lstStyle/>
                    <a:p>
                      <a:pPr algn="r"/>
                      <a:r>
                        <a:rPr lang="en-US" sz="2400" dirty="0">
                          <a:latin typeface="Courier New" panose="02070309020205020404" pitchFamily="49" charset="0"/>
                          <a:cs typeface="Courier New" panose="02070309020205020404" pitchFamily="49" charset="0"/>
                        </a:rPr>
                        <a:t>1</a:t>
                      </a:r>
                    </a:p>
                  </a:txBody>
                  <a:tcPr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24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1480">
                <a:tc>
                  <a:txBody>
                    <a:bodyPr/>
                    <a:lstStyle/>
                    <a:p>
                      <a:pPr algn="r"/>
                      <a:r>
                        <a:rPr lang="en-US" sz="2400" dirty="0">
                          <a:latin typeface="Courier New" panose="02070309020205020404" pitchFamily="49" charset="0"/>
                          <a:cs typeface="Courier New" panose="02070309020205020404" pitchFamily="49" charset="0"/>
                        </a:rPr>
                        <a:t>2</a:t>
                      </a:r>
                    </a:p>
                  </a:txBody>
                  <a:tcPr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24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1480">
                <a:tc>
                  <a:txBody>
                    <a:bodyPr/>
                    <a:lstStyle/>
                    <a:p>
                      <a:pPr algn="r"/>
                      <a:r>
                        <a:rPr lang="en-US" sz="2400" dirty="0">
                          <a:latin typeface="Courier New" panose="02070309020205020404" pitchFamily="49" charset="0"/>
                          <a:cs typeface="Courier New" panose="02070309020205020404" pitchFamily="49" charset="0"/>
                        </a:rPr>
                        <a:t>3</a:t>
                      </a:r>
                    </a:p>
                  </a:txBody>
                  <a:tcPr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24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11480">
                <a:tc>
                  <a:txBody>
                    <a:bodyPr/>
                    <a:lstStyle/>
                    <a:p>
                      <a:pPr algn="r"/>
                      <a:r>
                        <a:rPr lang="en-US" sz="2400" dirty="0">
                          <a:latin typeface="Courier New" panose="02070309020205020404" pitchFamily="49" charset="0"/>
                          <a:cs typeface="Courier New" panose="02070309020205020404" pitchFamily="49" charset="0"/>
                        </a:rPr>
                        <a:t>4</a:t>
                      </a:r>
                    </a:p>
                  </a:txBody>
                  <a:tcPr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24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11480">
                <a:tc>
                  <a:txBody>
                    <a:bodyPr/>
                    <a:lstStyle/>
                    <a:p>
                      <a:pPr algn="r"/>
                      <a:r>
                        <a:rPr lang="en-US" sz="2400" dirty="0">
                          <a:latin typeface="Courier New" panose="02070309020205020404" pitchFamily="49" charset="0"/>
                          <a:cs typeface="Courier New" panose="02070309020205020404" pitchFamily="49" charset="0"/>
                        </a:rPr>
                        <a:t>5</a:t>
                      </a:r>
                    </a:p>
                  </a:txBody>
                  <a:tcPr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24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11480">
                <a:tc>
                  <a:txBody>
                    <a:bodyPr/>
                    <a:lstStyle/>
                    <a:p>
                      <a:pPr algn="r"/>
                      <a:r>
                        <a:rPr lang="en-US" sz="2400" dirty="0">
                          <a:latin typeface="Courier New" panose="02070309020205020404" pitchFamily="49" charset="0"/>
                          <a:cs typeface="Courier New" panose="02070309020205020404" pitchFamily="49" charset="0"/>
                        </a:rPr>
                        <a:t>6</a:t>
                      </a:r>
                    </a:p>
                  </a:txBody>
                  <a:tcPr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24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11480">
                <a:tc>
                  <a:txBody>
                    <a:bodyPr/>
                    <a:lstStyle/>
                    <a:p>
                      <a:pPr algn="r"/>
                      <a:r>
                        <a:rPr lang="en-US" sz="2400" dirty="0">
                          <a:latin typeface="Courier New" panose="02070309020205020404" pitchFamily="49" charset="0"/>
                          <a:cs typeface="Courier New" panose="02070309020205020404" pitchFamily="49" charset="0"/>
                        </a:rPr>
                        <a:t>7</a:t>
                      </a:r>
                    </a:p>
                  </a:txBody>
                  <a:tcPr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24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11480">
                <a:tc>
                  <a:txBody>
                    <a:bodyPr/>
                    <a:lstStyle/>
                    <a:p>
                      <a:pPr algn="r"/>
                      <a:r>
                        <a:rPr lang="en-US" sz="2400" dirty="0">
                          <a:latin typeface="Courier New" panose="02070309020205020404" pitchFamily="49" charset="0"/>
                          <a:cs typeface="Courier New" panose="02070309020205020404" pitchFamily="49" charset="0"/>
                        </a:rPr>
                        <a:t>8</a:t>
                      </a:r>
                    </a:p>
                  </a:txBody>
                  <a:tcPr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24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11480">
                <a:tc>
                  <a:txBody>
                    <a:bodyPr/>
                    <a:lstStyle/>
                    <a:p>
                      <a:pPr algn="r"/>
                      <a:r>
                        <a:rPr lang="en-US" sz="2400" dirty="0">
                          <a:latin typeface="Courier New" panose="02070309020205020404" pitchFamily="49" charset="0"/>
                          <a:cs typeface="Courier New" panose="02070309020205020404" pitchFamily="49" charset="0"/>
                        </a:rPr>
                        <a:t>9</a:t>
                      </a:r>
                    </a:p>
                  </a:txBody>
                  <a:tcPr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24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8" name="TextBox 17"/>
          <p:cNvSpPr txBox="1"/>
          <p:nvPr>
            <p:custDataLst>
              <p:tags r:id="rId3"/>
            </p:custDataLst>
          </p:nvPr>
        </p:nvSpPr>
        <p:spPr>
          <a:xfrm>
            <a:off x="1802054" y="1828800"/>
            <a:ext cx="1124026" cy="2677656"/>
          </a:xfrm>
          <a:prstGeom prst="rect">
            <a:avLst/>
          </a:prstGeom>
          <a:noFill/>
        </p:spPr>
        <p:txBody>
          <a:bodyPr wrap="none" rtlCol="0">
            <a:spAutoFit/>
          </a:bodyPr>
          <a:lstStyle/>
          <a:p>
            <a:pPr algn="r"/>
            <a:r>
              <a:rPr lang="en-US" sz="2800" dirty="0">
                <a:latin typeface="Calibri" panose="020F0502020204030204" pitchFamily="34" charset="0"/>
                <a:cs typeface="Courier New"/>
              </a:rPr>
              <a:t>Insert:</a:t>
            </a:r>
            <a:br>
              <a:rPr lang="en-US" sz="2800" dirty="0">
                <a:latin typeface="Anonymous Pro" panose="02060609030202000504" pitchFamily="49" charset="0"/>
                <a:cs typeface="Courier New"/>
              </a:rPr>
            </a:br>
            <a:r>
              <a:rPr lang="en-US" sz="2800" dirty="0">
                <a:latin typeface="Courier New" panose="02070309020205020404" pitchFamily="49" charset="0"/>
                <a:cs typeface="Courier New" panose="02070309020205020404" pitchFamily="49" charset="0"/>
              </a:rPr>
              <a:t>5</a:t>
            </a:r>
          </a:p>
          <a:p>
            <a:pPr algn="r"/>
            <a:r>
              <a:rPr lang="en-US" sz="2800" dirty="0">
                <a:latin typeface="Courier New" panose="02070309020205020404" pitchFamily="49" charset="0"/>
                <a:cs typeface="Courier New" panose="02070309020205020404" pitchFamily="49" charset="0"/>
              </a:rPr>
              <a:t>27</a:t>
            </a:r>
          </a:p>
          <a:p>
            <a:pPr algn="r"/>
            <a:r>
              <a:rPr lang="en-US" sz="2800" dirty="0">
                <a:latin typeface="Courier New" panose="02070309020205020404" pitchFamily="49" charset="0"/>
                <a:cs typeface="Courier New" panose="02070309020205020404" pitchFamily="49" charset="0"/>
              </a:rPr>
              <a:t>34</a:t>
            </a:r>
          </a:p>
          <a:p>
            <a:pPr algn="r"/>
            <a:r>
              <a:rPr lang="en-US" sz="2800" dirty="0">
                <a:latin typeface="Courier New" panose="02070309020205020404" pitchFamily="49" charset="0"/>
                <a:cs typeface="Courier New" panose="02070309020205020404" pitchFamily="49" charset="0"/>
              </a:rPr>
              <a:t>102</a:t>
            </a:r>
          </a:p>
          <a:p>
            <a:pPr algn="r"/>
            <a:r>
              <a:rPr lang="en-US" sz="2800" dirty="0">
                <a:latin typeface="Courier New" panose="02070309020205020404" pitchFamily="49" charset="0"/>
                <a:cs typeface="Courier New" panose="02070309020205020404" pitchFamily="49" charset="0"/>
              </a:rPr>
              <a:t>119</a:t>
            </a:r>
          </a:p>
        </p:txBody>
      </p:sp>
      <p:sp>
        <p:nvSpPr>
          <p:cNvPr id="4" name="TextBox 3"/>
          <p:cNvSpPr txBox="1"/>
          <p:nvPr/>
        </p:nvSpPr>
        <p:spPr>
          <a:xfrm>
            <a:off x="393192" y="4754880"/>
            <a:ext cx="4347824" cy="830997"/>
          </a:xfrm>
          <a:prstGeom prst="rect">
            <a:avLst/>
          </a:prstGeom>
          <a:noFill/>
        </p:spPr>
        <p:txBody>
          <a:bodyPr wrap="square" rtlCol="0">
            <a:spAutoFit/>
          </a:bodyPr>
          <a:lstStyle/>
          <a:p>
            <a:r>
              <a:rPr lang="en-US" sz="2400" dirty="0">
                <a:latin typeface="Calibri" pitchFamily="34" charset="0"/>
              </a:rPr>
              <a:t>Apply hash function to map data to “buckets”</a:t>
            </a:r>
          </a:p>
        </p:txBody>
      </p:sp>
    </p:spTree>
    <p:extLst>
      <p:ext uri="{BB962C8B-B14F-4D97-AF65-F5344CB8AC3E}">
        <p14:creationId xmlns:p14="http://schemas.microsoft.com/office/powerpoint/2010/main" val="1067168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Place Data in Cache by Hashing Address</a:t>
            </a:r>
          </a:p>
        </p:txBody>
      </p:sp>
      <mc:AlternateContent xmlns:mc="http://schemas.openxmlformats.org/markup-compatibility/2006" xmlns:a14="http://schemas.microsoft.com/office/drawing/2010/main">
        <mc:Choice Requires="a14">
          <p:sp>
            <p:nvSpPr>
              <p:cNvPr id="32" name="Content Placeholder 31"/>
              <p:cNvSpPr>
                <a:spLocks noGrp="1"/>
              </p:cNvSpPr>
              <p:nvPr>
                <p:ph idx="1"/>
              </p:nvPr>
            </p:nvSpPr>
            <p:spPr>
              <a:xfrm>
                <a:off x="3840480" y="3474720"/>
                <a:ext cx="5029200" cy="2743200"/>
              </a:xfrm>
            </p:spPr>
            <p:txBody>
              <a:bodyPr lIns="91440" rIns="0"/>
              <a:lstStyle/>
              <a:p>
                <a:r>
                  <a:rPr lang="en-US" dirty="0">
                    <a:effectLst>
                      <a:glow rad="63500">
                        <a:schemeClr val="accent3">
                          <a:satMod val="175000"/>
                        </a:schemeClr>
                      </a:glow>
                    </a:effectLst>
                  </a:rPr>
                  <a:t>Map to </a:t>
                </a:r>
                <a:r>
                  <a:rPr lang="en-US" i="1" dirty="0">
                    <a:effectLst>
                      <a:glow rad="63500">
                        <a:schemeClr val="accent3">
                          <a:satMod val="175000"/>
                        </a:schemeClr>
                      </a:glow>
                    </a:effectLst>
                  </a:rPr>
                  <a:t>cache set</a:t>
                </a:r>
                <a:r>
                  <a:rPr lang="en-US" dirty="0">
                    <a:effectLst>
                      <a:glow rad="63500">
                        <a:schemeClr val="accent3">
                          <a:satMod val="175000"/>
                        </a:schemeClr>
                      </a:glow>
                    </a:effectLst>
                  </a:rPr>
                  <a:t> </a:t>
                </a:r>
                <a:r>
                  <a:rPr lang="en-US" i="1" dirty="0">
                    <a:effectLst>
                      <a:glow rad="63500">
                        <a:schemeClr val="accent3">
                          <a:satMod val="175000"/>
                        </a:schemeClr>
                      </a:glow>
                    </a:effectLst>
                  </a:rPr>
                  <a:t>index</a:t>
                </a:r>
                <a:r>
                  <a:rPr lang="en-US" dirty="0">
                    <a:effectLst>
                      <a:glow rad="63500">
                        <a:schemeClr val="accent3">
                          <a:satMod val="175000"/>
                        </a:schemeClr>
                      </a:glow>
                    </a:effectLst>
                  </a:rPr>
                  <a:t> from block address</a:t>
                </a:r>
              </a:p>
              <a:p>
                <a:pPr lvl="1"/>
                <a:r>
                  <a:rPr lang="en-US" dirty="0">
                    <a:solidFill>
                      <a:schemeClr val="tx1"/>
                    </a:solidFill>
                    <a:effectLst>
                      <a:glow rad="63500">
                        <a:schemeClr val="accent3">
                          <a:satMod val="175000"/>
                        </a:schemeClr>
                      </a:glow>
                    </a:effectLst>
                  </a:rPr>
                  <a:t>Use next </a:t>
                </a:r>
                <a14:m>
                  <m:oMath xmlns:m="http://schemas.openxmlformats.org/officeDocument/2006/math">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fName>
                      <m:e>
                        <m:d>
                          <m:dPr>
                            <m:ctrlPr>
                              <a:rPr lang="en-US" i="1">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𝐵</m:t>
                            </m:r>
                          </m:e>
                        </m:d>
                      </m:e>
                    </m:func>
                    <m:r>
                      <a:rPr lang="en-US" i="1">
                        <a:latin typeface="Cambria Math" panose="02040503050406030204" pitchFamily="18" charset="0"/>
                      </a:rPr>
                      <m:t>=</m:t>
                    </m:r>
                    <m:r>
                      <a:rPr lang="en-US" b="1" i="1" smtClean="0">
                        <a:solidFill>
                          <a:srgbClr val="7030A0"/>
                        </a:solidFill>
                        <a:latin typeface="Cambria Math" panose="02040503050406030204" pitchFamily="18" charset="0"/>
                      </a:rPr>
                      <m:t>𝒔</m:t>
                    </m:r>
                  </m:oMath>
                </a14:m>
                <a:r>
                  <a:rPr lang="en-US" dirty="0"/>
                  <a:t> bits </a:t>
                </a:r>
                <a:endParaRPr lang="en-US" dirty="0">
                  <a:solidFill>
                    <a:schemeClr val="tx1"/>
                  </a:solidFill>
                  <a:effectLst>
                    <a:glow rad="63500">
                      <a:schemeClr val="accent3">
                        <a:satMod val="175000"/>
                      </a:schemeClr>
                    </a:glow>
                  </a:effectLst>
                </a:endParaRPr>
              </a:p>
              <a:p>
                <a:pPr lvl="1"/>
                <a:r>
                  <a:rPr lang="en-US" dirty="0">
                    <a:solidFill>
                      <a:schemeClr val="tx1"/>
                    </a:solidFill>
                    <a:effectLst>
                      <a:glow rad="63500">
                        <a:schemeClr val="accent3">
                          <a:satMod val="175000"/>
                        </a:schemeClr>
                      </a:glow>
                    </a:effectLst>
                  </a:rPr>
                  <a:t>(block address) mod (# blocks in cache)</a:t>
                </a:r>
              </a:p>
              <a:p>
                <a:pPr lvl="1"/>
                <a:endParaRPr lang="en-US" dirty="0">
                  <a:solidFill>
                    <a:schemeClr val="tx1"/>
                  </a:solidFill>
                  <a:effectLst>
                    <a:glow rad="63500">
                      <a:schemeClr val="accent3">
                        <a:satMod val="175000"/>
                      </a:schemeClr>
                    </a:glow>
                  </a:effectLst>
                </a:endParaRPr>
              </a:p>
            </p:txBody>
          </p:sp>
        </mc:Choice>
        <mc:Fallback xmlns="">
          <p:sp>
            <p:nvSpPr>
              <p:cNvPr id="32" name="Content Placeholder 31"/>
              <p:cNvSpPr>
                <a:spLocks noGrp="1" noRot="1" noChangeAspect="1" noMove="1" noResize="1" noEditPoints="1" noAdjustHandles="1" noChangeArrowheads="1" noChangeShapeType="1" noTextEdit="1"/>
              </p:cNvSpPr>
              <p:nvPr>
                <p:ph idx="1"/>
              </p:nvPr>
            </p:nvSpPr>
            <p:spPr>
              <a:xfrm>
                <a:off x="3840480" y="3474720"/>
                <a:ext cx="5029200" cy="2743200"/>
              </a:xfrm>
              <a:blipFill>
                <a:blip r:embed="rId9"/>
                <a:stretch>
                  <a:fillRect l="-1212" t="-3333"/>
                </a:stretch>
              </a:blipFill>
            </p:spPr>
            <p:txBody>
              <a:bodyPr/>
              <a:lstStyle/>
              <a:p>
                <a:r>
                  <a:rPr lang="en-US">
                    <a:noFill/>
                  </a:rPr>
                  <a:t> </a:t>
                </a:r>
              </a:p>
            </p:txBody>
          </p:sp>
        </mc:Fallback>
      </mc:AlternateContent>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11</a:t>
            </a:fld>
            <a:endParaRPr lang="en-US"/>
          </a:p>
        </p:txBody>
      </p:sp>
      <p:grpSp>
        <p:nvGrpSpPr>
          <p:cNvPr id="3" name="Group 2"/>
          <p:cNvGrpSpPr/>
          <p:nvPr/>
        </p:nvGrpSpPr>
        <p:grpSpPr>
          <a:xfrm>
            <a:off x="2834640" y="2240280"/>
            <a:ext cx="2011681" cy="3566160"/>
            <a:chOff x="3291839" y="2240280"/>
            <a:chExt cx="2011681" cy="3566160"/>
          </a:xfrm>
        </p:grpSpPr>
        <p:sp>
          <p:nvSpPr>
            <p:cNvPr id="25" name="Line 24"/>
            <p:cNvSpPr>
              <a:spLocks noChangeShapeType="1"/>
            </p:cNvSpPr>
            <p:nvPr>
              <p:custDataLst>
                <p:tags r:id="rId3"/>
              </p:custDataLst>
            </p:nvPr>
          </p:nvSpPr>
          <p:spPr bwMode="auto">
            <a:xfrm flipH="1" flipV="1">
              <a:off x="3291840" y="2240280"/>
              <a:ext cx="2011680" cy="0"/>
            </a:xfrm>
            <a:prstGeom prst="line">
              <a:avLst/>
            </a:prstGeom>
            <a:noFill/>
            <a:ln w="25400">
              <a:solidFill>
                <a:srgbClr val="C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6" name="Line 25"/>
            <p:cNvSpPr>
              <a:spLocks noChangeShapeType="1"/>
            </p:cNvSpPr>
            <p:nvPr>
              <p:custDataLst>
                <p:tags r:id="rId4"/>
              </p:custDataLst>
            </p:nvPr>
          </p:nvSpPr>
          <p:spPr bwMode="auto">
            <a:xfrm flipH="1">
              <a:off x="3291839" y="2788920"/>
              <a:ext cx="2011679" cy="1097280"/>
            </a:xfrm>
            <a:prstGeom prst="line">
              <a:avLst/>
            </a:prstGeom>
            <a:noFill/>
            <a:ln w="25400">
              <a:solidFill>
                <a:srgbClr val="00CC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7" name="Line 26"/>
            <p:cNvSpPr>
              <a:spLocks noChangeShapeType="1"/>
            </p:cNvSpPr>
            <p:nvPr>
              <p:custDataLst>
                <p:tags r:id="rId5"/>
              </p:custDataLst>
            </p:nvPr>
          </p:nvSpPr>
          <p:spPr bwMode="auto">
            <a:xfrm flipH="1">
              <a:off x="3294364" y="2514600"/>
              <a:ext cx="2009155" cy="3291840"/>
            </a:xfrm>
            <a:prstGeom prst="line">
              <a:avLst/>
            </a:prstGeom>
            <a:noFill/>
            <a:ln w="25400">
              <a:solidFill>
                <a:srgbClr val="0070C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8" name="Line 27"/>
            <p:cNvSpPr>
              <a:spLocks noChangeShapeType="1"/>
            </p:cNvSpPr>
            <p:nvPr>
              <p:custDataLst>
                <p:tags r:id="rId6"/>
              </p:custDataLst>
            </p:nvPr>
          </p:nvSpPr>
          <p:spPr bwMode="auto">
            <a:xfrm flipH="1">
              <a:off x="3291840" y="3063240"/>
              <a:ext cx="2011680" cy="1097280"/>
            </a:xfrm>
            <a:prstGeom prst="line">
              <a:avLst/>
            </a:prstGeom>
            <a:noFill/>
            <a:ln w="25400">
              <a:solidFill>
                <a:schemeClr val="bg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grpSp>
      <p:graphicFrame>
        <p:nvGraphicFramePr>
          <p:cNvPr id="43" name="Table 42"/>
          <p:cNvGraphicFramePr>
            <a:graphicFrameLocks noGrp="1"/>
          </p:cNvGraphicFramePr>
          <p:nvPr>
            <p:extLst>
              <p:ext uri="{D42A27DB-BD31-4B8C-83A1-F6EECF244321}">
                <p14:modId xmlns:p14="http://schemas.microsoft.com/office/powerpoint/2010/main" val="1155071507"/>
              </p:ext>
            </p:extLst>
          </p:nvPr>
        </p:nvGraphicFramePr>
        <p:xfrm>
          <a:off x="457200" y="1828800"/>
          <a:ext cx="2377440" cy="466344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320040">
                  <a:extLst>
                    <a:ext uri="{9D8B030D-6E8A-4147-A177-3AD203B41FA5}">
                      <a16:colId xmlns:a16="http://schemas.microsoft.com/office/drawing/2014/main" val="20001"/>
                    </a:ext>
                  </a:extLst>
                </a:gridCol>
                <a:gridCol w="320040">
                  <a:extLst>
                    <a:ext uri="{9D8B030D-6E8A-4147-A177-3AD203B41FA5}">
                      <a16:colId xmlns:a16="http://schemas.microsoft.com/office/drawing/2014/main" val="20002"/>
                    </a:ext>
                  </a:extLst>
                </a:gridCol>
                <a:gridCol w="320040">
                  <a:extLst>
                    <a:ext uri="{9D8B030D-6E8A-4147-A177-3AD203B41FA5}">
                      <a16:colId xmlns:a16="http://schemas.microsoft.com/office/drawing/2014/main" val="20003"/>
                    </a:ext>
                  </a:extLst>
                </a:gridCol>
                <a:gridCol w="320040">
                  <a:extLst>
                    <a:ext uri="{9D8B030D-6E8A-4147-A177-3AD203B41FA5}">
                      <a16:colId xmlns:a16="http://schemas.microsoft.com/office/drawing/2014/main" val="20004"/>
                    </a:ext>
                  </a:extLst>
                </a:gridCol>
              </a:tblGrid>
              <a:tr h="274320">
                <a:tc>
                  <a:txBody>
                    <a:bodyPr/>
                    <a:lstStyle/>
                    <a:p>
                      <a:pPr algn="r"/>
                      <a:r>
                        <a:rPr lang="en-US" sz="1600" b="1" dirty="0">
                          <a:solidFill>
                            <a:schemeClr val="tx1"/>
                          </a:solidFill>
                          <a:latin typeface="Calibri" panose="020F0502020204030204" pitchFamily="34" charset="0"/>
                          <a:cs typeface="Calibri" panose="020F0502020204030204" pitchFamily="34" charset="0"/>
                        </a:rPr>
                        <a:t>Block </a:t>
                      </a:r>
                      <a:r>
                        <a:rPr lang="en-US" sz="1600" b="1" dirty="0" err="1">
                          <a:solidFill>
                            <a:schemeClr val="tx1"/>
                          </a:solidFill>
                          <a:latin typeface="Calibri" panose="020F0502020204030204" pitchFamily="34" charset="0"/>
                          <a:cs typeface="Calibri" panose="020F0502020204030204" pitchFamily="34" charset="0"/>
                        </a:rPr>
                        <a:t>Addr</a:t>
                      </a:r>
                      <a:endParaRPr lang="en-US" sz="1600" b="1" dirty="0">
                        <a:solidFill>
                          <a:schemeClr val="tx1"/>
                        </a:solidFill>
                        <a:latin typeface="Calibri" panose="020F0502020204030204" pitchFamily="34" charset="0"/>
                        <a:cs typeface="Calibri" panose="020F0502020204030204" pitchFamily="34" charset="0"/>
                      </a:endParaRPr>
                    </a:p>
                  </a:txBody>
                  <a:tcPr marL="0" marR="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a:r>
                        <a:rPr lang="en-US" sz="1600" b="1">
                          <a:latin typeface="Calibri" panose="020F0502020204030204" pitchFamily="34" charset="0"/>
                          <a:cs typeface="Calibri" panose="020F0502020204030204" pitchFamily="34" charset="0"/>
                        </a:rPr>
                        <a:t>Block Data</a:t>
                      </a:r>
                      <a:endParaRPr lang="en-US" sz="1600" b="1" dirty="0">
                        <a:latin typeface="Calibri" panose="020F0502020204030204" pitchFamily="34" charset="0"/>
                        <a:cs typeface="Calibri" panose="020F050202020403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a:txBody>
                    <a:bodyPr/>
                    <a:lstStyle/>
                    <a:p>
                      <a:pPr algn="r"/>
                      <a:r>
                        <a:rPr lang="en-US" sz="1600" b="1" dirty="0">
                          <a:solidFill>
                            <a:srgbClr val="C00000"/>
                          </a:solidFill>
                          <a:latin typeface="Courier New" panose="02070309020205020404" pitchFamily="49" charset="0"/>
                          <a:cs typeface="Courier New" panose="02070309020205020404" pitchFamily="49" charset="0"/>
                        </a:rPr>
                        <a:t>0000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01"/>
                  </a:ext>
                </a:extLst>
              </a:tr>
              <a:tr h="274320">
                <a:tc>
                  <a:txBody>
                    <a:bodyPr/>
                    <a:lstStyle/>
                    <a:p>
                      <a:pPr algn="r"/>
                      <a:r>
                        <a:rPr lang="en-US" sz="1600" dirty="0">
                          <a:latin typeface="Courier New" panose="02070309020205020404" pitchFamily="49" charset="0"/>
                          <a:cs typeface="Courier New" panose="02070309020205020404" pitchFamily="49" charset="0"/>
                        </a:rPr>
                        <a:t>0001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4320">
                <a:tc>
                  <a:txBody>
                    <a:bodyPr/>
                    <a:lstStyle/>
                    <a:p>
                      <a:pPr algn="r"/>
                      <a:r>
                        <a:rPr lang="en-US" sz="1600" dirty="0">
                          <a:latin typeface="Courier New" panose="02070309020205020404" pitchFamily="49" charset="0"/>
                          <a:cs typeface="Courier New" panose="02070309020205020404" pitchFamily="49" charset="0"/>
                        </a:rPr>
                        <a:t>0010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4320">
                <a:tc>
                  <a:txBody>
                    <a:bodyPr/>
                    <a:lstStyle/>
                    <a:p>
                      <a:pPr algn="r"/>
                      <a:r>
                        <a:rPr lang="en-US" sz="1600" dirty="0">
                          <a:latin typeface="Courier New" panose="02070309020205020404" pitchFamily="49" charset="0"/>
                          <a:cs typeface="Courier New" panose="02070309020205020404" pitchFamily="49" charset="0"/>
                        </a:rPr>
                        <a:t>0011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74320">
                <a:tc>
                  <a:txBody>
                    <a:bodyPr/>
                    <a:lstStyle/>
                    <a:p>
                      <a:pPr algn="r"/>
                      <a:r>
                        <a:rPr lang="en-US" sz="1600" dirty="0">
                          <a:latin typeface="Courier New" panose="02070309020205020404" pitchFamily="49" charset="0"/>
                          <a:cs typeface="Courier New" panose="02070309020205020404" pitchFamily="49" charset="0"/>
                        </a:rPr>
                        <a:t>0100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4320">
                <a:tc>
                  <a:txBody>
                    <a:bodyPr/>
                    <a:lstStyle/>
                    <a:p>
                      <a:pPr algn="r"/>
                      <a:r>
                        <a:rPr lang="en-US" sz="1600" dirty="0">
                          <a:latin typeface="Courier New" panose="02070309020205020404" pitchFamily="49" charset="0"/>
                          <a:cs typeface="Courier New" panose="02070309020205020404" pitchFamily="49" charset="0"/>
                        </a:rPr>
                        <a:t>0101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4320">
                <a:tc>
                  <a:txBody>
                    <a:bodyPr/>
                    <a:lstStyle/>
                    <a:p>
                      <a:pPr algn="r"/>
                      <a:r>
                        <a:rPr lang="en-US" sz="1600" b="1" dirty="0">
                          <a:solidFill>
                            <a:srgbClr val="00B050"/>
                          </a:solidFill>
                          <a:latin typeface="Courier New" panose="02070309020205020404" pitchFamily="49" charset="0"/>
                          <a:cs typeface="Courier New" panose="02070309020205020404" pitchFamily="49" charset="0"/>
                        </a:rPr>
                        <a:t>0110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7"/>
                  </a:ext>
                </a:extLst>
              </a:tr>
              <a:tr h="274320">
                <a:tc>
                  <a:txBody>
                    <a:bodyPr/>
                    <a:lstStyle/>
                    <a:p>
                      <a:pPr algn="r"/>
                      <a:r>
                        <a:rPr lang="en-US" sz="1600" b="1" dirty="0">
                          <a:solidFill>
                            <a:schemeClr val="bg2"/>
                          </a:solidFill>
                          <a:latin typeface="Courier New" panose="02070309020205020404" pitchFamily="49" charset="0"/>
                          <a:cs typeface="Courier New" panose="02070309020205020404" pitchFamily="49" charset="0"/>
                        </a:rPr>
                        <a:t>0111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274320">
                <a:tc>
                  <a:txBody>
                    <a:bodyPr/>
                    <a:lstStyle/>
                    <a:p>
                      <a:pPr algn="r"/>
                      <a:r>
                        <a:rPr lang="en-US" sz="1600" dirty="0">
                          <a:latin typeface="Courier New" panose="02070309020205020404" pitchFamily="49" charset="0"/>
                          <a:cs typeface="Courier New" panose="02070309020205020404" pitchFamily="49" charset="0"/>
                        </a:rPr>
                        <a:t>1000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74320">
                <a:tc>
                  <a:txBody>
                    <a:bodyPr/>
                    <a:lstStyle/>
                    <a:p>
                      <a:pPr algn="r"/>
                      <a:r>
                        <a:rPr lang="en-US" sz="1600" dirty="0">
                          <a:latin typeface="Courier New" panose="02070309020205020404" pitchFamily="49" charset="0"/>
                          <a:cs typeface="Courier New" panose="02070309020205020404" pitchFamily="49" charset="0"/>
                        </a:rPr>
                        <a:t>1001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74320">
                <a:tc>
                  <a:txBody>
                    <a:bodyPr/>
                    <a:lstStyle/>
                    <a:p>
                      <a:pPr algn="r"/>
                      <a:r>
                        <a:rPr lang="en-US" sz="1600" dirty="0">
                          <a:latin typeface="Courier New" panose="02070309020205020404" pitchFamily="49" charset="0"/>
                          <a:cs typeface="Courier New" panose="02070309020205020404" pitchFamily="49" charset="0"/>
                        </a:rPr>
                        <a:t>1010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74320">
                <a:tc>
                  <a:txBody>
                    <a:bodyPr/>
                    <a:lstStyle/>
                    <a:p>
                      <a:pPr algn="r"/>
                      <a:r>
                        <a:rPr lang="en-US" sz="1600" dirty="0">
                          <a:latin typeface="Courier New" panose="02070309020205020404" pitchFamily="49" charset="0"/>
                          <a:cs typeface="Courier New" panose="02070309020205020404" pitchFamily="49" charset="0"/>
                        </a:rPr>
                        <a:t>1011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74320">
                <a:tc>
                  <a:txBody>
                    <a:bodyPr/>
                    <a:lstStyle/>
                    <a:p>
                      <a:pPr algn="r"/>
                      <a:r>
                        <a:rPr lang="en-US" sz="1600" dirty="0">
                          <a:latin typeface="Courier New" panose="02070309020205020404" pitchFamily="49" charset="0"/>
                          <a:cs typeface="Courier New" panose="02070309020205020404" pitchFamily="49" charset="0"/>
                        </a:rPr>
                        <a:t>1100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74320">
                <a:tc>
                  <a:txBody>
                    <a:bodyPr/>
                    <a:lstStyle/>
                    <a:p>
                      <a:pPr algn="r"/>
                      <a:r>
                        <a:rPr lang="en-US" sz="1600" b="1" dirty="0">
                          <a:solidFill>
                            <a:srgbClr val="0070C0"/>
                          </a:solidFill>
                          <a:latin typeface="Courier New" panose="02070309020205020404" pitchFamily="49" charset="0"/>
                          <a:cs typeface="Courier New" panose="02070309020205020404" pitchFamily="49" charset="0"/>
                        </a:rPr>
                        <a:t>1101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4"/>
                  </a:ext>
                </a:extLst>
              </a:tr>
              <a:tr h="274320">
                <a:tc>
                  <a:txBody>
                    <a:bodyPr/>
                    <a:lstStyle/>
                    <a:p>
                      <a:pPr algn="r"/>
                      <a:r>
                        <a:rPr lang="en-US" sz="1600" dirty="0">
                          <a:latin typeface="Courier New" panose="02070309020205020404" pitchFamily="49" charset="0"/>
                          <a:cs typeface="Courier New" panose="02070309020205020404" pitchFamily="49" charset="0"/>
                        </a:rPr>
                        <a:t>1110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74320">
                <a:tc>
                  <a:txBody>
                    <a:bodyPr/>
                    <a:lstStyle/>
                    <a:p>
                      <a:pPr algn="r"/>
                      <a:r>
                        <a:rPr lang="en-US" sz="1600" dirty="0">
                          <a:latin typeface="Courier New" panose="02070309020205020404" pitchFamily="49" charset="0"/>
                          <a:cs typeface="Courier New" panose="02070309020205020404" pitchFamily="49" charset="0"/>
                        </a:rPr>
                        <a:t>1111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29" name="TextBox 28"/>
          <p:cNvSpPr txBox="1"/>
          <p:nvPr/>
        </p:nvSpPr>
        <p:spPr>
          <a:xfrm>
            <a:off x="1554480" y="1371600"/>
            <a:ext cx="1280160" cy="400110"/>
          </a:xfrm>
          <a:prstGeom prst="rect">
            <a:avLst/>
          </a:prstGeom>
          <a:noFill/>
        </p:spPr>
        <p:txBody>
          <a:bodyPr wrap="none" rtlCol="0">
            <a:normAutofit/>
          </a:bodyPr>
          <a:lstStyle/>
          <a:p>
            <a:pPr algn="ctr"/>
            <a:r>
              <a:rPr lang="en-US" sz="2000" b="1" dirty="0">
                <a:latin typeface="Calibri" pitchFamily="34" charset="0"/>
              </a:rPr>
              <a:t>Memory</a:t>
            </a:r>
          </a:p>
        </p:txBody>
      </p:sp>
      <p:sp>
        <p:nvSpPr>
          <p:cNvPr id="30" name="TextBox 29"/>
          <p:cNvSpPr txBox="1"/>
          <p:nvPr/>
        </p:nvSpPr>
        <p:spPr>
          <a:xfrm>
            <a:off x="5029200" y="1371600"/>
            <a:ext cx="1280160" cy="369332"/>
          </a:xfrm>
          <a:prstGeom prst="rect">
            <a:avLst/>
          </a:prstGeom>
          <a:noFill/>
        </p:spPr>
        <p:txBody>
          <a:bodyPr wrap="none" rtlCol="0">
            <a:noAutofit/>
          </a:bodyPr>
          <a:lstStyle/>
          <a:p>
            <a:pPr algn="ctr"/>
            <a:r>
              <a:rPr lang="en-US" sz="2000" b="1" dirty="0">
                <a:latin typeface="Calibri" pitchFamily="34" charset="0"/>
              </a:rPr>
              <a:t>Cache</a:t>
            </a:r>
          </a:p>
        </p:txBody>
      </p:sp>
      <p:graphicFrame>
        <p:nvGraphicFramePr>
          <p:cNvPr id="46" name="Table 45"/>
          <p:cNvGraphicFramePr>
            <a:graphicFrameLocks noGrp="1"/>
          </p:cNvGraphicFramePr>
          <p:nvPr>
            <p:extLst>
              <p:ext uri="{D42A27DB-BD31-4B8C-83A1-F6EECF244321}">
                <p14:modId xmlns:p14="http://schemas.microsoft.com/office/powerpoint/2010/main" val="1809394419"/>
              </p:ext>
            </p:extLst>
          </p:nvPr>
        </p:nvGraphicFramePr>
        <p:xfrm>
          <a:off x="4663440" y="1828800"/>
          <a:ext cx="2011680" cy="137160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320040">
                  <a:extLst>
                    <a:ext uri="{9D8B030D-6E8A-4147-A177-3AD203B41FA5}">
                      <a16:colId xmlns:a16="http://schemas.microsoft.com/office/drawing/2014/main" val="20001"/>
                    </a:ext>
                  </a:extLst>
                </a:gridCol>
                <a:gridCol w="320040">
                  <a:extLst>
                    <a:ext uri="{9D8B030D-6E8A-4147-A177-3AD203B41FA5}">
                      <a16:colId xmlns:a16="http://schemas.microsoft.com/office/drawing/2014/main" val="20002"/>
                    </a:ext>
                  </a:extLst>
                </a:gridCol>
                <a:gridCol w="320040">
                  <a:extLst>
                    <a:ext uri="{9D8B030D-6E8A-4147-A177-3AD203B41FA5}">
                      <a16:colId xmlns:a16="http://schemas.microsoft.com/office/drawing/2014/main" val="20003"/>
                    </a:ext>
                  </a:extLst>
                </a:gridCol>
                <a:gridCol w="320040">
                  <a:extLst>
                    <a:ext uri="{9D8B030D-6E8A-4147-A177-3AD203B41FA5}">
                      <a16:colId xmlns:a16="http://schemas.microsoft.com/office/drawing/2014/main" val="20004"/>
                    </a:ext>
                  </a:extLst>
                </a:gridCol>
              </a:tblGrid>
              <a:tr h="274320">
                <a:tc>
                  <a:txBody>
                    <a:bodyPr/>
                    <a:lstStyle/>
                    <a:p>
                      <a:pPr algn="ctr"/>
                      <a:r>
                        <a:rPr lang="en-US" sz="1600" b="1" dirty="0">
                          <a:solidFill>
                            <a:schemeClr val="tx1"/>
                          </a:solidFill>
                          <a:latin typeface="Calibri" panose="020F0502020204030204" pitchFamily="34" charset="0"/>
                          <a:cs typeface="Calibri" panose="020F0502020204030204" pitchFamily="34" charset="0"/>
                        </a:rPr>
                        <a:t>Index</a:t>
                      </a:r>
                    </a:p>
                  </a:txBody>
                  <a:tcPr marL="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a:r>
                        <a:rPr lang="en-US" sz="1600" b="1">
                          <a:solidFill>
                            <a:schemeClr val="tx1"/>
                          </a:solidFill>
                          <a:latin typeface="Calibri" panose="020F0502020204030204" pitchFamily="34" charset="0"/>
                          <a:cs typeface="Calibri" panose="020F0502020204030204" pitchFamily="34" charset="0"/>
                        </a:rPr>
                        <a:t>Block Data</a:t>
                      </a:r>
                      <a:endParaRPr lang="en-US" sz="1600" b="1" dirty="0">
                        <a:solidFill>
                          <a:schemeClr val="tx1"/>
                        </a:solidFill>
                        <a:latin typeface="Calibri" panose="020F0502020204030204" pitchFamily="34" charset="0"/>
                        <a:cs typeface="Calibri" panose="020F050202020403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a:txBody>
                    <a:bodyPr/>
                    <a:lstStyle/>
                    <a:p>
                      <a:pPr algn="ctr"/>
                      <a:r>
                        <a:rPr lang="en-US" sz="1600" b="1" dirty="0">
                          <a:solidFill>
                            <a:srgbClr val="C00000"/>
                          </a:solidFill>
                          <a:latin typeface="Courier New" panose="02070309020205020404" pitchFamily="49" charset="0"/>
                          <a:cs typeface="Courier New" panose="02070309020205020404" pitchFamily="49" charset="0"/>
                        </a:rPr>
                        <a:t>00</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01"/>
                  </a:ext>
                </a:extLst>
              </a:tr>
              <a:tr h="274320">
                <a:tc>
                  <a:txBody>
                    <a:bodyPr/>
                    <a:lstStyle/>
                    <a:p>
                      <a:pPr algn="ctr"/>
                      <a:r>
                        <a:rPr lang="en-US" sz="1600" b="1" dirty="0">
                          <a:solidFill>
                            <a:srgbClr val="0070C0"/>
                          </a:solidFill>
                          <a:latin typeface="Courier New" panose="02070309020205020404" pitchFamily="49" charset="0"/>
                          <a:cs typeface="Courier New" panose="02070309020205020404" pitchFamily="49" charset="0"/>
                        </a:rPr>
                        <a:t>01</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274320">
                <a:tc>
                  <a:txBody>
                    <a:bodyPr/>
                    <a:lstStyle/>
                    <a:p>
                      <a:pPr algn="ctr"/>
                      <a:r>
                        <a:rPr lang="en-US" sz="1600" b="1" dirty="0">
                          <a:solidFill>
                            <a:srgbClr val="00B050"/>
                          </a:solidFill>
                          <a:latin typeface="Courier New" panose="02070309020205020404" pitchFamily="49" charset="0"/>
                          <a:cs typeface="Courier New" panose="02070309020205020404" pitchFamily="49" charset="0"/>
                        </a:rPr>
                        <a:t>10</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3"/>
                  </a:ext>
                </a:extLst>
              </a:tr>
              <a:tr h="274320">
                <a:tc>
                  <a:txBody>
                    <a:bodyPr/>
                    <a:lstStyle/>
                    <a:p>
                      <a:pPr algn="ctr"/>
                      <a:r>
                        <a:rPr lang="en-US" sz="1600" b="1" dirty="0">
                          <a:solidFill>
                            <a:schemeClr val="bg2"/>
                          </a:solidFill>
                          <a:latin typeface="Courier New" panose="02070309020205020404" pitchFamily="49" charset="0"/>
                          <a:cs typeface="Courier New" panose="02070309020205020404" pitchFamily="49" charset="0"/>
                        </a:rPr>
                        <a:t>11</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sp>
        <p:nvSpPr>
          <p:cNvPr id="5" name="Right Brace 4"/>
          <p:cNvSpPr/>
          <p:nvPr/>
        </p:nvSpPr>
        <p:spPr bwMode="auto">
          <a:xfrm>
            <a:off x="7406640" y="2100170"/>
            <a:ext cx="274320" cy="110023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7680960" y="2380114"/>
                <a:ext cx="1364476" cy="535531"/>
              </a:xfrm>
              <a:prstGeom prst="rect">
                <a:avLst/>
              </a:prstGeom>
              <a:noFill/>
            </p:spPr>
            <p:txBody>
              <a:bodyPr wrap="none" rtlCol="0">
                <a:spAutoFit/>
              </a:bodyPr>
              <a:lstStyle/>
              <a:p>
                <a:pPr>
                  <a:lnSpc>
                    <a:spcPct val="80000"/>
                  </a:lnSpc>
                </a:pPr>
                <a:r>
                  <a:rPr lang="en-US" dirty="0">
                    <a:latin typeface="Calibri" pitchFamily="34" charset="0"/>
                  </a:rPr>
                  <a:t>Here </a:t>
                </a:r>
                <a14:m>
                  <m:oMath xmlns:m="http://schemas.openxmlformats.org/officeDocument/2006/math">
                    <m:r>
                      <a:rPr lang="en-US" b="0" i="1" smtClean="0">
                        <a:latin typeface="Cambria Math" panose="02040503050406030204" pitchFamily="18" charset="0"/>
                      </a:rPr>
                      <m:t>𝐵</m:t>
                    </m:r>
                  </m:oMath>
                </a14:m>
                <a:r>
                  <a:rPr lang="en-US" dirty="0">
                    <a:latin typeface="Calibri" pitchFamily="34" charset="0"/>
                  </a:rPr>
                  <a:t> = 4 B</a:t>
                </a:r>
              </a:p>
              <a:p>
                <a:pPr>
                  <a:lnSpc>
                    <a:spcPct val="80000"/>
                  </a:lnSpc>
                </a:pPr>
                <a:r>
                  <a:rPr lang="en-US" dirty="0">
                    <a:latin typeface="Calibri" pitchFamily="34" charset="0"/>
                  </a:rPr>
                  <a:t>and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latin typeface="Calibri" pitchFamily="34" charset="0"/>
                  </a:rPr>
                  <a:t> = 4</a:t>
                </a:r>
              </a:p>
            </p:txBody>
          </p:sp>
        </mc:Choice>
        <mc:Fallback xmlns="">
          <p:sp>
            <p:nvSpPr>
              <p:cNvPr id="6" name="TextBox 5"/>
              <p:cNvSpPr txBox="1">
                <a:spLocks noRot="1" noChangeAspect="1" noMove="1" noResize="1" noEditPoints="1" noAdjustHandles="1" noChangeArrowheads="1" noChangeShapeType="1" noTextEdit="1"/>
              </p:cNvSpPr>
              <p:nvPr/>
            </p:nvSpPr>
            <p:spPr>
              <a:xfrm>
                <a:off x="7680960" y="2380114"/>
                <a:ext cx="1364476" cy="535531"/>
              </a:xfrm>
              <a:prstGeom prst="rect">
                <a:avLst/>
              </a:prstGeom>
              <a:blipFill>
                <a:blip r:embed="rId10"/>
                <a:stretch>
                  <a:fillRect l="-3571" t="-14773" r="-3125" b="-18182"/>
                </a:stretch>
              </a:blipFill>
            </p:spPr>
            <p:txBody>
              <a:bodyPr/>
              <a:lstStyle/>
              <a:p>
                <a:r>
                  <a:rPr lang="en-US">
                    <a:noFill/>
                  </a:rPr>
                  <a:t> </a:t>
                </a:r>
              </a:p>
            </p:txBody>
          </p:sp>
        </mc:Fallback>
      </mc:AlternateContent>
    </p:spTree>
    <p:extLst>
      <p:ext uri="{BB962C8B-B14F-4D97-AF65-F5344CB8AC3E}">
        <p14:creationId xmlns:p14="http://schemas.microsoft.com/office/powerpoint/2010/main" val="35683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Place Data in Cache by Hashing Address</a:t>
            </a:r>
          </a:p>
        </p:txBody>
      </p:sp>
      <p:sp>
        <p:nvSpPr>
          <p:cNvPr id="32" name="Content Placeholder 31"/>
          <p:cNvSpPr>
            <a:spLocks noGrp="1"/>
          </p:cNvSpPr>
          <p:nvPr>
            <p:ph idx="1"/>
          </p:nvPr>
        </p:nvSpPr>
        <p:spPr>
          <a:xfrm>
            <a:off x="3840480" y="3474720"/>
            <a:ext cx="5029200" cy="2743200"/>
          </a:xfrm>
        </p:spPr>
        <p:txBody>
          <a:bodyPr lIns="91440" rIns="0"/>
          <a:lstStyle/>
          <a:p>
            <a:r>
              <a:rPr lang="en-US" dirty="0">
                <a:effectLst>
                  <a:glow rad="63500">
                    <a:schemeClr val="accent3">
                      <a:satMod val="175000"/>
                    </a:schemeClr>
                  </a:glow>
                </a:effectLst>
              </a:rPr>
              <a:t>Map to </a:t>
            </a:r>
            <a:r>
              <a:rPr lang="en-US" i="1" dirty="0">
                <a:effectLst>
                  <a:glow rad="63500">
                    <a:schemeClr val="accent3">
                      <a:satMod val="175000"/>
                    </a:schemeClr>
                  </a:glow>
                </a:effectLst>
              </a:rPr>
              <a:t>cache</a:t>
            </a:r>
            <a:r>
              <a:rPr lang="en-US" dirty="0">
                <a:effectLst>
                  <a:glow rad="63500">
                    <a:schemeClr val="accent3">
                      <a:satMod val="175000"/>
                    </a:schemeClr>
                  </a:glow>
                </a:effectLst>
              </a:rPr>
              <a:t> </a:t>
            </a:r>
            <a:r>
              <a:rPr lang="en-US" i="1" dirty="0">
                <a:effectLst>
                  <a:glow rad="63500">
                    <a:schemeClr val="accent3">
                      <a:satMod val="175000"/>
                    </a:schemeClr>
                  </a:glow>
                </a:effectLst>
              </a:rPr>
              <a:t>index</a:t>
            </a:r>
            <a:r>
              <a:rPr lang="en-US" dirty="0">
                <a:effectLst>
                  <a:glow rad="63500">
                    <a:schemeClr val="accent3">
                      <a:satMod val="175000"/>
                    </a:schemeClr>
                  </a:glow>
                </a:effectLst>
              </a:rPr>
              <a:t> from block address</a:t>
            </a:r>
          </a:p>
          <a:p>
            <a:pPr lvl="1"/>
            <a:r>
              <a:rPr lang="en-US" dirty="0">
                <a:solidFill>
                  <a:srgbClr val="FF0000"/>
                </a:solidFill>
                <a:effectLst>
                  <a:glow rad="63500">
                    <a:schemeClr val="accent3">
                      <a:satMod val="175000"/>
                    </a:schemeClr>
                  </a:glow>
                </a:effectLst>
              </a:rPr>
              <a:t>Lets adjacent blocks fit in cache simultaneously!</a:t>
            </a:r>
          </a:p>
          <a:p>
            <a:pPr lvl="2"/>
            <a:r>
              <a:rPr lang="en-US" dirty="0">
                <a:solidFill>
                  <a:srgbClr val="FF0000"/>
                </a:solidFill>
                <a:effectLst>
                  <a:glow rad="63500">
                    <a:schemeClr val="accent3">
                      <a:satMod val="175000"/>
                    </a:schemeClr>
                  </a:glow>
                </a:effectLst>
              </a:rPr>
              <a:t>Consecutive blocks go in consecutive cache indices</a:t>
            </a:r>
          </a:p>
          <a:p>
            <a:pPr lvl="1"/>
            <a:endParaRPr lang="en-US" dirty="0">
              <a:solidFill>
                <a:schemeClr val="tx1"/>
              </a:solidFill>
              <a:effectLst>
                <a:glow rad="63500">
                  <a:schemeClr val="accent3">
                    <a:satMod val="175000"/>
                  </a:schemeClr>
                </a:glow>
              </a:effectLst>
            </a:endParaRP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12</a:t>
            </a:fld>
            <a:endParaRPr lang="en-US"/>
          </a:p>
        </p:txBody>
      </p:sp>
      <p:grpSp>
        <p:nvGrpSpPr>
          <p:cNvPr id="3" name="Group 2"/>
          <p:cNvGrpSpPr/>
          <p:nvPr/>
        </p:nvGrpSpPr>
        <p:grpSpPr>
          <a:xfrm>
            <a:off x="2834640" y="2240280"/>
            <a:ext cx="2011681" cy="3566160"/>
            <a:chOff x="3291839" y="2240280"/>
            <a:chExt cx="2011681" cy="3566160"/>
          </a:xfrm>
        </p:grpSpPr>
        <p:sp>
          <p:nvSpPr>
            <p:cNvPr id="25" name="Line 24"/>
            <p:cNvSpPr>
              <a:spLocks noChangeShapeType="1"/>
            </p:cNvSpPr>
            <p:nvPr>
              <p:custDataLst>
                <p:tags r:id="rId3"/>
              </p:custDataLst>
            </p:nvPr>
          </p:nvSpPr>
          <p:spPr bwMode="auto">
            <a:xfrm flipH="1" flipV="1">
              <a:off x="3291840" y="2240280"/>
              <a:ext cx="2011680" cy="0"/>
            </a:xfrm>
            <a:prstGeom prst="line">
              <a:avLst/>
            </a:prstGeom>
            <a:noFill/>
            <a:ln w="25400">
              <a:solidFill>
                <a:srgbClr val="C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6" name="Line 25"/>
            <p:cNvSpPr>
              <a:spLocks noChangeShapeType="1"/>
            </p:cNvSpPr>
            <p:nvPr>
              <p:custDataLst>
                <p:tags r:id="rId4"/>
              </p:custDataLst>
            </p:nvPr>
          </p:nvSpPr>
          <p:spPr bwMode="auto">
            <a:xfrm flipH="1">
              <a:off x="3291839" y="2788920"/>
              <a:ext cx="2011679" cy="1097280"/>
            </a:xfrm>
            <a:prstGeom prst="line">
              <a:avLst/>
            </a:prstGeom>
            <a:noFill/>
            <a:ln w="25400">
              <a:solidFill>
                <a:srgbClr val="00CC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7" name="Line 26"/>
            <p:cNvSpPr>
              <a:spLocks noChangeShapeType="1"/>
            </p:cNvSpPr>
            <p:nvPr>
              <p:custDataLst>
                <p:tags r:id="rId5"/>
              </p:custDataLst>
            </p:nvPr>
          </p:nvSpPr>
          <p:spPr bwMode="auto">
            <a:xfrm flipH="1">
              <a:off x="3294364" y="2514600"/>
              <a:ext cx="2009155" cy="3291840"/>
            </a:xfrm>
            <a:prstGeom prst="line">
              <a:avLst/>
            </a:prstGeom>
            <a:noFill/>
            <a:ln w="25400">
              <a:solidFill>
                <a:srgbClr val="0070C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8" name="Line 27"/>
            <p:cNvSpPr>
              <a:spLocks noChangeShapeType="1"/>
            </p:cNvSpPr>
            <p:nvPr>
              <p:custDataLst>
                <p:tags r:id="rId6"/>
              </p:custDataLst>
            </p:nvPr>
          </p:nvSpPr>
          <p:spPr bwMode="auto">
            <a:xfrm flipH="1">
              <a:off x="3291840" y="3063240"/>
              <a:ext cx="2011680" cy="1097280"/>
            </a:xfrm>
            <a:prstGeom prst="line">
              <a:avLst/>
            </a:prstGeom>
            <a:noFill/>
            <a:ln w="25400">
              <a:solidFill>
                <a:schemeClr val="bg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grpSp>
      <p:graphicFrame>
        <p:nvGraphicFramePr>
          <p:cNvPr id="43" name="Table 42"/>
          <p:cNvGraphicFramePr>
            <a:graphicFrameLocks noGrp="1"/>
          </p:cNvGraphicFramePr>
          <p:nvPr>
            <p:extLst>
              <p:ext uri="{D42A27DB-BD31-4B8C-83A1-F6EECF244321}">
                <p14:modId xmlns:p14="http://schemas.microsoft.com/office/powerpoint/2010/main" val="521734399"/>
              </p:ext>
            </p:extLst>
          </p:nvPr>
        </p:nvGraphicFramePr>
        <p:xfrm>
          <a:off x="457200" y="1828800"/>
          <a:ext cx="2377440" cy="466344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320040">
                  <a:extLst>
                    <a:ext uri="{9D8B030D-6E8A-4147-A177-3AD203B41FA5}">
                      <a16:colId xmlns:a16="http://schemas.microsoft.com/office/drawing/2014/main" val="20001"/>
                    </a:ext>
                  </a:extLst>
                </a:gridCol>
                <a:gridCol w="320040">
                  <a:extLst>
                    <a:ext uri="{9D8B030D-6E8A-4147-A177-3AD203B41FA5}">
                      <a16:colId xmlns:a16="http://schemas.microsoft.com/office/drawing/2014/main" val="20002"/>
                    </a:ext>
                  </a:extLst>
                </a:gridCol>
                <a:gridCol w="320040">
                  <a:extLst>
                    <a:ext uri="{9D8B030D-6E8A-4147-A177-3AD203B41FA5}">
                      <a16:colId xmlns:a16="http://schemas.microsoft.com/office/drawing/2014/main" val="20003"/>
                    </a:ext>
                  </a:extLst>
                </a:gridCol>
                <a:gridCol w="320040">
                  <a:extLst>
                    <a:ext uri="{9D8B030D-6E8A-4147-A177-3AD203B41FA5}">
                      <a16:colId xmlns:a16="http://schemas.microsoft.com/office/drawing/2014/main" val="20004"/>
                    </a:ext>
                  </a:extLst>
                </a:gridCol>
              </a:tblGrid>
              <a:tr h="274320">
                <a:tc>
                  <a:txBody>
                    <a:bodyPr/>
                    <a:lstStyle/>
                    <a:p>
                      <a:pPr algn="r"/>
                      <a:r>
                        <a:rPr lang="en-US" sz="1600" b="1" dirty="0">
                          <a:solidFill>
                            <a:schemeClr val="tx1"/>
                          </a:solidFill>
                          <a:latin typeface="Calibri" panose="020F0502020204030204" pitchFamily="34" charset="0"/>
                          <a:cs typeface="Calibri" panose="020F0502020204030204" pitchFamily="34" charset="0"/>
                        </a:rPr>
                        <a:t>Block </a:t>
                      </a:r>
                      <a:r>
                        <a:rPr lang="en-US" sz="1600" b="1" dirty="0" err="1">
                          <a:solidFill>
                            <a:schemeClr val="tx1"/>
                          </a:solidFill>
                          <a:latin typeface="Calibri" panose="020F0502020204030204" pitchFamily="34" charset="0"/>
                          <a:cs typeface="Calibri" panose="020F0502020204030204" pitchFamily="34" charset="0"/>
                        </a:rPr>
                        <a:t>Addr</a:t>
                      </a:r>
                      <a:endParaRPr lang="en-US" sz="1600" b="1" dirty="0">
                        <a:solidFill>
                          <a:schemeClr val="tx1"/>
                        </a:solidFill>
                        <a:latin typeface="Calibri" panose="020F0502020204030204" pitchFamily="34" charset="0"/>
                        <a:cs typeface="Calibri" panose="020F0502020204030204" pitchFamily="34" charset="0"/>
                      </a:endParaRPr>
                    </a:p>
                  </a:txBody>
                  <a:tcPr marL="0" marR="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a:r>
                        <a:rPr lang="en-US" sz="1600" b="1">
                          <a:latin typeface="Calibri" panose="020F0502020204030204" pitchFamily="34" charset="0"/>
                          <a:cs typeface="Calibri" panose="020F0502020204030204" pitchFamily="34" charset="0"/>
                        </a:rPr>
                        <a:t>Block Data</a:t>
                      </a:r>
                      <a:endParaRPr lang="en-US" sz="1600" b="1" dirty="0">
                        <a:latin typeface="Calibri" panose="020F0502020204030204" pitchFamily="34" charset="0"/>
                        <a:cs typeface="Calibri" panose="020F050202020403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a:txBody>
                    <a:bodyPr/>
                    <a:lstStyle/>
                    <a:p>
                      <a:pPr algn="r"/>
                      <a:r>
                        <a:rPr lang="en-US" sz="1600" b="1" dirty="0">
                          <a:solidFill>
                            <a:srgbClr val="C00000"/>
                          </a:solidFill>
                          <a:latin typeface="Courier New" panose="02070309020205020404" pitchFamily="49" charset="0"/>
                          <a:cs typeface="Courier New" panose="02070309020205020404" pitchFamily="49" charset="0"/>
                        </a:rPr>
                        <a:t>0000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01"/>
                  </a:ext>
                </a:extLst>
              </a:tr>
              <a:tr h="274320">
                <a:tc>
                  <a:txBody>
                    <a:bodyPr/>
                    <a:lstStyle/>
                    <a:p>
                      <a:pPr algn="r"/>
                      <a:r>
                        <a:rPr lang="en-US" sz="1600" dirty="0">
                          <a:latin typeface="Courier New" panose="02070309020205020404" pitchFamily="49" charset="0"/>
                          <a:cs typeface="Courier New" panose="02070309020205020404" pitchFamily="49" charset="0"/>
                        </a:rPr>
                        <a:t>0001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4320">
                <a:tc>
                  <a:txBody>
                    <a:bodyPr/>
                    <a:lstStyle/>
                    <a:p>
                      <a:pPr algn="r"/>
                      <a:r>
                        <a:rPr lang="en-US" sz="1600" dirty="0">
                          <a:latin typeface="Courier New" panose="02070309020205020404" pitchFamily="49" charset="0"/>
                          <a:cs typeface="Courier New" panose="02070309020205020404" pitchFamily="49" charset="0"/>
                        </a:rPr>
                        <a:t>0010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4320">
                <a:tc>
                  <a:txBody>
                    <a:bodyPr/>
                    <a:lstStyle/>
                    <a:p>
                      <a:pPr algn="r"/>
                      <a:r>
                        <a:rPr lang="en-US" sz="1600" dirty="0">
                          <a:latin typeface="Courier New" panose="02070309020205020404" pitchFamily="49" charset="0"/>
                          <a:cs typeface="Courier New" panose="02070309020205020404" pitchFamily="49" charset="0"/>
                        </a:rPr>
                        <a:t>0011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74320">
                <a:tc>
                  <a:txBody>
                    <a:bodyPr/>
                    <a:lstStyle/>
                    <a:p>
                      <a:pPr algn="r"/>
                      <a:r>
                        <a:rPr lang="en-US" sz="1600" dirty="0">
                          <a:latin typeface="Courier New" panose="02070309020205020404" pitchFamily="49" charset="0"/>
                          <a:cs typeface="Courier New" panose="02070309020205020404" pitchFamily="49" charset="0"/>
                        </a:rPr>
                        <a:t>0100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4320">
                <a:tc>
                  <a:txBody>
                    <a:bodyPr/>
                    <a:lstStyle/>
                    <a:p>
                      <a:pPr algn="r"/>
                      <a:r>
                        <a:rPr lang="en-US" sz="1600" dirty="0">
                          <a:latin typeface="Courier New" panose="02070309020205020404" pitchFamily="49" charset="0"/>
                          <a:cs typeface="Courier New" panose="02070309020205020404" pitchFamily="49" charset="0"/>
                        </a:rPr>
                        <a:t>0101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4320">
                <a:tc>
                  <a:txBody>
                    <a:bodyPr/>
                    <a:lstStyle/>
                    <a:p>
                      <a:pPr algn="r"/>
                      <a:r>
                        <a:rPr lang="en-US" sz="1600" b="1" dirty="0">
                          <a:solidFill>
                            <a:srgbClr val="00B050"/>
                          </a:solidFill>
                          <a:latin typeface="Courier New" panose="02070309020205020404" pitchFamily="49" charset="0"/>
                          <a:cs typeface="Courier New" panose="02070309020205020404" pitchFamily="49" charset="0"/>
                        </a:rPr>
                        <a:t>0110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7"/>
                  </a:ext>
                </a:extLst>
              </a:tr>
              <a:tr h="274320">
                <a:tc>
                  <a:txBody>
                    <a:bodyPr/>
                    <a:lstStyle/>
                    <a:p>
                      <a:pPr algn="r"/>
                      <a:r>
                        <a:rPr lang="en-US" sz="1600" b="1" dirty="0">
                          <a:solidFill>
                            <a:schemeClr val="bg2"/>
                          </a:solidFill>
                          <a:latin typeface="Courier New" panose="02070309020205020404" pitchFamily="49" charset="0"/>
                          <a:cs typeface="Courier New" panose="02070309020205020404" pitchFamily="49" charset="0"/>
                        </a:rPr>
                        <a:t>0111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274320">
                <a:tc>
                  <a:txBody>
                    <a:bodyPr/>
                    <a:lstStyle/>
                    <a:p>
                      <a:pPr algn="r"/>
                      <a:r>
                        <a:rPr lang="en-US" sz="1600" dirty="0">
                          <a:latin typeface="Courier New" panose="02070309020205020404" pitchFamily="49" charset="0"/>
                          <a:cs typeface="Courier New" panose="02070309020205020404" pitchFamily="49" charset="0"/>
                        </a:rPr>
                        <a:t>1000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74320">
                <a:tc>
                  <a:txBody>
                    <a:bodyPr/>
                    <a:lstStyle/>
                    <a:p>
                      <a:pPr algn="r"/>
                      <a:r>
                        <a:rPr lang="en-US" sz="1600" dirty="0">
                          <a:latin typeface="Courier New" panose="02070309020205020404" pitchFamily="49" charset="0"/>
                          <a:cs typeface="Courier New" panose="02070309020205020404" pitchFamily="49" charset="0"/>
                        </a:rPr>
                        <a:t>1001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74320">
                <a:tc>
                  <a:txBody>
                    <a:bodyPr/>
                    <a:lstStyle/>
                    <a:p>
                      <a:pPr algn="r"/>
                      <a:r>
                        <a:rPr lang="en-US" sz="1600" dirty="0">
                          <a:latin typeface="Courier New" panose="02070309020205020404" pitchFamily="49" charset="0"/>
                          <a:cs typeface="Courier New" panose="02070309020205020404" pitchFamily="49" charset="0"/>
                        </a:rPr>
                        <a:t>1010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74320">
                <a:tc>
                  <a:txBody>
                    <a:bodyPr/>
                    <a:lstStyle/>
                    <a:p>
                      <a:pPr algn="r"/>
                      <a:r>
                        <a:rPr lang="en-US" sz="1600" dirty="0">
                          <a:latin typeface="Courier New" panose="02070309020205020404" pitchFamily="49" charset="0"/>
                          <a:cs typeface="Courier New" panose="02070309020205020404" pitchFamily="49" charset="0"/>
                        </a:rPr>
                        <a:t>1011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74320">
                <a:tc>
                  <a:txBody>
                    <a:bodyPr/>
                    <a:lstStyle/>
                    <a:p>
                      <a:pPr algn="r"/>
                      <a:r>
                        <a:rPr lang="en-US" sz="1600" dirty="0">
                          <a:latin typeface="Courier New" panose="02070309020205020404" pitchFamily="49" charset="0"/>
                          <a:cs typeface="Courier New" panose="02070309020205020404" pitchFamily="49" charset="0"/>
                        </a:rPr>
                        <a:t>1100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74320">
                <a:tc>
                  <a:txBody>
                    <a:bodyPr/>
                    <a:lstStyle/>
                    <a:p>
                      <a:pPr algn="r"/>
                      <a:r>
                        <a:rPr lang="en-US" sz="1600" b="1" dirty="0">
                          <a:solidFill>
                            <a:srgbClr val="0070C0"/>
                          </a:solidFill>
                          <a:latin typeface="Courier New" panose="02070309020205020404" pitchFamily="49" charset="0"/>
                          <a:cs typeface="Courier New" panose="02070309020205020404" pitchFamily="49" charset="0"/>
                        </a:rPr>
                        <a:t>1101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4"/>
                  </a:ext>
                </a:extLst>
              </a:tr>
              <a:tr h="274320">
                <a:tc>
                  <a:txBody>
                    <a:bodyPr/>
                    <a:lstStyle/>
                    <a:p>
                      <a:pPr algn="r"/>
                      <a:r>
                        <a:rPr lang="en-US" sz="1600" dirty="0">
                          <a:latin typeface="Courier New" panose="02070309020205020404" pitchFamily="49" charset="0"/>
                          <a:cs typeface="Courier New" panose="02070309020205020404" pitchFamily="49" charset="0"/>
                        </a:rPr>
                        <a:t>1110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74320">
                <a:tc>
                  <a:txBody>
                    <a:bodyPr/>
                    <a:lstStyle/>
                    <a:p>
                      <a:pPr algn="r"/>
                      <a:r>
                        <a:rPr lang="en-US" sz="1600" dirty="0">
                          <a:latin typeface="Courier New" panose="02070309020205020404" pitchFamily="49" charset="0"/>
                          <a:cs typeface="Courier New" panose="02070309020205020404" pitchFamily="49" charset="0"/>
                        </a:rPr>
                        <a:t>1111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29" name="TextBox 28"/>
          <p:cNvSpPr txBox="1"/>
          <p:nvPr/>
        </p:nvSpPr>
        <p:spPr>
          <a:xfrm>
            <a:off x="1554480" y="1371600"/>
            <a:ext cx="1280160" cy="400110"/>
          </a:xfrm>
          <a:prstGeom prst="rect">
            <a:avLst/>
          </a:prstGeom>
          <a:noFill/>
        </p:spPr>
        <p:txBody>
          <a:bodyPr wrap="none" rtlCol="0">
            <a:normAutofit/>
          </a:bodyPr>
          <a:lstStyle/>
          <a:p>
            <a:pPr algn="ctr"/>
            <a:r>
              <a:rPr lang="en-US" sz="2000" b="1" dirty="0">
                <a:latin typeface="Calibri" pitchFamily="34" charset="0"/>
              </a:rPr>
              <a:t>Memory</a:t>
            </a:r>
          </a:p>
        </p:txBody>
      </p:sp>
      <p:sp>
        <p:nvSpPr>
          <p:cNvPr id="30" name="TextBox 29"/>
          <p:cNvSpPr txBox="1"/>
          <p:nvPr/>
        </p:nvSpPr>
        <p:spPr>
          <a:xfrm>
            <a:off x="5029200" y="1371600"/>
            <a:ext cx="1280160" cy="369332"/>
          </a:xfrm>
          <a:prstGeom prst="rect">
            <a:avLst/>
          </a:prstGeom>
          <a:noFill/>
        </p:spPr>
        <p:txBody>
          <a:bodyPr wrap="none" rtlCol="0">
            <a:noAutofit/>
          </a:bodyPr>
          <a:lstStyle/>
          <a:p>
            <a:pPr algn="ctr"/>
            <a:r>
              <a:rPr lang="en-US" sz="2000" b="1" dirty="0">
                <a:latin typeface="Calibri" pitchFamily="34" charset="0"/>
              </a:rPr>
              <a:t>Cache</a:t>
            </a:r>
          </a:p>
        </p:txBody>
      </p:sp>
      <p:graphicFrame>
        <p:nvGraphicFramePr>
          <p:cNvPr id="46" name="Table 45"/>
          <p:cNvGraphicFramePr>
            <a:graphicFrameLocks noGrp="1"/>
          </p:cNvGraphicFramePr>
          <p:nvPr>
            <p:extLst/>
          </p:nvPr>
        </p:nvGraphicFramePr>
        <p:xfrm>
          <a:off x="4663440" y="1828800"/>
          <a:ext cx="2011680" cy="137160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320040">
                  <a:extLst>
                    <a:ext uri="{9D8B030D-6E8A-4147-A177-3AD203B41FA5}">
                      <a16:colId xmlns:a16="http://schemas.microsoft.com/office/drawing/2014/main" val="20001"/>
                    </a:ext>
                  </a:extLst>
                </a:gridCol>
                <a:gridCol w="320040">
                  <a:extLst>
                    <a:ext uri="{9D8B030D-6E8A-4147-A177-3AD203B41FA5}">
                      <a16:colId xmlns:a16="http://schemas.microsoft.com/office/drawing/2014/main" val="20002"/>
                    </a:ext>
                  </a:extLst>
                </a:gridCol>
                <a:gridCol w="320040">
                  <a:extLst>
                    <a:ext uri="{9D8B030D-6E8A-4147-A177-3AD203B41FA5}">
                      <a16:colId xmlns:a16="http://schemas.microsoft.com/office/drawing/2014/main" val="20003"/>
                    </a:ext>
                  </a:extLst>
                </a:gridCol>
                <a:gridCol w="320040">
                  <a:extLst>
                    <a:ext uri="{9D8B030D-6E8A-4147-A177-3AD203B41FA5}">
                      <a16:colId xmlns:a16="http://schemas.microsoft.com/office/drawing/2014/main" val="20004"/>
                    </a:ext>
                  </a:extLst>
                </a:gridCol>
              </a:tblGrid>
              <a:tr h="274320">
                <a:tc>
                  <a:txBody>
                    <a:bodyPr/>
                    <a:lstStyle/>
                    <a:p>
                      <a:pPr algn="ctr"/>
                      <a:r>
                        <a:rPr lang="en-US" sz="1600" b="1" dirty="0">
                          <a:solidFill>
                            <a:schemeClr val="tx1"/>
                          </a:solidFill>
                          <a:latin typeface="Calibri" panose="020F0502020204030204" pitchFamily="34" charset="0"/>
                          <a:cs typeface="Calibri" panose="020F0502020204030204" pitchFamily="34" charset="0"/>
                        </a:rPr>
                        <a:t>Index</a:t>
                      </a:r>
                    </a:p>
                  </a:txBody>
                  <a:tcPr marL="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a:r>
                        <a:rPr lang="en-US" sz="1600" b="1">
                          <a:solidFill>
                            <a:schemeClr val="tx1"/>
                          </a:solidFill>
                          <a:latin typeface="Calibri" panose="020F0502020204030204" pitchFamily="34" charset="0"/>
                          <a:cs typeface="Calibri" panose="020F0502020204030204" pitchFamily="34" charset="0"/>
                        </a:rPr>
                        <a:t>Block Data</a:t>
                      </a:r>
                      <a:endParaRPr lang="en-US" sz="1600" b="1" dirty="0">
                        <a:solidFill>
                          <a:schemeClr val="tx1"/>
                        </a:solidFill>
                        <a:latin typeface="Calibri" panose="020F0502020204030204" pitchFamily="34" charset="0"/>
                        <a:cs typeface="Calibri" panose="020F050202020403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a:txBody>
                    <a:bodyPr/>
                    <a:lstStyle/>
                    <a:p>
                      <a:pPr algn="ctr"/>
                      <a:r>
                        <a:rPr lang="en-US" sz="1600" b="1" dirty="0">
                          <a:solidFill>
                            <a:srgbClr val="C00000"/>
                          </a:solidFill>
                          <a:latin typeface="Courier New" panose="02070309020205020404" pitchFamily="49" charset="0"/>
                          <a:cs typeface="Courier New" panose="02070309020205020404" pitchFamily="49" charset="0"/>
                        </a:rPr>
                        <a:t>00</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01"/>
                  </a:ext>
                </a:extLst>
              </a:tr>
              <a:tr h="274320">
                <a:tc>
                  <a:txBody>
                    <a:bodyPr/>
                    <a:lstStyle/>
                    <a:p>
                      <a:pPr algn="ctr"/>
                      <a:r>
                        <a:rPr lang="en-US" sz="1600" b="1" dirty="0">
                          <a:solidFill>
                            <a:srgbClr val="0070C0"/>
                          </a:solidFill>
                          <a:latin typeface="Courier New" panose="02070309020205020404" pitchFamily="49" charset="0"/>
                          <a:cs typeface="Courier New" panose="02070309020205020404" pitchFamily="49" charset="0"/>
                        </a:rPr>
                        <a:t>01</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274320">
                <a:tc>
                  <a:txBody>
                    <a:bodyPr/>
                    <a:lstStyle/>
                    <a:p>
                      <a:pPr algn="ctr"/>
                      <a:r>
                        <a:rPr lang="en-US" sz="1600" b="1" dirty="0">
                          <a:solidFill>
                            <a:srgbClr val="00B050"/>
                          </a:solidFill>
                          <a:latin typeface="Courier New" panose="02070309020205020404" pitchFamily="49" charset="0"/>
                          <a:cs typeface="Courier New" panose="02070309020205020404" pitchFamily="49" charset="0"/>
                        </a:rPr>
                        <a:t>10</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3"/>
                  </a:ext>
                </a:extLst>
              </a:tr>
              <a:tr h="274320">
                <a:tc>
                  <a:txBody>
                    <a:bodyPr/>
                    <a:lstStyle/>
                    <a:p>
                      <a:pPr algn="ctr"/>
                      <a:r>
                        <a:rPr lang="en-US" sz="1600" b="1" dirty="0">
                          <a:solidFill>
                            <a:schemeClr val="bg2"/>
                          </a:solidFill>
                          <a:latin typeface="Courier New" panose="02070309020205020404" pitchFamily="49" charset="0"/>
                          <a:cs typeface="Courier New" panose="02070309020205020404" pitchFamily="49" charset="0"/>
                        </a:rPr>
                        <a:t>11</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sp>
        <p:nvSpPr>
          <p:cNvPr id="5" name="Right Brace 4"/>
          <p:cNvSpPr/>
          <p:nvPr/>
        </p:nvSpPr>
        <p:spPr bwMode="auto">
          <a:xfrm>
            <a:off x="7406640" y="2100170"/>
            <a:ext cx="274320" cy="110023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7680960" y="2380114"/>
                <a:ext cx="1364476" cy="535531"/>
              </a:xfrm>
              <a:prstGeom prst="rect">
                <a:avLst/>
              </a:prstGeom>
              <a:noFill/>
            </p:spPr>
            <p:txBody>
              <a:bodyPr wrap="none" rtlCol="0">
                <a:spAutoFit/>
              </a:bodyPr>
              <a:lstStyle/>
              <a:p>
                <a:pPr>
                  <a:lnSpc>
                    <a:spcPct val="80000"/>
                  </a:lnSpc>
                </a:pPr>
                <a:r>
                  <a:rPr lang="en-US" dirty="0">
                    <a:latin typeface="Calibri" pitchFamily="34" charset="0"/>
                  </a:rPr>
                  <a:t>Here </a:t>
                </a:r>
                <a14:m>
                  <m:oMath xmlns:m="http://schemas.openxmlformats.org/officeDocument/2006/math">
                    <m:r>
                      <a:rPr lang="en-US" b="0" i="1" smtClean="0">
                        <a:latin typeface="Cambria Math" panose="02040503050406030204" pitchFamily="18" charset="0"/>
                      </a:rPr>
                      <m:t>𝐵</m:t>
                    </m:r>
                  </m:oMath>
                </a14:m>
                <a:r>
                  <a:rPr lang="en-US" dirty="0">
                    <a:latin typeface="Calibri" pitchFamily="34" charset="0"/>
                  </a:rPr>
                  <a:t> = 4 B</a:t>
                </a:r>
              </a:p>
              <a:p>
                <a:pPr>
                  <a:lnSpc>
                    <a:spcPct val="80000"/>
                  </a:lnSpc>
                </a:pPr>
                <a:r>
                  <a:rPr lang="en-US" dirty="0">
                    <a:latin typeface="Calibri" pitchFamily="34" charset="0"/>
                  </a:rPr>
                  <a:t>and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latin typeface="Calibri" pitchFamily="34" charset="0"/>
                  </a:rPr>
                  <a:t> = 4</a:t>
                </a:r>
              </a:p>
            </p:txBody>
          </p:sp>
        </mc:Choice>
        <mc:Fallback xmlns="">
          <p:sp>
            <p:nvSpPr>
              <p:cNvPr id="6" name="TextBox 5"/>
              <p:cNvSpPr txBox="1">
                <a:spLocks noRot="1" noChangeAspect="1" noMove="1" noResize="1" noEditPoints="1" noAdjustHandles="1" noChangeArrowheads="1" noChangeShapeType="1" noTextEdit="1"/>
              </p:cNvSpPr>
              <p:nvPr/>
            </p:nvSpPr>
            <p:spPr>
              <a:xfrm>
                <a:off x="7680960" y="2380114"/>
                <a:ext cx="1364476" cy="535531"/>
              </a:xfrm>
              <a:prstGeom prst="rect">
                <a:avLst/>
              </a:prstGeom>
              <a:blipFill>
                <a:blip r:embed="rId8"/>
                <a:stretch>
                  <a:fillRect l="-3571" t="-14773" r="-3125" b="-18182"/>
                </a:stretch>
              </a:blipFill>
            </p:spPr>
            <p:txBody>
              <a:bodyPr/>
              <a:lstStyle/>
              <a:p>
                <a:r>
                  <a:rPr lang="en-US">
                    <a:noFill/>
                  </a:rPr>
                  <a:t> </a:t>
                </a:r>
              </a:p>
            </p:txBody>
          </p:sp>
        </mc:Fallback>
      </mc:AlternateContent>
    </p:spTree>
    <p:extLst>
      <p:ext uri="{BB962C8B-B14F-4D97-AF65-F5344CB8AC3E}">
        <p14:creationId xmlns:p14="http://schemas.microsoft.com/office/powerpoint/2010/main" val="3597578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Place Data in Cache by Hashing Address</a:t>
            </a:r>
          </a:p>
        </p:txBody>
      </p:sp>
      <p:sp>
        <p:nvSpPr>
          <p:cNvPr id="32" name="Content Placeholder 31"/>
          <p:cNvSpPr>
            <a:spLocks noGrp="1"/>
          </p:cNvSpPr>
          <p:nvPr>
            <p:ph idx="1"/>
          </p:nvPr>
        </p:nvSpPr>
        <p:spPr>
          <a:xfrm>
            <a:off x="3840480" y="3474720"/>
            <a:ext cx="5029200" cy="2743200"/>
          </a:xfrm>
        </p:spPr>
        <p:txBody>
          <a:bodyPr lIns="91440" rIns="0"/>
          <a:lstStyle/>
          <a:p>
            <a:r>
              <a:rPr lang="en-US">
                <a:effectLst>
                  <a:glow rad="63500">
                    <a:schemeClr val="accent3">
                      <a:satMod val="175000"/>
                    </a:schemeClr>
                  </a:glow>
                </a:effectLst>
              </a:rPr>
              <a:t>Collision!</a:t>
            </a:r>
          </a:p>
          <a:p>
            <a:pPr lvl="1"/>
            <a:r>
              <a:rPr lang="en-US">
                <a:effectLst>
                  <a:glow rad="63500">
                    <a:schemeClr val="accent3">
                      <a:satMod val="175000"/>
                    </a:schemeClr>
                  </a:glow>
                </a:effectLst>
              </a:rPr>
              <a:t>This might confuse the cache later when we access the data</a:t>
            </a:r>
          </a:p>
          <a:p>
            <a:pPr lvl="1"/>
            <a:r>
              <a:rPr lang="en-US">
                <a:effectLst>
                  <a:glow rad="63500">
                    <a:schemeClr val="accent3">
                      <a:satMod val="175000"/>
                    </a:schemeClr>
                  </a:glow>
                </a:effectLst>
              </a:rPr>
              <a:t>Solution?</a:t>
            </a:r>
            <a:endParaRPr lang="en-US" dirty="0">
              <a:effectLst>
                <a:glow rad="63500">
                  <a:schemeClr val="accent3">
                    <a:satMod val="175000"/>
                  </a:schemeClr>
                </a:glow>
              </a:effectLst>
            </a:endParaRP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13</a:t>
            </a:fld>
            <a:endParaRPr lang="en-US"/>
          </a:p>
        </p:txBody>
      </p:sp>
      <p:grpSp>
        <p:nvGrpSpPr>
          <p:cNvPr id="3" name="Group 2"/>
          <p:cNvGrpSpPr/>
          <p:nvPr/>
        </p:nvGrpSpPr>
        <p:grpSpPr>
          <a:xfrm>
            <a:off x="2834640" y="2240280"/>
            <a:ext cx="2011681" cy="3566160"/>
            <a:chOff x="3291839" y="2240280"/>
            <a:chExt cx="2011681" cy="3566160"/>
          </a:xfrm>
        </p:grpSpPr>
        <p:sp>
          <p:nvSpPr>
            <p:cNvPr id="25" name="Line 24"/>
            <p:cNvSpPr>
              <a:spLocks noChangeShapeType="1"/>
            </p:cNvSpPr>
            <p:nvPr>
              <p:custDataLst>
                <p:tags r:id="rId4"/>
              </p:custDataLst>
            </p:nvPr>
          </p:nvSpPr>
          <p:spPr bwMode="auto">
            <a:xfrm flipH="1" flipV="1">
              <a:off x="3291840" y="2240280"/>
              <a:ext cx="2011680" cy="0"/>
            </a:xfrm>
            <a:prstGeom prst="line">
              <a:avLst/>
            </a:prstGeom>
            <a:noFill/>
            <a:ln w="25400">
              <a:solidFill>
                <a:srgbClr val="C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6" name="Line 25"/>
            <p:cNvSpPr>
              <a:spLocks noChangeShapeType="1"/>
            </p:cNvSpPr>
            <p:nvPr>
              <p:custDataLst>
                <p:tags r:id="rId5"/>
              </p:custDataLst>
            </p:nvPr>
          </p:nvSpPr>
          <p:spPr bwMode="auto">
            <a:xfrm flipH="1">
              <a:off x="3291839" y="2788920"/>
              <a:ext cx="2011679" cy="1097280"/>
            </a:xfrm>
            <a:prstGeom prst="line">
              <a:avLst/>
            </a:prstGeom>
            <a:noFill/>
            <a:ln w="25400">
              <a:solidFill>
                <a:srgbClr val="00CC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7" name="Line 26"/>
            <p:cNvSpPr>
              <a:spLocks noChangeShapeType="1"/>
            </p:cNvSpPr>
            <p:nvPr>
              <p:custDataLst>
                <p:tags r:id="rId6"/>
              </p:custDataLst>
            </p:nvPr>
          </p:nvSpPr>
          <p:spPr bwMode="auto">
            <a:xfrm flipH="1">
              <a:off x="3294364" y="2514600"/>
              <a:ext cx="2009155" cy="3291840"/>
            </a:xfrm>
            <a:prstGeom prst="line">
              <a:avLst/>
            </a:prstGeom>
            <a:noFill/>
            <a:ln w="25400">
              <a:solidFill>
                <a:srgbClr val="0070C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8" name="Line 27"/>
            <p:cNvSpPr>
              <a:spLocks noChangeShapeType="1"/>
            </p:cNvSpPr>
            <p:nvPr>
              <p:custDataLst>
                <p:tags r:id="rId7"/>
              </p:custDataLst>
            </p:nvPr>
          </p:nvSpPr>
          <p:spPr bwMode="auto">
            <a:xfrm flipH="1">
              <a:off x="3291840" y="3063240"/>
              <a:ext cx="2011680" cy="1097280"/>
            </a:xfrm>
            <a:prstGeom prst="line">
              <a:avLst/>
            </a:prstGeom>
            <a:noFill/>
            <a:ln w="25400">
              <a:solidFill>
                <a:schemeClr val="bg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grpSp>
      <p:graphicFrame>
        <p:nvGraphicFramePr>
          <p:cNvPr id="43" name="Table 42"/>
          <p:cNvGraphicFramePr>
            <a:graphicFrameLocks noGrp="1"/>
          </p:cNvGraphicFramePr>
          <p:nvPr>
            <p:extLst>
              <p:ext uri="{D42A27DB-BD31-4B8C-83A1-F6EECF244321}">
                <p14:modId xmlns:p14="http://schemas.microsoft.com/office/powerpoint/2010/main" val="767689781"/>
              </p:ext>
            </p:extLst>
          </p:nvPr>
        </p:nvGraphicFramePr>
        <p:xfrm>
          <a:off x="457200" y="1828800"/>
          <a:ext cx="2377440" cy="466344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320040">
                  <a:extLst>
                    <a:ext uri="{9D8B030D-6E8A-4147-A177-3AD203B41FA5}">
                      <a16:colId xmlns:a16="http://schemas.microsoft.com/office/drawing/2014/main" val="20001"/>
                    </a:ext>
                  </a:extLst>
                </a:gridCol>
                <a:gridCol w="320040">
                  <a:extLst>
                    <a:ext uri="{9D8B030D-6E8A-4147-A177-3AD203B41FA5}">
                      <a16:colId xmlns:a16="http://schemas.microsoft.com/office/drawing/2014/main" val="20002"/>
                    </a:ext>
                  </a:extLst>
                </a:gridCol>
                <a:gridCol w="320040">
                  <a:extLst>
                    <a:ext uri="{9D8B030D-6E8A-4147-A177-3AD203B41FA5}">
                      <a16:colId xmlns:a16="http://schemas.microsoft.com/office/drawing/2014/main" val="20003"/>
                    </a:ext>
                  </a:extLst>
                </a:gridCol>
                <a:gridCol w="320040">
                  <a:extLst>
                    <a:ext uri="{9D8B030D-6E8A-4147-A177-3AD203B41FA5}">
                      <a16:colId xmlns:a16="http://schemas.microsoft.com/office/drawing/2014/main" val="20004"/>
                    </a:ext>
                  </a:extLst>
                </a:gridCol>
              </a:tblGrid>
              <a:tr h="274320">
                <a:tc>
                  <a:txBody>
                    <a:bodyPr/>
                    <a:lstStyle/>
                    <a:p>
                      <a:pPr algn="r"/>
                      <a:r>
                        <a:rPr lang="en-US" sz="1600" b="1" dirty="0">
                          <a:solidFill>
                            <a:schemeClr val="tx1"/>
                          </a:solidFill>
                          <a:latin typeface="Calibri" panose="020F0502020204030204" pitchFamily="34" charset="0"/>
                          <a:cs typeface="Calibri" panose="020F0502020204030204" pitchFamily="34" charset="0"/>
                        </a:rPr>
                        <a:t>Block </a:t>
                      </a:r>
                      <a:r>
                        <a:rPr lang="en-US" sz="1600" b="1" dirty="0" err="1">
                          <a:solidFill>
                            <a:schemeClr val="tx1"/>
                          </a:solidFill>
                          <a:latin typeface="Calibri" panose="020F0502020204030204" pitchFamily="34" charset="0"/>
                          <a:cs typeface="Calibri" panose="020F0502020204030204" pitchFamily="34" charset="0"/>
                        </a:rPr>
                        <a:t>Addr</a:t>
                      </a:r>
                      <a:endParaRPr lang="en-US" sz="1600" b="1" dirty="0">
                        <a:solidFill>
                          <a:schemeClr val="tx1"/>
                        </a:solidFill>
                        <a:latin typeface="Calibri" panose="020F0502020204030204" pitchFamily="34" charset="0"/>
                        <a:cs typeface="Calibri" panose="020F0502020204030204" pitchFamily="34" charset="0"/>
                      </a:endParaRPr>
                    </a:p>
                  </a:txBody>
                  <a:tcPr marL="0" marR="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a:r>
                        <a:rPr lang="en-US" sz="1600" b="1">
                          <a:latin typeface="Calibri" panose="020F0502020204030204" pitchFamily="34" charset="0"/>
                          <a:cs typeface="Calibri" panose="020F0502020204030204" pitchFamily="34" charset="0"/>
                        </a:rPr>
                        <a:t>Block Data</a:t>
                      </a:r>
                      <a:endParaRPr lang="en-US" sz="1600" b="1" dirty="0">
                        <a:latin typeface="Calibri" panose="020F0502020204030204" pitchFamily="34" charset="0"/>
                        <a:cs typeface="Calibri" panose="020F050202020403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a:txBody>
                    <a:bodyPr/>
                    <a:lstStyle/>
                    <a:p>
                      <a:pPr algn="r"/>
                      <a:r>
                        <a:rPr lang="en-US" sz="1600" b="1" dirty="0">
                          <a:solidFill>
                            <a:srgbClr val="C00000"/>
                          </a:solidFill>
                          <a:latin typeface="Courier New" panose="02070309020205020404" pitchFamily="49" charset="0"/>
                          <a:cs typeface="Courier New" panose="02070309020205020404" pitchFamily="49" charset="0"/>
                        </a:rPr>
                        <a:t>0000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01"/>
                  </a:ext>
                </a:extLst>
              </a:tr>
              <a:tr h="274320">
                <a:tc>
                  <a:txBody>
                    <a:bodyPr/>
                    <a:lstStyle/>
                    <a:p>
                      <a:pPr algn="r"/>
                      <a:r>
                        <a:rPr lang="en-US" sz="1600" dirty="0">
                          <a:latin typeface="Courier New" panose="02070309020205020404" pitchFamily="49" charset="0"/>
                          <a:cs typeface="Courier New" panose="02070309020205020404" pitchFamily="49" charset="0"/>
                        </a:rPr>
                        <a:t>0001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4320">
                <a:tc>
                  <a:txBody>
                    <a:bodyPr/>
                    <a:lstStyle/>
                    <a:p>
                      <a:pPr algn="r"/>
                      <a:r>
                        <a:rPr lang="en-US" sz="1600" dirty="0">
                          <a:latin typeface="Courier New" panose="02070309020205020404" pitchFamily="49" charset="0"/>
                          <a:cs typeface="Courier New" panose="02070309020205020404" pitchFamily="49" charset="0"/>
                        </a:rPr>
                        <a:t>0010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4320">
                <a:tc>
                  <a:txBody>
                    <a:bodyPr/>
                    <a:lstStyle/>
                    <a:p>
                      <a:pPr algn="r"/>
                      <a:r>
                        <a:rPr lang="en-US" sz="1600" dirty="0">
                          <a:latin typeface="Courier New" panose="02070309020205020404" pitchFamily="49" charset="0"/>
                          <a:cs typeface="Courier New" panose="02070309020205020404" pitchFamily="49" charset="0"/>
                        </a:rPr>
                        <a:t>0011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74320">
                <a:tc>
                  <a:txBody>
                    <a:bodyPr/>
                    <a:lstStyle/>
                    <a:p>
                      <a:pPr algn="r"/>
                      <a:r>
                        <a:rPr lang="en-US" sz="1600" dirty="0">
                          <a:latin typeface="Courier New" panose="02070309020205020404" pitchFamily="49" charset="0"/>
                          <a:cs typeface="Courier New" panose="02070309020205020404" pitchFamily="49" charset="0"/>
                        </a:rPr>
                        <a:t>0100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4320">
                <a:tc>
                  <a:txBody>
                    <a:bodyPr/>
                    <a:lstStyle/>
                    <a:p>
                      <a:pPr algn="r"/>
                      <a:r>
                        <a:rPr lang="en-US" sz="1600" dirty="0">
                          <a:latin typeface="Courier New" panose="02070309020205020404" pitchFamily="49" charset="0"/>
                          <a:cs typeface="Courier New" panose="02070309020205020404" pitchFamily="49" charset="0"/>
                        </a:rPr>
                        <a:t>0101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4320">
                <a:tc>
                  <a:txBody>
                    <a:bodyPr/>
                    <a:lstStyle/>
                    <a:p>
                      <a:pPr algn="r"/>
                      <a:r>
                        <a:rPr lang="en-US" sz="1600" b="1" dirty="0">
                          <a:solidFill>
                            <a:srgbClr val="00B050"/>
                          </a:solidFill>
                          <a:latin typeface="Courier New" panose="02070309020205020404" pitchFamily="49" charset="0"/>
                          <a:cs typeface="Courier New" panose="02070309020205020404" pitchFamily="49" charset="0"/>
                        </a:rPr>
                        <a:t>0110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7"/>
                  </a:ext>
                </a:extLst>
              </a:tr>
              <a:tr h="274320">
                <a:tc>
                  <a:txBody>
                    <a:bodyPr/>
                    <a:lstStyle/>
                    <a:p>
                      <a:pPr algn="r"/>
                      <a:r>
                        <a:rPr lang="en-US" sz="1600" b="1" dirty="0">
                          <a:solidFill>
                            <a:schemeClr val="bg2"/>
                          </a:solidFill>
                          <a:latin typeface="Courier New" panose="02070309020205020404" pitchFamily="49" charset="0"/>
                          <a:cs typeface="Courier New" panose="02070309020205020404" pitchFamily="49" charset="0"/>
                        </a:rPr>
                        <a:t>0111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274320">
                <a:tc>
                  <a:txBody>
                    <a:bodyPr/>
                    <a:lstStyle/>
                    <a:p>
                      <a:pPr algn="r"/>
                      <a:r>
                        <a:rPr lang="en-US" sz="1600" dirty="0">
                          <a:latin typeface="Courier New" panose="02070309020205020404" pitchFamily="49" charset="0"/>
                          <a:cs typeface="Courier New" panose="02070309020205020404" pitchFamily="49" charset="0"/>
                        </a:rPr>
                        <a:t>1000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74320">
                <a:tc>
                  <a:txBody>
                    <a:bodyPr/>
                    <a:lstStyle/>
                    <a:p>
                      <a:pPr algn="r"/>
                      <a:r>
                        <a:rPr lang="en-US" sz="1600" dirty="0">
                          <a:latin typeface="Courier New" panose="02070309020205020404" pitchFamily="49" charset="0"/>
                          <a:cs typeface="Courier New" panose="02070309020205020404" pitchFamily="49" charset="0"/>
                        </a:rPr>
                        <a:t>1001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74320">
                <a:tc>
                  <a:txBody>
                    <a:bodyPr/>
                    <a:lstStyle/>
                    <a:p>
                      <a:pPr algn="r"/>
                      <a:r>
                        <a:rPr lang="en-US" sz="1600" b="1" dirty="0">
                          <a:latin typeface="Courier New" panose="02070309020205020404" pitchFamily="49" charset="0"/>
                          <a:cs typeface="Courier New" panose="02070309020205020404" pitchFamily="49" charset="0"/>
                        </a:rPr>
                        <a:t>1010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11"/>
                  </a:ext>
                </a:extLst>
              </a:tr>
              <a:tr h="274320">
                <a:tc>
                  <a:txBody>
                    <a:bodyPr/>
                    <a:lstStyle/>
                    <a:p>
                      <a:pPr algn="r"/>
                      <a:r>
                        <a:rPr lang="en-US" sz="1600" dirty="0">
                          <a:latin typeface="Courier New" panose="02070309020205020404" pitchFamily="49" charset="0"/>
                          <a:cs typeface="Courier New" panose="02070309020205020404" pitchFamily="49" charset="0"/>
                        </a:rPr>
                        <a:t>1011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74320">
                <a:tc>
                  <a:txBody>
                    <a:bodyPr/>
                    <a:lstStyle/>
                    <a:p>
                      <a:pPr algn="r"/>
                      <a:r>
                        <a:rPr lang="en-US" sz="1600" dirty="0">
                          <a:latin typeface="Courier New" panose="02070309020205020404" pitchFamily="49" charset="0"/>
                          <a:cs typeface="Courier New" panose="02070309020205020404" pitchFamily="49" charset="0"/>
                        </a:rPr>
                        <a:t>1100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74320">
                <a:tc>
                  <a:txBody>
                    <a:bodyPr/>
                    <a:lstStyle/>
                    <a:p>
                      <a:pPr algn="r"/>
                      <a:r>
                        <a:rPr lang="en-US" sz="1600" b="1" dirty="0">
                          <a:solidFill>
                            <a:srgbClr val="0070C0"/>
                          </a:solidFill>
                          <a:latin typeface="Courier New" panose="02070309020205020404" pitchFamily="49" charset="0"/>
                          <a:cs typeface="Courier New" panose="02070309020205020404" pitchFamily="49" charset="0"/>
                        </a:rPr>
                        <a:t>1101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4"/>
                  </a:ext>
                </a:extLst>
              </a:tr>
              <a:tr h="274320">
                <a:tc>
                  <a:txBody>
                    <a:bodyPr/>
                    <a:lstStyle/>
                    <a:p>
                      <a:pPr algn="r"/>
                      <a:r>
                        <a:rPr lang="en-US" sz="1600" dirty="0">
                          <a:latin typeface="Courier New" panose="02070309020205020404" pitchFamily="49" charset="0"/>
                          <a:cs typeface="Courier New" panose="02070309020205020404" pitchFamily="49" charset="0"/>
                        </a:rPr>
                        <a:t>1110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74320">
                <a:tc>
                  <a:txBody>
                    <a:bodyPr/>
                    <a:lstStyle/>
                    <a:p>
                      <a:pPr algn="r"/>
                      <a:r>
                        <a:rPr lang="en-US" sz="1600" dirty="0">
                          <a:latin typeface="Courier New" panose="02070309020205020404" pitchFamily="49" charset="0"/>
                          <a:cs typeface="Courier New" panose="02070309020205020404" pitchFamily="49" charset="0"/>
                        </a:rPr>
                        <a:t>1111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29" name="TextBox 28"/>
          <p:cNvSpPr txBox="1"/>
          <p:nvPr/>
        </p:nvSpPr>
        <p:spPr>
          <a:xfrm>
            <a:off x="1554480" y="1371600"/>
            <a:ext cx="1280160" cy="400110"/>
          </a:xfrm>
          <a:prstGeom prst="rect">
            <a:avLst/>
          </a:prstGeom>
          <a:noFill/>
        </p:spPr>
        <p:txBody>
          <a:bodyPr wrap="none" rtlCol="0">
            <a:normAutofit/>
          </a:bodyPr>
          <a:lstStyle/>
          <a:p>
            <a:pPr algn="ctr"/>
            <a:r>
              <a:rPr lang="en-US" sz="2000" b="1" dirty="0">
                <a:latin typeface="Calibri" pitchFamily="34" charset="0"/>
              </a:rPr>
              <a:t>Memory</a:t>
            </a:r>
          </a:p>
        </p:txBody>
      </p:sp>
      <p:sp>
        <p:nvSpPr>
          <p:cNvPr id="30" name="TextBox 29"/>
          <p:cNvSpPr txBox="1"/>
          <p:nvPr/>
        </p:nvSpPr>
        <p:spPr>
          <a:xfrm>
            <a:off x="5029200" y="1371600"/>
            <a:ext cx="1280160" cy="369332"/>
          </a:xfrm>
          <a:prstGeom prst="rect">
            <a:avLst/>
          </a:prstGeom>
          <a:noFill/>
        </p:spPr>
        <p:txBody>
          <a:bodyPr wrap="none" rtlCol="0">
            <a:noAutofit/>
          </a:bodyPr>
          <a:lstStyle/>
          <a:p>
            <a:pPr algn="ctr"/>
            <a:r>
              <a:rPr lang="en-US" sz="2000" b="1" dirty="0">
                <a:latin typeface="Calibri" pitchFamily="34" charset="0"/>
              </a:rPr>
              <a:t>Cache</a:t>
            </a:r>
          </a:p>
        </p:txBody>
      </p:sp>
      <p:graphicFrame>
        <p:nvGraphicFramePr>
          <p:cNvPr id="46" name="Table 45"/>
          <p:cNvGraphicFramePr>
            <a:graphicFrameLocks noGrp="1"/>
          </p:cNvGraphicFramePr>
          <p:nvPr>
            <p:extLst>
              <p:ext uri="{D42A27DB-BD31-4B8C-83A1-F6EECF244321}">
                <p14:modId xmlns:p14="http://schemas.microsoft.com/office/powerpoint/2010/main" val="176996821"/>
              </p:ext>
            </p:extLst>
          </p:nvPr>
        </p:nvGraphicFramePr>
        <p:xfrm>
          <a:off x="4663440" y="1828800"/>
          <a:ext cx="2011680" cy="137160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320040">
                  <a:extLst>
                    <a:ext uri="{9D8B030D-6E8A-4147-A177-3AD203B41FA5}">
                      <a16:colId xmlns:a16="http://schemas.microsoft.com/office/drawing/2014/main" val="20001"/>
                    </a:ext>
                  </a:extLst>
                </a:gridCol>
                <a:gridCol w="320040">
                  <a:extLst>
                    <a:ext uri="{9D8B030D-6E8A-4147-A177-3AD203B41FA5}">
                      <a16:colId xmlns:a16="http://schemas.microsoft.com/office/drawing/2014/main" val="20002"/>
                    </a:ext>
                  </a:extLst>
                </a:gridCol>
                <a:gridCol w="320040">
                  <a:extLst>
                    <a:ext uri="{9D8B030D-6E8A-4147-A177-3AD203B41FA5}">
                      <a16:colId xmlns:a16="http://schemas.microsoft.com/office/drawing/2014/main" val="20003"/>
                    </a:ext>
                  </a:extLst>
                </a:gridCol>
                <a:gridCol w="320040">
                  <a:extLst>
                    <a:ext uri="{9D8B030D-6E8A-4147-A177-3AD203B41FA5}">
                      <a16:colId xmlns:a16="http://schemas.microsoft.com/office/drawing/2014/main" val="20004"/>
                    </a:ext>
                  </a:extLst>
                </a:gridCol>
              </a:tblGrid>
              <a:tr h="274320">
                <a:tc>
                  <a:txBody>
                    <a:bodyPr/>
                    <a:lstStyle/>
                    <a:p>
                      <a:pPr algn="ctr"/>
                      <a:r>
                        <a:rPr lang="en-US" sz="1600" b="1" dirty="0">
                          <a:solidFill>
                            <a:schemeClr val="tx1"/>
                          </a:solidFill>
                          <a:latin typeface="Calibri" panose="020F0502020204030204" pitchFamily="34" charset="0"/>
                          <a:cs typeface="Calibri" panose="020F0502020204030204" pitchFamily="34" charset="0"/>
                        </a:rPr>
                        <a:t>Index</a:t>
                      </a:r>
                    </a:p>
                  </a:txBody>
                  <a:tcPr marL="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a:r>
                        <a:rPr lang="en-US" sz="1600" b="1">
                          <a:solidFill>
                            <a:schemeClr val="tx1"/>
                          </a:solidFill>
                          <a:latin typeface="Calibri" panose="020F0502020204030204" pitchFamily="34" charset="0"/>
                          <a:cs typeface="Calibri" panose="020F0502020204030204" pitchFamily="34" charset="0"/>
                        </a:rPr>
                        <a:t>Block Data</a:t>
                      </a:r>
                      <a:endParaRPr lang="en-US" sz="1600" b="1" dirty="0">
                        <a:solidFill>
                          <a:schemeClr val="tx1"/>
                        </a:solidFill>
                        <a:latin typeface="Calibri" panose="020F0502020204030204" pitchFamily="34" charset="0"/>
                        <a:cs typeface="Calibri" panose="020F050202020403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a:txBody>
                    <a:bodyPr/>
                    <a:lstStyle/>
                    <a:p>
                      <a:pPr algn="ctr"/>
                      <a:r>
                        <a:rPr lang="en-US" sz="1600" b="1" dirty="0">
                          <a:solidFill>
                            <a:srgbClr val="C00000"/>
                          </a:solidFill>
                          <a:latin typeface="Courier New" panose="02070309020205020404" pitchFamily="49" charset="0"/>
                          <a:cs typeface="Courier New" panose="02070309020205020404" pitchFamily="49" charset="0"/>
                        </a:rPr>
                        <a:t>00</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01"/>
                  </a:ext>
                </a:extLst>
              </a:tr>
              <a:tr h="274320">
                <a:tc>
                  <a:txBody>
                    <a:bodyPr/>
                    <a:lstStyle/>
                    <a:p>
                      <a:pPr algn="ctr"/>
                      <a:r>
                        <a:rPr lang="en-US" sz="1600" b="1" dirty="0">
                          <a:solidFill>
                            <a:srgbClr val="0070C0"/>
                          </a:solidFill>
                          <a:latin typeface="Courier New" panose="02070309020205020404" pitchFamily="49" charset="0"/>
                          <a:cs typeface="Courier New" panose="02070309020205020404" pitchFamily="49" charset="0"/>
                        </a:rPr>
                        <a:t>01</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274320">
                <a:tc>
                  <a:txBody>
                    <a:bodyPr/>
                    <a:lstStyle/>
                    <a:p>
                      <a:pPr algn="ctr"/>
                      <a:r>
                        <a:rPr lang="en-US" sz="1600" b="1" dirty="0">
                          <a:solidFill>
                            <a:srgbClr val="00B050"/>
                          </a:solidFill>
                          <a:latin typeface="Courier New" panose="02070309020205020404" pitchFamily="49" charset="0"/>
                          <a:cs typeface="Courier New" panose="02070309020205020404" pitchFamily="49" charset="0"/>
                        </a:rPr>
                        <a:t>10</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3"/>
                  </a:ext>
                </a:extLst>
              </a:tr>
              <a:tr h="274320">
                <a:tc>
                  <a:txBody>
                    <a:bodyPr/>
                    <a:lstStyle/>
                    <a:p>
                      <a:pPr algn="ctr"/>
                      <a:r>
                        <a:rPr lang="en-US" sz="1600" b="1" dirty="0">
                          <a:solidFill>
                            <a:schemeClr val="bg2"/>
                          </a:solidFill>
                          <a:latin typeface="Courier New" panose="02070309020205020404" pitchFamily="49" charset="0"/>
                          <a:cs typeface="Courier New" panose="02070309020205020404" pitchFamily="49" charset="0"/>
                        </a:rPr>
                        <a:t>11</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sp>
        <p:nvSpPr>
          <p:cNvPr id="5" name="Right Brace 4"/>
          <p:cNvSpPr/>
          <p:nvPr/>
        </p:nvSpPr>
        <p:spPr bwMode="auto">
          <a:xfrm>
            <a:off x="7406640" y="2100170"/>
            <a:ext cx="274320" cy="110023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6" name="Line 25"/>
          <p:cNvSpPr>
            <a:spLocks noChangeShapeType="1"/>
          </p:cNvSpPr>
          <p:nvPr>
            <p:custDataLst>
              <p:tags r:id="rId3"/>
            </p:custDataLst>
          </p:nvPr>
        </p:nvSpPr>
        <p:spPr bwMode="auto">
          <a:xfrm flipH="1">
            <a:off x="2834640" y="2788920"/>
            <a:ext cx="2011679" cy="2194560"/>
          </a:xfrm>
          <a:prstGeom prst="line">
            <a:avLst/>
          </a:prstGeom>
          <a:noFill/>
          <a:ln w="25400">
            <a:solidFill>
              <a:srgbClr val="00CC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7680960" y="2380114"/>
                <a:ext cx="1364476" cy="535531"/>
              </a:xfrm>
              <a:prstGeom prst="rect">
                <a:avLst/>
              </a:prstGeom>
              <a:noFill/>
            </p:spPr>
            <p:txBody>
              <a:bodyPr wrap="none" rtlCol="0">
                <a:spAutoFit/>
              </a:bodyPr>
              <a:lstStyle/>
              <a:p>
                <a:pPr>
                  <a:lnSpc>
                    <a:spcPct val="80000"/>
                  </a:lnSpc>
                </a:pPr>
                <a:r>
                  <a:rPr lang="en-US" dirty="0">
                    <a:latin typeface="Calibri" pitchFamily="34" charset="0"/>
                  </a:rPr>
                  <a:t>Here </a:t>
                </a:r>
                <a14:m>
                  <m:oMath xmlns:m="http://schemas.openxmlformats.org/officeDocument/2006/math">
                    <m:r>
                      <a:rPr lang="en-US" b="0" i="1" smtClean="0">
                        <a:latin typeface="Cambria Math" panose="02040503050406030204" pitchFamily="18" charset="0"/>
                      </a:rPr>
                      <m:t>𝐵</m:t>
                    </m:r>
                  </m:oMath>
                </a14:m>
                <a:r>
                  <a:rPr lang="en-US" dirty="0">
                    <a:latin typeface="Calibri" pitchFamily="34" charset="0"/>
                  </a:rPr>
                  <a:t> = 4 B</a:t>
                </a:r>
              </a:p>
              <a:p>
                <a:pPr>
                  <a:lnSpc>
                    <a:spcPct val="80000"/>
                  </a:lnSpc>
                </a:pPr>
                <a:r>
                  <a:rPr lang="en-US" dirty="0">
                    <a:latin typeface="Calibri" pitchFamily="34" charset="0"/>
                  </a:rPr>
                  <a:t>and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latin typeface="Calibri" pitchFamily="34" charset="0"/>
                  </a:rPr>
                  <a:t> = 4</a:t>
                </a:r>
              </a:p>
            </p:txBody>
          </p:sp>
        </mc:Choice>
        <mc:Fallback xmlns="">
          <p:sp>
            <p:nvSpPr>
              <p:cNvPr id="17" name="TextBox 16"/>
              <p:cNvSpPr txBox="1">
                <a:spLocks noRot="1" noChangeAspect="1" noMove="1" noResize="1" noEditPoints="1" noAdjustHandles="1" noChangeArrowheads="1" noChangeShapeType="1" noTextEdit="1"/>
              </p:cNvSpPr>
              <p:nvPr/>
            </p:nvSpPr>
            <p:spPr>
              <a:xfrm>
                <a:off x="7680960" y="2380114"/>
                <a:ext cx="1364476" cy="535531"/>
              </a:xfrm>
              <a:prstGeom prst="rect">
                <a:avLst/>
              </a:prstGeom>
              <a:blipFill>
                <a:blip r:embed="rId9"/>
                <a:stretch>
                  <a:fillRect l="-3571" t="-14773" r="-3125" b="-18182"/>
                </a:stretch>
              </a:blipFill>
            </p:spPr>
            <p:txBody>
              <a:bodyPr/>
              <a:lstStyle/>
              <a:p>
                <a:r>
                  <a:rPr lang="en-US">
                    <a:noFill/>
                  </a:rPr>
                  <a:t> </a:t>
                </a:r>
              </a:p>
            </p:txBody>
          </p:sp>
        </mc:Fallback>
      </mc:AlternateContent>
    </p:spTree>
    <p:extLst>
      <p:ext uri="{BB962C8B-B14F-4D97-AF65-F5344CB8AC3E}">
        <p14:creationId xmlns:p14="http://schemas.microsoft.com/office/powerpoint/2010/main" val="21758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Tags Differentiate Blocks in Same Index</a:t>
            </a:r>
            <a:endParaRPr lang="en-US" dirty="0"/>
          </a:p>
        </p:txBody>
      </p:sp>
      <mc:AlternateContent xmlns:mc="http://schemas.openxmlformats.org/markup-compatibility/2006" xmlns:a14="http://schemas.microsoft.com/office/drawing/2010/main">
        <mc:Choice Requires="a14">
          <p:sp>
            <p:nvSpPr>
              <p:cNvPr id="32" name="Content Placeholder 31"/>
              <p:cNvSpPr>
                <a:spLocks noGrp="1"/>
              </p:cNvSpPr>
              <p:nvPr>
                <p:ph idx="1"/>
              </p:nvPr>
            </p:nvSpPr>
            <p:spPr>
              <a:xfrm>
                <a:off x="3840480" y="3474720"/>
                <a:ext cx="5029200" cy="2743200"/>
              </a:xfrm>
            </p:spPr>
            <p:txBody>
              <a:bodyPr lIns="91440" rIns="0"/>
              <a:lstStyle/>
              <a:p>
                <a:r>
                  <a:rPr lang="en-US" dirty="0">
                    <a:effectLst>
                      <a:glow rad="63500">
                        <a:schemeClr val="accent3">
                          <a:satMod val="175000"/>
                        </a:schemeClr>
                      </a:glow>
                    </a:effectLst>
                  </a:rPr>
                  <a:t>Tag = rest of address bits</a:t>
                </a:r>
              </a:p>
              <a:p>
                <a:pPr lvl="1"/>
                <a14:m>
                  <m:oMath xmlns:m="http://schemas.openxmlformats.org/officeDocument/2006/math">
                    <m:r>
                      <a:rPr lang="en-US" b="1" i="1" smtClean="0">
                        <a:solidFill>
                          <a:srgbClr val="FF9900"/>
                        </a:solidFill>
                        <a:effectLst>
                          <a:glow rad="63500">
                            <a:schemeClr val="accent3">
                              <a:satMod val="175000"/>
                            </a:schemeClr>
                          </a:glow>
                        </a:effectLst>
                        <a:latin typeface="Cambria Math" panose="02040503050406030204" pitchFamily="18" charset="0"/>
                      </a:rPr>
                      <m:t>𝒕</m:t>
                    </m:r>
                  </m:oMath>
                </a14:m>
                <a:r>
                  <a:rPr lang="en-US" dirty="0">
                    <a:effectLst>
                      <a:glow rad="63500">
                        <a:schemeClr val="accent3">
                          <a:satMod val="175000"/>
                        </a:schemeClr>
                      </a:glow>
                    </a:effectLst>
                  </a:rPr>
                  <a:t> bits = </a:t>
                </a:r>
                <a14:m>
                  <m:oMath xmlns:m="http://schemas.openxmlformats.org/officeDocument/2006/math">
                    <m:r>
                      <a:rPr lang="en-US" b="1" i="1" smtClean="0">
                        <a:effectLst>
                          <a:glow rad="63500">
                            <a:schemeClr val="accent3">
                              <a:satMod val="175000"/>
                            </a:schemeClr>
                          </a:glow>
                        </a:effectLst>
                        <a:latin typeface="Cambria Math" panose="02040503050406030204" pitchFamily="18" charset="0"/>
                      </a:rPr>
                      <m:t>𝒎</m:t>
                    </m:r>
                    <m:r>
                      <a:rPr lang="en-US" b="0" i="1" smtClean="0">
                        <a:effectLst>
                          <a:glow rad="63500">
                            <a:schemeClr val="accent3">
                              <a:satMod val="175000"/>
                            </a:schemeClr>
                          </a:glow>
                        </a:effectLst>
                        <a:latin typeface="Cambria Math" panose="02040503050406030204" pitchFamily="18" charset="0"/>
                      </a:rPr>
                      <m:t>−</m:t>
                    </m:r>
                    <m:r>
                      <a:rPr lang="en-US" b="1" i="1" smtClean="0">
                        <a:solidFill>
                          <a:srgbClr val="7030A0"/>
                        </a:solidFill>
                        <a:effectLst>
                          <a:glow rad="63500">
                            <a:schemeClr val="accent3">
                              <a:satMod val="175000"/>
                            </a:schemeClr>
                          </a:glow>
                        </a:effectLst>
                        <a:latin typeface="Cambria Math" panose="02040503050406030204" pitchFamily="18" charset="0"/>
                      </a:rPr>
                      <m:t>𝒔</m:t>
                    </m:r>
                    <m:r>
                      <a:rPr lang="en-US" b="0" i="1" smtClean="0">
                        <a:effectLst>
                          <a:glow rad="63500">
                            <a:schemeClr val="accent3">
                              <a:satMod val="175000"/>
                            </a:schemeClr>
                          </a:glow>
                        </a:effectLst>
                        <a:latin typeface="Cambria Math" panose="02040503050406030204" pitchFamily="18" charset="0"/>
                      </a:rPr>
                      <m:t>−</m:t>
                    </m:r>
                    <m:r>
                      <a:rPr lang="en-US" b="1" i="1" smtClean="0">
                        <a:solidFill>
                          <a:srgbClr val="00B0F0"/>
                        </a:solidFill>
                        <a:effectLst>
                          <a:glow rad="63500">
                            <a:schemeClr val="accent3">
                              <a:satMod val="175000"/>
                            </a:schemeClr>
                          </a:glow>
                        </a:effectLst>
                        <a:latin typeface="Cambria Math" panose="02040503050406030204" pitchFamily="18" charset="0"/>
                      </a:rPr>
                      <m:t>𝒃</m:t>
                    </m:r>
                  </m:oMath>
                </a14:m>
                <a:endParaRPr lang="en-US" b="1" i="1" dirty="0">
                  <a:effectLst>
                    <a:glow rad="63500">
                      <a:schemeClr val="accent3">
                        <a:satMod val="175000"/>
                      </a:schemeClr>
                    </a:glow>
                  </a:effectLst>
                </a:endParaRPr>
              </a:p>
              <a:p>
                <a:pPr lvl="1"/>
                <a:r>
                  <a:rPr lang="en-US" dirty="0">
                    <a:effectLst>
                      <a:glow rad="63500">
                        <a:schemeClr val="accent3">
                          <a:satMod val="175000"/>
                        </a:schemeClr>
                      </a:glow>
                    </a:effectLst>
                  </a:rPr>
                  <a:t>Check this during a cache lookup</a:t>
                </a:r>
              </a:p>
              <a:p>
                <a:endParaRPr lang="en-US" dirty="0">
                  <a:effectLst>
                    <a:glow rad="63500">
                      <a:schemeClr val="accent3">
                        <a:satMod val="175000"/>
                      </a:schemeClr>
                    </a:glow>
                  </a:effectLst>
                </a:endParaRPr>
              </a:p>
            </p:txBody>
          </p:sp>
        </mc:Choice>
        <mc:Fallback xmlns="">
          <p:sp>
            <p:nvSpPr>
              <p:cNvPr id="32" name="Content Placeholder 31"/>
              <p:cNvSpPr>
                <a:spLocks noGrp="1" noRot="1" noChangeAspect="1" noMove="1" noResize="1" noEditPoints="1" noAdjustHandles="1" noChangeArrowheads="1" noChangeShapeType="1" noTextEdit="1"/>
              </p:cNvSpPr>
              <p:nvPr>
                <p:ph idx="1"/>
              </p:nvPr>
            </p:nvSpPr>
            <p:spPr>
              <a:xfrm>
                <a:off x="3840480" y="3474720"/>
                <a:ext cx="5029200" cy="2743200"/>
              </a:xfrm>
              <a:blipFill>
                <a:blip r:embed="rId9"/>
                <a:stretch>
                  <a:fillRect l="-1212" t="-3333"/>
                </a:stretch>
              </a:blipFill>
            </p:spPr>
            <p:txBody>
              <a:bodyPr/>
              <a:lstStyle/>
              <a:p>
                <a:r>
                  <a:rPr lang="en-US">
                    <a:noFill/>
                  </a:rPr>
                  <a:t> </a:t>
                </a:r>
              </a:p>
            </p:txBody>
          </p:sp>
        </mc:Fallback>
      </mc:AlternateContent>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14</a:t>
            </a:fld>
            <a:endParaRPr lang="en-US"/>
          </a:p>
        </p:txBody>
      </p:sp>
      <p:grpSp>
        <p:nvGrpSpPr>
          <p:cNvPr id="3" name="Group 2"/>
          <p:cNvGrpSpPr/>
          <p:nvPr/>
        </p:nvGrpSpPr>
        <p:grpSpPr>
          <a:xfrm>
            <a:off x="2834640" y="2240280"/>
            <a:ext cx="2011681" cy="3566160"/>
            <a:chOff x="3291839" y="2240280"/>
            <a:chExt cx="2011681" cy="3566160"/>
          </a:xfrm>
        </p:grpSpPr>
        <p:sp>
          <p:nvSpPr>
            <p:cNvPr id="25" name="Line 24"/>
            <p:cNvSpPr>
              <a:spLocks noChangeShapeType="1"/>
            </p:cNvSpPr>
            <p:nvPr>
              <p:custDataLst>
                <p:tags r:id="rId3"/>
              </p:custDataLst>
            </p:nvPr>
          </p:nvSpPr>
          <p:spPr bwMode="auto">
            <a:xfrm flipH="1" flipV="1">
              <a:off x="3291840" y="2240280"/>
              <a:ext cx="2011680" cy="0"/>
            </a:xfrm>
            <a:prstGeom prst="line">
              <a:avLst/>
            </a:prstGeom>
            <a:noFill/>
            <a:ln w="25400">
              <a:solidFill>
                <a:srgbClr val="C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6" name="Line 25"/>
            <p:cNvSpPr>
              <a:spLocks noChangeShapeType="1"/>
            </p:cNvSpPr>
            <p:nvPr>
              <p:custDataLst>
                <p:tags r:id="rId4"/>
              </p:custDataLst>
            </p:nvPr>
          </p:nvSpPr>
          <p:spPr bwMode="auto">
            <a:xfrm flipH="1">
              <a:off x="3291839" y="2788920"/>
              <a:ext cx="2011679" cy="1097280"/>
            </a:xfrm>
            <a:prstGeom prst="line">
              <a:avLst/>
            </a:prstGeom>
            <a:noFill/>
            <a:ln w="25400">
              <a:solidFill>
                <a:srgbClr val="00CC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7" name="Line 26"/>
            <p:cNvSpPr>
              <a:spLocks noChangeShapeType="1"/>
            </p:cNvSpPr>
            <p:nvPr>
              <p:custDataLst>
                <p:tags r:id="rId5"/>
              </p:custDataLst>
            </p:nvPr>
          </p:nvSpPr>
          <p:spPr bwMode="auto">
            <a:xfrm flipH="1">
              <a:off x="3294364" y="2514600"/>
              <a:ext cx="2009155" cy="3291840"/>
            </a:xfrm>
            <a:prstGeom prst="line">
              <a:avLst/>
            </a:prstGeom>
            <a:noFill/>
            <a:ln w="25400">
              <a:solidFill>
                <a:srgbClr val="0070C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8" name="Line 27"/>
            <p:cNvSpPr>
              <a:spLocks noChangeShapeType="1"/>
            </p:cNvSpPr>
            <p:nvPr>
              <p:custDataLst>
                <p:tags r:id="rId6"/>
              </p:custDataLst>
            </p:nvPr>
          </p:nvSpPr>
          <p:spPr bwMode="auto">
            <a:xfrm flipH="1">
              <a:off x="3291840" y="3063240"/>
              <a:ext cx="2011680" cy="1097280"/>
            </a:xfrm>
            <a:prstGeom prst="line">
              <a:avLst/>
            </a:prstGeom>
            <a:noFill/>
            <a:ln w="25400">
              <a:solidFill>
                <a:schemeClr val="bg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grpSp>
      <p:graphicFrame>
        <p:nvGraphicFramePr>
          <p:cNvPr id="43" name="Table 42"/>
          <p:cNvGraphicFramePr>
            <a:graphicFrameLocks noGrp="1"/>
          </p:cNvGraphicFramePr>
          <p:nvPr>
            <p:extLst>
              <p:ext uri="{D42A27DB-BD31-4B8C-83A1-F6EECF244321}">
                <p14:modId xmlns:p14="http://schemas.microsoft.com/office/powerpoint/2010/main" val="2110931766"/>
              </p:ext>
            </p:extLst>
          </p:nvPr>
        </p:nvGraphicFramePr>
        <p:xfrm>
          <a:off x="457200" y="1828800"/>
          <a:ext cx="2377440" cy="466344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320040">
                  <a:extLst>
                    <a:ext uri="{9D8B030D-6E8A-4147-A177-3AD203B41FA5}">
                      <a16:colId xmlns:a16="http://schemas.microsoft.com/office/drawing/2014/main" val="20001"/>
                    </a:ext>
                  </a:extLst>
                </a:gridCol>
                <a:gridCol w="320040">
                  <a:extLst>
                    <a:ext uri="{9D8B030D-6E8A-4147-A177-3AD203B41FA5}">
                      <a16:colId xmlns:a16="http://schemas.microsoft.com/office/drawing/2014/main" val="20002"/>
                    </a:ext>
                  </a:extLst>
                </a:gridCol>
                <a:gridCol w="320040">
                  <a:extLst>
                    <a:ext uri="{9D8B030D-6E8A-4147-A177-3AD203B41FA5}">
                      <a16:colId xmlns:a16="http://schemas.microsoft.com/office/drawing/2014/main" val="20003"/>
                    </a:ext>
                  </a:extLst>
                </a:gridCol>
                <a:gridCol w="320040">
                  <a:extLst>
                    <a:ext uri="{9D8B030D-6E8A-4147-A177-3AD203B41FA5}">
                      <a16:colId xmlns:a16="http://schemas.microsoft.com/office/drawing/2014/main" val="20004"/>
                    </a:ext>
                  </a:extLst>
                </a:gridCol>
              </a:tblGrid>
              <a:tr h="274320">
                <a:tc>
                  <a:txBody>
                    <a:bodyPr/>
                    <a:lstStyle/>
                    <a:p>
                      <a:pPr algn="r"/>
                      <a:r>
                        <a:rPr lang="en-US" sz="1600" b="1" dirty="0">
                          <a:solidFill>
                            <a:schemeClr val="tx1"/>
                          </a:solidFill>
                          <a:latin typeface="Calibri" panose="020F0502020204030204" pitchFamily="34" charset="0"/>
                          <a:cs typeface="Calibri" panose="020F0502020204030204" pitchFamily="34" charset="0"/>
                        </a:rPr>
                        <a:t>Block </a:t>
                      </a:r>
                      <a:r>
                        <a:rPr lang="en-US" sz="1600" b="1" dirty="0" err="1">
                          <a:solidFill>
                            <a:schemeClr val="tx1"/>
                          </a:solidFill>
                          <a:latin typeface="Calibri" panose="020F0502020204030204" pitchFamily="34" charset="0"/>
                          <a:cs typeface="Calibri" panose="020F0502020204030204" pitchFamily="34" charset="0"/>
                        </a:rPr>
                        <a:t>Addr</a:t>
                      </a:r>
                      <a:endParaRPr lang="en-US" sz="1600" b="1" dirty="0">
                        <a:solidFill>
                          <a:schemeClr val="tx1"/>
                        </a:solidFill>
                        <a:latin typeface="Calibri" panose="020F0502020204030204" pitchFamily="34" charset="0"/>
                        <a:cs typeface="Calibri" panose="020F0502020204030204" pitchFamily="34" charset="0"/>
                      </a:endParaRPr>
                    </a:p>
                  </a:txBody>
                  <a:tcPr marL="0" marR="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a:r>
                        <a:rPr lang="en-US" sz="1600" b="1">
                          <a:latin typeface="Calibri" panose="020F0502020204030204" pitchFamily="34" charset="0"/>
                          <a:cs typeface="Calibri" panose="020F0502020204030204" pitchFamily="34" charset="0"/>
                        </a:rPr>
                        <a:t>Block Data</a:t>
                      </a:r>
                      <a:endParaRPr lang="en-US" sz="1600" b="1" dirty="0">
                        <a:latin typeface="Calibri" panose="020F0502020204030204" pitchFamily="34" charset="0"/>
                        <a:cs typeface="Calibri" panose="020F050202020403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a:txBody>
                    <a:bodyPr/>
                    <a:lstStyle/>
                    <a:p>
                      <a:pPr algn="r"/>
                      <a:r>
                        <a:rPr lang="en-US" sz="1600" b="1" dirty="0">
                          <a:solidFill>
                            <a:srgbClr val="C00000"/>
                          </a:solidFill>
                          <a:latin typeface="Courier New" panose="02070309020205020404" pitchFamily="49" charset="0"/>
                          <a:cs typeface="Courier New" panose="02070309020205020404" pitchFamily="49" charset="0"/>
                        </a:rPr>
                        <a:t>0000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01"/>
                  </a:ext>
                </a:extLst>
              </a:tr>
              <a:tr h="274320">
                <a:tc>
                  <a:txBody>
                    <a:bodyPr/>
                    <a:lstStyle/>
                    <a:p>
                      <a:pPr algn="r"/>
                      <a:r>
                        <a:rPr lang="en-US" sz="1600" dirty="0">
                          <a:latin typeface="Courier New" panose="02070309020205020404" pitchFamily="49" charset="0"/>
                          <a:cs typeface="Courier New" panose="02070309020205020404" pitchFamily="49" charset="0"/>
                        </a:rPr>
                        <a:t>00</a:t>
                      </a:r>
                      <a:r>
                        <a:rPr lang="en-US" sz="1600" b="1" dirty="0">
                          <a:latin typeface="Courier New" panose="02070309020205020404" pitchFamily="49" charset="0"/>
                          <a:cs typeface="Courier New" panose="02070309020205020404" pitchFamily="49" charset="0"/>
                        </a:rPr>
                        <a:t>01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274320">
                <a:tc>
                  <a:txBody>
                    <a:bodyPr/>
                    <a:lstStyle/>
                    <a:p>
                      <a:pPr algn="r"/>
                      <a:r>
                        <a:rPr lang="en-US" sz="1600" dirty="0">
                          <a:latin typeface="Courier New" panose="02070309020205020404" pitchFamily="49" charset="0"/>
                          <a:cs typeface="Courier New" panose="02070309020205020404" pitchFamily="49" charset="0"/>
                        </a:rPr>
                        <a:t>00</a:t>
                      </a:r>
                      <a:r>
                        <a:rPr lang="en-US" sz="1600" b="1" dirty="0">
                          <a:latin typeface="Courier New" panose="02070309020205020404" pitchFamily="49" charset="0"/>
                          <a:cs typeface="Courier New" panose="02070309020205020404" pitchFamily="49" charset="0"/>
                        </a:rPr>
                        <a:t>10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3"/>
                  </a:ext>
                </a:extLst>
              </a:tr>
              <a:tr h="274320">
                <a:tc>
                  <a:txBody>
                    <a:bodyPr/>
                    <a:lstStyle/>
                    <a:p>
                      <a:pPr algn="r"/>
                      <a:r>
                        <a:rPr lang="en-US" sz="1600" dirty="0">
                          <a:latin typeface="Courier New" panose="02070309020205020404" pitchFamily="49" charset="0"/>
                          <a:cs typeface="Courier New" panose="02070309020205020404" pitchFamily="49" charset="0"/>
                        </a:rPr>
                        <a:t>00</a:t>
                      </a:r>
                      <a:r>
                        <a:rPr lang="en-US" sz="1600" b="1" dirty="0">
                          <a:latin typeface="Courier New" panose="02070309020205020404" pitchFamily="49" charset="0"/>
                          <a:cs typeface="Courier New" panose="02070309020205020404" pitchFamily="49" charset="0"/>
                        </a:rPr>
                        <a:t>11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274320">
                <a:tc>
                  <a:txBody>
                    <a:bodyPr/>
                    <a:lstStyle/>
                    <a:p>
                      <a:pPr algn="r"/>
                      <a:r>
                        <a:rPr lang="en-US" sz="1600" dirty="0">
                          <a:latin typeface="Courier New" panose="02070309020205020404" pitchFamily="49" charset="0"/>
                          <a:cs typeface="Courier New" panose="02070309020205020404" pitchFamily="49" charset="0"/>
                        </a:rPr>
                        <a:t>01</a:t>
                      </a:r>
                      <a:r>
                        <a:rPr lang="en-US" sz="1600" b="1" dirty="0">
                          <a:latin typeface="Courier New" panose="02070309020205020404" pitchFamily="49" charset="0"/>
                          <a:cs typeface="Courier New" panose="02070309020205020404" pitchFamily="49" charset="0"/>
                        </a:rPr>
                        <a:t>00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05"/>
                  </a:ext>
                </a:extLst>
              </a:tr>
              <a:tr h="274320">
                <a:tc>
                  <a:txBody>
                    <a:bodyPr/>
                    <a:lstStyle/>
                    <a:p>
                      <a:pPr algn="r"/>
                      <a:r>
                        <a:rPr lang="en-US" sz="1600" dirty="0">
                          <a:latin typeface="Courier New" panose="02070309020205020404" pitchFamily="49" charset="0"/>
                          <a:cs typeface="Courier New" panose="02070309020205020404" pitchFamily="49" charset="0"/>
                        </a:rPr>
                        <a:t>01</a:t>
                      </a:r>
                      <a:r>
                        <a:rPr lang="en-US" sz="1600" b="1" dirty="0">
                          <a:latin typeface="Courier New" panose="02070309020205020404" pitchFamily="49" charset="0"/>
                          <a:cs typeface="Courier New" panose="02070309020205020404" pitchFamily="49" charset="0"/>
                        </a:rPr>
                        <a:t>01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r h="274320">
                <a:tc>
                  <a:txBody>
                    <a:bodyPr/>
                    <a:lstStyle/>
                    <a:p>
                      <a:pPr algn="r"/>
                      <a:r>
                        <a:rPr lang="en-US" sz="1600" b="1" dirty="0">
                          <a:solidFill>
                            <a:srgbClr val="00B050"/>
                          </a:solidFill>
                          <a:latin typeface="Courier New" panose="02070309020205020404" pitchFamily="49" charset="0"/>
                          <a:cs typeface="Courier New" panose="02070309020205020404" pitchFamily="49" charset="0"/>
                        </a:rPr>
                        <a:t>0110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7"/>
                  </a:ext>
                </a:extLst>
              </a:tr>
              <a:tr h="274320">
                <a:tc>
                  <a:txBody>
                    <a:bodyPr/>
                    <a:lstStyle/>
                    <a:p>
                      <a:pPr algn="r"/>
                      <a:r>
                        <a:rPr lang="en-US" sz="1600" b="1" dirty="0">
                          <a:solidFill>
                            <a:schemeClr val="bg2"/>
                          </a:solidFill>
                          <a:latin typeface="Courier New" panose="02070309020205020404" pitchFamily="49" charset="0"/>
                          <a:cs typeface="Courier New" panose="02070309020205020404" pitchFamily="49" charset="0"/>
                        </a:rPr>
                        <a:t>0111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274320">
                <a:tc>
                  <a:txBody>
                    <a:bodyPr/>
                    <a:lstStyle/>
                    <a:p>
                      <a:pPr algn="r"/>
                      <a:r>
                        <a:rPr lang="en-US" sz="1600" dirty="0">
                          <a:latin typeface="Courier New" panose="02070309020205020404" pitchFamily="49" charset="0"/>
                          <a:cs typeface="Courier New" panose="02070309020205020404" pitchFamily="49" charset="0"/>
                        </a:rPr>
                        <a:t>10</a:t>
                      </a:r>
                      <a:r>
                        <a:rPr lang="en-US" sz="1600" b="1" dirty="0">
                          <a:latin typeface="Courier New" panose="02070309020205020404" pitchFamily="49" charset="0"/>
                          <a:cs typeface="Courier New" panose="02070309020205020404" pitchFamily="49" charset="0"/>
                        </a:rPr>
                        <a:t>00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09"/>
                  </a:ext>
                </a:extLst>
              </a:tr>
              <a:tr h="274320">
                <a:tc>
                  <a:txBody>
                    <a:bodyPr/>
                    <a:lstStyle/>
                    <a:p>
                      <a:pPr algn="r"/>
                      <a:r>
                        <a:rPr lang="en-US" sz="1600" dirty="0">
                          <a:latin typeface="Courier New" panose="02070309020205020404" pitchFamily="49" charset="0"/>
                          <a:cs typeface="Courier New" panose="02070309020205020404" pitchFamily="49" charset="0"/>
                        </a:rPr>
                        <a:t>10</a:t>
                      </a:r>
                      <a:r>
                        <a:rPr lang="en-US" sz="1600" b="1" dirty="0">
                          <a:latin typeface="Courier New" panose="02070309020205020404" pitchFamily="49" charset="0"/>
                          <a:cs typeface="Courier New" panose="02070309020205020404" pitchFamily="49" charset="0"/>
                        </a:rPr>
                        <a:t>01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0"/>
                  </a:ext>
                </a:extLst>
              </a:tr>
              <a:tr h="274320">
                <a:tc>
                  <a:txBody>
                    <a:bodyPr/>
                    <a:lstStyle/>
                    <a:p>
                      <a:pPr algn="r"/>
                      <a:r>
                        <a:rPr lang="en-US" sz="1600" b="0" dirty="0">
                          <a:latin typeface="Courier New" panose="02070309020205020404" pitchFamily="49" charset="0"/>
                          <a:cs typeface="Courier New" panose="02070309020205020404" pitchFamily="49" charset="0"/>
                        </a:rPr>
                        <a:t>10</a:t>
                      </a:r>
                      <a:r>
                        <a:rPr lang="en-US" sz="1600" b="1" dirty="0">
                          <a:latin typeface="Courier New" panose="02070309020205020404" pitchFamily="49" charset="0"/>
                          <a:cs typeface="Courier New" panose="02070309020205020404" pitchFamily="49" charset="0"/>
                        </a:rPr>
                        <a:t>10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11"/>
                  </a:ext>
                </a:extLst>
              </a:tr>
              <a:tr h="274320">
                <a:tc>
                  <a:txBody>
                    <a:bodyPr/>
                    <a:lstStyle/>
                    <a:p>
                      <a:pPr algn="r"/>
                      <a:r>
                        <a:rPr lang="en-US" sz="1600" dirty="0">
                          <a:latin typeface="Courier New" panose="02070309020205020404" pitchFamily="49" charset="0"/>
                          <a:cs typeface="Courier New" panose="02070309020205020404" pitchFamily="49" charset="0"/>
                        </a:rPr>
                        <a:t>10</a:t>
                      </a:r>
                      <a:r>
                        <a:rPr lang="en-US" sz="1600" b="1" dirty="0">
                          <a:latin typeface="Courier New" panose="02070309020205020404" pitchFamily="49" charset="0"/>
                          <a:cs typeface="Courier New" panose="02070309020205020404" pitchFamily="49" charset="0"/>
                        </a:rPr>
                        <a:t>11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2"/>
                  </a:ext>
                </a:extLst>
              </a:tr>
              <a:tr h="274320">
                <a:tc>
                  <a:txBody>
                    <a:bodyPr/>
                    <a:lstStyle/>
                    <a:p>
                      <a:pPr algn="r"/>
                      <a:r>
                        <a:rPr lang="en-US" sz="1600" dirty="0">
                          <a:latin typeface="Courier New" panose="02070309020205020404" pitchFamily="49" charset="0"/>
                          <a:cs typeface="Courier New" panose="02070309020205020404" pitchFamily="49" charset="0"/>
                        </a:rPr>
                        <a:t>11</a:t>
                      </a:r>
                      <a:r>
                        <a:rPr lang="en-US" sz="1600" b="1" dirty="0">
                          <a:latin typeface="Courier New" panose="02070309020205020404" pitchFamily="49" charset="0"/>
                          <a:cs typeface="Courier New" panose="02070309020205020404" pitchFamily="49" charset="0"/>
                        </a:rPr>
                        <a:t>00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13"/>
                  </a:ext>
                </a:extLst>
              </a:tr>
              <a:tr h="274320">
                <a:tc>
                  <a:txBody>
                    <a:bodyPr/>
                    <a:lstStyle/>
                    <a:p>
                      <a:pPr algn="r"/>
                      <a:r>
                        <a:rPr lang="en-US" sz="1600" b="1" dirty="0">
                          <a:solidFill>
                            <a:srgbClr val="0070C0"/>
                          </a:solidFill>
                          <a:latin typeface="Courier New" panose="02070309020205020404" pitchFamily="49" charset="0"/>
                          <a:cs typeface="Courier New" panose="02070309020205020404" pitchFamily="49" charset="0"/>
                        </a:rPr>
                        <a:t>1101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4"/>
                  </a:ext>
                </a:extLst>
              </a:tr>
              <a:tr h="274320">
                <a:tc>
                  <a:txBody>
                    <a:bodyPr/>
                    <a:lstStyle/>
                    <a:p>
                      <a:pPr algn="r"/>
                      <a:r>
                        <a:rPr lang="en-US" sz="1600" dirty="0">
                          <a:latin typeface="Courier New" panose="02070309020205020404" pitchFamily="49" charset="0"/>
                          <a:cs typeface="Courier New" panose="02070309020205020404" pitchFamily="49" charset="0"/>
                        </a:rPr>
                        <a:t>11</a:t>
                      </a:r>
                      <a:r>
                        <a:rPr lang="en-US" sz="1600" b="1" dirty="0">
                          <a:latin typeface="Courier New" panose="02070309020205020404" pitchFamily="49" charset="0"/>
                          <a:cs typeface="Courier New" panose="02070309020205020404" pitchFamily="49" charset="0"/>
                        </a:rPr>
                        <a:t>10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15"/>
                  </a:ext>
                </a:extLst>
              </a:tr>
              <a:tr h="274320">
                <a:tc>
                  <a:txBody>
                    <a:bodyPr/>
                    <a:lstStyle/>
                    <a:p>
                      <a:pPr algn="r"/>
                      <a:r>
                        <a:rPr lang="en-US" sz="1600" dirty="0">
                          <a:latin typeface="Courier New" panose="02070309020205020404" pitchFamily="49" charset="0"/>
                          <a:cs typeface="Courier New" panose="02070309020205020404" pitchFamily="49" charset="0"/>
                        </a:rPr>
                        <a:t>11</a:t>
                      </a:r>
                      <a:r>
                        <a:rPr lang="en-US" sz="1600" b="1" dirty="0">
                          <a:latin typeface="Courier New" panose="02070309020205020404" pitchFamily="49" charset="0"/>
                          <a:cs typeface="Courier New" panose="02070309020205020404" pitchFamily="49" charset="0"/>
                        </a:rPr>
                        <a:t>11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6"/>
                  </a:ext>
                </a:extLst>
              </a:tr>
            </a:tbl>
          </a:graphicData>
        </a:graphic>
      </p:graphicFrame>
      <p:sp>
        <p:nvSpPr>
          <p:cNvPr id="29" name="TextBox 28"/>
          <p:cNvSpPr txBox="1"/>
          <p:nvPr/>
        </p:nvSpPr>
        <p:spPr>
          <a:xfrm>
            <a:off x="1554480" y="1371600"/>
            <a:ext cx="1280160" cy="400110"/>
          </a:xfrm>
          <a:prstGeom prst="rect">
            <a:avLst/>
          </a:prstGeom>
          <a:noFill/>
        </p:spPr>
        <p:txBody>
          <a:bodyPr wrap="none" rtlCol="0">
            <a:normAutofit/>
          </a:bodyPr>
          <a:lstStyle/>
          <a:p>
            <a:pPr algn="ctr"/>
            <a:r>
              <a:rPr lang="en-US" sz="2000" b="1" dirty="0">
                <a:latin typeface="Calibri" pitchFamily="34" charset="0"/>
              </a:rPr>
              <a:t>Memory</a:t>
            </a:r>
          </a:p>
        </p:txBody>
      </p:sp>
      <p:sp>
        <p:nvSpPr>
          <p:cNvPr id="30" name="TextBox 29"/>
          <p:cNvSpPr txBox="1"/>
          <p:nvPr/>
        </p:nvSpPr>
        <p:spPr>
          <a:xfrm>
            <a:off x="5029200" y="1371600"/>
            <a:ext cx="1280160" cy="369332"/>
          </a:xfrm>
          <a:prstGeom prst="rect">
            <a:avLst/>
          </a:prstGeom>
          <a:noFill/>
        </p:spPr>
        <p:txBody>
          <a:bodyPr wrap="none" rtlCol="0">
            <a:noAutofit/>
          </a:bodyPr>
          <a:lstStyle/>
          <a:p>
            <a:pPr algn="ctr"/>
            <a:r>
              <a:rPr lang="en-US" sz="2000" b="1" dirty="0">
                <a:latin typeface="Calibri" pitchFamily="34" charset="0"/>
              </a:rPr>
              <a:t>Cache</a:t>
            </a:r>
          </a:p>
        </p:txBody>
      </p:sp>
      <p:graphicFrame>
        <p:nvGraphicFramePr>
          <p:cNvPr id="46" name="Table 45"/>
          <p:cNvGraphicFramePr>
            <a:graphicFrameLocks noGrp="1"/>
          </p:cNvGraphicFramePr>
          <p:nvPr>
            <p:extLst>
              <p:ext uri="{D42A27DB-BD31-4B8C-83A1-F6EECF244321}">
                <p14:modId xmlns:p14="http://schemas.microsoft.com/office/powerpoint/2010/main" val="3252274115"/>
              </p:ext>
            </p:extLst>
          </p:nvPr>
        </p:nvGraphicFramePr>
        <p:xfrm>
          <a:off x="4663440" y="1828800"/>
          <a:ext cx="2651760" cy="137160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182880">
                  <a:extLst>
                    <a:ext uri="{9D8B030D-6E8A-4147-A177-3AD203B41FA5}">
                      <a16:colId xmlns:a16="http://schemas.microsoft.com/office/drawing/2014/main" val="20002"/>
                    </a:ext>
                  </a:extLst>
                </a:gridCol>
                <a:gridCol w="320040">
                  <a:extLst>
                    <a:ext uri="{9D8B030D-6E8A-4147-A177-3AD203B41FA5}">
                      <a16:colId xmlns:a16="http://schemas.microsoft.com/office/drawing/2014/main" val="20003"/>
                    </a:ext>
                  </a:extLst>
                </a:gridCol>
                <a:gridCol w="320040">
                  <a:extLst>
                    <a:ext uri="{9D8B030D-6E8A-4147-A177-3AD203B41FA5}">
                      <a16:colId xmlns:a16="http://schemas.microsoft.com/office/drawing/2014/main" val="20004"/>
                    </a:ext>
                  </a:extLst>
                </a:gridCol>
                <a:gridCol w="320040">
                  <a:extLst>
                    <a:ext uri="{9D8B030D-6E8A-4147-A177-3AD203B41FA5}">
                      <a16:colId xmlns:a16="http://schemas.microsoft.com/office/drawing/2014/main" val="20005"/>
                    </a:ext>
                  </a:extLst>
                </a:gridCol>
                <a:gridCol w="320040">
                  <a:extLst>
                    <a:ext uri="{9D8B030D-6E8A-4147-A177-3AD203B41FA5}">
                      <a16:colId xmlns:a16="http://schemas.microsoft.com/office/drawing/2014/main" val="20006"/>
                    </a:ext>
                  </a:extLst>
                </a:gridCol>
              </a:tblGrid>
              <a:tr h="274320">
                <a:tc>
                  <a:txBody>
                    <a:bodyPr/>
                    <a:lstStyle/>
                    <a:p>
                      <a:pPr algn="ctr"/>
                      <a:r>
                        <a:rPr lang="en-US" sz="1600" b="1" dirty="0">
                          <a:solidFill>
                            <a:schemeClr val="tx1"/>
                          </a:solidFill>
                          <a:latin typeface="Calibri" panose="020F0502020204030204" pitchFamily="34" charset="0"/>
                          <a:cs typeface="Calibri" panose="020F0502020204030204" pitchFamily="34" charset="0"/>
                        </a:rPr>
                        <a:t>Index</a:t>
                      </a:r>
                    </a:p>
                  </a:txBody>
                  <a:tcPr marL="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a:solidFill>
                            <a:schemeClr val="tx1"/>
                          </a:solidFill>
                          <a:latin typeface="Calibri" panose="020F0502020204030204" pitchFamily="34" charset="0"/>
                          <a:cs typeface="Calibri" panose="020F0502020204030204" pitchFamily="34" charset="0"/>
                        </a:rPr>
                        <a:t>Tag</a:t>
                      </a:r>
                      <a:endParaRPr lang="en-US" sz="1600" b="1" dirty="0">
                        <a:solidFill>
                          <a:schemeClr val="tx1"/>
                        </a:solidFill>
                        <a:latin typeface="Calibri" panose="020F0502020204030204" pitchFamily="34" charset="0"/>
                        <a:cs typeface="Calibri" panose="020F050202020403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1" dirty="0">
                        <a:solidFill>
                          <a:schemeClr val="tx1"/>
                        </a:solidFill>
                        <a:latin typeface="Calibri" panose="020F0502020204030204" pitchFamily="34" charset="0"/>
                        <a:cs typeface="Calibri" panose="020F050202020403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US" sz="1600" b="1">
                          <a:solidFill>
                            <a:schemeClr val="tx1"/>
                          </a:solidFill>
                          <a:latin typeface="Calibri" panose="020F0502020204030204" pitchFamily="34" charset="0"/>
                          <a:cs typeface="Calibri" panose="020F0502020204030204" pitchFamily="34" charset="0"/>
                        </a:rPr>
                        <a:t>Block Data</a:t>
                      </a:r>
                      <a:endParaRPr lang="en-US" sz="1600" b="1" dirty="0">
                        <a:solidFill>
                          <a:schemeClr val="tx1"/>
                        </a:solidFill>
                        <a:latin typeface="Calibri" panose="020F0502020204030204" pitchFamily="34" charset="0"/>
                        <a:cs typeface="Calibri" panose="020F050202020403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a:txBody>
                    <a:bodyPr/>
                    <a:lstStyle/>
                    <a:p>
                      <a:pPr algn="ctr"/>
                      <a:r>
                        <a:rPr lang="en-US" sz="1600" b="1" dirty="0">
                          <a:solidFill>
                            <a:srgbClr val="C00000"/>
                          </a:solidFill>
                          <a:latin typeface="Courier New" panose="02070309020205020404" pitchFamily="49" charset="0"/>
                          <a:cs typeface="Courier New" panose="02070309020205020404" pitchFamily="49" charset="0"/>
                        </a:rPr>
                        <a:t>00</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a:solidFill>
                            <a:srgbClr val="C00000"/>
                          </a:solidFill>
                          <a:latin typeface="Courier New" panose="02070309020205020404" pitchFamily="49" charset="0"/>
                          <a:cs typeface="Courier New" panose="02070309020205020404" pitchFamily="49" charset="0"/>
                        </a:rPr>
                        <a:t>00</a:t>
                      </a:r>
                      <a:endParaRPr lang="en-US" sz="1600" b="1" dirty="0">
                        <a:solidFill>
                          <a:srgbClr val="C00000"/>
                        </a:solidFill>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sz="16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01"/>
                  </a:ext>
                </a:extLst>
              </a:tr>
              <a:tr h="274320">
                <a:tc>
                  <a:txBody>
                    <a:bodyPr/>
                    <a:lstStyle/>
                    <a:p>
                      <a:pPr algn="ctr"/>
                      <a:r>
                        <a:rPr lang="en-US" sz="1600" b="1" dirty="0">
                          <a:solidFill>
                            <a:srgbClr val="0070C0"/>
                          </a:solidFill>
                          <a:latin typeface="Courier New" panose="02070309020205020404" pitchFamily="49" charset="0"/>
                          <a:cs typeface="Courier New" panose="02070309020205020404" pitchFamily="49" charset="0"/>
                        </a:rPr>
                        <a:t>01</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1600" b="1" dirty="0">
                        <a:solidFill>
                          <a:srgbClr val="0070C0"/>
                        </a:solidFill>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sz="16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274320">
                <a:tc>
                  <a:txBody>
                    <a:bodyPr/>
                    <a:lstStyle/>
                    <a:p>
                      <a:pPr algn="ctr"/>
                      <a:r>
                        <a:rPr lang="en-US" sz="1600" b="1" dirty="0">
                          <a:solidFill>
                            <a:srgbClr val="00B050"/>
                          </a:solidFill>
                          <a:latin typeface="Courier New" panose="02070309020205020404" pitchFamily="49" charset="0"/>
                          <a:cs typeface="Courier New" panose="02070309020205020404" pitchFamily="49" charset="0"/>
                        </a:rPr>
                        <a:t>10</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a:solidFill>
                            <a:srgbClr val="00B050"/>
                          </a:solidFill>
                          <a:latin typeface="Courier New" panose="02070309020205020404" pitchFamily="49" charset="0"/>
                          <a:cs typeface="Courier New" panose="02070309020205020404" pitchFamily="49" charset="0"/>
                        </a:rPr>
                        <a:t>01</a:t>
                      </a:r>
                      <a:endParaRPr lang="en-US" sz="1600" b="1" dirty="0">
                        <a:solidFill>
                          <a:srgbClr val="00B050"/>
                        </a:solidFill>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sz="16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3"/>
                  </a:ext>
                </a:extLst>
              </a:tr>
              <a:tr h="274320">
                <a:tc>
                  <a:txBody>
                    <a:bodyPr/>
                    <a:lstStyle/>
                    <a:p>
                      <a:pPr algn="ctr"/>
                      <a:r>
                        <a:rPr lang="en-US" sz="1600" b="1" dirty="0">
                          <a:solidFill>
                            <a:schemeClr val="bg2"/>
                          </a:solidFill>
                          <a:latin typeface="Courier New" panose="02070309020205020404" pitchFamily="49" charset="0"/>
                          <a:cs typeface="Courier New" panose="02070309020205020404" pitchFamily="49" charset="0"/>
                        </a:rPr>
                        <a:t>11</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a:solidFill>
                            <a:schemeClr val="bg2"/>
                          </a:solidFill>
                          <a:latin typeface="Courier New" panose="02070309020205020404" pitchFamily="49" charset="0"/>
                          <a:cs typeface="Courier New" panose="02070309020205020404" pitchFamily="49" charset="0"/>
                        </a:rPr>
                        <a:t>01</a:t>
                      </a:r>
                      <a:endParaRPr lang="en-US" sz="1600" b="1" dirty="0">
                        <a:solidFill>
                          <a:schemeClr val="bg2"/>
                        </a:solidFill>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sz="16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sp>
        <p:nvSpPr>
          <p:cNvPr id="5" name="Right Brace 4"/>
          <p:cNvSpPr/>
          <p:nvPr/>
        </p:nvSpPr>
        <p:spPr bwMode="auto">
          <a:xfrm>
            <a:off x="7406640" y="2100170"/>
            <a:ext cx="274320" cy="110023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7680960" y="2380114"/>
                <a:ext cx="1364476" cy="535531"/>
              </a:xfrm>
              <a:prstGeom prst="rect">
                <a:avLst/>
              </a:prstGeom>
              <a:noFill/>
            </p:spPr>
            <p:txBody>
              <a:bodyPr wrap="none" rtlCol="0">
                <a:spAutoFit/>
              </a:bodyPr>
              <a:lstStyle/>
              <a:p>
                <a:pPr>
                  <a:lnSpc>
                    <a:spcPct val="80000"/>
                  </a:lnSpc>
                </a:pPr>
                <a:r>
                  <a:rPr lang="en-US" dirty="0">
                    <a:latin typeface="Calibri" pitchFamily="34" charset="0"/>
                  </a:rPr>
                  <a:t>Here </a:t>
                </a:r>
                <a14:m>
                  <m:oMath xmlns:m="http://schemas.openxmlformats.org/officeDocument/2006/math">
                    <m:r>
                      <a:rPr lang="en-US" b="0" i="1" smtClean="0">
                        <a:latin typeface="Cambria Math" panose="02040503050406030204" pitchFamily="18" charset="0"/>
                      </a:rPr>
                      <m:t>𝐵</m:t>
                    </m:r>
                  </m:oMath>
                </a14:m>
                <a:r>
                  <a:rPr lang="en-US" dirty="0">
                    <a:latin typeface="Calibri" pitchFamily="34" charset="0"/>
                  </a:rPr>
                  <a:t> = 4 B</a:t>
                </a:r>
              </a:p>
              <a:p>
                <a:pPr>
                  <a:lnSpc>
                    <a:spcPct val="80000"/>
                  </a:lnSpc>
                </a:pPr>
                <a:r>
                  <a:rPr lang="en-US" dirty="0">
                    <a:latin typeface="Calibri" pitchFamily="34" charset="0"/>
                  </a:rPr>
                  <a:t>and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latin typeface="Calibri" pitchFamily="34" charset="0"/>
                  </a:rPr>
                  <a:t> = 4</a:t>
                </a:r>
              </a:p>
            </p:txBody>
          </p:sp>
        </mc:Choice>
        <mc:Fallback xmlns="">
          <p:sp>
            <p:nvSpPr>
              <p:cNvPr id="17" name="TextBox 16"/>
              <p:cNvSpPr txBox="1">
                <a:spLocks noRot="1" noChangeAspect="1" noMove="1" noResize="1" noEditPoints="1" noAdjustHandles="1" noChangeArrowheads="1" noChangeShapeType="1" noTextEdit="1"/>
              </p:cNvSpPr>
              <p:nvPr/>
            </p:nvSpPr>
            <p:spPr>
              <a:xfrm>
                <a:off x="7680960" y="2380114"/>
                <a:ext cx="1364476" cy="535531"/>
              </a:xfrm>
              <a:prstGeom prst="rect">
                <a:avLst/>
              </a:prstGeom>
              <a:blipFill>
                <a:blip r:embed="rId10"/>
                <a:stretch>
                  <a:fillRect l="-3571" t="-14773" r="-3125" b="-18182"/>
                </a:stretch>
              </a:blipFill>
            </p:spPr>
            <p:txBody>
              <a:bodyPr/>
              <a:lstStyle/>
              <a:p>
                <a:r>
                  <a:rPr lang="en-US">
                    <a:noFill/>
                  </a:rPr>
                  <a:t> </a:t>
                </a:r>
              </a:p>
            </p:txBody>
          </p:sp>
        </mc:Fallback>
      </mc:AlternateContent>
    </p:spTree>
    <p:extLst>
      <p:ext uri="{BB962C8B-B14F-4D97-AF65-F5344CB8AC3E}">
        <p14:creationId xmlns:p14="http://schemas.microsoft.com/office/powerpoint/2010/main" val="201288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Checking for a Requested Address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CPU sends address request for chunk of data</a:t>
                </a:r>
              </a:p>
              <a:p>
                <a:pPr lvl="1"/>
                <a:r>
                  <a:rPr lang="en-US" dirty="0"/>
                  <a:t>Address and requested data are not the same thing!</a:t>
                </a:r>
              </a:p>
              <a:p>
                <a:pPr lvl="2"/>
                <a:r>
                  <a:rPr lang="en-US" dirty="0"/>
                  <a:t>Analogy:  your friend ≠ his or her phone number</a:t>
                </a:r>
              </a:p>
              <a:p>
                <a:pPr lvl="2"/>
                <a:endParaRPr lang="en-US" dirty="0"/>
              </a:p>
              <a:p>
                <a:r>
                  <a:rPr lang="en-US" dirty="0"/>
                  <a:t>TIO address breakdown:</a:t>
                </a:r>
              </a:p>
              <a:p>
                <a:pPr lvl="1"/>
                <a:endParaRPr lang="en-US" b="1" dirty="0"/>
              </a:p>
              <a:p>
                <a:pPr lvl="1"/>
                <a:endParaRPr lang="en-US" b="1" dirty="0"/>
              </a:p>
              <a:p>
                <a:pPr lvl="1"/>
                <a:r>
                  <a:rPr lang="en-US" b="1" dirty="0">
                    <a:solidFill>
                      <a:srgbClr val="7030A0"/>
                    </a:solidFill>
                  </a:rPr>
                  <a:t>Index</a:t>
                </a:r>
                <a:r>
                  <a:rPr lang="en-US" dirty="0">
                    <a:solidFill>
                      <a:srgbClr val="7030A0"/>
                    </a:solidFill>
                  </a:rPr>
                  <a:t> </a:t>
                </a:r>
                <a:r>
                  <a:rPr lang="en-US" dirty="0"/>
                  <a:t>field tells you where to look in cache</a:t>
                </a:r>
              </a:p>
              <a:p>
                <a:pPr lvl="1"/>
                <a:r>
                  <a:rPr lang="en-US" b="1" dirty="0">
                    <a:solidFill>
                      <a:srgbClr val="FF9900"/>
                    </a:solidFill>
                  </a:rPr>
                  <a:t>Tag</a:t>
                </a:r>
                <a:r>
                  <a:rPr lang="en-US" dirty="0">
                    <a:solidFill>
                      <a:srgbClr val="FF9900"/>
                    </a:solidFill>
                  </a:rPr>
                  <a:t> </a:t>
                </a:r>
                <a:r>
                  <a:rPr lang="en-US" dirty="0"/>
                  <a:t>field lets you check that data is the block you want</a:t>
                </a:r>
              </a:p>
              <a:p>
                <a:pPr lvl="1"/>
                <a:r>
                  <a:rPr lang="en-US" b="1" dirty="0">
                    <a:solidFill>
                      <a:srgbClr val="0070C0"/>
                    </a:solidFill>
                  </a:rPr>
                  <a:t>Offset</a:t>
                </a:r>
                <a:r>
                  <a:rPr lang="en-US" dirty="0">
                    <a:solidFill>
                      <a:srgbClr val="0070C0"/>
                    </a:solidFill>
                  </a:rPr>
                  <a:t> </a:t>
                </a:r>
                <a:r>
                  <a:rPr lang="en-US" dirty="0"/>
                  <a:t>field selects specified start byte within block</a:t>
                </a:r>
              </a:p>
              <a:p>
                <a:pPr lvl="1"/>
                <a:endParaRPr lang="en-US" b="1" dirty="0"/>
              </a:p>
              <a:p>
                <a:pPr lvl="1"/>
                <a:r>
                  <a:rPr lang="en-US" b="1" dirty="0"/>
                  <a:t>Note:</a:t>
                </a:r>
                <a:r>
                  <a:rPr lang="en-US" dirty="0"/>
                  <a:t>  </a:t>
                </a:r>
                <a14:m>
                  <m:oMath xmlns:m="http://schemas.openxmlformats.org/officeDocument/2006/math">
                    <m:r>
                      <a:rPr lang="en-US" b="1" i="1" smtClean="0">
                        <a:solidFill>
                          <a:srgbClr val="FF9900"/>
                        </a:solidFill>
                        <a:latin typeface="Cambria Math" panose="02040503050406030204" pitchFamily="18" charset="0"/>
                      </a:rPr>
                      <m:t>𝒕</m:t>
                    </m:r>
                  </m:oMath>
                </a14:m>
                <a:r>
                  <a:rPr lang="en-US" dirty="0"/>
                  <a:t> and </a:t>
                </a:r>
                <a14:m>
                  <m:oMath xmlns:m="http://schemas.openxmlformats.org/officeDocument/2006/math">
                    <m:r>
                      <a:rPr lang="en-US" b="1" i="1" smtClean="0">
                        <a:solidFill>
                          <a:srgbClr val="7030A0"/>
                        </a:solidFill>
                        <a:latin typeface="Cambria Math" panose="02040503050406030204" pitchFamily="18" charset="0"/>
                      </a:rPr>
                      <m:t>𝒔</m:t>
                    </m:r>
                  </m:oMath>
                </a14:m>
                <a:r>
                  <a:rPr lang="en-US" dirty="0"/>
                  <a:t> sizes will change based on hash function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8"/>
                <a:stretch>
                  <a:fillRect l="-291" t="-1103" b="-8824"/>
                </a:stretch>
              </a:blipFill>
            </p:spPr>
            <p:txBody>
              <a:bodyPr/>
              <a:lstStyle/>
              <a:p>
                <a:r>
                  <a:rPr lang="en-US">
                    <a:noFill/>
                  </a:rPr>
                  <a:t> </a:t>
                </a:r>
              </a:p>
            </p:txBody>
          </p:sp>
        </mc:Fallback>
      </mc:AlternateContent>
      <p:sp>
        <p:nvSpPr>
          <p:cNvPr id="8" name="Slide Number Placeholder 7"/>
          <p:cNvSpPr>
            <a:spLocks noGrp="1"/>
          </p:cNvSpPr>
          <p:nvPr>
            <p:ph type="sldNum" sz="quarter" idx="10"/>
          </p:nvPr>
        </p:nvSpPr>
        <p:spPr/>
        <p:txBody>
          <a:bodyPr/>
          <a:lstStyle/>
          <a:p>
            <a:fld id="{630813B5-0B69-4299-81E1-2EA3435BD0CB}" type="slidenum">
              <a:rPr lang="en-US" smtClean="0"/>
              <a:t>15</a:t>
            </a:fld>
            <a:endParaRPr lang="en-US"/>
          </a:p>
        </p:txBody>
      </p:sp>
      <p:grpSp>
        <p:nvGrpSpPr>
          <p:cNvPr id="4" name="Group 3"/>
          <p:cNvGrpSpPr/>
          <p:nvPr/>
        </p:nvGrpSpPr>
        <p:grpSpPr>
          <a:xfrm>
            <a:off x="1691640" y="3566160"/>
            <a:ext cx="5763975" cy="822960"/>
            <a:chOff x="1825287" y="3749040"/>
            <a:chExt cx="5763975" cy="822960"/>
          </a:xfrm>
        </p:grpSpPr>
        <mc:AlternateContent xmlns:mc="http://schemas.openxmlformats.org/markup-compatibility/2006" xmlns:a14="http://schemas.microsoft.com/office/drawing/2010/main">
          <mc:Choice Requires="a14">
            <p:sp>
              <p:nvSpPr>
                <p:cNvPr id="5" name="Rectangle 4"/>
                <p:cNvSpPr>
                  <a:spLocks noChangeArrowheads="1"/>
                </p:cNvSpPr>
                <p:nvPr>
                  <p:custDataLst>
                    <p:tags r:id="rId1"/>
                  </p:custDataLst>
                </p:nvPr>
              </p:nvSpPr>
              <p:spPr bwMode="auto">
                <a:xfrm>
                  <a:off x="3566160" y="3749040"/>
                  <a:ext cx="1645920" cy="366623"/>
                </a:xfrm>
                <a:prstGeom prst="rect">
                  <a:avLst/>
                </a:prstGeom>
                <a:noFill/>
                <a:ln w="25400">
                  <a:solidFill>
                    <a:schemeClr val="tx1"/>
                  </a:solidFill>
                  <a:miter lim="800000"/>
                  <a:headEnd/>
                  <a:tailEnd/>
                </a:ln>
                <a:extLst>
                  <a:ext uri="{909E8E84-426E-40DD-AFC4-6F175D3DCCD1}">
                    <a14:hiddenFill>
                      <a:solidFill>
                        <a:srgbClr val="FFFFFF"/>
                      </a:solidFill>
                    </a14:hiddenFill>
                  </a:ext>
                </a:extLst>
              </p:spPr>
              <p:txBody>
                <a:bodyPr wrap="none" anchor="ctr"/>
                <a:lstStyle/>
                <a:p>
                  <a:pPr algn="ctr"/>
                  <a:r>
                    <a:rPr lang="en-US" dirty="0">
                      <a:latin typeface="Calibri" panose="020F0502020204030204" pitchFamily="34" charset="0"/>
                      <a:cs typeface="Calibri" panose="020F0502020204030204" pitchFamily="34" charset="0"/>
                    </a:rPr>
                    <a:t>Tag (</a:t>
                  </a:r>
                  <a14:m>
                    <m:oMath xmlns:m="http://schemas.openxmlformats.org/officeDocument/2006/math">
                      <m:r>
                        <a:rPr lang="en-US" b="1" i="1" smtClean="0">
                          <a:solidFill>
                            <a:srgbClr val="FF9900"/>
                          </a:solidFill>
                          <a:latin typeface="Cambria Math" panose="02040503050406030204" pitchFamily="18" charset="0"/>
                          <a:cs typeface="Calibri" panose="020F0502020204030204" pitchFamily="34" charset="0"/>
                        </a:rPr>
                        <m:t>𝒕</m:t>
                      </m:r>
                    </m:oMath>
                  </a14:m>
                  <a:r>
                    <a:rPr lang="en-US" dirty="0">
                      <a:latin typeface="Calibri" panose="020F0502020204030204" pitchFamily="34" charset="0"/>
                      <a:cs typeface="Calibri" panose="020F0502020204030204" pitchFamily="34" charset="0"/>
                    </a:rPr>
                    <a:t>)</a:t>
                  </a:r>
                </a:p>
              </p:txBody>
            </p:sp>
          </mc:Choice>
          <mc:Fallback xmlns="">
            <p:sp>
              <p:nvSpPr>
                <p:cNvPr id="5" name="Rectangle 4"/>
                <p:cNvSpPr>
                  <a:spLocks noRot="1" noChangeAspect="1" noMove="1" noResize="1" noEditPoints="1" noAdjustHandles="1" noChangeArrowheads="1" noChangeShapeType="1" noTextEdit="1"/>
                </p:cNvSpPr>
                <p:nvPr>
                  <p:custDataLst>
                    <p:tags r:id="rId9"/>
                  </p:custDataLst>
                </p:nvPr>
              </p:nvSpPr>
              <p:spPr bwMode="auto">
                <a:xfrm>
                  <a:off x="3566160" y="3749040"/>
                  <a:ext cx="1645920" cy="366623"/>
                </a:xfrm>
                <a:prstGeom prst="rect">
                  <a:avLst/>
                </a:prstGeom>
                <a:blipFill rotWithShape="0">
                  <a:blip r:embed="rId10"/>
                  <a:stretch>
                    <a:fillRect t="-4688" b="-21875"/>
                  </a:stretch>
                </a:blip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a:spLocks noChangeArrowheads="1"/>
                </p:cNvSpPr>
                <p:nvPr>
                  <p:custDataLst>
                    <p:tags r:id="rId2"/>
                  </p:custDataLst>
                </p:nvPr>
              </p:nvSpPr>
              <p:spPr bwMode="auto">
                <a:xfrm>
                  <a:off x="6309360" y="3749040"/>
                  <a:ext cx="1279902" cy="366623"/>
                </a:xfrm>
                <a:prstGeom prst="rect">
                  <a:avLst/>
                </a:prstGeom>
                <a:noFill/>
                <a:ln w="25400">
                  <a:solidFill>
                    <a:schemeClr val="tx1"/>
                  </a:solidFill>
                  <a:miter lim="800000"/>
                  <a:headEnd/>
                  <a:tailEnd/>
                </a:ln>
                <a:extLst>
                  <a:ext uri="{909E8E84-426E-40DD-AFC4-6F175D3DCCD1}">
                    <a14:hiddenFill>
                      <a:solidFill>
                        <a:srgbClr val="FFFFFF"/>
                      </a:solidFill>
                    </a14:hiddenFill>
                  </a:ext>
                </a:extLst>
              </p:spPr>
              <p:txBody>
                <a:bodyPr wrap="none" anchor="ctr"/>
                <a:lstStyle/>
                <a:p>
                  <a:pPr algn="ctr"/>
                  <a:r>
                    <a:rPr lang="en-US" dirty="0">
                      <a:latin typeface="Calibri" panose="020F0502020204030204" pitchFamily="34" charset="0"/>
                      <a:cs typeface="Calibri" panose="020F0502020204030204" pitchFamily="34" charset="0"/>
                    </a:rPr>
                    <a:t>Offset (</a:t>
                  </a:r>
                  <a14:m>
                    <m:oMath xmlns:m="http://schemas.openxmlformats.org/officeDocument/2006/math">
                      <m:r>
                        <a:rPr lang="en-US" b="1" i="1" smtClean="0">
                          <a:solidFill>
                            <a:srgbClr val="0070C0"/>
                          </a:solidFill>
                          <a:latin typeface="Cambria Math" panose="02040503050406030204" pitchFamily="18" charset="0"/>
                          <a:cs typeface="Calibri" panose="020F0502020204030204" pitchFamily="34" charset="0"/>
                        </a:rPr>
                        <m:t>𝒃</m:t>
                      </m:r>
                    </m:oMath>
                  </a14:m>
                  <a:r>
                    <a:rPr lang="en-US" dirty="0">
                      <a:latin typeface="Calibri" panose="020F0502020204030204" pitchFamily="34" charset="0"/>
                      <a:cs typeface="Calibri" panose="020F0502020204030204" pitchFamily="34" charset="0"/>
                    </a:rPr>
                    <a:t>)</a:t>
                  </a:r>
                </a:p>
              </p:txBody>
            </p:sp>
          </mc:Choice>
          <mc:Fallback xmlns="">
            <p:sp>
              <p:nvSpPr>
                <p:cNvPr id="6" name="Rectangle 5"/>
                <p:cNvSpPr>
                  <a:spLocks noRot="1" noChangeAspect="1" noMove="1" noResize="1" noEditPoints="1" noAdjustHandles="1" noChangeArrowheads="1" noChangeShapeType="1" noTextEdit="1"/>
                </p:cNvSpPr>
                <p:nvPr>
                  <p:custDataLst>
                    <p:tags r:id="rId11"/>
                  </p:custDataLst>
                </p:nvPr>
              </p:nvSpPr>
              <p:spPr bwMode="auto">
                <a:xfrm>
                  <a:off x="6309360" y="3749040"/>
                  <a:ext cx="1279902" cy="366623"/>
                </a:xfrm>
                <a:prstGeom prst="rect">
                  <a:avLst/>
                </a:prstGeom>
                <a:blipFill>
                  <a:blip r:embed="rId12"/>
                  <a:stretch>
                    <a:fillRect t="-4688" b="-21875"/>
                  </a:stretch>
                </a:blip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Box 7"/>
                <p:cNvSpPr txBox="1">
                  <a:spLocks noChangeArrowheads="1"/>
                </p:cNvSpPr>
                <p:nvPr>
                  <p:custDataLst>
                    <p:tags r:id="rId3"/>
                  </p:custDataLst>
                </p:nvPr>
              </p:nvSpPr>
              <p:spPr bwMode="auto">
                <a:xfrm>
                  <a:off x="1825287" y="3749040"/>
                  <a:ext cx="1675515" cy="365760"/>
                </a:xfrm>
                <a:prstGeom prst="rect">
                  <a:avLst/>
                </a:prstGeom>
                <a:noFill/>
                <a:ln>
                  <a:noFill/>
                </a:ln>
                <a:extLst>
                  <a:ext uri="{909E8E84-426E-40DD-AFC4-6F175D3DCCD1}">
                    <a14:hiddenFill>
                      <a:solidFill>
                        <a:srgbClr val="FFFFFF"/>
                      </a:solidFill>
                    </a14:hiddenFill>
                  </a:ext>
                  <a:ext uri="{91240B29-F687-4F45-9708-019B960494DF}">
                    <a14:hiddenLine w="25400">
                      <a:solidFill>
                        <a:srgbClr val="000000"/>
                      </a:solidFill>
                      <a:miter lim="800000"/>
                      <a:headEnd/>
                      <a:tailEnd/>
                    </a14:hiddenLine>
                  </a:ext>
                </a:extLst>
              </p:spPr>
              <p:txBody>
                <a:bodyPr wrap="none" lIns="0" tIns="0" rIns="0" bIns="0" anchor="ctr">
                  <a:norm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14:m>
                    <m:oMath xmlns:m="http://schemas.openxmlformats.org/officeDocument/2006/math">
                      <m:r>
                        <a:rPr lang="en-US" b="1" i="1" smtClean="0">
                          <a:latin typeface="Cambria Math" panose="02040503050406030204" pitchFamily="18" charset="0"/>
                          <a:cs typeface="Calibri" panose="020F0502020204030204" pitchFamily="34" charset="0"/>
                        </a:rPr>
                        <m:t>𝒎</m:t>
                      </m:r>
                    </m:oMath>
                  </a14:m>
                  <a:r>
                    <a:rPr lang="en-US" dirty="0">
                      <a:latin typeface="Calibri" panose="020F0502020204030204" pitchFamily="34" charset="0"/>
                      <a:cs typeface="Calibri" panose="020F0502020204030204" pitchFamily="34" charset="0"/>
                    </a:rPr>
                    <a:t>-bit address:</a:t>
                  </a:r>
                </a:p>
              </p:txBody>
            </p:sp>
          </mc:Choice>
          <mc:Fallback xmlns="">
            <p:sp>
              <p:nvSpPr>
                <p:cNvPr id="7" name="Text Box 7"/>
                <p:cNvSpPr txBox="1">
                  <a:spLocks noRot="1" noChangeAspect="1" noMove="1" noResize="1" noEditPoints="1" noAdjustHandles="1" noChangeArrowheads="1" noChangeShapeType="1" noTextEdit="1"/>
                </p:cNvSpPr>
                <p:nvPr>
                  <p:custDataLst>
                    <p:tags r:id="rId13"/>
                  </p:custDataLst>
                </p:nvPr>
              </p:nvSpPr>
              <p:spPr bwMode="auto">
                <a:xfrm>
                  <a:off x="1825287" y="3749040"/>
                  <a:ext cx="1675515" cy="365760"/>
                </a:xfrm>
                <a:prstGeom prst="rect">
                  <a:avLst/>
                </a:prstGeom>
                <a:blipFill rotWithShape="0">
                  <a:blip r:embed="rId14"/>
                  <a:stretch>
                    <a:fillRect t="-13333" r="-4745" b="-3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r>
                    <a:rPr lang="en-US">
                      <a:noFill/>
                    </a:rPr>
                    <a:t> </a:t>
                  </a:r>
                </a:p>
              </p:txBody>
            </p:sp>
          </mc:Fallback>
        </mc:AlternateContent>
        <p:sp>
          <p:nvSpPr>
            <p:cNvPr id="9" name="Text Box 9"/>
            <p:cNvSpPr txBox="1">
              <a:spLocks noChangeArrowheads="1"/>
            </p:cNvSpPr>
            <p:nvPr>
              <p:custDataLst>
                <p:tags r:id="rId4"/>
              </p:custDataLst>
            </p:nvPr>
          </p:nvSpPr>
          <p:spPr bwMode="auto">
            <a:xfrm>
              <a:off x="3585072" y="4297680"/>
              <a:ext cx="274320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norm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a:latin typeface="Calibri" panose="020F0502020204030204" pitchFamily="34" charset="0"/>
                  <a:cs typeface="Calibri" panose="020F0502020204030204" pitchFamily="34" charset="0"/>
                </a:rPr>
                <a:t>Block Number</a:t>
              </a:r>
            </a:p>
          </p:txBody>
        </p:sp>
        <mc:AlternateContent xmlns:mc="http://schemas.openxmlformats.org/markup-compatibility/2006" xmlns:a14="http://schemas.microsoft.com/office/drawing/2010/main">
          <mc:Choice Requires="a14">
            <p:sp>
              <p:nvSpPr>
                <p:cNvPr id="10" name="Rectangle 9"/>
                <p:cNvSpPr>
                  <a:spLocks noChangeArrowheads="1"/>
                </p:cNvSpPr>
                <p:nvPr>
                  <p:custDataLst>
                    <p:tags r:id="rId5"/>
                  </p:custDataLst>
                </p:nvPr>
              </p:nvSpPr>
              <p:spPr bwMode="auto">
                <a:xfrm>
                  <a:off x="5212080" y="3749040"/>
                  <a:ext cx="1097280" cy="366623"/>
                </a:xfrm>
                <a:prstGeom prst="rect">
                  <a:avLst/>
                </a:prstGeom>
                <a:noFill/>
                <a:ln w="25400">
                  <a:solidFill>
                    <a:schemeClr val="tx1"/>
                  </a:solidFill>
                  <a:miter lim="800000"/>
                  <a:headEnd/>
                  <a:tailEnd/>
                </a:ln>
                <a:extLst>
                  <a:ext uri="{909E8E84-426E-40DD-AFC4-6F175D3DCCD1}">
                    <a14:hiddenFill>
                      <a:solidFill>
                        <a:srgbClr val="FFFFFF"/>
                      </a:solidFill>
                    </a14:hiddenFill>
                  </a:ext>
                </a:extLst>
              </p:spPr>
              <p:txBody>
                <a:bodyPr wrap="none" anchor="ctr"/>
                <a:lstStyle/>
                <a:p>
                  <a:pPr algn="ctr"/>
                  <a:r>
                    <a:rPr lang="en-US" dirty="0">
                      <a:latin typeface="Calibri" panose="020F0502020204030204" pitchFamily="34" charset="0"/>
                      <a:cs typeface="Calibri" panose="020F0502020204030204" pitchFamily="34" charset="0"/>
                    </a:rPr>
                    <a:t>Index (</a:t>
                  </a:r>
                  <a14:m>
                    <m:oMath xmlns:m="http://schemas.openxmlformats.org/officeDocument/2006/math">
                      <m:r>
                        <a:rPr lang="en-US" b="1" i="1" smtClean="0">
                          <a:solidFill>
                            <a:srgbClr val="7030A0"/>
                          </a:solidFill>
                          <a:latin typeface="Cambria Math" panose="02040503050406030204" pitchFamily="18" charset="0"/>
                          <a:cs typeface="Calibri" panose="020F0502020204030204" pitchFamily="34" charset="0"/>
                        </a:rPr>
                        <m:t>𝒔</m:t>
                      </m:r>
                    </m:oMath>
                  </a14:m>
                  <a:r>
                    <a:rPr lang="en-US" dirty="0">
                      <a:latin typeface="Calibri" panose="020F0502020204030204" pitchFamily="34" charset="0"/>
                      <a:cs typeface="Calibri" panose="020F0502020204030204" pitchFamily="34" charset="0"/>
                    </a:rPr>
                    <a:t>)</a:t>
                  </a:r>
                </a:p>
              </p:txBody>
            </p:sp>
          </mc:Choice>
          <mc:Fallback xmlns="">
            <p:sp>
              <p:nvSpPr>
                <p:cNvPr id="10" name="Rectangle 9"/>
                <p:cNvSpPr>
                  <a:spLocks noRot="1" noChangeAspect="1" noMove="1" noResize="1" noEditPoints="1" noAdjustHandles="1" noChangeArrowheads="1" noChangeShapeType="1" noTextEdit="1"/>
                </p:cNvSpPr>
                <p:nvPr>
                  <p:custDataLst>
                    <p:tags r:id="rId15"/>
                  </p:custDataLst>
                </p:nvPr>
              </p:nvSpPr>
              <p:spPr bwMode="auto">
                <a:xfrm>
                  <a:off x="5212080" y="3749040"/>
                  <a:ext cx="1097280" cy="366623"/>
                </a:xfrm>
                <a:prstGeom prst="rect">
                  <a:avLst/>
                </a:prstGeom>
                <a:blipFill rotWithShape="0">
                  <a:blip r:embed="rId16"/>
                  <a:stretch>
                    <a:fillRect t="-4688" b="-21875"/>
                  </a:stretch>
                </a:blip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11" name="Left Brace 10"/>
            <p:cNvSpPr/>
            <p:nvPr/>
          </p:nvSpPr>
          <p:spPr bwMode="auto">
            <a:xfrm rot="16200000">
              <a:off x="4846320" y="2880360"/>
              <a:ext cx="182880" cy="2743200"/>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grpSp>
    </p:spTree>
    <p:extLst>
      <p:ext uri="{BB962C8B-B14F-4D97-AF65-F5344CB8AC3E}">
        <p14:creationId xmlns:p14="http://schemas.microsoft.com/office/powerpoint/2010/main" val="169338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Direct-Mapped Cache</a:t>
            </a:r>
            <a:endParaRPr lang="en-US" dirty="0"/>
          </a:p>
        </p:txBody>
      </p:sp>
      <p:sp>
        <p:nvSpPr>
          <p:cNvPr id="32" name="Content Placeholder 31"/>
          <p:cNvSpPr>
            <a:spLocks noGrp="1"/>
          </p:cNvSpPr>
          <p:nvPr>
            <p:ph idx="1"/>
          </p:nvPr>
        </p:nvSpPr>
        <p:spPr>
          <a:xfrm>
            <a:off x="3840480" y="3474720"/>
            <a:ext cx="5029200" cy="2743200"/>
          </a:xfrm>
        </p:spPr>
        <p:txBody>
          <a:bodyPr lIns="91440" rIns="0"/>
          <a:lstStyle/>
          <a:p>
            <a:r>
              <a:rPr lang="en-US" dirty="0">
                <a:effectLst>
                  <a:glow rad="63500">
                    <a:schemeClr val="accent3">
                      <a:satMod val="175000"/>
                    </a:schemeClr>
                  </a:glow>
                </a:effectLst>
              </a:rPr>
              <a:t>Hash function:  </a:t>
            </a:r>
            <a:r>
              <a:rPr lang="en-US" dirty="0">
                <a:solidFill>
                  <a:srgbClr val="FF0000"/>
                </a:solidFill>
                <a:effectLst>
                  <a:glow rad="63500">
                    <a:schemeClr val="accent3">
                      <a:satMod val="175000"/>
                    </a:schemeClr>
                  </a:glow>
                </a:effectLst>
              </a:rPr>
              <a:t>(block address) mod (# of blocks in cache)</a:t>
            </a:r>
          </a:p>
          <a:p>
            <a:pPr lvl="1"/>
            <a:r>
              <a:rPr lang="en-US" dirty="0"/>
              <a:t>Each memory address maps to </a:t>
            </a:r>
            <a:r>
              <a:rPr lang="en-US" i="1" dirty="0"/>
              <a:t>exactly</a:t>
            </a:r>
            <a:r>
              <a:rPr lang="en-US" dirty="0"/>
              <a:t> one index in the cache</a:t>
            </a:r>
          </a:p>
          <a:p>
            <a:pPr lvl="1"/>
            <a:r>
              <a:rPr lang="en-US" dirty="0"/>
              <a:t>Fast (and simpler) to find an address</a:t>
            </a:r>
          </a:p>
          <a:p>
            <a:pPr lvl="1"/>
            <a:endParaRPr lang="en-US" dirty="0">
              <a:effectLst>
                <a:glow rad="63500">
                  <a:schemeClr val="accent3">
                    <a:satMod val="175000"/>
                  </a:schemeClr>
                </a:glow>
              </a:effectLst>
            </a:endParaRP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16</a:t>
            </a:fld>
            <a:endParaRPr lang="en-US"/>
          </a:p>
        </p:txBody>
      </p:sp>
      <p:grpSp>
        <p:nvGrpSpPr>
          <p:cNvPr id="3" name="Group 2"/>
          <p:cNvGrpSpPr/>
          <p:nvPr/>
        </p:nvGrpSpPr>
        <p:grpSpPr>
          <a:xfrm>
            <a:off x="2834640" y="2240280"/>
            <a:ext cx="2011681" cy="3566160"/>
            <a:chOff x="3291839" y="2240280"/>
            <a:chExt cx="2011681" cy="3566160"/>
          </a:xfrm>
        </p:grpSpPr>
        <p:sp>
          <p:nvSpPr>
            <p:cNvPr id="25" name="Line 24"/>
            <p:cNvSpPr>
              <a:spLocks noChangeShapeType="1"/>
            </p:cNvSpPr>
            <p:nvPr>
              <p:custDataLst>
                <p:tags r:id="rId3"/>
              </p:custDataLst>
            </p:nvPr>
          </p:nvSpPr>
          <p:spPr bwMode="auto">
            <a:xfrm flipH="1" flipV="1">
              <a:off x="3291840" y="2240280"/>
              <a:ext cx="2011680" cy="0"/>
            </a:xfrm>
            <a:prstGeom prst="line">
              <a:avLst/>
            </a:prstGeom>
            <a:noFill/>
            <a:ln w="25400">
              <a:solidFill>
                <a:srgbClr val="C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6" name="Line 25"/>
            <p:cNvSpPr>
              <a:spLocks noChangeShapeType="1"/>
            </p:cNvSpPr>
            <p:nvPr>
              <p:custDataLst>
                <p:tags r:id="rId4"/>
              </p:custDataLst>
            </p:nvPr>
          </p:nvSpPr>
          <p:spPr bwMode="auto">
            <a:xfrm flipH="1">
              <a:off x="3291839" y="2788920"/>
              <a:ext cx="2011679" cy="1097280"/>
            </a:xfrm>
            <a:prstGeom prst="line">
              <a:avLst/>
            </a:prstGeom>
            <a:noFill/>
            <a:ln w="25400">
              <a:solidFill>
                <a:srgbClr val="00CC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7" name="Line 26"/>
            <p:cNvSpPr>
              <a:spLocks noChangeShapeType="1"/>
            </p:cNvSpPr>
            <p:nvPr>
              <p:custDataLst>
                <p:tags r:id="rId5"/>
              </p:custDataLst>
            </p:nvPr>
          </p:nvSpPr>
          <p:spPr bwMode="auto">
            <a:xfrm flipH="1">
              <a:off x="3294364" y="2514600"/>
              <a:ext cx="2009155" cy="3291840"/>
            </a:xfrm>
            <a:prstGeom prst="line">
              <a:avLst/>
            </a:prstGeom>
            <a:noFill/>
            <a:ln w="25400">
              <a:solidFill>
                <a:srgbClr val="0070C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8" name="Line 27"/>
            <p:cNvSpPr>
              <a:spLocks noChangeShapeType="1"/>
            </p:cNvSpPr>
            <p:nvPr>
              <p:custDataLst>
                <p:tags r:id="rId6"/>
              </p:custDataLst>
            </p:nvPr>
          </p:nvSpPr>
          <p:spPr bwMode="auto">
            <a:xfrm flipH="1">
              <a:off x="3291840" y="3063240"/>
              <a:ext cx="2011680" cy="1097280"/>
            </a:xfrm>
            <a:prstGeom prst="line">
              <a:avLst/>
            </a:prstGeom>
            <a:noFill/>
            <a:ln w="25400">
              <a:solidFill>
                <a:schemeClr val="bg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grpSp>
      <p:graphicFrame>
        <p:nvGraphicFramePr>
          <p:cNvPr id="43" name="Table 42"/>
          <p:cNvGraphicFramePr>
            <a:graphicFrameLocks noGrp="1"/>
          </p:cNvGraphicFramePr>
          <p:nvPr>
            <p:extLst>
              <p:ext uri="{D42A27DB-BD31-4B8C-83A1-F6EECF244321}">
                <p14:modId xmlns:p14="http://schemas.microsoft.com/office/powerpoint/2010/main" val="2471539393"/>
              </p:ext>
            </p:extLst>
          </p:nvPr>
        </p:nvGraphicFramePr>
        <p:xfrm>
          <a:off x="457200" y="1828800"/>
          <a:ext cx="2377440" cy="466344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320040">
                  <a:extLst>
                    <a:ext uri="{9D8B030D-6E8A-4147-A177-3AD203B41FA5}">
                      <a16:colId xmlns:a16="http://schemas.microsoft.com/office/drawing/2014/main" val="20001"/>
                    </a:ext>
                  </a:extLst>
                </a:gridCol>
                <a:gridCol w="320040">
                  <a:extLst>
                    <a:ext uri="{9D8B030D-6E8A-4147-A177-3AD203B41FA5}">
                      <a16:colId xmlns:a16="http://schemas.microsoft.com/office/drawing/2014/main" val="20002"/>
                    </a:ext>
                  </a:extLst>
                </a:gridCol>
                <a:gridCol w="320040">
                  <a:extLst>
                    <a:ext uri="{9D8B030D-6E8A-4147-A177-3AD203B41FA5}">
                      <a16:colId xmlns:a16="http://schemas.microsoft.com/office/drawing/2014/main" val="20003"/>
                    </a:ext>
                  </a:extLst>
                </a:gridCol>
                <a:gridCol w="320040">
                  <a:extLst>
                    <a:ext uri="{9D8B030D-6E8A-4147-A177-3AD203B41FA5}">
                      <a16:colId xmlns:a16="http://schemas.microsoft.com/office/drawing/2014/main" val="20004"/>
                    </a:ext>
                  </a:extLst>
                </a:gridCol>
              </a:tblGrid>
              <a:tr h="274320">
                <a:tc>
                  <a:txBody>
                    <a:bodyPr/>
                    <a:lstStyle/>
                    <a:p>
                      <a:pPr algn="r"/>
                      <a:r>
                        <a:rPr lang="en-US" sz="1600" b="1">
                          <a:solidFill>
                            <a:schemeClr val="tx1"/>
                          </a:solidFill>
                          <a:latin typeface="Calibri" panose="020F0502020204030204" pitchFamily="34" charset="0"/>
                          <a:cs typeface="Calibri" panose="020F0502020204030204" pitchFamily="34" charset="0"/>
                        </a:rPr>
                        <a:t>Block Addr</a:t>
                      </a:r>
                      <a:endParaRPr lang="en-US" sz="1600" b="1" dirty="0">
                        <a:solidFill>
                          <a:schemeClr val="tx1"/>
                        </a:solidFill>
                        <a:latin typeface="Calibri" panose="020F0502020204030204" pitchFamily="34" charset="0"/>
                        <a:cs typeface="Calibri" panose="020F0502020204030204" pitchFamily="34" charset="0"/>
                      </a:endParaRPr>
                    </a:p>
                  </a:txBody>
                  <a:tcPr marL="0" marR="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a:r>
                        <a:rPr lang="en-US" sz="1600" b="1">
                          <a:latin typeface="Calibri" panose="020F0502020204030204" pitchFamily="34" charset="0"/>
                          <a:cs typeface="Calibri" panose="020F0502020204030204" pitchFamily="34" charset="0"/>
                        </a:rPr>
                        <a:t>Block Data</a:t>
                      </a:r>
                      <a:endParaRPr lang="en-US" sz="1600" b="1" dirty="0">
                        <a:latin typeface="Calibri" panose="020F0502020204030204" pitchFamily="34" charset="0"/>
                        <a:cs typeface="Calibri" panose="020F050202020403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a:txBody>
                    <a:bodyPr/>
                    <a:lstStyle/>
                    <a:p>
                      <a:pPr algn="r"/>
                      <a:r>
                        <a:rPr lang="en-US" sz="1600" b="1">
                          <a:solidFill>
                            <a:srgbClr val="C00000"/>
                          </a:solidFill>
                          <a:latin typeface="Courier New" panose="02070309020205020404" pitchFamily="49" charset="0"/>
                          <a:cs typeface="Courier New" panose="02070309020205020404" pitchFamily="49" charset="0"/>
                        </a:rPr>
                        <a:t>00</a:t>
                      </a:r>
                      <a:r>
                        <a:rPr lang="en-US" sz="1600"/>
                        <a:t> </a:t>
                      </a:r>
                      <a:r>
                        <a:rPr lang="en-US" sz="1600" b="1">
                          <a:solidFill>
                            <a:srgbClr val="C00000"/>
                          </a:solidFill>
                          <a:latin typeface="Courier New" panose="02070309020205020404" pitchFamily="49" charset="0"/>
                          <a:cs typeface="Courier New" panose="02070309020205020404" pitchFamily="49" charset="0"/>
                        </a:rPr>
                        <a:t>00</a:t>
                      </a:r>
                      <a:endParaRPr lang="en-US" sz="1600" b="1" dirty="0">
                        <a:solidFill>
                          <a:srgbClr val="C00000"/>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01"/>
                  </a:ext>
                </a:extLst>
              </a:tr>
              <a:tr h="274320">
                <a:tc>
                  <a:txBody>
                    <a:bodyPr/>
                    <a:lstStyle/>
                    <a:p>
                      <a:pPr algn="r"/>
                      <a:r>
                        <a:rPr lang="en-US" sz="1600">
                          <a:latin typeface="Courier New" panose="02070309020205020404" pitchFamily="49" charset="0"/>
                          <a:cs typeface="Courier New" panose="02070309020205020404" pitchFamily="49" charset="0"/>
                        </a:rPr>
                        <a:t>00</a:t>
                      </a:r>
                      <a:r>
                        <a:rPr lang="en-US" sz="1600"/>
                        <a:t> </a:t>
                      </a:r>
                      <a:r>
                        <a:rPr lang="en-US" sz="1600" b="1">
                          <a:latin typeface="Courier New" panose="02070309020205020404" pitchFamily="49" charset="0"/>
                          <a:cs typeface="Courier New" panose="02070309020205020404" pitchFamily="49" charset="0"/>
                        </a:rPr>
                        <a:t>01</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274320">
                <a:tc>
                  <a:txBody>
                    <a:bodyPr/>
                    <a:lstStyle/>
                    <a:p>
                      <a:pPr algn="r"/>
                      <a:r>
                        <a:rPr lang="en-US" sz="1600">
                          <a:latin typeface="Courier New" panose="02070309020205020404" pitchFamily="49" charset="0"/>
                          <a:cs typeface="Courier New" panose="02070309020205020404" pitchFamily="49" charset="0"/>
                        </a:rPr>
                        <a:t>00</a:t>
                      </a:r>
                      <a:r>
                        <a:rPr lang="en-US" sz="1600"/>
                        <a:t> </a:t>
                      </a:r>
                      <a:r>
                        <a:rPr lang="en-US" sz="1600" b="1">
                          <a:latin typeface="Courier New" panose="02070309020205020404" pitchFamily="49" charset="0"/>
                          <a:cs typeface="Courier New" panose="02070309020205020404" pitchFamily="49" charset="0"/>
                        </a:rPr>
                        <a:t>10</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3"/>
                  </a:ext>
                </a:extLst>
              </a:tr>
              <a:tr h="274320">
                <a:tc>
                  <a:txBody>
                    <a:bodyPr/>
                    <a:lstStyle/>
                    <a:p>
                      <a:pPr algn="r"/>
                      <a:r>
                        <a:rPr lang="en-US" sz="1600">
                          <a:latin typeface="Courier New" panose="02070309020205020404" pitchFamily="49" charset="0"/>
                          <a:cs typeface="Courier New" panose="02070309020205020404" pitchFamily="49" charset="0"/>
                        </a:rPr>
                        <a:t>00</a:t>
                      </a:r>
                      <a:r>
                        <a:rPr lang="en-US" sz="1600"/>
                        <a:t> </a:t>
                      </a:r>
                      <a:r>
                        <a:rPr lang="en-US" sz="1600" b="1">
                          <a:latin typeface="Courier New" panose="02070309020205020404" pitchFamily="49" charset="0"/>
                          <a:cs typeface="Courier New" panose="02070309020205020404" pitchFamily="49" charset="0"/>
                        </a:rPr>
                        <a:t>11</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274320">
                <a:tc>
                  <a:txBody>
                    <a:bodyPr/>
                    <a:lstStyle/>
                    <a:p>
                      <a:pPr algn="r"/>
                      <a:r>
                        <a:rPr lang="en-US" sz="1600">
                          <a:latin typeface="Courier New" panose="02070309020205020404" pitchFamily="49" charset="0"/>
                          <a:cs typeface="Courier New" panose="02070309020205020404" pitchFamily="49" charset="0"/>
                        </a:rPr>
                        <a:t>01</a:t>
                      </a:r>
                      <a:r>
                        <a:rPr lang="en-US" sz="1600"/>
                        <a:t> </a:t>
                      </a:r>
                      <a:r>
                        <a:rPr lang="en-US" sz="1600" b="1">
                          <a:latin typeface="Courier New" panose="02070309020205020404" pitchFamily="49" charset="0"/>
                          <a:cs typeface="Courier New" panose="02070309020205020404" pitchFamily="49" charset="0"/>
                        </a:rPr>
                        <a:t>00</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05"/>
                  </a:ext>
                </a:extLst>
              </a:tr>
              <a:tr h="274320">
                <a:tc>
                  <a:txBody>
                    <a:bodyPr/>
                    <a:lstStyle/>
                    <a:p>
                      <a:pPr algn="r"/>
                      <a:r>
                        <a:rPr lang="en-US" sz="1600">
                          <a:latin typeface="Courier New" panose="02070309020205020404" pitchFamily="49" charset="0"/>
                          <a:cs typeface="Courier New" panose="02070309020205020404" pitchFamily="49" charset="0"/>
                        </a:rPr>
                        <a:t>01</a:t>
                      </a:r>
                      <a:r>
                        <a:rPr lang="en-US" sz="1600"/>
                        <a:t> </a:t>
                      </a:r>
                      <a:r>
                        <a:rPr lang="en-US" sz="1600" b="1">
                          <a:latin typeface="Courier New" panose="02070309020205020404" pitchFamily="49" charset="0"/>
                          <a:cs typeface="Courier New" panose="02070309020205020404" pitchFamily="49" charset="0"/>
                        </a:rPr>
                        <a:t>01</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r h="274320">
                <a:tc>
                  <a:txBody>
                    <a:bodyPr/>
                    <a:lstStyle/>
                    <a:p>
                      <a:pPr algn="r"/>
                      <a:r>
                        <a:rPr lang="en-US" sz="1600" b="1">
                          <a:solidFill>
                            <a:srgbClr val="00B050"/>
                          </a:solidFill>
                          <a:latin typeface="Courier New" panose="02070309020205020404" pitchFamily="49" charset="0"/>
                          <a:cs typeface="Courier New" panose="02070309020205020404" pitchFamily="49" charset="0"/>
                        </a:rPr>
                        <a:t>01</a:t>
                      </a:r>
                      <a:r>
                        <a:rPr lang="en-US" sz="1600"/>
                        <a:t> </a:t>
                      </a:r>
                      <a:r>
                        <a:rPr lang="en-US" sz="1600" b="1">
                          <a:solidFill>
                            <a:srgbClr val="00B050"/>
                          </a:solidFill>
                          <a:latin typeface="Courier New" panose="02070309020205020404" pitchFamily="49" charset="0"/>
                          <a:cs typeface="Courier New" panose="02070309020205020404" pitchFamily="49" charset="0"/>
                        </a:rPr>
                        <a:t>10</a:t>
                      </a:r>
                      <a:endParaRPr lang="en-US" sz="1600" b="1" dirty="0">
                        <a:solidFill>
                          <a:srgbClr val="00B050"/>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7"/>
                  </a:ext>
                </a:extLst>
              </a:tr>
              <a:tr h="274320">
                <a:tc>
                  <a:txBody>
                    <a:bodyPr/>
                    <a:lstStyle/>
                    <a:p>
                      <a:pPr algn="r"/>
                      <a:r>
                        <a:rPr lang="en-US" sz="1600" b="1">
                          <a:solidFill>
                            <a:schemeClr val="bg2"/>
                          </a:solidFill>
                          <a:latin typeface="Courier New" panose="02070309020205020404" pitchFamily="49" charset="0"/>
                          <a:cs typeface="Courier New" panose="02070309020205020404" pitchFamily="49" charset="0"/>
                        </a:rPr>
                        <a:t>01</a:t>
                      </a:r>
                      <a:r>
                        <a:rPr lang="en-US" sz="1600"/>
                        <a:t> </a:t>
                      </a:r>
                      <a:r>
                        <a:rPr lang="en-US" sz="1600" b="1">
                          <a:solidFill>
                            <a:schemeClr val="bg2"/>
                          </a:solidFill>
                          <a:latin typeface="Courier New" panose="02070309020205020404" pitchFamily="49" charset="0"/>
                          <a:cs typeface="Courier New" panose="02070309020205020404" pitchFamily="49" charset="0"/>
                        </a:rPr>
                        <a:t>11</a:t>
                      </a:r>
                      <a:endParaRPr lang="en-US" sz="1600" b="1" dirty="0">
                        <a:solidFill>
                          <a:schemeClr val="bg2"/>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274320">
                <a:tc>
                  <a:txBody>
                    <a:bodyPr/>
                    <a:lstStyle/>
                    <a:p>
                      <a:pPr algn="r"/>
                      <a:r>
                        <a:rPr lang="en-US" sz="1600">
                          <a:latin typeface="Courier New" panose="02070309020205020404" pitchFamily="49" charset="0"/>
                          <a:cs typeface="Courier New" panose="02070309020205020404" pitchFamily="49" charset="0"/>
                        </a:rPr>
                        <a:t>10</a:t>
                      </a:r>
                      <a:r>
                        <a:rPr lang="en-US" sz="1600"/>
                        <a:t> </a:t>
                      </a:r>
                      <a:r>
                        <a:rPr lang="en-US" sz="1600" b="1">
                          <a:latin typeface="Courier New" panose="02070309020205020404" pitchFamily="49" charset="0"/>
                          <a:cs typeface="Courier New" panose="02070309020205020404" pitchFamily="49" charset="0"/>
                        </a:rPr>
                        <a:t>00</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09"/>
                  </a:ext>
                </a:extLst>
              </a:tr>
              <a:tr h="274320">
                <a:tc>
                  <a:txBody>
                    <a:bodyPr/>
                    <a:lstStyle/>
                    <a:p>
                      <a:pPr algn="r"/>
                      <a:r>
                        <a:rPr lang="en-US" sz="1600">
                          <a:latin typeface="Courier New" panose="02070309020205020404" pitchFamily="49" charset="0"/>
                          <a:cs typeface="Courier New" panose="02070309020205020404" pitchFamily="49" charset="0"/>
                        </a:rPr>
                        <a:t>10</a:t>
                      </a:r>
                      <a:r>
                        <a:rPr lang="en-US" sz="1600"/>
                        <a:t> </a:t>
                      </a:r>
                      <a:r>
                        <a:rPr lang="en-US" sz="1600" b="1">
                          <a:latin typeface="Courier New" panose="02070309020205020404" pitchFamily="49" charset="0"/>
                          <a:cs typeface="Courier New" panose="02070309020205020404" pitchFamily="49" charset="0"/>
                        </a:rPr>
                        <a:t>01</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0"/>
                  </a:ext>
                </a:extLst>
              </a:tr>
              <a:tr h="274320">
                <a:tc>
                  <a:txBody>
                    <a:bodyPr/>
                    <a:lstStyle/>
                    <a:p>
                      <a:pPr algn="r"/>
                      <a:r>
                        <a:rPr lang="en-US" sz="1600" b="0">
                          <a:latin typeface="Courier New" panose="02070309020205020404" pitchFamily="49" charset="0"/>
                          <a:cs typeface="Courier New" panose="02070309020205020404" pitchFamily="49" charset="0"/>
                        </a:rPr>
                        <a:t>10</a:t>
                      </a:r>
                      <a:r>
                        <a:rPr lang="en-US" sz="1600"/>
                        <a:t> </a:t>
                      </a:r>
                      <a:r>
                        <a:rPr lang="en-US" sz="1600" b="1">
                          <a:latin typeface="Courier New" panose="02070309020205020404" pitchFamily="49" charset="0"/>
                          <a:cs typeface="Courier New" panose="02070309020205020404" pitchFamily="49" charset="0"/>
                        </a:rPr>
                        <a:t>10</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11"/>
                  </a:ext>
                </a:extLst>
              </a:tr>
              <a:tr h="274320">
                <a:tc>
                  <a:txBody>
                    <a:bodyPr/>
                    <a:lstStyle/>
                    <a:p>
                      <a:pPr algn="r"/>
                      <a:r>
                        <a:rPr lang="en-US" sz="1600">
                          <a:latin typeface="Courier New" panose="02070309020205020404" pitchFamily="49" charset="0"/>
                          <a:cs typeface="Courier New" panose="02070309020205020404" pitchFamily="49" charset="0"/>
                        </a:rPr>
                        <a:t>10</a:t>
                      </a:r>
                      <a:r>
                        <a:rPr lang="en-US" sz="1600"/>
                        <a:t> </a:t>
                      </a:r>
                      <a:r>
                        <a:rPr lang="en-US" sz="1600" b="1">
                          <a:latin typeface="Courier New" panose="02070309020205020404" pitchFamily="49" charset="0"/>
                          <a:cs typeface="Courier New" panose="02070309020205020404" pitchFamily="49" charset="0"/>
                        </a:rPr>
                        <a:t>11</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2"/>
                  </a:ext>
                </a:extLst>
              </a:tr>
              <a:tr h="274320">
                <a:tc>
                  <a:txBody>
                    <a:bodyPr/>
                    <a:lstStyle/>
                    <a:p>
                      <a:pPr algn="r"/>
                      <a:r>
                        <a:rPr lang="en-US" sz="1600">
                          <a:latin typeface="Courier New" panose="02070309020205020404" pitchFamily="49" charset="0"/>
                          <a:cs typeface="Courier New" panose="02070309020205020404" pitchFamily="49" charset="0"/>
                        </a:rPr>
                        <a:t>11</a:t>
                      </a:r>
                      <a:r>
                        <a:rPr lang="en-US" sz="1600"/>
                        <a:t> </a:t>
                      </a:r>
                      <a:r>
                        <a:rPr lang="en-US" sz="1600" b="1">
                          <a:latin typeface="Courier New" panose="02070309020205020404" pitchFamily="49" charset="0"/>
                          <a:cs typeface="Courier New" panose="02070309020205020404" pitchFamily="49" charset="0"/>
                        </a:rPr>
                        <a:t>00</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13"/>
                  </a:ext>
                </a:extLst>
              </a:tr>
              <a:tr h="274320">
                <a:tc>
                  <a:txBody>
                    <a:bodyPr/>
                    <a:lstStyle/>
                    <a:p>
                      <a:pPr algn="r"/>
                      <a:r>
                        <a:rPr lang="en-US" sz="1600" b="1">
                          <a:solidFill>
                            <a:srgbClr val="0070C0"/>
                          </a:solidFill>
                          <a:latin typeface="Courier New" panose="02070309020205020404" pitchFamily="49" charset="0"/>
                          <a:cs typeface="Courier New" panose="02070309020205020404" pitchFamily="49" charset="0"/>
                        </a:rPr>
                        <a:t>11</a:t>
                      </a:r>
                      <a:r>
                        <a:rPr lang="en-US" sz="1600"/>
                        <a:t> </a:t>
                      </a:r>
                      <a:r>
                        <a:rPr lang="en-US" sz="1600" b="1">
                          <a:solidFill>
                            <a:srgbClr val="0070C0"/>
                          </a:solidFill>
                          <a:latin typeface="Courier New" panose="02070309020205020404" pitchFamily="49" charset="0"/>
                          <a:cs typeface="Courier New" panose="02070309020205020404" pitchFamily="49" charset="0"/>
                        </a:rPr>
                        <a:t>01</a:t>
                      </a:r>
                      <a:endParaRPr lang="en-US" sz="1600" b="1" dirty="0">
                        <a:solidFill>
                          <a:srgbClr val="0070C0"/>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4"/>
                  </a:ext>
                </a:extLst>
              </a:tr>
              <a:tr h="274320">
                <a:tc>
                  <a:txBody>
                    <a:bodyPr/>
                    <a:lstStyle/>
                    <a:p>
                      <a:pPr algn="r"/>
                      <a:r>
                        <a:rPr lang="en-US" sz="1600">
                          <a:latin typeface="Courier New" panose="02070309020205020404" pitchFamily="49" charset="0"/>
                          <a:cs typeface="Courier New" panose="02070309020205020404" pitchFamily="49" charset="0"/>
                        </a:rPr>
                        <a:t>11</a:t>
                      </a:r>
                      <a:r>
                        <a:rPr lang="en-US" sz="1600"/>
                        <a:t> </a:t>
                      </a:r>
                      <a:r>
                        <a:rPr lang="en-US" sz="1600" b="1">
                          <a:latin typeface="Courier New" panose="02070309020205020404" pitchFamily="49" charset="0"/>
                          <a:cs typeface="Courier New" panose="02070309020205020404" pitchFamily="49" charset="0"/>
                        </a:rPr>
                        <a:t>10</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15"/>
                  </a:ext>
                </a:extLst>
              </a:tr>
              <a:tr h="274320">
                <a:tc>
                  <a:txBody>
                    <a:bodyPr/>
                    <a:lstStyle/>
                    <a:p>
                      <a:pPr algn="r"/>
                      <a:r>
                        <a:rPr lang="en-US" sz="1600">
                          <a:latin typeface="Courier New" panose="02070309020205020404" pitchFamily="49" charset="0"/>
                          <a:cs typeface="Courier New" panose="02070309020205020404" pitchFamily="49" charset="0"/>
                        </a:rPr>
                        <a:t>11</a:t>
                      </a:r>
                      <a:r>
                        <a:rPr lang="en-US" sz="1600"/>
                        <a:t> </a:t>
                      </a:r>
                      <a:r>
                        <a:rPr lang="en-US" sz="1600" b="1">
                          <a:latin typeface="Courier New" panose="02070309020205020404" pitchFamily="49" charset="0"/>
                          <a:cs typeface="Courier New" panose="02070309020205020404" pitchFamily="49" charset="0"/>
                        </a:rPr>
                        <a:t>11</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6"/>
                  </a:ext>
                </a:extLst>
              </a:tr>
            </a:tbl>
          </a:graphicData>
        </a:graphic>
      </p:graphicFrame>
      <p:sp>
        <p:nvSpPr>
          <p:cNvPr id="29" name="TextBox 28"/>
          <p:cNvSpPr txBox="1"/>
          <p:nvPr/>
        </p:nvSpPr>
        <p:spPr>
          <a:xfrm>
            <a:off x="1554480" y="1371600"/>
            <a:ext cx="1280160" cy="400110"/>
          </a:xfrm>
          <a:prstGeom prst="rect">
            <a:avLst/>
          </a:prstGeom>
          <a:noFill/>
        </p:spPr>
        <p:txBody>
          <a:bodyPr wrap="none" rtlCol="0">
            <a:normAutofit/>
          </a:bodyPr>
          <a:lstStyle/>
          <a:p>
            <a:pPr algn="ctr"/>
            <a:r>
              <a:rPr lang="en-US" sz="2000" b="1" dirty="0">
                <a:latin typeface="Calibri" pitchFamily="34" charset="0"/>
              </a:rPr>
              <a:t>Memory</a:t>
            </a:r>
          </a:p>
        </p:txBody>
      </p:sp>
      <p:sp>
        <p:nvSpPr>
          <p:cNvPr id="30" name="TextBox 29"/>
          <p:cNvSpPr txBox="1"/>
          <p:nvPr/>
        </p:nvSpPr>
        <p:spPr>
          <a:xfrm>
            <a:off x="5029200" y="1371600"/>
            <a:ext cx="1280160" cy="369332"/>
          </a:xfrm>
          <a:prstGeom prst="rect">
            <a:avLst/>
          </a:prstGeom>
          <a:noFill/>
        </p:spPr>
        <p:txBody>
          <a:bodyPr wrap="none" rtlCol="0">
            <a:noAutofit/>
          </a:bodyPr>
          <a:lstStyle/>
          <a:p>
            <a:pPr algn="ctr"/>
            <a:r>
              <a:rPr lang="en-US" sz="2000" b="1" dirty="0">
                <a:latin typeface="Calibri" pitchFamily="34" charset="0"/>
              </a:rPr>
              <a:t>Cache</a:t>
            </a:r>
          </a:p>
        </p:txBody>
      </p:sp>
      <p:graphicFrame>
        <p:nvGraphicFramePr>
          <p:cNvPr id="46" name="Table 45"/>
          <p:cNvGraphicFramePr>
            <a:graphicFrameLocks noGrp="1"/>
          </p:cNvGraphicFramePr>
          <p:nvPr>
            <p:extLst>
              <p:ext uri="{D42A27DB-BD31-4B8C-83A1-F6EECF244321}">
                <p14:modId xmlns:p14="http://schemas.microsoft.com/office/powerpoint/2010/main" val="1337345564"/>
              </p:ext>
            </p:extLst>
          </p:nvPr>
        </p:nvGraphicFramePr>
        <p:xfrm>
          <a:off x="4663440" y="1828800"/>
          <a:ext cx="2651760" cy="137160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182880">
                  <a:extLst>
                    <a:ext uri="{9D8B030D-6E8A-4147-A177-3AD203B41FA5}">
                      <a16:colId xmlns:a16="http://schemas.microsoft.com/office/drawing/2014/main" val="20002"/>
                    </a:ext>
                  </a:extLst>
                </a:gridCol>
                <a:gridCol w="320040">
                  <a:extLst>
                    <a:ext uri="{9D8B030D-6E8A-4147-A177-3AD203B41FA5}">
                      <a16:colId xmlns:a16="http://schemas.microsoft.com/office/drawing/2014/main" val="20003"/>
                    </a:ext>
                  </a:extLst>
                </a:gridCol>
                <a:gridCol w="320040">
                  <a:extLst>
                    <a:ext uri="{9D8B030D-6E8A-4147-A177-3AD203B41FA5}">
                      <a16:colId xmlns:a16="http://schemas.microsoft.com/office/drawing/2014/main" val="20004"/>
                    </a:ext>
                  </a:extLst>
                </a:gridCol>
                <a:gridCol w="320040">
                  <a:extLst>
                    <a:ext uri="{9D8B030D-6E8A-4147-A177-3AD203B41FA5}">
                      <a16:colId xmlns:a16="http://schemas.microsoft.com/office/drawing/2014/main" val="20005"/>
                    </a:ext>
                  </a:extLst>
                </a:gridCol>
                <a:gridCol w="320040">
                  <a:extLst>
                    <a:ext uri="{9D8B030D-6E8A-4147-A177-3AD203B41FA5}">
                      <a16:colId xmlns:a16="http://schemas.microsoft.com/office/drawing/2014/main" val="20006"/>
                    </a:ext>
                  </a:extLst>
                </a:gridCol>
              </a:tblGrid>
              <a:tr h="274320">
                <a:tc>
                  <a:txBody>
                    <a:bodyPr/>
                    <a:lstStyle/>
                    <a:p>
                      <a:pPr algn="ctr"/>
                      <a:r>
                        <a:rPr lang="en-US" sz="1600" b="1" dirty="0">
                          <a:solidFill>
                            <a:schemeClr val="tx1"/>
                          </a:solidFill>
                          <a:latin typeface="Calibri" panose="020F0502020204030204" pitchFamily="34" charset="0"/>
                          <a:cs typeface="Calibri" panose="020F0502020204030204" pitchFamily="34" charset="0"/>
                        </a:rPr>
                        <a:t>Index</a:t>
                      </a:r>
                    </a:p>
                  </a:txBody>
                  <a:tcPr marL="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a:solidFill>
                            <a:schemeClr val="tx1"/>
                          </a:solidFill>
                          <a:latin typeface="Calibri" panose="020F0502020204030204" pitchFamily="34" charset="0"/>
                          <a:cs typeface="Calibri" panose="020F0502020204030204" pitchFamily="34" charset="0"/>
                        </a:rPr>
                        <a:t>Tag</a:t>
                      </a:r>
                      <a:endParaRPr lang="en-US" sz="1600" b="1" dirty="0">
                        <a:solidFill>
                          <a:schemeClr val="tx1"/>
                        </a:solidFill>
                        <a:latin typeface="Calibri" panose="020F0502020204030204" pitchFamily="34" charset="0"/>
                        <a:cs typeface="Calibri" panose="020F050202020403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1" dirty="0">
                        <a:solidFill>
                          <a:schemeClr val="tx1"/>
                        </a:solidFill>
                        <a:latin typeface="Calibri" panose="020F0502020204030204" pitchFamily="34" charset="0"/>
                        <a:cs typeface="Calibri" panose="020F050202020403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US" sz="1600" b="1">
                          <a:solidFill>
                            <a:schemeClr val="tx1"/>
                          </a:solidFill>
                          <a:latin typeface="Calibri" panose="020F0502020204030204" pitchFamily="34" charset="0"/>
                          <a:cs typeface="Calibri" panose="020F0502020204030204" pitchFamily="34" charset="0"/>
                        </a:rPr>
                        <a:t>Block Data</a:t>
                      </a:r>
                      <a:endParaRPr lang="en-US" sz="1600" b="1" dirty="0">
                        <a:solidFill>
                          <a:schemeClr val="tx1"/>
                        </a:solidFill>
                        <a:latin typeface="Calibri" panose="020F0502020204030204" pitchFamily="34" charset="0"/>
                        <a:cs typeface="Calibri" panose="020F050202020403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a:txBody>
                    <a:bodyPr/>
                    <a:lstStyle/>
                    <a:p>
                      <a:pPr algn="ctr"/>
                      <a:r>
                        <a:rPr lang="en-US" sz="1600" b="1" dirty="0">
                          <a:solidFill>
                            <a:srgbClr val="C00000"/>
                          </a:solidFill>
                          <a:latin typeface="Courier New" panose="02070309020205020404" pitchFamily="49" charset="0"/>
                          <a:cs typeface="Courier New" panose="02070309020205020404" pitchFamily="49" charset="0"/>
                        </a:rPr>
                        <a:t>00</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a:solidFill>
                            <a:srgbClr val="C00000"/>
                          </a:solidFill>
                          <a:latin typeface="Courier New" panose="02070309020205020404" pitchFamily="49" charset="0"/>
                          <a:cs typeface="Courier New" panose="02070309020205020404" pitchFamily="49" charset="0"/>
                        </a:rPr>
                        <a:t>00</a:t>
                      </a:r>
                      <a:endParaRPr lang="en-US" sz="1600" b="1" dirty="0">
                        <a:solidFill>
                          <a:srgbClr val="C00000"/>
                        </a:solidFill>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sz="16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01"/>
                  </a:ext>
                </a:extLst>
              </a:tr>
              <a:tr h="274320">
                <a:tc>
                  <a:txBody>
                    <a:bodyPr/>
                    <a:lstStyle/>
                    <a:p>
                      <a:pPr algn="ctr"/>
                      <a:r>
                        <a:rPr lang="en-US" sz="1600" b="1" dirty="0">
                          <a:solidFill>
                            <a:srgbClr val="0070C0"/>
                          </a:solidFill>
                          <a:latin typeface="Courier New" panose="02070309020205020404" pitchFamily="49" charset="0"/>
                          <a:cs typeface="Courier New" panose="02070309020205020404" pitchFamily="49" charset="0"/>
                        </a:rPr>
                        <a:t>01</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a:solidFill>
                            <a:srgbClr val="0070C0"/>
                          </a:solidFill>
                          <a:latin typeface="Courier New" panose="02070309020205020404" pitchFamily="49" charset="0"/>
                          <a:cs typeface="Courier New" panose="02070309020205020404" pitchFamily="49" charset="0"/>
                        </a:rPr>
                        <a:t>11</a:t>
                      </a:r>
                      <a:endParaRPr lang="en-US" sz="1600" b="1" dirty="0">
                        <a:solidFill>
                          <a:srgbClr val="0070C0"/>
                        </a:solidFill>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sz="16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274320">
                <a:tc>
                  <a:txBody>
                    <a:bodyPr/>
                    <a:lstStyle/>
                    <a:p>
                      <a:pPr algn="ctr"/>
                      <a:r>
                        <a:rPr lang="en-US" sz="1600" b="1" dirty="0">
                          <a:solidFill>
                            <a:srgbClr val="00B050"/>
                          </a:solidFill>
                          <a:latin typeface="Courier New" panose="02070309020205020404" pitchFamily="49" charset="0"/>
                          <a:cs typeface="Courier New" panose="02070309020205020404" pitchFamily="49" charset="0"/>
                        </a:rPr>
                        <a:t>10</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a:solidFill>
                            <a:srgbClr val="00B050"/>
                          </a:solidFill>
                          <a:latin typeface="Courier New" panose="02070309020205020404" pitchFamily="49" charset="0"/>
                          <a:cs typeface="Courier New" panose="02070309020205020404" pitchFamily="49" charset="0"/>
                        </a:rPr>
                        <a:t>01</a:t>
                      </a:r>
                      <a:endParaRPr lang="en-US" sz="1600" b="1" dirty="0">
                        <a:solidFill>
                          <a:srgbClr val="00B050"/>
                        </a:solidFill>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sz="16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3"/>
                  </a:ext>
                </a:extLst>
              </a:tr>
              <a:tr h="274320">
                <a:tc>
                  <a:txBody>
                    <a:bodyPr/>
                    <a:lstStyle/>
                    <a:p>
                      <a:pPr algn="ctr"/>
                      <a:r>
                        <a:rPr lang="en-US" sz="1600" b="1" dirty="0">
                          <a:solidFill>
                            <a:schemeClr val="bg2"/>
                          </a:solidFill>
                          <a:latin typeface="Courier New" panose="02070309020205020404" pitchFamily="49" charset="0"/>
                          <a:cs typeface="Courier New" panose="02070309020205020404" pitchFamily="49" charset="0"/>
                        </a:rPr>
                        <a:t>11</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a:solidFill>
                            <a:schemeClr val="bg2"/>
                          </a:solidFill>
                          <a:latin typeface="Courier New" panose="02070309020205020404" pitchFamily="49" charset="0"/>
                          <a:cs typeface="Courier New" panose="02070309020205020404" pitchFamily="49" charset="0"/>
                        </a:rPr>
                        <a:t>01</a:t>
                      </a:r>
                      <a:endParaRPr lang="en-US" sz="1600" b="1" dirty="0">
                        <a:solidFill>
                          <a:schemeClr val="bg2"/>
                        </a:solidFill>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sz="16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sp>
        <p:nvSpPr>
          <p:cNvPr id="5" name="Right Brace 4"/>
          <p:cNvSpPr/>
          <p:nvPr/>
        </p:nvSpPr>
        <p:spPr bwMode="auto">
          <a:xfrm>
            <a:off x="7406640" y="2100170"/>
            <a:ext cx="274320" cy="110023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7680960" y="2380114"/>
                <a:ext cx="1364476" cy="540341"/>
              </a:xfrm>
              <a:prstGeom prst="rect">
                <a:avLst/>
              </a:prstGeom>
              <a:noFill/>
            </p:spPr>
            <p:txBody>
              <a:bodyPr wrap="none" rtlCol="0">
                <a:spAutoFit/>
              </a:bodyPr>
              <a:lstStyle/>
              <a:p>
                <a:pPr>
                  <a:lnSpc>
                    <a:spcPct val="80000"/>
                  </a:lnSpc>
                </a:pPr>
                <a:r>
                  <a:rPr lang="en-US" dirty="0">
                    <a:latin typeface="Calibri" pitchFamily="34" charset="0"/>
                  </a:rPr>
                  <a:t>Here </a:t>
                </a:r>
                <a14:m>
                  <m:oMath xmlns:m="http://schemas.openxmlformats.org/officeDocument/2006/math">
                    <m:r>
                      <a:rPr lang="en-US" b="0" i="1" smtClean="0">
                        <a:latin typeface="Cambria Math" panose="02040503050406030204" pitchFamily="18" charset="0"/>
                      </a:rPr>
                      <m:t>𝐵</m:t>
                    </m:r>
                  </m:oMath>
                </a14:m>
                <a:r>
                  <a:rPr lang="en-US" dirty="0">
                    <a:latin typeface="Calibri" pitchFamily="34" charset="0"/>
                  </a:rPr>
                  <a:t> = 4 B</a:t>
                </a:r>
              </a:p>
              <a:p>
                <a:pPr>
                  <a:lnSpc>
                    <a:spcPct val="80000"/>
                  </a:lnSpc>
                </a:pPr>
                <a:r>
                  <a:rPr lang="en-US" dirty="0">
                    <a:latin typeface="Calibri" pitchFamily="34" charset="0"/>
                  </a:rPr>
                  <a:t>and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latin typeface="Calibri" pitchFamily="34" charset="0"/>
                  </a:rPr>
                  <a:t> = 4</a:t>
                </a:r>
              </a:p>
            </p:txBody>
          </p:sp>
        </mc:Choice>
        <mc:Fallback xmlns="">
          <p:sp>
            <p:nvSpPr>
              <p:cNvPr id="17" name="TextBox 16"/>
              <p:cNvSpPr txBox="1">
                <a:spLocks noRot="1" noChangeAspect="1" noMove="1" noResize="1" noEditPoints="1" noAdjustHandles="1" noChangeArrowheads="1" noChangeShapeType="1" noTextEdit="1"/>
              </p:cNvSpPr>
              <p:nvPr/>
            </p:nvSpPr>
            <p:spPr>
              <a:xfrm>
                <a:off x="7680960" y="2380114"/>
                <a:ext cx="1364476" cy="540341"/>
              </a:xfrm>
              <a:prstGeom prst="rect">
                <a:avLst/>
              </a:prstGeom>
              <a:blipFill>
                <a:blip r:embed="rId8"/>
                <a:stretch>
                  <a:fillRect l="-3571" t="-14607" r="-3125" b="-16854"/>
                </a:stretch>
              </a:blipFill>
            </p:spPr>
            <p:txBody>
              <a:bodyPr/>
              <a:lstStyle/>
              <a:p>
                <a:r>
                  <a:rPr lang="en-US">
                    <a:noFill/>
                  </a:rPr>
                  <a:t> </a:t>
                </a:r>
              </a:p>
            </p:txBody>
          </p:sp>
        </mc:Fallback>
      </mc:AlternateContent>
      <p:sp>
        <p:nvSpPr>
          <p:cNvPr id="6" name="Rectangle 5"/>
          <p:cNvSpPr/>
          <p:nvPr/>
        </p:nvSpPr>
        <p:spPr bwMode="auto">
          <a:xfrm>
            <a:off x="1097280" y="2103120"/>
            <a:ext cx="274320" cy="4389120"/>
          </a:xfrm>
          <a:prstGeom prst="rect">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Tree>
    <p:extLst>
      <p:ext uri="{BB962C8B-B14F-4D97-AF65-F5344CB8AC3E}">
        <p14:creationId xmlns:p14="http://schemas.microsoft.com/office/powerpoint/2010/main" val="3922207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Direct-Mapped Cache Problem</a:t>
            </a:r>
            <a:endParaRPr lang="en-US" dirty="0"/>
          </a:p>
        </p:txBody>
      </p:sp>
      <p:sp>
        <p:nvSpPr>
          <p:cNvPr id="32" name="Content Placeholder 31"/>
          <p:cNvSpPr>
            <a:spLocks noGrp="1"/>
          </p:cNvSpPr>
          <p:nvPr>
            <p:ph idx="1"/>
          </p:nvPr>
        </p:nvSpPr>
        <p:spPr>
          <a:xfrm>
            <a:off x="3840480" y="3474720"/>
            <a:ext cx="5029200" cy="2743200"/>
          </a:xfrm>
        </p:spPr>
        <p:txBody>
          <a:bodyPr lIns="91440" rIns="0"/>
          <a:lstStyle/>
          <a:p>
            <a:r>
              <a:rPr lang="en-US" dirty="0">
                <a:effectLst>
                  <a:glow rad="63500">
                    <a:schemeClr val="accent3">
                      <a:satMod val="175000"/>
                    </a:schemeClr>
                  </a:glow>
                </a:effectLst>
              </a:rPr>
              <a:t>What happens if we access the following addresses?</a:t>
            </a:r>
          </a:p>
          <a:p>
            <a:pPr lvl="1"/>
            <a:r>
              <a:rPr lang="en-US" dirty="0">
                <a:effectLst>
                  <a:glow rad="63500">
                    <a:schemeClr val="accent3">
                      <a:satMod val="175000"/>
                    </a:schemeClr>
                  </a:glow>
                </a:effectLst>
              </a:rPr>
              <a:t>8, 24, 8, 24, 8, …?</a:t>
            </a:r>
          </a:p>
          <a:p>
            <a:pPr lvl="1"/>
            <a:r>
              <a:rPr lang="en-US" dirty="0">
                <a:effectLst>
                  <a:glow rad="63500">
                    <a:schemeClr val="accent3">
                      <a:satMod val="175000"/>
                    </a:schemeClr>
                  </a:glow>
                </a:effectLst>
              </a:rPr>
              <a:t>Conflict in cache (misses!)</a:t>
            </a:r>
          </a:p>
          <a:p>
            <a:pPr lvl="1"/>
            <a:r>
              <a:rPr lang="en-US" dirty="0">
                <a:effectLst>
                  <a:glow rad="63500">
                    <a:schemeClr val="accent3">
                      <a:satMod val="175000"/>
                    </a:schemeClr>
                  </a:glow>
                </a:effectLst>
              </a:rPr>
              <a:t>Rest of cache goes </a:t>
            </a:r>
            <a:r>
              <a:rPr lang="en-US" i="1" dirty="0">
                <a:effectLst>
                  <a:glow rad="63500">
                    <a:schemeClr val="accent3">
                      <a:satMod val="175000"/>
                    </a:schemeClr>
                  </a:glow>
                </a:effectLst>
              </a:rPr>
              <a:t>unused</a:t>
            </a:r>
          </a:p>
          <a:p>
            <a:r>
              <a:rPr lang="en-US" dirty="0">
                <a:effectLst>
                  <a:glow rad="63500">
                    <a:schemeClr val="accent3">
                      <a:satMod val="175000"/>
                    </a:schemeClr>
                  </a:glow>
                </a:effectLst>
              </a:rPr>
              <a:t>Solution?</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17</a:t>
            </a:fld>
            <a:endParaRPr lang="en-US"/>
          </a:p>
        </p:txBody>
      </p:sp>
      <p:grpSp>
        <p:nvGrpSpPr>
          <p:cNvPr id="7" name="Group 6"/>
          <p:cNvGrpSpPr/>
          <p:nvPr/>
        </p:nvGrpSpPr>
        <p:grpSpPr>
          <a:xfrm>
            <a:off x="2834640" y="2788920"/>
            <a:ext cx="2011681" cy="1097280"/>
            <a:chOff x="2834640" y="2788920"/>
            <a:chExt cx="2011681" cy="1097280"/>
          </a:xfrm>
        </p:grpSpPr>
        <p:sp>
          <p:nvSpPr>
            <p:cNvPr id="25" name="Line 24"/>
            <p:cNvSpPr>
              <a:spLocks noChangeShapeType="1"/>
            </p:cNvSpPr>
            <p:nvPr>
              <p:custDataLst>
                <p:tags r:id="rId3"/>
              </p:custDataLst>
            </p:nvPr>
          </p:nvSpPr>
          <p:spPr bwMode="auto">
            <a:xfrm flipH="1" flipV="1">
              <a:off x="2834641" y="2788920"/>
              <a:ext cx="2011680" cy="0"/>
            </a:xfrm>
            <a:prstGeom prst="line">
              <a:avLst/>
            </a:prstGeom>
            <a:noFill/>
            <a:ln w="25400">
              <a:solidFill>
                <a:srgbClr val="00CC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6" name="Line 25"/>
            <p:cNvSpPr>
              <a:spLocks noChangeShapeType="1"/>
            </p:cNvSpPr>
            <p:nvPr>
              <p:custDataLst>
                <p:tags r:id="rId4"/>
              </p:custDataLst>
            </p:nvPr>
          </p:nvSpPr>
          <p:spPr bwMode="auto">
            <a:xfrm flipH="1">
              <a:off x="2834640" y="2788920"/>
              <a:ext cx="2011679" cy="1097280"/>
            </a:xfrm>
            <a:prstGeom prst="line">
              <a:avLst/>
            </a:prstGeom>
            <a:noFill/>
            <a:ln w="25400">
              <a:solidFill>
                <a:srgbClr val="00CC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grpSp>
      <p:graphicFrame>
        <p:nvGraphicFramePr>
          <p:cNvPr id="43" name="Table 42"/>
          <p:cNvGraphicFramePr>
            <a:graphicFrameLocks noGrp="1"/>
          </p:cNvGraphicFramePr>
          <p:nvPr>
            <p:extLst>
              <p:ext uri="{D42A27DB-BD31-4B8C-83A1-F6EECF244321}">
                <p14:modId xmlns:p14="http://schemas.microsoft.com/office/powerpoint/2010/main" val="2177802389"/>
              </p:ext>
            </p:extLst>
          </p:nvPr>
        </p:nvGraphicFramePr>
        <p:xfrm>
          <a:off x="457200" y="1828800"/>
          <a:ext cx="2377440" cy="466344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320040">
                  <a:extLst>
                    <a:ext uri="{9D8B030D-6E8A-4147-A177-3AD203B41FA5}">
                      <a16:colId xmlns:a16="http://schemas.microsoft.com/office/drawing/2014/main" val="20001"/>
                    </a:ext>
                  </a:extLst>
                </a:gridCol>
                <a:gridCol w="320040">
                  <a:extLst>
                    <a:ext uri="{9D8B030D-6E8A-4147-A177-3AD203B41FA5}">
                      <a16:colId xmlns:a16="http://schemas.microsoft.com/office/drawing/2014/main" val="20002"/>
                    </a:ext>
                  </a:extLst>
                </a:gridCol>
                <a:gridCol w="320040">
                  <a:extLst>
                    <a:ext uri="{9D8B030D-6E8A-4147-A177-3AD203B41FA5}">
                      <a16:colId xmlns:a16="http://schemas.microsoft.com/office/drawing/2014/main" val="20003"/>
                    </a:ext>
                  </a:extLst>
                </a:gridCol>
                <a:gridCol w="320040">
                  <a:extLst>
                    <a:ext uri="{9D8B030D-6E8A-4147-A177-3AD203B41FA5}">
                      <a16:colId xmlns:a16="http://schemas.microsoft.com/office/drawing/2014/main" val="20004"/>
                    </a:ext>
                  </a:extLst>
                </a:gridCol>
              </a:tblGrid>
              <a:tr h="274320">
                <a:tc>
                  <a:txBody>
                    <a:bodyPr/>
                    <a:lstStyle/>
                    <a:p>
                      <a:pPr algn="r"/>
                      <a:r>
                        <a:rPr lang="en-US" sz="1600" b="1">
                          <a:solidFill>
                            <a:schemeClr val="tx1"/>
                          </a:solidFill>
                          <a:latin typeface="Calibri" panose="020F0502020204030204" pitchFamily="34" charset="0"/>
                          <a:cs typeface="Calibri" panose="020F0502020204030204" pitchFamily="34" charset="0"/>
                        </a:rPr>
                        <a:t>Block Addr</a:t>
                      </a:r>
                      <a:endParaRPr lang="en-US" sz="1600" b="1" dirty="0">
                        <a:solidFill>
                          <a:schemeClr val="tx1"/>
                        </a:solidFill>
                        <a:latin typeface="Calibri" panose="020F0502020204030204" pitchFamily="34" charset="0"/>
                        <a:cs typeface="Calibri" panose="020F0502020204030204" pitchFamily="34" charset="0"/>
                      </a:endParaRPr>
                    </a:p>
                  </a:txBody>
                  <a:tcPr marL="0" marR="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a:r>
                        <a:rPr lang="en-US" sz="1600" b="1">
                          <a:latin typeface="Calibri" panose="020F0502020204030204" pitchFamily="34" charset="0"/>
                          <a:cs typeface="Calibri" panose="020F0502020204030204" pitchFamily="34" charset="0"/>
                        </a:rPr>
                        <a:t>Block Data</a:t>
                      </a:r>
                      <a:endParaRPr lang="en-US" sz="1600" b="1" dirty="0">
                        <a:latin typeface="Calibri" panose="020F0502020204030204" pitchFamily="34" charset="0"/>
                        <a:cs typeface="Calibri" panose="020F050202020403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a:txBody>
                    <a:bodyPr/>
                    <a:lstStyle/>
                    <a:p>
                      <a:pPr algn="r"/>
                      <a:r>
                        <a:rPr lang="en-US" sz="1600" b="0">
                          <a:solidFill>
                            <a:schemeClr val="tx1"/>
                          </a:solidFill>
                          <a:latin typeface="Courier New" panose="02070309020205020404" pitchFamily="49" charset="0"/>
                          <a:cs typeface="Courier New" panose="02070309020205020404" pitchFamily="49" charset="0"/>
                        </a:rPr>
                        <a:t>00</a:t>
                      </a:r>
                      <a:r>
                        <a:rPr lang="en-US" sz="1600">
                          <a:solidFill>
                            <a:schemeClr val="tx1"/>
                          </a:solidFill>
                        </a:rPr>
                        <a:t> </a:t>
                      </a:r>
                      <a:r>
                        <a:rPr lang="en-US" sz="1600" b="1">
                          <a:solidFill>
                            <a:schemeClr val="tx1"/>
                          </a:solidFill>
                          <a:latin typeface="Courier New" panose="02070309020205020404" pitchFamily="49" charset="0"/>
                          <a:cs typeface="Courier New" panose="02070309020205020404" pitchFamily="49" charset="0"/>
                        </a:rPr>
                        <a:t>00</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01"/>
                  </a:ext>
                </a:extLst>
              </a:tr>
              <a:tr h="274320">
                <a:tc>
                  <a:txBody>
                    <a:bodyPr/>
                    <a:lstStyle/>
                    <a:p>
                      <a:pPr algn="r"/>
                      <a:r>
                        <a:rPr lang="en-US" sz="1600">
                          <a:solidFill>
                            <a:schemeClr val="tx1"/>
                          </a:solidFill>
                          <a:latin typeface="Courier New" panose="02070309020205020404" pitchFamily="49" charset="0"/>
                          <a:cs typeface="Courier New" panose="02070309020205020404" pitchFamily="49" charset="0"/>
                        </a:rPr>
                        <a:t>00</a:t>
                      </a:r>
                      <a:r>
                        <a:rPr lang="en-US" sz="1600">
                          <a:solidFill>
                            <a:schemeClr val="tx1"/>
                          </a:solidFill>
                        </a:rPr>
                        <a:t> </a:t>
                      </a:r>
                      <a:r>
                        <a:rPr lang="en-US" sz="1600" b="1">
                          <a:solidFill>
                            <a:schemeClr val="tx1"/>
                          </a:solidFill>
                          <a:latin typeface="Courier New" panose="02070309020205020404" pitchFamily="49" charset="0"/>
                          <a:cs typeface="Courier New" panose="02070309020205020404" pitchFamily="49" charset="0"/>
                        </a:rPr>
                        <a:t>01</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274320">
                <a:tc>
                  <a:txBody>
                    <a:bodyPr/>
                    <a:lstStyle/>
                    <a:p>
                      <a:pPr algn="r"/>
                      <a:r>
                        <a:rPr lang="en-US" sz="1600">
                          <a:solidFill>
                            <a:schemeClr val="tx1"/>
                          </a:solidFill>
                          <a:latin typeface="Courier New" panose="02070309020205020404" pitchFamily="49" charset="0"/>
                          <a:cs typeface="Courier New" panose="02070309020205020404" pitchFamily="49" charset="0"/>
                        </a:rPr>
                        <a:t>00</a:t>
                      </a:r>
                      <a:r>
                        <a:rPr lang="en-US" sz="1600">
                          <a:solidFill>
                            <a:schemeClr val="tx1"/>
                          </a:solidFill>
                        </a:rPr>
                        <a:t> </a:t>
                      </a:r>
                      <a:r>
                        <a:rPr lang="en-US" sz="1600" b="1">
                          <a:solidFill>
                            <a:schemeClr val="tx1"/>
                          </a:solidFill>
                          <a:latin typeface="Courier New" panose="02070309020205020404" pitchFamily="49" charset="0"/>
                          <a:cs typeface="Courier New" panose="02070309020205020404" pitchFamily="49" charset="0"/>
                        </a:rPr>
                        <a:t>10</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3"/>
                  </a:ext>
                </a:extLst>
              </a:tr>
              <a:tr h="274320">
                <a:tc>
                  <a:txBody>
                    <a:bodyPr/>
                    <a:lstStyle/>
                    <a:p>
                      <a:pPr algn="r"/>
                      <a:r>
                        <a:rPr lang="en-US" sz="1600">
                          <a:solidFill>
                            <a:schemeClr val="tx1"/>
                          </a:solidFill>
                          <a:latin typeface="Courier New" panose="02070309020205020404" pitchFamily="49" charset="0"/>
                          <a:cs typeface="Courier New" panose="02070309020205020404" pitchFamily="49" charset="0"/>
                        </a:rPr>
                        <a:t>00</a:t>
                      </a:r>
                      <a:r>
                        <a:rPr lang="en-US" sz="1600">
                          <a:solidFill>
                            <a:schemeClr val="tx1"/>
                          </a:solidFill>
                        </a:rPr>
                        <a:t> </a:t>
                      </a:r>
                      <a:r>
                        <a:rPr lang="en-US" sz="1600" b="1">
                          <a:solidFill>
                            <a:schemeClr val="tx1"/>
                          </a:solidFill>
                          <a:latin typeface="Courier New" panose="02070309020205020404" pitchFamily="49" charset="0"/>
                          <a:cs typeface="Courier New" panose="02070309020205020404" pitchFamily="49" charset="0"/>
                        </a:rPr>
                        <a:t>11</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274320">
                <a:tc>
                  <a:txBody>
                    <a:bodyPr/>
                    <a:lstStyle/>
                    <a:p>
                      <a:pPr algn="r"/>
                      <a:r>
                        <a:rPr lang="en-US" sz="1600">
                          <a:solidFill>
                            <a:schemeClr val="tx1"/>
                          </a:solidFill>
                          <a:latin typeface="Courier New" panose="02070309020205020404" pitchFamily="49" charset="0"/>
                          <a:cs typeface="Courier New" panose="02070309020205020404" pitchFamily="49" charset="0"/>
                        </a:rPr>
                        <a:t>01</a:t>
                      </a:r>
                      <a:r>
                        <a:rPr lang="en-US" sz="1600">
                          <a:solidFill>
                            <a:schemeClr val="tx1"/>
                          </a:solidFill>
                        </a:rPr>
                        <a:t> </a:t>
                      </a:r>
                      <a:r>
                        <a:rPr lang="en-US" sz="1600" b="1">
                          <a:solidFill>
                            <a:schemeClr val="tx1"/>
                          </a:solidFill>
                          <a:latin typeface="Courier New" panose="02070309020205020404" pitchFamily="49" charset="0"/>
                          <a:cs typeface="Courier New" panose="02070309020205020404" pitchFamily="49" charset="0"/>
                        </a:rPr>
                        <a:t>00</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05"/>
                  </a:ext>
                </a:extLst>
              </a:tr>
              <a:tr h="274320">
                <a:tc>
                  <a:txBody>
                    <a:bodyPr/>
                    <a:lstStyle/>
                    <a:p>
                      <a:pPr algn="r"/>
                      <a:r>
                        <a:rPr lang="en-US" sz="1600">
                          <a:solidFill>
                            <a:schemeClr val="tx1"/>
                          </a:solidFill>
                          <a:latin typeface="Courier New" panose="02070309020205020404" pitchFamily="49" charset="0"/>
                          <a:cs typeface="Courier New" panose="02070309020205020404" pitchFamily="49" charset="0"/>
                        </a:rPr>
                        <a:t>01</a:t>
                      </a:r>
                      <a:r>
                        <a:rPr lang="en-US" sz="1600">
                          <a:solidFill>
                            <a:schemeClr val="tx1"/>
                          </a:solidFill>
                        </a:rPr>
                        <a:t> </a:t>
                      </a:r>
                      <a:r>
                        <a:rPr lang="en-US" sz="1600" b="1">
                          <a:solidFill>
                            <a:schemeClr val="tx1"/>
                          </a:solidFill>
                          <a:latin typeface="Courier New" panose="02070309020205020404" pitchFamily="49" charset="0"/>
                          <a:cs typeface="Courier New" panose="02070309020205020404" pitchFamily="49" charset="0"/>
                        </a:rPr>
                        <a:t>01</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r h="274320">
                <a:tc>
                  <a:txBody>
                    <a:bodyPr/>
                    <a:lstStyle/>
                    <a:p>
                      <a:pPr algn="r"/>
                      <a:r>
                        <a:rPr lang="en-US" sz="1600" b="0">
                          <a:solidFill>
                            <a:schemeClr val="tx1"/>
                          </a:solidFill>
                          <a:latin typeface="Courier New" panose="02070309020205020404" pitchFamily="49" charset="0"/>
                          <a:cs typeface="Courier New" panose="02070309020205020404" pitchFamily="49" charset="0"/>
                        </a:rPr>
                        <a:t>01</a:t>
                      </a:r>
                      <a:r>
                        <a:rPr lang="en-US" sz="1600">
                          <a:solidFill>
                            <a:schemeClr val="tx1"/>
                          </a:solidFill>
                        </a:rPr>
                        <a:t> </a:t>
                      </a:r>
                      <a:r>
                        <a:rPr lang="en-US" sz="1600" b="1">
                          <a:solidFill>
                            <a:schemeClr val="tx1"/>
                          </a:solidFill>
                          <a:latin typeface="Courier New" panose="02070309020205020404" pitchFamily="49" charset="0"/>
                          <a:cs typeface="Courier New" panose="02070309020205020404" pitchFamily="49" charset="0"/>
                        </a:rPr>
                        <a:t>10</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7"/>
                  </a:ext>
                </a:extLst>
              </a:tr>
              <a:tr h="274320">
                <a:tc>
                  <a:txBody>
                    <a:bodyPr/>
                    <a:lstStyle/>
                    <a:p>
                      <a:pPr algn="r"/>
                      <a:r>
                        <a:rPr lang="en-US" sz="1600" b="0">
                          <a:solidFill>
                            <a:schemeClr val="tx1"/>
                          </a:solidFill>
                          <a:latin typeface="Courier New" panose="02070309020205020404" pitchFamily="49" charset="0"/>
                          <a:cs typeface="Courier New" panose="02070309020205020404" pitchFamily="49" charset="0"/>
                        </a:rPr>
                        <a:t>01</a:t>
                      </a:r>
                      <a:r>
                        <a:rPr lang="en-US" sz="1600">
                          <a:solidFill>
                            <a:schemeClr val="tx1"/>
                          </a:solidFill>
                        </a:rPr>
                        <a:t> </a:t>
                      </a:r>
                      <a:r>
                        <a:rPr lang="en-US" sz="1600" b="1">
                          <a:solidFill>
                            <a:schemeClr val="tx1"/>
                          </a:solidFill>
                          <a:latin typeface="Courier New" panose="02070309020205020404" pitchFamily="49" charset="0"/>
                          <a:cs typeface="Courier New" panose="02070309020205020404" pitchFamily="49" charset="0"/>
                        </a:rPr>
                        <a:t>11</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274320">
                <a:tc>
                  <a:txBody>
                    <a:bodyPr/>
                    <a:lstStyle/>
                    <a:p>
                      <a:pPr algn="r"/>
                      <a:r>
                        <a:rPr lang="en-US" sz="1600">
                          <a:solidFill>
                            <a:schemeClr val="tx1"/>
                          </a:solidFill>
                          <a:latin typeface="Courier New" panose="02070309020205020404" pitchFamily="49" charset="0"/>
                          <a:cs typeface="Courier New" panose="02070309020205020404" pitchFamily="49" charset="0"/>
                        </a:rPr>
                        <a:t>10</a:t>
                      </a:r>
                      <a:r>
                        <a:rPr lang="en-US" sz="1600">
                          <a:solidFill>
                            <a:schemeClr val="tx1"/>
                          </a:solidFill>
                        </a:rPr>
                        <a:t> </a:t>
                      </a:r>
                      <a:r>
                        <a:rPr lang="en-US" sz="1600" b="1">
                          <a:solidFill>
                            <a:schemeClr val="tx1"/>
                          </a:solidFill>
                          <a:latin typeface="Courier New" panose="02070309020205020404" pitchFamily="49" charset="0"/>
                          <a:cs typeface="Courier New" panose="02070309020205020404" pitchFamily="49" charset="0"/>
                        </a:rPr>
                        <a:t>00</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09"/>
                  </a:ext>
                </a:extLst>
              </a:tr>
              <a:tr h="274320">
                <a:tc>
                  <a:txBody>
                    <a:bodyPr/>
                    <a:lstStyle/>
                    <a:p>
                      <a:pPr algn="r"/>
                      <a:r>
                        <a:rPr lang="en-US" sz="1600">
                          <a:solidFill>
                            <a:schemeClr val="tx1"/>
                          </a:solidFill>
                          <a:latin typeface="Courier New" panose="02070309020205020404" pitchFamily="49" charset="0"/>
                          <a:cs typeface="Courier New" panose="02070309020205020404" pitchFamily="49" charset="0"/>
                        </a:rPr>
                        <a:t>10</a:t>
                      </a:r>
                      <a:r>
                        <a:rPr lang="en-US" sz="1600">
                          <a:solidFill>
                            <a:schemeClr val="tx1"/>
                          </a:solidFill>
                        </a:rPr>
                        <a:t> </a:t>
                      </a:r>
                      <a:r>
                        <a:rPr lang="en-US" sz="1600" b="1">
                          <a:solidFill>
                            <a:schemeClr val="tx1"/>
                          </a:solidFill>
                          <a:latin typeface="Courier New" panose="02070309020205020404" pitchFamily="49" charset="0"/>
                          <a:cs typeface="Courier New" panose="02070309020205020404" pitchFamily="49" charset="0"/>
                        </a:rPr>
                        <a:t>01</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0"/>
                  </a:ext>
                </a:extLst>
              </a:tr>
              <a:tr h="274320">
                <a:tc>
                  <a:txBody>
                    <a:bodyPr/>
                    <a:lstStyle/>
                    <a:p>
                      <a:pPr algn="r"/>
                      <a:r>
                        <a:rPr lang="en-US" sz="1600" b="0">
                          <a:solidFill>
                            <a:schemeClr val="tx1"/>
                          </a:solidFill>
                          <a:latin typeface="Courier New" panose="02070309020205020404" pitchFamily="49" charset="0"/>
                          <a:cs typeface="Courier New" panose="02070309020205020404" pitchFamily="49" charset="0"/>
                        </a:rPr>
                        <a:t>10</a:t>
                      </a:r>
                      <a:r>
                        <a:rPr lang="en-US" sz="1600">
                          <a:solidFill>
                            <a:schemeClr val="tx1"/>
                          </a:solidFill>
                        </a:rPr>
                        <a:t> </a:t>
                      </a:r>
                      <a:r>
                        <a:rPr lang="en-US" sz="1600" b="1">
                          <a:solidFill>
                            <a:schemeClr val="tx1"/>
                          </a:solidFill>
                          <a:latin typeface="Courier New" panose="02070309020205020404" pitchFamily="49" charset="0"/>
                          <a:cs typeface="Courier New" panose="02070309020205020404" pitchFamily="49" charset="0"/>
                        </a:rPr>
                        <a:t>10</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11"/>
                  </a:ext>
                </a:extLst>
              </a:tr>
              <a:tr h="274320">
                <a:tc>
                  <a:txBody>
                    <a:bodyPr/>
                    <a:lstStyle/>
                    <a:p>
                      <a:pPr algn="r"/>
                      <a:r>
                        <a:rPr lang="en-US" sz="1600">
                          <a:solidFill>
                            <a:schemeClr val="tx1"/>
                          </a:solidFill>
                          <a:latin typeface="Courier New" panose="02070309020205020404" pitchFamily="49" charset="0"/>
                          <a:cs typeface="Courier New" panose="02070309020205020404" pitchFamily="49" charset="0"/>
                        </a:rPr>
                        <a:t>10</a:t>
                      </a:r>
                      <a:r>
                        <a:rPr lang="en-US" sz="1600">
                          <a:solidFill>
                            <a:schemeClr val="tx1"/>
                          </a:solidFill>
                        </a:rPr>
                        <a:t> </a:t>
                      </a:r>
                      <a:r>
                        <a:rPr lang="en-US" sz="1600" b="1">
                          <a:solidFill>
                            <a:schemeClr val="tx1"/>
                          </a:solidFill>
                          <a:latin typeface="Courier New" panose="02070309020205020404" pitchFamily="49" charset="0"/>
                          <a:cs typeface="Courier New" panose="02070309020205020404" pitchFamily="49" charset="0"/>
                        </a:rPr>
                        <a:t>11</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2"/>
                  </a:ext>
                </a:extLst>
              </a:tr>
              <a:tr h="274320">
                <a:tc>
                  <a:txBody>
                    <a:bodyPr/>
                    <a:lstStyle/>
                    <a:p>
                      <a:pPr algn="r"/>
                      <a:r>
                        <a:rPr lang="en-US" sz="1600">
                          <a:solidFill>
                            <a:schemeClr val="tx1"/>
                          </a:solidFill>
                          <a:latin typeface="Courier New" panose="02070309020205020404" pitchFamily="49" charset="0"/>
                          <a:cs typeface="Courier New" panose="02070309020205020404" pitchFamily="49" charset="0"/>
                        </a:rPr>
                        <a:t>11</a:t>
                      </a:r>
                      <a:r>
                        <a:rPr lang="en-US" sz="1600">
                          <a:solidFill>
                            <a:schemeClr val="tx1"/>
                          </a:solidFill>
                        </a:rPr>
                        <a:t> </a:t>
                      </a:r>
                      <a:r>
                        <a:rPr lang="en-US" sz="1600" b="1">
                          <a:solidFill>
                            <a:schemeClr val="tx1"/>
                          </a:solidFill>
                          <a:latin typeface="Courier New" panose="02070309020205020404" pitchFamily="49" charset="0"/>
                          <a:cs typeface="Courier New" panose="02070309020205020404" pitchFamily="49" charset="0"/>
                        </a:rPr>
                        <a:t>00</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13"/>
                  </a:ext>
                </a:extLst>
              </a:tr>
              <a:tr h="274320">
                <a:tc>
                  <a:txBody>
                    <a:bodyPr/>
                    <a:lstStyle/>
                    <a:p>
                      <a:pPr algn="r"/>
                      <a:r>
                        <a:rPr lang="en-US" sz="1600" b="0">
                          <a:solidFill>
                            <a:schemeClr val="tx1"/>
                          </a:solidFill>
                          <a:latin typeface="Courier New" panose="02070309020205020404" pitchFamily="49" charset="0"/>
                          <a:cs typeface="Courier New" panose="02070309020205020404" pitchFamily="49" charset="0"/>
                        </a:rPr>
                        <a:t>11</a:t>
                      </a:r>
                      <a:r>
                        <a:rPr lang="en-US" sz="1600">
                          <a:solidFill>
                            <a:schemeClr val="tx1"/>
                          </a:solidFill>
                        </a:rPr>
                        <a:t> </a:t>
                      </a:r>
                      <a:r>
                        <a:rPr lang="en-US" sz="1600" b="1">
                          <a:solidFill>
                            <a:schemeClr val="tx1"/>
                          </a:solidFill>
                          <a:latin typeface="Courier New" panose="02070309020205020404" pitchFamily="49" charset="0"/>
                          <a:cs typeface="Courier New" panose="02070309020205020404" pitchFamily="49" charset="0"/>
                        </a:rPr>
                        <a:t>01</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4"/>
                  </a:ext>
                </a:extLst>
              </a:tr>
              <a:tr h="274320">
                <a:tc>
                  <a:txBody>
                    <a:bodyPr/>
                    <a:lstStyle/>
                    <a:p>
                      <a:pPr algn="r"/>
                      <a:r>
                        <a:rPr lang="en-US" sz="1600">
                          <a:solidFill>
                            <a:schemeClr val="tx1"/>
                          </a:solidFill>
                          <a:latin typeface="Courier New" panose="02070309020205020404" pitchFamily="49" charset="0"/>
                          <a:cs typeface="Courier New" panose="02070309020205020404" pitchFamily="49" charset="0"/>
                        </a:rPr>
                        <a:t>11</a:t>
                      </a:r>
                      <a:r>
                        <a:rPr lang="en-US" sz="1600">
                          <a:solidFill>
                            <a:schemeClr val="tx1"/>
                          </a:solidFill>
                        </a:rPr>
                        <a:t> </a:t>
                      </a:r>
                      <a:r>
                        <a:rPr lang="en-US" sz="1600" b="1">
                          <a:solidFill>
                            <a:schemeClr val="tx1"/>
                          </a:solidFill>
                          <a:latin typeface="Courier New" panose="02070309020205020404" pitchFamily="49" charset="0"/>
                          <a:cs typeface="Courier New" panose="02070309020205020404" pitchFamily="49" charset="0"/>
                        </a:rPr>
                        <a:t>10</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15"/>
                  </a:ext>
                </a:extLst>
              </a:tr>
              <a:tr h="274320">
                <a:tc>
                  <a:txBody>
                    <a:bodyPr/>
                    <a:lstStyle/>
                    <a:p>
                      <a:pPr algn="r"/>
                      <a:r>
                        <a:rPr lang="en-US" sz="1600">
                          <a:solidFill>
                            <a:schemeClr val="tx1"/>
                          </a:solidFill>
                          <a:latin typeface="Courier New" panose="02070309020205020404" pitchFamily="49" charset="0"/>
                          <a:cs typeface="Courier New" panose="02070309020205020404" pitchFamily="49" charset="0"/>
                        </a:rPr>
                        <a:t>11</a:t>
                      </a:r>
                      <a:r>
                        <a:rPr lang="en-US" sz="1600">
                          <a:solidFill>
                            <a:schemeClr val="tx1"/>
                          </a:solidFill>
                        </a:rPr>
                        <a:t> </a:t>
                      </a:r>
                      <a:r>
                        <a:rPr lang="en-US" sz="1600" b="1">
                          <a:solidFill>
                            <a:schemeClr val="tx1"/>
                          </a:solidFill>
                          <a:latin typeface="Courier New" panose="02070309020205020404" pitchFamily="49" charset="0"/>
                          <a:cs typeface="Courier New" panose="02070309020205020404" pitchFamily="49" charset="0"/>
                        </a:rPr>
                        <a:t>11</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6"/>
                  </a:ext>
                </a:extLst>
              </a:tr>
            </a:tbl>
          </a:graphicData>
        </a:graphic>
      </p:graphicFrame>
      <p:sp>
        <p:nvSpPr>
          <p:cNvPr id="29" name="TextBox 28"/>
          <p:cNvSpPr txBox="1"/>
          <p:nvPr/>
        </p:nvSpPr>
        <p:spPr>
          <a:xfrm>
            <a:off x="1554480" y="1371600"/>
            <a:ext cx="1280160" cy="400110"/>
          </a:xfrm>
          <a:prstGeom prst="rect">
            <a:avLst/>
          </a:prstGeom>
          <a:noFill/>
        </p:spPr>
        <p:txBody>
          <a:bodyPr wrap="none" rtlCol="0">
            <a:normAutofit/>
          </a:bodyPr>
          <a:lstStyle/>
          <a:p>
            <a:pPr algn="ctr"/>
            <a:r>
              <a:rPr lang="en-US" sz="2000" b="1" dirty="0">
                <a:latin typeface="Calibri" pitchFamily="34" charset="0"/>
              </a:rPr>
              <a:t>Memory</a:t>
            </a:r>
          </a:p>
        </p:txBody>
      </p:sp>
      <p:sp>
        <p:nvSpPr>
          <p:cNvPr id="30" name="TextBox 29"/>
          <p:cNvSpPr txBox="1"/>
          <p:nvPr/>
        </p:nvSpPr>
        <p:spPr>
          <a:xfrm>
            <a:off x="5029200" y="1371600"/>
            <a:ext cx="1280160" cy="369332"/>
          </a:xfrm>
          <a:prstGeom prst="rect">
            <a:avLst/>
          </a:prstGeom>
          <a:noFill/>
        </p:spPr>
        <p:txBody>
          <a:bodyPr wrap="none" rtlCol="0">
            <a:noAutofit/>
          </a:bodyPr>
          <a:lstStyle/>
          <a:p>
            <a:pPr algn="ctr"/>
            <a:r>
              <a:rPr lang="en-US" sz="2000" b="1" dirty="0">
                <a:latin typeface="Calibri" pitchFamily="34" charset="0"/>
              </a:rPr>
              <a:t>Cache</a:t>
            </a:r>
          </a:p>
        </p:txBody>
      </p:sp>
      <p:graphicFrame>
        <p:nvGraphicFramePr>
          <p:cNvPr id="46" name="Table 45"/>
          <p:cNvGraphicFramePr>
            <a:graphicFrameLocks noGrp="1"/>
          </p:cNvGraphicFramePr>
          <p:nvPr>
            <p:extLst>
              <p:ext uri="{D42A27DB-BD31-4B8C-83A1-F6EECF244321}">
                <p14:modId xmlns:p14="http://schemas.microsoft.com/office/powerpoint/2010/main" val="4269444555"/>
              </p:ext>
            </p:extLst>
          </p:nvPr>
        </p:nvGraphicFramePr>
        <p:xfrm>
          <a:off x="4663440" y="1828800"/>
          <a:ext cx="2651760" cy="137160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182880">
                  <a:extLst>
                    <a:ext uri="{9D8B030D-6E8A-4147-A177-3AD203B41FA5}">
                      <a16:colId xmlns:a16="http://schemas.microsoft.com/office/drawing/2014/main" val="20002"/>
                    </a:ext>
                  </a:extLst>
                </a:gridCol>
                <a:gridCol w="320040">
                  <a:extLst>
                    <a:ext uri="{9D8B030D-6E8A-4147-A177-3AD203B41FA5}">
                      <a16:colId xmlns:a16="http://schemas.microsoft.com/office/drawing/2014/main" val="20003"/>
                    </a:ext>
                  </a:extLst>
                </a:gridCol>
                <a:gridCol w="320040">
                  <a:extLst>
                    <a:ext uri="{9D8B030D-6E8A-4147-A177-3AD203B41FA5}">
                      <a16:colId xmlns:a16="http://schemas.microsoft.com/office/drawing/2014/main" val="20004"/>
                    </a:ext>
                  </a:extLst>
                </a:gridCol>
                <a:gridCol w="320040">
                  <a:extLst>
                    <a:ext uri="{9D8B030D-6E8A-4147-A177-3AD203B41FA5}">
                      <a16:colId xmlns:a16="http://schemas.microsoft.com/office/drawing/2014/main" val="20005"/>
                    </a:ext>
                  </a:extLst>
                </a:gridCol>
                <a:gridCol w="320040">
                  <a:extLst>
                    <a:ext uri="{9D8B030D-6E8A-4147-A177-3AD203B41FA5}">
                      <a16:colId xmlns:a16="http://schemas.microsoft.com/office/drawing/2014/main" val="20006"/>
                    </a:ext>
                  </a:extLst>
                </a:gridCol>
              </a:tblGrid>
              <a:tr h="274320">
                <a:tc>
                  <a:txBody>
                    <a:bodyPr/>
                    <a:lstStyle/>
                    <a:p>
                      <a:pPr algn="ctr"/>
                      <a:r>
                        <a:rPr lang="en-US" sz="1600" b="1" dirty="0">
                          <a:solidFill>
                            <a:schemeClr val="tx1"/>
                          </a:solidFill>
                          <a:latin typeface="Calibri" panose="020F0502020204030204" pitchFamily="34" charset="0"/>
                          <a:cs typeface="Calibri" panose="020F0502020204030204" pitchFamily="34" charset="0"/>
                        </a:rPr>
                        <a:t>Index</a:t>
                      </a:r>
                    </a:p>
                  </a:txBody>
                  <a:tcPr marL="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a:solidFill>
                            <a:schemeClr val="tx1"/>
                          </a:solidFill>
                          <a:latin typeface="Calibri" panose="020F0502020204030204" pitchFamily="34" charset="0"/>
                          <a:cs typeface="Calibri" panose="020F0502020204030204" pitchFamily="34" charset="0"/>
                        </a:rPr>
                        <a:t>Tag</a:t>
                      </a:r>
                      <a:endParaRPr lang="en-US" sz="1600" b="1" dirty="0">
                        <a:solidFill>
                          <a:schemeClr val="tx1"/>
                        </a:solidFill>
                        <a:latin typeface="Calibri" panose="020F0502020204030204" pitchFamily="34" charset="0"/>
                        <a:cs typeface="Calibri" panose="020F050202020403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1" dirty="0">
                        <a:solidFill>
                          <a:schemeClr val="tx1"/>
                        </a:solidFill>
                        <a:latin typeface="Calibri" panose="020F0502020204030204" pitchFamily="34" charset="0"/>
                        <a:cs typeface="Calibri" panose="020F050202020403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US" sz="1600" b="1">
                          <a:solidFill>
                            <a:schemeClr val="tx1"/>
                          </a:solidFill>
                          <a:latin typeface="Calibri" panose="020F0502020204030204" pitchFamily="34" charset="0"/>
                          <a:cs typeface="Calibri" panose="020F0502020204030204" pitchFamily="34" charset="0"/>
                        </a:rPr>
                        <a:t>Block Data</a:t>
                      </a:r>
                      <a:endParaRPr lang="en-US" sz="1600" b="1" dirty="0">
                        <a:solidFill>
                          <a:schemeClr val="tx1"/>
                        </a:solidFill>
                        <a:latin typeface="Calibri" panose="020F0502020204030204" pitchFamily="34" charset="0"/>
                        <a:cs typeface="Calibri" panose="020F050202020403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a:txBody>
                    <a:bodyPr/>
                    <a:lstStyle/>
                    <a:p>
                      <a:pPr algn="ctr"/>
                      <a:r>
                        <a:rPr lang="en-US" sz="1600" b="1" dirty="0">
                          <a:solidFill>
                            <a:srgbClr val="C00000"/>
                          </a:solidFill>
                          <a:latin typeface="Courier New" panose="02070309020205020404" pitchFamily="49" charset="0"/>
                          <a:cs typeface="Courier New" panose="02070309020205020404" pitchFamily="49" charset="0"/>
                        </a:rPr>
                        <a:t>00</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a:solidFill>
                            <a:srgbClr val="C00000"/>
                          </a:solidFill>
                          <a:latin typeface="Courier New" panose="02070309020205020404" pitchFamily="49" charset="0"/>
                          <a:cs typeface="Courier New" panose="02070309020205020404" pitchFamily="49" charset="0"/>
                        </a:rPr>
                        <a:t>??</a:t>
                      </a:r>
                      <a:endParaRPr lang="en-US" sz="1600" b="1" dirty="0">
                        <a:solidFill>
                          <a:srgbClr val="C00000"/>
                        </a:solidFill>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sz="16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01"/>
                  </a:ext>
                </a:extLst>
              </a:tr>
              <a:tr h="274320">
                <a:tc>
                  <a:txBody>
                    <a:bodyPr/>
                    <a:lstStyle/>
                    <a:p>
                      <a:pPr algn="ctr"/>
                      <a:r>
                        <a:rPr lang="en-US" sz="1600" b="1" dirty="0">
                          <a:solidFill>
                            <a:srgbClr val="0070C0"/>
                          </a:solidFill>
                          <a:latin typeface="Courier New" panose="02070309020205020404" pitchFamily="49" charset="0"/>
                          <a:cs typeface="Courier New" panose="02070309020205020404" pitchFamily="49" charset="0"/>
                        </a:rPr>
                        <a:t>01</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a:solidFill>
                            <a:srgbClr val="0070C0"/>
                          </a:solidFill>
                          <a:latin typeface="Courier New" panose="02070309020205020404" pitchFamily="49" charset="0"/>
                          <a:cs typeface="Courier New" panose="02070309020205020404" pitchFamily="49" charset="0"/>
                        </a:rPr>
                        <a:t>??</a:t>
                      </a:r>
                      <a:endParaRPr lang="en-US" sz="1600" b="1" dirty="0">
                        <a:solidFill>
                          <a:srgbClr val="0070C0"/>
                        </a:solidFill>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sz="16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274320">
                <a:tc>
                  <a:txBody>
                    <a:bodyPr/>
                    <a:lstStyle/>
                    <a:p>
                      <a:pPr algn="ctr"/>
                      <a:r>
                        <a:rPr lang="en-US" sz="1600" b="1" dirty="0">
                          <a:solidFill>
                            <a:srgbClr val="00B050"/>
                          </a:solidFill>
                          <a:latin typeface="Courier New" panose="02070309020205020404" pitchFamily="49" charset="0"/>
                          <a:cs typeface="Courier New" panose="02070309020205020404" pitchFamily="49" charset="0"/>
                        </a:rPr>
                        <a:t>10</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1600" b="1" dirty="0">
                        <a:solidFill>
                          <a:srgbClr val="00B050"/>
                        </a:solidFill>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sz="16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3"/>
                  </a:ext>
                </a:extLst>
              </a:tr>
              <a:tr h="274320">
                <a:tc>
                  <a:txBody>
                    <a:bodyPr/>
                    <a:lstStyle/>
                    <a:p>
                      <a:pPr algn="ctr"/>
                      <a:r>
                        <a:rPr lang="en-US" sz="1600" b="1" dirty="0">
                          <a:solidFill>
                            <a:schemeClr val="bg2"/>
                          </a:solidFill>
                          <a:latin typeface="Courier New" panose="02070309020205020404" pitchFamily="49" charset="0"/>
                          <a:cs typeface="Courier New" panose="02070309020205020404" pitchFamily="49" charset="0"/>
                        </a:rPr>
                        <a:t>11</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a:solidFill>
                            <a:schemeClr val="bg2"/>
                          </a:solidFill>
                          <a:latin typeface="Courier New" panose="02070309020205020404" pitchFamily="49" charset="0"/>
                          <a:cs typeface="Courier New" panose="02070309020205020404" pitchFamily="49" charset="0"/>
                        </a:rPr>
                        <a:t>??</a:t>
                      </a:r>
                      <a:endParaRPr lang="en-US" sz="1600" b="1" dirty="0">
                        <a:solidFill>
                          <a:schemeClr val="bg2"/>
                        </a:solidFill>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sz="16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sp>
        <p:nvSpPr>
          <p:cNvPr id="5" name="Right Brace 4"/>
          <p:cNvSpPr/>
          <p:nvPr/>
        </p:nvSpPr>
        <p:spPr bwMode="auto">
          <a:xfrm>
            <a:off x="7406640" y="2100170"/>
            <a:ext cx="274320" cy="110023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7680960" y="2380114"/>
                <a:ext cx="1364476" cy="535531"/>
              </a:xfrm>
              <a:prstGeom prst="rect">
                <a:avLst/>
              </a:prstGeom>
              <a:noFill/>
            </p:spPr>
            <p:txBody>
              <a:bodyPr wrap="none" rtlCol="0">
                <a:spAutoFit/>
              </a:bodyPr>
              <a:lstStyle/>
              <a:p>
                <a:pPr>
                  <a:lnSpc>
                    <a:spcPct val="80000"/>
                  </a:lnSpc>
                </a:pPr>
                <a:r>
                  <a:rPr lang="en-US" dirty="0">
                    <a:latin typeface="Calibri" pitchFamily="34" charset="0"/>
                  </a:rPr>
                  <a:t>Here </a:t>
                </a:r>
                <a14:m>
                  <m:oMath xmlns:m="http://schemas.openxmlformats.org/officeDocument/2006/math">
                    <m:r>
                      <a:rPr lang="en-US" b="0" i="1" smtClean="0">
                        <a:latin typeface="Cambria Math" panose="02040503050406030204" pitchFamily="18" charset="0"/>
                      </a:rPr>
                      <m:t>𝐵</m:t>
                    </m:r>
                  </m:oMath>
                </a14:m>
                <a:r>
                  <a:rPr lang="en-US" dirty="0">
                    <a:latin typeface="Calibri" pitchFamily="34" charset="0"/>
                  </a:rPr>
                  <a:t> = 4 B</a:t>
                </a:r>
              </a:p>
              <a:p>
                <a:pPr>
                  <a:lnSpc>
                    <a:spcPct val="80000"/>
                  </a:lnSpc>
                </a:pPr>
                <a:r>
                  <a:rPr lang="en-US" dirty="0">
                    <a:latin typeface="Calibri" pitchFamily="34" charset="0"/>
                  </a:rPr>
                  <a:t>and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latin typeface="Calibri" pitchFamily="34" charset="0"/>
                  </a:rPr>
                  <a:t> = 4</a:t>
                </a:r>
              </a:p>
            </p:txBody>
          </p:sp>
        </mc:Choice>
        <mc:Fallback xmlns="">
          <p:sp>
            <p:nvSpPr>
              <p:cNvPr id="17" name="TextBox 16"/>
              <p:cNvSpPr txBox="1">
                <a:spLocks noRot="1" noChangeAspect="1" noMove="1" noResize="1" noEditPoints="1" noAdjustHandles="1" noChangeArrowheads="1" noChangeShapeType="1" noTextEdit="1"/>
              </p:cNvSpPr>
              <p:nvPr/>
            </p:nvSpPr>
            <p:spPr>
              <a:xfrm>
                <a:off x="7680960" y="2380114"/>
                <a:ext cx="1364476" cy="535531"/>
              </a:xfrm>
              <a:prstGeom prst="rect">
                <a:avLst/>
              </a:prstGeom>
              <a:blipFill>
                <a:blip r:embed="rId7"/>
                <a:stretch>
                  <a:fillRect l="-3571" t="-14773" r="-3125" b="-18182"/>
                </a:stretch>
              </a:blipFill>
            </p:spPr>
            <p:txBody>
              <a:bodyPr/>
              <a:lstStyle/>
              <a:p>
                <a:r>
                  <a:rPr lang="en-US">
                    <a:noFill/>
                  </a:rPr>
                  <a:t> </a:t>
                </a:r>
              </a:p>
            </p:txBody>
          </p:sp>
        </mc:Fallback>
      </mc:AlternateContent>
      <p:sp>
        <p:nvSpPr>
          <p:cNvPr id="6" name="Rectangle 5"/>
          <p:cNvSpPr/>
          <p:nvPr/>
        </p:nvSpPr>
        <p:spPr bwMode="auto">
          <a:xfrm>
            <a:off x="1097280" y="2103120"/>
            <a:ext cx="274320" cy="4389120"/>
          </a:xfrm>
          <a:prstGeom prst="rect">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Tree>
    <p:extLst>
      <p:ext uri="{BB962C8B-B14F-4D97-AF65-F5344CB8AC3E}">
        <p14:creationId xmlns:p14="http://schemas.microsoft.com/office/powerpoint/2010/main" val="4556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8" y="438912"/>
            <a:ext cx="8405982" cy="762000"/>
          </a:xfrm>
        </p:spPr>
        <p:txBody>
          <a:bodyPr/>
          <a:lstStyle/>
          <a:p>
            <a:r>
              <a:rPr lang="en-US"/>
              <a:t>Associativity</a:t>
            </a:r>
            <a:endParaRPr lang="en-US" dirty="0"/>
          </a:p>
        </p:txBody>
      </p:sp>
      <p:sp>
        <p:nvSpPr>
          <p:cNvPr id="3" name="Content Placeholder 2"/>
          <p:cNvSpPr>
            <a:spLocks noGrp="1"/>
          </p:cNvSpPr>
          <p:nvPr>
            <p:ph idx="1"/>
            <p:custDataLst>
              <p:tags r:id="rId2"/>
            </p:custDataLst>
          </p:nvPr>
        </p:nvSpPr>
        <p:spPr>
          <a:xfrm>
            <a:off x="396875" y="1362456"/>
            <a:ext cx="8366125" cy="2743200"/>
          </a:xfrm>
        </p:spPr>
        <p:txBody>
          <a:bodyPr/>
          <a:lstStyle/>
          <a:p>
            <a:r>
              <a:rPr lang="en-US" sz="2400" dirty="0"/>
              <a:t>What if we could store data in any place in the cache?</a:t>
            </a:r>
          </a:p>
          <a:p>
            <a:pPr lvl="1"/>
            <a:r>
              <a:rPr lang="en-US" sz="2000" dirty="0"/>
              <a:t>More </a:t>
            </a:r>
            <a:r>
              <a:rPr lang="en-US" sz="2000"/>
              <a:t>complicated hardware = more power consumed, slower</a:t>
            </a:r>
            <a:endParaRPr lang="en-US" sz="2000" dirty="0"/>
          </a:p>
          <a:p>
            <a:r>
              <a:rPr lang="en-US" sz="2400" dirty="0"/>
              <a:t>So we </a:t>
            </a:r>
            <a:r>
              <a:rPr lang="en-US" sz="2400" i="1" dirty="0"/>
              <a:t>combine</a:t>
            </a:r>
            <a:r>
              <a:rPr lang="en-US" sz="2400" dirty="0"/>
              <a:t> the two ideas:</a:t>
            </a:r>
          </a:p>
          <a:p>
            <a:pPr lvl="1"/>
            <a:r>
              <a:rPr lang="en-US" sz="2000" dirty="0"/>
              <a:t>Each address maps to exactly </a:t>
            </a:r>
            <a:r>
              <a:rPr lang="en-US" sz="2000"/>
              <a:t>one </a:t>
            </a:r>
            <a:r>
              <a:rPr lang="en-US" sz="2000" b="1">
                <a:solidFill>
                  <a:srgbClr val="FF0000"/>
                </a:solidFill>
              </a:rPr>
              <a:t>set</a:t>
            </a:r>
            <a:endParaRPr lang="en-US" sz="2000" dirty="0">
              <a:solidFill>
                <a:srgbClr val="FF0000"/>
              </a:solidFill>
            </a:endParaRPr>
          </a:p>
          <a:p>
            <a:pPr lvl="1"/>
            <a:r>
              <a:rPr lang="en-US" sz="2000" dirty="0"/>
              <a:t>Each </a:t>
            </a:r>
            <a:r>
              <a:rPr lang="en-US" sz="2000"/>
              <a:t>set can store block in </a:t>
            </a:r>
            <a:r>
              <a:rPr lang="en-US" sz="2000" dirty="0"/>
              <a:t>more than </a:t>
            </a:r>
            <a:r>
              <a:rPr lang="en-US" sz="2000"/>
              <a:t>one </a:t>
            </a:r>
            <a:r>
              <a:rPr lang="en-US" sz="2000" b="1">
                <a:solidFill>
                  <a:srgbClr val="FF0000"/>
                </a:solidFill>
              </a:rPr>
              <a:t>way</a:t>
            </a:r>
            <a:endParaRPr lang="en-US" sz="2000" dirty="0"/>
          </a:p>
          <a:p>
            <a:endParaRPr lang="en-US" sz="2400" dirty="0"/>
          </a:p>
          <a:p>
            <a:endParaRPr lang="en-US" sz="2400" dirty="0"/>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18</a:t>
            </a:fld>
            <a:endParaRPr lang="en-US"/>
          </a:p>
        </p:txBody>
      </p:sp>
      <p:sp>
        <p:nvSpPr>
          <p:cNvPr id="52" name="TextBox 51"/>
          <p:cNvSpPr txBox="1"/>
          <p:nvPr>
            <p:custDataLst>
              <p:tags r:id="rId4"/>
            </p:custDataLst>
          </p:nvPr>
        </p:nvSpPr>
        <p:spPr>
          <a:xfrm>
            <a:off x="7610929" y="1641929"/>
            <a:ext cx="184666" cy="461665"/>
          </a:xfrm>
          <a:prstGeom prst="rect">
            <a:avLst/>
          </a:prstGeom>
          <a:noFill/>
        </p:spPr>
        <p:txBody>
          <a:bodyPr wrap="none" rtlCol="0">
            <a:spAutoFit/>
          </a:bodyPr>
          <a:lstStyle/>
          <a:p>
            <a:endParaRPr lang="en-US" dirty="0">
              <a:latin typeface="Calibri" pitchFamily="34" charset="0"/>
            </a:endParaRPr>
          </a:p>
        </p:txBody>
      </p:sp>
      <p:grpSp>
        <p:nvGrpSpPr>
          <p:cNvPr id="5" name="Group 51"/>
          <p:cNvGrpSpPr>
            <a:grpSpLocks/>
          </p:cNvGrpSpPr>
          <p:nvPr>
            <p:custDataLst>
              <p:tags r:id="rId5"/>
            </p:custDataLst>
          </p:nvPr>
        </p:nvGrpSpPr>
        <p:grpSpPr bwMode="auto">
          <a:xfrm>
            <a:off x="240566" y="3493670"/>
            <a:ext cx="8663598" cy="3227641"/>
            <a:chOff x="426" y="1970"/>
            <a:chExt cx="5516" cy="2055"/>
          </a:xfrm>
        </p:grpSpPr>
        <p:sp>
          <p:nvSpPr>
            <p:cNvPr id="6" name="Rectangle 4"/>
            <p:cNvSpPr>
              <a:spLocks noChangeArrowheads="1"/>
            </p:cNvSpPr>
            <p:nvPr>
              <p:custDataLst>
                <p:tags r:id="rId6"/>
              </p:custDataLst>
            </p:nvPr>
          </p:nvSpPr>
          <p:spPr bwMode="auto">
            <a:xfrm>
              <a:off x="5016" y="2502"/>
              <a:ext cx="792" cy="130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7" name="Text Box 5"/>
            <p:cNvSpPr txBox="1">
              <a:spLocks noChangeArrowheads="1"/>
            </p:cNvSpPr>
            <p:nvPr>
              <p:custDataLst>
                <p:tags r:id="rId7"/>
              </p:custDataLst>
            </p:nvPr>
          </p:nvSpPr>
          <p:spPr bwMode="auto">
            <a:xfrm>
              <a:off x="426" y="2443"/>
              <a:ext cx="195" cy="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882" tIns="50941" rIns="101882" bIns="50941" anchor="ctr">
              <a:sp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a:t>0</a:t>
              </a:r>
            </a:p>
            <a:p>
              <a:pPr algn="ctr">
                <a:spcBef>
                  <a:spcPct val="10000"/>
                </a:spcBef>
              </a:pPr>
              <a:r>
                <a:rPr lang="en-US" sz="1600"/>
                <a:t>1</a:t>
              </a:r>
            </a:p>
            <a:p>
              <a:pPr algn="ctr">
                <a:spcBef>
                  <a:spcPct val="10000"/>
                </a:spcBef>
              </a:pPr>
              <a:r>
                <a:rPr lang="en-US" sz="1600"/>
                <a:t>2</a:t>
              </a:r>
            </a:p>
            <a:p>
              <a:pPr algn="ctr">
                <a:spcBef>
                  <a:spcPct val="10000"/>
                </a:spcBef>
              </a:pPr>
              <a:r>
                <a:rPr lang="en-US" sz="1600"/>
                <a:t>3</a:t>
              </a:r>
            </a:p>
            <a:p>
              <a:pPr algn="ctr">
                <a:spcBef>
                  <a:spcPct val="10000"/>
                </a:spcBef>
              </a:pPr>
              <a:r>
                <a:rPr lang="en-US" sz="1600"/>
                <a:t>4</a:t>
              </a:r>
            </a:p>
            <a:p>
              <a:pPr algn="ctr">
                <a:spcBef>
                  <a:spcPct val="10000"/>
                </a:spcBef>
              </a:pPr>
              <a:r>
                <a:rPr lang="en-US" sz="1600"/>
                <a:t>5</a:t>
              </a:r>
            </a:p>
            <a:p>
              <a:pPr algn="ctr">
                <a:spcBef>
                  <a:spcPct val="10000"/>
                </a:spcBef>
              </a:pPr>
              <a:r>
                <a:rPr lang="en-US" sz="1600"/>
                <a:t>6</a:t>
              </a:r>
            </a:p>
            <a:p>
              <a:pPr algn="ctr">
                <a:spcBef>
                  <a:spcPct val="10000"/>
                </a:spcBef>
              </a:pPr>
              <a:r>
                <a:rPr lang="en-US" sz="1600"/>
                <a:t>7</a:t>
              </a:r>
            </a:p>
          </p:txBody>
        </p:sp>
        <p:sp>
          <p:nvSpPr>
            <p:cNvPr id="9" name="Rectangle 7"/>
            <p:cNvSpPr>
              <a:spLocks noChangeArrowheads="1"/>
            </p:cNvSpPr>
            <p:nvPr>
              <p:custDataLst>
                <p:tags r:id="rId8"/>
              </p:custDataLst>
            </p:nvPr>
          </p:nvSpPr>
          <p:spPr bwMode="auto">
            <a:xfrm>
              <a:off x="2112" y="2502"/>
              <a:ext cx="792" cy="32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10" name="Text Box 8"/>
            <p:cNvSpPr txBox="1">
              <a:spLocks noChangeArrowheads="1"/>
            </p:cNvSpPr>
            <p:nvPr>
              <p:custDataLst>
                <p:tags r:id="rId9"/>
              </p:custDataLst>
            </p:nvPr>
          </p:nvSpPr>
          <p:spPr bwMode="auto">
            <a:xfrm>
              <a:off x="1904" y="2573"/>
              <a:ext cx="195" cy="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882" tIns="50941" rIns="101882" bIns="50941" anchor="ctr">
              <a:sp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a:t>0</a:t>
              </a:r>
            </a:p>
            <a:p>
              <a:pPr algn="ctr">
                <a:spcBef>
                  <a:spcPct val="100000"/>
                </a:spcBef>
              </a:pPr>
              <a:r>
                <a:rPr lang="en-US" sz="1600"/>
                <a:t>1</a:t>
              </a:r>
            </a:p>
            <a:p>
              <a:pPr algn="ctr">
                <a:spcBef>
                  <a:spcPct val="100000"/>
                </a:spcBef>
              </a:pPr>
              <a:r>
                <a:rPr lang="en-US" sz="1600"/>
                <a:t>2</a:t>
              </a:r>
            </a:p>
            <a:p>
              <a:pPr algn="ctr">
                <a:spcBef>
                  <a:spcPct val="100000"/>
                </a:spcBef>
              </a:pPr>
              <a:r>
                <a:rPr lang="en-US" sz="1600"/>
                <a:t>3</a:t>
              </a:r>
            </a:p>
          </p:txBody>
        </p:sp>
        <p:sp>
          <p:nvSpPr>
            <p:cNvPr id="11" name="Text Box 9"/>
            <p:cNvSpPr txBox="1">
              <a:spLocks noChangeArrowheads="1"/>
            </p:cNvSpPr>
            <p:nvPr>
              <p:custDataLst>
                <p:tags r:id="rId10"/>
              </p:custDataLst>
            </p:nvPr>
          </p:nvSpPr>
          <p:spPr bwMode="auto">
            <a:xfrm>
              <a:off x="1807" y="2424"/>
              <a:ext cx="35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882" tIns="50941" rIns="101882" bIns="50941" anchor="ctr">
              <a:sp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a:t> Set</a:t>
              </a:r>
            </a:p>
          </p:txBody>
        </p:sp>
        <p:sp>
          <p:nvSpPr>
            <p:cNvPr id="12" name="Rectangle 10"/>
            <p:cNvSpPr>
              <a:spLocks noChangeArrowheads="1"/>
            </p:cNvSpPr>
            <p:nvPr>
              <p:custDataLst>
                <p:tags r:id="rId11"/>
              </p:custDataLst>
            </p:nvPr>
          </p:nvSpPr>
          <p:spPr bwMode="auto">
            <a:xfrm>
              <a:off x="3643" y="2502"/>
              <a:ext cx="792" cy="65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13" name="Text Box 11"/>
            <p:cNvSpPr txBox="1">
              <a:spLocks noChangeArrowheads="1"/>
            </p:cNvSpPr>
            <p:nvPr>
              <p:custDataLst>
                <p:tags r:id="rId12"/>
              </p:custDataLst>
            </p:nvPr>
          </p:nvSpPr>
          <p:spPr bwMode="auto">
            <a:xfrm>
              <a:off x="3435" y="2726"/>
              <a:ext cx="195"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882" tIns="50941" rIns="101882" bIns="50941" anchor="ctr">
              <a:sp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a:t>0</a:t>
              </a:r>
            </a:p>
            <a:p>
              <a:pPr algn="ctr">
                <a:spcBef>
                  <a:spcPct val="300000"/>
                </a:spcBef>
              </a:pPr>
              <a:r>
                <a:rPr lang="en-US" sz="1600"/>
                <a:t>1</a:t>
              </a:r>
            </a:p>
          </p:txBody>
        </p:sp>
        <p:sp>
          <p:nvSpPr>
            <p:cNvPr id="14" name="Text Box 12"/>
            <p:cNvSpPr txBox="1">
              <a:spLocks noChangeArrowheads="1"/>
            </p:cNvSpPr>
            <p:nvPr>
              <p:custDataLst>
                <p:tags r:id="rId13"/>
              </p:custDataLst>
            </p:nvPr>
          </p:nvSpPr>
          <p:spPr bwMode="auto">
            <a:xfrm>
              <a:off x="3339" y="2424"/>
              <a:ext cx="35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882" tIns="50941" rIns="101882" bIns="50941" anchor="ctr">
              <a:sp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a:t> Set</a:t>
              </a:r>
            </a:p>
          </p:txBody>
        </p:sp>
        <p:sp>
          <p:nvSpPr>
            <p:cNvPr id="15" name="Rectangle 13"/>
            <p:cNvSpPr>
              <a:spLocks noChangeArrowheads="1"/>
            </p:cNvSpPr>
            <p:nvPr>
              <p:custDataLst>
                <p:tags r:id="rId14"/>
              </p:custDataLst>
            </p:nvPr>
          </p:nvSpPr>
          <p:spPr bwMode="auto">
            <a:xfrm>
              <a:off x="2112" y="2829"/>
              <a:ext cx="792" cy="32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16" name="Rectangle 14"/>
            <p:cNvSpPr>
              <a:spLocks noChangeArrowheads="1"/>
            </p:cNvSpPr>
            <p:nvPr>
              <p:custDataLst>
                <p:tags r:id="rId15"/>
              </p:custDataLst>
            </p:nvPr>
          </p:nvSpPr>
          <p:spPr bwMode="auto">
            <a:xfrm>
              <a:off x="2112" y="3155"/>
              <a:ext cx="792" cy="32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17" name="Rectangle 15"/>
            <p:cNvSpPr>
              <a:spLocks noChangeArrowheads="1"/>
            </p:cNvSpPr>
            <p:nvPr>
              <p:custDataLst>
                <p:tags r:id="rId16"/>
              </p:custDataLst>
            </p:nvPr>
          </p:nvSpPr>
          <p:spPr bwMode="auto">
            <a:xfrm>
              <a:off x="2112" y="3482"/>
              <a:ext cx="792" cy="32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18" name="Line 16"/>
            <p:cNvSpPr>
              <a:spLocks noChangeShapeType="1"/>
            </p:cNvSpPr>
            <p:nvPr>
              <p:custDataLst>
                <p:tags r:id="rId17"/>
              </p:custDataLst>
            </p:nvPr>
          </p:nvSpPr>
          <p:spPr bwMode="auto">
            <a:xfrm>
              <a:off x="2112" y="3645"/>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19" name="Line 17"/>
            <p:cNvSpPr>
              <a:spLocks noChangeShapeType="1"/>
            </p:cNvSpPr>
            <p:nvPr>
              <p:custDataLst>
                <p:tags r:id="rId18"/>
              </p:custDataLst>
            </p:nvPr>
          </p:nvSpPr>
          <p:spPr bwMode="auto">
            <a:xfrm>
              <a:off x="2112" y="3318"/>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0" name="Line 18"/>
            <p:cNvSpPr>
              <a:spLocks noChangeShapeType="1"/>
            </p:cNvSpPr>
            <p:nvPr>
              <p:custDataLst>
                <p:tags r:id="rId19"/>
              </p:custDataLst>
            </p:nvPr>
          </p:nvSpPr>
          <p:spPr bwMode="auto">
            <a:xfrm>
              <a:off x="2112" y="2992"/>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1" name="Line 19"/>
            <p:cNvSpPr>
              <a:spLocks noChangeShapeType="1"/>
            </p:cNvSpPr>
            <p:nvPr>
              <p:custDataLst>
                <p:tags r:id="rId20"/>
              </p:custDataLst>
            </p:nvPr>
          </p:nvSpPr>
          <p:spPr bwMode="auto">
            <a:xfrm>
              <a:off x="2112" y="2666"/>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2" name="Line 20"/>
            <p:cNvSpPr>
              <a:spLocks noChangeShapeType="1"/>
            </p:cNvSpPr>
            <p:nvPr>
              <p:custDataLst>
                <p:tags r:id="rId21"/>
              </p:custDataLst>
            </p:nvPr>
          </p:nvSpPr>
          <p:spPr bwMode="auto">
            <a:xfrm>
              <a:off x="5016" y="2666"/>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3" name="Line 21"/>
            <p:cNvSpPr>
              <a:spLocks noChangeShapeType="1"/>
            </p:cNvSpPr>
            <p:nvPr>
              <p:custDataLst>
                <p:tags r:id="rId22"/>
              </p:custDataLst>
            </p:nvPr>
          </p:nvSpPr>
          <p:spPr bwMode="auto">
            <a:xfrm>
              <a:off x="5016" y="2829"/>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4" name="Line 22"/>
            <p:cNvSpPr>
              <a:spLocks noChangeShapeType="1"/>
            </p:cNvSpPr>
            <p:nvPr>
              <p:custDataLst>
                <p:tags r:id="rId23"/>
              </p:custDataLst>
            </p:nvPr>
          </p:nvSpPr>
          <p:spPr bwMode="auto">
            <a:xfrm>
              <a:off x="5016" y="2992"/>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5" name="Line 23"/>
            <p:cNvSpPr>
              <a:spLocks noChangeShapeType="1"/>
            </p:cNvSpPr>
            <p:nvPr>
              <p:custDataLst>
                <p:tags r:id="rId24"/>
              </p:custDataLst>
            </p:nvPr>
          </p:nvSpPr>
          <p:spPr bwMode="auto">
            <a:xfrm>
              <a:off x="5016" y="3155"/>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6" name="Line 24"/>
            <p:cNvSpPr>
              <a:spLocks noChangeShapeType="1"/>
            </p:cNvSpPr>
            <p:nvPr>
              <p:custDataLst>
                <p:tags r:id="rId25"/>
              </p:custDataLst>
            </p:nvPr>
          </p:nvSpPr>
          <p:spPr bwMode="auto">
            <a:xfrm>
              <a:off x="5016" y="3318"/>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7" name="Line 25"/>
            <p:cNvSpPr>
              <a:spLocks noChangeShapeType="1"/>
            </p:cNvSpPr>
            <p:nvPr>
              <p:custDataLst>
                <p:tags r:id="rId26"/>
              </p:custDataLst>
            </p:nvPr>
          </p:nvSpPr>
          <p:spPr bwMode="auto">
            <a:xfrm>
              <a:off x="5016" y="3482"/>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8" name="Line 26"/>
            <p:cNvSpPr>
              <a:spLocks noChangeShapeType="1"/>
            </p:cNvSpPr>
            <p:nvPr>
              <p:custDataLst>
                <p:tags r:id="rId27"/>
              </p:custDataLst>
            </p:nvPr>
          </p:nvSpPr>
          <p:spPr bwMode="auto">
            <a:xfrm>
              <a:off x="5016" y="3645"/>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9" name="Rectangle 27"/>
            <p:cNvSpPr>
              <a:spLocks noChangeArrowheads="1"/>
            </p:cNvSpPr>
            <p:nvPr>
              <p:custDataLst>
                <p:tags r:id="rId28"/>
              </p:custDataLst>
            </p:nvPr>
          </p:nvSpPr>
          <p:spPr bwMode="auto">
            <a:xfrm>
              <a:off x="3643" y="3155"/>
              <a:ext cx="792" cy="65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30" name="Line 28"/>
            <p:cNvSpPr>
              <a:spLocks noChangeShapeType="1"/>
            </p:cNvSpPr>
            <p:nvPr>
              <p:custDataLst>
                <p:tags r:id="rId29"/>
              </p:custDataLst>
            </p:nvPr>
          </p:nvSpPr>
          <p:spPr bwMode="auto">
            <a:xfrm>
              <a:off x="3643" y="2666"/>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31" name="Line 29"/>
            <p:cNvSpPr>
              <a:spLocks noChangeShapeType="1"/>
            </p:cNvSpPr>
            <p:nvPr>
              <p:custDataLst>
                <p:tags r:id="rId30"/>
              </p:custDataLst>
            </p:nvPr>
          </p:nvSpPr>
          <p:spPr bwMode="auto">
            <a:xfrm>
              <a:off x="3643" y="2829"/>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32" name="Line 30"/>
            <p:cNvSpPr>
              <a:spLocks noChangeShapeType="1"/>
            </p:cNvSpPr>
            <p:nvPr>
              <p:custDataLst>
                <p:tags r:id="rId31"/>
              </p:custDataLst>
            </p:nvPr>
          </p:nvSpPr>
          <p:spPr bwMode="auto">
            <a:xfrm>
              <a:off x="3643" y="2992"/>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33" name="Line 31"/>
            <p:cNvSpPr>
              <a:spLocks noChangeShapeType="1"/>
            </p:cNvSpPr>
            <p:nvPr>
              <p:custDataLst>
                <p:tags r:id="rId32"/>
              </p:custDataLst>
            </p:nvPr>
          </p:nvSpPr>
          <p:spPr bwMode="auto">
            <a:xfrm>
              <a:off x="3643" y="3318"/>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34" name="Line 32"/>
            <p:cNvSpPr>
              <a:spLocks noChangeShapeType="1"/>
            </p:cNvSpPr>
            <p:nvPr>
              <p:custDataLst>
                <p:tags r:id="rId33"/>
              </p:custDataLst>
            </p:nvPr>
          </p:nvSpPr>
          <p:spPr bwMode="auto">
            <a:xfrm>
              <a:off x="3643" y="3482"/>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35" name="Line 33"/>
            <p:cNvSpPr>
              <a:spLocks noChangeShapeType="1"/>
            </p:cNvSpPr>
            <p:nvPr>
              <p:custDataLst>
                <p:tags r:id="rId34"/>
              </p:custDataLst>
            </p:nvPr>
          </p:nvSpPr>
          <p:spPr bwMode="auto">
            <a:xfrm>
              <a:off x="3643" y="3645"/>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36" name="Text Box 34"/>
            <p:cNvSpPr txBox="1">
              <a:spLocks noChangeArrowheads="1"/>
            </p:cNvSpPr>
            <p:nvPr>
              <p:custDataLst>
                <p:tags r:id="rId35"/>
              </p:custDataLst>
            </p:nvPr>
          </p:nvSpPr>
          <p:spPr bwMode="auto">
            <a:xfrm>
              <a:off x="625" y="1970"/>
              <a:ext cx="792"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50941" rIns="0" bIns="50941" anchor="ctr">
              <a:norm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a:solidFill>
                    <a:srgbClr val="FF0000"/>
                  </a:solidFill>
                </a:rPr>
                <a:t>1-way:</a:t>
              </a:r>
              <a:endParaRPr lang="en-US" sz="1600" dirty="0"/>
            </a:p>
            <a:p>
              <a:pPr algn="ctr"/>
              <a:r>
                <a:rPr lang="en-US" sz="1600" dirty="0"/>
                <a:t>8 sets,</a:t>
              </a:r>
            </a:p>
            <a:p>
              <a:pPr algn="ctr"/>
              <a:r>
                <a:rPr lang="en-US" sz="1600" dirty="0"/>
                <a:t>1 block each</a:t>
              </a:r>
            </a:p>
          </p:txBody>
        </p:sp>
        <p:sp>
          <p:nvSpPr>
            <p:cNvPr id="37" name="Text Box 35"/>
            <p:cNvSpPr txBox="1">
              <a:spLocks noChangeArrowheads="1"/>
            </p:cNvSpPr>
            <p:nvPr>
              <p:custDataLst>
                <p:tags r:id="rId36"/>
              </p:custDataLst>
            </p:nvPr>
          </p:nvSpPr>
          <p:spPr bwMode="auto">
            <a:xfrm>
              <a:off x="2046" y="1970"/>
              <a:ext cx="920"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882" tIns="50941" rIns="101882" bIns="50941" anchor="ctr">
              <a:sp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a:solidFill>
                    <a:srgbClr val="FF0000"/>
                  </a:solidFill>
                </a:rPr>
                <a:t>2-way:</a:t>
              </a:r>
              <a:endParaRPr lang="en-US" sz="1600"/>
            </a:p>
            <a:p>
              <a:pPr algn="ctr"/>
              <a:r>
                <a:rPr lang="en-US" sz="1600"/>
                <a:t>4 sets,</a:t>
              </a:r>
            </a:p>
            <a:p>
              <a:pPr algn="ctr"/>
              <a:r>
                <a:rPr lang="en-US" sz="1600"/>
                <a:t>2 blocks each</a:t>
              </a:r>
            </a:p>
          </p:txBody>
        </p:sp>
        <p:sp>
          <p:nvSpPr>
            <p:cNvPr id="38" name="Text Box 36"/>
            <p:cNvSpPr txBox="1">
              <a:spLocks noChangeArrowheads="1"/>
            </p:cNvSpPr>
            <p:nvPr>
              <p:custDataLst>
                <p:tags r:id="rId37"/>
              </p:custDataLst>
            </p:nvPr>
          </p:nvSpPr>
          <p:spPr bwMode="auto">
            <a:xfrm>
              <a:off x="3579" y="1970"/>
              <a:ext cx="920"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882" tIns="50941" rIns="101882" bIns="50941" anchor="ctr">
              <a:sp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a:solidFill>
                    <a:srgbClr val="FF0000"/>
                  </a:solidFill>
                </a:rPr>
                <a:t>4-way:</a:t>
              </a:r>
              <a:endParaRPr lang="en-US" sz="1600"/>
            </a:p>
            <a:p>
              <a:pPr algn="ctr"/>
              <a:r>
                <a:rPr lang="en-US" sz="1600"/>
                <a:t>2 sets,</a:t>
              </a:r>
            </a:p>
            <a:p>
              <a:pPr algn="ctr"/>
              <a:r>
                <a:rPr lang="en-US" sz="1600"/>
                <a:t>4 blocks each</a:t>
              </a:r>
            </a:p>
          </p:txBody>
        </p:sp>
        <p:sp>
          <p:nvSpPr>
            <p:cNvPr id="39" name="Text Box 37"/>
            <p:cNvSpPr txBox="1">
              <a:spLocks noChangeArrowheads="1"/>
            </p:cNvSpPr>
            <p:nvPr>
              <p:custDataLst>
                <p:tags r:id="rId38"/>
              </p:custDataLst>
            </p:nvPr>
          </p:nvSpPr>
          <p:spPr bwMode="auto">
            <a:xfrm>
              <a:off x="4808" y="3034"/>
              <a:ext cx="195"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882" tIns="50941" rIns="101882" bIns="50941" anchor="ctr">
              <a:sp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a:t>0</a:t>
              </a:r>
            </a:p>
          </p:txBody>
        </p:sp>
        <p:sp>
          <p:nvSpPr>
            <p:cNvPr id="40" name="Text Box 38"/>
            <p:cNvSpPr txBox="1">
              <a:spLocks noChangeArrowheads="1"/>
            </p:cNvSpPr>
            <p:nvPr>
              <p:custDataLst>
                <p:tags r:id="rId39"/>
              </p:custDataLst>
            </p:nvPr>
          </p:nvSpPr>
          <p:spPr bwMode="auto">
            <a:xfrm>
              <a:off x="4711" y="2424"/>
              <a:ext cx="35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882" tIns="50941" rIns="101882" bIns="50941" anchor="ctr">
              <a:sp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a:t> Set</a:t>
              </a:r>
            </a:p>
          </p:txBody>
        </p:sp>
        <p:sp>
          <p:nvSpPr>
            <p:cNvPr id="41" name="Text Box 39"/>
            <p:cNvSpPr txBox="1">
              <a:spLocks noChangeArrowheads="1"/>
            </p:cNvSpPr>
            <p:nvPr>
              <p:custDataLst>
                <p:tags r:id="rId40"/>
              </p:custDataLst>
            </p:nvPr>
          </p:nvSpPr>
          <p:spPr bwMode="auto">
            <a:xfrm>
              <a:off x="5003" y="1970"/>
              <a:ext cx="792"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882" tIns="50941" rIns="101882" bIns="50941" anchor="ctr">
              <a:norm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a:solidFill>
                    <a:srgbClr val="FF0000"/>
                  </a:solidFill>
                </a:rPr>
                <a:t>8-way:</a:t>
              </a:r>
              <a:endParaRPr lang="en-US" sz="1600"/>
            </a:p>
            <a:p>
              <a:pPr algn="ctr"/>
              <a:r>
                <a:rPr lang="en-US" sz="1600"/>
                <a:t>1 set,</a:t>
              </a:r>
            </a:p>
            <a:p>
              <a:pPr algn="ctr"/>
              <a:r>
                <a:rPr lang="en-US" sz="1600"/>
                <a:t>8 blocks</a:t>
              </a:r>
            </a:p>
          </p:txBody>
        </p:sp>
        <p:sp>
          <p:nvSpPr>
            <p:cNvPr id="42" name="Rectangle 40"/>
            <p:cNvSpPr>
              <a:spLocks noChangeArrowheads="1"/>
            </p:cNvSpPr>
            <p:nvPr>
              <p:custDataLst>
                <p:tags r:id="rId41"/>
              </p:custDataLst>
            </p:nvPr>
          </p:nvSpPr>
          <p:spPr bwMode="auto">
            <a:xfrm>
              <a:off x="634" y="3645"/>
              <a:ext cx="792" cy="1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43" name="Rectangle 41"/>
            <p:cNvSpPr>
              <a:spLocks noChangeArrowheads="1"/>
            </p:cNvSpPr>
            <p:nvPr>
              <p:custDataLst>
                <p:tags r:id="rId42"/>
              </p:custDataLst>
            </p:nvPr>
          </p:nvSpPr>
          <p:spPr bwMode="auto">
            <a:xfrm>
              <a:off x="634" y="3482"/>
              <a:ext cx="792" cy="1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44" name="Rectangle 42"/>
            <p:cNvSpPr>
              <a:spLocks noChangeArrowheads="1"/>
            </p:cNvSpPr>
            <p:nvPr>
              <p:custDataLst>
                <p:tags r:id="rId43"/>
              </p:custDataLst>
            </p:nvPr>
          </p:nvSpPr>
          <p:spPr bwMode="auto">
            <a:xfrm>
              <a:off x="634" y="3318"/>
              <a:ext cx="792" cy="16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45" name="Rectangle 43"/>
            <p:cNvSpPr>
              <a:spLocks noChangeArrowheads="1"/>
            </p:cNvSpPr>
            <p:nvPr>
              <p:custDataLst>
                <p:tags r:id="rId44"/>
              </p:custDataLst>
            </p:nvPr>
          </p:nvSpPr>
          <p:spPr bwMode="auto">
            <a:xfrm>
              <a:off x="634" y="3155"/>
              <a:ext cx="792" cy="1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46" name="Rectangle 44"/>
            <p:cNvSpPr>
              <a:spLocks noChangeArrowheads="1"/>
            </p:cNvSpPr>
            <p:nvPr>
              <p:custDataLst>
                <p:tags r:id="rId45"/>
              </p:custDataLst>
            </p:nvPr>
          </p:nvSpPr>
          <p:spPr bwMode="auto">
            <a:xfrm>
              <a:off x="634" y="2992"/>
              <a:ext cx="792" cy="1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47" name="Rectangle 45"/>
            <p:cNvSpPr>
              <a:spLocks noChangeArrowheads="1"/>
            </p:cNvSpPr>
            <p:nvPr>
              <p:custDataLst>
                <p:tags r:id="rId46"/>
              </p:custDataLst>
            </p:nvPr>
          </p:nvSpPr>
          <p:spPr bwMode="auto">
            <a:xfrm>
              <a:off x="634" y="2829"/>
              <a:ext cx="792" cy="1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48" name="Rectangle 46"/>
            <p:cNvSpPr>
              <a:spLocks noChangeArrowheads="1"/>
            </p:cNvSpPr>
            <p:nvPr>
              <p:custDataLst>
                <p:tags r:id="rId47"/>
              </p:custDataLst>
            </p:nvPr>
          </p:nvSpPr>
          <p:spPr bwMode="auto">
            <a:xfrm>
              <a:off x="634" y="2666"/>
              <a:ext cx="792" cy="1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49" name="Rectangle 47"/>
            <p:cNvSpPr>
              <a:spLocks noChangeArrowheads="1"/>
            </p:cNvSpPr>
            <p:nvPr>
              <p:custDataLst>
                <p:tags r:id="rId48"/>
              </p:custDataLst>
            </p:nvPr>
          </p:nvSpPr>
          <p:spPr bwMode="auto">
            <a:xfrm>
              <a:off x="634" y="2502"/>
              <a:ext cx="792" cy="16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50" name="Text Box 49"/>
            <p:cNvSpPr txBox="1">
              <a:spLocks noChangeArrowheads="1"/>
            </p:cNvSpPr>
            <p:nvPr>
              <p:custDataLst>
                <p:tags r:id="rId49"/>
              </p:custDataLst>
            </p:nvPr>
          </p:nvSpPr>
          <p:spPr bwMode="auto">
            <a:xfrm>
              <a:off x="533" y="3808"/>
              <a:ext cx="972"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rebuchet MS" charset="0"/>
                  <a:ea typeface="ＭＳ Ｐゴシック" charset="0"/>
                  <a:cs typeface="ＭＳ Ｐゴシック" charset="0"/>
                </a:defRPr>
              </a:lvl1pPr>
              <a:lvl2pPr marL="37931725" indent="-3747452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dirty="0">
                  <a:solidFill>
                    <a:srgbClr val="FF0000"/>
                  </a:solidFill>
                </a:rPr>
                <a:t>direct mapped</a:t>
              </a:r>
            </a:p>
          </p:txBody>
        </p:sp>
        <p:sp>
          <p:nvSpPr>
            <p:cNvPr id="51" name="Text Box 50"/>
            <p:cNvSpPr txBox="1">
              <a:spLocks noChangeArrowheads="1"/>
            </p:cNvSpPr>
            <p:nvPr>
              <p:custDataLst>
                <p:tags r:id="rId50"/>
              </p:custDataLst>
            </p:nvPr>
          </p:nvSpPr>
          <p:spPr bwMode="auto">
            <a:xfrm>
              <a:off x="4882" y="3809"/>
              <a:ext cx="1060" cy="216"/>
            </a:xfrm>
            <a:prstGeom prst="rect">
              <a:avLst/>
            </a:prstGeom>
            <a:noFill/>
            <a:ln>
              <a:noFill/>
            </a:ln>
            <a:effectLst>
              <a:glow rad="63500">
                <a:schemeClr val="accent3">
                  <a:satMod val="17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rebuchet MS" charset="0"/>
                  <a:ea typeface="ＭＳ Ｐゴシック" charset="0"/>
                  <a:cs typeface="ＭＳ Ｐゴシック" charset="0"/>
                </a:defRPr>
              </a:lvl1pPr>
              <a:lvl2pPr marL="37931725" indent="-3747452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a:solidFill>
                    <a:srgbClr val="FF0000"/>
                  </a:solidFill>
                </a:rPr>
                <a:t>fully associative</a:t>
              </a:r>
            </a:p>
          </p:txBody>
        </p:sp>
      </p:grpSp>
    </p:spTree>
    <p:extLst>
      <p:ext uri="{BB962C8B-B14F-4D97-AF65-F5344CB8AC3E}">
        <p14:creationId xmlns:p14="http://schemas.microsoft.com/office/powerpoint/2010/main" val="384977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 Organization (3)</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solidFill>
                      <a:srgbClr val="FF0000"/>
                    </a:solidFill>
                  </a:rPr>
                  <a:t>Associativity</a:t>
                </a:r>
                <a:r>
                  <a:rPr lang="en-US" dirty="0"/>
                  <a:t> (</a:t>
                </a:r>
                <a14:m>
                  <m:oMath xmlns:m="http://schemas.openxmlformats.org/officeDocument/2006/math">
                    <m:r>
                      <a:rPr lang="en-US" b="0" i="1" dirty="0" smtClean="0">
                        <a:solidFill>
                          <a:srgbClr val="FF0000"/>
                        </a:solidFill>
                        <a:latin typeface="Cambria Math" panose="02040503050406030204" pitchFamily="18" charset="0"/>
                      </a:rPr>
                      <m:t>𝐸</m:t>
                    </m:r>
                  </m:oMath>
                </a14:m>
                <a:r>
                  <a:rPr lang="en-US" dirty="0"/>
                  <a:t>):  # of ways for each set</a:t>
                </a:r>
              </a:p>
              <a:p>
                <a:pPr lvl="1"/>
                <a:r>
                  <a:rPr lang="en-US" dirty="0"/>
                  <a:t>Such a cache is called an “</a:t>
                </a:r>
                <a14:m>
                  <m:oMath xmlns:m="http://schemas.openxmlformats.org/officeDocument/2006/math">
                    <m:r>
                      <a:rPr lang="en-US" b="0" i="1" smtClean="0">
                        <a:latin typeface="Cambria Math" panose="02040503050406030204" pitchFamily="18" charset="0"/>
                      </a:rPr>
                      <m:t>𝐸</m:t>
                    </m:r>
                  </m:oMath>
                </a14:m>
                <a:r>
                  <a:rPr lang="en-US" i="1" dirty="0"/>
                  <a:t>-way set associative cache</a:t>
                </a:r>
                <a:r>
                  <a:rPr lang="en-US" dirty="0"/>
                  <a:t>”</a:t>
                </a:r>
              </a:p>
              <a:p>
                <a:pPr lvl="1"/>
                <a:r>
                  <a:rPr lang="en-US" dirty="0"/>
                  <a:t>We now index into cache </a:t>
                </a:r>
                <a:r>
                  <a:rPr lang="en-US" i="1" dirty="0"/>
                  <a:t>sets</a:t>
                </a:r>
                <a:r>
                  <a:rPr lang="en-US" dirty="0"/>
                  <a:t>, of which there are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𝐸</m:t>
                    </m:r>
                  </m:oMath>
                </a14:m>
                <a:endParaRPr lang="en-US" dirty="0"/>
              </a:p>
              <a:p>
                <a:pPr lvl="1"/>
                <a:r>
                  <a:rPr lang="en-US" dirty="0"/>
                  <a:t>Use lowest </a:t>
                </a:r>
                <a14:m>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d>
                          <m:dPr>
                            <m:ctrlPr>
                              <a:rPr lang="en-US" b="0"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𝐸</m:t>
                            </m:r>
                          </m:e>
                        </m:d>
                      </m:e>
                    </m:func>
                  </m:oMath>
                </a14:m>
                <a:r>
                  <a:rPr lang="en-US" dirty="0"/>
                  <a:t> = </a:t>
                </a:r>
                <a14:m>
                  <m:oMath xmlns:m="http://schemas.openxmlformats.org/officeDocument/2006/math">
                    <m:r>
                      <a:rPr lang="en-US" b="1" i="1" smtClean="0">
                        <a:solidFill>
                          <a:srgbClr val="7030A0"/>
                        </a:solidFill>
                        <a:latin typeface="Cambria Math" panose="02040503050406030204" pitchFamily="18" charset="0"/>
                      </a:rPr>
                      <m:t>𝒔</m:t>
                    </m:r>
                  </m:oMath>
                </a14:m>
                <a:r>
                  <a:rPr lang="en-US" dirty="0"/>
                  <a:t> bits of block address</a:t>
                </a:r>
              </a:p>
              <a:p>
                <a:pPr lvl="2"/>
                <a:r>
                  <a:rPr lang="en-US" u="sng" dirty="0"/>
                  <a:t>Direct-mapped</a:t>
                </a:r>
                <a:r>
                  <a:rPr lang="en-US" dirty="0"/>
                  <a:t>:	</a:t>
                </a:r>
                <a14:m>
                  <m:oMath xmlns:m="http://schemas.openxmlformats.org/officeDocument/2006/math">
                    <m:r>
                      <a:rPr lang="en-US" b="0" i="1" smtClean="0">
                        <a:latin typeface="Cambria Math" panose="02040503050406030204" pitchFamily="18" charset="0"/>
                      </a:rPr>
                      <m:t>𝐸</m:t>
                    </m:r>
                  </m:oMath>
                </a14:m>
                <a:r>
                  <a:rPr lang="en-US" dirty="0"/>
                  <a:t> = 1, so </a:t>
                </a:r>
                <a14:m>
                  <m:oMath xmlns:m="http://schemas.openxmlformats.org/officeDocument/2006/math">
                    <m:r>
                      <a:rPr lang="en-US" b="1" i="1" smtClean="0">
                        <a:solidFill>
                          <a:srgbClr val="7030A0"/>
                        </a:solidFill>
                        <a:latin typeface="Cambria Math" panose="02040503050406030204" pitchFamily="18" charset="0"/>
                      </a:rPr>
                      <m:t>𝒔</m:t>
                    </m:r>
                  </m:oMath>
                </a14:m>
                <a:r>
                  <a:rPr lang="en-US" dirty="0"/>
                  <a:t> = </a:t>
                </a:r>
                <a14:m>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d>
                          <m:dPr>
                            <m:ctrlPr>
                              <a:rPr lang="en-US" b="0"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𝐵</m:t>
                            </m:r>
                          </m:e>
                        </m:d>
                      </m:e>
                    </m:func>
                  </m:oMath>
                </a14:m>
                <a:r>
                  <a:rPr lang="en-US" dirty="0"/>
                  <a:t> as we saw previously</a:t>
                </a:r>
              </a:p>
              <a:p>
                <a:pPr lvl="2"/>
                <a:r>
                  <a:rPr lang="en-US" u="sng" dirty="0"/>
                  <a:t>Fully associative</a:t>
                </a:r>
                <a:r>
                  <a:rPr lang="en-US" dirty="0"/>
                  <a:t>:	</a:t>
                </a:r>
                <a14:m>
                  <m:oMath xmlns:m="http://schemas.openxmlformats.org/officeDocument/2006/math">
                    <m:r>
                      <a:rPr lang="en-US" b="0" i="1" smtClean="0">
                        <a:latin typeface="Cambria Math" panose="02040503050406030204" pitchFamily="18" charset="0"/>
                      </a:rPr>
                      <m:t>𝐸</m:t>
                    </m:r>
                  </m:oMath>
                </a14:m>
                <a:r>
                  <a:rPr lang="en-US" dirty="0"/>
                  <a:t> =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so </a:t>
                </a:r>
                <a14:m>
                  <m:oMath xmlns:m="http://schemas.openxmlformats.org/officeDocument/2006/math">
                    <m:r>
                      <a:rPr lang="en-US" b="1" i="1" smtClean="0">
                        <a:solidFill>
                          <a:srgbClr val="7030A0"/>
                        </a:solidFill>
                        <a:latin typeface="Cambria Math" panose="02040503050406030204" pitchFamily="18" charset="0"/>
                      </a:rPr>
                      <m:t>𝒔</m:t>
                    </m:r>
                  </m:oMath>
                </a14:m>
                <a:r>
                  <a:rPr lang="en-US" dirty="0"/>
                  <a:t> = 0 bits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91" t="-1103"/>
                </a:stretch>
              </a:blipFill>
            </p:spPr>
            <p:txBody>
              <a:bodyPr/>
              <a:lstStyle/>
              <a:p>
                <a:r>
                  <a:rPr lang="en-US">
                    <a:noFill/>
                  </a:rPr>
                  <a:t> </a:t>
                </a:r>
              </a:p>
            </p:txBody>
          </p:sp>
        </mc:Fallback>
      </mc:AlternateContent>
      <p:sp>
        <p:nvSpPr>
          <p:cNvPr id="5" name="Slide Number Placeholder 4"/>
          <p:cNvSpPr>
            <a:spLocks noGrp="1"/>
          </p:cNvSpPr>
          <p:nvPr>
            <p:ph type="sldNum" sz="quarter" idx="10"/>
          </p:nvPr>
        </p:nvSpPr>
        <p:spPr/>
        <p:txBody>
          <a:bodyPr/>
          <a:lstStyle/>
          <a:p>
            <a:fld id="{630813B5-0B69-4299-81E1-2EA3435BD0CB}" type="slidenum">
              <a:rPr lang="en-US" smtClean="0"/>
              <a:t>19</a:t>
            </a:fld>
            <a:endParaRPr lang="en-US"/>
          </a:p>
        </p:txBody>
      </p:sp>
      <p:grpSp>
        <p:nvGrpSpPr>
          <p:cNvPr id="12" name="Group 12"/>
          <p:cNvGrpSpPr>
            <a:grpSpLocks/>
          </p:cNvGrpSpPr>
          <p:nvPr/>
        </p:nvGrpSpPr>
        <p:grpSpPr bwMode="auto">
          <a:xfrm>
            <a:off x="1097280" y="5486400"/>
            <a:ext cx="2928938" cy="439738"/>
            <a:chOff x="689" y="2507"/>
            <a:chExt cx="1845" cy="277"/>
          </a:xfrm>
        </p:grpSpPr>
        <p:sp>
          <p:nvSpPr>
            <p:cNvPr id="13" name="Line 13"/>
            <p:cNvSpPr>
              <a:spLocks noChangeShapeType="1"/>
            </p:cNvSpPr>
            <p:nvPr/>
          </p:nvSpPr>
          <p:spPr bwMode="auto">
            <a:xfrm>
              <a:off x="2532" y="2544"/>
              <a:ext cx="0" cy="24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 name="Line 14"/>
            <p:cNvSpPr>
              <a:spLocks noChangeShapeType="1"/>
            </p:cNvSpPr>
            <p:nvPr/>
          </p:nvSpPr>
          <p:spPr bwMode="auto">
            <a:xfrm flipH="1">
              <a:off x="2304" y="2640"/>
              <a:ext cx="230"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15" name="Text Box 15"/>
            <p:cNvSpPr txBox="1">
              <a:spLocks noChangeArrowheads="1"/>
            </p:cNvSpPr>
            <p:nvPr/>
          </p:nvSpPr>
          <p:spPr bwMode="auto">
            <a:xfrm>
              <a:off x="689" y="2507"/>
              <a:ext cx="1677" cy="252"/>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Decreasing associativity</a:t>
              </a:r>
            </a:p>
          </p:txBody>
        </p:sp>
      </p:grpSp>
      <p:grpSp>
        <p:nvGrpSpPr>
          <p:cNvPr id="16" name="Group 16"/>
          <p:cNvGrpSpPr>
            <a:grpSpLocks/>
          </p:cNvGrpSpPr>
          <p:nvPr/>
        </p:nvGrpSpPr>
        <p:grpSpPr bwMode="auto">
          <a:xfrm>
            <a:off x="4023359" y="5760720"/>
            <a:ext cx="3878263" cy="590551"/>
            <a:chOff x="2544" y="2804"/>
            <a:chExt cx="2443" cy="372"/>
          </a:xfrm>
        </p:grpSpPr>
        <p:sp>
          <p:nvSpPr>
            <p:cNvPr id="17" name="Line 17"/>
            <p:cNvSpPr>
              <a:spLocks noChangeShapeType="1"/>
            </p:cNvSpPr>
            <p:nvPr/>
          </p:nvSpPr>
          <p:spPr bwMode="auto">
            <a:xfrm flipV="1">
              <a:off x="2544" y="2976"/>
              <a:ext cx="1267"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18" name="Line 18"/>
            <p:cNvSpPr>
              <a:spLocks noChangeShapeType="1"/>
            </p:cNvSpPr>
            <p:nvPr/>
          </p:nvSpPr>
          <p:spPr bwMode="auto">
            <a:xfrm>
              <a:off x="3811" y="2832"/>
              <a:ext cx="0" cy="2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19" name="Text Box 19"/>
            <p:cNvSpPr txBox="1">
              <a:spLocks noChangeArrowheads="1"/>
            </p:cNvSpPr>
            <p:nvPr/>
          </p:nvSpPr>
          <p:spPr bwMode="auto">
            <a:xfrm>
              <a:off x="3811" y="2804"/>
              <a:ext cx="1176" cy="372"/>
            </a:xfrm>
            <a:prstGeom prst="rect">
              <a:avLst/>
            </a:prstGeom>
            <a:noFill/>
            <a:ln w="12700">
              <a:noFill/>
              <a:miter lim="800000"/>
              <a:headEnd/>
              <a:tailEnd/>
            </a:ln>
          </p:spPr>
          <p:txBody>
            <a:bodyPr wrap="none">
              <a:prstTxWarp prst="textNoShape">
                <a:avLst/>
              </a:prstTxWarp>
              <a:spAutoFit/>
            </a:bodyPr>
            <a:lstStyle/>
            <a:p>
              <a:pPr>
                <a:lnSpc>
                  <a:spcPct val="80000"/>
                </a:lnSpc>
              </a:pPr>
              <a:r>
                <a:rPr lang="en-US" sz="2000" dirty="0">
                  <a:latin typeface="Calibri" charset="0"/>
                </a:rPr>
                <a:t>Fully associative</a:t>
              </a:r>
            </a:p>
            <a:p>
              <a:pPr>
                <a:lnSpc>
                  <a:spcPct val="80000"/>
                </a:lnSpc>
              </a:pPr>
              <a:r>
                <a:rPr lang="en-US" sz="2000" dirty="0">
                  <a:latin typeface="Calibri" charset="0"/>
                </a:rPr>
                <a:t>(only one set)</a:t>
              </a:r>
            </a:p>
          </p:txBody>
        </p:sp>
      </p:grpSp>
      <p:grpSp>
        <p:nvGrpSpPr>
          <p:cNvPr id="20" name="Group 20"/>
          <p:cNvGrpSpPr>
            <a:grpSpLocks/>
          </p:cNvGrpSpPr>
          <p:nvPr/>
        </p:nvGrpSpPr>
        <p:grpSpPr bwMode="auto">
          <a:xfrm>
            <a:off x="1599883" y="5943600"/>
            <a:ext cx="2397126" cy="590551"/>
            <a:chOff x="986" y="3136"/>
            <a:chExt cx="1510" cy="372"/>
          </a:xfrm>
        </p:grpSpPr>
        <p:sp>
          <p:nvSpPr>
            <p:cNvPr id="21" name="Line 21"/>
            <p:cNvSpPr>
              <a:spLocks noChangeShapeType="1"/>
            </p:cNvSpPr>
            <p:nvPr/>
          </p:nvSpPr>
          <p:spPr bwMode="auto">
            <a:xfrm flipH="1">
              <a:off x="2064" y="3312"/>
              <a:ext cx="432"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22" name="Line 22"/>
            <p:cNvSpPr>
              <a:spLocks noChangeShapeType="1"/>
            </p:cNvSpPr>
            <p:nvPr/>
          </p:nvSpPr>
          <p:spPr bwMode="auto">
            <a:xfrm>
              <a:off x="2064" y="3168"/>
              <a:ext cx="0" cy="2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23" name="Text Box 23"/>
            <p:cNvSpPr txBox="1">
              <a:spLocks noChangeArrowheads="1"/>
            </p:cNvSpPr>
            <p:nvPr/>
          </p:nvSpPr>
          <p:spPr bwMode="auto">
            <a:xfrm>
              <a:off x="986" y="3136"/>
              <a:ext cx="1505" cy="372"/>
            </a:xfrm>
            <a:prstGeom prst="rect">
              <a:avLst/>
            </a:prstGeom>
            <a:noFill/>
            <a:ln w="12700">
              <a:noFill/>
              <a:miter lim="800000"/>
              <a:headEnd/>
              <a:tailEnd/>
            </a:ln>
          </p:spPr>
          <p:txBody>
            <a:bodyPr>
              <a:prstTxWarp prst="textNoShape">
                <a:avLst/>
              </a:prstTxWarp>
              <a:spAutoFit/>
            </a:bodyPr>
            <a:lstStyle/>
            <a:p>
              <a:pPr>
                <a:lnSpc>
                  <a:spcPct val="80000"/>
                </a:lnSpc>
              </a:pPr>
              <a:r>
                <a:rPr lang="en-US" sz="2000" dirty="0">
                  <a:latin typeface="Calibri" charset="0"/>
                </a:rPr>
                <a:t>Direct mapped</a:t>
              </a:r>
            </a:p>
            <a:p>
              <a:pPr>
                <a:lnSpc>
                  <a:spcPct val="80000"/>
                </a:lnSpc>
              </a:pPr>
              <a:r>
                <a:rPr lang="en-US" sz="2000" dirty="0">
                  <a:latin typeface="Calibri" charset="0"/>
                </a:rPr>
                <a:t>(only one way)</a:t>
              </a:r>
            </a:p>
          </p:txBody>
        </p:sp>
      </p:grpSp>
      <p:grpSp>
        <p:nvGrpSpPr>
          <p:cNvPr id="24" name="Group 24"/>
          <p:cNvGrpSpPr>
            <a:grpSpLocks/>
          </p:cNvGrpSpPr>
          <p:nvPr/>
        </p:nvGrpSpPr>
        <p:grpSpPr bwMode="auto">
          <a:xfrm>
            <a:off x="4023362" y="5303520"/>
            <a:ext cx="2940051" cy="457200"/>
            <a:chOff x="2544" y="2256"/>
            <a:chExt cx="1852" cy="288"/>
          </a:xfrm>
        </p:grpSpPr>
        <p:sp>
          <p:nvSpPr>
            <p:cNvPr id="25" name="Line 25"/>
            <p:cNvSpPr>
              <a:spLocks noChangeShapeType="1"/>
            </p:cNvSpPr>
            <p:nvPr/>
          </p:nvSpPr>
          <p:spPr bwMode="auto">
            <a:xfrm>
              <a:off x="2544" y="2400"/>
              <a:ext cx="230"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26" name="Text Box 26"/>
            <p:cNvSpPr txBox="1">
              <a:spLocks noChangeArrowheads="1"/>
            </p:cNvSpPr>
            <p:nvPr/>
          </p:nvSpPr>
          <p:spPr bwMode="auto">
            <a:xfrm>
              <a:off x="2774" y="2267"/>
              <a:ext cx="1622" cy="252"/>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Increasing associativity</a:t>
              </a:r>
            </a:p>
          </p:txBody>
        </p:sp>
        <p:sp>
          <p:nvSpPr>
            <p:cNvPr id="27" name="Line 27"/>
            <p:cNvSpPr>
              <a:spLocks noChangeShapeType="1"/>
            </p:cNvSpPr>
            <p:nvPr/>
          </p:nvSpPr>
          <p:spPr bwMode="auto">
            <a:xfrm>
              <a:off x="2544" y="2256"/>
              <a:ext cx="0" cy="288"/>
            </a:xfrm>
            <a:prstGeom prst="line">
              <a:avLst/>
            </a:prstGeom>
            <a:noFill/>
            <a:ln w="12700">
              <a:solidFill>
                <a:schemeClr val="tx1"/>
              </a:solidFill>
              <a:round/>
              <a:headEnd/>
              <a:tailEnd/>
            </a:ln>
          </p:spPr>
          <p:txBody>
            <a:bodyPr>
              <a:prstTxWarp prst="textNoShape">
                <a:avLst/>
              </a:prstTxWarp>
            </a:bodyPr>
            <a:lstStyle/>
            <a:p>
              <a:endParaRPr lang="en-US"/>
            </a:p>
          </p:txBody>
        </p:sp>
      </p:grpSp>
      <p:grpSp>
        <p:nvGrpSpPr>
          <p:cNvPr id="4" name="Group 3"/>
          <p:cNvGrpSpPr/>
          <p:nvPr/>
        </p:nvGrpSpPr>
        <p:grpSpPr>
          <a:xfrm>
            <a:off x="914400" y="4206240"/>
            <a:ext cx="8136892" cy="1005840"/>
            <a:chOff x="914400" y="4206240"/>
            <a:chExt cx="8136892" cy="1005840"/>
          </a:xfrm>
        </p:grpSpPr>
        <p:sp>
          <p:nvSpPr>
            <p:cNvPr id="29" name="Line 29"/>
            <p:cNvSpPr>
              <a:spLocks noChangeShapeType="1"/>
            </p:cNvSpPr>
            <p:nvPr/>
          </p:nvSpPr>
          <p:spPr bwMode="auto">
            <a:xfrm flipV="1">
              <a:off x="5029745" y="4572000"/>
              <a:ext cx="0" cy="27432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30" name="Text Box 30"/>
            <p:cNvSpPr txBox="1">
              <a:spLocks noChangeArrowheads="1"/>
            </p:cNvSpPr>
            <p:nvPr/>
          </p:nvSpPr>
          <p:spPr bwMode="auto">
            <a:xfrm>
              <a:off x="4181475" y="4206240"/>
              <a:ext cx="1695450" cy="400050"/>
            </a:xfrm>
            <a:prstGeom prst="rect">
              <a:avLst/>
            </a:prstGeom>
            <a:noFill/>
            <a:ln w="12700">
              <a:noFill/>
              <a:miter lim="800000"/>
              <a:headEnd/>
              <a:tailEnd/>
            </a:ln>
          </p:spPr>
          <p:txBody>
            <a:bodyPr wrap="none">
              <a:prstTxWarp prst="textNoShape">
                <a:avLst/>
              </a:prstTxWarp>
              <a:spAutoFit/>
            </a:bodyPr>
            <a:lstStyle/>
            <a:p>
              <a:pPr algn="ctr"/>
              <a:r>
                <a:rPr lang="en-US" sz="2000" dirty="0">
                  <a:latin typeface="Calibri" charset="0"/>
                </a:rPr>
                <a:t>Selects the set</a:t>
              </a:r>
            </a:p>
          </p:txBody>
        </p:sp>
        <p:sp>
          <p:nvSpPr>
            <p:cNvPr id="32" name="Text Box 31"/>
            <p:cNvSpPr txBox="1">
              <a:spLocks noChangeArrowheads="1"/>
            </p:cNvSpPr>
            <p:nvPr/>
          </p:nvSpPr>
          <p:spPr bwMode="auto">
            <a:xfrm>
              <a:off x="1101248" y="4206240"/>
              <a:ext cx="2735264" cy="400050"/>
            </a:xfrm>
            <a:prstGeom prst="rect">
              <a:avLst/>
            </a:prstGeom>
            <a:noFill/>
            <a:ln w="12700">
              <a:noFill/>
              <a:miter lim="800000"/>
              <a:headEnd/>
              <a:tailEnd/>
            </a:ln>
          </p:spPr>
          <p:txBody>
            <a:bodyPr wrap="none">
              <a:prstTxWarp prst="textNoShape">
                <a:avLst/>
              </a:prstTxWarp>
              <a:spAutoFit/>
            </a:bodyPr>
            <a:lstStyle/>
            <a:p>
              <a:pPr algn="ctr"/>
              <a:r>
                <a:rPr lang="en-US" sz="2000" dirty="0">
                  <a:latin typeface="Calibri" charset="0"/>
                </a:rPr>
                <a:t>Used for tag comparison</a:t>
              </a:r>
            </a:p>
          </p:txBody>
        </p:sp>
        <p:sp>
          <p:nvSpPr>
            <p:cNvPr id="33" name="Line 32"/>
            <p:cNvSpPr>
              <a:spLocks noChangeShapeType="1"/>
            </p:cNvSpPr>
            <p:nvPr/>
          </p:nvSpPr>
          <p:spPr bwMode="auto">
            <a:xfrm flipV="1">
              <a:off x="2468880" y="4572000"/>
              <a:ext cx="0" cy="27432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35" name="Line 33"/>
            <p:cNvSpPr>
              <a:spLocks noChangeShapeType="1"/>
            </p:cNvSpPr>
            <p:nvPr/>
          </p:nvSpPr>
          <p:spPr bwMode="auto">
            <a:xfrm flipV="1">
              <a:off x="7132320" y="4572000"/>
              <a:ext cx="0" cy="27432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36" name="Text Box 34"/>
            <p:cNvSpPr txBox="1">
              <a:spLocks noChangeArrowheads="1"/>
            </p:cNvSpPr>
            <p:nvPr/>
          </p:nvSpPr>
          <p:spPr bwMode="auto">
            <a:xfrm>
              <a:off x="6035040" y="4206240"/>
              <a:ext cx="3016252" cy="400050"/>
            </a:xfrm>
            <a:prstGeom prst="rect">
              <a:avLst/>
            </a:prstGeom>
            <a:noFill/>
            <a:ln w="12700">
              <a:noFill/>
              <a:miter lim="800000"/>
              <a:headEnd/>
              <a:tailEnd/>
            </a:ln>
          </p:spPr>
          <p:txBody>
            <a:bodyPr wrap="none">
              <a:prstTxWarp prst="textNoShape">
                <a:avLst/>
              </a:prstTxWarp>
              <a:spAutoFit/>
            </a:bodyPr>
            <a:lstStyle/>
            <a:p>
              <a:r>
                <a:rPr lang="en-US" sz="2000">
                  <a:latin typeface="Calibri" charset="0"/>
                </a:rPr>
                <a:t>Selects the byte from </a:t>
              </a:r>
              <a:r>
                <a:rPr lang="en-US" sz="2000" dirty="0">
                  <a:latin typeface="Calibri" charset="0"/>
                </a:rPr>
                <a:t>block</a:t>
              </a:r>
            </a:p>
          </p:txBody>
        </p:sp>
        <mc:AlternateContent xmlns:mc="http://schemas.openxmlformats.org/markup-compatibility/2006" xmlns:a14="http://schemas.microsoft.com/office/drawing/2010/main">
          <mc:Choice Requires="a14">
            <p:sp>
              <p:nvSpPr>
                <p:cNvPr id="37" name="Rectangle 36"/>
                <p:cNvSpPr/>
                <p:nvPr/>
              </p:nvSpPr>
              <p:spPr bwMode="auto">
                <a:xfrm>
                  <a:off x="914400" y="4846320"/>
                  <a:ext cx="3108960" cy="365760"/>
                </a:xfrm>
                <a:prstGeom prst="rect">
                  <a:avLst/>
                </a:prstGeom>
                <a:no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latin typeface="Calibri" charset="0"/>
                      <a:ea typeface="Calibri" charset="0"/>
                      <a:cs typeface="Calibri" charset="0"/>
                    </a:rPr>
                    <a:t>Tag (</a:t>
                  </a:r>
                  <a14:m>
                    <m:oMath xmlns:m="http://schemas.openxmlformats.org/officeDocument/2006/math">
                      <m:r>
                        <a:rPr lang="en-US" sz="2000" b="1" i="1" smtClean="0">
                          <a:solidFill>
                            <a:srgbClr val="FF9900"/>
                          </a:solidFill>
                          <a:latin typeface="Cambria Math" panose="02040503050406030204" pitchFamily="18" charset="0"/>
                          <a:ea typeface="Calibri" charset="0"/>
                          <a:cs typeface="Calibri" charset="0"/>
                        </a:rPr>
                        <m:t>𝒕</m:t>
                      </m:r>
                    </m:oMath>
                  </a14:m>
                  <a:r>
                    <a:rPr lang="en-US" sz="2000" dirty="0">
                      <a:latin typeface="Calibri" charset="0"/>
                      <a:ea typeface="Calibri" charset="0"/>
                      <a:cs typeface="Calibri" charset="0"/>
                    </a:rPr>
                    <a:t>)</a:t>
                  </a:r>
                </a:p>
              </p:txBody>
            </p:sp>
          </mc:Choice>
          <mc:Fallback xmlns="">
            <p:sp>
              <p:nvSpPr>
                <p:cNvPr id="37" name="Rectangle 36"/>
                <p:cNvSpPr>
                  <a:spLocks noRot="1" noChangeAspect="1" noMove="1" noResize="1" noEditPoints="1" noAdjustHandles="1" noChangeArrowheads="1" noChangeShapeType="1" noTextEdit="1"/>
                </p:cNvSpPr>
                <p:nvPr/>
              </p:nvSpPr>
              <p:spPr bwMode="auto">
                <a:xfrm>
                  <a:off x="914400" y="4846320"/>
                  <a:ext cx="3108960" cy="365760"/>
                </a:xfrm>
                <a:prstGeom prst="rect">
                  <a:avLst/>
                </a:prstGeom>
                <a:blipFill rotWithShape="0">
                  <a:blip r:embed="rId3"/>
                  <a:stretch>
                    <a:fillRect t="-9375" b="-28125"/>
                  </a:stretch>
                </a:blipFill>
                <a:ln w="25400" cap="flat" cmpd="sng" algn="ctr">
                  <a:solidFill>
                    <a:schemeClr val="tx1"/>
                  </a:solidFill>
                  <a:prstDash val="solid"/>
                  <a:round/>
                  <a:headEnd type="none" w="med" len="med"/>
                  <a:tailEnd type="triangl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bwMode="auto">
                <a:xfrm>
                  <a:off x="4023360" y="4846320"/>
                  <a:ext cx="2011680" cy="365760"/>
                </a:xfrm>
                <a:prstGeom prst="rect">
                  <a:avLst/>
                </a:prstGeom>
                <a:no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latin typeface="Calibri" charset="0"/>
                      <a:ea typeface="Calibri" charset="0"/>
                      <a:cs typeface="Calibri" charset="0"/>
                    </a:rPr>
                    <a:t>Index (</a:t>
                  </a:r>
                  <a14:m>
                    <m:oMath xmlns:m="http://schemas.openxmlformats.org/officeDocument/2006/math">
                      <m:r>
                        <a:rPr lang="en-US" sz="2000" b="1" i="1" smtClean="0">
                          <a:solidFill>
                            <a:srgbClr val="7030A0"/>
                          </a:solidFill>
                          <a:latin typeface="Cambria Math" panose="02040503050406030204" pitchFamily="18" charset="0"/>
                          <a:ea typeface="Calibri" charset="0"/>
                          <a:cs typeface="Calibri" charset="0"/>
                        </a:rPr>
                        <m:t>𝒔</m:t>
                      </m:r>
                    </m:oMath>
                  </a14:m>
                  <a:r>
                    <a:rPr lang="en-US" sz="2000" dirty="0">
                      <a:latin typeface="Calibri" charset="0"/>
                      <a:ea typeface="Calibri" charset="0"/>
                      <a:cs typeface="Calibri" charset="0"/>
                    </a:rPr>
                    <a:t>)</a:t>
                  </a:r>
                </a:p>
              </p:txBody>
            </p:sp>
          </mc:Choice>
          <mc:Fallback xmlns="">
            <p:sp>
              <p:nvSpPr>
                <p:cNvPr id="38" name="Rectangle 37"/>
                <p:cNvSpPr>
                  <a:spLocks noRot="1" noChangeAspect="1" noMove="1" noResize="1" noEditPoints="1" noAdjustHandles="1" noChangeArrowheads="1" noChangeShapeType="1" noTextEdit="1"/>
                </p:cNvSpPr>
                <p:nvPr/>
              </p:nvSpPr>
              <p:spPr bwMode="auto">
                <a:xfrm>
                  <a:off x="4023360" y="4846320"/>
                  <a:ext cx="2011680" cy="365760"/>
                </a:xfrm>
                <a:prstGeom prst="rect">
                  <a:avLst/>
                </a:prstGeom>
                <a:blipFill rotWithShape="0">
                  <a:blip r:embed="rId4"/>
                  <a:stretch>
                    <a:fillRect t="-9375" b="-28125"/>
                  </a:stretch>
                </a:blipFill>
                <a:ln w="25400" cap="flat" cmpd="sng" algn="ctr">
                  <a:solidFill>
                    <a:schemeClr val="tx1"/>
                  </a:solidFill>
                  <a:prstDash val="solid"/>
                  <a:round/>
                  <a:headEnd type="none" w="med" len="med"/>
                  <a:tailEnd type="triangl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bwMode="auto">
                <a:xfrm>
                  <a:off x="6035040" y="4846320"/>
                  <a:ext cx="2194560" cy="365760"/>
                </a:xfrm>
                <a:prstGeom prst="rect">
                  <a:avLst/>
                </a:prstGeom>
                <a:no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latin typeface="Calibri" charset="0"/>
                      <a:ea typeface="Calibri" charset="0"/>
                      <a:cs typeface="Calibri" charset="0"/>
                    </a:rPr>
                    <a:t>Offset (</a:t>
                  </a:r>
                  <a14:m>
                    <m:oMath xmlns:m="http://schemas.openxmlformats.org/officeDocument/2006/math">
                      <m:r>
                        <a:rPr lang="en-US" sz="2000" b="1" i="1" smtClean="0">
                          <a:solidFill>
                            <a:srgbClr val="0070C0"/>
                          </a:solidFill>
                          <a:latin typeface="Cambria Math" panose="02040503050406030204" pitchFamily="18" charset="0"/>
                          <a:ea typeface="Calibri" charset="0"/>
                          <a:cs typeface="Calibri" charset="0"/>
                        </a:rPr>
                        <m:t>𝒃</m:t>
                      </m:r>
                    </m:oMath>
                  </a14:m>
                  <a:r>
                    <a:rPr lang="en-US" sz="2000" dirty="0">
                      <a:latin typeface="Calibri" charset="0"/>
                      <a:ea typeface="Calibri" charset="0"/>
                      <a:cs typeface="Calibri" charset="0"/>
                    </a:rPr>
                    <a:t>)</a:t>
                  </a:r>
                </a:p>
              </p:txBody>
            </p:sp>
          </mc:Choice>
          <mc:Fallback xmlns="">
            <p:sp>
              <p:nvSpPr>
                <p:cNvPr id="39" name="Rectangle 38"/>
                <p:cNvSpPr>
                  <a:spLocks noRot="1" noChangeAspect="1" noMove="1" noResize="1" noEditPoints="1" noAdjustHandles="1" noChangeArrowheads="1" noChangeShapeType="1" noTextEdit="1"/>
                </p:cNvSpPr>
                <p:nvPr/>
              </p:nvSpPr>
              <p:spPr bwMode="auto">
                <a:xfrm>
                  <a:off x="6035040" y="4846320"/>
                  <a:ext cx="2194560" cy="365760"/>
                </a:xfrm>
                <a:prstGeom prst="rect">
                  <a:avLst/>
                </a:prstGeom>
                <a:blipFill>
                  <a:blip r:embed="rId5"/>
                  <a:stretch>
                    <a:fillRect t="-9375" b="-28125"/>
                  </a:stretch>
                </a:blipFill>
                <a:ln w="25400" cap="flat" cmpd="sng" algn="ctr">
                  <a:solidFill>
                    <a:schemeClr val="tx1"/>
                  </a:solidFill>
                  <a:prstDash val="solid"/>
                  <a:round/>
                  <a:headEnd type="none" w="med" len="med"/>
                  <a:tailEnd type="triangle" w="med" len="med"/>
                </a:ln>
                <a:effectLst/>
              </p:spPr>
              <p:txBody>
                <a:bodyPr/>
                <a:lstStyle/>
                <a:p>
                  <a:r>
                    <a:rPr lang="en-US">
                      <a:noFill/>
                    </a:rPr>
                    <a:t> </a:t>
                  </a:r>
                </a:p>
              </p:txBody>
            </p:sp>
          </mc:Fallback>
        </mc:AlternateContent>
      </p:grpSp>
    </p:spTree>
    <p:extLst>
      <p:ext uri="{BB962C8B-B14F-4D97-AF65-F5344CB8AC3E}">
        <p14:creationId xmlns:p14="http://schemas.microsoft.com/office/powerpoint/2010/main" val="110923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right)">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a:t>
            </a:r>
          </a:p>
        </p:txBody>
      </p:sp>
      <p:sp>
        <p:nvSpPr>
          <p:cNvPr id="3" name="Content Placeholder 2"/>
          <p:cNvSpPr>
            <a:spLocks noGrp="1"/>
          </p:cNvSpPr>
          <p:nvPr>
            <p:ph idx="1"/>
          </p:nvPr>
        </p:nvSpPr>
        <p:spPr/>
        <p:txBody>
          <a:bodyPr/>
          <a:lstStyle/>
          <a:p>
            <a:r>
              <a:rPr lang="en-US" dirty="0"/>
              <a:t>Lab 3 due </a:t>
            </a:r>
            <a:r>
              <a:rPr lang="en-US" i="1" dirty="0"/>
              <a:t>Friday </a:t>
            </a:r>
            <a:r>
              <a:rPr lang="en-US" dirty="0"/>
              <a:t>(2/16)</a:t>
            </a:r>
          </a:p>
          <a:p>
            <a:r>
              <a:rPr lang="en-US" dirty="0"/>
              <a:t>Homework 4 released today (Structs, Caches)</a:t>
            </a:r>
          </a:p>
          <a:p>
            <a:r>
              <a:rPr lang="en-US" dirty="0"/>
              <a:t>Midterm Regrade Requests due Friday (2/16)</a:t>
            </a:r>
          </a:p>
        </p:txBody>
      </p:sp>
      <p:sp>
        <p:nvSpPr>
          <p:cNvPr id="4" name="Slide Number Placeholder 3"/>
          <p:cNvSpPr>
            <a:spLocks noGrp="1"/>
          </p:cNvSpPr>
          <p:nvPr>
            <p:ph type="sldNum" sz="quarter" idx="10"/>
          </p:nvPr>
        </p:nvSpPr>
        <p:spPr/>
        <p:txBody>
          <a:bodyPr/>
          <a:lstStyle/>
          <a:p>
            <a:fld id="{7CBE8339-D2AD-46DC-A898-FD1E949067F0}" type="slidenum">
              <a:rPr lang="en-US" smtClean="0"/>
              <a:pPr/>
              <a:t>2</a:t>
            </a:fld>
            <a:endParaRPr lang="en-US"/>
          </a:p>
        </p:txBody>
      </p:sp>
    </p:spTree>
    <p:extLst>
      <p:ext uri="{BB962C8B-B14F-4D97-AF65-F5344CB8AC3E}">
        <p14:creationId xmlns:p14="http://schemas.microsoft.com/office/powerpoint/2010/main" val="3327710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9"/>
          <p:cNvSpPr>
            <a:spLocks noGrp="1" noChangeArrowheads="1"/>
          </p:cNvSpPr>
          <p:nvPr>
            <p:ph type="title"/>
            <p:custDataLst>
              <p:tags r:id="rId1"/>
            </p:custDataLst>
          </p:nvPr>
        </p:nvSpPr>
        <p:spPr>
          <a:xfrm>
            <a:off x="356616" y="438912"/>
            <a:ext cx="8405982" cy="762000"/>
          </a:xfrm>
        </p:spPr>
        <p:txBody>
          <a:bodyPr/>
          <a:lstStyle/>
          <a:p>
            <a:r>
              <a:rPr lang="en-US" dirty="0"/>
              <a:t>Example Placement</a:t>
            </a:r>
          </a:p>
        </p:txBody>
      </p:sp>
      <p:sp>
        <p:nvSpPr>
          <p:cNvPr id="54276" name="Rectangle 10"/>
          <p:cNvSpPr>
            <a:spLocks noGrp="1" noChangeArrowheads="1"/>
          </p:cNvSpPr>
          <p:nvPr>
            <p:ph idx="1"/>
            <p:custDataLst>
              <p:tags r:id="rId2"/>
            </p:custDataLst>
          </p:nvPr>
        </p:nvSpPr>
        <p:spPr>
          <a:xfrm>
            <a:off x="393192" y="1362456"/>
            <a:ext cx="8366760" cy="1554480"/>
          </a:xfrm>
        </p:spPr>
        <p:txBody>
          <a:bodyPr/>
          <a:lstStyle/>
          <a:p>
            <a:pPr marL="307718" indent="-307718" defTabSz="820583"/>
            <a:r>
              <a:rPr lang="en-US" dirty="0">
                <a:latin typeface="Calibri" charset="0"/>
                <a:ea typeface="Calibri" charset="0"/>
                <a:cs typeface="Calibri" charset="0"/>
              </a:rPr>
              <a:t>Where would data from address </a:t>
            </a:r>
            <a:r>
              <a:rPr lang="en-US" dirty="0">
                <a:latin typeface="Courier New" panose="02070309020205020404" pitchFamily="49" charset="0"/>
                <a:ea typeface="Anonymous Pro" charset="0"/>
                <a:cs typeface="Courier New" panose="02070309020205020404" pitchFamily="49" charset="0"/>
              </a:rPr>
              <a:t>0x1833</a:t>
            </a:r>
            <a:r>
              <a:rPr lang="en-US" dirty="0">
                <a:latin typeface="Calibri" charset="0"/>
                <a:ea typeface="Calibri" charset="0"/>
                <a:cs typeface="Calibri" charset="0"/>
              </a:rPr>
              <a:t> be placed?</a:t>
            </a:r>
            <a:endParaRPr lang="en-US" sz="3600" dirty="0">
              <a:solidFill>
                <a:srgbClr val="C00000"/>
              </a:solidFill>
              <a:latin typeface="Calibri" charset="0"/>
              <a:ea typeface="Calibri" charset="0"/>
              <a:cs typeface="Calibri" charset="0"/>
            </a:endParaRPr>
          </a:p>
          <a:p>
            <a:pPr marL="614042" lvl="1" indent="-307718" defTabSz="820583"/>
            <a:r>
              <a:rPr lang="en-US" dirty="0">
                <a:latin typeface="Calibri" charset="0"/>
                <a:ea typeface="Calibri" charset="0"/>
                <a:cs typeface="Calibri" charset="0"/>
              </a:rPr>
              <a:t>Binary:  </a:t>
            </a:r>
            <a:r>
              <a:rPr lang="en-US" dirty="0">
                <a:latin typeface="Courier New" panose="02070309020205020404" pitchFamily="49" charset="0"/>
                <a:ea typeface="Calibri" charset="0"/>
                <a:cs typeface="Courier New" panose="02070309020205020404" pitchFamily="49" charset="0"/>
              </a:rPr>
              <a:t>0b 0001 1000 0011 0011</a:t>
            </a:r>
            <a:endParaRPr lang="en-US" sz="3600" dirty="0">
              <a:latin typeface="Calibri" charset="0"/>
              <a:ea typeface="Calibri" charset="0"/>
              <a:cs typeface="Calibri" charset="0"/>
            </a:endParaRPr>
          </a:p>
        </p:txBody>
      </p:sp>
      <p:sp>
        <p:nvSpPr>
          <p:cNvPr id="9" name="Slide Number Placeholder 8"/>
          <p:cNvSpPr>
            <a:spLocks noGrp="1"/>
          </p:cNvSpPr>
          <p:nvPr>
            <p:ph type="sldNum" sz="quarter" idx="10"/>
            <p:custDataLst>
              <p:tags r:id="rId3"/>
            </p:custDataLst>
          </p:nvPr>
        </p:nvSpPr>
        <p:spPr/>
        <p:txBody>
          <a:bodyPr/>
          <a:lstStyle/>
          <a:p>
            <a:fld id="{7CBE8339-D2AD-46DC-A898-FD1E949067F0}" type="slidenum">
              <a:rPr lang="en-US" smtClean="0"/>
              <a:pPr/>
              <a:t>20</a:t>
            </a:fld>
            <a:endParaRPr lang="en-US"/>
          </a:p>
        </p:txBody>
      </p:sp>
      <mc:AlternateContent xmlns:mc="http://schemas.openxmlformats.org/markup-compatibility/2006" xmlns:a14="http://schemas.microsoft.com/office/drawing/2010/main">
        <mc:Choice Requires="a14">
          <p:sp>
            <p:nvSpPr>
              <p:cNvPr id="50" name="Rectangle 49"/>
              <p:cNvSpPr/>
              <p:nvPr>
                <p:custDataLst>
                  <p:tags r:id="rId4"/>
                </p:custDataLst>
              </p:nvPr>
            </p:nvSpPr>
            <p:spPr>
              <a:xfrm>
                <a:off x="1330843" y="3687087"/>
                <a:ext cx="1691640" cy="369332"/>
              </a:xfrm>
              <a:prstGeom prst="rect">
                <a:avLst/>
              </a:prstGeom>
            </p:spPr>
            <p:txBody>
              <a:bodyPr wrap="none" lIns="0" rIns="0">
                <a:noAutofit/>
              </a:bodyPr>
              <a:lstStyle/>
              <a:p>
                <a:pPr algn="ctr"/>
                <a14:m>
                  <m:oMath xmlns:m="http://schemas.openxmlformats.org/officeDocument/2006/math">
                    <m:r>
                      <a:rPr lang="en-US" b="1" i="1" dirty="0" smtClean="0">
                        <a:solidFill>
                          <a:srgbClr val="7030A0"/>
                        </a:solidFill>
                        <a:latin typeface="Cambria Math" panose="02040503050406030204" pitchFamily="18" charset="0"/>
                      </a:rPr>
                      <m:t>𝒔</m:t>
                    </m:r>
                  </m:oMath>
                </a14:m>
                <a:r>
                  <a:rPr lang="en-US" dirty="0">
                    <a:latin typeface="Calibri" panose="020F0502020204030204" pitchFamily="34" charset="0"/>
                  </a:rPr>
                  <a:t> = ? </a:t>
                </a:r>
              </a:p>
            </p:txBody>
          </p:sp>
        </mc:Choice>
        <mc:Fallback xmlns="">
          <p:sp>
            <p:nvSpPr>
              <p:cNvPr id="50" name="Rectangle 49"/>
              <p:cNvSpPr>
                <a:spLocks noRot="1" noChangeAspect="1" noMove="1" noResize="1" noEditPoints="1" noAdjustHandles="1" noChangeArrowheads="1" noChangeShapeType="1" noTextEdit="1"/>
              </p:cNvSpPr>
              <p:nvPr>
                <p:custDataLst>
                  <p:tags r:id="rId16"/>
                </p:custDataLst>
              </p:nvPr>
            </p:nvSpPr>
            <p:spPr>
              <a:xfrm>
                <a:off x="1330843" y="3687087"/>
                <a:ext cx="1691640" cy="369332"/>
              </a:xfrm>
              <a:prstGeom prst="rect">
                <a:avLst/>
              </a:prstGeom>
              <a:blipFill rotWithShape="0">
                <a:blip r:embed="rId17"/>
                <a:stretch>
                  <a:fillRect t="-10000" b="-26667"/>
                </a:stretch>
              </a:blipFill>
            </p:spPr>
            <p:txBody>
              <a:bodyPr/>
              <a:lstStyle/>
              <a:p>
                <a:r>
                  <a:rPr lang="en-US">
                    <a:noFill/>
                  </a:rPr>
                  <a:t> </a:t>
                </a:r>
              </a:p>
            </p:txBody>
          </p:sp>
        </mc:Fallback>
      </mc:AlternateContent>
      <p:graphicFrame>
        <p:nvGraphicFramePr>
          <p:cNvPr id="56" name="Table 55"/>
          <p:cNvGraphicFramePr>
            <a:graphicFrameLocks noGrp="1"/>
          </p:cNvGraphicFramePr>
          <p:nvPr>
            <p:extLst/>
          </p:nvPr>
        </p:nvGraphicFramePr>
        <p:xfrm>
          <a:off x="6583680" y="457200"/>
          <a:ext cx="2170566" cy="822960"/>
        </p:xfrm>
        <a:graphic>
          <a:graphicData uri="http://schemas.openxmlformats.org/drawingml/2006/table">
            <a:tbl>
              <a:tblPr firstRow="1" bandRow="1">
                <a:tableStyleId>{F5AB1C69-6EDB-4FF4-983F-18BD219EF322}</a:tableStyleId>
              </a:tblPr>
              <a:tblGrid>
                <a:gridCol w="1187777">
                  <a:extLst>
                    <a:ext uri="{9D8B030D-6E8A-4147-A177-3AD203B41FA5}">
                      <a16:colId xmlns:a16="http://schemas.microsoft.com/office/drawing/2014/main" val="20000"/>
                    </a:ext>
                  </a:extLst>
                </a:gridCol>
                <a:gridCol w="982789">
                  <a:extLst>
                    <a:ext uri="{9D8B030D-6E8A-4147-A177-3AD203B41FA5}">
                      <a16:colId xmlns:a16="http://schemas.microsoft.com/office/drawing/2014/main" val="20001"/>
                    </a:ext>
                  </a:extLst>
                </a:gridCol>
              </a:tblGrid>
              <a:tr h="262890">
                <a:tc>
                  <a:txBody>
                    <a:bodyPr/>
                    <a:lstStyle/>
                    <a:p>
                      <a:r>
                        <a:rPr lang="en-US" b="1" dirty="0">
                          <a:solidFill>
                            <a:schemeClr val="tx1"/>
                          </a:solidFill>
                          <a:latin typeface="Calibri" charset="0"/>
                          <a:ea typeface="Calibri" charset="0"/>
                          <a:cs typeface="Calibri" charset="0"/>
                        </a:rPr>
                        <a:t>block size:</a:t>
                      </a:r>
                    </a:p>
                  </a:txBody>
                  <a:tcPr marL="45720" marR="45720" marT="0"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r>
                        <a:rPr lang="en-US" b="0" dirty="0">
                          <a:solidFill>
                            <a:schemeClr val="tx1"/>
                          </a:solidFill>
                          <a:latin typeface="Calibri" charset="0"/>
                          <a:ea typeface="Calibri" charset="0"/>
                          <a:cs typeface="Calibri" charset="0"/>
                        </a:rPr>
                        <a:t>16 B</a:t>
                      </a:r>
                    </a:p>
                  </a:txBody>
                  <a:tcPr marL="45720" marR="45720" marT="0"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62890">
                <a:tc>
                  <a:txBody>
                    <a:bodyPr/>
                    <a:lstStyle/>
                    <a:p>
                      <a:r>
                        <a:rPr lang="en-US" b="1" dirty="0">
                          <a:solidFill>
                            <a:schemeClr val="tx1"/>
                          </a:solidFill>
                          <a:latin typeface="Calibri" charset="0"/>
                          <a:ea typeface="Calibri" charset="0"/>
                          <a:cs typeface="Calibri" charset="0"/>
                        </a:rPr>
                        <a:t>capacity:</a:t>
                      </a:r>
                    </a:p>
                  </a:txBody>
                  <a:tcPr marL="45720" marR="45720" marT="0" marB="0" anchor="ctr">
                    <a:lnL w="19050" cap="flat" cmpd="sng" algn="ctr">
                      <a:solidFill>
                        <a:schemeClr val="tx1"/>
                      </a:solidFill>
                      <a:prstDash val="solid"/>
                      <a:round/>
                      <a:headEnd type="none" w="med" len="med"/>
                      <a:tailEnd type="none" w="med" len="med"/>
                    </a:lnL>
                    <a:lnR w="12700" cmpd="sng">
                      <a:noFill/>
                    </a:lnR>
                    <a:lnT w="63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r>
                        <a:rPr lang="en-US" b="0" dirty="0">
                          <a:solidFill>
                            <a:schemeClr val="tx1"/>
                          </a:solidFill>
                          <a:latin typeface="Calibri" charset="0"/>
                          <a:ea typeface="Calibri" charset="0"/>
                          <a:cs typeface="Calibri" charset="0"/>
                        </a:rPr>
                        <a:t>8 blocks</a:t>
                      </a:r>
                    </a:p>
                  </a:txBody>
                  <a:tcPr marL="45720" marR="45720" marT="0" marB="0" anchor="ctr">
                    <a:lnL w="12700" cmpd="sng">
                      <a:noFill/>
                    </a:lnL>
                    <a:lnR w="190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CDF1C5"/>
                    </a:solidFill>
                  </a:tcPr>
                </a:tc>
                <a:extLst>
                  <a:ext uri="{0D108BD9-81ED-4DB2-BD59-A6C34878D82A}">
                    <a16:rowId xmlns:a16="http://schemas.microsoft.com/office/drawing/2014/main" val="10001"/>
                  </a:ext>
                </a:extLst>
              </a:tr>
              <a:tr h="262890">
                <a:tc>
                  <a:txBody>
                    <a:bodyPr/>
                    <a:lstStyle/>
                    <a:p>
                      <a:r>
                        <a:rPr lang="en-US" b="1" dirty="0">
                          <a:solidFill>
                            <a:schemeClr val="tx1"/>
                          </a:solidFill>
                          <a:latin typeface="Calibri" charset="0"/>
                          <a:ea typeface="Calibri" charset="0"/>
                          <a:cs typeface="Calibri" charset="0"/>
                        </a:rPr>
                        <a:t>address:</a:t>
                      </a:r>
                    </a:p>
                  </a:txBody>
                  <a:tcPr marL="45720" marR="45720" marT="0" marB="0" anchor="ctr">
                    <a:lnL w="19050" cap="flat" cmpd="sng" algn="ctr">
                      <a:solidFill>
                        <a:schemeClr val="tx1"/>
                      </a:solidFill>
                      <a:prstDash val="solid"/>
                      <a:round/>
                      <a:headEnd type="none" w="med" len="med"/>
                      <a:tailEnd type="none" w="med" len="med"/>
                    </a:lnL>
                    <a:lnR w="12700" cmpd="sng">
                      <a:noFill/>
                    </a:lnR>
                    <a:lnT w="63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b="0" dirty="0">
                          <a:solidFill>
                            <a:schemeClr val="tx1"/>
                          </a:solidFill>
                          <a:latin typeface="Calibri" charset="0"/>
                          <a:ea typeface="Calibri" charset="0"/>
                          <a:cs typeface="Calibri" charset="0"/>
                        </a:rPr>
                        <a:t>16 bits</a:t>
                      </a:r>
                    </a:p>
                  </a:txBody>
                  <a:tcPr marL="45720" marR="45720" marT="0" marB="0" anchor="ctr">
                    <a:lnL w="12700" cmpd="sng">
                      <a:noFill/>
                    </a:lnL>
                    <a:lnR w="190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59" name="Table 58"/>
          <p:cNvGraphicFramePr>
            <a:graphicFrameLocks noGrp="1"/>
          </p:cNvGraphicFramePr>
          <p:nvPr>
            <p:extLst/>
          </p:nvPr>
        </p:nvGraphicFramePr>
        <p:xfrm>
          <a:off x="996245" y="4293292"/>
          <a:ext cx="2026238" cy="2194560"/>
        </p:xfrm>
        <a:graphic>
          <a:graphicData uri="http://schemas.openxmlformats.org/drawingml/2006/table">
            <a:tbl>
              <a:tblPr firstRow="1" bandRow="1">
                <a:tableStyleId>{5C22544A-7EE6-4342-B048-85BDC9FD1C3A}</a:tableStyleId>
              </a:tblPr>
              <a:tblGrid>
                <a:gridCol w="335738">
                  <a:extLst>
                    <a:ext uri="{9D8B030D-6E8A-4147-A177-3AD203B41FA5}">
                      <a16:colId xmlns:a16="http://schemas.microsoft.com/office/drawing/2014/main" val="20000"/>
                    </a:ext>
                  </a:extLst>
                </a:gridCol>
                <a:gridCol w="485708">
                  <a:extLst>
                    <a:ext uri="{9D8B030D-6E8A-4147-A177-3AD203B41FA5}">
                      <a16:colId xmlns:a16="http://schemas.microsoft.com/office/drawing/2014/main" val="20001"/>
                    </a:ext>
                  </a:extLst>
                </a:gridCol>
                <a:gridCol w="1204792">
                  <a:extLst>
                    <a:ext uri="{9D8B030D-6E8A-4147-A177-3AD203B41FA5}">
                      <a16:colId xmlns:a16="http://schemas.microsoft.com/office/drawing/2014/main" val="20002"/>
                    </a:ext>
                  </a:extLst>
                </a:gridCol>
              </a:tblGrid>
              <a:tr h="166532">
                <a:tc>
                  <a:txBody>
                    <a:bodyPr/>
                    <a:lstStyle/>
                    <a:p>
                      <a:pPr algn="ctr"/>
                      <a:r>
                        <a:rPr lang="en-US" sz="1600" dirty="0">
                          <a:solidFill>
                            <a:schemeClr val="tx1"/>
                          </a:solidFill>
                          <a:latin typeface="Calibri" charset="0"/>
                          <a:ea typeface="Calibri" charset="0"/>
                          <a:cs typeface="Calibri" charset="0"/>
                        </a:rPr>
                        <a:t>Set</a:t>
                      </a:r>
                    </a:p>
                  </a:txBody>
                  <a:tcPr marL="0" marR="0" marT="0" marB="0" anchor="ctr">
                    <a:lnR w="12700" cap="flat" cmpd="sng" algn="ctr">
                      <a:noFill/>
                      <a:prstDash val="solid"/>
                      <a:round/>
                      <a:headEnd type="none" w="med" len="med"/>
                      <a:tailEnd type="none" w="med" len="med"/>
                    </a:lnR>
                    <a:noFill/>
                  </a:tcPr>
                </a:tc>
                <a:tc>
                  <a:txBody>
                    <a:bodyPr/>
                    <a:lstStyle/>
                    <a:p>
                      <a:pPr algn="ctr"/>
                      <a:r>
                        <a:rPr lang="en-US" sz="1600" dirty="0">
                          <a:solidFill>
                            <a:schemeClr val="tx1"/>
                          </a:solidFill>
                          <a:latin typeface="Calibri" charset="0"/>
                          <a:ea typeface="Calibri" charset="0"/>
                          <a:cs typeface="Calibri" charset="0"/>
                        </a:rPr>
                        <a:t>Tag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Calibri" charset="0"/>
                          <a:ea typeface="Calibri" charset="0"/>
                          <a:cs typeface="Calibri" charset="0"/>
                        </a:rPr>
                        <a:t>Data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66532">
                <a:tc>
                  <a:txBody>
                    <a:bodyPr/>
                    <a:lstStyle/>
                    <a:p>
                      <a:pPr algn="ctr"/>
                      <a:r>
                        <a:rPr lang="en-US" sz="1600" dirty="0">
                          <a:solidFill>
                            <a:schemeClr val="tx1"/>
                          </a:solidFill>
                          <a:latin typeface="Calibri" charset="0"/>
                          <a:ea typeface="Calibri" charset="0"/>
                          <a:cs typeface="Calibri" charset="0"/>
                        </a:rPr>
                        <a:t>0</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66532">
                <a:tc>
                  <a:txBody>
                    <a:bodyPr/>
                    <a:lstStyle/>
                    <a:p>
                      <a:pPr algn="ctr"/>
                      <a:r>
                        <a:rPr lang="en-US" sz="1600" dirty="0">
                          <a:solidFill>
                            <a:schemeClr val="tx1"/>
                          </a:solidFill>
                          <a:latin typeface="Calibri" charset="0"/>
                          <a:ea typeface="Calibri" charset="0"/>
                          <a:cs typeface="Calibri" charset="0"/>
                        </a:rPr>
                        <a:t>1</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66532">
                <a:tc>
                  <a:txBody>
                    <a:bodyPr/>
                    <a:lstStyle/>
                    <a:p>
                      <a:pPr algn="ctr"/>
                      <a:r>
                        <a:rPr lang="en-US" sz="1600" dirty="0">
                          <a:solidFill>
                            <a:schemeClr val="tx1"/>
                          </a:solidFill>
                          <a:latin typeface="Calibri" charset="0"/>
                          <a:ea typeface="Calibri" charset="0"/>
                          <a:cs typeface="Calibri" charset="0"/>
                        </a:rPr>
                        <a:t>2</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66532">
                <a:tc>
                  <a:txBody>
                    <a:bodyPr/>
                    <a:lstStyle/>
                    <a:p>
                      <a:pPr algn="ctr"/>
                      <a:r>
                        <a:rPr lang="en-US" sz="1600" dirty="0">
                          <a:solidFill>
                            <a:schemeClr val="tx1"/>
                          </a:solidFill>
                          <a:latin typeface="Calibri" charset="0"/>
                          <a:ea typeface="Calibri" charset="0"/>
                          <a:cs typeface="Calibri" charset="0"/>
                        </a:rPr>
                        <a:t>3</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66532">
                <a:tc>
                  <a:txBody>
                    <a:bodyPr/>
                    <a:lstStyle/>
                    <a:p>
                      <a:pPr algn="ctr"/>
                      <a:r>
                        <a:rPr lang="en-US" sz="1600" dirty="0">
                          <a:solidFill>
                            <a:schemeClr val="tx1"/>
                          </a:solidFill>
                          <a:latin typeface="Calibri" charset="0"/>
                          <a:ea typeface="Calibri" charset="0"/>
                          <a:cs typeface="Calibri" charset="0"/>
                        </a:rPr>
                        <a:t>4</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66532">
                <a:tc>
                  <a:txBody>
                    <a:bodyPr/>
                    <a:lstStyle/>
                    <a:p>
                      <a:pPr algn="ctr"/>
                      <a:r>
                        <a:rPr lang="en-US" sz="1600" dirty="0">
                          <a:solidFill>
                            <a:schemeClr val="tx1"/>
                          </a:solidFill>
                          <a:latin typeface="Calibri" charset="0"/>
                          <a:ea typeface="Calibri" charset="0"/>
                          <a:cs typeface="Calibri" charset="0"/>
                        </a:rPr>
                        <a:t>5</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66532">
                <a:tc>
                  <a:txBody>
                    <a:bodyPr/>
                    <a:lstStyle/>
                    <a:p>
                      <a:pPr algn="ctr"/>
                      <a:r>
                        <a:rPr lang="en-US" sz="1600" dirty="0">
                          <a:solidFill>
                            <a:schemeClr val="tx1"/>
                          </a:solidFill>
                          <a:latin typeface="Calibri" charset="0"/>
                          <a:ea typeface="Calibri" charset="0"/>
                          <a:cs typeface="Calibri" charset="0"/>
                        </a:rPr>
                        <a:t>6</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66532">
                <a:tc>
                  <a:txBody>
                    <a:bodyPr/>
                    <a:lstStyle/>
                    <a:p>
                      <a:pPr algn="ctr"/>
                      <a:r>
                        <a:rPr lang="en-US" sz="1600" dirty="0">
                          <a:solidFill>
                            <a:schemeClr val="tx1"/>
                          </a:solidFill>
                          <a:latin typeface="Calibri" charset="0"/>
                          <a:ea typeface="Calibri" charset="0"/>
                          <a:cs typeface="Calibri" charset="0"/>
                        </a:rPr>
                        <a:t>7</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60" name="Text Box 33"/>
          <p:cNvSpPr txBox="1">
            <a:spLocks noChangeArrowheads="1"/>
          </p:cNvSpPr>
          <p:nvPr>
            <p:custDataLst>
              <p:tags r:id="rId5"/>
            </p:custDataLst>
          </p:nvPr>
        </p:nvSpPr>
        <p:spPr bwMode="auto">
          <a:xfrm>
            <a:off x="1330843" y="3944194"/>
            <a:ext cx="1691640" cy="34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882" tIns="50941" rIns="101882" bIns="50941" anchor="ctr">
            <a:norm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dirty="0">
                <a:latin typeface="Calibri" panose="020F0502020204030204" pitchFamily="34" charset="0"/>
                <a:cs typeface="Calibri" panose="020F0502020204030204" pitchFamily="34" charset="0"/>
              </a:rPr>
              <a:t>Direct-mapped</a:t>
            </a:r>
          </a:p>
        </p:txBody>
      </p:sp>
      <p:graphicFrame>
        <p:nvGraphicFramePr>
          <p:cNvPr id="61" name="Table 60"/>
          <p:cNvGraphicFramePr>
            <a:graphicFrameLocks noGrp="1"/>
          </p:cNvGraphicFramePr>
          <p:nvPr>
            <p:extLst/>
          </p:nvPr>
        </p:nvGraphicFramePr>
        <p:xfrm>
          <a:off x="3558469" y="4286014"/>
          <a:ext cx="2026238" cy="2194560"/>
        </p:xfrm>
        <a:graphic>
          <a:graphicData uri="http://schemas.openxmlformats.org/drawingml/2006/table">
            <a:tbl>
              <a:tblPr firstRow="1" bandRow="1">
                <a:tableStyleId>{5C22544A-7EE6-4342-B048-85BDC9FD1C3A}</a:tableStyleId>
              </a:tblPr>
              <a:tblGrid>
                <a:gridCol w="335738">
                  <a:extLst>
                    <a:ext uri="{9D8B030D-6E8A-4147-A177-3AD203B41FA5}">
                      <a16:colId xmlns:a16="http://schemas.microsoft.com/office/drawing/2014/main" val="20000"/>
                    </a:ext>
                  </a:extLst>
                </a:gridCol>
                <a:gridCol w="486515">
                  <a:extLst>
                    <a:ext uri="{9D8B030D-6E8A-4147-A177-3AD203B41FA5}">
                      <a16:colId xmlns:a16="http://schemas.microsoft.com/office/drawing/2014/main" val="20001"/>
                    </a:ext>
                  </a:extLst>
                </a:gridCol>
                <a:gridCol w="1203985">
                  <a:extLst>
                    <a:ext uri="{9D8B030D-6E8A-4147-A177-3AD203B41FA5}">
                      <a16:colId xmlns:a16="http://schemas.microsoft.com/office/drawing/2014/main" val="20002"/>
                    </a:ext>
                  </a:extLst>
                </a:gridCol>
              </a:tblGrid>
              <a:tr h="166532">
                <a:tc>
                  <a:txBody>
                    <a:bodyPr/>
                    <a:lstStyle/>
                    <a:p>
                      <a:pPr algn="ctr"/>
                      <a:r>
                        <a:rPr lang="en-US" sz="1600" dirty="0">
                          <a:solidFill>
                            <a:schemeClr val="tx1"/>
                          </a:solidFill>
                          <a:latin typeface="Calibri" charset="0"/>
                          <a:ea typeface="Calibri" charset="0"/>
                          <a:cs typeface="Calibri" charset="0"/>
                        </a:rPr>
                        <a:t>Set</a:t>
                      </a:r>
                    </a:p>
                  </a:txBody>
                  <a:tcPr marL="0" marR="0" marT="0" marB="0" anchor="ctr">
                    <a:lnR w="12700" cap="flat" cmpd="sng" algn="ctr">
                      <a:noFill/>
                      <a:prstDash val="solid"/>
                      <a:round/>
                      <a:headEnd type="none" w="med" len="med"/>
                      <a:tailEnd type="none" w="med" len="med"/>
                    </a:lnR>
                    <a:noFill/>
                  </a:tcPr>
                </a:tc>
                <a:tc>
                  <a:txBody>
                    <a:bodyPr/>
                    <a:lstStyle/>
                    <a:p>
                      <a:pPr algn="ctr"/>
                      <a:r>
                        <a:rPr lang="en-US" sz="1600" dirty="0">
                          <a:solidFill>
                            <a:schemeClr val="tx1"/>
                          </a:solidFill>
                          <a:latin typeface="Calibri" charset="0"/>
                          <a:ea typeface="Calibri" charset="0"/>
                          <a:cs typeface="Calibri" charset="0"/>
                        </a:rPr>
                        <a:t>Tag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Calibri" charset="0"/>
                          <a:ea typeface="Calibri" charset="0"/>
                          <a:cs typeface="Calibri" charset="0"/>
                        </a:rPr>
                        <a:t>Data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66532">
                <a:tc rowSpan="2">
                  <a:txBody>
                    <a:bodyPr/>
                    <a:lstStyle/>
                    <a:p>
                      <a:pPr algn="ctr"/>
                      <a:r>
                        <a:rPr lang="en-US" sz="1600" dirty="0">
                          <a:solidFill>
                            <a:schemeClr val="tx1"/>
                          </a:solidFill>
                          <a:latin typeface="Calibri" charset="0"/>
                          <a:ea typeface="Calibri" charset="0"/>
                          <a:cs typeface="Calibri" charset="0"/>
                        </a:rPr>
                        <a:t>0</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001"/>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66532">
                <a:tc rowSpan="2">
                  <a:txBody>
                    <a:bodyPr/>
                    <a:lstStyle/>
                    <a:p>
                      <a:pPr algn="ctr"/>
                      <a:r>
                        <a:rPr lang="en-US" sz="1600" dirty="0">
                          <a:solidFill>
                            <a:schemeClr val="tx1"/>
                          </a:solidFill>
                          <a:latin typeface="Calibri" charset="0"/>
                          <a:ea typeface="Calibri" charset="0"/>
                          <a:cs typeface="Calibri" charset="0"/>
                        </a:rPr>
                        <a:t>1</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003"/>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66532">
                <a:tc rowSpan="2">
                  <a:txBody>
                    <a:bodyPr/>
                    <a:lstStyle/>
                    <a:p>
                      <a:pPr algn="ctr"/>
                      <a:r>
                        <a:rPr lang="en-US" sz="1600" dirty="0">
                          <a:solidFill>
                            <a:schemeClr val="tx1"/>
                          </a:solidFill>
                          <a:latin typeface="Calibri" charset="0"/>
                          <a:ea typeface="Calibri" charset="0"/>
                          <a:cs typeface="Calibri" charset="0"/>
                        </a:rPr>
                        <a:t>2</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005"/>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66532">
                <a:tc rowSpan="2">
                  <a:txBody>
                    <a:bodyPr/>
                    <a:lstStyle/>
                    <a:p>
                      <a:pPr algn="ctr"/>
                      <a:r>
                        <a:rPr lang="en-US" sz="1600" dirty="0">
                          <a:solidFill>
                            <a:schemeClr val="tx1"/>
                          </a:solidFill>
                          <a:latin typeface="Calibri" charset="0"/>
                          <a:ea typeface="Calibri" charset="0"/>
                          <a:cs typeface="Calibri" charset="0"/>
                        </a:rPr>
                        <a:t>3</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007"/>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62" name="Table 61"/>
          <p:cNvGraphicFramePr>
            <a:graphicFrameLocks noGrp="1"/>
          </p:cNvGraphicFramePr>
          <p:nvPr>
            <p:extLst/>
          </p:nvPr>
        </p:nvGraphicFramePr>
        <p:xfrm>
          <a:off x="6120693" y="4286014"/>
          <a:ext cx="2026238" cy="2194560"/>
        </p:xfrm>
        <a:graphic>
          <a:graphicData uri="http://schemas.openxmlformats.org/drawingml/2006/table">
            <a:tbl>
              <a:tblPr firstRow="1" bandRow="1">
                <a:tableStyleId>{5C22544A-7EE6-4342-B048-85BDC9FD1C3A}</a:tableStyleId>
              </a:tblPr>
              <a:tblGrid>
                <a:gridCol w="335738">
                  <a:extLst>
                    <a:ext uri="{9D8B030D-6E8A-4147-A177-3AD203B41FA5}">
                      <a16:colId xmlns:a16="http://schemas.microsoft.com/office/drawing/2014/main" val="20000"/>
                    </a:ext>
                  </a:extLst>
                </a:gridCol>
                <a:gridCol w="486515">
                  <a:extLst>
                    <a:ext uri="{9D8B030D-6E8A-4147-A177-3AD203B41FA5}">
                      <a16:colId xmlns:a16="http://schemas.microsoft.com/office/drawing/2014/main" val="20001"/>
                    </a:ext>
                  </a:extLst>
                </a:gridCol>
                <a:gridCol w="1203985">
                  <a:extLst>
                    <a:ext uri="{9D8B030D-6E8A-4147-A177-3AD203B41FA5}">
                      <a16:colId xmlns:a16="http://schemas.microsoft.com/office/drawing/2014/main" val="20002"/>
                    </a:ext>
                  </a:extLst>
                </a:gridCol>
              </a:tblGrid>
              <a:tr h="166532">
                <a:tc>
                  <a:txBody>
                    <a:bodyPr/>
                    <a:lstStyle/>
                    <a:p>
                      <a:pPr algn="ctr"/>
                      <a:r>
                        <a:rPr lang="en-US" sz="1600" dirty="0">
                          <a:solidFill>
                            <a:schemeClr val="tx1"/>
                          </a:solidFill>
                          <a:latin typeface="Calibri" charset="0"/>
                          <a:ea typeface="Calibri" charset="0"/>
                          <a:cs typeface="Calibri" charset="0"/>
                        </a:rPr>
                        <a:t>Set</a:t>
                      </a:r>
                    </a:p>
                  </a:txBody>
                  <a:tcPr marL="0" marR="0" marT="0" marB="0" anchor="ctr">
                    <a:lnR w="12700" cap="flat" cmpd="sng" algn="ctr">
                      <a:noFill/>
                      <a:prstDash val="solid"/>
                      <a:round/>
                      <a:headEnd type="none" w="med" len="med"/>
                      <a:tailEnd type="none" w="med" len="med"/>
                    </a:lnR>
                    <a:noFill/>
                  </a:tcPr>
                </a:tc>
                <a:tc>
                  <a:txBody>
                    <a:bodyPr/>
                    <a:lstStyle/>
                    <a:p>
                      <a:pPr algn="ctr"/>
                      <a:r>
                        <a:rPr lang="en-US" sz="1600" dirty="0">
                          <a:solidFill>
                            <a:schemeClr val="tx1"/>
                          </a:solidFill>
                          <a:latin typeface="Calibri" charset="0"/>
                          <a:ea typeface="Calibri" charset="0"/>
                          <a:cs typeface="Calibri" charset="0"/>
                        </a:rPr>
                        <a:t>Tag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Calibri" charset="0"/>
                          <a:ea typeface="Calibri" charset="0"/>
                          <a:cs typeface="Calibri" charset="0"/>
                        </a:rPr>
                        <a:t>Data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66532">
                <a:tc rowSpan="4">
                  <a:txBody>
                    <a:bodyPr/>
                    <a:lstStyle/>
                    <a:p>
                      <a:pPr algn="ctr"/>
                      <a:r>
                        <a:rPr lang="en-US" sz="1600" dirty="0">
                          <a:solidFill>
                            <a:schemeClr val="tx1"/>
                          </a:solidFill>
                          <a:latin typeface="Calibri" charset="0"/>
                          <a:ea typeface="Calibri" charset="0"/>
                          <a:cs typeface="Calibri" charset="0"/>
                        </a:rPr>
                        <a:t>0</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001"/>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002"/>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003"/>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66532">
                <a:tc rowSpan="4">
                  <a:txBody>
                    <a:bodyPr/>
                    <a:lstStyle/>
                    <a:p>
                      <a:pPr algn="ctr"/>
                      <a:r>
                        <a:rPr lang="en-US" sz="1600" dirty="0">
                          <a:solidFill>
                            <a:schemeClr val="tx1"/>
                          </a:solidFill>
                          <a:latin typeface="Calibri" charset="0"/>
                          <a:ea typeface="Calibri" charset="0"/>
                          <a:cs typeface="Calibri" charset="0"/>
                        </a:rPr>
                        <a:t>1</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005"/>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006"/>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007"/>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63" name="Text Box 33"/>
          <p:cNvSpPr txBox="1">
            <a:spLocks noChangeArrowheads="1"/>
          </p:cNvSpPr>
          <p:nvPr>
            <p:custDataLst>
              <p:tags r:id="rId6"/>
            </p:custDataLst>
          </p:nvPr>
        </p:nvSpPr>
        <p:spPr bwMode="auto">
          <a:xfrm>
            <a:off x="3893067" y="3941064"/>
            <a:ext cx="1691640" cy="3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50941" rIns="0" bIns="50941" anchor="ctr">
            <a:no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dirty="0">
                <a:latin typeface="Calibri" panose="020F0502020204030204" pitchFamily="34" charset="0"/>
                <a:cs typeface="Calibri" panose="020F0502020204030204" pitchFamily="34" charset="0"/>
              </a:rPr>
              <a:t>2-way set associative</a:t>
            </a:r>
          </a:p>
        </p:txBody>
      </p:sp>
      <p:sp>
        <p:nvSpPr>
          <p:cNvPr id="64" name="Text Box 33"/>
          <p:cNvSpPr txBox="1">
            <a:spLocks noChangeArrowheads="1"/>
          </p:cNvSpPr>
          <p:nvPr>
            <p:custDataLst>
              <p:tags r:id="rId7"/>
            </p:custDataLst>
          </p:nvPr>
        </p:nvSpPr>
        <p:spPr bwMode="auto">
          <a:xfrm>
            <a:off x="6455291" y="3944194"/>
            <a:ext cx="1691640" cy="34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50941" rIns="0" bIns="50941" anchor="ctr">
            <a:no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dirty="0">
                <a:latin typeface="Calibri" panose="020F0502020204030204" pitchFamily="34" charset="0"/>
                <a:cs typeface="Calibri" panose="020F0502020204030204" pitchFamily="34" charset="0"/>
              </a:rPr>
              <a:t>4-way set associative</a:t>
            </a:r>
          </a:p>
        </p:txBody>
      </p:sp>
      <p:grpSp>
        <p:nvGrpSpPr>
          <p:cNvPr id="6" name="Group 5"/>
          <p:cNvGrpSpPr/>
          <p:nvPr/>
        </p:nvGrpSpPr>
        <p:grpSpPr>
          <a:xfrm>
            <a:off x="1463040" y="2560320"/>
            <a:ext cx="6217920" cy="732383"/>
            <a:chOff x="1645920" y="2194560"/>
            <a:chExt cx="6217920" cy="732383"/>
          </a:xfrm>
        </p:grpSpPr>
        <mc:AlternateContent xmlns:mc="http://schemas.openxmlformats.org/markup-compatibility/2006" xmlns:a14="http://schemas.microsoft.com/office/drawing/2010/main">
          <mc:Choice Requires="a14">
            <p:sp>
              <p:nvSpPr>
                <p:cNvPr id="54" name="Rectangle 53"/>
                <p:cNvSpPr>
                  <a:spLocks noChangeArrowheads="1"/>
                </p:cNvSpPr>
                <p:nvPr>
                  <p:custDataLst>
                    <p:tags r:id="rId10"/>
                  </p:custDataLst>
                </p:nvPr>
              </p:nvSpPr>
              <p:spPr bwMode="auto">
                <a:xfrm>
                  <a:off x="3383280" y="2560320"/>
                  <a:ext cx="1280160" cy="366623"/>
                </a:xfrm>
                <a:prstGeom prst="rect">
                  <a:avLst/>
                </a:prstGeom>
                <a:noFill/>
                <a:ln w="25400">
                  <a:solidFill>
                    <a:schemeClr val="tx1"/>
                  </a:solidFill>
                  <a:miter lim="800000"/>
                  <a:headEnd/>
                  <a:tailEnd/>
                </a:ln>
                <a:extLst>
                  <a:ext uri="{909E8E84-426E-40DD-AFC4-6F175D3DCCD1}">
                    <a14:hiddenFill>
                      <a:solidFill>
                        <a:srgbClr val="FFFFFF"/>
                      </a:solidFill>
                    </a14:hiddenFill>
                  </a:ext>
                </a:extLst>
              </p:spPr>
              <p:txBody>
                <a:bodyPr wrap="none" anchor="ctr"/>
                <a:lstStyle/>
                <a:p>
                  <a:pPr algn="ctr"/>
                  <a:r>
                    <a:rPr lang="en-US" dirty="0">
                      <a:latin typeface="Calibri" panose="020F0502020204030204" pitchFamily="34" charset="0"/>
                      <a:cs typeface="Calibri" panose="020F0502020204030204" pitchFamily="34" charset="0"/>
                    </a:rPr>
                    <a:t>Tag (</a:t>
                  </a:r>
                  <a14:m>
                    <m:oMath xmlns:m="http://schemas.openxmlformats.org/officeDocument/2006/math">
                      <m:r>
                        <a:rPr lang="en-US" b="1" i="1" smtClean="0">
                          <a:solidFill>
                            <a:srgbClr val="FF9900"/>
                          </a:solidFill>
                          <a:latin typeface="Cambria Math" panose="02040503050406030204" pitchFamily="18" charset="0"/>
                          <a:cs typeface="Calibri" panose="020F0502020204030204" pitchFamily="34" charset="0"/>
                        </a:rPr>
                        <m:t>𝒕</m:t>
                      </m:r>
                    </m:oMath>
                  </a14:m>
                  <a:r>
                    <a:rPr lang="en-US" dirty="0">
                      <a:latin typeface="Calibri" panose="020F0502020204030204" pitchFamily="34" charset="0"/>
                      <a:cs typeface="Calibri" panose="020F0502020204030204" pitchFamily="34" charset="0"/>
                    </a:rPr>
                    <a:t>)</a:t>
                  </a:r>
                </a:p>
              </p:txBody>
            </p:sp>
          </mc:Choice>
          <mc:Fallback xmlns="">
            <p:sp>
              <p:nvSpPr>
                <p:cNvPr id="54" name="Rectangle 53"/>
                <p:cNvSpPr>
                  <a:spLocks noRot="1" noChangeAspect="1" noMove="1" noResize="1" noEditPoints="1" noAdjustHandles="1" noChangeArrowheads="1" noChangeShapeType="1" noTextEdit="1"/>
                </p:cNvSpPr>
                <p:nvPr>
                  <p:custDataLst>
                    <p:tags r:id="rId18"/>
                  </p:custDataLst>
                </p:nvPr>
              </p:nvSpPr>
              <p:spPr bwMode="auto">
                <a:xfrm>
                  <a:off x="3383280" y="2560320"/>
                  <a:ext cx="1280160" cy="366623"/>
                </a:xfrm>
                <a:prstGeom prst="rect">
                  <a:avLst/>
                </a:prstGeom>
                <a:blipFill rotWithShape="0">
                  <a:blip r:embed="rId19"/>
                  <a:stretch>
                    <a:fillRect t="-4688" b="-21875"/>
                  </a:stretch>
                </a:blip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a:spLocks noChangeArrowheads="1"/>
                </p:cNvSpPr>
                <p:nvPr>
                  <p:custDataLst>
                    <p:tags r:id="rId11"/>
                  </p:custDataLst>
                </p:nvPr>
              </p:nvSpPr>
              <p:spPr bwMode="auto">
                <a:xfrm>
                  <a:off x="6492240" y="2560320"/>
                  <a:ext cx="1371600" cy="366623"/>
                </a:xfrm>
                <a:prstGeom prst="rect">
                  <a:avLst/>
                </a:prstGeom>
                <a:noFill/>
                <a:ln w="25400">
                  <a:solidFill>
                    <a:schemeClr val="tx1"/>
                  </a:solidFill>
                  <a:miter lim="800000"/>
                  <a:headEnd/>
                  <a:tailEnd/>
                </a:ln>
                <a:extLst>
                  <a:ext uri="{909E8E84-426E-40DD-AFC4-6F175D3DCCD1}">
                    <a14:hiddenFill>
                      <a:solidFill>
                        <a:srgbClr val="FFFFFF"/>
                      </a:solidFill>
                    </a14:hiddenFill>
                  </a:ext>
                </a:extLst>
              </p:spPr>
              <p:txBody>
                <a:bodyPr wrap="none" anchor="ctr"/>
                <a:lstStyle/>
                <a:p>
                  <a:pPr algn="ctr"/>
                  <a:r>
                    <a:rPr lang="en-US" dirty="0">
                      <a:latin typeface="Calibri" panose="020F0502020204030204" pitchFamily="34" charset="0"/>
                      <a:cs typeface="Calibri" panose="020F0502020204030204" pitchFamily="34" charset="0"/>
                    </a:rPr>
                    <a:t>Offset (</a:t>
                  </a:r>
                  <a14:m>
                    <m:oMath xmlns:m="http://schemas.openxmlformats.org/officeDocument/2006/math">
                      <m:r>
                        <a:rPr lang="en-US" b="1" i="1" smtClean="0">
                          <a:solidFill>
                            <a:srgbClr val="0070C0"/>
                          </a:solidFill>
                          <a:latin typeface="Cambria Math" panose="02040503050406030204" pitchFamily="18" charset="0"/>
                          <a:cs typeface="Calibri" panose="020F0502020204030204" pitchFamily="34" charset="0"/>
                        </a:rPr>
                        <m:t>𝒃</m:t>
                      </m:r>
                    </m:oMath>
                  </a14:m>
                  <a:r>
                    <a:rPr lang="en-US" dirty="0">
                      <a:latin typeface="Calibri" panose="020F0502020204030204" pitchFamily="34" charset="0"/>
                      <a:cs typeface="Calibri" panose="020F0502020204030204" pitchFamily="34" charset="0"/>
                    </a:rPr>
                    <a:t>)</a:t>
                  </a:r>
                </a:p>
              </p:txBody>
            </p:sp>
          </mc:Choice>
          <mc:Fallback xmlns="">
            <p:sp>
              <p:nvSpPr>
                <p:cNvPr id="55" name="Rectangle 54"/>
                <p:cNvSpPr>
                  <a:spLocks noRot="1" noChangeAspect="1" noMove="1" noResize="1" noEditPoints="1" noAdjustHandles="1" noChangeArrowheads="1" noChangeShapeType="1" noTextEdit="1"/>
                </p:cNvSpPr>
                <p:nvPr>
                  <p:custDataLst>
                    <p:tags r:id="rId20"/>
                  </p:custDataLst>
                </p:nvPr>
              </p:nvSpPr>
              <p:spPr bwMode="auto">
                <a:xfrm>
                  <a:off x="6492240" y="2560320"/>
                  <a:ext cx="1371600" cy="366623"/>
                </a:xfrm>
                <a:prstGeom prst="rect">
                  <a:avLst/>
                </a:prstGeom>
                <a:blipFill>
                  <a:blip r:embed="rId21"/>
                  <a:stretch>
                    <a:fillRect t="-4688" b="-21875"/>
                  </a:stretch>
                </a:blip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 Box 7"/>
                <p:cNvSpPr txBox="1">
                  <a:spLocks noChangeArrowheads="1"/>
                </p:cNvSpPr>
                <p:nvPr>
                  <p:custDataLst>
                    <p:tags r:id="rId12"/>
                  </p:custDataLst>
                </p:nvPr>
              </p:nvSpPr>
              <p:spPr bwMode="auto">
                <a:xfrm>
                  <a:off x="1645920" y="2560320"/>
                  <a:ext cx="1675515" cy="365760"/>
                </a:xfrm>
                <a:prstGeom prst="rect">
                  <a:avLst/>
                </a:prstGeom>
                <a:noFill/>
                <a:ln>
                  <a:noFill/>
                </a:ln>
                <a:extLst>
                  <a:ext uri="{909E8E84-426E-40DD-AFC4-6F175D3DCCD1}">
                    <a14:hiddenFill>
                      <a:solidFill>
                        <a:srgbClr val="FFFFFF"/>
                      </a:solidFill>
                    </a14:hiddenFill>
                  </a:ext>
                  <a:ext uri="{91240B29-F687-4F45-9708-019B960494DF}">
                    <a14:hiddenLine w="25400">
                      <a:solidFill>
                        <a:srgbClr val="000000"/>
                      </a:solidFill>
                      <a:miter lim="800000"/>
                      <a:headEnd/>
                      <a:tailEnd/>
                    </a14:hiddenLine>
                  </a:ext>
                </a:extLst>
              </p:spPr>
              <p:txBody>
                <a:bodyPr wrap="none" lIns="0" tIns="0" rIns="0" bIns="0" anchor="ctr">
                  <a:norm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14:m>
                    <m:oMath xmlns:m="http://schemas.openxmlformats.org/officeDocument/2006/math">
                      <m:r>
                        <a:rPr lang="en-US" b="1" i="1" smtClean="0">
                          <a:latin typeface="Cambria Math" panose="02040503050406030204" pitchFamily="18" charset="0"/>
                          <a:cs typeface="Calibri" panose="020F0502020204030204" pitchFamily="34" charset="0"/>
                        </a:rPr>
                        <m:t>𝒎</m:t>
                      </m:r>
                    </m:oMath>
                  </a14:m>
                  <a:r>
                    <a:rPr lang="en-US" dirty="0">
                      <a:latin typeface="Calibri" panose="020F0502020204030204" pitchFamily="34" charset="0"/>
                      <a:cs typeface="Calibri" panose="020F0502020204030204" pitchFamily="34" charset="0"/>
                    </a:rPr>
                    <a:t>-bit address:</a:t>
                  </a:r>
                </a:p>
              </p:txBody>
            </p:sp>
          </mc:Choice>
          <mc:Fallback xmlns="">
            <p:sp>
              <p:nvSpPr>
                <p:cNvPr id="57" name="Text Box 7"/>
                <p:cNvSpPr txBox="1">
                  <a:spLocks noRot="1" noChangeAspect="1" noMove="1" noResize="1" noEditPoints="1" noAdjustHandles="1" noChangeArrowheads="1" noChangeShapeType="1" noTextEdit="1"/>
                </p:cNvSpPr>
                <p:nvPr>
                  <p:custDataLst>
                    <p:tags r:id="rId22"/>
                  </p:custDataLst>
                </p:nvPr>
              </p:nvSpPr>
              <p:spPr bwMode="auto">
                <a:xfrm>
                  <a:off x="1645920" y="2560320"/>
                  <a:ext cx="1675515" cy="365760"/>
                </a:xfrm>
                <a:prstGeom prst="rect">
                  <a:avLst/>
                </a:prstGeom>
                <a:blipFill rotWithShape="0">
                  <a:blip r:embed="rId23"/>
                  <a:stretch>
                    <a:fillRect t="-13333" r="-4727" b="-3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p:cNvSpPr>
                  <a:spLocks noChangeArrowheads="1"/>
                </p:cNvSpPr>
                <p:nvPr>
                  <p:custDataLst>
                    <p:tags r:id="rId13"/>
                  </p:custDataLst>
                </p:nvPr>
              </p:nvSpPr>
              <p:spPr bwMode="auto">
                <a:xfrm>
                  <a:off x="4663440" y="2560320"/>
                  <a:ext cx="1828800" cy="366623"/>
                </a:xfrm>
                <a:prstGeom prst="rect">
                  <a:avLst/>
                </a:prstGeom>
                <a:noFill/>
                <a:ln w="25400">
                  <a:solidFill>
                    <a:schemeClr val="tx1"/>
                  </a:solidFill>
                  <a:miter lim="800000"/>
                  <a:headEnd/>
                  <a:tailEnd/>
                </a:ln>
                <a:extLst>
                  <a:ext uri="{909E8E84-426E-40DD-AFC4-6F175D3DCCD1}">
                    <a14:hiddenFill>
                      <a:solidFill>
                        <a:srgbClr val="FFFFFF"/>
                      </a:solidFill>
                    </a14:hiddenFill>
                  </a:ext>
                </a:extLst>
              </p:spPr>
              <p:txBody>
                <a:bodyPr wrap="none" anchor="ctr"/>
                <a:lstStyle/>
                <a:p>
                  <a:pPr algn="ctr"/>
                  <a:r>
                    <a:rPr lang="en-US" dirty="0">
                      <a:latin typeface="Calibri" panose="020F0502020204030204" pitchFamily="34" charset="0"/>
                      <a:cs typeface="Calibri" panose="020F0502020204030204" pitchFamily="34" charset="0"/>
                    </a:rPr>
                    <a:t>Index (</a:t>
                  </a:r>
                  <a14:m>
                    <m:oMath xmlns:m="http://schemas.openxmlformats.org/officeDocument/2006/math">
                      <m:r>
                        <a:rPr lang="en-US" b="1" i="1" smtClean="0">
                          <a:solidFill>
                            <a:srgbClr val="7030A0"/>
                          </a:solidFill>
                          <a:latin typeface="Cambria Math" panose="02040503050406030204" pitchFamily="18" charset="0"/>
                          <a:cs typeface="Calibri" panose="020F0502020204030204" pitchFamily="34" charset="0"/>
                        </a:rPr>
                        <m:t>𝒔</m:t>
                      </m:r>
                    </m:oMath>
                  </a14:m>
                  <a:r>
                    <a:rPr lang="en-US" dirty="0">
                      <a:latin typeface="Calibri" panose="020F0502020204030204" pitchFamily="34" charset="0"/>
                      <a:cs typeface="Calibri" panose="020F0502020204030204" pitchFamily="34" charset="0"/>
                    </a:rPr>
                    <a:t>)</a:t>
                  </a:r>
                </a:p>
              </p:txBody>
            </p:sp>
          </mc:Choice>
          <mc:Fallback xmlns="">
            <p:sp>
              <p:nvSpPr>
                <p:cNvPr id="66" name="Rectangle 65"/>
                <p:cNvSpPr>
                  <a:spLocks noRot="1" noChangeAspect="1" noMove="1" noResize="1" noEditPoints="1" noAdjustHandles="1" noChangeArrowheads="1" noChangeShapeType="1" noTextEdit="1"/>
                </p:cNvSpPr>
                <p:nvPr>
                  <p:custDataLst>
                    <p:tags r:id="rId24"/>
                  </p:custDataLst>
                </p:nvPr>
              </p:nvSpPr>
              <p:spPr bwMode="auto">
                <a:xfrm>
                  <a:off x="4663440" y="2560320"/>
                  <a:ext cx="1828800" cy="366623"/>
                </a:xfrm>
                <a:prstGeom prst="rect">
                  <a:avLst/>
                </a:prstGeom>
                <a:blipFill rotWithShape="0">
                  <a:blip r:embed="rId25"/>
                  <a:stretch>
                    <a:fillRect t="-4688" b="-21875"/>
                  </a:stretch>
                </a:blip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4663440" y="2194560"/>
                  <a:ext cx="1828800" cy="369332"/>
                </a:xfrm>
                <a:prstGeom prst="rect">
                  <a:avLst/>
                </a:prstGeom>
                <a:noFill/>
              </p:spPr>
              <p:txBody>
                <a:bodyPr wrap="none" lIns="0" rIns="0" rtlCol="0">
                  <a:normAutofit/>
                </a:bodyPr>
                <a:lstStyle/>
                <a:p>
                  <a:pPr algn="ctr"/>
                  <a14:m>
                    <m:oMath xmlns:m="http://schemas.openxmlformats.org/officeDocument/2006/math">
                      <m:r>
                        <a:rPr lang="en-US" b="1" i="1" dirty="0" smtClean="0">
                          <a:solidFill>
                            <a:srgbClr val="7030A0"/>
                          </a:solidFill>
                          <a:latin typeface="Cambria Math" panose="02040503050406030204" pitchFamily="18" charset="0"/>
                        </a:rPr>
                        <m:t>𝒔</m:t>
                      </m:r>
                    </m:oMath>
                  </a14:m>
                  <a:r>
                    <a:rPr lang="en-US" dirty="0">
                      <a:latin typeface="Calibri" pitchFamily="34" charset="0"/>
                    </a:rPr>
                    <a:t> = </a:t>
                  </a:r>
                  <a14:m>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d>
                            <m:dPr>
                              <m:ctrlPr>
                                <a:rPr lang="en-US" b="0"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𝐸</m:t>
                              </m:r>
                            </m:e>
                          </m:d>
                        </m:e>
                      </m:func>
                    </m:oMath>
                  </a14:m>
                  <a:endParaRPr lang="en-US" dirty="0">
                    <a:latin typeface="Calibri"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663440" y="2194560"/>
                  <a:ext cx="1828800" cy="369332"/>
                </a:xfrm>
                <a:prstGeom prst="rect">
                  <a:avLst/>
                </a:prstGeom>
                <a:blipFill>
                  <a:blip r:embed="rId26"/>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6492240" y="2194560"/>
                  <a:ext cx="1371600" cy="369332"/>
                </a:xfrm>
                <a:prstGeom prst="rect">
                  <a:avLst/>
                </a:prstGeom>
                <a:noFill/>
              </p:spPr>
              <p:txBody>
                <a:bodyPr wrap="none" lIns="0" rIns="0" rtlCol="0">
                  <a:normAutofit/>
                </a:bodyPr>
                <a:lstStyle/>
                <a:p>
                  <a:pPr algn="ctr"/>
                  <a14:m>
                    <m:oMath xmlns:m="http://schemas.openxmlformats.org/officeDocument/2006/math">
                      <m:r>
                        <a:rPr lang="en-US" b="1" i="1" dirty="0" smtClean="0">
                          <a:solidFill>
                            <a:srgbClr val="0070C0"/>
                          </a:solidFill>
                          <a:latin typeface="Cambria Math" panose="02040503050406030204" pitchFamily="18" charset="0"/>
                        </a:rPr>
                        <m:t>𝒃</m:t>
                      </m:r>
                    </m:oMath>
                  </a14:m>
                  <a:r>
                    <a:rPr lang="en-US" dirty="0">
                      <a:latin typeface="Calibri" pitchFamily="34" charset="0"/>
                    </a:rPr>
                    <a:t> = </a:t>
                  </a:r>
                  <a14:m>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e>
                      </m:func>
                    </m:oMath>
                  </a14:m>
                  <a:endParaRPr lang="en-US" dirty="0">
                    <a:latin typeface="Calibri" pitchFamily="34" charset="0"/>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6492240" y="2194560"/>
                  <a:ext cx="1371600" cy="369332"/>
                </a:xfrm>
                <a:prstGeom prst="rect">
                  <a:avLst/>
                </a:prstGeom>
                <a:blipFill>
                  <a:blip r:embed="rId27"/>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422073" y="2194560"/>
                  <a:ext cx="1202573" cy="369332"/>
                </a:xfrm>
                <a:prstGeom prst="rect">
                  <a:avLst/>
                </a:prstGeom>
                <a:noFill/>
              </p:spPr>
              <p:txBody>
                <a:bodyPr wrap="none" rtlCol="0">
                  <a:spAutoFit/>
                </a:bodyPr>
                <a:lstStyle/>
                <a:p>
                  <a:pPr algn="ctr"/>
                  <a14:m>
                    <m:oMath xmlns:m="http://schemas.openxmlformats.org/officeDocument/2006/math">
                      <m:r>
                        <a:rPr lang="en-US" b="1" i="1" dirty="0" smtClean="0">
                          <a:solidFill>
                            <a:srgbClr val="FF9900"/>
                          </a:solidFill>
                          <a:latin typeface="Cambria Math" panose="02040503050406030204" pitchFamily="18" charset="0"/>
                        </a:rPr>
                        <m:t>𝒕</m:t>
                      </m:r>
                    </m:oMath>
                  </a14:m>
                  <a:r>
                    <a:rPr lang="en-US" dirty="0">
                      <a:latin typeface="Calibri" pitchFamily="34" charset="0"/>
                    </a:rPr>
                    <a:t> = </a:t>
                  </a:r>
                  <a14:m>
                    <m:oMath xmlns:m="http://schemas.openxmlformats.org/officeDocument/2006/math">
                      <m:r>
                        <a:rPr lang="en-US" b="1" i="1" dirty="0" smtClean="0">
                          <a:latin typeface="Cambria Math" panose="02040503050406030204" pitchFamily="18" charset="0"/>
                        </a:rPr>
                        <m:t>𝒎</m:t>
                      </m:r>
                    </m:oMath>
                  </a14:m>
                  <a:r>
                    <a:rPr lang="en-US" dirty="0">
                      <a:latin typeface="Calibri" pitchFamily="34" charset="0"/>
                    </a:rPr>
                    <a:t>–</a:t>
                  </a:r>
                  <a14:m>
                    <m:oMath xmlns:m="http://schemas.openxmlformats.org/officeDocument/2006/math">
                      <m:r>
                        <a:rPr lang="en-US" b="1" i="1" dirty="0" smtClean="0">
                          <a:solidFill>
                            <a:srgbClr val="7030A0"/>
                          </a:solidFill>
                          <a:latin typeface="Cambria Math" panose="02040503050406030204" pitchFamily="18" charset="0"/>
                        </a:rPr>
                        <m:t>𝒔</m:t>
                      </m:r>
                    </m:oMath>
                  </a14:m>
                  <a:r>
                    <a:rPr lang="en-US" dirty="0">
                      <a:latin typeface="Calibri" pitchFamily="34" charset="0"/>
                    </a:rPr>
                    <a:t>–</a:t>
                  </a:r>
                  <a14:m>
                    <m:oMath xmlns:m="http://schemas.openxmlformats.org/officeDocument/2006/math">
                      <m:r>
                        <a:rPr lang="en-US" b="1" i="1" dirty="0" smtClean="0">
                          <a:solidFill>
                            <a:srgbClr val="0070C0"/>
                          </a:solidFill>
                          <a:latin typeface="Cambria Math" panose="02040503050406030204" pitchFamily="18" charset="0"/>
                        </a:rPr>
                        <m:t>𝒃</m:t>
                      </m:r>
                    </m:oMath>
                  </a14:m>
                  <a:endParaRPr lang="en-US" b="1" i="1" dirty="0">
                    <a:latin typeface="Calibri"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422073" y="2194560"/>
                  <a:ext cx="1202573" cy="369332"/>
                </a:xfrm>
                <a:prstGeom prst="rect">
                  <a:avLst/>
                </a:prstGeom>
                <a:blipFill>
                  <a:blip r:embed="rId28"/>
                  <a:stretch>
                    <a:fillRect t="-8197" b="-2459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9" name="Rectangle 68"/>
              <p:cNvSpPr/>
              <p:nvPr>
                <p:custDataLst>
                  <p:tags r:id="rId8"/>
                </p:custDataLst>
              </p:nvPr>
            </p:nvSpPr>
            <p:spPr>
              <a:xfrm>
                <a:off x="3893067" y="3680215"/>
                <a:ext cx="1691640" cy="369332"/>
              </a:xfrm>
              <a:prstGeom prst="rect">
                <a:avLst/>
              </a:prstGeom>
            </p:spPr>
            <p:txBody>
              <a:bodyPr wrap="none" lIns="0" rIns="0">
                <a:noAutofit/>
              </a:bodyPr>
              <a:lstStyle/>
              <a:p>
                <a:pPr algn="ctr"/>
                <a14:m>
                  <m:oMath xmlns:m="http://schemas.openxmlformats.org/officeDocument/2006/math">
                    <m:r>
                      <a:rPr lang="en-US" b="1" i="1" dirty="0" smtClean="0">
                        <a:solidFill>
                          <a:srgbClr val="7030A0"/>
                        </a:solidFill>
                        <a:latin typeface="Cambria Math" panose="02040503050406030204" pitchFamily="18" charset="0"/>
                      </a:rPr>
                      <m:t>𝒔</m:t>
                    </m:r>
                  </m:oMath>
                </a14:m>
                <a:r>
                  <a:rPr lang="en-US" dirty="0">
                    <a:latin typeface="Calibri" panose="020F0502020204030204" pitchFamily="34" charset="0"/>
                  </a:rPr>
                  <a:t> = ? </a:t>
                </a:r>
              </a:p>
            </p:txBody>
          </p:sp>
        </mc:Choice>
        <mc:Fallback xmlns="">
          <p:sp>
            <p:nvSpPr>
              <p:cNvPr id="69" name="Rectangle 68"/>
              <p:cNvSpPr>
                <a:spLocks noRot="1" noChangeAspect="1" noMove="1" noResize="1" noEditPoints="1" noAdjustHandles="1" noChangeArrowheads="1" noChangeShapeType="1" noTextEdit="1"/>
              </p:cNvSpPr>
              <p:nvPr>
                <p:custDataLst>
                  <p:tags r:id="rId29"/>
                </p:custDataLst>
              </p:nvPr>
            </p:nvSpPr>
            <p:spPr>
              <a:xfrm>
                <a:off x="3893067" y="3680215"/>
                <a:ext cx="1691640" cy="369332"/>
              </a:xfrm>
              <a:prstGeom prst="rect">
                <a:avLst/>
              </a:prstGeom>
              <a:blipFill rotWithShape="0">
                <a:blip r:embed="rId30"/>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p:cNvSpPr/>
              <p:nvPr>
                <p:custDataLst>
                  <p:tags r:id="rId9"/>
                </p:custDataLst>
              </p:nvPr>
            </p:nvSpPr>
            <p:spPr>
              <a:xfrm>
                <a:off x="6455291" y="3687087"/>
                <a:ext cx="1691640" cy="369332"/>
              </a:xfrm>
              <a:prstGeom prst="rect">
                <a:avLst/>
              </a:prstGeom>
            </p:spPr>
            <p:txBody>
              <a:bodyPr wrap="none" lIns="0" rIns="0">
                <a:noAutofit/>
              </a:bodyPr>
              <a:lstStyle/>
              <a:p>
                <a:pPr algn="ctr"/>
                <a14:m>
                  <m:oMath xmlns:m="http://schemas.openxmlformats.org/officeDocument/2006/math">
                    <m:r>
                      <a:rPr lang="en-US" b="1" i="1" dirty="0" smtClean="0">
                        <a:solidFill>
                          <a:srgbClr val="7030A0"/>
                        </a:solidFill>
                        <a:latin typeface="Cambria Math" panose="02040503050406030204" pitchFamily="18" charset="0"/>
                      </a:rPr>
                      <m:t>𝒔</m:t>
                    </m:r>
                  </m:oMath>
                </a14:m>
                <a:r>
                  <a:rPr lang="en-US" dirty="0">
                    <a:latin typeface="Calibri" panose="020F0502020204030204" pitchFamily="34" charset="0"/>
                  </a:rPr>
                  <a:t> = ? </a:t>
                </a:r>
              </a:p>
            </p:txBody>
          </p:sp>
        </mc:Choice>
        <mc:Fallback xmlns="">
          <p:sp>
            <p:nvSpPr>
              <p:cNvPr id="70" name="Rectangle 69"/>
              <p:cNvSpPr>
                <a:spLocks noRot="1" noChangeAspect="1" noMove="1" noResize="1" noEditPoints="1" noAdjustHandles="1" noChangeArrowheads="1" noChangeShapeType="1" noTextEdit="1"/>
              </p:cNvSpPr>
              <p:nvPr>
                <p:custDataLst>
                  <p:tags r:id="rId31"/>
                </p:custDataLst>
              </p:nvPr>
            </p:nvSpPr>
            <p:spPr>
              <a:xfrm>
                <a:off x="6455291" y="3687087"/>
                <a:ext cx="1691640" cy="369332"/>
              </a:xfrm>
              <a:prstGeom prst="rect">
                <a:avLst/>
              </a:prstGeom>
              <a:blipFill rotWithShape="0">
                <a:blip r:embed="rId32"/>
                <a:stretch>
                  <a:fillRect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3807180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title"/>
            <p:custDataLst>
              <p:tags r:id="rId1"/>
            </p:custDataLst>
          </p:nvPr>
        </p:nvSpPr>
        <p:spPr/>
        <p:txBody>
          <a:bodyPr/>
          <a:lstStyle/>
          <a:p>
            <a:r>
              <a:rPr lang="en-US" dirty="0"/>
              <a:t>Block Replacement</a:t>
            </a:r>
          </a:p>
        </p:txBody>
      </p:sp>
      <p:sp>
        <p:nvSpPr>
          <p:cNvPr id="56324" name="Rectangle 4"/>
          <p:cNvSpPr>
            <a:spLocks noGrp="1" noChangeArrowheads="1"/>
          </p:cNvSpPr>
          <p:nvPr>
            <p:ph idx="1"/>
            <p:custDataLst>
              <p:tags r:id="rId2"/>
            </p:custDataLst>
          </p:nvPr>
        </p:nvSpPr>
        <p:spPr/>
        <p:txBody>
          <a:bodyPr/>
          <a:lstStyle/>
          <a:p>
            <a:r>
              <a:rPr lang="en-US" sz="2400" i="1" dirty="0"/>
              <a:t>Any</a:t>
            </a:r>
            <a:r>
              <a:rPr lang="en-US" sz="2400" dirty="0"/>
              <a:t> empty block in the correct set may be used to store block</a:t>
            </a:r>
          </a:p>
          <a:p>
            <a:r>
              <a:rPr lang="en-US" sz="2400" dirty="0"/>
              <a:t>If there are no empty blocks, which one should we replace?</a:t>
            </a:r>
          </a:p>
          <a:p>
            <a:pPr lvl="1"/>
            <a:r>
              <a:rPr lang="en-US" sz="2000" dirty="0"/>
              <a:t>No choice for direct-mapped caches</a:t>
            </a:r>
          </a:p>
          <a:p>
            <a:pPr lvl="1"/>
            <a:r>
              <a:rPr lang="en-US" sz="2000" dirty="0"/>
              <a:t>Caches typically use something close to </a:t>
            </a:r>
            <a:r>
              <a:rPr lang="en-US" sz="2000" b="1" i="1" dirty="0"/>
              <a:t>least recently used (LRU)</a:t>
            </a:r>
            <a:br>
              <a:rPr lang="en-US" sz="2000" dirty="0"/>
            </a:br>
            <a:r>
              <a:rPr lang="en-US" sz="2000" dirty="0"/>
              <a:t>(hardware usually implements “</a:t>
            </a:r>
            <a:r>
              <a:rPr lang="en-US" sz="2000" i="1" dirty="0"/>
              <a:t>not most recently used</a:t>
            </a:r>
            <a:r>
              <a:rPr lang="en-US" sz="2000" dirty="0"/>
              <a:t>”)</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21</a:t>
            </a:fld>
            <a:endParaRPr lang="en-US"/>
          </a:p>
        </p:txBody>
      </p:sp>
      <p:graphicFrame>
        <p:nvGraphicFramePr>
          <p:cNvPr id="47" name="Table 46"/>
          <p:cNvGraphicFramePr>
            <a:graphicFrameLocks noGrp="1"/>
          </p:cNvGraphicFramePr>
          <p:nvPr>
            <p:extLst/>
          </p:nvPr>
        </p:nvGraphicFramePr>
        <p:xfrm>
          <a:off x="996245" y="4293292"/>
          <a:ext cx="2026238" cy="2194560"/>
        </p:xfrm>
        <a:graphic>
          <a:graphicData uri="http://schemas.openxmlformats.org/drawingml/2006/table">
            <a:tbl>
              <a:tblPr firstRow="1" bandRow="1">
                <a:tableStyleId>{5C22544A-7EE6-4342-B048-85BDC9FD1C3A}</a:tableStyleId>
              </a:tblPr>
              <a:tblGrid>
                <a:gridCol w="335738">
                  <a:extLst>
                    <a:ext uri="{9D8B030D-6E8A-4147-A177-3AD203B41FA5}">
                      <a16:colId xmlns:a16="http://schemas.microsoft.com/office/drawing/2014/main" val="20000"/>
                    </a:ext>
                  </a:extLst>
                </a:gridCol>
                <a:gridCol w="485708">
                  <a:extLst>
                    <a:ext uri="{9D8B030D-6E8A-4147-A177-3AD203B41FA5}">
                      <a16:colId xmlns:a16="http://schemas.microsoft.com/office/drawing/2014/main" val="20001"/>
                    </a:ext>
                  </a:extLst>
                </a:gridCol>
                <a:gridCol w="1204792">
                  <a:extLst>
                    <a:ext uri="{9D8B030D-6E8A-4147-A177-3AD203B41FA5}">
                      <a16:colId xmlns:a16="http://schemas.microsoft.com/office/drawing/2014/main" val="20002"/>
                    </a:ext>
                  </a:extLst>
                </a:gridCol>
              </a:tblGrid>
              <a:tr h="166532">
                <a:tc>
                  <a:txBody>
                    <a:bodyPr/>
                    <a:lstStyle/>
                    <a:p>
                      <a:pPr algn="ctr"/>
                      <a:r>
                        <a:rPr lang="en-US" sz="1600" dirty="0">
                          <a:solidFill>
                            <a:schemeClr val="tx1"/>
                          </a:solidFill>
                          <a:latin typeface="Calibri" charset="0"/>
                          <a:ea typeface="Calibri" charset="0"/>
                          <a:cs typeface="Calibri" charset="0"/>
                        </a:rPr>
                        <a:t>Set</a:t>
                      </a:r>
                    </a:p>
                  </a:txBody>
                  <a:tcPr marL="0" marR="0" marT="0" marB="0" anchor="ctr">
                    <a:lnR w="12700" cap="flat" cmpd="sng" algn="ctr">
                      <a:noFill/>
                      <a:prstDash val="solid"/>
                      <a:round/>
                      <a:headEnd type="none" w="med" len="med"/>
                      <a:tailEnd type="none" w="med" len="med"/>
                    </a:lnR>
                    <a:noFill/>
                  </a:tcPr>
                </a:tc>
                <a:tc>
                  <a:txBody>
                    <a:bodyPr/>
                    <a:lstStyle/>
                    <a:p>
                      <a:pPr algn="ctr"/>
                      <a:r>
                        <a:rPr lang="en-US" sz="1600" dirty="0">
                          <a:solidFill>
                            <a:schemeClr val="tx1"/>
                          </a:solidFill>
                          <a:latin typeface="Calibri" charset="0"/>
                          <a:ea typeface="Calibri" charset="0"/>
                          <a:cs typeface="Calibri" charset="0"/>
                        </a:rPr>
                        <a:t>Tag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Calibri" charset="0"/>
                          <a:ea typeface="Calibri" charset="0"/>
                          <a:cs typeface="Calibri" charset="0"/>
                        </a:rPr>
                        <a:t>Data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66532">
                <a:tc>
                  <a:txBody>
                    <a:bodyPr/>
                    <a:lstStyle/>
                    <a:p>
                      <a:pPr algn="ctr"/>
                      <a:r>
                        <a:rPr lang="en-US" sz="1600" dirty="0">
                          <a:solidFill>
                            <a:schemeClr val="tx1"/>
                          </a:solidFill>
                          <a:latin typeface="Calibri" charset="0"/>
                          <a:ea typeface="Calibri" charset="0"/>
                          <a:cs typeface="Calibri" charset="0"/>
                        </a:rPr>
                        <a:t>0</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66532">
                <a:tc>
                  <a:txBody>
                    <a:bodyPr/>
                    <a:lstStyle/>
                    <a:p>
                      <a:pPr algn="ctr"/>
                      <a:r>
                        <a:rPr lang="en-US" sz="1600" dirty="0">
                          <a:solidFill>
                            <a:schemeClr val="tx1"/>
                          </a:solidFill>
                          <a:latin typeface="Calibri" charset="0"/>
                          <a:ea typeface="Calibri" charset="0"/>
                          <a:cs typeface="Calibri" charset="0"/>
                        </a:rPr>
                        <a:t>1</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66532">
                <a:tc>
                  <a:txBody>
                    <a:bodyPr/>
                    <a:lstStyle/>
                    <a:p>
                      <a:pPr algn="ctr"/>
                      <a:r>
                        <a:rPr lang="en-US" sz="1600" dirty="0">
                          <a:solidFill>
                            <a:schemeClr val="tx1"/>
                          </a:solidFill>
                          <a:latin typeface="Calibri" charset="0"/>
                          <a:ea typeface="Calibri" charset="0"/>
                          <a:cs typeface="Calibri" charset="0"/>
                        </a:rPr>
                        <a:t>2</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66532">
                <a:tc>
                  <a:txBody>
                    <a:bodyPr/>
                    <a:lstStyle/>
                    <a:p>
                      <a:pPr algn="ctr"/>
                      <a:r>
                        <a:rPr lang="en-US" sz="1600" dirty="0">
                          <a:solidFill>
                            <a:schemeClr val="tx1"/>
                          </a:solidFill>
                          <a:latin typeface="Calibri" charset="0"/>
                          <a:ea typeface="Calibri" charset="0"/>
                          <a:cs typeface="Calibri" charset="0"/>
                        </a:rPr>
                        <a:t>3</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4"/>
                  </a:ext>
                </a:extLst>
              </a:tr>
              <a:tr h="166532">
                <a:tc>
                  <a:txBody>
                    <a:bodyPr/>
                    <a:lstStyle/>
                    <a:p>
                      <a:pPr algn="ctr"/>
                      <a:r>
                        <a:rPr lang="en-US" sz="1600" dirty="0">
                          <a:solidFill>
                            <a:schemeClr val="tx1"/>
                          </a:solidFill>
                          <a:latin typeface="Calibri" charset="0"/>
                          <a:ea typeface="Calibri" charset="0"/>
                          <a:cs typeface="Calibri" charset="0"/>
                        </a:rPr>
                        <a:t>4</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66532">
                <a:tc>
                  <a:txBody>
                    <a:bodyPr/>
                    <a:lstStyle/>
                    <a:p>
                      <a:pPr algn="ctr"/>
                      <a:r>
                        <a:rPr lang="en-US" sz="1600" dirty="0">
                          <a:solidFill>
                            <a:schemeClr val="tx1"/>
                          </a:solidFill>
                          <a:latin typeface="Calibri" charset="0"/>
                          <a:ea typeface="Calibri" charset="0"/>
                          <a:cs typeface="Calibri" charset="0"/>
                        </a:rPr>
                        <a:t>5</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66532">
                <a:tc>
                  <a:txBody>
                    <a:bodyPr/>
                    <a:lstStyle/>
                    <a:p>
                      <a:pPr algn="ctr"/>
                      <a:r>
                        <a:rPr lang="en-US" sz="1600" dirty="0">
                          <a:solidFill>
                            <a:schemeClr val="tx1"/>
                          </a:solidFill>
                          <a:latin typeface="Calibri" charset="0"/>
                          <a:ea typeface="Calibri" charset="0"/>
                          <a:cs typeface="Calibri" charset="0"/>
                        </a:rPr>
                        <a:t>6</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66532">
                <a:tc>
                  <a:txBody>
                    <a:bodyPr/>
                    <a:lstStyle/>
                    <a:p>
                      <a:pPr algn="ctr"/>
                      <a:r>
                        <a:rPr lang="en-US" sz="1600" dirty="0">
                          <a:solidFill>
                            <a:schemeClr val="tx1"/>
                          </a:solidFill>
                          <a:latin typeface="Calibri" charset="0"/>
                          <a:ea typeface="Calibri" charset="0"/>
                          <a:cs typeface="Calibri" charset="0"/>
                        </a:rPr>
                        <a:t>7</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48" name="Text Box 33"/>
          <p:cNvSpPr txBox="1">
            <a:spLocks noChangeArrowheads="1"/>
          </p:cNvSpPr>
          <p:nvPr>
            <p:custDataLst>
              <p:tags r:id="rId4"/>
            </p:custDataLst>
          </p:nvPr>
        </p:nvSpPr>
        <p:spPr bwMode="auto">
          <a:xfrm>
            <a:off x="1330843" y="3944194"/>
            <a:ext cx="1691640" cy="34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882" tIns="50941" rIns="101882" bIns="50941" anchor="ctr">
            <a:norm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dirty="0">
                <a:latin typeface="Calibri" panose="020F0502020204030204" pitchFamily="34" charset="0"/>
                <a:cs typeface="Calibri" panose="020F0502020204030204" pitchFamily="34" charset="0"/>
              </a:rPr>
              <a:t>Direct-mapped</a:t>
            </a:r>
          </a:p>
        </p:txBody>
      </p:sp>
      <p:graphicFrame>
        <p:nvGraphicFramePr>
          <p:cNvPr id="49" name="Table 48"/>
          <p:cNvGraphicFramePr>
            <a:graphicFrameLocks noGrp="1"/>
          </p:cNvGraphicFramePr>
          <p:nvPr>
            <p:extLst/>
          </p:nvPr>
        </p:nvGraphicFramePr>
        <p:xfrm>
          <a:off x="3558469" y="4286014"/>
          <a:ext cx="2026238" cy="2194560"/>
        </p:xfrm>
        <a:graphic>
          <a:graphicData uri="http://schemas.openxmlformats.org/drawingml/2006/table">
            <a:tbl>
              <a:tblPr firstRow="1" bandRow="1">
                <a:tableStyleId>{5C22544A-7EE6-4342-B048-85BDC9FD1C3A}</a:tableStyleId>
              </a:tblPr>
              <a:tblGrid>
                <a:gridCol w="335738">
                  <a:extLst>
                    <a:ext uri="{9D8B030D-6E8A-4147-A177-3AD203B41FA5}">
                      <a16:colId xmlns:a16="http://schemas.microsoft.com/office/drawing/2014/main" val="20000"/>
                    </a:ext>
                  </a:extLst>
                </a:gridCol>
                <a:gridCol w="486515">
                  <a:extLst>
                    <a:ext uri="{9D8B030D-6E8A-4147-A177-3AD203B41FA5}">
                      <a16:colId xmlns:a16="http://schemas.microsoft.com/office/drawing/2014/main" val="20001"/>
                    </a:ext>
                  </a:extLst>
                </a:gridCol>
                <a:gridCol w="1203985">
                  <a:extLst>
                    <a:ext uri="{9D8B030D-6E8A-4147-A177-3AD203B41FA5}">
                      <a16:colId xmlns:a16="http://schemas.microsoft.com/office/drawing/2014/main" val="20002"/>
                    </a:ext>
                  </a:extLst>
                </a:gridCol>
              </a:tblGrid>
              <a:tr h="166532">
                <a:tc>
                  <a:txBody>
                    <a:bodyPr/>
                    <a:lstStyle/>
                    <a:p>
                      <a:pPr algn="ctr"/>
                      <a:r>
                        <a:rPr lang="en-US" sz="1600" dirty="0">
                          <a:solidFill>
                            <a:schemeClr val="tx1"/>
                          </a:solidFill>
                          <a:latin typeface="Calibri" charset="0"/>
                          <a:ea typeface="Calibri" charset="0"/>
                          <a:cs typeface="Calibri" charset="0"/>
                        </a:rPr>
                        <a:t>Set</a:t>
                      </a:r>
                    </a:p>
                  </a:txBody>
                  <a:tcPr marL="0" marR="0" marT="0" marB="0" anchor="ctr">
                    <a:lnR w="12700" cap="flat" cmpd="sng" algn="ctr">
                      <a:noFill/>
                      <a:prstDash val="solid"/>
                      <a:round/>
                      <a:headEnd type="none" w="med" len="med"/>
                      <a:tailEnd type="none" w="med" len="med"/>
                    </a:lnR>
                    <a:noFill/>
                  </a:tcPr>
                </a:tc>
                <a:tc>
                  <a:txBody>
                    <a:bodyPr/>
                    <a:lstStyle/>
                    <a:p>
                      <a:pPr algn="ctr"/>
                      <a:r>
                        <a:rPr lang="en-US" sz="1600" dirty="0">
                          <a:solidFill>
                            <a:schemeClr val="tx1"/>
                          </a:solidFill>
                          <a:latin typeface="Calibri" charset="0"/>
                          <a:ea typeface="Calibri" charset="0"/>
                          <a:cs typeface="Calibri" charset="0"/>
                        </a:rPr>
                        <a:t>Tag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Calibri" charset="0"/>
                          <a:ea typeface="Calibri" charset="0"/>
                          <a:cs typeface="Calibri" charset="0"/>
                        </a:rPr>
                        <a:t>Data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66532">
                <a:tc rowSpan="2">
                  <a:txBody>
                    <a:bodyPr/>
                    <a:lstStyle/>
                    <a:p>
                      <a:pPr algn="ctr"/>
                      <a:r>
                        <a:rPr lang="en-US" sz="1600" dirty="0">
                          <a:solidFill>
                            <a:schemeClr val="tx1"/>
                          </a:solidFill>
                          <a:latin typeface="Calibri" charset="0"/>
                          <a:ea typeface="Calibri" charset="0"/>
                          <a:cs typeface="Calibri" charset="0"/>
                        </a:rPr>
                        <a:t>0</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001"/>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66532">
                <a:tc rowSpan="2">
                  <a:txBody>
                    <a:bodyPr/>
                    <a:lstStyle/>
                    <a:p>
                      <a:pPr algn="ctr"/>
                      <a:r>
                        <a:rPr lang="en-US" sz="1600" dirty="0">
                          <a:solidFill>
                            <a:schemeClr val="tx1"/>
                          </a:solidFill>
                          <a:latin typeface="Calibri" charset="0"/>
                          <a:ea typeface="Calibri" charset="0"/>
                          <a:cs typeface="Calibri" charset="0"/>
                        </a:rPr>
                        <a:t>1</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003"/>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66532">
                <a:tc rowSpan="2">
                  <a:txBody>
                    <a:bodyPr/>
                    <a:lstStyle/>
                    <a:p>
                      <a:pPr algn="ctr"/>
                      <a:r>
                        <a:rPr lang="en-US" sz="1600" dirty="0">
                          <a:solidFill>
                            <a:schemeClr val="tx1"/>
                          </a:solidFill>
                          <a:latin typeface="Calibri" charset="0"/>
                          <a:ea typeface="Calibri" charset="0"/>
                          <a:cs typeface="Calibri" charset="0"/>
                        </a:rPr>
                        <a:t>2</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005"/>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66532">
                <a:tc rowSpan="2">
                  <a:txBody>
                    <a:bodyPr/>
                    <a:lstStyle/>
                    <a:p>
                      <a:pPr algn="ctr"/>
                      <a:r>
                        <a:rPr lang="en-US" sz="1600" dirty="0">
                          <a:solidFill>
                            <a:schemeClr val="tx1"/>
                          </a:solidFill>
                          <a:latin typeface="Calibri" charset="0"/>
                          <a:ea typeface="Calibri" charset="0"/>
                          <a:cs typeface="Calibri" charset="0"/>
                        </a:rPr>
                        <a:t>3</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5">
                        <a:lumMod val="60000"/>
                        <a:lumOff val="40000"/>
                      </a:schemeClr>
                    </a:solid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7"/>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8"/>
                  </a:ext>
                </a:extLst>
              </a:tr>
            </a:tbl>
          </a:graphicData>
        </a:graphic>
      </p:graphicFrame>
      <p:graphicFrame>
        <p:nvGraphicFramePr>
          <p:cNvPr id="50" name="Table 49"/>
          <p:cNvGraphicFramePr>
            <a:graphicFrameLocks noGrp="1"/>
          </p:cNvGraphicFramePr>
          <p:nvPr>
            <p:extLst/>
          </p:nvPr>
        </p:nvGraphicFramePr>
        <p:xfrm>
          <a:off x="6120693" y="4286014"/>
          <a:ext cx="2026238" cy="2194560"/>
        </p:xfrm>
        <a:graphic>
          <a:graphicData uri="http://schemas.openxmlformats.org/drawingml/2006/table">
            <a:tbl>
              <a:tblPr firstRow="1" bandRow="1">
                <a:tableStyleId>{5C22544A-7EE6-4342-B048-85BDC9FD1C3A}</a:tableStyleId>
              </a:tblPr>
              <a:tblGrid>
                <a:gridCol w="335738">
                  <a:extLst>
                    <a:ext uri="{9D8B030D-6E8A-4147-A177-3AD203B41FA5}">
                      <a16:colId xmlns:a16="http://schemas.microsoft.com/office/drawing/2014/main" val="20000"/>
                    </a:ext>
                  </a:extLst>
                </a:gridCol>
                <a:gridCol w="486515">
                  <a:extLst>
                    <a:ext uri="{9D8B030D-6E8A-4147-A177-3AD203B41FA5}">
                      <a16:colId xmlns:a16="http://schemas.microsoft.com/office/drawing/2014/main" val="20001"/>
                    </a:ext>
                  </a:extLst>
                </a:gridCol>
                <a:gridCol w="1203985">
                  <a:extLst>
                    <a:ext uri="{9D8B030D-6E8A-4147-A177-3AD203B41FA5}">
                      <a16:colId xmlns:a16="http://schemas.microsoft.com/office/drawing/2014/main" val="20002"/>
                    </a:ext>
                  </a:extLst>
                </a:gridCol>
              </a:tblGrid>
              <a:tr h="166532">
                <a:tc>
                  <a:txBody>
                    <a:bodyPr/>
                    <a:lstStyle/>
                    <a:p>
                      <a:pPr algn="ctr"/>
                      <a:r>
                        <a:rPr lang="en-US" sz="1600" dirty="0">
                          <a:solidFill>
                            <a:schemeClr val="tx1"/>
                          </a:solidFill>
                          <a:latin typeface="Calibri" charset="0"/>
                          <a:ea typeface="Calibri" charset="0"/>
                          <a:cs typeface="Calibri" charset="0"/>
                        </a:rPr>
                        <a:t>Set</a:t>
                      </a:r>
                    </a:p>
                  </a:txBody>
                  <a:tcPr marL="0" marR="0" marT="0" marB="0" anchor="ctr">
                    <a:lnR w="12700" cap="flat" cmpd="sng" algn="ctr">
                      <a:noFill/>
                      <a:prstDash val="solid"/>
                      <a:round/>
                      <a:headEnd type="none" w="med" len="med"/>
                      <a:tailEnd type="none" w="med" len="med"/>
                    </a:lnR>
                    <a:noFill/>
                  </a:tcPr>
                </a:tc>
                <a:tc>
                  <a:txBody>
                    <a:bodyPr/>
                    <a:lstStyle/>
                    <a:p>
                      <a:pPr algn="ctr"/>
                      <a:r>
                        <a:rPr lang="en-US" sz="1600" dirty="0">
                          <a:solidFill>
                            <a:schemeClr val="tx1"/>
                          </a:solidFill>
                          <a:latin typeface="Calibri" charset="0"/>
                          <a:ea typeface="Calibri" charset="0"/>
                          <a:cs typeface="Calibri" charset="0"/>
                        </a:rPr>
                        <a:t>Tag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Calibri" charset="0"/>
                          <a:ea typeface="Calibri" charset="0"/>
                          <a:cs typeface="Calibri" charset="0"/>
                        </a:rPr>
                        <a:t>Data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66532">
                <a:tc rowSpan="4">
                  <a:txBody>
                    <a:bodyPr/>
                    <a:lstStyle/>
                    <a:p>
                      <a:pPr algn="ctr"/>
                      <a:r>
                        <a:rPr lang="en-US" sz="1600" dirty="0">
                          <a:solidFill>
                            <a:schemeClr val="tx1"/>
                          </a:solidFill>
                          <a:latin typeface="Calibri" charset="0"/>
                          <a:ea typeface="Calibri" charset="0"/>
                          <a:cs typeface="Calibri" charset="0"/>
                        </a:rPr>
                        <a:t>0</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001"/>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002"/>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003"/>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66532">
                <a:tc rowSpan="4">
                  <a:txBody>
                    <a:bodyPr/>
                    <a:lstStyle/>
                    <a:p>
                      <a:pPr algn="ctr"/>
                      <a:r>
                        <a:rPr lang="en-US" sz="1600" dirty="0">
                          <a:solidFill>
                            <a:schemeClr val="tx1"/>
                          </a:solidFill>
                          <a:latin typeface="Calibri" charset="0"/>
                          <a:ea typeface="Calibri" charset="0"/>
                          <a:cs typeface="Calibri" charset="0"/>
                        </a:rPr>
                        <a:t>1</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5">
                        <a:lumMod val="60000"/>
                        <a:lumOff val="40000"/>
                      </a:schemeClr>
                    </a:solid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5"/>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5">
                        <a:lumMod val="60000"/>
                        <a:lumOff val="40000"/>
                      </a:schemeClr>
                    </a:solid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6"/>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5">
                        <a:lumMod val="60000"/>
                        <a:lumOff val="40000"/>
                      </a:schemeClr>
                    </a:solid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7"/>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8"/>
                  </a:ext>
                </a:extLst>
              </a:tr>
            </a:tbl>
          </a:graphicData>
        </a:graphic>
      </p:graphicFrame>
      <p:sp>
        <p:nvSpPr>
          <p:cNvPr id="51" name="Text Box 33"/>
          <p:cNvSpPr txBox="1">
            <a:spLocks noChangeArrowheads="1"/>
          </p:cNvSpPr>
          <p:nvPr>
            <p:custDataLst>
              <p:tags r:id="rId5"/>
            </p:custDataLst>
          </p:nvPr>
        </p:nvSpPr>
        <p:spPr bwMode="auto">
          <a:xfrm>
            <a:off x="3893067" y="3941064"/>
            <a:ext cx="1691640" cy="3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50941" rIns="0" bIns="50941" anchor="ctr">
            <a:no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dirty="0">
                <a:latin typeface="Calibri" panose="020F0502020204030204" pitchFamily="34" charset="0"/>
                <a:cs typeface="Calibri" panose="020F0502020204030204" pitchFamily="34" charset="0"/>
              </a:rPr>
              <a:t>2-way set associative</a:t>
            </a:r>
          </a:p>
        </p:txBody>
      </p:sp>
      <p:sp>
        <p:nvSpPr>
          <p:cNvPr id="52" name="Text Box 33"/>
          <p:cNvSpPr txBox="1">
            <a:spLocks noChangeArrowheads="1"/>
          </p:cNvSpPr>
          <p:nvPr>
            <p:custDataLst>
              <p:tags r:id="rId6"/>
            </p:custDataLst>
          </p:nvPr>
        </p:nvSpPr>
        <p:spPr bwMode="auto">
          <a:xfrm>
            <a:off x="6455291" y="3944194"/>
            <a:ext cx="1691640" cy="34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50941" rIns="0" bIns="50941" anchor="ctr">
            <a:no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dirty="0">
                <a:latin typeface="Calibri" panose="020F0502020204030204" pitchFamily="34" charset="0"/>
                <a:cs typeface="Calibri" panose="020F0502020204030204" pitchFamily="34" charset="0"/>
              </a:rPr>
              <a:t>4-way set associative</a:t>
            </a:r>
          </a:p>
        </p:txBody>
      </p:sp>
    </p:spTree>
    <p:extLst>
      <p:ext uri="{BB962C8B-B14F-4D97-AF65-F5344CB8AC3E}">
        <p14:creationId xmlns:p14="http://schemas.microsoft.com/office/powerpoint/2010/main" val="375714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custDataLst>
                  <p:tags r:id="rId1"/>
                </p:custDataLst>
              </p:nvPr>
            </p:nvSpPr>
            <p:spPr/>
            <p:txBody>
              <a:bodyPr/>
              <a:lstStyle/>
              <a:p>
                <a:r>
                  <a:rPr lang="en-US" dirty="0"/>
                  <a:t>General Cache Organization (</a:t>
                </a:r>
                <a14:m>
                  <m:oMath xmlns:m="http://schemas.openxmlformats.org/officeDocument/2006/math">
                    <m:r>
                      <a:rPr lang="en-US" i="1" dirty="0" smtClean="0">
                        <a:latin typeface="Cambria Math" panose="02040503050406030204" pitchFamily="18" charset="0"/>
                      </a:rPr>
                      <m:t>𝑆</m:t>
                    </m:r>
                  </m:oMath>
                </a14:m>
                <a:r>
                  <a:rPr lang="en-US" dirty="0"/>
                  <a:t>, </a:t>
                </a:r>
                <a14:m>
                  <m:oMath xmlns:m="http://schemas.openxmlformats.org/officeDocument/2006/math">
                    <m:r>
                      <a:rPr lang="en-US" b="0" i="1" dirty="0" smtClean="0">
                        <a:latin typeface="Cambria Math" panose="02040503050406030204" pitchFamily="18" charset="0"/>
                      </a:rPr>
                      <m:t>𝐸</m:t>
                    </m:r>
                  </m:oMath>
                </a14:m>
                <a:r>
                  <a:rPr lang="en-US" dirty="0"/>
                  <a:t>, </a:t>
                </a:r>
                <a14:m>
                  <m:oMath xmlns:m="http://schemas.openxmlformats.org/officeDocument/2006/math">
                    <m:r>
                      <a:rPr lang="en-US" b="0" i="1" dirty="0" smtClean="0">
                        <a:latin typeface="Cambria Math" panose="02040503050406030204" pitchFamily="18" charset="0"/>
                      </a:rPr>
                      <m:t>𝐵</m:t>
                    </m:r>
                  </m:oMath>
                </a14:m>
                <a:r>
                  <a:rPr lang="en-US" dirty="0"/>
                  <a:t>)</a:t>
                </a:r>
              </a:p>
            </p:txBody>
          </p:sp>
        </mc:Choice>
        <mc:Fallback xmlns="">
          <p:sp>
            <p:nvSpPr>
              <p:cNvPr id="2" name="Title 1"/>
              <p:cNvSpPr>
                <a:spLocks noGrp="1" noRot="1" noChangeAspect="1" noMove="1" noResize="1" noEditPoints="1" noAdjustHandles="1" noChangeArrowheads="1" noChangeShapeType="1" noTextEdit="1"/>
              </p:cNvSpPr>
              <p:nvPr>
                <p:ph type="title"/>
                <p:custDataLst>
                  <p:tags r:id="rId53"/>
                </p:custDataLst>
              </p:nvPr>
            </p:nvSpPr>
            <p:spPr>
              <a:blipFill>
                <a:blip r:embed="rId54"/>
                <a:stretch>
                  <a:fillRect l="-2248" t="-4000" b="-22400"/>
                </a:stretch>
              </a:blipFill>
            </p:spPr>
            <p:txBody>
              <a:bodyPr/>
              <a:lstStyle/>
              <a:p>
                <a:r>
                  <a:rPr lang="en-US">
                    <a:noFill/>
                  </a:rPr>
                  <a:t> </a:t>
                </a:r>
              </a:p>
            </p:txBody>
          </p:sp>
        </mc:Fallback>
      </mc:AlternateContent>
      <p:sp>
        <p:nvSpPr>
          <p:cNvPr id="52" name="Slide Number Placeholder 51"/>
          <p:cNvSpPr>
            <a:spLocks noGrp="1"/>
          </p:cNvSpPr>
          <p:nvPr>
            <p:ph type="sldNum" sz="quarter" idx="10"/>
            <p:custDataLst>
              <p:tags r:id="rId2"/>
            </p:custDataLst>
          </p:nvPr>
        </p:nvSpPr>
        <p:spPr/>
        <p:txBody>
          <a:bodyPr/>
          <a:lstStyle/>
          <a:p>
            <a:fld id="{7CBE8339-D2AD-46DC-A898-FD1E949067F0}" type="slidenum">
              <a:rPr lang="en-US" smtClean="0"/>
              <a:pPr/>
              <a:t>22</a:t>
            </a:fld>
            <a:endParaRPr lang="en-US"/>
          </a:p>
        </p:txBody>
      </p:sp>
      <p:sp>
        <p:nvSpPr>
          <p:cNvPr id="8" name="AutoShape 16"/>
          <p:cNvSpPr>
            <a:spLocks/>
          </p:cNvSpPr>
          <p:nvPr>
            <p:custDataLst>
              <p:tags r:id="rId3"/>
            </p:custDataLst>
          </p:nvPr>
        </p:nvSpPr>
        <p:spPr bwMode="auto">
          <a:xfrm rot="5400000">
            <a:off x="4114801" y="-495835"/>
            <a:ext cx="228600" cy="4648201"/>
          </a:xfrm>
          <a:prstGeom prst="leftBrace">
            <a:avLst>
              <a:gd name="adj1" fmla="val 75000"/>
              <a:gd name="adj2" fmla="val 50000"/>
            </a:avLst>
          </a:prstGeom>
          <a:noFill/>
          <a:ln w="25400">
            <a:solidFill>
              <a:schemeClr val="tx1"/>
            </a:solidFill>
            <a:round/>
            <a:headEnd/>
            <a:tailEnd/>
          </a:ln>
          <a:effectLst/>
        </p:spPr>
        <p:txBody>
          <a:bodyPr wrap="none" anchor="ctr"/>
          <a:lstStyle/>
          <a:p>
            <a:endParaRPr lang="en-US" sz="1800" dirty="0">
              <a:latin typeface="Calibri" pitchFamily="34" charset="0"/>
            </a:endParaRPr>
          </a:p>
        </p:txBody>
      </p:sp>
      <p:grpSp>
        <p:nvGrpSpPr>
          <p:cNvPr id="3" name="Group 79"/>
          <p:cNvGrpSpPr/>
          <p:nvPr>
            <p:custDataLst>
              <p:tags r:id="rId4"/>
            </p:custDataLst>
          </p:nvPr>
        </p:nvGrpSpPr>
        <p:grpSpPr>
          <a:xfrm>
            <a:off x="1905000" y="2078999"/>
            <a:ext cx="4648200" cy="492484"/>
            <a:chOff x="1637766" y="1995289"/>
            <a:chExt cx="4648200" cy="492484"/>
          </a:xfrm>
        </p:grpSpPr>
        <p:sp>
          <p:nvSpPr>
            <p:cNvPr id="34" name="Rectangle 33"/>
            <p:cNvSpPr/>
            <p:nvPr>
              <p:custDataLst>
                <p:tags r:id="rId46"/>
              </p:custDataLst>
            </p:nvPr>
          </p:nvSpPr>
          <p:spPr bwMode="auto">
            <a:xfrm>
              <a:off x="1637766" y="1995289"/>
              <a:ext cx="4648200" cy="492484"/>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5" name="Rectangle 34"/>
            <p:cNvSpPr/>
            <p:nvPr>
              <p:custDataLst>
                <p:tags r:id="rId47"/>
              </p:custDataLst>
            </p:nvPr>
          </p:nvSpPr>
          <p:spPr bwMode="auto">
            <a:xfrm>
              <a:off x="1784795"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6" name="Rectangle 35"/>
            <p:cNvSpPr/>
            <p:nvPr>
              <p:custDataLst>
                <p:tags r:id="rId48"/>
              </p:custDataLst>
            </p:nvPr>
          </p:nvSpPr>
          <p:spPr bwMode="auto">
            <a:xfrm>
              <a:off x="3048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38" name="Straight Connector 37"/>
            <p:cNvCxnSpPr/>
            <p:nvPr>
              <p:custDataLst>
                <p:tags r:id="rId49"/>
              </p:custDataLst>
            </p:nvPr>
          </p:nvCxnSpPr>
          <p:spPr bwMode="auto">
            <a:xfrm>
              <a:off x="4349839" y="2254873"/>
              <a:ext cx="609600" cy="1588"/>
            </a:xfrm>
            <a:prstGeom prst="line">
              <a:avLst/>
            </a:prstGeom>
            <a:noFill/>
            <a:ln w="76200" cap="rnd" cmpd="sng" algn="ctr">
              <a:solidFill>
                <a:schemeClr val="tx1"/>
              </a:solidFill>
              <a:prstDash val="sysDot"/>
              <a:round/>
              <a:headEnd type="none" w="med" len="med"/>
              <a:tailEnd type="none" w="med" len="med"/>
            </a:ln>
            <a:effectLst/>
          </p:spPr>
        </p:cxnSp>
        <p:sp>
          <p:nvSpPr>
            <p:cNvPr id="37" name="Rectangle 36"/>
            <p:cNvSpPr/>
            <p:nvPr>
              <p:custDataLst>
                <p:tags r:id="rId50"/>
              </p:custDataLst>
            </p:nvPr>
          </p:nvSpPr>
          <p:spPr bwMode="auto">
            <a:xfrm>
              <a:off x="4953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grpSp>
      <p:cxnSp>
        <p:nvCxnSpPr>
          <p:cNvPr id="45" name="Straight Connector 44"/>
          <p:cNvCxnSpPr/>
          <p:nvPr>
            <p:custDataLst>
              <p:tags r:id="rId5"/>
            </p:custDataLst>
          </p:nvPr>
        </p:nvCxnSpPr>
        <p:spPr bwMode="auto">
          <a:xfrm>
            <a:off x="2133600" y="4019283"/>
            <a:ext cx="4267200" cy="11116"/>
          </a:xfrm>
          <a:prstGeom prst="line">
            <a:avLst/>
          </a:prstGeom>
          <a:noFill/>
          <a:ln w="76200" cap="rnd" cmpd="sng" algn="ctr">
            <a:solidFill>
              <a:schemeClr val="tx1"/>
            </a:solidFill>
            <a:prstDash val="sysDot"/>
            <a:round/>
            <a:headEnd type="none" w="med" len="med"/>
            <a:tailEnd type="none" w="med" len="med"/>
          </a:ln>
          <a:effectLst/>
        </p:spPr>
      </p:cxnSp>
      <p:sp>
        <p:nvSpPr>
          <p:cNvPr id="54" name="AutoShape 16"/>
          <p:cNvSpPr>
            <a:spLocks/>
          </p:cNvSpPr>
          <p:nvPr>
            <p:custDataLst>
              <p:tags r:id="rId6"/>
            </p:custDataLst>
          </p:nvPr>
        </p:nvSpPr>
        <p:spPr bwMode="auto">
          <a:xfrm>
            <a:off x="1524000" y="2067735"/>
            <a:ext cx="228600" cy="2732865"/>
          </a:xfrm>
          <a:prstGeom prst="leftBrace">
            <a:avLst>
              <a:gd name="adj1" fmla="val 75000"/>
              <a:gd name="adj2" fmla="val 50000"/>
            </a:avLst>
          </a:prstGeom>
          <a:noFill/>
          <a:ln w="25400">
            <a:solidFill>
              <a:schemeClr val="tx1"/>
            </a:solidFill>
            <a:round/>
            <a:headEnd/>
            <a:tailEnd/>
          </a:ln>
          <a:effectLst/>
        </p:spPr>
        <p:txBody>
          <a:bodyPr wrap="none" anchor="ctr"/>
          <a:lstStyle/>
          <a:p>
            <a:endParaRPr lang="en-US" sz="1800" dirty="0">
              <a:latin typeface="Calibri" pitchFamily="34" charset="0"/>
            </a:endParaRPr>
          </a:p>
        </p:txBody>
      </p:sp>
      <mc:AlternateContent xmlns:mc="http://schemas.openxmlformats.org/markup-compatibility/2006" xmlns:a14="http://schemas.microsoft.com/office/drawing/2010/main">
        <mc:Choice Requires="a14">
          <p:sp>
            <p:nvSpPr>
              <p:cNvPr id="56" name="TextBox 55"/>
              <p:cNvSpPr txBox="1"/>
              <p:nvPr>
                <p:custDataLst>
                  <p:tags r:id="rId7"/>
                </p:custDataLst>
              </p:nvPr>
            </p:nvSpPr>
            <p:spPr>
              <a:xfrm>
                <a:off x="2918741" y="1362456"/>
                <a:ext cx="2593467" cy="400110"/>
              </a:xfrm>
              <a:prstGeom prst="rect">
                <a:avLst/>
              </a:prstGeom>
              <a:noFill/>
            </p:spPr>
            <p:txBody>
              <a:bodyPr wrap="none" rtlCol="0">
                <a:spAutoFit/>
              </a:bodyPr>
              <a:lstStyle/>
              <a:p>
                <a14:m>
                  <m:oMath xmlns:m="http://schemas.openxmlformats.org/officeDocument/2006/math">
                    <m:r>
                      <a:rPr lang="en-US" sz="2000" b="0" i="1" dirty="0" smtClean="0">
                        <a:latin typeface="Cambria Math" panose="02040503050406030204" pitchFamily="18" charset="0"/>
                      </a:rPr>
                      <m:t>𝐸</m:t>
                    </m:r>
                  </m:oMath>
                </a14:m>
                <a:r>
                  <a:rPr lang="en-US" sz="2000" dirty="0">
                    <a:latin typeface="Calibri" pitchFamily="34" charset="0"/>
                  </a:rPr>
                  <a:t> = blocks/lines per set</a:t>
                </a:r>
              </a:p>
            </p:txBody>
          </p:sp>
        </mc:Choice>
        <mc:Fallback xmlns="">
          <p:sp>
            <p:nvSpPr>
              <p:cNvPr id="56" name="TextBox 55"/>
              <p:cNvSpPr txBox="1">
                <a:spLocks noRot="1" noChangeAspect="1" noMove="1" noResize="1" noEditPoints="1" noAdjustHandles="1" noChangeArrowheads="1" noChangeShapeType="1" noTextEdit="1"/>
              </p:cNvSpPr>
              <p:nvPr>
                <p:custDataLst>
                  <p:tags r:id="rId55"/>
                </p:custDataLst>
              </p:nvPr>
            </p:nvSpPr>
            <p:spPr>
              <a:xfrm>
                <a:off x="2918741" y="1362456"/>
                <a:ext cx="2593467" cy="400110"/>
              </a:xfrm>
              <a:prstGeom prst="rect">
                <a:avLst/>
              </a:prstGeom>
              <a:blipFill rotWithShape="0">
                <a:blip r:embed="rId56"/>
                <a:stretch>
                  <a:fillRect t="-9231" r="-2353" b="-2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custDataLst>
                  <p:tags r:id="rId8"/>
                </p:custDataLst>
              </p:nvPr>
            </p:nvSpPr>
            <p:spPr>
              <a:xfrm>
                <a:off x="335424" y="3221999"/>
                <a:ext cx="1170962" cy="713400"/>
              </a:xfrm>
              <a:prstGeom prst="rect">
                <a:avLst/>
              </a:prstGeom>
              <a:noFill/>
            </p:spPr>
            <p:txBody>
              <a:bodyPr wrap="none" rtlCol="0">
                <a:spAutoFit/>
              </a:bodyPr>
              <a:lstStyle/>
              <a:p>
                <a14:m>
                  <m:oMath xmlns:m="http://schemas.openxmlformats.org/officeDocument/2006/math">
                    <m:r>
                      <a:rPr lang="en-US" sz="2000" i="1" dirty="0" smtClean="0">
                        <a:latin typeface="Cambria Math" panose="02040503050406030204" pitchFamily="18" charset="0"/>
                      </a:rPr>
                      <m:t>𝑆</m:t>
                    </m:r>
                  </m:oMath>
                </a14:m>
                <a:r>
                  <a:rPr lang="en-US" sz="2000" dirty="0">
                    <a:latin typeface="Calibri" pitchFamily="34" charset="0"/>
                  </a:rPr>
                  <a:t> = # sets</a:t>
                </a:r>
              </a:p>
              <a:p>
                <a:r>
                  <a:rPr lang="en-US" sz="2000" dirty="0">
                    <a:latin typeface="Calibri" pitchFamily="34" charset="0"/>
                  </a:rPr>
                  <a:t>   =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2</m:t>
                        </m:r>
                      </m:e>
                      <m:sup>
                        <m:r>
                          <a:rPr lang="en-US" sz="2000" b="1" i="1" smtClean="0">
                            <a:solidFill>
                              <a:srgbClr val="7030A0"/>
                            </a:solidFill>
                            <a:latin typeface="Cambria Math" panose="02040503050406030204" pitchFamily="18" charset="0"/>
                          </a:rPr>
                          <m:t>𝒔</m:t>
                        </m:r>
                      </m:sup>
                    </m:sSup>
                  </m:oMath>
                </a14:m>
                <a:endParaRPr lang="en-US" sz="2000" dirty="0">
                  <a:latin typeface="Calibri" pitchFamily="34" charset="0"/>
                </a:endParaRPr>
              </a:p>
            </p:txBody>
          </p:sp>
        </mc:Choice>
        <mc:Fallback xmlns="">
          <p:sp>
            <p:nvSpPr>
              <p:cNvPr id="57" name="TextBox 56"/>
              <p:cNvSpPr txBox="1">
                <a:spLocks noRot="1" noChangeAspect="1" noMove="1" noResize="1" noEditPoints="1" noAdjustHandles="1" noChangeArrowheads="1" noChangeShapeType="1" noTextEdit="1"/>
              </p:cNvSpPr>
              <p:nvPr>
                <p:custDataLst>
                  <p:tags r:id="rId57"/>
                </p:custDataLst>
              </p:nvPr>
            </p:nvSpPr>
            <p:spPr>
              <a:xfrm>
                <a:off x="335424" y="3221999"/>
                <a:ext cx="1170962" cy="713400"/>
              </a:xfrm>
              <a:prstGeom prst="rect">
                <a:avLst/>
              </a:prstGeom>
              <a:blipFill rotWithShape="0">
                <a:blip r:embed="rId58"/>
                <a:stretch>
                  <a:fillRect t="-5128" r="-4688" b="-13675"/>
                </a:stretch>
              </a:blipFill>
            </p:spPr>
            <p:txBody>
              <a:bodyPr/>
              <a:lstStyle/>
              <a:p>
                <a:r>
                  <a:rPr lang="en-US">
                    <a:noFill/>
                  </a:rPr>
                  <a:t> </a:t>
                </a:r>
              </a:p>
            </p:txBody>
          </p:sp>
        </mc:Fallback>
      </mc:AlternateContent>
      <p:cxnSp>
        <p:nvCxnSpPr>
          <p:cNvPr id="59" name="Straight Connector 58"/>
          <p:cNvCxnSpPr/>
          <p:nvPr>
            <p:custDataLst>
              <p:tags r:id="rId9"/>
            </p:custDataLst>
          </p:nvPr>
        </p:nvCxnSpPr>
        <p:spPr bwMode="auto">
          <a:xfrm flipV="1">
            <a:off x="6553200" y="1883179"/>
            <a:ext cx="606544" cy="194232"/>
          </a:xfrm>
          <a:prstGeom prst="line">
            <a:avLst/>
          </a:prstGeom>
          <a:noFill/>
          <a:ln w="9525" cap="flat" cmpd="sng" algn="ctr">
            <a:solidFill>
              <a:schemeClr val="tx1"/>
            </a:solidFill>
            <a:prstDash val="solid"/>
            <a:round/>
            <a:headEnd type="arrow" w="med" len="med"/>
            <a:tailEnd type="none" w="med" len="med"/>
          </a:ln>
          <a:effectLst/>
        </p:spPr>
      </p:cxnSp>
      <p:sp>
        <p:nvSpPr>
          <p:cNvPr id="61" name="TextBox 60"/>
          <p:cNvSpPr txBox="1"/>
          <p:nvPr>
            <p:custDataLst>
              <p:tags r:id="rId10"/>
            </p:custDataLst>
          </p:nvPr>
        </p:nvSpPr>
        <p:spPr>
          <a:xfrm>
            <a:off x="7139052" y="1677657"/>
            <a:ext cx="470000" cy="369332"/>
          </a:xfrm>
          <a:prstGeom prst="rect">
            <a:avLst/>
          </a:prstGeom>
          <a:noFill/>
        </p:spPr>
        <p:txBody>
          <a:bodyPr wrap="none" rtlCol="0">
            <a:spAutoFit/>
          </a:bodyPr>
          <a:lstStyle/>
          <a:p>
            <a:r>
              <a:rPr lang="en-US" sz="1800" dirty="0">
                <a:solidFill>
                  <a:schemeClr val="accent2">
                    <a:lumMod val="60000"/>
                    <a:lumOff val="40000"/>
                  </a:schemeClr>
                </a:solidFill>
                <a:latin typeface="Calibri" pitchFamily="34" charset="0"/>
              </a:rPr>
              <a:t>set</a:t>
            </a:r>
          </a:p>
        </p:txBody>
      </p:sp>
      <p:cxnSp>
        <p:nvCxnSpPr>
          <p:cNvPr id="62" name="Straight Connector 61"/>
          <p:cNvCxnSpPr/>
          <p:nvPr>
            <p:custDataLst>
              <p:tags r:id="rId11"/>
            </p:custDataLst>
          </p:nvPr>
        </p:nvCxnSpPr>
        <p:spPr bwMode="auto">
          <a:xfrm>
            <a:off x="6400800" y="2475446"/>
            <a:ext cx="758944" cy="217937"/>
          </a:xfrm>
          <a:prstGeom prst="line">
            <a:avLst/>
          </a:prstGeom>
          <a:noFill/>
          <a:ln w="9525" cap="flat" cmpd="sng" algn="ctr">
            <a:solidFill>
              <a:schemeClr val="tx1"/>
            </a:solidFill>
            <a:prstDash val="solid"/>
            <a:round/>
            <a:headEnd type="arrow" w="med" len="med"/>
            <a:tailEnd type="none" w="med" len="med"/>
          </a:ln>
          <a:effectLst/>
        </p:spPr>
      </p:cxnSp>
      <p:sp>
        <p:nvSpPr>
          <p:cNvPr id="63" name="TextBox 62"/>
          <p:cNvSpPr txBox="1"/>
          <p:nvPr>
            <p:custDataLst>
              <p:tags r:id="rId12"/>
            </p:custDataLst>
          </p:nvPr>
        </p:nvSpPr>
        <p:spPr>
          <a:xfrm>
            <a:off x="7157875" y="2497326"/>
            <a:ext cx="1895840" cy="646331"/>
          </a:xfrm>
          <a:prstGeom prst="rect">
            <a:avLst/>
          </a:prstGeom>
          <a:noFill/>
        </p:spPr>
        <p:txBody>
          <a:bodyPr wrap="none" rtlCol="0">
            <a:spAutoFit/>
          </a:bodyPr>
          <a:lstStyle/>
          <a:p>
            <a:r>
              <a:rPr lang="en-US" dirty="0">
                <a:solidFill>
                  <a:schemeClr val="accent2">
                    <a:lumMod val="60000"/>
                    <a:lumOff val="40000"/>
                  </a:schemeClr>
                </a:solidFill>
                <a:latin typeface="Calibri" pitchFamily="34" charset="0"/>
              </a:rPr>
              <a:t>“line” </a:t>
            </a:r>
            <a:r>
              <a:rPr lang="en-US" dirty="0">
                <a:latin typeface="Calibri" pitchFamily="34" charset="0"/>
              </a:rPr>
              <a:t>(block plus</a:t>
            </a:r>
            <a:br>
              <a:rPr lang="en-US" dirty="0">
                <a:latin typeface="Calibri" pitchFamily="34" charset="0"/>
              </a:rPr>
            </a:br>
            <a:r>
              <a:rPr lang="en-US" dirty="0">
                <a:latin typeface="Calibri" pitchFamily="34" charset="0"/>
              </a:rPr>
              <a:t>management bits)</a:t>
            </a:r>
            <a:endParaRPr lang="en-US" sz="1800" dirty="0">
              <a:latin typeface="Calibri" pitchFamily="34" charset="0"/>
            </a:endParaRPr>
          </a:p>
        </p:txBody>
      </p:sp>
      <p:grpSp>
        <p:nvGrpSpPr>
          <p:cNvPr id="4" name="Group 80"/>
          <p:cNvGrpSpPr/>
          <p:nvPr>
            <p:custDataLst>
              <p:tags r:id="rId13"/>
            </p:custDataLst>
          </p:nvPr>
        </p:nvGrpSpPr>
        <p:grpSpPr>
          <a:xfrm>
            <a:off x="1905000" y="2647683"/>
            <a:ext cx="4648200" cy="492484"/>
            <a:chOff x="1637766" y="1995289"/>
            <a:chExt cx="4648200" cy="492484"/>
          </a:xfrm>
        </p:grpSpPr>
        <p:sp>
          <p:nvSpPr>
            <p:cNvPr id="82" name="Rectangle 81"/>
            <p:cNvSpPr/>
            <p:nvPr>
              <p:custDataLst>
                <p:tags r:id="rId41"/>
              </p:custDataLst>
            </p:nvPr>
          </p:nvSpPr>
          <p:spPr bwMode="auto">
            <a:xfrm>
              <a:off x="1637766" y="1995289"/>
              <a:ext cx="4648200" cy="492484"/>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83" name="Rectangle 82"/>
            <p:cNvSpPr/>
            <p:nvPr>
              <p:custDataLst>
                <p:tags r:id="rId42"/>
              </p:custDataLst>
            </p:nvPr>
          </p:nvSpPr>
          <p:spPr bwMode="auto">
            <a:xfrm>
              <a:off x="1784795"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84" name="Rectangle 83"/>
            <p:cNvSpPr/>
            <p:nvPr>
              <p:custDataLst>
                <p:tags r:id="rId43"/>
              </p:custDataLst>
            </p:nvPr>
          </p:nvSpPr>
          <p:spPr bwMode="auto">
            <a:xfrm>
              <a:off x="3048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86" name="Straight Connector 85"/>
            <p:cNvCxnSpPr/>
            <p:nvPr>
              <p:custDataLst>
                <p:tags r:id="rId44"/>
              </p:custDataLst>
            </p:nvPr>
          </p:nvCxnSpPr>
          <p:spPr bwMode="auto">
            <a:xfrm>
              <a:off x="4349839" y="2254873"/>
              <a:ext cx="609600" cy="1588"/>
            </a:xfrm>
            <a:prstGeom prst="line">
              <a:avLst/>
            </a:prstGeom>
            <a:noFill/>
            <a:ln w="76200" cap="rnd" cmpd="sng" algn="ctr">
              <a:solidFill>
                <a:schemeClr val="tx1"/>
              </a:solidFill>
              <a:prstDash val="sysDot"/>
              <a:round/>
              <a:headEnd type="none" w="med" len="med"/>
              <a:tailEnd type="none" w="med" len="med"/>
            </a:ln>
            <a:effectLst/>
          </p:spPr>
        </p:cxnSp>
        <p:sp>
          <p:nvSpPr>
            <p:cNvPr id="85" name="Rectangle 84"/>
            <p:cNvSpPr/>
            <p:nvPr>
              <p:custDataLst>
                <p:tags r:id="rId45"/>
              </p:custDataLst>
            </p:nvPr>
          </p:nvSpPr>
          <p:spPr bwMode="auto">
            <a:xfrm>
              <a:off x="4953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grpSp>
      <p:grpSp>
        <p:nvGrpSpPr>
          <p:cNvPr id="5" name="Group 86"/>
          <p:cNvGrpSpPr/>
          <p:nvPr>
            <p:custDataLst>
              <p:tags r:id="rId14"/>
            </p:custDataLst>
          </p:nvPr>
        </p:nvGrpSpPr>
        <p:grpSpPr>
          <a:xfrm>
            <a:off x="1905000" y="3221999"/>
            <a:ext cx="4648200" cy="492484"/>
            <a:chOff x="1637766" y="1995289"/>
            <a:chExt cx="4648200" cy="492484"/>
          </a:xfrm>
        </p:grpSpPr>
        <p:sp>
          <p:nvSpPr>
            <p:cNvPr id="88" name="Rectangle 87"/>
            <p:cNvSpPr/>
            <p:nvPr>
              <p:custDataLst>
                <p:tags r:id="rId36"/>
              </p:custDataLst>
            </p:nvPr>
          </p:nvSpPr>
          <p:spPr bwMode="auto">
            <a:xfrm>
              <a:off x="1637766" y="1995289"/>
              <a:ext cx="4648200" cy="492484"/>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89" name="Rectangle 88"/>
            <p:cNvSpPr/>
            <p:nvPr>
              <p:custDataLst>
                <p:tags r:id="rId37"/>
              </p:custDataLst>
            </p:nvPr>
          </p:nvSpPr>
          <p:spPr bwMode="auto">
            <a:xfrm>
              <a:off x="1784795"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90" name="Rectangle 89"/>
            <p:cNvSpPr/>
            <p:nvPr>
              <p:custDataLst>
                <p:tags r:id="rId38"/>
              </p:custDataLst>
            </p:nvPr>
          </p:nvSpPr>
          <p:spPr bwMode="auto">
            <a:xfrm>
              <a:off x="3048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92" name="Straight Connector 91"/>
            <p:cNvCxnSpPr/>
            <p:nvPr>
              <p:custDataLst>
                <p:tags r:id="rId39"/>
              </p:custDataLst>
            </p:nvPr>
          </p:nvCxnSpPr>
          <p:spPr bwMode="auto">
            <a:xfrm>
              <a:off x="4349839" y="2254873"/>
              <a:ext cx="609600" cy="1588"/>
            </a:xfrm>
            <a:prstGeom prst="line">
              <a:avLst/>
            </a:prstGeom>
            <a:noFill/>
            <a:ln w="76200" cap="rnd" cmpd="sng" algn="ctr">
              <a:solidFill>
                <a:schemeClr val="tx1"/>
              </a:solidFill>
              <a:prstDash val="sysDot"/>
              <a:round/>
              <a:headEnd type="none" w="med" len="med"/>
              <a:tailEnd type="none" w="med" len="med"/>
            </a:ln>
            <a:effectLst/>
          </p:spPr>
        </p:cxnSp>
        <p:sp>
          <p:nvSpPr>
            <p:cNvPr id="91" name="Rectangle 90"/>
            <p:cNvSpPr/>
            <p:nvPr>
              <p:custDataLst>
                <p:tags r:id="rId40"/>
              </p:custDataLst>
            </p:nvPr>
          </p:nvSpPr>
          <p:spPr bwMode="auto">
            <a:xfrm>
              <a:off x="4953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grpSp>
      <p:grpSp>
        <p:nvGrpSpPr>
          <p:cNvPr id="6" name="Group 92"/>
          <p:cNvGrpSpPr/>
          <p:nvPr>
            <p:custDataLst>
              <p:tags r:id="rId15"/>
            </p:custDataLst>
          </p:nvPr>
        </p:nvGrpSpPr>
        <p:grpSpPr>
          <a:xfrm>
            <a:off x="1905000" y="4288799"/>
            <a:ext cx="4648200" cy="492484"/>
            <a:chOff x="1637766" y="1995289"/>
            <a:chExt cx="4648200" cy="492484"/>
          </a:xfrm>
        </p:grpSpPr>
        <p:sp>
          <p:nvSpPr>
            <p:cNvPr id="94" name="Rectangle 93"/>
            <p:cNvSpPr/>
            <p:nvPr>
              <p:custDataLst>
                <p:tags r:id="rId31"/>
              </p:custDataLst>
            </p:nvPr>
          </p:nvSpPr>
          <p:spPr bwMode="auto">
            <a:xfrm>
              <a:off x="1637766" y="1995289"/>
              <a:ext cx="4648200" cy="492484"/>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95" name="Rectangle 94"/>
            <p:cNvSpPr/>
            <p:nvPr>
              <p:custDataLst>
                <p:tags r:id="rId32"/>
              </p:custDataLst>
            </p:nvPr>
          </p:nvSpPr>
          <p:spPr bwMode="auto">
            <a:xfrm>
              <a:off x="1784795"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96" name="Rectangle 95"/>
            <p:cNvSpPr/>
            <p:nvPr>
              <p:custDataLst>
                <p:tags r:id="rId33"/>
              </p:custDataLst>
            </p:nvPr>
          </p:nvSpPr>
          <p:spPr bwMode="auto">
            <a:xfrm>
              <a:off x="3048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98" name="Straight Connector 97"/>
            <p:cNvCxnSpPr/>
            <p:nvPr>
              <p:custDataLst>
                <p:tags r:id="rId34"/>
              </p:custDataLst>
            </p:nvPr>
          </p:nvCxnSpPr>
          <p:spPr bwMode="auto">
            <a:xfrm>
              <a:off x="4349839" y="2254873"/>
              <a:ext cx="609600" cy="1588"/>
            </a:xfrm>
            <a:prstGeom prst="line">
              <a:avLst/>
            </a:prstGeom>
            <a:noFill/>
            <a:ln w="76200" cap="rnd" cmpd="sng" algn="ctr">
              <a:solidFill>
                <a:schemeClr val="tx1"/>
              </a:solidFill>
              <a:prstDash val="sysDot"/>
              <a:round/>
              <a:headEnd type="none" w="med" len="med"/>
              <a:tailEnd type="none" w="med" len="med"/>
            </a:ln>
            <a:effectLst/>
          </p:spPr>
        </p:cxnSp>
        <p:sp>
          <p:nvSpPr>
            <p:cNvPr id="97" name="Rectangle 96"/>
            <p:cNvSpPr/>
            <p:nvPr>
              <p:custDataLst>
                <p:tags r:id="rId35"/>
              </p:custDataLst>
            </p:nvPr>
          </p:nvSpPr>
          <p:spPr bwMode="auto">
            <a:xfrm>
              <a:off x="4953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grpSp>
      <p:sp>
        <p:nvSpPr>
          <p:cNvPr id="99" name="Trapezoid 98"/>
          <p:cNvSpPr/>
          <p:nvPr>
            <p:custDataLst>
              <p:tags r:id="rId16"/>
            </p:custDataLst>
          </p:nvPr>
        </p:nvSpPr>
        <p:spPr bwMode="auto">
          <a:xfrm>
            <a:off x="2146824" y="4709564"/>
            <a:ext cx="3523449" cy="865914"/>
          </a:xfrm>
          <a:prstGeom prst="trapezoid">
            <a:avLst>
              <a:gd name="adj" fmla="val 135061"/>
            </a:avLst>
          </a:prstGeom>
          <a:solidFill>
            <a:schemeClr val="bg2">
              <a:lumMod val="20000"/>
              <a:lumOff val="80000"/>
            </a:schemeClr>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64" name="Rectangle 63"/>
          <p:cNvSpPr/>
          <p:nvPr>
            <p:custDataLst>
              <p:tags r:id="rId17"/>
            </p:custDataLst>
          </p:nvPr>
        </p:nvSpPr>
        <p:spPr bwMode="auto">
          <a:xfrm>
            <a:off x="2146824" y="5575478"/>
            <a:ext cx="3523449" cy="53340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65" name="Rectangle 64"/>
          <p:cNvSpPr/>
          <p:nvPr>
            <p:custDataLst>
              <p:tags r:id="rId18"/>
            </p:custDataLst>
          </p:nvPr>
        </p:nvSpPr>
        <p:spPr bwMode="auto">
          <a:xfrm>
            <a:off x="3645068" y="5689778"/>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66" name="Rectangle 65"/>
          <p:cNvSpPr/>
          <p:nvPr>
            <p:custDataLst>
              <p:tags r:id="rId19"/>
            </p:custDataLst>
          </p:nvPr>
        </p:nvSpPr>
        <p:spPr bwMode="auto">
          <a:xfrm>
            <a:off x="3917673" y="5689778"/>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67" name="Rectangle 66"/>
          <p:cNvSpPr/>
          <p:nvPr>
            <p:custDataLst>
              <p:tags r:id="rId20"/>
            </p:custDataLst>
          </p:nvPr>
        </p:nvSpPr>
        <p:spPr bwMode="auto">
          <a:xfrm>
            <a:off x="4178468" y="5689778"/>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68" name="Rectangle 67"/>
          <p:cNvSpPr/>
          <p:nvPr>
            <p:custDataLst>
              <p:tags r:id="rId21"/>
            </p:custDataLst>
          </p:nvPr>
        </p:nvSpPr>
        <p:spPr bwMode="auto">
          <a:xfrm>
            <a:off x="5092868" y="5689778"/>
            <a:ext cx="4572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i="1" dirty="0">
                <a:latin typeface="Calibri" pitchFamily="34" charset="0"/>
              </a:rPr>
              <a:t>B</a:t>
            </a:r>
            <a:r>
              <a:rPr lang="en-US" sz="1400" dirty="0">
                <a:latin typeface="Calibri" pitchFamily="34" charset="0"/>
              </a:rPr>
              <a:t>-1</a:t>
            </a:r>
          </a:p>
        </p:txBody>
      </p:sp>
      <p:sp>
        <p:nvSpPr>
          <p:cNvPr id="69" name="Rectangle 68"/>
          <p:cNvSpPr/>
          <p:nvPr>
            <p:custDataLst>
              <p:tags r:id="rId22"/>
            </p:custDataLst>
          </p:nvPr>
        </p:nvSpPr>
        <p:spPr bwMode="auto">
          <a:xfrm>
            <a:off x="4451073" y="5689778"/>
            <a:ext cx="64179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cxnSp>
        <p:nvCxnSpPr>
          <p:cNvPr id="70" name="Straight Connector 69"/>
          <p:cNvCxnSpPr/>
          <p:nvPr>
            <p:custDataLst>
              <p:tags r:id="rId23"/>
            </p:custDataLst>
          </p:nvPr>
        </p:nvCxnSpPr>
        <p:spPr bwMode="auto">
          <a:xfrm>
            <a:off x="4585224" y="5841384"/>
            <a:ext cx="457200" cy="1588"/>
          </a:xfrm>
          <a:prstGeom prst="line">
            <a:avLst/>
          </a:prstGeom>
          <a:noFill/>
          <a:ln w="38100" cap="rnd" cmpd="sng" algn="ctr">
            <a:solidFill>
              <a:schemeClr val="tx1"/>
            </a:solidFill>
            <a:prstDash val="sysDot"/>
            <a:round/>
            <a:headEnd type="none" w="med" len="med"/>
            <a:tailEnd type="none" w="med" len="med"/>
          </a:ln>
          <a:effectLst/>
        </p:spPr>
      </p:cxnSp>
      <p:sp>
        <p:nvSpPr>
          <p:cNvPr id="72" name="Rectangle 71"/>
          <p:cNvSpPr/>
          <p:nvPr>
            <p:custDataLst>
              <p:tags r:id="rId24"/>
            </p:custDataLst>
          </p:nvPr>
        </p:nvSpPr>
        <p:spPr bwMode="auto">
          <a:xfrm>
            <a:off x="2742478" y="5689778"/>
            <a:ext cx="71799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73" name="Rectangle 72"/>
          <p:cNvSpPr/>
          <p:nvPr>
            <p:custDataLst>
              <p:tags r:id="rId25"/>
            </p:custDataLst>
          </p:nvPr>
        </p:nvSpPr>
        <p:spPr bwMode="auto">
          <a:xfrm>
            <a:off x="2273468" y="5689778"/>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err="1">
                <a:latin typeface="Calibri" pitchFamily="34" charset="0"/>
              </a:rPr>
              <a:t>V</a:t>
            </a:r>
            <a:endParaRPr lang="en-US" sz="1400" dirty="0">
              <a:latin typeface="Calibri" pitchFamily="34" charset="0"/>
            </a:endParaRPr>
          </a:p>
        </p:txBody>
      </p:sp>
      <p:sp>
        <p:nvSpPr>
          <p:cNvPr id="74" name="TextBox 73"/>
          <p:cNvSpPr txBox="1"/>
          <p:nvPr>
            <p:custDataLst>
              <p:tags r:id="rId26"/>
            </p:custDataLst>
          </p:nvPr>
        </p:nvSpPr>
        <p:spPr>
          <a:xfrm>
            <a:off x="1310984" y="6200212"/>
            <a:ext cx="1011239" cy="400110"/>
          </a:xfrm>
          <a:prstGeom prst="rect">
            <a:avLst/>
          </a:prstGeom>
          <a:noFill/>
        </p:spPr>
        <p:txBody>
          <a:bodyPr wrap="none" rtlCol="0">
            <a:spAutoFit/>
          </a:bodyPr>
          <a:lstStyle/>
          <a:p>
            <a:r>
              <a:rPr lang="en-US" sz="2000" dirty="0">
                <a:latin typeface="Calibri" pitchFamily="34" charset="0"/>
              </a:rPr>
              <a:t>valid bit</a:t>
            </a:r>
          </a:p>
        </p:txBody>
      </p:sp>
      <p:sp>
        <p:nvSpPr>
          <p:cNvPr id="77" name="AutoShape 16"/>
          <p:cNvSpPr>
            <a:spLocks/>
          </p:cNvSpPr>
          <p:nvPr>
            <p:custDataLst>
              <p:tags r:id="rId27"/>
            </p:custDataLst>
          </p:nvPr>
        </p:nvSpPr>
        <p:spPr bwMode="auto">
          <a:xfrm rot="16200000" flipV="1">
            <a:off x="4496145" y="5333467"/>
            <a:ext cx="228600" cy="1905000"/>
          </a:xfrm>
          <a:prstGeom prst="leftBrace">
            <a:avLst>
              <a:gd name="adj1" fmla="val 136972"/>
              <a:gd name="adj2" fmla="val 50000"/>
            </a:avLst>
          </a:prstGeom>
          <a:noFill/>
          <a:ln w="25400">
            <a:solidFill>
              <a:schemeClr val="tx1"/>
            </a:solidFill>
            <a:round/>
            <a:headEnd/>
            <a:tailEnd/>
          </a:ln>
          <a:effectLst/>
        </p:spPr>
        <p:txBody>
          <a:bodyPr wrap="none" anchor="ctr"/>
          <a:lstStyle/>
          <a:p>
            <a:endParaRPr lang="en-US" sz="1800" dirty="0">
              <a:latin typeface="Calibri" pitchFamily="34" charset="0"/>
            </a:endParaRPr>
          </a:p>
        </p:txBody>
      </p:sp>
      <mc:AlternateContent xmlns:mc="http://schemas.openxmlformats.org/markup-compatibility/2006" xmlns:a14="http://schemas.microsoft.com/office/drawing/2010/main">
        <mc:Choice Requires="a14">
          <p:sp>
            <p:nvSpPr>
              <p:cNvPr id="78" name="TextBox 77"/>
              <p:cNvSpPr txBox="1"/>
              <p:nvPr>
                <p:custDataLst>
                  <p:tags r:id="rId28"/>
                </p:custDataLst>
              </p:nvPr>
            </p:nvSpPr>
            <p:spPr>
              <a:xfrm>
                <a:off x="4012058" y="6374902"/>
                <a:ext cx="1991764" cy="369332"/>
              </a:xfrm>
              <a:prstGeom prst="rect">
                <a:avLst/>
              </a:prstGeom>
              <a:noFill/>
            </p:spPr>
            <p:txBody>
              <a:bodyPr wrap="none" rtlCol="0">
                <a:spAutoFit/>
              </a:bodyPr>
              <a:lstStyle/>
              <a:p>
                <a14:m>
                  <m:oMath xmlns:m="http://schemas.openxmlformats.org/officeDocument/2006/math">
                    <m:r>
                      <a:rPr lang="en-US" sz="1800" b="0" i="1" dirty="0" smtClean="0">
                        <a:solidFill>
                          <a:schemeClr val="tx1"/>
                        </a:solidFill>
                        <a:latin typeface="Cambria Math" panose="02040503050406030204" pitchFamily="18" charset="0"/>
                      </a:rPr>
                      <m:t>𝐵</m:t>
                    </m:r>
                  </m:oMath>
                </a14:m>
                <a:r>
                  <a:rPr lang="en-US" sz="1800" dirty="0">
                    <a:solidFill>
                      <a:schemeClr val="tx1"/>
                    </a:solidFill>
                    <a:latin typeface="Calibri" pitchFamily="34" charset="0"/>
                  </a:rPr>
                  <a:t> = bytes </a:t>
                </a:r>
                <a:r>
                  <a:rPr lang="en-US" dirty="0">
                    <a:solidFill>
                      <a:schemeClr val="tx1"/>
                    </a:solidFill>
                    <a:latin typeface="Calibri" pitchFamily="34" charset="0"/>
                  </a:rPr>
                  <a:t>per</a:t>
                </a:r>
                <a:r>
                  <a:rPr lang="en-US" sz="1800" dirty="0">
                    <a:solidFill>
                      <a:schemeClr val="tx1"/>
                    </a:solidFill>
                    <a:latin typeface="Calibri" pitchFamily="34" charset="0"/>
                  </a:rPr>
                  <a:t> block</a:t>
                </a:r>
              </a:p>
            </p:txBody>
          </p:sp>
        </mc:Choice>
        <mc:Fallback xmlns="">
          <p:sp>
            <p:nvSpPr>
              <p:cNvPr id="78" name="TextBox 77"/>
              <p:cNvSpPr txBox="1">
                <a:spLocks noRot="1" noChangeAspect="1" noMove="1" noResize="1" noEditPoints="1" noAdjustHandles="1" noChangeArrowheads="1" noChangeShapeType="1" noTextEdit="1"/>
              </p:cNvSpPr>
              <p:nvPr>
                <p:custDataLst>
                  <p:tags r:id="rId59"/>
                </p:custDataLst>
              </p:nvPr>
            </p:nvSpPr>
            <p:spPr>
              <a:xfrm>
                <a:off x="4012058" y="6374902"/>
                <a:ext cx="1991764" cy="369332"/>
              </a:xfrm>
              <a:prstGeom prst="rect">
                <a:avLst/>
              </a:prstGeom>
              <a:blipFill>
                <a:blip r:embed="rId60"/>
                <a:stretch>
                  <a:fillRect t="-10000" r="-2141"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p:cNvSpPr txBox="1"/>
              <p:nvPr>
                <p:custDataLst>
                  <p:tags r:id="rId29"/>
                </p:custDataLst>
              </p:nvPr>
            </p:nvSpPr>
            <p:spPr>
              <a:xfrm>
                <a:off x="6377038" y="5112603"/>
                <a:ext cx="2691955" cy="923330"/>
              </a:xfrm>
              <a:prstGeom prst="rect">
                <a:avLst/>
              </a:prstGeom>
              <a:noFill/>
            </p:spPr>
            <p:txBody>
              <a:bodyPr wrap="none" rtlCol="0">
                <a:spAutoFit/>
              </a:bodyPr>
              <a:lstStyle/>
              <a:p>
                <a:r>
                  <a:rPr lang="en-US" i="1" dirty="0">
                    <a:solidFill>
                      <a:srgbClr val="C00000"/>
                    </a:solidFill>
                    <a:latin typeface="Calibri" pitchFamily="34" charset="0"/>
                  </a:rPr>
                  <a:t>Cache size:</a:t>
                </a:r>
              </a:p>
              <a:p>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i="1" dirty="0">
                    <a:latin typeface="Calibri" pitchFamily="34" charset="0"/>
                  </a:rPr>
                  <a:t>  data bytes</a:t>
                </a:r>
              </a:p>
              <a:p>
                <a:r>
                  <a:rPr lang="en-US" i="1" dirty="0">
                    <a:latin typeface="Calibri" pitchFamily="34" charset="0"/>
                  </a:rPr>
                  <a:t>(doesn’t include V or Tag)</a:t>
                </a:r>
              </a:p>
            </p:txBody>
          </p:sp>
        </mc:Choice>
        <mc:Fallback xmlns="">
          <p:sp>
            <p:nvSpPr>
              <p:cNvPr id="100" name="TextBox 99"/>
              <p:cNvSpPr txBox="1">
                <a:spLocks noRot="1" noChangeAspect="1" noMove="1" noResize="1" noEditPoints="1" noAdjustHandles="1" noChangeArrowheads="1" noChangeShapeType="1" noTextEdit="1"/>
              </p:cNvSpPr>
              <p:nvPr>
                <p:custDataLst>
                  <p:tags r:id="rId61"/>
                </p:custDataLst>
              </p:nvPr>
            </p:nvSpPr>
            <p:spPr>
              <a:xfrm>
                <a:off x="6377038" y="5112603"/>
                <a:ext cx="2691955" cy="923330"/>
              </a:xfrm>
              <a:prstGeom prst="rect">
                <a:avLst/>
              </a:prstGeom>
              <a:blipFill>
                <a:blip r:embed="rId62"/>
                <a:stretch>
                  <a:fillRect l="-1810" t="-3974" r="-1584" b="-9934"/>
                </a:stretch>
              </a:blipFill>
            </p:spPr>
            <p:txBody>
              <a:bodyPr/>
              <a:lstStyle/>
              <a:p>
                <a:r>
                  <a:rPr lang="en-US">
                    <a:noFill/>
                  </a:rPr>
                  <a:t> </a:t>
                </a:r>
              </a:p>
            </p:txBody>
          </p:sp>
        </mc:Fallback>
      </mc:AlternateContent>
      <p:cxnSp>
        <p:nvCxnSpPr>
          <p:cNvPr id="58" name="Straight Arrow Connector 57"/>
          <p:cNvCxnSpPr>
            <a:endCxn id="73" idx="2"/>
          </p:cNvCxnSpPr>
          <p:nvPr>
            <p:custDataLst>
              <p:tags r:id="rId30"/>
            </p:custDataLst>
          </p:nvPr>
        </p:nvCxnSpPr>
        <p:spPr bwMode="auto">
          <a:xfrm flipV="1">
            <a:off x="2149311" y="5994578"/>
            <a:ext cx="260460" cy="255393"/>
          </a:xfrm>
          <a:prstGeom prst="straightConnector1">
            <a:avLst/>
          </a:prstGeom>
          <a:noFill/>
          <a:ln w="25400" cap="flat" cmpd="sng" algn="ctr">
            <a:solidFill>
              <a:srgbClr val="CC0000"/>
            </a:solidFill>
            <a:prstDash val="solid"/>
            <a:round/>
            <a:headEnd type="none" w="med" len="med"/>
            <a:tailEnd type="arrow"/>
          </a:ln>
          <a:effectLst/>
        </p:spPr>
      </p:cxnSp>
    </p:spTree>
    <p:extLst>
      <p:ext uri="{BB962C8B-B14F-4D97-AF65-F5344CB8AC3E}">
        <p14:creationId xmlns:p14="http://schemas.microsoft.com/office/powerpoint/2010/main" val="185060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64" grpId="0" animBg="1"/>
      <p:bldP spid="65" grpId="0" animBg="1"/>
      <p:bldP spid="66" grpId="0" animBg="1"/>
      <p:bldP spid="67" grpId="0" animBg="1"/>
      <p:bldP spid="68" grpId="0" animBg="1"/>
      <p:bldP spid="69" grpId="0" animBg="1"/>
      <p:bldP spid="72" grpId="0" animBg="1"/>
      <p:bldP spid="73" grpId="0" animBg="1"/>
      <p:bldP spid="74" grpId="0"/>
      <p:bldP spid="77" grpId="0" animBg="1"/>
      <p:bldP spid="78" grpId="0"/>
      <p:bldP spid="10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Notation Review</a:t>
            </a:r>
          </a:p>
        </p:txBody>
      </p:sp>
      <p:sp>
        <p:nvSpPr>
          <p:cNvPr id="4" name="Content Placeholder 3"/>
          <p:cNvSpPr>
            <a:spLocks noGrp="1"/>
          </p:cNvSpPr>
          <p:nvPr>
            <p:ph idx="1"/>
          </p:nvPr>
        </p:nvSpPr>
        <p:spPr>
          <a:xfrm>
            <a:off x="396875" y="1362075"/>
            <a:ext cx="8366125" cy="1828800"/>
          </a:xfrm>
        </p:spPr>
        <p:txBody>
          <a:bodyPr/>
          <a:lstStyle/>
          <a:p>
            <a:r>
              <a:rPr lang="en-US" dirty="0"/>
              <a:t>We just introduced a lot of new variable names!</a:t>
            </a:r>
          </a:p>
          <a:p>
            <a:pPr lvl="1"/>
            <a:r>
              <a:rPr lang="en-US" dirty="0"/>
              <a:t>Please be mindful of block size notation when you look at past exam questions or are watching videos</a:t>
            </a:r>
          </a:p>
        </p:txBody>
      </p:sp>
      <p:sp>
        <p:nvSpPr>
          <p:cNvPr id="6" name="Slide Number Placeholder 5"/>
          <p:cNvSpPr>
            <a:spLocks noGrp="1"/>
          </p:cNvSpPr>
          <p:nvPr>
            <p:ph type="sldNum" sz="quarter" idx="10"/>
          </p:nvPr>
        </p:nvSpPr>
        <p:spPr/>
        <p:txBody>
          <a:bodyPr/>
          <a:lstStyle/>
          <a:p>
            <a:fld id="{630813B5-0B69-4299-81E1-2EA3435BD0CB}" type="slidenum">
              <a:rPr lang="en-US" smtClean="0"/>
              <a:t>23</a:t>
            </a:fld>
            <a:endParaRPr lang="en-US"/>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662410569"/>
                  </p:ext>
                </p:extLst>
              </p:nvPr>
            </p:nvGraphicFramePr>
            <p:xfrm>
              <a:off x="1463040" y="2834640"/>
              <a:ext cx="6217920" cy="3708400"/>
            </p:xfrm>
            <a:graphic>
              <a:graphicData uri="http://schemas.openxmlformats.org/drawingml/2006/table">
                <a:tbl>
                  <a:tblPr firstRow="1" bandRow="1">
                    <a:tableStyleId>{073A0DAA-6AF3-43AB-8588-CEC1D06C72B9}</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560320">
                      <a:extLst>
                        <a:ext uri="{9D8B030D-6E8A-4147-A177-3AD203B41FA5}">
                          <a16:colId xmlns:a16="http://schemas.microsoft.com/office/drawing/2014/main" val="20002"/>
                        </a:ext>
                      </a:extLst>
                    </a:gridCol>
                  </a:tblGrid>
                  <a:tr h="370840">
                    <a:tc>
                      <a:txBody>
                        <a:bodyPr/>
                        <a:lstStyle/>
                        <a:p>
                          <a:pPr algn="ctr"/>
                          <a:r>
                            <a:rPr lang="en-US" dirty="0">
                              <a:latin typeface="Calibri" panose="020F0502020204030204" pitchFamily="34" charset="0"/>
                              <a:cs typeface="Calibri" panose="020F0502020204030204" pitchFamily="34" charset="0"/>
                            </a:rPr>
                            <a:t>Variable</a:t>
                          </a:r>
                        </a:p>
                      </a:txBody>
                      <a:tcPr>
                        <a:solidFill>
                          <a:srgbClr val="4B2A85"/>
                        </a:solidFill>
                      </a:tcPr>
                    </a:tc>
                    <a:tc>
                      <a:txBody>
                        <a:bodyPr/>
                        <a:lstStyle/>
                        <a:p>
                          <a:pPr algn="ctr"/>
                          <a:r>
                            <a:rPr lang="en-US" dirty="0">
                              <a:latin typeface="Calibri" panose="020F0502020204030204" pitchFamily="34" charset="0"/>
                              <a:cs typeface="Calibri" panose="020F0502020204030204" pitchFamily="34" charset="0"/>
                            </a:rPr>
                            <a:t>This Quarter</a:t>
                          </a:r>
                        </a:p>
                      </a:txBody>
                      <a:tcPr>
                        <a:solidFill>
                          <a:srgbClr val="4B2A85"/>
                        </a:solidFill>
                      </a:tcPr>
                    </a:tc>
                    <a:tc>
                      <a:txBody>
                        <a:bodyPr/>
                        <a:lstStyle/>
                        <a:p>
                          <a:pPr algn="ctr"/>
                          <a:r>
                            <a:rPr lang="en-US" dirty="0">
                              <a:latin typeface="Calibri" panose="020F0502020204030204" pitchFamily="34" charset="0"/>
                              <a:cs typeface="Calibri" panose="020F0502020204030204" pitchFamily="34" charset="0"/>
                            </a:rPr>
                            <a:t>Formulas</a:t>
                          </a:r>
                        </a:p>
                      </a:txBody>
                      <a:tcPr>
                        <a:solidFill>
                          <a:srgbClr val="4B2A85"/>
                        </a:solidFill>
                      </a:tcPr>
                    </a:tc>
                    <a:extLst>
                      <a:ext uri="{0D108BD9-81ED-4DB2-BD59-A6C34878D82A}">
                        <a16:rowId xmlns:a16="http://schemas.microsoft.com/office/drawing/2014/main" val="10000"/>
                      </a:ext>
                    </a:extLst>
                  </a:tr>
                  <a:tr h="370840">
                    <a:tc>
                      <a:txBody>
                        <a:bodyPr/>
                        <a:lstStyle/>
                        <a:p>
                          <a:pPr algn="ctr"/>
                          <a:r>
                            <a:rPr lang="en-US" dirty="0">
                              <a:latin typeface="Calibri" panose="020F0502020204030204" pitchFamily="34" charset="0"/>
                              <a:cs typeface="Calibri" panose="020F0502020204030204" pitchFamily="34" charset="0"/>
                            </a:rPr>
                            <a:t>Block size</a:t>
                          </a:r>
                        </a:p>
                      </a:txBody>
                      <a:tcPr/>
                    </a:tc>
                    <a:tc>
                      <a:txBody>
                        <a:bodyP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ea typeface="Cambria Math" panose="02040503050406030204" pitchFamily="18" charset="0"/>
                                    <a:cs typeface="Calibri" panose="020F0502020204030204" pitchFamily="34" charset="0"/>
                                  </a:rPr>
                                  <m:t>𝐵</m:t>
                                </m:r>
                              </m:oMath>
                            </m:oMathPara>
                          </a14:m>
                          <a:endParaRPr lang="en-US" b="0" i="0" dirty="0">
                            <a:latin typeface="Cambria Math" panose="02040503050406030204" pitchFamily="18" charset="0"/>
                            <a:ea typeface="Cambria Math" panose="02040503050406030204" pitchFamily="18" charset="0"/>
                            <a:cs typeface="Calibri" panose="020F0502020204030204" pitchFamily="34" charset="0"/>
                          </a:endParaRPr>
                        </a:p>
                      </a:txBody>
                      <a:tcPr/>
                    </a:tc>
                    <a:tc rowSpan="9">
                      <a:txBody>
                        <a:bodyPr/>
                        <a:lstStyle/>
                        <a:p>
                          <a:pPr algn="ctr"/>
                          <a:endParaRPr lang="en-US" b="0" i="1" dirty="0">
                            <a:latin typeface="Cambria Math" panose="02040503050406030204" pitchFamily="18" charset="0"/>
                            <a:ea typeface="Cambria Math" panose="02040503050406030204" pitchFamily="18" charset="0"/>
                            <a:cs typeface="Calibri" panose="020F0502020204030204" pitchFamily="34" charset="0"/>
                          </a:endParaRPr>
                        </a:p>
                        <a:p>
                          <a:pPr algn="ctr"/>
                          <a:endParaRPr lang="en-US" b="0" i="1" dirty="0">
                            <a:latin typeface="Cambria Math" panose="02040503050406030204" pitchFamily="18" charset="0"/>
                            <a:ea typeface="Cambria Math" panose="02040503050406030204" pitchFamily="18" charset="0"/>
                            <a:cs typeface="Calibri" panose="020F0502020204030204" pitchFamily="34" charset="0"/>
                          </a:endParaRPr>
                        </a:p>
                        <a:p>
                          <a:pPr algn="ct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𝑀</m:t>
                              </m:r>
                              <m:r>
                                <a:rPr lang="en-US" b="0" i="1" smtClean="0">
                                  <a:latin typeface="Cambria Math" panose="02040503050406030204" pitchFamily="18" charset="0"/>
                                  <a:ea typeface="Cambria Math" panose="02040503050406030204" pitchFamily="18" charset="0"/>
                                  <a:cs typeface="Calibri" panose="020F0502020204030204" pitchFamily="34" charset="0"/>
                                </a:rPr>
                                <m:t>=</m:t>
                              </m:r>
                              <m:sSup>
                                <m:sSup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pPr>
                                <m:e>
                                  <m:r>
                                    <a:rPr lang="en-US" b="0" i="1" smtClean="0">
                                      <a:latin typeface="Cambria Math" panose="02040503050406030204" pitchFamily="18" charset="0"/>
                                      <a:ea typeface="Cambria Math" panose="02040503050406030204" pitchFamily="18" charset="0"/>
                                      <a:cs typeface="Calibri" panose="020F0502020204030204" pitchFamily="34" charset="0"/>
                                    </a:rPr>
                                    <m:t>2</m:t>
                                  </m:r>
                                </m:e>
                                <m:sup>
                                  <m:r>
                                    <a:rPr lang="en-US" b="0" i="1" smtClean="0">
                                      <a:latin typeface="Cambria Math" panose="02040503050406030204" pitchFamily="18" charset="0"/>
                                      <a:ea typeface="Cambria Math" panose="02040503050406030204" pitchFamily="18" charset="0"/>
                                      <a:cs typeface="Calibri" panose="020F0502020204030204" pitchFamily="34" charset="0"/>
                                    </a:rPr>
                                    <m:t>𝑚</m:t>
                                  </m:r>
                                </m:sup>
                              </m:sSup>
                            </m:oMath>
                          </a14:m>
                          <a:r>
                            <a:rPr lang="en-US" b="0" i="0" dirty="0">
                              <a:latin typeface="Cambria Math" panose="02040503050406030204" pitchFamily="18" charset="0"/>
                              <a:ea typeface="Cambria Math" panose="02040503050406030204" pitchFamily="18" charset="0"/>
                              <a:cs typeface="Calibri" panose="020F0502020204030204" pitchFamily="34"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m:t>
                              </m:r>
                            </m:oMath>
                          </a14:m>
                          <a:r>
                            <a:rPr lang="en-US" b="0" i="1" dirty="0">
                              <a:latin typeface="Cambria Math" panose="02040503050406030204" pitchFamily="18" charset="0"/>
                              <a:ea typeface="Cambria Math" panose="02040503050406030204" pitchFamily="18" charset="0"/>
                              <a:cs typeface="Calibri" panose="020F0502020204030204" pitchFamily="34"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𝑚</m:t>
                              </m:r>
                              <m:r>
                                <a:rPr lang="en-US" b="0" i="1" smtClean="0">
                                  <a:latin typeface="Cambria Math" panose="02040503050406030204" pitchFamily="18" charset="0"/>
                                  <a:ea typeface="Cambria Math" panose="02040503050406030204" pitchFamily="18" charset="0"/>
                                  <a:cs typeface="Calibri" panose="020F0502020204030204" pitchFamily="34" charset="0"/>
                                </a:rPr>
                                <m:t>=</m:t>
                              </m:r>
                              <m:func>
                                <m:funcPr>
                                  <m:ctrlPr>
                                    <a:rPr lang="en-US" b="0" i="1" smtClean="0">
                                      <a:latin typeface="Cambria Math" panose="02040503050406030204" pitchFamily="18" charset="0"/>
                                      <a:ea typeface="Cambria Math" panose="02040503050406030204" pitchFamily="18" charset="0"/>
                                      <a:cs typeface="Calibri" panose="020F0502020204030204" pitchFamily="34" charset="0"/>
                                    </a:rPr>
                                  </m:ctrlPr>
                                </m:funcPr>
                                <m:fName>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m:rPr>
                                          <m:sty m:val="p"/>
                                        </m:rPr>
                                        <a:rPr lang="en-US" b="0" i="0" smtClean="0">
                                          <a:latin typeface="Cambria Math" panose="02040503050406030204" pitchFamily="18" charset="0"/>
                                          <a:ea typeface="Cambria Math" panose="02040503050406030204" pitchFamily="18" charset="0"/>
                                          <a:cs typeface="Calibri" panose="020F0502020204030204" pitchFamily="34" charset="0"/>
                                        </a:rPr>
                                        <m:t>log</m:t>
                                      </m:r>
                                    </m:e>
                                    <m:sub>
                                      <m:r>
                                        <a:rPr lang="en-US" b="0" i="1" smtClean="0">
                                          <a:latin typeface="Cambria Math" panose="02040503050406030204" pitchFamily="18" charset="0"/>
                                          <a:ea typeface="Cambria Math" panose="02040503050406030204" pitchFamily="18" charset="0"/>
                                          <a:cs typeface="Calibri" panose="020F0502020204030204" pitchFamily="34" charset="0"/>
                                        </a:rPr>
                                        <m:t>2</m:t>
                                      </m:r>
                                    </m:sub>
                                  </m:sSub>
                                </m:fName>
                                <m:e>
                                  <m:r>
                                    <a:rPr lang="en-US" b="0" i="1" smtClean="0">
                                      <a:latin typeface="Cambria Math" panose="02040503050406030204" pitchFamily="18" charset="0"/>
                                      <a:ea typeface="Cambria Math" panose="02040503050406030204" pitchFamily="18" charset="0"/>
                                      <a:cs typeface="Calibri" panose="020F0502020204030204" pitchFamily="34" charset="0"/>
                                    </a:rPr>
                                    <m:t>𝑀</m:t>
                                  </m:r>
                                </m:e>
                              </m:func>
                            </m:oMath>
                          </a14:m>
                          <a:endParaRPr lang="en-US" b="0" i="1" dirty="0">
                            <a:latin typeface="Cambria Math" panose="02040503050406030204" pitchFamily="18" charset="0"/>
                            <a:ea typeface="Cambria Math" panose="02040503050406030204" pitchFamily="18" charset="0"/>
                            <a:cs typeface="Calibri" panose="020F0502020204030204" pitchFamily="34" charset="0"/>
                          </a:endParaRPr>
                        </a:p>
                        <a:p>
                          <a:pPr algn="ct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𝑆</m:t>
                              </m:r>
                              <m:r>
                                <a:rPr lang="en-US" b="0" i="1" smtClean="0">
                                  <a:latin typeface="Cambria Math" panose="02040503050406030204" pitchFamily="18" charset="0"/>
                                  <a:ea typeface="Cambria Math" panose="02040503050406030204" pitchFamily="18" charset="0"/>
                                  <a:cs typeface="Calibri" panose="020F0502020204030204" pitchFamily="34" charset="0"/>
                                </a:rPr>
                                <m:t>=</m:t>
                              </m:r>
                              <m:sSup>
                                <m:sSup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pPr>
                                <m:e>
                                  <m:r>
                                    <a:rPr lang="en-US" b="0" i="1" smtClean="0">
                                      <a:latin typeface="Cambria Math" panose="02040503050406030204" pitchFamily="18" charset="0"/>
                                      <a:ea typeface="Cambria Math" panose="02040503050406030204" pitchFamily="18" charset="0"/>
                                      <a:cs typeface="Calibri" panose="020F0502020204030204" pitchFamily="34" charset="0"/>
                                    </a:rPr>
                                    <m:t>2</m:t>
                                  </m:r>
                                </m:e>
                                <m:sup>
                                  <m:r>
                                    <a:rPr lang="en-US" b="1" i="1" smtClean="0">
                                      <a:solidFill>
                                        <a:srgbClr val="4B2A85"/>
                                      </a:solidFill>
                                      <a:latin typeface="Cambria Math" panose="02040503050406030204" pitchFamily="18" charset="0"/>
                                      <a:ea typeface="Cambria Math" panose="02040503050406030204" pitchFamily="18" charset="0"/>
                                      <a:cs typeface="Calibri" panose="020F0502020204030204" pitchFamily="34" charset="0"/>
                                    </a:rPr>
                                    <m:t>𝒔</m:t>
                                  </m:r>
                                </m:sup>
                              </m:sSup>
                            </m:oMath>
                          </a14:m>
                          <a:r>
                            <a:rPr lang="en-US" b="0" i="0" dirty="0">
                              <a:latin typeface="Cambria Math" panose="02040503050406030204" pitchFamily="18" charset="0"/>
                              <a:ea typeface="Cambria Math" panose="02040503050406030204" pitchFamily="18" charset="0"/>
                              <a:cs typeface="Calibri" panose="020F0502020204030204" pitchFamily="34"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m:t>
                              </m:r>
                            </m:oMath>
                          </a14:m>
                          <a:r>
                            <a:rPr lang="en-US" b="0" i="0" dirty="0">
                              <a:latin typeface="Cambria Math" panose="02040503050406030204" pitchFamily="18" charset="0"/>
                              <a:ea typeface="Cambria Math" panose="02040503050406030204" pitchFamily="18" charset="0"/>
                              <a:cs typeface="Calibri" panose="020F0502020204030204" pitchFamily="34" charset="0"/>
                            </a:rPr>
                            <a:t> </a:t>
                          </a:r>
                          <a14:m>
                            <m:oMath xmlns:m="http://schemas.openxmlformats.org/officeDocument/2006/math">
                              <m:r>
                                <a:rPr lang="en-US" b="1" i="1" smtClean="0">
                                  <a:solidFill>
                                    <a:srgbClr val="4B2A85"/>
                                  </a:solidFill>
                                  <a:latin typeface="Cambria Math" panose="02040503050406030204" pitchFamily="18" charset="0"/>
                                  <a:ea typeface="Cambria Math" panose="02040503050406030204" pitchFamily="18" charset="0"/>
                                  <a:cs typeface="Calibri" panose="020F0502020204030204" pitchFamily="34" charset="0"/>
                                </a:rPr>
                                <m:t>𝒔</m:t>
                              </m:r>
                              <m:r>
                                <a:rPr lang="en-US" b="0" i="1" smtClean="0">
                                  <a:latin typeface="Cambria Math" panose="02040503050406030204" pitchFamily="18" charset="0"/>
                                  <a:ea typeface="Cambria Math" panose="02040503050406030204" pitchFamily="18" charset="0"/>
                                  <a:cs typeface="Calibri" panose="020F0502020204030204" pitchFamily="34" charset="0"/>
                                </a:rPr>
                                <m:t>=</m:t>
                              </m:r>
                              <m:func>
                                <m:funcPr>
                                  <m:ctrlPr>
                                    <a:rPr lang="en-US" b="0" i="1" smtClean="0">
                                      <a:latin typeface="Cambria Math" panose="02040503050406030204" pitchFamily="18" charset="0"/>
                                      <a:ea typeface="Cambria Math" panose="02040503050406030204" pitchFamily="18" charset="0"/>
                                      <a:cs typeface="Calibri" panose="020F0502020204030204" pitchFamily="34" charset="0"/>
                                    </a:rPr>
                                  </m:ctrlPr>
                                </m:funcPr>
                                <m:fName>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m:rPr>
                                          <m:sty m:val="p"/>
                                        </m:rPr>
                                        <a:rPr lang="en-US" b="0" i="0" smtClean="0">
                                          <a:latin typeface="Cambria Math" panose="02040503050406030204" pitchFamily="18" charset="0"/>
                                          <a:ea typeface="Cambria Math" panose="02040503050406030204" pitchFamily="18" charset="0"/>
                                          <a:cs typeface="Calibri" panose="020F0502020204030204" pitchFamily="34" charset="0"/>
                                        </a:rPr>
                                        <m:t>log</m:t>
                                      </m:r>
                                    </m:e>
                                    <m:sub>
                                      <m:r>
                                        <a:rPr lang="en-US" b="0" i="1" smtClean="0">
                                          <a:latin typeface="Cambria Math" panose="02040503050406030204" pitchFamily="18" charset="0"/>
                                          <a:ea typeface="Cambria Math" panose="02040503050406030204" pitchFamily="18" charset="0"/>
                                          <a:cs typeface="Calibri" panose="020F0502020204030204" pitchFamily="34" charset="0"/>
                                        </a:rPr>
                                        <m:t>2</m:t>
                                      </m:r>
                                    </m:sub>
                                  </m:sSub>
                                </m:fName>
                                <m:e>
                                  <m:r>
                                    <a:rPr lang="en-US" b="0" i="1" smtClean="0">
                                      <a:latin typeface="Cambria Math" panose="02040503050406030204" pitchFamily="18" charset="0"/>
                                      <a:ea typeface="Cambria Math" panose="02040503050406030204" pitchFamily="18" charset="0"/>
                                      <a:cs typeface="Calibri" panose="020F0502020204030204" pitchFamily="34" charset="0"/>
                                    </a:rPr>
                                    <m:t>𝑆</m:t>
                                  </m:r>
                                </m:e>
                              </m:func>
                            </m:oMath>
                          </a14:m>
                          <a:endParaRPr lang="en-US" b="0" i="0" dirty="0">
                            <a:latin typeface="Cambria Math" panose="02040503050406030204" pitchFamily="18" charset="0"/>
                            <a:ea typeface="Cambria Math" panose="02040503050406030204" pitchFamily="18" charset="0"/>
                            <a:cs typeface="Calibri" panose="020F0502020204030204" pitchFamily="34" charset="0"/>
                          </a:endParaRPr>
                        </a:p>
                        <a:p>
                          <a:pPr algn="ct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𝐵</m:t>
                              </m:r>
                              <m:r>
                                <a:rPr lang="en-US" b="0" i="1" smtClean="0">
                                  <a:latin typeface="Cambria Math" panose="02040503050406030204" pitchFamily="18" charset="0"/>
                                  <a:ea typeface="Cambria Math" panose="02040503050406030204" pitchFamily="18" charset="0"/>
                                  <a:cs typeface="Calibri" panose="020F0502020204030204" pitchFamily="34" charset="0"/>
                                </a:rPr>
                                <m:t>=</m:t>
                              </m:r>
                              <m:sSup>
                                <m:sSup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pPr>
                                <m:e>
                                  <m:r>
                                    <a:rPr lang="en-US" b="0" i="1" smtClean="0">
                                      <a:latin typeface="Cambria Math" panose="02040503050406030204" pitchFamily="18" charset="0"/>
                                      <a:ea typeface="Cambria Math" panose="02040503050406030204" pitchFamily="18" charset="0"/>
                                      <a:cs typeface="Calibri" panose="020F0502020204030204" pitchFamily="34" charset="0"/>
                                    </a:rPr>
                                    <m:t>2</m:t>
                                  </m:r>
                                </m:e>
                                <m:sup>
                                  <m:r>
                                    <a:rPr lang="en-US" b="1" i="1" smtClean="0">
                                      <a:solidFill>
                                        <a:srgbClr val="0070C0"/>
                                      </a:solidFill>
                                      <a:latin typeface="Cambria Math" panose="02040503050406030204" pitchFamily="18" charset="0"/>
                                      <a:ea typeface="Cambria Math" panose="02040503050406030204" pitchFamily="18" charset="0"/>
                                      <a:cs typeface="Calibri" panose="020F0502020204030204" pitchFamily="34" charset="0"/>
                                    </a:rPr>
                                    <m:t>𝒃</m:t>
                                  </m:r>
                                </m:sup>
                              </m:sSup>
                            </m:oMath>
                          </a14:m>
                          <a:r>
                            <a:rPr lang="en-US" b="0" i="0" dirty="0">
                              <a:latin typeface="Cambria Math" panose="02040503050406030204" pitchFamily="18" charset="0"/>
                              <a:ea typeface="Cambria Math" panose="02040503050406030204" pitchFamily="18" charset="0"/>
                              <a:cs typeface="Calibri" panose="020F0502020204030204" pitchFamily="34"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m:t>
                              </m:r>
                            </m:oMath>
                          </a14:m>
                          <a:r>
                            <a:rPr lang="en-US" b="0" i="0" dirty="0">
                              <a:latin typeface="Cambria Math" panose="02040503050406030204" pitchFamily="18" charset="0"/>
                              <a:ea typeface="Cambria Math" panose="02040503050406030204" pitchFamily="18" charset="0"/>
                              <a:cs typeface="Calibri" panose="020F0502020204030204" pitchFamily="34" charset="0"/>
                            </a:rPr>
                            <a:t> </a:t>
                          </a:r>
                          <a14:m>
                            <m:oMath xmlns:m="http://schemas.openxmlformats.org/officeDocument/2006/math">
                              <m:r>
                                <a:rPr lang="en-US" b="1" i="1" dirty="0" smtClean="0">
                                  <a:solidFill>
                                    <a:srgbClr val="0070C0"/>
                                  </a:solidFill>
                                  <a:latin typeface="Cambria Math" panose="02040503050406030204" pitchFamily="18" charset="0"/>
                                  <a:ea typeface="Cambria Math" panose="02040503050406030204" pitchFamily="18" charset="0"/>
                                  <a:cs typeface="Calibri" panose="020F0502020204030204" pitchFamily="34" charset="0"/>
                                </a:rPr>
                                <m:t>𝒃</m:t>
                              </m:r>
                              <m:r>
                                <a:rPr lang="en-US" b="0" i="1" dirty="0" smtClean="0">
                                  <a:latin typeface="Cambria Math" panose="02040503050406030204" pitchFamily="18" charset="0"/>
                                  <a:ea typeface="Cambria Math" panose="02040503050406030204" pitchFamily="18" charset="0"/>
                                  <a:cs typeface="Calibri" panose="020F0502020204030204" pitchFamily="34" charset="0"/>
                                </a:rPr>
                                <m:t>=</m:t>
                              </m:r>
                              <m:func>
                                <m:funcPr>
                                  <m:ctrlPr>
                                    <a:rPr lang="en-US" b="0" i="1" dirty="0" smtClean="0">
                                      <a:latin typeface="Cambria Math" panose="02040503050406030204" pitchFamily="18" charset="0"/>
                                      <a:ea typeface="Cambria Math" panose="02040503050406030204" pitchFamily="18" charset="0"/>
                                      <a:cs typeface="Calibri" panose="020F0502020204030204" pitchFamily="34" charset="0"/>
                                    </a:rPr>
                                  </m:ctrlPr>
                                </m:funcPr>
                                <m:fName>
                                  <m:sSub>
                                    <m:sSubPr>
                                      <m:ctrlPr>
                                        <a:rPr lang="en-US" b="0" i="1" dirty="0" smtClean="0">
                                          <a:latin typeface="Cambria Math" panose="02040503050406030204" pitchFamily="18" charset="0"/>
                                          <a:ea typeface="Cambria Math" panose="02040503050406030204" pitchFamily="18" charset="0"/>
                                          <a:cs typeface="Calibri" panose="020F0502020204030204" pitchFamily="34" charset="0"/>
                                        </a:rPr>
                                      </m:ctrlPr>
                                    </m:sSubPr>
                                    <m:e>
                                      <m:r>
                                        <m:rPr>
                                          <m:sty m:val="p"/>
                                        </m:rPr>
                                        <a:rPr lang="en-US" b="0" i="0" dirty="0" smtClean="0">
                                          <a:latin typeface="Cambria Math" panose="02040503050406030204" pitchFamily="18" charset="0"/>
                                          <a:ea typeface="Cambria Math" panose="02040503050406030204" pitchFamily="18" charset="0"/>
                                          <a:cs typeface="Calibri" panose="020F0502020204030204" pitchFamily="34" charset="0"/>
                                        </a:rPr>
                                        <m:t>log</m:t>
                                      </m:r>
                                    </m:e>
                                    <m:sub>
                                      <m:r>
                                        <a:rPr lang="en-US" b="0" i="1" dirty="0" smtClean="0">
                                          <a:latin typeface="Cambria Math" panose="02040503050406030204" pitchFamily="18" charset="0"/>
                                          <a:ea typeface="Cambria Math" panose="02040503050406030204" pitchFamily="18" charset="0"/>
                                          <a:cs typeface="Calibri" panose="020F0502020204030204" pitchFamily="34" charset="0"/>
                                        </a:rPr>
                                        <m:t>2</m:t>
                                      </m:r>
                                    </m:sub>
                                  </m:sSub>
                                </m:fName>
                                <m:e>
                                  <m:r>
                                    <a:rPr lang="en-US" b="0" i="1" dirty="0" smtClean="0">
                                      <a:latin typeface="Cambria Math" panose="02040503050406030204" pitchFamily="18" charset="0"/>
                                      <a:ea typeface="Cambria Math" panose="02040503050406030204" pitchFamily="18" charset="0"/>
                                      <a:cs typeface="Calibri" panose="020F0502020204030204" pitchFamily="34" charset="0"/>
                                    </a:rPr>
                                    <m:t>𝐵</m:t>
                                  </m:r>
                                </m:e>
                              </m:func>
                            </m:oMath>
                          </a14:m>
                          <a:endParaRPr lang="en-US" b="0" i="0" dirty="0">
                            <a:latin typeface="Cambria Math" panose="02040503050406030204" pitchFamily="18" charset="0"/>
                            <a:ea typeface="Cambria Math" panose="02040503050406030204" pitchFamily="18" charset="0"/>
                            <a:cs typeface="Calibri" panose="020F0502020204030204" pitchFamily="34" charset="0"/>
                          </a:endParaRPr>
                        </a:p>
                        <a:p>
                          <a:pPr algn="ctr"/>
                          <a:endParaRPr lang="en-US" b="0" i="1" dirty="0">
                            <a:latin typeface="Cambria Math" panose="02040503050406030204" pitchFamily="18" charset="0"/>
                            <a:ea typeface="Cambria Math" panose="02040503050406030204" pitchFamily="18" charset="0"/>
                            <a:cs typeface="Calibri" panose="020F0502020204030204" pitchFamily="34" charset="0"/>
                          </a:endParaRP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𝐶</m:t>
                                </m:r>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𝐵</m:t>
                                </m:r>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𝐸</m:t>
                                </m:r>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𝑆</m:t>
                                </m:r>
                              </m:oMath>
                            </m:oMathPara>
                          </a14:m>
                          <a:endParaRPr lang="en-US" i="1" dirty="0">
                            <a:latin typeface="Cambria Math" panose="02040503050406030204" pitchFamily="18" charset="0"/>
                            <a:ea typeface="Cambria Math" panose="02040503050406030204" pitchFamily="18" charset="0"/>
                            <a:cs typeface="Calibri" panose="020F0502020204030204" pitchFamily="34" charset="0"/>
                          </a:endParaRPr>
                        </a:p>
                        <a:p>
                          <a:pPr algn="ctr"/>
                          <a14:m>
                            <m:oMathPara xmlns:m="http://schemas.openxmlformats.org/officeDocument/2006/math">
                              <m:oMathParaPr>
                                <m:jc m:val="centerGroup"/>
                              </m:oMathParaPr>
                              <m:oMath xmlns:m="http://schemas.openxmlformats.org/officeDocument/2006/math">
                                <m:r>
                                  <a:rPr lang="en-US" b="1" i="1" smtClean="0">
                                    <a:solidFill>
                                      <a:srgbClr val="4B2A85"/>
                                    </a:solidFill>
                                    <a:latin typeface="Cambria Math" panose="02040503050406030204" pitchFamily="18" charset="0"/>
                                    <a:ea typeface="Cambria Math" panose="02040503050406030204" pitchFamily="18" charset="0"/>
                                    <a:cs typeface="Calibri" panose="020F0502020204030204" pitchFamily="34" charset="0"/>
                                  </a:rPr>
                                  <m:t>𝒔</m:t>
                                </m:r>
                                <m:r>
                                  <a:rPr lang="en-US" b="0" i="1" smtClean="0">
                                    <a:latin typeface="Cambria Math" panose="02040503050406030204" pitchFamily="18" charset="0"/>
                                    <a:ea typeface="Cambria Math" panose="02040503050406030204" pitchFamily="18" charset="0"/>
                                    <a:cs typeface="Calibri" panose="020F0502020204030204" pitchFamily="34" charset="0"/>
                                  </a:rPr>
                                  <m:t>=</m:t>
                                </m:r>
                                <m:func>
                                  <m:funcPr>
                                    <m:ctrlPr>
                                      <a:rPr lang="en-US" b="0" i="1" smtClean="0">
                                        <a:latin typeface="Cambria Math" panose="02040503050406030204" pitchFamily="18" charset="0"/>
                                        <a:ea typeface="Cambria Math" panose="02040503050406030204" pitchFamily="18" charset="0"/>
                                        <a:cs typeface="Calibri" panose="020F0502020204030204" pitchFamily="34" charset="0"/>
                                      </a:rPr>
                                    </m:ctrlPr>
                                  </m:funcPr>
                                  <m:fName>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m:rPr>
                                            <m:sty m:val="p"/>
                                          </m:rPr>
                                          <a:rPr lang="en-US" b="0" i="0" smtClean="0">
                                            <a:latin typeface="Cambria Math" panose="02040503050406030204" pitchFamily="18" charset="0"/>
                                            <a:ea typeface="Cambria Math" panose="02040503050406030204" pitchFamily="18" charset="0"/>
                                            <a:cs typeface="Calibri" panose="020F0502020204030204" pitchFamily="34" charset="0"/>
                                          </a:rPr>
                                          <m:t>log</m:t>
                                        </m:r>
                                      </m:e>
                                      <m:sub>
                                        <m:r>
                                          <a:rPr lang="en-US" b="0" i="1" smtClean="0">
                                            <a:latin typeface="Cambria Math" panose="02040503050406030204" pitchFamily="18" charset="0"/>
                                            <a:ea typeface="Cambria Math" panose="02040503050406030204" pitchFamily="18" charset="0"/>
                                            <a:cs typeface="Calibri" panose="020F0502020204030204" pitchFamily="34" charset="0"/>
                                          </a:rPr>
                                          <m:t>2</m:t>
                                        </m:r>
                                      </m:sub>
                                    </m:sSub>
                                  </m:fName>
                                  <m:e>
                                    <m:d>
                                      <m:dPr>
                                        <m:ctrlPr>
                                          <a:rPr lang="en-US" b="0" i="1" smtClean="0">
                                            <a:latin typeface="Cambria Math" panose="02040503050406030204" pitchFamily="18" charset="0"/>
                                            <a:ea typeface="Cambria Math" panose="02040503050406030204" pitchFamily="18" charset="0"/>
                                            <a:cs typeface="Calibri" panose="020F0502020204030204" pitchFamily="34" charset="0"/>
                                          </a:rPr>
                                        </m:ctrlPr>
                                      </m:dPr>
                                      <m:e>
                                        <m:r>
                                          <a:rPr lang="en-US" b="0" i="1" smtClean="0">
                                            <a:latin typeface="Cambria Math" panose="02040503050406030204" pitchFamily="18" charset="0"/>
                                            <a:ea typeface="Cambria Math" panose="02040503050406030204" pitchFamily="18" charset="0"/>
                                            <a:cs typeface="Calibri" panose="020F0502020204030204" pitchFamily="34" charset="0"/>
                                          </a:rPr>
                                          <m:t>𝐶</m:t>
                                        </m:r>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𝐵</m:t>
                                        </m:r>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𝐸</m:t>
                                        </m:r>
                                      </m:e>
                                    </m:d>
                                  </m:e>
                                </m:func>
                              </m:oMath>
                            </m:oMathPara>
                          </a14:m>
                          <a:endParaRPr lang="en-US" i="1" dirty="0">
                            <a:latin typeface="Cambria Math" panose="02040503050406030204" pitchFamily="18" charset="0"/>
                            <a:ea typeface="Cambria Math" panose="02040503050406030204" pitchFamily="18" charset="0"/>
                            <a:cs typeface="Calibri" panose="020F0502020204030204" pitchFamily="34" charset="0"/>
                          </a:endParaRPr>
                        </a:p>
                        <a:p>
                          <a:pPr algn="ct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ea typeface="Cambria Math" panose="02040503050406030204" pitchFamily="18" charset="0"/>
                                    <a:cs typeface="Calibri" panose="020F0502020204030204" pitchFamily="34" charset="0"/>
                                  </a:rPr>
                                  <m:t>𝒎</m:t>
                                </m:r>
                                <m:r>
                                  <a:rPr lang="en-US" b="1" i="1" dirty="0" smtClean="0">
                                    <a:latin typeface="Cambria Math" panose="02040503050406030204" pitchFamily="18" charset="0"/>
                                    <a:ea typeface="Cambria Math" panose="02040503050406030204" pitchFamily="18" charset="0"/>
                                    <a:cs typeface="Calibri" panose="020F0502020204030204" pitchFamily="34" charset="0"/>
                                  </a:rPr>
                                  <m:t>=</m:t>
                                </m:r>
                                <m:r>
                                  <a:rPr lang="en-US" b="1" i="1" dirty="0" smtClean="0">
                                    <a:solidFill>
                                      <a:srgbClr val="FF9900"/>
                                    </a:solidFill>
                                    <a:latin typeface="Cambria Math" panose="02040503050406030204" pitchFamily="18" charset="0"/>
                                    <a:ea typeface="Cambria Math" panose="02040503050406030204" pitchFamily="18" charset="0"/>
                                    <a:cs typeface="Calibri" panose="020F0502020204030204" pitchFamily="34" charset="0"/>
                                  </a:rPr>
                                  <m:t>𝒕</m:t>
                                </m:r>
                                <m:r>
                                  <a:rPr lang="en-US" b="1" i="1" dirty="0" smtClean="0">
                                    <a:latin typeface="Cambria Math" panose="02040503050406030204" pitchFamily="18" charset="0"/>
                                    <a:ea typeface="Cambria Math" panose="02040503050406030204" pitchFamily="18" charset="0"/>
                                    <a:cs typeface="Calibri" panose="020F0502020204030204" pitchFamily="34" charset="0"/>
                                  </a:rPr>
                                  <m:t>+</m:t>
                                </m:r>
                                <m:r>
                                  <a:rPr lang="en-US" b="1" i="1" dirty="0" smtClean="0">
                                    <a:solidFill>
                                      <a:srgbClr val="4B2A85"/>
                                    </a:solidFill>
                                    <a:latin typeface="Cambria Math" panose="02040503050406030204" pitchFamily="18" charset="0"/>
                                    <a:ea typeface="Cambria Math" panose="02040503050406030204" pitchFamily="18" charset="0"/>
                                    <a:cs typeface="Calibri" panose="020F0502020204030204" pitchFamily="34" charset="0"/>
                                  </a:rPr>
                                  <m:t>𝒔</m:t>
                                </m:r>
                                <m:r>
                                  <a:rPr lang="en-US" b="1" i="1" dirty="0" smtClean="0">
                                    <a:solidFill>
                                      <a:srgbClr val="4B2A85"/>
                                    </a:solidFill>
                                    <a:latin typeface="Cambria Math" panose="02040503050406030204" pitchFamily="18" charset="0"/>
                                    <a:ea typeface="Cambria Math" panose="02040503050406030204" pitchFamily="18" charset="0"/>
                                    <a:cs typeface="Calibri" panose="020F0502020204030204" pitchFamily="34" charset="0"/>
                                  </a:rPr>
                                  <m:t>+</m:t>
                                </m:r>
                                <m:r>
                                  <a:rPr lang="en-US" b="1" i="1" dirty="0" smtClean="0">
                                    <a:solidFill>
                                      <a:srgbClr val="0070C0"/>
                                    </a:solidFill>
                                    <a:latin typeface="Cambria Math" panose="02040503050406030204" pitchFamily="18" charset="0"/>
                                    <a:ea typeface="Cambria Math" panose="02040503050406030204" pitchFamily="18" charset="0"/>
                                    <a:cs typeface="Calibri" panose="020F0502020204030204" pitchFamily="34" charset="0"/>
                                  </a:rPr>
                                  <m:t>𝒃</m:t>
                                </m:r>
                              </m:oMath>
                            </m:oMathPara>
                          </a14:m>
                          <a:endParaRPr lang="en-US" b="1" i="1" dirty="0">
                            <a:latin typeface="Cambria Math" panose="02040503050406030204" pitchFamily="18" charset="0"/>
                            <a:ea typeface="Cambria Math" panose="02040503050406030204" pitchFamily="18" charset="0"/>
                            <a:cs typeface="Calibri" panose="020F0502020204030204" pitchFamily="34" charset="0"/>
                          </a:endParaRPr>
                        </a:p>
                      </a:txBody>
                      <a:tcPr/>
                    </a:tc>
                    <a:extLst>
                      <a:ext uri="{0D108BD9-81ED-4DB2-BD59-A6C34878D82A}">
                        <a16:rowId xmlns:a16="http://schemas.microsoft.com/office/drawing/2014/main" val="10001"/>
                      </a:ext>
                    </a:extLst>
                  </a:tr>
                  <a:tr h="370840">
                    <a:tc>
                      <a:txBody>
                        <a:bodyPr/>
                        <a:lstStyle/>
                        <a:p>
                          <a:pPr algn="ctr"/>
                          <a:r>
                            <a:rPr lang="en-US" dirty="0">
                              <a:latin typeface="Calibri" panose="020F0502020204030204" pitchFamily="34" charset="0"/>
                              <a:cs typeface="Calibri" panose="020F0502020204030204" pitchFamily="34" charset="0"/>
                            </a:rPr>
                            <a:t>Cache size</a:t>
                          </a:r>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Cambria Math" panose="02040503050406030204" pitchFamily="18" charset="0"/>
                                  </a:rPr>
                                  <m:t>𝐶</m:t>
                                </m:r>
                              </m:oMath>
                            </m:oMathPara>
                          </a14:m>
                          <a:endParaRPr lang="en-US" i="1" dirty="0">
                            <a:latin typeface="Cambria Math" panose="02040503050406030204" pitchFamily="18" charset="0"/>
                            <a:ea typeface="Cambria Math" panose="02040503050406030204" pitchFamily="18" charset="0"/>
                            <a:cs typeface="Calibri" panose="020F0502020204030204" pitchFamily="34" charset="0"/>
                          </a:endParaRPr>
                        </a:p>
                      </a:txBody>
                      <a:tcPr/>
                    </a:tc>
                    <a:tc vMerge="1">
                      <a:txBody>
                        <a:bodyPr/>
                        <a:lstStyle/>
                        <a:p>
                          <a:pPr algn="ctr"/>
                          <a:endParaRPr lang="en-US" i="1" dirty="0">
                            <a:latin typeface="Cambria Math" panose="02040503050406030204" pitchFamily="18" charset="0"/>
                            <a:ea typeface="Cambria Math" panose="02040503050406030204" pitchFamily="18" charset="0"/>
                            <a:cs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pPr algn="ctr"/>
                          <a:r>
                            <a:rPr lang="en-US" dirty="0">
                              <a:latin typeface="Calibri" panose="020F0502020204030204" pitchFamily="34" charset="0"/>
                              <a:cs typeface="Calibri" panose="020F0502020204030204" pitchFamily="34" charset="0"/>
                            </a:rPr>
                            <a:t>Associativity</a:t>
                          </a:r>
                        </a:p>
                      </a:txBody>
                      <a:tcPr/>
                    </a:tc>
                    <a:tc>
                      <a:txBody>
                        <a:bodyP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ea typeface="Cambria Math" panose="02040503050406030204" pitchFamily="18" charset="0"/>
                                  </a:rPr>
                                  <m:t>𝐸</m:t>
                                </m:r>
                              </m:oMath>
                            </m:oMathPara>
                          </a14:m>
                          <a:endParaRPr lang="en-US" i="1" dirty="0">
                            <a:latin typeface="Cambria Math" panose="02040503050406030204" pitchFamily="18" charset="0"/>
                            <a:ea typeface="Cambria Math" panose="02040503050406030204" pitchFamily="18" charset="0"/>
                            <a:cs typeface="Calibri" panose="020F0502020204030204" pitchFamily="34" charset="0"/>
                          </a:endParaRPr>
                        </a:p>
                      </a:txBody>
                      <a:tcPr/>
                    </a:tc>
                    <a:tc vMerge="1">
                      <a:txBody>
                        <a:bodyPr/>
                        <a:lstStyle/>
                        <a:p>
                          <a:endParaRPr lang="en-US"/>
                        </a:p>
                      </a:txBody>
                      <a:tcPr/>
                    </a:tc>
                    <a:extLst>
                      <a:ext uri="{0D108BD9-81ED-4DB2-BD59-A6C34878D82A}">
                        <a16:rowId xmlns:a16="http://schemas.microsoft.com/office/drawing/2014/main" val="10003"/>
                      </a:ext>
                    </a:extLst>
                  </a:tr>
                  <a:tr h="370840">
                    <a:tc>
                      <a:txBody>
                        <a:bodyPr/>
                        <a:lstStyle/>
                        <a:p>
                          <a:pPr algn="ctr"/>
                          <a:r>
                            <a:rPr lang="en-US" dirty="0">
                              <a:latin typeface="Calibri" panose="020F0502020204030204" pitchFamily="34" charset="0"/>
                              <a:cs typeface="Calibri" panose="020F0502020204030204" pitchFamily="34" charset="0"/>
                            </a:rPr>
                            <a:t>Number of Sets</a:t>
                          </a:r>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Cambria Math" panose="02040503050406030204" pitchFamily="18" charset="0"/>
                                  </a:rPr>
                                  <m:t>𝑆</m:t>
                                </m:r>
                              </m:oMath>
                            </m:oMathPara>
                          </a14:m>
                          <a:endParaRPr lang="en-US" i="1" dirty="0">
                            <a:latin typeface="Cambria Math" panose="02040503050406030204" pitchFamily="18" charset="0"/>
                            <a:ea typeface="Cambria Math" panose="02040503050406030204" pitchFamily="18" charset="0"/>
                            <a:cs typeface="Calibri" panose="020F0502020204030204" pitchFamily="34" charset="0"/>
                          </a:endParaRPr>
                        </a:p>
                      </a:txBody>
                      <a:tcPr/>
                    </a:tc>
                    <a:tc vMerge="1">
                      <a:txBody>
                        <a:bodyPr/>
                        <a:lstStyle/>
                        <a:p>
                          <a:endParaRPr lang="en-US"/>
                        </a:p>
                      </a:txBody>
                      <a:tcPr/>
                    </a:tc>
                    <a:extLst>
                      <a:ext uri="{0D108BD9-81ED-4DB2-BD59-A6C34878D82A}">
                        <a16:rowId xmlns:a16="http://schemas.microsoft.com/office/drawing/2014/main" val="10004"/>
                      </a:ext>
                    </a:extLst>
                  </a:tr>
                  <a:tr h="370840">
                    <a:tc>
                      <a:txBody>
                        <a:bodyPr/>
                        <a:lstStyle/>
                        <a:p>
                          <a:pPr algn="ctr"/>
                          <a:r>
                            <a:rPr lang="en-US" dirty="0">
                              <a:latin typeface="Calibri" panose="020F0502020204030204" pitchFamily="34" charset="0"/>
                              <a:cs typeface="Calibri" panose="020F0502020204030204" pitchFamily="34" charset="0"/>
                            </a:rPr>
                            <a:t>Address space</a:t>
                          </a:r>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m:t>
                                </m:r>
                              </m:oMath>
                            </m:oMathPara>
                          </a14:m>
                          <a:endParaRPr lang="en-US" dirty="0"/>
                        </a:p>
                      </a:txBody>
                      <a:tcPr/>
                    </a:tc>
                    <a:tc vMerge="1">
                      <a:txBody>
                        <a:bodyPr/>
                        <a:lstStyle/>
                        <a:p>
                          <a:pPr algn="ctr"/>
                          <a:endParaRPr lang="en-US" i="1" dirty="0">
                            <a:latin typeface="Cambria Math" panose="02040503050406030204" pitchFamily="18" charset="0"/>
                            <a:ea typeface="Cambria Math" panose="02040503050406030204" pitchFamily="18" charset="0"/>
                            <a:cs typeface="Calibri" panose="020F0502020204030204" pitchFamily="34" charset="0"/>
                          </a:endParaRPr>
                        </a:p>
                      </a:txBody>
                      <a:tcPr/>
                    </a:tc>
                    <a:extLst>
                      <a:ext uri="{0D108BD9-81ED-4DB2-BD59-A6C34878D82A}">
                        <a16:rowId xmlns:a16="http://schemas.microsoft.com/office/drawing/2014/main" val="10005"/>
                      </a:ext>
                    </a:extLst>
                  </a:tr>
                  <a:tr h="370840">
                    <a:tc>
                      <a:txBody>
                        <a:bodyPr/>
                        <a:lstStyle/>
                        <a:p>
                          <a:pPr algn="ctr"/>
                          <a:r>
                            <a:rPr lang="en-US" dirty="0">
                              <a:latin typeface="Calibri" panose="020F0502020204030204" pitchFamily="34" charset="0"/>
                              <a:cs typeface="Calibri" panose="020F0502020204030204" pitchFamily="34" charset="0"/>
                            </a:rPr>
                            <a:t>Address width</a:t>
                          </a:r>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ea typeface="Cambria Math" panose="02040503050406030204" pitchFamily="18" charset="0"/>
                                  </a:rPr>
                                  <m:t>𝒎</m:t>
                                </m:r>
                              </m:oMath>
                            </m:oMathPara>
                          </a14:m>
                          <a:endParaRPr lang="en-US" b="1" i="0" dirty="0">
                            <a:latin typeface="Cambria Math" panose="02040503050406030204" pitchFamily="18" charset="0"/>
                            <a:ea typeface="Cambria Math" panose="02040503050406030204" pitchFamily="18" charset="0"/>
                            <a:cs typeface="Calibri" panose="020F0502020204030204" pitchFamily="34" charset="0"/>
                          </a:endParaRPr>
                        </a:p>
                      </a:txBody>
                      <a:tcPr/>
                    </a:tc>
                    <a:tc vMerge="1">
                      <a:txBody>
                        <a:bodyPr/>
                        <a:lstStyle/>
                        <a:p>
                          <a:pPr algn="ctr"/>
                          <a:endParaRPr lang="en-US" b="1" i="0" dirty="0">
                            <a:latin typeface="Cambria Math" panose="02040503050406030204" pitchFamily="18" charset="0"/>
                            <a:ea typeface="Cambria Math" panose="02040503050406030204" pitchFamily="18" charset="0"/>
                            <a:cs typeface="Calibri" panose="020F0502020204030204" pitchFamily="34" charset="0"/>
                          </a:endParaRPr>
                        </a:p>
                      </a:txBody>
                      <a:tcPr/>
                    </a:tc>
                    <a:extLst>
                      <a:ext uri="{0D108BD9-81ED-4DB2-BD59-A6C34878D82A}">
                        <a16:rowId xmlns:a16="http://schemas.microsoft.com/office/drawing/2014/main" val="10006"/>
                      </a:ext>
                    </a:extLst>
                  </a:tr>
                  <a:tr h="370840">
                    <a:tc>
                      <a:txBody>
                        <a:bodyPr/>
                        <a:lstStyle/>
                        <a:p>
                          <a:pPr algn="ctr"/>
                          <a:r>
                            <a:rPr lang="en-US" dirty="0">
                              <a:latin typeface="Calibri" panose="020F0502020204030204" pitchFamily="34" charset="0"/>
                              <a:cs typeface="Calibri" panose="020F0502020204030204" pitchFamily="34" charset="0"/>
                            </a:rPr>
                            <a:t>Tag field width</a:t>
                          </a:r>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solidFill>
                                      <a:srgbClr val="FF9900"/>
                                    </a:solidFill>
                                    <a:latin typeface="Cambria Math" panose="02040503050406030204" pitchFamily="18" charset="0"/>
                                    <a:ea typeface="Cambria Math" panose="02040503050406030204" pitchFamily="18" charset="0"/>
                                  </a:rPr>
                                  <m:t>𝒕</m:t>
                                </m:r>
                              </m:oMath>
                            </m:oMathPara>
                          </a14:m>
                          <a:endParaRPr lang="en-US" b="1" i="1" dirty="0">
                            <a:latin typeface="Cambria Math" panose="02040503050406030204" pitchFamily="18" charset="0"/>
                            <a:ea typeface="Cambria Math" panose="02040503050406030204" pitchFamily="18" charset="0"/>
                            <a:cs typeface="Calibri" panose="020F0502020204030204" pitchFamily="34" charset="0"/>
                          </a:endParaRPr>
                        </a:p>
                      </a:txBody>
                      <a:tcPr/>
                    </a:tc>
                    <a:tc vMerge="1">
                      <a:txBody>
                        <a:bodyPr/>
                        <a:lstStyle/>
                        <a:p>
                          <a:pPr algn="ctr"/>
                          <a:endParaRPr lang="en-US" b="1" i="1" dirty="0">
                            <a:latin typeface="Cambria Math" panose="02040503050406030204" pitchFamily="18" charset="0"/>
                            <a:ea typeface="Cambria Math" panose="02040503050406030204" pitchFamily="18" charset="0"/>
                            <a:cs typeface="Calibri" panose="020F0502020204030204" pitchFamily="34" charset="0"/>
                          </a:endParaRPr>
                        </a:p>
                      </a:txBody>
                      <a:tcPr/>
                    </a:tc>
                    <a:extLst>
                      <a:ext uri="{0D108BD9-81ED-4DB2-BD59-A6C34878D82A}">
                        <a16:rowId xmlns:a16="http://schemas.microsoft.com/office/drawing/2014/main" val="10007"/>
                      </a:ext>
                    </a:extLst>
                  </a:tr>
                  <a:tr h="370840">
                    <a:tc>
                      <a:txBody>
                        <a:bodyPr/>
                        <a:lstStyle/>
                        <a:p>
                          <a:pPr algn="ctr"/>
                          <a:r>
                            <a:rPr lang="en-US" dirty="0">
                              <a:latin typeface="Calibri" panose="020F0502020204030204" pitchFamily="34" charset="0"/>
                              <a:cs typeface="Calibri" panose="020F0502020204030204" pitchFamily="34" charset="0"/>
                            </a:rPr>
                            <a:t>Index field width</a:t>
                          </a:r>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solidFill>
                                      <a:srgbClr val="7030A0"/>
                                    </a:solidFill>
                                    <a:latin typeface="Cambria Math" panose="02040503050406030204" pitchFamily="18" charset="0"/>
                                    <a:ea typeface="Cambria Math" panose="02040503050406030204" pitchFamily="18" charset="0"/>
                                  </a:rPr>
                                  <m:t>𝒔</m:t>
                                </m:r>
                              </m:oMath>
                            </m:oMathPara>
                          </a14:m>
                          <a:endParaRPr lang="en-US" b="1" i="1" dirty="0">
                            <a:latin typeface="Cambria Math" panose="02040503050406030204" pitchFamily="18" charset="0"/>
                            <a:ea typeface="Cambria Math" panose="02040503050406030204" pitchFamily="18" charset="0"/>
                            <a:cs typeface="Calibri" panose="020F0502020204030204" pitchFamily="34" charset="0"/>
                          </a:endParaRPr>
                        </a:p>
                      </a:txBody>
                      <a:tcPr/>
                    </a:tc>
                    <a:tc vMerge="1">
                      <a:txBody>
                        <a:bodyPr/>
                        <a:lstStyle/>
                        <a:p>
                          <a:pPr algn="ctr"/>
                          <a:endParaRPr lang="en-US" b="1" i="1" dirty="0">
                            <a:latin typeface="Cambria Math" panose="02040503050406030204" pitchFamily="18" charset="0"/>
                            <a:ea typeface="Cambria Math" panose="02040503050406030204" pitchFamily="18" charset="0"/>
                            <a:cs typeface="Calibri" panose="020F0502020204030204" pitchFamily="34" charset="0"/>
                          </a:endParaRPr>
                        </a:p>
                      </a:txBody>
                      <a:tcPr/>
                    </a:tc>
                    <a:extLst>
                      <a:ext uri="{0D108BD9-81ED-4DB2-BD59-A6C34878D82A}">
                        <a16:rowId xmlns:a16="http://schemas.microsoft.com/office/drawing/2014/main" val="10008"/>
                      </a:ext>
                    </a:extLst>
                  </a:tr>
                  <a:tr h="370840">
                    <a:tc>
                      <a:txBody>
                        <a:bodyPr/>
                        <a:lstStyle/>
                        <a:p>
                          <a:pPr algn="ctr"/>
                          <a:r>
                            <a:rPr lang="en-US" dirty="0">
                              <a:latin typeface="Calibri" panose="020F0502020204030204" pitchFamily="34" charset="0"/>
                              <a:cs typeface="Calibri" panose="020F0502020204030204" pitchFamily="34" charset="0"/>
                            </a:rPr>
                            <a:t>Offset field width</a:t>
                          </a:r>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solidFill>
                                      <a:srgbClr val="0070C0"/>
                                    </a:solidFill>
                                    <a:latin typeface="Cambria Math" panose="02040503050406030204" pitchFamily="18" charset="0"/>
                                    <a:ea typeface="Cambria Math" panose="02040503050406030204" pitchFamily="18" charset="0"/>
                                  </a:rPr>
                                  <m:t>𝒃</m:t>
                                </m:r>
                              </m:oMath>
                            </m:oMathPara>
                          </a14:m>
                          <a:endParaRPr lang="en-US" b="0" i="0" dirty="0">
                            <a:latin typeface="Cambria Math" panose="02040503050406030204" pitchFamily="18" charset="0"/>
                            <a:ea typeface="Cambria Math" panose="02040503050406030204" pitchFamily="18" charset="0"/>
                            <a:cs typeface="Calibri" panose="020F0502020204030204" pitchFamily="34" charset="0"/>
                          </a:endParaRPr>
                        </a:p>
                      </a:txBody>
                      <a:tcPr/>
                    </a:tc>
                    <a:tc vMerge="1">
                      <a:txBody>
                        <a:bodyPr/>
                        <a:lstStyle/>
                        <a:p>
                          <a:pPr algn="ctr"/>
                          <a:endParaRPr lang="en-US" b="0" i="0" dirty="0">
                            <a:latin typeface="Cambria Math" panose="02040503050406030204" pitchFamily="18" charset="0"/>
                            <a:ea typeface="Cambria Math" panose="02040503050406030204" pitchFamily="18" charset="0"/>
                            <a:cs typeface="Calibri" panose="020F0502020204030204" pitchFamily="34" charset="0"/>
                          </a:endParaRPr>
                        </a:p>
                      </a:txBody>
                      <a:tcPr/>
                    </a:tc>
                    <a:extLst>
                      <a:ext uri="{0D108BD9-81ED-4DB2-BD59-A6C34878D82A}">
                        <a16:rowId xmlns:a16="http://schemas.microsoft.com/office/drawing/2014/main" val="10009"/>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662410569"/>
                  </p:ext>
                </p:extLst>
              </p:nvPr>
            </p:nvGraphicFramePr>
            <p:xfrm>
              <a:off x="1463040" y="2834640"/>
              <a:ext cx="6217920" cy="3708400"/>
            </p:xfrm>
            <a:graphic>
              <a:graphicData uri="http://schemas.openxmlformats.org/drawingml/2006/table">
                <a:tbl>
                  <a:tblPr firstRow="1" bandRow="1">
                    <a:tableStyleId>{073A0DAA-6AF3-43AB-8588-CEC1D06C72B9}</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560320">
                      <a:extLst>
                        <a:ext uri="{9D8B030D-6E8A-4147-A177-3AD203B41FA5}">
                          <a16:colId xmlns:a16="http://schemas.microsoft.com/office/drawing/2014/main" val="20002"/>
                        </a:ext>
                      </a:extLst>
                    </a:gridCol>
                  </a:tblGrid>
                  <a:tr h="370840">
                    <a:tc>
                      <a:txBody>
                        <a:bodyPr/>
                        <a:lstStyle/>
                        <a:p>
                          <a:pPr algn="ctr"/>
                          <a:r>
                            <a:rPr lang="en-US" dirty="0">
                              <a:latin typeface="Calibri" panose="020F0502020204030204" pitchFamily="34" charset="0"/>
                              <a:cs typeface="Calibri" panose="020F0502020204030204" pitchFamily="34" charset="0"/>
                            </a:rPr>
                            <a:t>Variable</a:t>
                          </a:r>
                        </a:p>
                      </a:txBody>
                      <a:tcPr>
                        <a:solidFill>
                          <a:srgbClr val="4B2A85"/>
                        </a:solidFill>
                      </a:tcPr>
                    </a:tc>
                    <a:tc>
                      <a:txBody>
                        <a:bodyPr/>
                        <a:lstStyle/>
                        <a:p>
                          <a:pPr algn="ctr"/>
                          <a:r>
                            <a:rPr lang="en-US" dirty="0">
                              <a:latin typeface="Calibri" panose="020F0502020204030204" pitchFamily="34" charset="0"/>
                              <a:cs typeface="Calibri" panose="020F0502020204030204" pitchFamily="34" charset="0"/>
                            </a:rPr>
                            <a:t>This Quarter</a:t>
                          </a:r>
                        </a:p>
                      </a:txBody>
                      <a:tcPr>
                        <a:solidFill>
                          <a:srgbClr val="4B2A85"/>
                        </a:solidFill>
                      </a:tcPr>
                    </a:tc>
                    <a:tc>
                      <a:txBody>
                        <a:bodyPr/>
                        <a:lstStyle/>
                        <a:p>
                          <a:pPr algn="ctr"/>
                          <a:r>
                            <a:rPr lang="en-US" dirty="0">
                              <a:latin typeface="Calibri" panose="020F0502020204030204" pitchFamily="34" charset="0"/>
                              <a:cs typeface="Calibri" panose="020F0502020204030204" pitchFamily="34" charset="0"/>
                            </a:rPr>
                            <a:t>Formulas</a:t>
                          </a:r>
                        </a:p>
                      </a:txBody>
                      <a:tcPr>
                        <a:solidFill>
                          <a:srgbClr val="4B2A85"/>
                        </a:solidFill>
                      </a:tcPr>
                    </a:tc>
                    <a:extLst>
                      <a:ext uri="{0D108BD9-81ED-4DB2-BD59-A6C34878D82A}">
                        <a16:rowId xmlns:a16="http://schemas.microsoft.com/office/drawing/2014/main" val="10000"/>
                      </a:ext>
                    </a:extLst>
                  </a:tr>
                  <a:tr h="370840">
                    <a:tc>
                      <a:txBody>
                        <a:bodyPr/>
                        <a:lstStyle/>
                        <a:p>
                          <a:pPr algn="ctr"/>
                          <a:r>
                            <a:rPr lang="en-US" dirty="0">
                              <a:latin typeface="Calibri" panose="020F0502020204030204" pitchFamily="34" charset="0"/>
                              <a:cs typeface="Calibri" panose="020F0502020204030204" pitchFamily="34" charset="0"/>
                            </a:rPr>
                            <a:t>Block size</a:t>
                          </a:r>
                        </a:p>
                      </a:txBody>
                      <a:tcPr/>
                    </a:tc>
                    <a:tc>
                      <a:txBody>
                        <a:bodyPr/>
                        <a:lstStyle/>
                        <a:p>
                          <a:endParaRPr lang="en-US"/>
                        </a:p>
                      </a:txBody>
                      <a:tcPr>
                        <a:blipFill>
                          <a:blip r:embed="rId2"/>
                          <a:stretch>
                            <a:fillRect l="-100667" t="-108197" r="-141667" b="-821311"/>
                          </a:stretch>
                        </a:blipFill>
                      </a:tcPr>
                    </a:tc>
                    <a:tc rowSpan="9">
                      <a:txBody>
                        <a:bodyPr/>
                        <a:lstStyle/>
                        <a:p>
                          <a:endParaRPr lang="en-US"/>
                        </a:p>
                      </a:txBody>
                      <a:tcPr>
                        <a:blipFill>
                          <a:blip r:embed="rId2"/>
                          <a:stretch>
                            <a:fillRect l="-143333" t="-12044" r="-1190" b="-2555"/>
                          </a:stretch>
                        </a:blipFill>
                      </a:tcPr>
                    </a:tc>
                    <a:extLst>
                      <a:ext uri="{0D108BD9-81ED-4DB2-BD59-A6C34878D82A}">
                        <a16:rowId xmlns:a16="http://schemas.microsoft.com/office/drawing/2014/main" val="10001"/>
                      </a:ext>
                    </a:extLst>
                  </a:tr>
                  <a:tr h="370840">
                    <a:tc>
                      <a:txBody>
                        <a:bodyPr/>
                        <a:lstStyle/>
                        <a:p>
                          <a:pPr algn="ctr"/>
                          <a:r>
                            <a:rPr lang="en-US" dirty="0">
                              <a:latin typeface="Calibri" panose="020F0502020204030204" pitchFamily="34" charset="0"/>
                              <a:cs typeface="Calibri" panose="020F0502020204030204" pitchFamily="34" charset="0"/>
                            </a:rPr>
                            <a:t>Cache size</a:t>
                          </a:r>
                        </a:p>
                      </a:txBody>
                      <a:tcPr/>
                    </a:tc>
                    <a:tc>
                      <a:txBody>
                        <a:bodyPr/>
                        <a:lstStyle/>
                        <a:p>
                          <a:endParaRPr lang="en-US"/>
                        </a:p>
                      </a:txBody>
                      <a:tcPr>
                        <a:blipFill>
                          <a:blip r:embed="rId2"/>
                          <a:stretch>
                            <a:fillRect l="-100667" t="-208197" r="-141667" b="-721311"/>
                          </a:stretch>
                        </a:blipFill>
                      </a:tcPr>
                    </a:tc>
                    <a:tc vMerge="1">
                      <a:txBody>
                        <a:bodyPr/>
                        <a:lstStyle/>
                        <a:p>
                          <a:pPr algn="ctr"/>
                          <a:endParaRPr lang="en-US" i="1" dirty="0">
                            <a:latin typeface="Cambria Math" panose="02040503050406030204" pitchFamily="18" charset="0"/>
                            <a:ea typeface="Cambria Math" panose="02040503050406030204" pitchFamily="18" charset="0"/>
                            <a:cs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pPr algn="ctr"/>
                          <a:r>
                            <a:rPr lang="en-US" dirty="0">
                              <a:latin typeface="Calibri" panose="020F0502020204030204" pitchFamily="34" charset="0"/>
                              <a:cs typeface="Calibri" panose="020F0502020204030204" pitchFamily="34" charset="0"/>
                            </a:rPr>
                            <a:t>Associativity</a:t>
                          </a:r>
                        </a:p>
                      </a:txBody>
                      <a:tcPr/>
                    </a:tc>
                    <a:tc>
                      <a:txBody>
                        <a:bodyPr/>
                        <a:lstStyle/>
                        <a:p>
                          <a:endParaRPr lang="en-US"/>
                        </a:p>
                      </a:txBody>
                      <a:tcPr>
                        <a:blipFill>
                          <a:blip r:embed="rId2"/>
                          <a:stretch>
                            <a:fillRect l="-100667" t="-308197" r="-141667" b="-621311"/>
                          </a:stretch>
                        </a:blipFill>
                      </a:tcPr>
                    </a:tc>
                    <a:tc vMerge="1">
                      <a:txBody>
                        <a:bodyPr/>
                        <a:lstStyle/>
                        <a:p>
                          <a:endParaRPr lang="en-US"/>
                        </a:p>
                      </a:txBody>
                      <a:tcPr/>
                    </a:tc>
                    <a:extLst>
                      <a:ext uri="{0D108BD9-81ED-4DB2-BD59-A6C34878D82A}">
                        <a16:rowId xmlns:a16="http://schemas.microsoft.com/office/drawing/2014/main" val="10003"/>
                      </a:ext>
                    </a:extLst>
                  </a:tr>
                  <a:tr h="370840">
                    <a:tc>
                      <a:txBody>
                        <a:bodyPr/>
                        <a:lstStyle/>
                        <a:p>
                          <a:pPr algn="ctr"/>
                          <a:r>
                            <a:rPr lang="en-US" dirty="0">
                              <a:latin typeface="Calibri" panose="020F0502020204030204" pitchFamily="34" charset="0"/>
                              <a:cs typeface="Calibri" panose="020F0502020204030204" pitchFamily="34" charset="0"/>
                            </a:rPr>
                            <a:t>Number of Sets</a:t>
                          </a:r>
                        </a:p>
                      </a:txBody>
                      <a:tcPr/>
                    </a:tc>
                    <a:tc>
                      <a:txBody>
                        <a:bodyPr/>
                        <a:lstStyle/>
                        <a:p>
                          <a:endParaRPr lang="en-US"/>
                        </a:p>
                      </a:txBody>
                      <a:tcPr>
                        <a:blipFill>
                          <a:blip r:embed="rId2"/>
                          <a:stretch>
                            <a:fillRect l="-100667" t="-408197" r="-141667" b="-521311"/>
                          </a:stretch>
                        </a:blipFill>
                      </a:tcPr>
                    </a:tc>
                    <a:tc vMerge="1">
                      <a:txBody>
                        <a:bodyPr/>
                        <a:lstStyle/>
                        <a:p>
                          <a:endParaRPr lang="en-US"/>
                        </a:p>
                      </a:txBody>
                      <a:tcPr/>
                    </a:tc>
                    <a:extLst>
                      <a:ext uri="{0D108BD9-81ED-4DB2-BD59-A6C34878D82A}">
                        <a16:rowId xmlns:a16="http://schemas.microsoft.com/office/drawing/2014/main" val="10004"/>
                      </a:ext>
                    </a:extLst>
                  </a:tr>
                  <a:tr h="370840">
                    <a:tc>
                      <a:txBody>
                        <a:bodyPr/>
                        <a:lstStyle/>
                        <a:p>
                          <a:pPr algn="ctr"/>
                          <a:r>
                            <a:rPr lang="en-US" dirty="0">
                              <a:latin typeface="Calibri" panose="020F0502020204030204" pitchFamily="34" charset="0"/>
                              <a:cs typeface="Calibri" panose="020F0502020204030204" pitchFamily="34" charset="0"/>
                            </a:rPr>
                            <a:t>Address space</a:t>
                          </a:r>
                        </a:p>
                      </a:txBody>
                      <a:tcPr/>
                    </a:tc>
                    <a:tc>
                      <a:txBody>
                        <a:bodyPr/>
                        <a:lstStyle/>
                        <a:p>
                          <a:endParaRPr lang="en-US"/>
                        </a:p>
                      </a:txBody>
                      <a:tcPr>
                        <a:blipFill>
                          <a:blip r:embed="rId2"/>
                          <a:stretch>
                            <a:fillRect l="-100667" t="-516667" r="-141667" b="-430000"/>
                          </a:stretch>
                        </a:blipFill>
                      </a:tcPr>
                    </a:tc>
                    <a:tc vMerge="1">
                      <a:txBody>
                        <a:bodyPr/>
                        <a:lstStyle/>
                        <a:p>
                          <a:pPr algn="ctr"/>
                          <a:endParaRPr lang="en-US" i="1" dirty="0">
                            <a:latin typeface="Cambria Math" panose="02040503050406030204" pitchFamily="18" charset="0"/>
                            <a:ea typeface="Cambria Math" panose="02040503050406030204" pitchFamily="18" charset="0"/>
                            <a:cs typeface="Calibri" panose="020F0502020204030204" pitchFamily="34" charset="0"/>
                          </a:endParaRPr>
                        </a:p>
                      </a:txBody>
                      <a:tcPr/>
                    </a:tc>
                    <a:extLst>
                      <a:ext uri="{0D108BD9-81ED-4DB2-BD59-A6C34878D82A}">
                        <a16:rowId xmlns:a16="http://schemas.microsoft.com/office/drawing/2014/main" val="10005"/>
                      </a:ext>
                    </a:extLst>
                  </a:tr>
                  <a:tr h="370840">
                    <a:tc>
                      <a:txBody>
                        <a:bodyPr/>
                        <a:lstStyle/>
                        <a:p>
                          <a:pPr algn="ctr"/>
                          <a:r>
                            <a:rPr lang="en-US" dirty="0">
                              <a:latin typeface="Calibri" panose="020F0502020204030204" pitchFamily="34" charset="0"/>
                              <a:cs typeface="Calibri" panose="020F0502020204030204" pitchFamily="34" charset="0"/>
                            </a:rPr>
                            <a:t>Address width</a:t>
                          </a:r>
                        </a:p>
                      </a:txBody>
                      <a:tcPr/>
                    </a:tc>
                    <a:tc>
                      <a:txBody>
                        <a:bodyPr/>
                        <a:lstStyle/>
                        <a:p>
                          <a:endParaRPr lang="en-US"/>
                        </a:p>
                      </a:txBody>
                      <a:tcPr>
                        <a:blipFill>
                          <a:blip r:embed="rId2"/>
                          <a:stretch>
                            <a:fillRect l="-100667" t="-606557" r="-141667" b="-322951"/>
                          </a:stretch>
                        </a:blipFill>
                      </a:tcPr>
                    </a:tc>
                    <a:tc vMerge="1">
                      <a:txBody>
                        <a:bodyPr/>
                        <a:lstStyle/>
                        <a:p>
                          <a:pPr algn="ctr"/>
                          <a:endParaRPr lang="en-US" b="1" i="0" dirty="0">
                            <a:latin typeface="Cambria Math" panose="02040503050406030204" pitchFamily="18" charset="0"/>
                            <a:ea typeface="Cambria Math" panose="02040503050406030204" pitchFamily="18" charset="0"/>
                            <a:cs typeface="Calibri" panose="020F0502020204030204" pitchFamily="34" charset="0"/>
                          </a:endParaRPr>
                        </a:p>
                      </a:txBody>
                      <a:tcPr/>
                    </a:tc>
                    <a:extLst>
                      <a:ext uri="{0D108BD9-81ED-4DB2-BD59-A6C34878D82A}">
                        <a16:rowId xmlns:a16="http://schemas.microsoft.com/office/drawing/2014/main" val="10006"/>
                      </a:ext>
                    </a:extLst>
                  </a:tr>
                  <a:tr h="370840">
                    <a:tc>
                      <a:txBody>
                        <a:bodyPr/>
                        <a:lstStyle/>
                        <a:p>
                          <a:pPr algn="ctr"/>
                          <a:r>
                            <a:rPr lang="en-US" dirty="0">
                              <a:latin typeface="Calibri" panose="020F0502020204030204" pitchFamily="34" charset="0"/>
                              <a:cs typeface="Calibri" panose="020F0502020204030204" pitchFamily="34" charset="0"/>
                            </a:rPr>
                            <a:t>Tag field width</a:t>
                          </a:r>
                        </a:p>
                      </a:txBody>
                      <a:tcPr/>
                    </a:tc>
                    <a:tc>
                      <a:txBody>
                        <a:bodyPr/>
                        <a:lstStyle/>
                        <a:p>
                          <a:endParaRPr lang="en-US"/>
                        </a:p>
                      </a:txBody>
                      <a:tcPr>
                        <a:blipFill>
                          <a:blip r:embed="rId2"/>
                          <a:stretch>
                            <a:fillRect l="-100667" t="-706557" r="-141667" b="-222951"/>
                          </a:stretch>
                        </a:blipFill>
                      </a:tcPr>
                    </a:tc>
                    <a:tc vMerge="1">
                      <a:txBody>
                        <a:bodyPr/>
                        <a:lstStyle/>
                        <a:p>
                          <a:pPr algn="ctr"/>
                          <a:endParaRPr lang="en-US" b="1" i="1" dirty="0">
                            <a:latin typeface="Cambria Math" panose="02040503050406030204" pitchFamily="18" charset="0"/>
                            <a:ea typeface="Cambria Math" panose="02040503050406030204" pitchFamily="18" charset="0"/>
                            <a:cs typeface="Calibri" panose="020F0502020204030204" pitchFamily="34" charset="0"/>
                          </a:endParaRPr>
                        </a:p>
                      </a:txBody>
                      <a:tcPr/>
                    </a:tc>
                    <a:extLst>
                      <a:ext uri="{0D108BD9-81ED-4DB2-BD59-A6C34878D82A}">
                        <a16:rowId xmlns:a16="http://schemas.microsoft.com/office/drawing/2014/main" val="10007"/>
                      </a:ext>
                    </a:extLst>
                  </a:tr>
                  <a:tr h="370840">
                    <a:tc>
                      <a:txBody>
                        <a:bodyPr/>
                        <a:lstStyle/>
                        <a:p>
                          <a:pPr algn="ctr"/>
                          <a:r>
                            <a:rPr lang="en-US" dirty="0">
                              <a:latin typeface="Calibri" panose="020F0502020204030204" pitchFamily="34" charset="0"/>
                              <a:cs typeface="Calibri" panose="020F0502020204030204" pitchFamily="34" charset="0"/>
                            </a:rPr>
                            <a:t>Index field width</a:t>
                          </a:r>
                        </a:p>
                      </a:txBody>
                      <a:tcPr/>
                    </a:tc>
                    <a:tc>
                      <a:txBody>
                        <a:bodyPr/>
                        <a:lstStyle/>
                        <a:p>
                          <a:endParaRPr lang="en-US"/>
                        </a:p>
                      </a:txBody>
                      <a:tcPr>
                        <a:blipFill>
                          <a:blip r:embed="rId2"/>
                          <a:stretch>
                            <a:fillRect l="-100667" t="-806557" r="-141667" b="-122951"/>
                          </a:stretch>
                        </a:blipFill>
                      </a:tcPr>
                    </a:tc>
                    <a:tc vMerge="1">
                      <a:txBody>
                        <a:bodyPr/>
                        <a:lstStyle/>
                        <a:p>
                          <a:pPr algn="ctr"/>
                          <a:endParaRPr lang="en-US" b="1" i="1" dirty="0">
                            <a:latin typeface="Cambria Math" panose="02040503050406030204" pitchFamily="18" charset="0"/>
                            <a:ea typeface="Cambria Math" panose="02040503050406030204" pitchFamily="18" charset="0"/>
                            <a:cs typeface="Calibri" panose="020F0502020204030204" pitchFamily="34" charset="0"/>
                          </a:endParaRPr>
                        </a:p>
                      </a:txBody>
                      <a:tcPr/>
                    </a:tc>
                    <a:extLst>
                      <a:ext uri="{0D108BD9-81ED-4DB2-BD59-A6C34878D82A}">
                        <a16:rowId xmlns:a16="http://schemas.microsoft.com/office/drawing/2014/main" val="10008"/>
                      </a:ext>
                    </a:extLst>
                  </a:tr>
                  <a:tr h="370840">
                    <a:tc>
                      <a:txBody>
                        <a:bodyPr/>
                        <a:lstStyle/>
                        <a:p>
                          <a:pPr algn="ctr"/>
                          <a:r>
                            <a:rPr lang="en-US" dirty="0">
                              <a:latin typeface="Calibri" panose="020F0502020204030204" pitchFamily="34" charset="0"/>
                              <a:cs typeface="Calibri" panose="020F0502020204030204" pitchFamily="34" charset="0"/>
                            </a:rPr>
                            <a:t>Offset field width</a:t>
                          </a:r>
                        </a:p>
                      </a:txBody>
                      <a:tcPr/>
                    </a:tc>
                    <a:tc>
                      <a:txBody>
                        <a:bodyPr/>
                        <a:lstStyle/>
                        <a:p>
                          <a:endParaRPr lang="en-US"/>
                        </a:p>
                      </a:txBody>
                      <a:tcPr>
                        <a:blipFill>
                          <a:blip r:embed="rId2"/>
                          <a:stretch>
                            <a:fillRect l="-100667" t="-906557" r="-141667" b="-22951"/>
                          </a:stretch>
                        </a:blipFill>
                      </a:tcPr>
                    </a:tc>
                    <a:tc vMerge="1">
                      <a:txBody>
                        <a:bodyPr/>
                        <a:lstStyle/>
                        <a:p>
                          <a:pPr algn="ctr"/>
                          <a:endParaRPr lang="en-US" b="0" i="0" dirty="0">
                            <a:latin typeface="Cambria Math" panose="02040503050406030204" pitchFamily="18" charset="0"/>
                            <a:ea typeface="Cambria Math" panose="02040503050406030204" pitchFamily="18" charset="0"/>
                            <a:cs typeface="Calibri" panose="020F0502020204030204" pitchFamily="34" charset="0"/>
                          </a:endParaRPr>
                        </a:p>
                      </a:txBody>
                      <a:tcPr/>
                    </a:tc>
                    <a:extLst>
                      <a:ext uri="{0D108BD9-81ED-4DB2-BD59-A6C34878D82A}">
                        <a16:rowId xmlns:a16="http://schemas.microsoft.com/office/drawing/2014/main" val="10009"/>
                      </a:ext>
                    </a:extLst>
                  </a:tr>
                </a:tbl>
              </a:graphicData>
            </a:graphic>
          </p:graphicFrame>
        </mc:Fallback>
      </mc:AlternateContent>
    </p:spTree>
    <p:extLst>
      <p:ext uri="{BB962C8B-B14F-4D97-AF65-F5344CB8AC3E}">
        <p14:creationId xmlns:p14="http://schemas.microsoft.com/office/powerpoint/2010/main" val="101056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762" y="438912"/>
            <a:ext cx="8405238" cy="762000"/>
          </a:xfrm>
        </p:spPr>
        <p:txBody>
          <a:bodyPr/>
          <a:lstStyle/>
          <a:p>
            <a:r>
              <a:rPr lang="en-US" dirty="0"/>
              <a:t>Cache Read</a:t>
            </a:r>
          </a:p>
        </p:txBody>
      </p:sp>
      <p:sp>
        <p:nvSpPr>
          <p:cNvPr id="62" name="Slide Number Placeholder 61"/>
          <p:cNvSpPr>
            <a:spLocks noGrp="1"/>
          </p:cNvSpPr>
          <p:nvPr>
            <p:ph type="sldNum" sz="quarter" idx="10"/>
            <p:custDataLst>
              <p:tags r:id="rId2"/>
            </p:custDataLst>
          </p:nvPr>
        </p:nvSpPr>
        <p:spPr/>
        <p:txBody>
          <a:bodyPr/>
          <a:lstStyle/>
          <a:p>
            <a:fld id="{7CBE8339-D2AD-46DC-A898-FD1E949067F0}" type="slidenum">
              <a:rPr lang="en-US" smtClean="0"/>
              <a:pPr/>
              <a:t>24</a:t>
            </a:fld>
            <a:endParaRPr lang="en-US"/>
          </a:p>
        </p:txBody>
      </p:sp>
      <p:sp>
        <p:nvSpPr>
          <p:cNvPr id="8" name="AutoShape 16"/>
          <p:cNvSpPr>
            <a:spLocks/>
          </p:cNvSpPr>
          <p:nvPr>
            <p:custDataLst>
              <p:tags r:id="rId3"/>
            </p:custDataLst>
          </p:nvPr>
        </p:nvSpPr>
        <p:spPr bwMode="auto">
          <a:xfrm rot="5400000">
            <a:off x="3558235" y="-290401"/>
            <a:ext cx="228600" cy="4237334"/>
          </a:xfrm>
          <a:prstGeom prst="leftBrace">
            <a:avLst>
              <a:gd name="adj1" fmla="val 75000"/>
              <a:gd name="adj2" fmla="val 50000"/>
            </a:avLst>
          </a:prstGeom>
          <a:noFill/>
          <a:ln w="25400">
            <a:solidFill>
              <a:schemeClr val="tx1"/>
            </a:solidFill>
            <a:round/>
            <a:headEnd/>
            <a:tailEnd/>
          </a:ln>
          <a:effectLst/>
        </p:spPr>
        <p:txBody>
          <a:bodyPr wrap="none" anchor="ctr"/>
          <a:lstStyle/>
          <a:p>
            <a:endParaRPr lang="en-US" sz="1800" dirty="0">
              <a:latin typeface="Calibri" pitchFamily="34" charset="0"/>
            </a:endParaRPr>
          </a:p>
        </p:txBody>
      </p:sp>
      <p:grpSp>
        <p:nvGrpSpPr>
          <p:cNvPr id="3" name="Group 79"/>
          <p:cNvGrpSpPr/>
          <p:nvPr>
            <p:custDataLst>
              <p:tags r:id="rId4"/>
            </p:custDataLst>
          </p:nvPr>
        </p:nvGrpSpPr>
        <p:grpSpPr>
          <a:xfrm>
            <a:off x="1553867" y="2078999"/>
            <a:ext cx="4237333" cy="492484"/>
            <a:chOff x="1637766" y="1995289"/>
            <a:chExt cx="4648200" cy="492484"/>
          </a:xfrm>
        </p:grpSpPr>
        <p:sp>
          <p:nvSpPr>
            <p:cNvPr id="34" name="Rectangle 33"/>
            <p:cNvSpPr/>
            <p:nvPr>
              <p:custDataLst>
                <p:tags r:id="rId54"/>
              </p:custDataLst>
            </p:nvPr>
          </p:nvSpPr>
          <p:spPr bwMode="auto">
            <a:xfrm>
              <a:off x="1637766" y="1995289"/>
              <a:ext cx="4648200" cy="492484"/>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5" name="Rectangle 34"/>
            <p:cNvSpPr/>
            <p:nvPr>
              <p:custDataLst>
                <p:tags r:id="rId55"/>
              </p:custDataLst>
            </p:nvPr>
          </p:nvSpPr>
          <p:spPr bwMode="auto">
            <a:xfrm>
              <a:off x="1784795"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6" name="Rectangle 35"/>
            <p:cNvSpPr/>
            <p:nvPr>
              <p:custDataLst>
                <p:tags r:id="rId56"/>
              </p:custDataLst>
            </p:nvPr>
          </p:nvSpPr>
          <p:spPr bwMode="auto">
            <a:xfrm>
              <a:off x="3048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7" name="Rectangle 36"/>
            <p:cNvSpPr/>
            <p:nvPr>
              <p:custDataLst>
                <p:tags r:id="rId57"/>
              </p:custDataLst>
            </p:nvPr>
          </p:nvSpPr>
          <p:spPr bwMode="auto">
            <a:xfrm>
              <a:off x="4953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38" name="Straight Connector 37"/>
            <p:cNvCxnSpPr/>
            <p:nvPr>
              <p:custDataLst>
                <p:tags r:id="rId58"/>
              </p:custDataLst>
            </p:nvPr>
          </p:nvCxnSpPr>
          <p:spPr bwMode="auto">
            <a:xfrm>
              <a:off x="4426955" y="2254873"/>
              <a:ext cx="401225" cy="1588"/>
            </a:xfrm>
            <a:prstGeom prst="line">
              <a:avLst/>
            </a:prstGeom>
            <a:noFill/>
            <a:ln w="76200" cap="rnd" cmpd="sng" algn="ctr">
              <a:solidFill>
                <a:schemeClr val="tx1"/>
              </a:solidFill>
              <a:prstDash val="sysDot"/>
              <a:round/>
              <a:headEnd type="none" w="med" len="med"/>
              <a:tailEnd type="none" w="med" len="med"/>
            </a:ln>
            <a:effectLst/>
          </p:spPr>
        </p:cxnSp>
      </p:grpSp>
      <p:cxnSp>
        <p:nvCxnSpPr>
          <p:cNvPr id="45" name="Straight Connector 44"/>
          <p:cNvCxnSpPr/>
          <p:nvPr>
            <p:custDataLst>
              <p:tags r:id="rId5"/>
            </p:custDataLst>
          </p:nvPr>
        </p:nvCxnSpPr>
        <p:spPr bwMode="auto">
          <a:xfrm>
            <a:off x="3483864" y="4023360"/>
            <a:ext cx="365760" cy="10096"/>
          </a:xfrm>
          <a:prstGeom prst="line">
            <a:avLst/>
          </a:prstGeom>
          <a:noFill/>
          <a:ln w="76200" cap="rnd" cmpd="sng" algn="ctr">
            <a:solidFill>
              <a:schemeClr val="tx1"/>
            </a:solidFill>
            <a:prstDash val="sysDot"/>
            <a:round/>
            <a:headEnd type="none" w="med" len="med"/>
            <a:tailEnd type="none" w="med" len="med"/>
          </a:ln>
          <a:effectLst/>
        </p:spPr>
      </p:cxnSp>
      <p:sp>
        <p:nvSpPr>
          <p:cNvPr id="54" name="AutoShape 16"/>
          <p:cNvSpPr>
            <a:spLocks/>
          </p:cNvSpPr>
          <p:nvPr>
            <p:custDataLst>
              <p:tags r:id="rId6"/>
            </p:custDataLst>
          </p:nvPr>
        </p:nvSpPr>
        <p:spPr bwMode="auto">
          <a:xfrm>
            <a:off x="1172867" y="2067735"/>
            <a:ext cx="228600" cy="2732865"/>
          </a:xfrm>
          <a:prstGeom prst="leftBrace">
            <a:avLst>
              <a:gd name="adj1" fmla="val 75000"/>
              <a:gd name="adj2" fmla="val 50000"/>
            </a:avLst>
          </a:prstGeom>
          <a:noFill/>
          <a:ln w="25400">
            <a:solidFill>
              <a:schemeClr val="tx1"/>
            </a:solidFill>
            <a:round/>
            <a:headEnd/>
            <a:tailEnd/>
          </a:ln>
          <a:effectLst/>
        </p:spPr>
        <p:txBody>
          <a:bodyPr wrap="none" anchor="ctr"/>
          <a:lstStyle/>
          <a:p>
            <a:endParaRPr lang="en-US" sz="1800" dirty="0">
              <a:latin typeface="Calibri" pitchFamily="34" charset="0"/>
            </a:endParaRPr>
          </a:p>
        </p:txBody>
      </p:sp>
      <p:grpSp>
        <p:nvGrpSpPr>
          <p:cNvPr id="4" name="Group 80"/>
          <p:cNvGrpSpPr/>
          <p:nvPr>
            <p:custDataLst>
              <p:tags r:id="rId7"/>
            </p:custDataLst>
          </p:nvPr>
        </p:nvGrpSpPr>
        <p:grpSpPr>
          <a:xfrm>
            <a:off x="1553867" y="2647683"/>
            <a:ext cx="4237333" cy="492484"/>
            <a:chOff x="1637766" y="1995289"/>
            <a:chExt cx="4648200" cy="492484"/>
          </a:xfrm>
        </p:grpSpPr>
        <p:sp>
          <p:nvSpPr>
            <p:cNvPr id="82" name="Rectangle 81"/>
            <p:cNvSpPr/>
            <p:nvPr>
              <p:custDataLst>
                <p:tags r:id="rId49"/>
              </p:custDataLst>
            </p:nvPr>
          </p:nvSpPr>
          <p:spPr bwMode="auto">
            <a:xfrm>
              <a:off x="1637766" y="1995289"/>
              <a:ext cx="4648200" cy="492484"/>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83" name="Rectangle 82"/>
            <p:cNvSpPr/>
            <p:nvPr>
              <p:custDataLst>
                <p:tags r:id="rId50"/>
              </p:custDataLst>
            </p:nvPr>
          </p:nvSpPr>
          <p:spPr bwMode="auto">
            <a:xfrm>
              <a:off x="1784795"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84" name="Rectangle 83"/>
            <p:cNvSpPr/>
            <p:nvPr>
              <p:custDataLst>
                <p:tags r:id="rId51"/>
              </p:custDataLst>
            </p:nvPr>
          </p:nvSpPr>
          <p:spPr bwMode="auto">
            <a:xfrm>
              <a:off x="3048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85" name="Rectangle 84"/>
            <p:cNvSpPr/>
            <p:nvPr>
              <p:custDataLst>
                <p:tags r:id="rId52"/>
              </p:custDataLst>
            </p:nvPr>
          </p:nvSpPr>
          <p:spPr bwMode="auto">
            <a:xfrm>
              <a:off x="4953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86" name="Straight Connector 85"/>
            <p:cNvCxnSpPr/>
            <p:nvPr>
              <p:custDataLst>
                <p:tags r:id="rId53"/>
              </p:custDataLst>
            </p:nvPr>
          </p:nvCxnSpPr>
          <p:spPr bwMode="auto">
            <a:xfrm>
              <a:off x="4426955" y="2254873"/>
              <a:ext cx="401225" cy="1588"/>
            </a:xfrm>
            <a:prstGeom prst="line">
              <a:avLst/>
            </a:prstGeom>
            <a:noFill/>
            <a:ln w="76200" cap="rnd" cmpd="sng" algn="ctr">
              <a:solidFill>
                <a:schemeClr val="tx1"/>
              </a:solidFill>
              <a:prstDash val="sysDot"/>
              <a:round/>
              <a:headEnd type="none" w="med" len="med"/>
              <a:tailEnd type="none" w="med" len="med"/>
            </a:ln>
            <a:effectLst/>
          </p:spPr>
        </p:cxnSp>
      </p:grpSp>
      <p:grpSp>
        <p:nvGrpSpPr>
          <p:cNvPr id="5" name="Group 86"/>
          <p:cNvGrpSpPr/>
          <p:nvPr>
            <p:custDataLst>
              <p:tags r:id="rId8"/>
            </p:custDataLst>
          </p:nvPr>
        </p:nvGrpSpPr>
        <p:grpSpPr>
          <a:xfrm>
            <a:off x="1553867" y="3221999"/>
            <a:ext cx="4237333" cy="492484"/>
            <a:chOff x="1637766" y="1995289"/>
            <a:chExt cx="4648200" cy="492484"/>
          </a:xfrm>
        </p:grpSpPr>
        <p:sp>
          <p:nvSpPr>
            <p:cNvPr id="88" name="Rectangle 87"/>
            <p:cNvSpPr/>
            <p:nvPr>
              <p:custDataLst>
                <p:tags r:id="rId44"/>
              </p:custDataLst>
            </p:nvPr>
          </p:nvSpPr>
          <p:spPr bwMode="auto">
            <a:xfrm>
              <a:off x="1637766" y="1995289"/>
              <a:ext cx="4648200" cy="492484"/>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89" name="Rectangle 88"/>
            <p:cNvSpPr/>
            <p:nvPr>
              <p:custDataLst>
                <p:tags r:id="rId45"/>
              </p:custDataLst>
            </p:nvPr>
          </p:nvSpPr>
          <p:spPr bwMode="auto">
            <a:xfrm>
              <a:off x="1784795"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90" name="Rectangle 89"/>
            <p:cNvSpPr/>
            <p:nvPr>
              <p:custDataLst>
                <p:tags r:id="rId46"/>
              </p:custDataLst>
            </p:nvPr>
          </p:nvSpPr>
          <p:spPr bwMode="auto">
            <a:xfrm>
              <a:off x="3048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91" name="Rectangle 90"/>
            <p:cNvSpPr/>
            <p:nvPr>
              <p:custDataLst>
                <p:tags r:id="rId47"/>
              </p:custDataLst>
            </p:nvPr>
          </p:nvSpPr>
          <p:spPr bwMode="auto">
            <a:xfrm>
              <a:off x="4953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92" name="Straight Connector 91"/>
            <p:cNvCxnSpPr/>
            <p:nvPr>
              <p:custDataLst>
                <p:tags r:id="rId48"/>
              </p:custDataLst>
            </p:nvPr>
          </p:nvCxnSpPr>
          <p:spPr bwMode="auto">
            <a:xfrm>
              <a:off x="4426955" y="2254873"/>
              <a:ext cx="401225" cy="1588"/>
            </a:xfrm>
            <a:prstGeom prst="line">
              <a:avLst/>
            </a:prstGeom>
            <a:noFill/>
            <a:ln w="76200" cap="rnd" cmpd="sng" algn="ctr">
              <a:solidFill>
                <a:schemeClr val="tx1"/>
              </a:solidFill>
              <a:prstDash val="sysDot"/>
              <a:round/>
              <a:headEnd type="none" w="med" len="med"/>
              <a:tailEnd type="none" w="med" len="med"/>
            </a:ln>
            <a:effectLst/>
          </p:spPr>
        </p:cxnSp>
      </p:grpSp>
      <p:grpSp>
        <p:nvGrpSpPr>
          <p:cNvPr id="6" name="Group 92"/>
          <p:cNvGrpSpPr/>
          <p:nvPr>
            <p:custDataLst>
              <p:tags r:id="rId9"/>
            </p:custDataLst>
          </p:nvPr>
        </p:nvGrpSpPr>
        <p:grpSpPr>
          <a:xfrm>
            <a:off x="1553867" y="4288799"/>
            <a:ext cx="4237333" cy="492484"/>
            <a:chOff x="1637766" y="1995289"/>
            <a:chExt cx="4648200" cy="492484"/>
          </a:xfrm>
        </p:grpSpPr>
        <p:sp>
          <p:nvSpPr>
            <p:cNvPr id="94" name="Rectangle 93"/>
            <p:cNvSpPr/>
            <p:nvPr>
              <p:custDataLst>
                <p:tags r:id="rId39"/>
              </p:custDataLst>
            </p:nvPr>
          </p:nvSpPr>
          <p:spPr bwMode="auto">
            <a:xfrm>
              <a:off x="1637766" y="1995289"/>
              <a:ext cx="4648200" cy="492484"/>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95" name="Rectangle 94"/>
            <p:cNvSpPr/>
            <p:nvPr>
              <p:custDataLst>
                <p:tags r:id="rId40"/>
              </p:custDataLst>
            </p:nvPr>
          </p:nvSpPr>
          <p:spPr bwMode="auto">
            <a:xfrm>
              <a:off x="1784795"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96" name="Rectangle 95"/>
            <p:cNvSpPr/>
            <p:nvPr>
              <p:custDataLst>
                <p:tags r:id="rId41"/>
              </p:custDataLst>
            </p:nvPr>
          </p:nvSpPr>
          <p:spPr bwMode="auto">
            <a:xfrm>
              <a:off x="3048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97" name="Rectangle 96"/>
            <p:cNvSpPr/>
            <p:nvPr>
              <p:custDataLst>
                <p:tags r:id="rId42"/>
              </p:custDataLst>
            </p:nvPr>
          </p:nvSpPr>
          <p:spPr bwMode="auto">
            <a:xfrm>
              <a:off x="4953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98" name="Straight Connector 97"/>
            <p:cNvCxnSpPr/>
            <p:nvPr>
              <p:custDataLst>
                <p:tags r:id="rId43"/>
              </p:custDataLst>
            </p:nvPr>
          </p:nvCxnSpPr>
          <p:spPr bwMode="auto">
            <a:xfrm>
              <a:off x="4426955" y="2254873"/>
              <a:ext cx="401225" cy="1588"/>
            </a:xfrm>
            <a:prstGeom prst="line">
              <a:avLst/>
            </a:prstGeom>
            <a:noFill/>
            <a:ln w="76200" cap="rnd" cmpd="sng" algn="ctr">
              <a:solidFill>
                <a:schemeClr val="tx1"/>
              </a:solidFill>
              <a:prstDash val="sysDot"/>
              <a:round/>
              <a:headEnd type="none" w="med" len="med"/>
              <a:tailEnd type="none" w="med" len="med"/>
            </a:ln>
            <a:effectLst/>
          </p:spPr>
        </p:cxnSp>
      </p:grpSp>
      <p:sp>
        <p:nvSpPr>
          <p:cNvPr id="99" name="Trapezoid 98"/>
          <p:cNvSpPr/>
          <p:nvPr>
            <p:custDataLst>
              <p:tags r:id="rId10"/>
            </p:custDataLst>
          </p:nvPr>
        </p:nvSpPr>
        <p:spPr bwMode="auto">
          <a:xfrm>
            <a:off x="1619863" y="4709564"/>
            <a:ext cx="3523449" cy="865914"/>
          </a:xfrm>
          <a:prstGeom prst="trapezoid">
            <a:avLst>
              <a:gd name="adj" fmla="val 141754"/>
            </a:avLst>
          </a:prstGeom>
          <a:solidFill>
            <a:schemeClr val="bg2">
              <a:lumMod val="20000"/>
              <a:lumOff val="80000"/>
            </a:schemeClr>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64" name="Rectangle 63"/>
          <p:cNvSpPr/>
          <p:nvPr>
            <p:custDataLst>
              <p:tags r:id="rId11"/>
            </p:custDataLst>
          </p:nvPr>
        </p:nvSpPr>
        <p:spPr bwMode="auto">
          <a:xfrm>
            <a:off x="1619863" y="5575478"/>
            <a:ext cx="3523449" cy="53340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65" name="Rectangle 64"/>
          <p:cNvSpPr/>
          <p:nvPr>
            <p:custDataLst>
              <p:tags r:id="rId12"/>
            </p:custDataLst>
          </p:nvPr>
        </p:nvSpPr>
        <p:spPr bwMode="auto">
          <a:xfrm>
            <a:off x="3118107" y="5689778"/>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66" name="Rectangle 65"/>
          <p:cNvSpPr/>
          <p:nvPr>
            <p:custDataLst>
              <p:tags r:id="rId13"/>
            </p:custDataLst>
          </p:nvPr>
        </p:nvSpPr>
        <p:spPr bwMode="auto">
          <a:xfrm>
            <a:off x="3390712" y="5689778"/>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67" name="Rectangle 66"/>
          <p:cNvSpPr/>
          <p:nvPr>
            <p:custDataLst>
              <p:tags r:id="rId14"/>
            </p:custDataLst>
          </p:nvPr>
        </p:nvSpPr>
        <p:spPr bwMode="auto">
          <a:xfrm>
            <a:off x="3651507" y="5689778"/>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68" name="Rectangle 67"/>
          <p:cNvSpPr/>
          <p:nvPr>
            <p:custDataLst>
              <p:tags r:id="rId15"/>
            </p:custDataLst>
          </p:nvPr>
        </p:nvSpPr>
        <p:spPr bwMode="auto">
          <a:xfrm>
            <a:off x="4565907" y="5689778"/>
            <a:ext cx="4572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i="1" dirty="0">
                <a:latin typeface="Calibri" pitchFamily="34" charset="0"/>
              </a:rPr>
              <a:t>B</a:t>
            </a:r>
            <a:r>
              <a:rPr lang="en-US" sz="1400" dirty="0">
                <a:latin typeface="Calibri" pitchFamily="34" charset="0"/>
              </a:rPr>
              <a:t>-1</a:t>
            </a:r>
          </a:p>
        </p:txBody>
      </p:sp>
      <p:sp>
        <p:nvSpPr>
          <p:cNvPr id="69" name="Rectangle 68"/>
          <p:cNvSpPr/>
          <p:nvPr>
            <p:custDataLst>
              <p:tags r:id="rId16"/>
            </p:custDataLst>
          </p:nvPr>
        </p:nvSpPr>
        <p:spPr bwMode="auto">
          <a:xfrm>
            <a:off x="3924112" y="5689778"/>
            <a:ext cx="64179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cxnSp>
        <p:nvCxnSpPr>
          <p:cNvPr id="70" name="Straight Connector 69"/>
          <p:cNvCxnSpPr/>
          <p:nvPr>
            <p:custDataLst>
              <p:tags r:id="rId17"/>
            </p:custDataLst>
          </p:nvPr>
        </p:nvCxnSpPr>
        <p:spPr bwMode="auto">
          <a:xfrm>
            <a:off x="4058263" y="5841384"/>
            <a:ext cx="457200" cy="1588"/>
          </a:xfrm>
          <a:prstGeom prst="line">
            <a:avLst/>
          </a:prstGeom>
          <a:noFill/>
          <a:ln w="38100" cap="rnd" cmpd="sng" algn="ctr">
            <a:solidFill>
              <a:schemeClr val="tx1"/>
            </a:solidFill>
            <a:prstDash val="sysDot"/>
            <a:round/>
            <a:headEnd type="none" w="med" len="med"/>
            <a:tailEnd type="none" w="med" len="med"/>
          </a:ln>
          <a:effectLst/>
        </p:spPr>
      </p:cxnSp>
      <p:sp>
        <p:nvSpPr>
          <p:cNvPr id="72" name="Rectangle 71"/>
          <p:cNvSpPr/>
          <p:nvPr>
            <p:custDataLst>
              <p:tags r:id="rId18"/>
            </p:custDataLst>
          </p:nvPr>
        </p:nvSpPr>
        <p:spPr bwMode="auto">
          <a:xfrm>
            <a:off x="2215517" y="5689778"/>
            <a:ext cx="717995"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73" name="Rectangle 72"/>
          <p:cNvSpPr/>
          <p:nvPr>
            <p:custDataLst>
              <p:tags r:id="rId19"/>
            </p:custDataLst>
          </p:nvPr>
        </p:nvSpPr>
        <p:spPr bwMode="auto">
          <a:xfrm>
            <a:off x="1746507" y="5689778"/>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err="1">
                <a:latin typeface="Calibri" pitchFamily="34" charset="0"/>
              </a:rPr>
              <a:t>v</a:t>
            </a:r>
            <a:endParaRPr lang="en-US" sz="1400" dirty="0">
              <a:latin typeface="Calibri" pitchFamily="34" charset="0"/>
            </a:endParaRPr>
          </a:p>
        </p:txBody>
      </p:sp>
      <p:sp>
        <p:nvSpPr>
          <p:cNvPr id="77" name="AutoShape 16"/>
          <p:cNvSpPr>
            <a:spLocks/>
          </p:cNvSpPr>
          <p:nvPr>
            <p:custDataLst>
              <p:tags r:id="rId20"/>
            </p:custDataLst>
          </p:nvPr>
        </p:nvSpPr>
        <p:spPr bwMode="auto">
          <a:xfrm rot="16200000" flipV="1">
            <a:off x="3969184" y="5333467"/>
            <a:ext cx="228600" cy="1905000"/>
          </a:xfrm>
          <a:prstGeom prst="leftBrace">
            <a:avLst>
              <a:gd name="adj1" fmla="val 136972"/>
              <a:gd name="adj2" fmla="val 50000"/>
            </a:avLst>
          </a:prstGeom>
          <a:noFill/>
          <a:ln w="25400">
            <a:solidFill>
              <a:schemeClr val="tx1"/>
            </a:solidFill>
            <a:round/>
            <a:headEnd/>
            <a:tailEnd/>
          </a:ln>
          <a:effectLst/>
        </p:spPr>
        <p:txBody>
          <a:bodyPr wrap="none" anchor="ctr"/>
          <a:lstStyle/>
          <a:p>
            <a:endParaRPr lang="en-US" sz="1800" dirty="0">
              <a:latin typeface="Calibri" pitchFamily="34" charset="0"/>
            </a:endParaRPr>
          </a:p>
        </p:txBody>
      </p:sp>
      <mc:AlternateContent xmlns:mc="http://schemas.openxmlformats.org/markup-compatibility/2006" xmlns:a14="http://schemas.microsoft.com/office/drawing/2010/main">
        <mc:Choice Requires="a14">
          <p:sp>
            <p:nvSpPr>
              <p:cNvPr id="51" name="Rectangle 50"/>
              <p:cNvSpPr/>
              <p:nvPr>
                <p:custDataLst>
                  <p:tags r:id="rId21"/>
                </p:custDataLst>
              </p:nvPr>
            </p:nvSpPr>
            <p:spPr bwMode="auto">
              <a:xfrm>
                <a:off x="6337478" y="2853352"/>
                <a:ext cx="990600" cy="270848"/>
              </a:xfrm>
              <a:prstGeom prst="rect">
                <a:avLst/>
              </a:prstGeom>
              <a:solidFill>
                <a:srgbClr val="FF9999"/>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14:m>
                  <m:oMath xmlns:m="http://schemas.openxmlformats.org/officeDocument/2006/math">
                    <m:r>
                      <a:rPr lang="en-US" sz="1600" b="1" i="1" dirty="0" smtClean="0">
                        <a:solidFill>
                          <a:srgbClr val="FF9900"/>
                        </a:solidFill>
                        <a:effectLst>
                          <a:glow rad="127000">
                            <a:schemeClr val="tx1"/>
                          </a:glow>
                        </a:effectLst>
                        <a:latin typeface="Cambria Math" panose="02040503050406030204" pitchFamily="18" charset="0"/>
                      </a:rPr>
                      <m:t>𝒕</m:t>
                    </m:r>
                  </m:oMath>
                </a14:m>
                <a:r>
                  <a:rPr lang="en-US" sz="1600" dirty="0">
                    <a:latin typeface="Calibri" pitchFamily="34" charset="0"/>
                  </a:rPr>
                  <a:t> bits</a:t>
                </a:r>
              </a:p>
            </p:txBody>
          </p:sp>
        </mc:Choice>
        <mc:Fallback xmlns="">
          <p:sp>
            <p:nvSpPr>
              <p:cNvPr id="51" name="Rectangle 50"/>
              <p:cNvSpPr>
                <a:spLocks noRot="1" noChangeAspect="1" noMove="1" noResize="1" noEditPoints="1" noAdjustHandles="1" noChangeArrowheads="1" noChangeShapeType="1" noTextEdit="1"/>
              </p:cNvSpPr>
              <p:nvPr>
                <p:custDataLst>
                  <p:tags r:id="rId61"/>
                </p:custDataLst>
              </p:nvPr>
            </p:nvSpPr>
            <p:spPr bwMode="auto">
              <a:xfrm>
                <a:off x="6337478" y="2853352"/>
                <a:ext cx="990600" cy="270848"/>
              </a:xfrm>
              <a:prstGeom prst="rect">
                <a:avLst/>
              </a:prstGeom>
              <a:blipFill rotWithShape="0">
                <a:blip r:embed="rId62"/>
                <a:stretch>
                  <a:fillRect t="-14894" b="-36170"/>
                </a:stretch>
              </a:blipFill>
              <a:ln w="12700" cap="flat" cmpd="sng" algn="ctr">
                <a:solidFill>
                  <a:schemeClr val="tx1"/>
                </a:solidFill>
                <a:prstDash val="solid"/>
                <a:round/>
                <a:headEnd type="none" w="med" len="med"/>
                <a:tailEnd type="triangl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p:cNvSpPr/>
              <p:nvPr>
                <p:custDataLst>
                  <p:tags r:id="rId22"/>
                </p:custDataLst>
              </p:nvPr>
            </p:nvSpPr>
            <p:spPr bwMode="auto">
              <a:xfrm>
                <a:off x="7328078" y="2853352"/>
                <a:ext cx="762000"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14:m>
                  <m:oMath xmlns:m="http://schemas.openxmlformats.org/officeDocument/2006/math">
                    <m:r>
                      <a:rPr lang="en-US" sz="1600" b="1" i="1" dirty="0" smtClean="0">
                        <a:solidFill>
                          <a:srgbClr val="7030A0"/>
                        </a:solidFill>
                        <a:latin typeface="Cambria Math" panose="02040503050406030204" pitchFamily="18" charset="0"/>
                      </a:rPr>
                      <m:t>𝒔</m:t>
                    </m:r>
                  </m:oMath>
                </a14:m>
                <a:r>
                  <a:rPr lang="en-US" sz="1600" dirty="0">
                    <a:latin typeface="Calibri" pitchFamily="34" charset="0"/>
                  </a:rPr>
                  <a:t> bits</a:t>
                </a:r>
              </a:p>
            </p:txBody>
          </p:sp>
        </mc:Choice>
        <mc:Fallback xmlns="">
          <p:sp>
            <p:nvSpPr>
              <p:cNvPr id="52" name="Rectangle 51"/>
              <p:cNvSpPr>
                <a:spLocks noRot="1" noChangeAspect="1" noMove="1" noResize="1" noEditPoints="1" noAdjustHandles="1" noChangeArrowheads="1" noChangeShapeType="1" noTextEdit="1"/>
              </p:cNvSpPr>
              <p:nvPr>
                <p:custDataLst>
                  <p:tags r:id="rId63"/>
                </p:custDataLst>
              </p:nvPr>
            </p:nvSpPr>
            <p:spPr bwMode="auto">
              <a:xfrm>
                <a:off x="7328078" y="2853352"/>
                <a:ext cx="762000" cy="270848"/>
              </a:xfrm>
              <a:prstGeom prst="rect">
                <a:avLst/>
              </a:prstGeom>
              <a:blipFill rotWithShape="0">
                <a:blip r:embed="rId64"/>
                <a:stretch>
                  <a:fillRect t="-14894" b="-36170"/>
                </a:stretch>
              </a:blipFill>
              <a:ln w="12700" cap="flat" cmpd="sng" algn="ctr">
                <a:solidFill>
                  <a:schemeClr val="tx1"/>
                </a:solidFill>
                <a:prstDash val="solid"/>
                <a:round/>
                <a:headEnd type="none" w="med" len="med"/>
                <a:tailEnd type="triangl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custDataLst>
                  <p:tags r:id="rId23"/>
                </p:custDataLst>
              </p:nvPr>
            </p:nvSpPr>
            <p:spPr bwMode="auto">
              <a:xfrm>
                <a:off x="8090078" y="2853352"/>
                <a:ext cx="685800"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lvl="0" algn="ctr"/>
                <a14:m>
                  <m:oMath xmlns:m="http://schemas.openxmlformats.org/officeDocument/2006/math">
                    <m:r>
                      <a:rPr lang="en-US" sz="1600" b="1" i="1" dirty="0" smtClean="0">
                        <a:solidFill>
                          <a:srgbClr val="0070C0"/>
                        </a:solidFill>
                        <a:latin typeface="Cambria Math" panose="02040503050406030204" pitchFamily="18" charset="0"/>
                      </a:rPr>
                      <m:t>𝒃</m:t>
                    </m:r>
                  </m:oMath>
                </a14:m>
                <a:r>
                  <a:rPr lang="en-US" sz="1600" dirty="0">
                    <a:solidFill>
                      <a:srgbClr val="000000"/>
                    </a:solidFill>
                    <a:latin typeface="Calibri" pitchFamily="34" charset="0"/>
                  </a:rPr>
                  <a:t> bits</a:t>
                </a:r>
              </a:p>
            </p:txBody>
          </p:sp>
        </mc:Choice>
        <mc:Fallback xmlns="">
          <p:sp>
            <p:nvSpPr>
              <p:cNvPr id="53" name="Rectangle 52"/>
              <p:cNvSpPr>
                <a:spLocks noRot="1" noChangeAspect="1" noMove="1" noResize="1" noEditPoints="1" noAdjustHandles="1" noChangeArrowheads="1" noChangeShapeType="1" noTextEdit="1"/>
              </p:cNvSpPr>
              <p:nvPr>
                <p:custDataLst>
                  <p:tags r:id="rId65"/>
                </p:custDataLst>
              </p:nvPr>
            </p:nvSpPr>
            <p:spPr bwMode="auto">
              <a:xfrm>
                <a:off x="8090078" y="2853352"/>
                <a:ext cx="685800" cy="270848"/>
              </a:xfrm>
              <a:prstGeom prst="rect">
                <a:avLst/>
              </a:prstGeom>
              <a:blipFill>
                <a:blip r:embed="rId66"/>
                <a:stretch>
                  <a:fillRect t="-14894" r="-870" b="-36170"/>
                </a:stretch>
              </a:blipFill>
              <a:ln w="12700" cap="flat" cmpd="sng" algn="ctr">
                <a:solidFill>
                  <a:schemeClr val="tx1"/>
                </a:solidFill>
                <a:prstDash val="solid"/>
                <a:round/>
                <a:headEnd type="none" w="med" len="med"/>
                <a:tailEnd type="triangle" w="med" len="med"/>
              </a:ln>
              <a:effectLst/>
            </p:spPr>
            <p:txBody>
              <a:bodyPr/>
              <a:lstStyle/>
              <a:p>
                <a:r>
                  <a:rPr lang="en-US">
                    <a:noFill/>
                  </a:rPr>
                  <a:t> </a:t>
                </a:r>
              </a:p>
            </p:txBody>
          </p:sp>
        </mc:Fallback>
      </mc:AlternateContent>
      <p:sp>
        <p:nvSpPr>
          <p:cNvPr id="55" name="TextBox 54"/>
          <p:cNvSpPr txBox="1"/>
          <p:nvPr>
            <p:custDataLst>
              <p:tags r:id="rId24"/>
            </p:custDataLst>
          </p:nvPr>
        </p:nvSpPr>
        <p:spPr>
          <a:xfrm>
            <a:off x="6169842" y="2513390"/>
            <a:ext cx="2841493" cy="369332"/>
          </a:xfrm>
          <a:prstGeom prst="rect">
            <a:avLst/>
          </a:prstGeom>
          <a:noFill/>
        </p:spPr>
        <p:txBody>
          <a:bodyPr wrap="none" rtlCol="0">
            <a:spAutoFit/>
          </a:bodyPr>
          <a:lstStyle/>
          <a:p>
            <a:r>
              <a:rPr lang="en-US" sz="1800" dirty="0">
                <a:latin typeface="Calibri" pitchFamily="34" charset="0"/>
              </a:rPr>
              <a:t>Address of byte in memory:</a:t>
            </a:r>
          </a:p>
        </p:txBody>
      </p:sp>
      <p:sp>
        <p:nvSpPr>
          <p:cNvPr id="58" name="AutoShape 16"/>
          <p:cNvSpPr>
            <a:spLocks/>
          </p:cNvSpPr>
          <p:nvPr>
            <p:custDataLst>
              <p:tags r:id="rId25"/>
            </p:custDataLst>
          </p:nvPr>
        </p:nvSpPr>
        <p:spPr bwMode="auto">
          <a:xfrm rot="16200000" flipV="1">
            <a:off x="6718478" y="2822218"/>
            <a:ext cx="228600" cy="990598"/>
          </a:xfrm>
          <a:prstGeom prst="leftBrace">
            <a:avLst>
              <a:gd name="adj1" fmla="val 75000"/>
              <a:gd name="adj2" fmla="val 50000"/>
            </a:avLst>
          </a:prstGeom>
          <a:noFill/>
          <a:ln w="19050">
            <a:solidFill>
              <a:schemeClr val="tx1"/>
            </a:solidFill>
            <a:round/>
            <a:headEnd/>
            <a:tailEnd/>
          </a:ln>
          <a:effectLst/>
        </p:spPr>
        <p:txBody>
          <a:bodyPr wrap="none" anchor="ctr"/>
          <a:lstStyle/>
          <a:p>
            <a:endParaRPr lang="en-US" sz="1800" dirty="0">
              <a:latin typeface="Calibri" pitchFamily="34" charset="0"/>
            </a:endParaRPr>
          </a:p>
        </p:txBody>
      </p:sp>
      <p:sp>
        <p:nvSpPr>
          <p:cNvPr id="60" name="AutoShape 16"/>
          <p:cNvSpPr>
            <a:spLocks/>
          </p:cNvSpPr>
          <p:nvPr>
            <p:custDataLst>
              <p:tags r:id="rId26"/>
            </p:custDataLst>
          </p:nvPr>
        </p:nvSpPr>
        <p:spPr bwMode="auto">
          <a:xfrm rot="16200000" flipV="1">
            <a:off x="7594779" y="2933702"/>
            <a:ext cx="228600" cy="761998"/>
          </a:xfrm>
          <a:prstGeom prst="leftBrace">
            <a:avLst>
              <a:gd name="adj1" fmla="val 75000"/>
              <a:gd name="adj2" fmla="val 50000"/>
            </a:avLst>
          </a:prstGeom>
          <a:noFill/>
          <a:ln w="19050">
            <a:solidFill>
              <a:schemeClr val="tx1"/>
            </a:solidFill>
            <a:round/>
            <a:headEnd/>
            <a:tailEnd/>
          </a:ln>
          <a:effectLst/>
        </p:spPr>
        <p:txBody>
          <a:bodyPr wrap="none" anchor="ctr"/>
          <a:lstStyle/>
          <a:p>
            <a:endParaRPr lang="en-US" sz="1800" dirty="0">
              <a:latin typeface="Calibri" pitchFamily="34" charset="0"/>
            </a:endParaRPr>
          </a:p>
        </p:txBody>
      </p:sp>
      <p:sp>
        <p:nvSpPr>
          <p:cNvPr id="71" name="AutoShape 16"/>
          <p:cNvSpPr>
            <a:spLocks/>
          </p:cNvSpPr>
          <p:nvPr>
            <p:custDataLst>
              <p:tags r:id="rId27"/>
            </p:custDataLst>
          </p:nvPr>
        </p:nvSpPr>
        <p:spPr bwMode="auto">
          <a:xfrm rot="16200000" flipV="1">
            <a:off x="8280578" y="3009901"/>
            <a:ext cx="228600" cy="609600"/>
          </a:xfrm>
          <a:prstGeom prst="leftBrace">
            <a:avLst>
              <a:gd name="adj1" fmla="val 75000"/>
              <a:gd name="adj2" fmla="val 50000"/>
            </a:avLst>
          </a:prstGeom>
          <a:noFill/>
          <a:ln w="19050">
            <a:solidFill>
              <a:schemeClr val="tx1"/>
            </a:solidFill>
            <a:round/>
            <a:headEnd/>
            <a:tailEnd/>
          </a:ln>
          <a:effectLst/>
        </p:spPr>
        <p:txBody>
          <a:bodyPr wrap="none" anchor="ctr"/>
          <a:lstStyle/>
          <a:p>
            <a:endParaRPr lang="en-US" sz="1800" dirty="0">
              <a:latin typeface="Calibri" pitchFamily="34" charset="0"/>
            </a:endParaRPr>
          </a:p>
        </p:txBody>
      </p:sp>
      <p:sp>
        <p:nvSpPr>
          <p:cNvPr id="75" name="TextBox 74"/>
          <p:cNvSpPr txBox="1"/>
          <p:nvPr>
            <p:custDataLst>
              <p:tags r:id="rId28"/>
            </p:custDataLst>
          </p:nvPr>
        </p:nvSpPr>
        <p:spPr>
          <a:xfrm>
            <a:off x="6594772" y="3365678"/>
            <a:ext cx="485389" cy="369332"/>
          </a:xfrm>
          <a:prstGeom prst="rect">
            <a:avLst/>
          </a:prstGeom>
          <a:noFill/>
        </p:spPr>
        <p:txBody>
          <a:bodyPr wrap="none" rtlCol="0">
            <a:spAutoFit/>
          </a:bodyPr>
          <a:lstStyle/>
          <a:p>
            <a:r>
              <a:rPr lang="en-US" sz="1800" dirty="0">
                <a:latin typeface="Calibri" pitchFamily="34" charset="0"/>
              </a:rPr>
              <a:t>tag</a:t>
            </a:r>
          </a:p>
        </p:txBody>
      </p:sp>
      <p:sp>
        <p:nvSpPr>
          <p:cNvPr id="80" name="TextBox 79"/>
          <p:cNvSpPr txBox="1"/>
          <p:nvPr>
            <p:custDataLst>
              <p:tags r:id="rId29"/>
            </p:custDataLst>
          </p:nvPr>
        </p:nvSpPr>
        <p:spPr>
          <a:xfrm>
            <a:off x="7360273" y="3364468"/>
            <a:ext cx="705258" cy="646331"/>
          </a:xfrm>
          <a:prstGeom prst="rect">
            <a:avLst/>
          </a:prstGeom>
          <a:noFill/>
        </p:spPr>
        <p:txBody>
          <a:bodyPr wrap="none" rtlCol="0">
            <a:spAutoFit/>
          </a:bodyPr>
          <a:lstStyle/>
          <a:p>
            <a:pPr algn="ctr"/>
            <a:r>
              <a:rPr lang="en-US" sz="1800" dirty="0">
                <a:latin typeface="Calibri" pitchFamily="34" charset="0"/>
              </a:rPr>
              <a:t>set</a:t>
            </a:r>
          </a:p>
          <a:p>
            <a:pPr algn="ctr"/>
            <a:r>
              <a:rPr lang="en-US" sz="1800" dirty="0">
                <a:latin typeface="Calibri" pitchFamily="34" charset="0"/>
              </a:rPr>
              <a:t>index</a:t>
            </a:r>
          </a:p>
        </p:txBody>
      </p:sp>
      <p:sp>
        <p:nvSpPr>
          <p:cNvPr id="81" name="TextBox 80"/>
          <p:cNvSpPr txBox="1"/>
          <p:nvPr>
            <p:custDataLst>
              <p:tags r:id="rId30"/>
            </p:custDataLst>
          </p:nvPr>
        </p:nvSpPr>
        <p:spPr>
          <a:xfrm>
            <a:off x="8033195" y="3364468"/>
            <a:ext cx="738664" cy="646331"/>
          </a:xfrm>
          <a:prstGeom prst="rect">
            <a:avLst/>
          </a:prstGeom>
          <a:noFill/>
        </p:spPr>
        <p:txBody>
          <a:bodyPr wrap="none" rtlCol="0">
            <a:spAutoFit/>
          </a:bodyPr>
          <a:lstStyle/>
          <a:p>
            <a:pPr algn="ctr"/>
            <a:r>
              <a:rPr lang="en-US" sz="1800" dirty="0">
                <a:latin typeface="Calibri" pitchFamily="34" charset="0"/>
              </a:rPr>
              <a:t>block</a:t>
            </a:r>
          </a:p>
          <a:p>
            <a:pPr algn="ctr"/>
            <a:r>
              <a:rPr lang="en-US" sz="1800" dirty="0">
                <a:latin typeface="Calibri" pitchFamily="34" charset="0"/>
              </a:rPr>
              <a:t>offset</a:t>
            </a:r>
          </a:p>
        </p:txBody>
      </p:sp>
      <p:cxnSp>
        <p:nvCxnSpPr>
          <p:cNvPr id="93" name="Shape 92"/>
          <p:cNvCxnSpPr>
            <a:stCxn id="80" idx="2"/>
            <a:endCxn id="94" idx="3"/>
          </p:cNvCxnSpPr>
          <p:nvPr>
            <p:custDataLst>
              <p:tags r:id="rId31"/>
            </p:custDataLst>
          </p:nvPr>
        </p:nvCxnSpPr>
        <p:spPr bwMode="auto">
          <a:xfrm rot="5400000">
            <a:off x="6489930" y="3312069"/>
            <a:ext cx="524242" cy="1921702"/>
          </a:xfrm>
          <a:prstGeom prst="bentConnector2">
            <a:avLst/>
          </a:prstGeom>
          <a:noFill/>
          <a:ln w="25400" cap="flat" cmpd="sng" algn="ctr">
            <a:solidFill>
              <a:schemeClr val="accent2">
                <a:lumMod val="75000"/>
              </a:schemeClr>
            </a:solidFill>
            <a:prstDash val="solid"/>
            <a:round/>
            <a:headEnd type="none" w="med" len="med"/>
            <a:tailEnd type="none" w="med" len="med"/>
          </a:ln>
          <a:effectLst/>
        </p:spPr>
      </p:cxnSp>
      <p:cxnSp>
        <p:nvCxnSpPr>
          <p:cNvPr id="102" name="Elbow Connector 101"/>
          <p:cNvCxnSpPr>
            <a:stCxn id="81" idx="2"/>
            <a:endCxn id="67" idx="0"/>
          </p:cNvCxnSpPr>
          <p:nvPr>
            <p:custDataLst>
              <p:tags r:id="rId32"/>
            </p:custDataLst>
          </p:nvPr>
        </p:nvCxnSpPr>
        <p:spPr bwMode="auto">
          <a:xfrm rot="5400000">
            <a:off x="5255680" y="2542930"/>
            <a:ext cx="1678979" cy="4614717"/>
          </a:xfrm>
          <a:prstGeom prst="bentConnector3">
            <a:avLst>
              <a:gd name="adj1" fmla="val 63807"/>
            </a:avLst>
          </a:prstGeom>
          <a:noFill/>
          <a:ln w="25400" cap="flat" cmpd="sng" algn="ctr">
            <a:solidFill>
              <a:schemeClr val="accent2">
                <a:lumMod val="75000"/>
              </a:schemeClr>
            </a:solidFill>
            <a:prstDash val="solid"/>
            <a:round/>
            <a:headEnd type="none" w="med" len="med"/>
            <a:tailEnd type="none" w="med" len="med"/>
          </a:ln>
          <a:effectLst/>
        </p:spPr>
      </p:cxnSp>
      <p:sp>
        <p:nvSpPr>
          <p:cNvPr id="104" name="TextBox 103"/>
          <p:cNvSpPr txBox="1"/>
          <p:nvPr>
            <p:custDataLst>
              <p:tags r:id="rId33"/>
            </p:custDataLst>
          </p:nvPr>
        </p:nvSpPr>
        <p:spPr>
          <a:xfrm>
            <a:off x="6471298" y="5054956"/>
            <a:ext cx="2015295" cy="307777"/>
          </a:xfrm>
          <a:prstGeom prst="rect">
            <a:avLst/>
          </a:prstGeom>
          <a:noFill/>
        </p:spPr>
        <p:txBody>
          <a:bodyPr wrap="none" rtlCol="0">
            <a:spAutoFit/>
          </a:bodyPr>
          <a:lstStyle/>
          <a:p>
            <a:r>
              <a:rPr lang="en-US" sz="1400" dirty="0">
                <a:solidFill>
                  <a:schemeClr val="accent2">
                    <a:lumMod val="75000"/>
                  </a:schemeClr>
                </a:solidFill>
                <a:latin typeface="Calibri" pitchFamily="34" charset="0"/>
              </a:rPr>
              <a:t>data begins at this offset</a:t>
            </a:r>
          </a:p>
        </p:txBody>
      </p:sp>
      <p:sp>
        <p:nvSpPr>
          <p:cNvPr id="105" name="TextBox 104"/>
          <p:cNvSpPr txBox="1"/>
          <p:nvPr>
            <p:custDataLst>
              <p:tags r:id="rId34"/>
            </p:custDataLst>
          </p:nvPr>
        </p:nvSpPr>
        <p:spPr>
          <a:xfrm>
            <a:off x="6311007" y="531674"/>
            <a:ext cx="2586990" cy="1754326"/>
          </a:xfrm>
          <a:prstGeom prst="rect">
            <a:avLst/>
          </a:prstGeom>
          <a:solidFill>
            <a:schemeClr val="bg2">
              <a:lumMod val="20000"/>
              <a:lumOff val="80000"/>
            </a:schemeClr>
          </a:solidFill>
        </p:spPr>
        <p:txBody>
          <a:bodyPr wrap="none" rtlCol="0">
            <a:spAutoFit/>
          </a:bodyPr>
          <a:lstStyle/>
          <a:p>
            <a:pPr marL="342900" indent="-342900">
              <a:buFont typeface="+mj-lt"/>
              <a:buAutoNum type="arabicParenR"/>
            </a:pPr>
            <a:r>
              <a:rPr lang="en-US" sz="1800" i="1" dirty="0">
                <a:solidFill>
                  <a:srgbClr val="C00000"/>
                </a:solidFill>
                <a:latin typeface="Calibri" pitchFamily="34" charset="0"/>
              </a:rPr>
              <a:t>Locate set</a:t>
            </a:r>
          </a:p>
          <a:p>
            <a:pPr marL="342900" indent="-342900">
              <a:buFont typeface="+mj-lt"/>
              <a:buAutoNum type="arabicParenR"/>
            </a:pPr>
            <a:r>
              <a:rPr lang="en-US" sz="1800" i="1" dirty="0">
                <a:solidFill>
                  <a:srgbClr val="C00000"/>
                </a:solidFill>
                <a:latin typeface="Calibri" pitchFamily="34" charset="0"/>
              </a:rPr>
              <a:t>Check if any line in set</a:t>
            </a:r>
            <a:br>
              <a:rPr lang="en-US" sz="1800" i="1" dirty="0">
                <a:solidFill>
                  <a:srgbClr val="C00000"/>
                </a:solidFill>
                <a:latin typeface="Calibri" pitchFamily="34" charset="0"/>
              </a:rPr>
            </a:br>
            <a:r>
              <a:rPr lang="en-US" sz="1800" i="1" dirty="0">
                <a:solidFill>
                  <a:srgbClr val="C00000"/>
                </a:solidFill>
                <a:latin typeface="Calibri" pitchFamily="34" charset="0"/>
              </a:rPr>
              <a:t>is valid and has </a:t>
            </a:r>
            <a:br>
              <a:rPr lang="en-US" sz="1800" i="1" dirty="0">
                <a:solidFill>
                  <a:srgbClr val="C00000"/>
                </a:solidFill>
                <a:latin typeface="Calibri" pitchFamily="34" charset="0"/>
              </a:rPr>
            </a:br>
            <a:r>
              <a:rPr lang="en-US" sz="1800" i="1" dirty="0">
                <a:solidFill>
                  <a:srgbClr val="C00000"/>
                </a:solidFill>
                <a:latin typeface="Calibri" pitchFamily="34" charset="0"/>
              </a:rPr>
              <a:t>matching tag: hit</a:t>
            </a:r>
          </a:p>
          <a:p>
            <a:pPr marL="342900" indent="-342900">
              <a:buFont typeface="+mj-lt"/>
              <a:buAutoNum type="arabicParenR"/>
            </a:pPr>
            <a:r>
              <a:rPr lang="en-US" sz="1800" i="1" dirty="0">
                <a:solidFill>
                  <a:srgbClr val="C00000"/>
                </a:solidFill>
                <a:latin typeface="Calibri" pitchFamily="34" charset="0"/>
              </a:rPr>
              <a:t>Locate data starting</a:t>
            </a:r>
            <a:br>
              <a:rPr lang="en-US" sz="1800" i="1" dirty="0">
                <a:solidFill>
                  <a:srgbClr val="C00000"/>
                </a:solidFill>
                <a:latin typeface="Calibri" pitchFamily="34" charset="0"/>
              </a:rPr>
            </a:br>
            <a:r>
              <a:rPr lang="en-US" sz="1800" i="1" dirty="0">
                <a:solidFill>
                  <a:srgbClr val="C00000"/>
                </a:solidFill>
                <a:latin typeface="Calibri" pitchFamily="34" charset="0"/>
              </a:rPr>
              <a:t>at offset</a:t>
            </a:r>
          </a:p>
        </p:txBody>
      </p:sp>
      <p:sp>
        <p:nvSpPr>
          <p:cNvPr id="61" name="TextBox 60"/>
          <p:cNvSpPr txBox="1"/>
          <p:nvPr>
            <p:custDataLst>
              <p:tags r:id="rId35"/>
            </p:custDataLst>
          </p:nvPr>
        </p:nvSpPr>
        <p:spPr>
          <a:xfrm>
            <a:off x="1310984" y="6200212"/>
            <a:ext cx="1011239" cy="400110"/>
          </a:xfrm>
          <a:prstGeom prst="rect">
            <a:avLst/>
          </a:prstGeom>
          <a:noFill/>
        </p:spPr>
        <p:txBody>
          <a:bodyPr wrap="none" rtlCol="0">
            <a:spAutoFit/>
          </a:bodyPr>
          <a:lstStyle/>
          <a:p>
            <a:r>
              <a:rPr lang="en-US" sz="2000" dirty="0">
                <a:latin typeface="Calibri" pitchFamily="34" charset="0"/>
              </a:rPr>
              <a:t>valid bit</a:t>
            </a:r>
          </a:p>
        </p:txBody>
      </p:sp>
      <mc:AlternateContent xmlns:mc="http://schemas.openxmlformats.org/markup-compatibility/2006" xmlns:a14="http://schemas.microsoft.com/office/drawing/2010/main">
        <mc:Choice Requires="a14">
          <p:sp>
            <p:nvSpPr>
              <p:cNvPr id="63" name="TextBox 62"/>
              <p:cNvSpPr txBox="1"/>
              <p:nvPr>
                <p:custDataLst>
                  <p:tags r:id="rId36"/>
                </p:custDataLst>
              </p:nvPr>
            </p:nvSpPr>
            <p:spPr>
              <a:xfrm>
                <a:off x="45720" y="3221999"/>
                <a:ext cx="1170962" cy="713400"/>
              </a:xfrm>
              <a:prstGeom prst="rect">
                <a:avLst/>
              </a:prstGeom>
              <a:noFill/>
            </p:spPr>
            <p:txBody>
              <a:bodyPr wrap="none" rtlCol="0">
                <a:spAutoFit/>
              </a:bodyPr>
              <a:lstStyle/>
              <a:p>
                <a14:m>
                  <m:oMath xmlns:m="http://schemas.openxmlformats.org/officeDocument/2006/math">
                    <m:r>
                      <a:rPr lang="en-US" sz="2000" i="1" dirty="0" smtClean="0">
                        <a:latin typeface="Cambria Math" panose="02040503050406030204" pitchFamily="18" charset="0"/>
                      </a:rPr>
                      <m:t>𝑆</m:t>
                    </m:r>
                  </m:oMath>
                </a14:m>
                <a:r>
                  <a:rPr lang="en-US" sz="2000" dirty="0">
                    <a:latin typeface="Calibri" pitchFamily="34" charset="0"/>
                  </a:rPr>
                  <a:t> = # sets</a:t>
                </a:r>
              </a:p>
              <a:p>
                <a:r>
                  <a:rPr lang="en-US" sz="2000" dirty="0">
                    <a:latin typeface="Calibri" pitchFamily="34" charset="0"/>
                  </a:rPr>
                  <a:t>   =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2</m:t>
                        </m:r>
                      </m:e>
                      <m:sup>
                        <m:r>
                          <a:rPr lang="en-US" sz="2000" b="1" i="1" smtClean="0">
                            <a:solidFill>
                              <a:srgbClr val="7030A0"/>
                            </a:solidFill>
                            <a:latin typeface="Cambria Math" panose="02040503050406030204" pitchFamily="18" charset="0"/>
                          </a:rPr>
                          <m:t>𝒔</m:t>
                        </m:r>
                      </m:sup>
                    </m:sSup>
                  </m:oMath>
                </a14:m>
                <a:endParaRPr lang="en-US" sz="2000" dirty="0">
                  <a:latin typeface="Calibri" pitchFamily="34" charset="0"/>
                </a:endParaRPr>
              </a:p>
            </p:txBody>
          </p:sp>
        </mc:Choice>
        <mc:Fallback xmlns="">
          <p:sp>
            <p:nvSpPr>
              <p:cNvPr id="63" name="TextBox 62"/>
              <p:cNvSpPr txBox="1">
                <a:spLocks noRot="1" noChangeAspect="1" noMove="1" noResize="1" noEditPoints="1" noAdjustHandles="1" noChangeArrowheads="1" noChangeShapeType="1" noTextEdit="1"/>
              </p:cNvSpPr>
              <p:nvPr>
                <p:custDataLst>
                  <p:tags r:id="rId67"/>
                </p:custDataLst>
              </p:nvPr>
            </p:nvSpPr>
            <p:spPr>
              <a:xfrm>
                <a:off x="45720" y="3221999"/>
                <a:ext cx="1170962" cy="713400"/>
              </a:xfrm>
              <a:prstGeom prst="rect">
                <a:avLst/>
              </a:prstGeom>
              <a:blipFill rotWithShape="0">
                <a:blip r:embed="rId68"/>
                <a:stretch>
                  <a:fillRect t="-5128" r="-4167" b="-136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custDataLst>
                  <p:tags r:id="rId37"/>
                </p:custDataLst>
              </p:nvPr>
            </p:nvSpPr>
            <p:spPr>
              <a:xfrm>
                <a:off x="2377440" y="1341321"/>
                <a:ext cx="2616294" cy="400110"/>
              </a:xfrm>
              <a:prstGeom prst="rect">
                <a:avLst/>
              </a:prstGeom>
              <a:noFill/>
            </p:spPr>
            <p:txBody>
              <a:bodyPr wrap="none" rtlCol="0">
                <a:spAutoFit/>
              </a:bodyPr>
              <a:lstStyle/>
              <a:p>
                <a14:m>
                  <m:oMath xmlns:m="http://schemas.openxmlformats.org/officeDocument/2006/math">
                    <m:r>
                      <a:rPr lang="en-US" sz="2000" b="0" i="1" smtClean="0">
                        <a:latin typeface="Cambria Math" panose="02040503050406030204" pitchFamily="18" charset="0"/>
                      </a:rPr>
                      <m:t>𝐸</m:t>
                    </m:r>
                  </m:oMath>
                </a14:m>
                <a:r>
                  <a:rPr lang="en-US" sz="2000" dirty="0">
                    <a:latin typeface="Calibri" pitchFamily="34" charset="0"/>
                  </a:rPr>
                  <a:t> = blocks/lines per set</a:t>
                </a:r>
              </a:p>
            </p:txBody>
          </p:sp>
        </mc:Choice>
        <mc:Fallback xmlns="">
          <p:sp>
            <p:nvSpPr>
              <p:cNvPr id="76" name="TextBox 75"/>
              <p:cNvSpPr txBox="1">
                <a:spLocks noRot="1" noChangeAspect="1" noMove="1" noResize="1" noEditPoints="1" noAdjustHandles="1" noChangeArrowheads="1" noChangeShapeType="1" noTextEdit="1"/>
              </p:cNvSpPr>
              <p:nvPr>
                <p:custDataLst>
                  <p:tags r:id="rId69"/>
                </p:custDataLst>
              </p:nvPr>
            </p:nvSpPr>
            <p:spPr>
              <a:xfrm>
                <a:off x="2377440" y="1341321"/>
                <a:ext cx="2616294" cy="400110"/>
              </a:xfrm>
              <a:prstGeom prst="rect">
                <a:avLst/>
              </a:prstGeom>
              <a:blipFill rotWithShape="0">
                <a:blip r:embed="rId70"/>
                <a:stretch>
                  <a:fillRect t="-7576" r="-1399"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custDataLst>
                  <p:tags r:id="rId38"/>
                </p:custDataLst>
              </p:nvPr>
            </p:nvSpPr>
            <p:spPr>
              <a:xfrm>
                <a:off x="3474720" y="6374902"/>
                <a:ext cx="1991764" cy="369332"/>
              </a:xfrm>
              <a:prstGeom prst="rect">
                <a:avLst/>
              </a:prstGeom>
              <a:noFill/>
            </p:spPr>
            <p:txBody>
              <a:bodyPr wrap="none" rtlCol="0">
                <a:spAutoFit/>
              </a:bodyPr>
              <a:lstStyle/>
              <a:p>
                <a14:m>
                  <m:oMath xmlns:m="http://schemas.openxmlformats.org/officeDocument/2006/math">
                    <m:r>
                      <a:rPr lang="en-US" sz="1800" b="0" i="1" dirty="0" smtClean="0">
                        <a:solidFill>
                          <a:schemeClr val="tx1"/>
                        </a:solidFill>
                        <a:latin typeface="Cambria Math" panose="02040503050406030204" pitchFamily="18" charset="0"/>
                      </a:rPr>
                      <m:t>𝐵</m:t>
                    </m:r>
                  </m:oMath>
                </a14:m>
                <a:r>
                  <a:rPr lang="en-US" sz="1800" dirty="0">
                    <a:solidFill>
                      <a:schemeClr val="tx1"/>
                    </a:solidFill>
                    <a:latin typeface="Calibri" pitchFamily="34" charset="0"/>
                  </a:rPr>
                  <a:t> = bytes </a:t>
                </a:r>
                <a:r>
                  <a:rPr lang="en-US" dirty="0">
                    <a:solidFill>
                      <a:schemeClr val="tx1"/>
                    </a:solidFill>
                    <a:latin typeface="Calibri" pitchFamily="34" charset="0"/>
                  </a:rPr>
                  <a:t>per</a:t>
                </a:r>
                <a:r>
                  <a:rPr lang="en-US" sz="1800" dirty="0">
                    <a:solidFill>
                      <a:schemeClr val="tx1"/>
                    </a:solidFill>
                    <a:latin typeface="Calibri" pitchFamily="34" charset="0"/>
                  </a:rPr>
                  <a:t> block</a:t>
                </a:r>
              </a:p>
            </p:txBody>
          </p:sp>
        </mc:Choice>
        <mc:Fallback xmlns="">
          <p:sp>
            <p:nvSpPr>
              <p:cNvPr id="79" name="TextBox 78"/>
              <p:cNvSpPr txBox="1">
                <a:spLocks noRot="1" noChangeAspect="1" noMove="1" noResize="1" noEditPoints="1" noAdjustHandles="1" noChangeArrowheads="1" noChangeShapeType="1" noTextEdit="1"/>
              </p:cNvSpPr>
              <p:nvPr>
                <p:custDataLst>
                  <p:tags r:id="rId71"/>
                </p:custDataLst>
              </p:nvPr>
            </p:nvSpPr>
            <p:spPr>
              <a:xfrm>
                <a:off x="3474720" y="6374902"/>
                <a:ext cx="1991764" cy="369332"/>
              </a:xfrm>
              <a:prstGeom prst="rect">
                <a:avLst/>
              </a:prstGeom>
              <a:blipFill>
                <a:blip r:embed="rId72"/>
                <a:stretch>
                  <a:fillRect t="-10000" r="-1835" b="-26667"/>
                </a:stretch>
              </a:blipFill>
            </p:spPr>
            <p:txBody>
              <a:bodyPr/>
              <a:lstStyle/>
              <a:p>
                <a:r>
                  <a:rPr lang="en-US">
                    <a:noFill/>
                  </a:rPr>
                  <a:t> </a:t>
                </a:r>
              </a:p>
            </p:txBody>
          </p:sp>
        </mc:Fallback>
      </mc:AlternateContent>
    </p:spTree>
    <p:extLst>
      <p:ext uri="{BB962C8B-B14F-4D97-AF65-F5344CB8AC3E}">
        <p14:creationId xmlns:p14="http://schemas.microsoft.com/office/powerpoint/2010/main" val="2801643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custDataLst>
                  <p:tags r:id="rId1"/>
                </p:custDataLst>
              </p:nvPr>
            </p:nvSpPr>
            <p:spPr>
              <a:xfrm>
                <a:off x="357762" y="438912"/>
                <a:ext cx="8405238" cy="762000"/>
              </a:xfrm>
            </p:spPr>
            <p:txBody>
              <a:bodyPr/>
              <a:lstStyle/>
              <a:p>
                <a:r>
                  <a:rPr lang="en-US" dirty="0"/>
                  <a:t>Example:  Direct-Mapped Cache (</a:t>
                </a:r>
                <a14:m>
                  <m:oMath xmlns:m="http://schemas.openxmlformats.org/officeDocument/2006/math">
                    <m:r>
                      <a:rPr lang="en-US" b="0" i="1" smtClean="0">
                        <a:latin typeface="Cambria Math" panose="02040503050406030204" pitchFamily="18" charset="0"/>
                      </a:rPr>
                      <m:t>𝐸</m:t>
                    </m:r>
                  </m:oMath>
                </a14:m>
                <a:r>
                  <a:rPr lang="en-US" dirty="0"/>
                  <a:t> = 1)</a:t>
                </a:r>
              </a:p>
            </p:txBody>
          </p:sp>
        </mc:Choice>
        <mc:Fallback xmlns="">
          <p:sp>
            <p:nvSpPr>
              <p:cNvPr id="2" name="Title 1"/>
              <p:cNvSpPr>
                <a:spLocks noGrp="1" noRot="1" noChangeAspect="1" noMove="1" noResize="1" noEditPoints="1" noAdjustHandles="1" noChangeArrowheads="1" noChangeShapeType="1" noTextEdit="1"/>
              </p:cNvSpPr>
              <p:nvPr>
                <p:ph type="title"/>
                <p:custDataLst>
                  <p:tags r:id="rId63"/>
                </p:custDataLst>
              </p:nvPr>
            </p:nvSpPr>
            <p:spPr>
              <a:xfrm>
                <a:off x="357762" y="438912"/>
                <a:ext cx="8405238" cy="762000"/>
              </a:xfrm>
              <a:blipFill rotWithShape="0">
                <a:blip r:embed="rId64"/>
                <a:stretch>
                  <a:fillRect l="-2248" t="-4000" b="-22400"/>
                </a:stretch>
              </a:blipFill>
            </p:spPr>
            <p:txBody>
              <a:bodyPr/>
              <a:lstStyle/>
              <a:p>
                <a:r>
                  <a:rPr lang="en-US">
                    <a:noFill/>
                  </a:rPr>
                  <a:t> </a:t>
                </a:r>
              </a:p>
            </p:txBody>
          </p:sp>
        </mc:Fallback>
      </mc:AlternateContent>
      <p:sp>
        <p:nvSpPr>
          <p:cNvPr id="62" name="Slide Number Placeholder 61"/>
          <p:cNvSpPr>
            <a:spLocks noGrp="1"/>
          </p:cNvSpPr>
          <p:nvPr>
            <p:ph type="sldNum" sz="quarter" idx="10"/>
            <p:custDataLst>
              <p:tags r:id="rId2"/>
            </p:custDataLst>
          </p:nvPr>
        </p:nvSpPr>
        <p:spPr/>
        <p:txBody>
          <a:bodyPr/>
          <a:lstStyle/>
          <a:p>
            <a:fld id="{7CBE8339-D2AD-46DC-A898-FD1E949067F0}" type="slidenum">
              <a:rPr lang="en-US" smtClean="0"/>
              <a:pPr/>
              <a:t>25</a:t>
            </a:fld>
            <a:endParaRPr lang="en-US"/>
          </a:p>
        </p:txBody>
      </p:sp>
      <p:sp>
        <p:nvSpPr>
          <p:cNvPr id="54" name="AutoShape 16"/>
          <p:cNvSpPr>
            <a:spLocks/>
          </p:cNvSpPr>
          <p:nvPr>
            <p:custDataLst>
              <p:tags r:id="rId3"/>
            </p:custDataLst>
          </p:nvPr>
        </p:nvSpPr>
        <p:spPr bwMode="auto">
          <a:xfrm>
            <a:off x="1172867" y="2448735"/>
            <a:ext cx="228600" cy="2961465"/>
          </a:xfrm>
          <a:prstGeom prst="leftBrace">
            <a:avLst>
              <a:gd name="adj1" fmla="val 75000"/>
              <a:gd name="adj2" fmla="val 50000"/>
            </a:avLst>
          </a:prstGeom>
          <a:noFill/>
          <a:ln w="25400">
            <a:solidFill>
              <a:schemeClr val="tx1"/>
            </a:solidFill>
            <a:round/>
            <a:headEnd/>
            <a:tailEnd/>
          </a:ln>
          <a:effectLst/>
        </p:spPr>
        <p:txBody>
          <a:bodyPr wrap="none" anchor="ctr"/>
          <a:lstStyle/>
          <a:p>
            <a:endParaRPr lang="en-US" sz="1800" dirty="0">
              <a:latin typeface="Calibri" pitchFamily="34" charset="0"/>
            </a:endParaRPr>
          </a:p>
        </p:txBody>
      </p:sp>
      <p:cxnSp>
        <p:nvCxnSpPr>
          <p:cNvPr id="125" name="Straight Connector 124"/>
          <p:cNvCxnSpPr/>
          <p:nvPr>
            <p:custDataLst>
              <p:tags r:id="rId4"/>
            </p:custDataLst>
          </p:nvPr>
        </p:nvCxnSpPr>
        <p:spPr bwMode="auto">
          <a:xfrm>
            <a:off x="3264408" y="4617720"/>
            <a:ext cx="365760" cy="8138"/>
          </a:xfrm>
          <a:prstGeom prst="line">
            <a:avLst/>
          </a:prstGeom>
          <a:noFill/>
          <a:ln w="76200" cap="rnd" cmpd="sng" algn="ctr">
            <a:solidFill>
              <a:schemeClr val="tx1"/>
            </a:solidFill>
            <a:prstDash val="sysDot"/>
            <a:round/>
            <a:headEnd type="none" w="med" len="med"/>
            <a:tailEnd type="none" w="med" len="med"/>
          </a:ln>
          <a:effectLst/>
        </p:spPr>
      </p:cxnSp>
      <mc:AlternateContent xmlns:mc="http://schemas.openxmlformats.org/markup-compatibility/2006" xmlns:a14="http://schemas.microsoft.com/office/drawing/2010/main">
        <mc:Choice Requires="a14">
          <p:sp>
            <p:nvSpPr>
              <p:cNvPr id="127" name="TextBox 126"/>
              <p:cNvSpPr txBox="1"/>
              <p:nvPr>
                <p:custDataLst>
                  <p:tags r:id="rId5"/>
                </p:custDataLst>
              </p:nvPr>
            </p:nvSpPr>
            <p:spPr>
              <a:xfrm>
                <a:off x="393192" y="1362456"/>
                <a:ext cx="3251788" cy="646331"/>
              </a:xfrm>
              <a:prstGeom prst="rect">
                <a:avLst/>
              </a:prstGeom>
              <a:noFill/>
            </p:spPr>
            <p:txBody>
              <a:bodyPr wrap="none" rtlCol="0">
                <a:spAutoFit/>
              </a:bodyPr>
              <a:lstStyle/>
              <a:p>
                <a:r>
                  <a:rPr lang="en-US" sz="1800" dirty="0">
                    <a:latin typeface="Calibri" pitchFamily="34" charset="0"/>
                  </a:rPr>
                  <a:t>Direct-mapped:  One line per set</a:t>
                </a:r>
              </a:p>
              <a:p>
                <a:r>
                  <a:rPr lang="en-US" sz="1800" dirty="0">
                    <a:latin typeface="Calibri" pitchFamily="34" charset="0"/>
                  </a:rPr>
                  <a:t>Block </a:t>
                </a:r>
                <a:r>
                  <a:rPr lang="en-US" dirty="0">
                    <a:latin typeface="Calibri" pitchFamily="34" charset="0"/>
                  </a:rPr>
                  <a:t>S</a:t>
                </a:r>
                <a:r>
                  <a:rPr lang="en-US" sz="1800" dirty="0">
                    <a:latin typeface="Calibri" pitchFamily="34" charset="0"/>
                  </a:rPr>
                  <a:t>ize </a:t>
                </a:r>
                <a14:m>
                  <m:oMath xmlns:m="http://schemas.openxmlformats.org/officeDocument/2006/math">
                    <m:r>
                      <a:rPr lang="en-US" sz="1800" b="0" i="1" smtClean="0">
                        <a:latin typeface="Cambria Math" panose="02040503050406030204" pitchFamily="18" charset="0"/>
                      </a:rPr>
                      <m:t>𝐵</m:t>
                    </m:r>
                  </m:oMath>
                </a14:m>
                <a:r>
                  <a:rPr lang="en-US" sz="1800" dirty="0">
                    <a:latin typeface="Calibri" pitchFamily="34" charset="0"/>
                  </a:rPr>
                  <a:t> = 8 Bytes</a:t>
                </a:r>
              </a:p>
            </p:txBody>
          </p:sp>
        </mc:Choice>
        <mc:Fallback xmlns="">
          <p:sp>
            <p:nvSpPr>
              <p:cNvPr id="127" name="TextBox 126"/>
              <p:cNvSpPr txBox="1">
                <a:spLocks noRot="1" noChangeAspect="1" noMove="1" noResize="1" noEditPoints="1" noAdjustHandles="1" noChangeArrowheads="1" noChangeShapeType="1" noTextEdit="1"/>
              </p:cNvSpPr>
              <p:nvPr>
                <p:custDataLst>
                  <p:tags r:id="rId65"/>
                </p:custDataLst>
              </p:nvPr>
            </p:nvSpPr>
            <p:spPr>
              <a:xfrm>
                <a:off x="393192" y="1362456"/>
                <a:ext cx="3251788" cy="646331"/>
              </a:xfrm>
              <a:prstGeom prst="rect">
                <a:avLst/>
              </a:prstGeom>
              <a:blipFill>
                <a:blip r:embed="rId66"/>
                <a:stretch>
                  <a:fillRect l="-1689" t="-5660" r="-938"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Rectangle 127"/>
              <p:cNvSpPr/>
              <p:nvPr>
                <p:custDataLst>
                  <p:tags r:id="rId6"/>
                </p:custDataLst>
              </p:nvPr>
            </p:nvSpPr>
            <p:spPr bwMode="auto">
              <a:xfrm>
                <a:off x="6261278" y="2702162"/>
                <a:ext cx="990600" cy="270848"/>
              </a:xfrm>
              <a:prstGeom prst="rect">
                <a:avLst/>
              </a:prstGeom>
              <a:solidFill>
                <a:srgbClr val="FF9999"/>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eaLnBrk="0" fontAlgn="base" hangingPunct="0">
                  <a:spcBef>
                    <a:spcPct val="0"/>
                  </a:spcBef>
                  <a:spcAft>
                    <a:spcPct val="0"/>
                  </a:spcAft>
                </a:pPr>
                <a14:m>
                  <m:oMath xmlns:m="http://schemas.openxmlformats.org/officeDocument/2006/math">
                    <m:r>
                      <a:rPr lang="en-US" sz="1600" b="1" i="1" dirty="0" smtClean="0">
                        <a:solidFill>
                          <a:srgbClr val="FF9900"/>
                        </a:solidFill>
                        <a:effectLst>
                          <a:glow rad="127000">
                            <a:schemeClr val="tx1"/>
                          </a:glow>
                        </a:effectLst>
                        <a:latin typeface="Cambria Math" panose="02040503050406030204" pitchFamily="18" charset="0"/>
                      </a:rPr>
                      <m:t>𝒕</m:t>
                    </m:r>
                  </m:oMath>
                </a14:m>
                <a:r>
                  <a:rPr lang="en-US" sz="1600" dirty="0">
                    <a:latin typeface="Calibri" pitchFamily="34" charset="0"/>
                  </a:rPr>
                  <a:t> bits</a:t>
                </a:r>
              </a:p>
            </p:txBody>
          </p:sp>
        </mc:Choice>
        <mc:Fallback xmlns="">
          <p:sp>
            <p:nvSpPr>
              <p:cNvPr id="128" name="Rectangle 127"/>
              <p:cNvSpPr>
                <a:spLocks noRot="1" noChangeAspect="1" noMove="1" noResize="1" noEditPoints="1" noAdjustHandles="1" noChangeArrowheads="1" noChangeShapeType="1" noTextEdit="1"/>
              </p:cNvSpPr>
              <p:nvPr>
                <p:custDataLst>
                  <p:tags r:id="rId67"/>
                </p:custDataLst>
              </p:nvPr>
            </p:nvSpPr>
            <p:spPr bwMode="auto">
              <a:xfrm>
                <a:off x="6261278" y="2702162"/>
                <a:ext cx="990600" cy="270848"/>
              </a:xfrm>
              <a:prstGeom prst="rect">
                <a:avLst/>
              </a:prstGeom>
              <a:blipFill rotWithShape="0">
                <a:blip r:embed="rId68"/>
                <a:stretch>
                  <a:fillRect t="-14894" b="-36170"/>
                </a:stretch>
              </a:blipFill>
              <a:ln w="12700" cap="flat" cmpd="sng" algn="ctr">
                <a:solidFill>
                  <a:schemeClr val="tx1"/>
                </a:solidFill>
                <a:prstDash val="solid"/>
                <a:round/>
                <a:headEnd type="none" w="med" len="med"/>
                <a:tailEnd type="triangle" w="med" len="med"/>
              </a:ln>
              <a:effectLst/>
            </p:spPr>
            <p:txBody>
              <a:bodyPr/>
              <a:lstStyle/>
              <a:p>
                <a:r>
                  <a:rPr lang="en-US">
                    <a:noFill/>
                  </a:rPr>
                  <a:t> </a:t>
                </a:r>
              </a:p>
            </p:txBody>
          </p:sp>
        </mc:Fallback>
      </mc:AlternateContent>
      <p:sp>
        <p:nvSpPr>
          <p:cNvPr id="129" name="Rectangle 128"/>
          <p:cNvSpPr/>
          <p:nvPr>
            <p:custDataLst>
              <p:tags r:id="rId7"/>
            </p:custDataLst>
          </p:nvPr>
        </p:nvSpPr>
        <p:spPr bwMode="auto">
          <a:xfrm>
            <a:off x="7251878" y="2702162"/>
            <a:ext cx="762000"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0…01</a:t>
            </a:r>
          </a:p>
        </p:txBody>
      </p:sp>
      <p:sp>
        <p:nvSpPr>
          <p:cNvPr id="130" name="Rectangle 129"/>
          <p:cNvSpPr/>
          <p:nvPr>
            <p:custDataLst>
              <p:tags r:id="rId8"/>
            </p:custDataLst>
          </p:nvPr>
        </p:nvSpPr>
        <p:spPr bwMode="auto">
          <a:xfrm>
            <a:off x="8013878" y="2702162"/>
            <a:ext cx="520522"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lvl="0" algn="ctr"/>
            <a:r>
              <a:rPr lang="en-US" sz="1600" dirty="0">
                <a:solidFill>
                  <a:srgbClr val="000000"/>
                </a:solidFill>
                <a:latin typeface="Calibri" pitchFamily="34" charset="0"/>
              </a:rPr>
              <a:t>100</a:t>
            </a:r>
          </a:p>
        </p:txBody>
      </p:sp>
      <p:sp>
        <p:nvSpPr>
          <p:cNvPr id="131" name="TextBox 130"/>
          <p:cNvSpPr txBox="1"/>
          <p:nvPr>
            <p:custDataLst>
              <p:tags r:id="rId9"/>
            </p:custDataLst>
          </p:nvPr>
        </p:nvSpPr>
        <p:spPr>
          <a:xfrm>
            <a:off x="6172200" y="2362200"/>
            <a:ext cx="1707712" cy="369332"/>
          </a:xfrm>
          <a:prstGeom prst="rect">
            <a:avLst/>
          </a:prstGeom>
          <a:noFill/>
        </p:spPr>
        <p:txBody>
          <a:bodyPr wrap="none" rtlCol="0">
            <a:spAutoFit/>
          </a:bodyPr>
          <a:lstStyle/>
          <a:p>
            <a:r>
              <a:rPr lang="en-US" sz="1800" dirty="0">
                <a:latin typeface="Calibri" pitchFamily="34" charset="0"/>
              </a:rPr>
              <a:t>Address of </a:t>
            </a:r>
            <a:r>
              <a:rPr lang="en-US" sz="1800" dirty="0" err="1">
                <a:latin typeface="Courier New" panose="02070309020205020404" pitchFamily="49" charset="0"/>
                <a:cs typeface="Courier New" panose="02070309020205020404" pitchFamily="49" charset="0"/>
              </a:rPr>
              <a:t>int</a:t>
            </a:r>
            <a:r>
              <a:rPr lang="en-US" sz="1800" dirty="0">
                <a:latin typeface="Calibri" pitchFamily="34" charset="0"/>
              </a:rPr>
              <a:t>:</a:t>
            </a:r>
          </a:p>
        </p:txBody>
      </p:sp>
      <p:grpSp>
        <p:nvGrpSpPr>
          <p:cNvPr id="3" name="Group 144"/>
          <p:cNvGrpSpPr/>
          <p:nvPr>
            <p:custDataLst>
              <p:tags r:id="rId10"/>
            </p:custDataLst>
          </p:nvPr>
        </p:nvGrpSpPr>
        <p:grpSpPr>
          <a:xfrm>
            <a:off x="1524000" y="3810000"/>
            <a:ext cx="3848288" cy="533400"/>
            <a:chOff x="1714312" y="5562600"/>
            <a:chExt cx="3848288" cy="533400"/>
          </a:xfrm>
        </p:grpSpPr>
        <p:sp>
          <p:nvSpPr>
            <p:cNvPr id="132" name="Rectangle 131"/>
            <p:cNvSpPr/>
            <p:nvPr>
              <p:custDataLst>
                <p:tags r:id="rId50"/>
              </p:custDataLst>
            </p:nvPr>
          </p:nvSpPr>
          <p:spPr bwMode="auto">
            <a:xfrm>
              <a:off x="1714312" y="5562600"/>
              <a:ext cx="3848288" cy="53340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133" name="Rectangle 132"/>
            <p:cNvSpPr/>
            <p:nvPr>
              <p:custDataLst>
                <p:tags r:id="rId51"/>
              </p:custDataLst>
            </p:nvPr>
          </p:nvSpPr>
          <p:spPr bwMode="auto">
            <a:xfrm>
              <a:off x="3212555"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134" name="Rectangle 133"/>
            <p:cNvSpPr/>
            <p:nvPr>
              <p:custDataLst>
                <p:tags r:id="rId52"/>
              </p:custDataLst>
            </p:nvPr>
          </p:nvSpPr>
          <p:spPr bwMode="auto">
            <a:xfrm>
              <a:off x="3485160"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135" name="Rectangle 134"/>
            <p:cNvSpPr/>
            <p:nvPr>
              <p:custDataLst>
                <p:tags r:id="rId53"/>
              </p:custDataLst>
            </p:nvPr>
          </p:nvSpPr>
          <p:spPr bwMode="auto">
            <a:xfrm>
              <a:off x="3745955"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136" name="Rectangle 135"/>
            <p:cNvSpPr/>
            <p:nvPr>
              <p:custDataLst>
                <p:tags r:id="rId54"/>
              </p:custDataLst>
            </p:nvPr>
          </p:nvSpPr>
          <p:spPr bwMode="auto">
            <a:xfrm>
              <a:off x="5168000"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7</a:t>
              </a:r>
            </a:p>
          </p:txBody>
        </p:sp>
        <p:sp>
          <p:nvSpPr>
            <p:cNvPr id="139" name="Rectangle 138"/>
            <p:cNvSpPr/>
            <p:nvPr>
              <p:custDataLst>
                <p:tags r:id="rId55"/>
              </p:custDataLst>
            </p:nvPr>
          </p:nvSpPr>
          <p:spPr bwMode="auto">
            <a:xfrm>
              <a:off x="2309965" y="5676900"/>
              <a:ext cx="717995" cy="30480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140" name="Rectangle 139"/>
            <p:cNvSpPr/>
            <p:nvPr>
              <p:custDataLst>
                <p:tags r:id="rId56"/>
              </p:custDataLst>
            </p:nvPr>
          </p:nvSpPr>
          <p:spPr bwMode="auto">
            <a:xfrm>
              <a:off x="1840955"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v</a:t>
              </a:r>
            </a:p>
          </p:txBody>
        </p:sp>
        <p:sp>
          <p:nvSpPr>
            <p:cNvPr id="141" name="Rectangle 140"/>
            <p:cNvSpPr/>
            <p:nvPr>
              <p:custDataLst>
                <p:tags r:id="rId57"/>
              </p:custDataLst>
            </p:nvPr>
          </p:nvSpPr>
          <p:spPr bwMode="auto">
            <a:xfrm>
              <a:off x="4019283"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3</a:t>
              </a:r>
            </a:p>
          </p:txBody>
        </p:sp>
        <p:sp>
          <p:nvSpPr>
            <p:cNvPr id="142" name="Rectangle 141"/>
            <p:cNvSpPr/>
            <p:nvPr>
              <p:custDataLst>
                <p:tags r:id="rId58"/>
              </p:custDataLst>
            </p:nvPr>
          </p:nvSpPr>
          <p:spPr bwMode="auto">
            <a:xfrm>
              <a:off x="4876800"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6</a:t>
              </a:r>
            </a:p>
          </p:txBody>
        </p:sp>
        <p:sp>
          <p:nvSpPr>
            <p:cNvPr id="143" name="Rectangle 142"/>
            <p:cNvSpPr/>
            <p:nvPr>
              <p:custDataLst>
                <p:tags r:id="rId59"/>
              </p:custDataLst>
            </p:nvPr>
          </p:nvSpPr>
          <p:spPr bwMode="auto">
            <a:xfrm>
              <a:off x="4584878"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5</a:t>
              </a:r>
            </a:p>
          </p:txBody>
        </p:sp>
        <p:sp>
          <p:nvSpPr>
            <p:cNvPr id="144" name="Rectangle 143"/>
            <p:cNvSpPr/>
            <p:nvPr>
              <p:custDataLst>
                <p:tags r:id="rId60"/>
              </p:custDataLst>
            </p:nvPr>
          </p:nvSpPr>
          <p:spPr bwMode="auto">
            <a:xfrm>
              <a:off x="4292956"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4</a:t>
              </a:r>
            </a:p>
          </p:txBody>
        </p:sp>
      </p:grpSp>
      <p:grpSp>
        <p:nvGrpSpPr>
          <p:cNvPr id="4" name="Group 145"/>
          <p:cNvGrpSpPr/>
          <p:nvPr>
            <p:custDataLst>
              <p:tags r:id="rId11"/>
            </p:custDataLst>
          </p:nvPr>
        </p:nvGrpSpPr>
        <p:grpSpPr>
          <a:xfrm>
            <a:off x="1524000" y="3124200"/>
            <a:ext cx="3848288" cy="533400"/>
            <a:chOff x="1714312" y="5562600"/>
            <a:chExt cx="3848288" cy="533400"/>
          </a:xfrm>
        </p:grpSpPr>
        <p:sp>
          <p:nvSpPr>
            <p:cNvPr id="147" name="Rectangle 146"/>
            <p:cNvSpPr/>
            <p:nvPr>
              <p:custDataLst>
                <p:tags r:id="rId39"/>
              </p:custDataLst>
            </p:nvPr>
          </p:nvSpPr>
          <p:spPr bwMode="auto">
            <a:xfrm>
              <a:off x="1714312" y="5562600"/>
              <a:ext cx="3848288" cy="53340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148" name="Rectangle 147"/>
            <p:cNvSpPr/>
            <p:nvPr>
              <p:custDataLst>
                <p:tags r:id="rId40"/>
              </p:custDataLst>
            </p:nvPr>
          </p:nvSpPr>
          <p:spPr bwMode="auto">
            <a:xfrm>
              <a:off x="3212555"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149" name="Rectangle 148"/>
            <p:cNvSpPr/>
            <p:nvPr>
              <p:custDataLst>
                <p:tags r:id="rId41"/>
              </p:custDataLst>
            </p:nvPr>
          </p:nvSpPr>
          <p:spPr bwMode="auto">
            <a:xfrm>
              <a:off x="3485160"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150" name="Rectangle 149"/>
            <p:cNvSpPr/>
            <p:nvPr>
              <p:custDataLst>
                <p:tags r:id="rId42"/>
              </p:custDataLst>
            </p:nvPr>
          </p:nvSpPr>
          <p:spPr bwMode="auto">
            <a:xfrm>
              <a:off x="3745955"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151" name="Rectangle 150"/>
            <p:cNvSpPr/>
            <p:nvPr>
              <p:custDataLst>
                <p:tags r:id="rId43"/>
              </p:custDataLst>
            </p:nvPr>
          </p:nvSpPr>
          <p:spPr bwMode="auto">
            <a:xfrm>
              <a:off x="5168000"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7</a:t>
              </a:r>
            </a:p>
          </p:txBody>
        </p:sp>
        <p:sp>
          <p:nvSpPr>
            <p:cNvPr id="152" name="Rectangle 151"/>
            <p:cNvSpPr/>
            <p:nvPr>
              <p:custDataLst>
                <p:tags r:id="rId44"/>
              </p:custDataLst>
            </p:nvPr>
          </p:nvSpPr>
          <p:spPr bwMode="auto">
            <a:xfrm>
              <a:off x="2309965" y="5676900"/>
              <a:ext cx="717995" cy="30480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153" name="Rectangle 152"/>
            <p:cNvSpPr/>
            <p:nvPr>
              <p:custDataLst>
                <p:tags r:id="rId45"/>
              </p:custDataLst>
            </p:nvPr>
          </p:nvSpPr>
          <p:spPr bwMode="auto">
            <a:xfrm>
              <a:off x="1840955"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v</a:t>
              </a:r>
            </a:p>
          </p:txBody>
        </p:sp>
        <p:sp>
          <p:nvSpPr>
            <p:cNvPr id="154" name="Rectangle 153"/>
            <p:cNvSpPr/>
            <p:nvPr>
              <p:custDataLst>
                <p:tags r:id="rId46"/>
              </p:custDataLst>
            </p:nvPr>
          </p:nvSpPr>
          <p:spPr bwMode="auto">
            <a:xfrm>
              <a:off x="4019283"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3</a:t>
              </a:r>
            </a:p>
          </p:txBody>
        </p:sp>
        <p:sp>
          <p:nvSpPr>
            <p:cNvPr id="155" name="Rectangle 154"/>
            <p:cNvSpPr/>
            <p:nvPr>
              <p:custDataLst>
                <p:tags r:id="rId47"/>
              </p:custDataLst>
            </p:nvPr>
          </p:nvSpPr>
          <p:spPr bwMode="auto">
            <a:xfrm>
              <a:off x="4876800"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6</a:t>
              </a:r>
            </a:p>
          </p:txBody>
        </p:sp>
        <p:sp>
          <p:nvSpPr>
            <p:cNvPr id="156" name="Rectangle 155"/>
            <p:cNvSpPr/>
            <p:nvPr>
              <p:custDataLst>
                <p:tags r:id="rId48"/>
              </p:custDataLst>
            </p:nvPr>
          </p:nvSpPr>
          <p:spPr bwMode="auto">
            <a:xfrm>
              <a:off x="4584878"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5</a:t>
              </a:r>
            </a:p>
          </p:txBody>
        </p:sp>
        <p:sp>
          <p:nvSpPr>
            <p:cNvPr id="157" name="Rectangle 156"/>
            <p:cNvSpPr/>
            <p:nvPr>
              <p:custDataLst>
                <p:tags r:id="rId49"/>
              </p:custDataLst>
            </p:nvPr>
          </p:nvSpPr>
          <p:spPr bwMode="auto">
            <a:xfrm>
              <a:off x="4292956"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4</a:t>
              </a:r>
            </a:p>
          </p:txBody>
        </p:sp>
      </p:grpSp>
      <p:grpSp>
        <p:nvGrpSpPr>
          <p:cNvPr id="5" name="Group 157"/>
          <p:cNvGrpSpPr/>
          <p:nvPr>
            <p:custDataLst>
              <p:tags r:id="rId12"/>
            </p:custDataLst>
          </p:nvPr>
        </p:nvGrpSpPr>
        <p:grpSpPr>
          <a:xfrm>
            <a:off x="1524000" y="2438400"/>
            <a:ext cx="3848288" cy="533400"/>
            <a:chOff x="1714312" y="5562600"/>
            <a:chExt cx="3848288" cy="533400"/>
          </a:xfrm>
        </p:grpSpPr>
        <p:sp>
          <p:nvSpPr>
            <p:cNvPr id="159" name="Rectangle 158"/>
            <p:cNvSpPr/>
            <p:nvPr>
              <p:custDataLst>
                <p:tags r:id="rId28"/>
              </p:custDataLst>
            </p:nvPr>
          </p:nvSpPr>
          <p:spPr bwMode="auto">
            <a:xfrm>
              <a:off x="1714312" y="5562600"/>
              <a:ext cx="3848288" cy="53340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160" name="Rectangle 159"/>
            <p:cNvSpPr/>
            <p:nvPr>
              <p:custDataLst>
                <p:tags r:id="rId29"/>
              </p:custDataLst>
            </p:nvPr>
          </p:nvSpPr>
          <p:spPr bwMode="auto">
            <a:xfrm>
              <a:off x="3212555"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161" name="Rectangle 160"/>
            <p:cNvSpPr/>
            <p:nvPr>
              <p:custDataLst>
                <p:tags r:id="rId30"/>
              </p:custDataLst>
            </p:nvPr>
          </p:nvSpPr>
          <p:spPr bwMode="auto">
            <a:xfrm>
              <a:off x="3485160"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162" name="Rectangle 161"/>
            <p:cNvSpPr/>
            <p:nvPr>
              <p:custDataLst>
                <p:tags r:id="rId31"/>
              </p:custDataLst>
            </p:nvPr>
          </p:nvSpPr>
          <p:spPr bwMode="auto">
            <a:xfrm>
              <a:off x="3745955"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163" name="Rectangle 162"/>
            <p:cNvSpPr/>
            <p:nvPr>
              <p:custDataLst>
                <p:tags r:id="rId32"/>
              </p:custDataLst>
            </p:nvPr>
          </p:nvSpPr>
          <p:spPr bwMode="auto">
            <a:xfrm>
              <a:off x="5168000"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7</a:t>
              </a:r>
            </a:p>
          </p:txBody>
        </p:sp>
        <p:sp>
          <p:nvSpPr>
            <p:cNvPr id="164" name="Rectangle 163"/>
            <p:cNvSpPr/>
            <p:nvPr>
              <p:custDataLst>
                <p:tags r:id="rId33"/>
              </p:custDataLst>
            </p:nvPr>
          </p:nvSpPr>
          <p:spPr bwMode="auto">
            <a:xfrm>
              <a:off x="2309965" y="5676900"/>
              <a:ext cx="717995" cy="30480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165" name="Rectangle 164"/>
            <p:cNvSpPr/>
            <p:nvPr>
              <p:custDataLst>
                <p:tags r:id="rId34"/>
              </p:custDataLst>
            </p:nvPr>
          </p:nvSpPr>
          <p:spPr bwMode="auto">
            <a:xfrm>
              <a:off x="1840955"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v</a:t>
              </a:r>
            </a:p>
          </p:txBody>
        </p:sp>
        <p:sp>
          <p:nvSpPr>
            <p:cNvPr id="166" name="Rectangle 165"/>
            <p:cNvSpPr/>
            <p:nvPr>
              <p:custDataLst>
                <p:tags r:id="rId35"/>
              </p:custDataLst>
            </p:nvPr>
          </p:nvSpPr>
          <p:spPr bwMode="auto">
            <a:xfrm>
              <a:off x="4019283"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3</a:t>
              </a:r>
            </a:p>
          </p:txBody>
        </p:sp>
        <p:sp>
          <p:nvSpPr>
            <p:cNvPr id="167" name="Rectangle 166"/>
            <p:cNvSpPr/>
            <p:nvPr>
              <p:custDataLst>
                <p:tags r:id="rId36"/>
              </p:custDataLst>
            </p:nvPr>
          </p:nvSpPr>
          <p:spPr bwMode="auto">
            <a:xfrm>
              <a:off x="4876800"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6</a:t>
              </a:r>
            </a:p>
          </p:txBody>
        </p:sp>
        <p:sp>
          <p:nvSpPr>
            <p:cNvPr id="168" name="Rectangle 167"/>
            <p:cNvSpPr/>
            <p:nvPr>
              <p:custDataLst>
                <p:tags r:id="rId37"/>
              </p:custDataLst>
            </p:nvPr>
          </p:nvSpPr>
          <p:spPr bwMode="auto">
            <a:xfrm>
              <a:off x="4584878"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5</a:t>
              </a:r>
            </a:p>
          </p:txBody>
        </p:sp>
        <p:sp>
          <p:nvSpPr>
            <p:cNvPr id="169" name="Rectangle 168"/>
            <p:cNvSpPr/>
            <p:nvPr>
              <p:custDataLst>
                <p:tags r:id="rId38"/>
              </p:custDataLst>
            </p:nvPr>
          </p:nvSpPr>
          <p:spPr bwMode="auto">
            <a:xfrm>
              <a:off x="4292956"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4</a:t>
              </a:r>
            </a:p>
          </p:txBody>
        </p:sp>
      </p:grpSp>
      <p:grpSp>
        <p:nvGrpSpPr>
          <p:cNvPr id="6" name="Group 169"/>
          <p:cNvGrpSpPr/>
          <p:nvPr>
            <p:custDataLst>
              <p:tags r:id="rId13"/>
            </p:custDataLst>
          </p:nvPr>
        </p:nvGrpSpPr>
        <p:grpSpPr>
          <a:xfrm>
            <a:off x="1524000" y="4876800"/>
            <a:ext cx="3848288" cy="533400"/>
            <a:chOff x="1714312" y="5562600"/>
            <a:chExt cx="3848288" cy="533400"/>
          </a:xfrm>
        </p:grpSpPr>
        <p:sp>
          <p:nvSpPr>
            <p:cNvPr id="171" name="Rectangle 170"/>
            <p:cNvSpPr/>
            <p:nvPr>
              <p:custDataLst>
                <p:tags r:id="rId17"/>
              </p:custDataLst>
            </p:nvPr>
          </p:nvSpPr>
          <p:spPr bwMode="auto">
            <a:xfrm>
              <a:off x="1714312" y="5562600"/>
              <a:ext cx="3848288" cy="53340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172" name="Rectangle 171"/>
            <p:cNvSpPr/>
            <p:nvPr>
              <p:custDataLst>
                <p:tags r:id="rId18"/>
              </p:custDataLst>
            </p:nvPr>
          </p:nvSpPr>
          <p:spPr bwMode="auto">
            <a:xfrm>
              <a:off x="3212555"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173" name="Rectangle 172"/>
            <p:cNvSpPr/>
            <p:nvPr>
              <p:custDataLst>
                <p:tags r:id="rId19"/>
              </p:custDataLst>
            </p:nvPr>
          </p:nvSpPr>
          <p:spPr bwMode="auto">
            <a:xfrm>
              <a:off x="3485160"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174" name="Rectangle 173"/>
            <p:cNvSpPr/>
            <p:nvPr>
              <p:custDataLst>
                <p:tags r:id="rId20"/>
              </p:custDataLst>
            </p:nvPr>
          </p:nvSpPr>
          <p:spPr bwMode="auto">
            <a:xfrm>
              <a:off x="3745955"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175" name="Rectangle 174"/>
            <p:cNvSpPr/>
            <p:nvPr>
              <p:custDataLst>
                <p:tags r:id="rId21"/>
              </p:custDataLst>
            </p:nvPr>
          </p:nvSpPr>
          <p:spPr bwMode="auto">
            <a:xfrm>
              <a:off x="5168000"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7</a:t>
              </a:r>
            </a:p>
          </p:txBody>
        </p:sp>
        <p:sp>
          <p:nvSpPr>
            <p:cNvPr id="176" name="Rectangle 175"/>
            <p:cNvSpPr/>
            <p:nvPr>
              <p:custDataLst>
                <p:tags r:id="rId22"/>
              </p:custDataLst>
            </p:nvPr>
          </p:nvSpPr>
          <p:spPr bwMode="auto">
            <a:xfrm>
              <a:off x="2309965" y="5676900"/>
              <a:ext cx="717995" cy="30480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177" name="Rectangle 176"/>
            <p:cNvSpPr/>
            <p:nvPr>
              <p:custDataLst>
                <p:tags r:id="rId23"/>
              </p:custDataLst>
            </p:nvPr>
          </p:nvSpPr>
          <p:spPr bwMode="auto">
            <a:xfrm>
              <a:off x="1840955"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v</a:t>
              </a:r>
            </a:p>
          </p:txBody>
        </p:sp>
        <p:sp>
          <p:nvSpPr>
            <p:cNvPr id="178" name="Rectangle 177"/>
            <p:cNvSpPr/>
            <p:nvPr>
              <p:custDataLst>
                <p:tags r:id="rId24"/>
              </p:custDataLst>
            </p:nvPr>
          </p:nvSpPr>
          <p:spPr bwMode="auto">
            <a:xfrm>
              <a:off x="4019283"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3</a:t>
              </a:r>
            </a:p>
          </p:txBody>
        </p:sp>
        <p:sp>
          <p:nvSpPr>
            <p:cNvPr id="179" name="Rectangle 178"/>
            <p:cNvSpPr/>
            <p:nvPr>
              <p:custDataLst>
                <p:tags r:id="rId25"/>
              </p:custDataLst>
            </p:nvPr>
          </p:nvSpPr>
          <p:spPr bwMode="auto">
            <a:xfrm>
              <a:off x="4876800"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6</a:t>
              </a:r>
            </a:p>
          </p:txBody>
        </p:sp>
        <p:sp>
          <p:nvSpPr>
            <p:cNvPr id="180" name="Rectangle 179"/>
            <p:cNvSpPr/>
            <p:nvPr>
              <p:custDataLst>
                <p:tags r:id="rId26"/>
              </p:custDataLst>
            </p:nvPr>
          </p:nvSpPr>
          <p:spPr bwMode="auto">
            <a:xfrm>
              <a:off x="4584878"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5</a:t>
              </a:r>
            </a:p>
          </p:txBody>
        </p:sp>
        <p:sp>
          <p:nvSpPr>
            <p:cNvPr id="181" name="Rectangle 180"/>
            <p:cNvSpPr/>
            <p:nvPr>
              <p:custDataLst>
                <p:tags r:id="rId27"/>
              </p:custDataLst>
            </p:nvPr>
          </p:nvSpPr>
          <p:spPr bwMode="auto">
            <a:xfrm>
              <a:off x="4292956"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4</a:t>
              </a:r>
            </a:p>
          </p:txBody>
        </p:sp>
      </p:grpSp>
      <p:cxnSp>
        <p:nvCxnSpPr>
          <p:cNvPr id="183" name="Shape 182"/>
          <p:cNvCxnSpPr>
            <a:stCxn id="129" idx="2"/>
          </p:cNvCxnSpPr>
          <p:nvPr>
            <p:custDataLst>
              <p:tags r:id="rId14"/>
            </p:custDataLst>
          </p:nvPr>
        </p:nvCxnSpPr>
        <p:spPr bwMode="auto">
          <a:xfrm rot="5400000">
            <a:off x="6293638" y="2051660"/>
            <a:ext cx="417890" cy="2260590"/>
          </a:xfrm>
          <a:prstGeom prst="bentConnector2">
            <a:avLst/>
          </a:prstGeom>
          <a:noFill/>
          <a:ln w="25400" cap="flat" cmpd="sng" algn="ctr">
            <a:solidFill>
              <a:schemeClr val="tx1"/>
            </a:solidFill>
            <a:prstDash val="solid"/>
            <a:round/>
            <a:headEnd type="none" w="med" len="med"/>
            <a:tailEnd type="none" w="med" len="med"/>
          </a:ln>
          <a:effectLst/>
        </p:spPr>
      </p:cxnSp>
      <p:sp>
        <p:nvSpPr>
          <p:cNvPr id="60" name="TextBox 59"/>
          <p:cNvSpPr txBox="1"/>
          <p:nvPr>
            <p:custDataLst>
              <p:tags r:id="rId15"/>
            </p:custDataLst>
          </p:nvPr>
        </p:nvSpPr>
        <p:spPr>
          <a:xfrm>
            <a:off x="6875252" y="3344174"/>
            <a:ext cx="899605" cy="369332"/>
          </a:xfrm>
          <a:prstGeom prst="rect">
            <a:avLst/>
          </a:prstGeom>
          <a:noFill/>
        </p:spPr>
        <p:txBody>
          <a:bodyPr wrap="none" rtlCol="0">
            <a:spAutoFit/>
          </a:bodyPr>
          <a:lstStyle/>
          <a:p>
            <a:r>
              <a:rPr lang="en-US" sz="1800" dirty="0">
                <a:latin typeface="Calibri" pitchFamily="34" charset="0"/>
              </a:rPr>
              <a:t>find set</a:t>
            </a:r>
          </a:p>
        </p:txBody>
      </p:sp>
      <mc:AlternateContent xmlns:mc="http://schemas.openxmlformats.org/markup-compatibility/2006" xmlns:a14="http://schemas.microsoft.com/office/drawing/2010/main">
        <mc:Choice Requires="a14">
          <p:sp>
            <p:nvSpPr>
              <p:cNvPr id="63" name="TextBox 62"/>
              <p:cNvSpPr txBox="1"/>
              <p:nvPr>
                <p:custDataLst>
                  <p:tags r:id="rId16"/>
                </p:custDataLst>
              </p:nvPr>
            </p:nvSpPr>
            <p:spPr>
              <a:xfrm>
                <a:off x="0" y="3703320"/>
                <a:ext cx="1290610" cy="400110"/>
              </a:xfrm>
              <a:prstGeom prst="rect">
                <a:avLst/>
              </a:prstGeom>
              <a:noFill/>
            </p:spPr>
            <p:txBody>
              <a:bodyPr wrap="none" rtlCol="0">
                <a:spAutoFit/>
              </a:bodyPr>
              <a:lstStyle/>
              <a:p>
                <a14:m>
                  <m:oMath xmlns:m="http://schemas.openxmlformats.org/officeDocument/2006/math">
                    <m:r>
                      <a:rPr lang="en-US" sz="2000" i="1" dirty="0" smtClean="0">
                        <a:latin typeface="Cambria Math" panose="02040503050406030204" pitchFamily="18" charset="0"/>
                      </a:rPr>
                      <m:t>𝑆</m:t>
                    </m:r>
                  </m:oMath>
                </a14:m>
                <a:r>
                  <a:rPr lang="en-US" sz="2000" dirty="0">
                    <a:latin typeface="Calibri" pitchFamily="34" charset="0"/>
                  </a:rPr>
                  <a:t> =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2</m:t>
                        </m:r>
                      </m:e>
                      <m:sup>
                        <m:r>
                          <a:rPr lang="en-US" sz="2000" b="1" i="1" smtClean="0">
                            <a:solidFill>
                              <a:srgbClr val="7030A0"/>
                            </a:solidFill>
                            <a:latin typeface="Cambria Math" panose="02040503050406030204" pitchFamily="18" charset="0"/>
                          </a:rPr>
                          <m:t>𝒔</m:t>
                        </m:r>
                      </m:sup>
                    </m:sSup>
                  </m:oMath>
                </a14:m>
                <a:r>
                  <a:rPr lang="en-US" sz="2000" dirty="0">
                    <a:latin typeface="Calibri" pitchFamily="34" charset="0"/>
                  </a:rPr>
                  <a:t> sets</a:t>
                </a:r>
              </a:p>
            </p:txBody>
          </p:sp>
        </mc:Choice>
        <mc:Fallback xmlns="">
          <p:sp>
            <p:nvSpPr>
              <p:cNvPr id="63" name="TextBox 62"/>
              <p:cNvSpPr txBox="1">
                <a:spLocks noRot="1" noChangeAspect="1" noMove="1" noResize="1" noEditPoints="1" noAdjustHandles="1" noChangeArrowheads="1" noChangeShapeType="1" noTextEdit="1"/>
              </p:cNvSpPr>
              <p:nvPr>
                <p:custDataLst>
                  <p:tags r:id="rId69"/>
                </p:custDataLst>
              </p:nvPr>
            </p:nvSpPr>
            <p:spPr>
              <a:xfrm>
                <a:off x="0" y="3703320"/>
                <a:ext cx="1290610" cy="400110"/>
              </a:xfrm>
              <a:prstGeom prst="rect">
                <a:avLst/>
              </a:prstGeom>
              <a:blipFill rotWithShape="0">
                <a:blip r:embed="rId70"/>
                <a:stretch>
                  <a:fillRect t="-9231" r="-3302" b="-26154"/>
                </a:stretch>
              </a:blipFill>
            </p:spPr>
            <p:txBody>
              <a:bodyPr/>
              <a:lstStyle/>
              <a:p>
                <a:r>
                  <a:rPr lang="en-US">
                    <a:noFill/>
                  </a:rPr>
                  <a:t> </a:t>
                </a:r>
              </a:p>
            </p:txBody>
          </p:sp>
        </mc:Fallback>
      </mc:AlternateContent>
    </p:spTree>
    <p:extLst>
      <p:ext uri="{BB962C8B-B14F-4D97-AF65-F5344CB8AC3E}">
        <p14:creationId xmlns:p14="http://schemas.microsoft.com/office/powerpoint/2010/main" val="370243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custDataLst>
                  <p:tags r:id="rId1"/>
                </p:custDataLst>
              </p:nvPr>
            </p:nvSpPr>
            <p:spPr>
              <a:xfrm>
                <a:off x="357762" y="438912"/>
                <a:ext cx="8405238" cy="762000"/>
              </a:xfrm>
            </p:spPr>
            <p:txBody>
              <a:bodyPr/>
              <a:lstStyle/>
              <a:p>
                <a:r>
                  <a:rPr lang="en-US" dirty="0"/>
                  <a:t>Example:  Direct-Mapped Cache (</a:t>
                </a:r>
                <a14:m>
                  <m:oMath xmlns:m="http://schemas.openxmlformats.org/officeDocument/2006/math">
                    <m:r>
                      <a:rPr lang="en-US" b="0" i="1" smtClean="0">
                        <a:latin typeface="Cambria Math" panose="02040503050406030204" pitchFamily="18" charset="0"/>
                      </a:rPr>
                      <m:t>𝐸</m:t>
                    </m:r>
                  </m:oMath>
                </a14:m>
                <a:r>
                  <a:rPr lang="en-US" dirty="0"/>
                  <a:t> = 1)</a:t>
                </a:r>
              </a:p>
            </p:txBody>
          </p:sp>
        </mc:Choice>
        <mc:Fallback xmlns="">
          <p:sp>
            <p:nvSpPr>
              <p:cNvPr id="2" name="Title 1"/>
              <p:cNvSpPr>
                <a:spLocks noGrp="1" noRot="1" noChangeAspect="1" noMove="1" noResize="1" noEditPoints="1" noAdjustHandles="1" noChangeArrowheads="1" noChangeShapeType="1" noTextEdit="1"/>
              </p:cNvSpPr>
              <p:nvPr>
                <p:ph type="title"/>
                <p:custDataLst>
                  <p:tags r:id="rId29"/>
                </p:custDataLst>
              </p:nvPr>
            </p:nvSpPr>
            <p:spPr>
              <a:xfrm>
                <a:off x="357762" y="438912"/>
                <a:ext cx="8405238" cy="762000"/>
              </a:xfrm>
              <a:blipFill rotWithShape="0">
                <a:blip r:embed="rId30"/>
                <a:stretch>
                  <a:fillRect l="-2248" t="-4000" b="-22400"/>
                </a:stretch>
              </a:blipFill>
            </p:spPr>
            <p:txBody>
              <a:bodyPr/>
              <a:lstStyle/>
              <a:p>
                <a:r>
                  <a:rPr lang="en-US">
                    <a:noFill/>
                  </a:rPr>
                  <a:t> </a:t>
                </a:r>
              </a:p>
            </p:txBody>
          </p:sp>
        </mc:Fallback>
      </mc:AlternateContent>
      <p:sp>
        <p:nvSpPr>
          <p:cNvPr id="29" name="Slide Number Placeholder 28"/>
          <p:cNvSpPr>
            <a:spLocks noGrp="1"/>
          </p:cNvSpPr>
          <p:nvPr>
            <p:ph type="sldNum" sz="quarter" idx="10"/>
            <p:custDataLst>
              <p:tags r:id="rId2"/>
            </p:custDataLst>
          </p:nvPr>
        </p:nvSpPr>
        <p:spPr/>
        <p:txBody>
          <a:bodyPr/>
          <a:lstStyle/>
          <a:p>
            <a:fld id="{7CBE8339-D2AD-46DC-A898-FD1E949067F0}" type="slidenum">
              <a:rPr lang="en-US" smtClean="0"/>
              <a:pPr/>
              <a:t>26</a:t>
            </a:fld>
            <a:endParaRPr lang="en-US"/>
          </a:p>
        </p:txBody>
      </p:sp>
      <mc:AlternateContent xmlns:mc="http://schemas.openxmlformats.org/markup-compatibility/2006" xmlns:a14="http://schemas.microsoft.com/office/drawing/2010/main">
        <mc:Choice Requires="a14">
          <p:sp>
            <p:nvSpPr>
              <p:cNvPr id="128" name="Rectangle 127"/>
              <p:cNvSpPr/>
              <p:nvPr>
                <p:custDataLst>
                  <p:tags r:id="rId3"/>
                </p:custDataLst>
              </p:nvPr>
            </p:nvSpPr>
            <p:spPr bwMode="auto">
              <a:xfrm>
                <a:off x="6261278" y="2702162"/>
                <a:ext cx="990600" cy="270848"/>
              </a:xfrm>
              <a:prstGeom prst="rect">
                <a:avLst/>
              </a:prstGeom>
              <a:solidFill>
                <a:srgbClr val="FF9999"/>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eaLnBrk="0" fontAlgn="base" hangingPunct="0">
                  <a:spcBef>
                    <a:spcPct val="0"/>
                  </a:spcBef>
                  <a:spcAft>
                    <a:spcPct val="0"/>
                  </a:spcAft>
                </a:pPr>
                <a14:m>
                  <m:oMath xmlns:m="http://schemas.openxmlformats.org/officeDocument/2006/math">
                    <m:r>
                      <a:rPr lang="en-US" sz="1600" b="1" i="1" dirty="0" smtClean="0">
                        <a:solidFill>
                          <a:srgbClr val="FF9900"/>
                        </a:solidFill>
                        <a:effectLst>
                          <a:glow rad="127000">
                            <a:schemeClr val="tx1"/>
                          </a:glow>
                        </a:effectLst>
                        <a:latin typeface="Cambria Math" panose="02040503050406030204" pitchFamily="18" charset="0"/>
                      </a:rPr>
                      <m:t>𝒕</m:t>
                    </m:r>
                  </m:oMath>
                </a14:m>
                <a:r>
                  <a:rPr lang="en-US" sz="1600" dirty="0">
                    <a:latin typeface="Calibri" pitchFamily="34" charset="0"/>
                  </a:rPr>
                  <a:t> bits</a:t>
                </a:r>
              </a:p>
            </p:txBody>
          </p:sp>
        </mc:Choice>
        <mc:Fallback xmlns="">
          <p:sp>
            <p:nvSpPr>
              <p:cNvPr id="128" name="Rectangle 127"/>
              <p:cNvSpPr>
                <a:spLocks noRot="1" noChangeAspect="1" noMove="1" noResize="1" noEditPoints="1" noAdjustHandles="1" noChangeArrowheads="1" noChangeShapeType="1" noTextEdit="1"/>
              </p:cNvSpPr>
              <p:nvPr>
                <p:custDataLst>
                  <p:tags r:id="rId31"/>
                </p:custDataLst>
              </p:nvPr>
            </p:nvSpPr>
            <p:spPr bwMode="auto">
              <a:xfrm>
                <a:off x="6261278" y="2702162"/>
                <a:ext cx="990600" cy="270848"/>
              </a:xfrm>
              <a:prstGeom prst="rect">
                <a:avLst/>
              </a:prstGeom>
              <a:blipFill rotWithShape="0">
                <a:blip r:embed="rId32"/>
                <a:stretch>
                  <a:fillRect t="-14894" b="-36170"/>
                </a:stretch>
              </a:blipFill>
              <a:ln w="12700" cap="flat" cmpd="sng" algn="ctr">
                <a:solidFill>
                  <a:schemeClr val="tx1"/>
                </a:solidFill>
                <a:prstDash val="solid"/>
                <a:round/>
                <a:headEnd type="none" w="med" len="med"/>
                <a:tailEnd type="triangle" w="med" len="med"/>
              </a:ln>
              <a:effectLst/>
            </p:spPr>
            <p:txBody>
              <a:bodyPr/>
              <a:lstStyle/>
              <a:p>
                <a:r>
                  <a:rPr lang="en-US">
                    <a:noFill/>
                  </a:rPr>
                  <a:t> </a:t>
                </a:r>
              </a:p>
            </p:txBody>
          </p:sp>
        </mc:Fallback>
      </mc:AlternateContent>
      <p:sp>
        <p:nvSpPr>
          <p:cNvPr id="129" name="Rectangle 128"/>
          <p:cNvSpPr/>
          <p:nvPr>
            <p:custDataLst>
              <p:tags r:id="rId4"/>
            </p:custDataLst>
          </p:nvPr>
        </p:nvSpPr>
        <p:spPr bwMode="auto">
          <a:xfrm>
            <a:off x="7251878" y="2702162"/>
            <a:ext cx="762000"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0…01</a:t>
            </a:r>
          </a:p>
        </p:txBody>
      </p:sp>
      <p:sp>
        <p:nvSpPr>
          <p:cNvPr id="130" name="Rectangle 129"/>
          <p:cNvSpPr/>
          <p:nvPr>
            <p:custDataLst>
              <p:tags r:id="rId5"/>
            </p:custDataLst>
          </p:nvPr>
        </p:nvSpPr>
        <p:spPr bwMode="auto">
          <a:xfrm>
            <a:off x="8013878" y="2702162"/>
            <a:ext cx="520522"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lvl="0" algn="ctr"/>
            <a:r>
              <a:rPr lang="en-US" sz="1600" dirty="0">
                <a:solidFill>
                  <a:srgbClr val="000000"/>
                </a:solidFill>
                <a:latin typeface="Calibri" pitchFamily="34" charset="0"/>
              </a:rPr>
              <a:t>100</a:t>
            </a:r>
          </a:p>
        </p:txBody>
      </p:sp>
      <p:sp>
        <p:nvSpPr>
          <p:cNvPr id="131" name="TextBox 130"/>
          <p:cNvSpPr txBox="1"/>
          <p:nvPr>
            <p:custDataLst>
              <p:tags r:id="rId6"/>
            </p:custDataLst>
          </p:nvPr>
        </p:nvSpPr>
        <p:spPr>
          <a:xfrm>
            <a:off x="6172200" y="2362200"/>
            <a:ext cx="1707712" cy="369332"/>
          </a:xfrm>
          <a:prstGeom prst="rect">
            <a:avLst/>
          </a:prstGeom>
          <a:noFill/>
        </p:spPr>
        <p:txBody>
          <a:bodyPr wrap="none" rtlCol="0">
            <a:spAutoFit/>
          </a:bodyPr>
          <a:lstStyle/>
          <a:p>
            <a:r>
              <a:rPr lang="en-US" sz="1800" dirty="0">
                <a:latin typeface="Calibri" pitchFamily="34" charset="0"/>
              </a:rPr>
              <a:t>Address of </a:t>
            </a:r>
            <a:r>
              <a:rPr lang="en-US" sz="1800" dirty="0" err="1">
                <a:latin typeface="Courier New" panose="02070309020205020404" pitchFamily="49" charset="0"/>
                <a:cs typeface="Courier New" panose="02070309020205020404" pitchFamily="49" charset="0"/>
              </a:rPr>
              <a:t>int</a:t>
            </a:r>
            <a:r>
              <a:rPr lang="en-US" sz="1800" dirty="0">
                <a:latin typeface="Calibri" pitchFamily="34" charset="0"/>
              </a:rPr>
              <a:t>:</a:t>
            </a:r>
          </a:p>
        </p:txBody>
      </p:sp>
      <p:grpSp>
        <p:nvGrpSpPr>
          <p:cNvPr id="3" name="Group 145"/>
          <p:cNvGrpSpPr/>
          <p:nvPr>
            <p:custDataLst>
              <p:tags r:id="rId7"/>
            </p:custDataLst>
          </p:nvPr>
        </p:nvGrpSpPr>
        <p:grpSpPr>
          <a:xfrm>
            <a:off x="1524000" y="3124200"/>
            <a:ext cx="3848288" cy="533400"/>
            <a:chOff x="1714312" y="5562600"/>
            <a:chExt cx="3848288" cy="533400"/>
          </a:xfrm>
        </p:grpSpPr>
        <p:sp>
          <p:nvSpPr>
            <p:cNvPr id="147" name="Rectangle 146"/>
            <p:cNvSpPr/>
            <p:nvPr>
              <p:custDataLst>
                <p:tags r:id="rId16"/>
              </p:custDataLst>
            </p:nvPr>
          </p:nvSpPr>
          <p:spPr bwMode="auto">
            <a:xfrm>
              <a:off x="1714312" y="5562600"/>
              <a:ext cx="3848288" cy="53340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148" name="Rectangle 147"/>
            <p:cNvSpPr/>
            <p:nvPr>
              <p:custDataLst>
                <p:tags r:id="rId17"/>
              </p:custDataLst>
            </p:nvPr>
          </p:nvSpPr>
          <p:spPr bwMode="auto">
            <a:xfrm>
              <a:off x="3212555"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149" name="Rectangle 148"/>
            <p:cNvSpPr/>
            <p:nvPr>
              <p:custDataLst>
                <p:tags r:id="rId18"/>
              </p:custDataLst>
            </p:nvPr>
          </p:nvSpPr>
          <p:spPr bwMode="auto">
            <a:xfrm>
              <a:off x="3485160"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150" name="Rectangle 149"/>
            <p:cNvSpPr/>
            <p:nvPr>
              <p:custDataLst>
                <p:tags r:id="rId19"/>
              </p:custDataLst>
            </p:nvPr>
          </p:nvSpPr>
          <p:spPr bwMode="auto">
            <a:xfrm>
              <a:off x="3745955"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151" name="Rectangle 150"/>
            <p:cNvSpPr/>
            <p:nvPr>
              <p:custDataLst>
                <p:tags r:id="rId20"/>
              </p:custDataLst>
            </p:nvPr>
          </p:nvSpPr>
          <p:spPr bwMode="auto">
            <a:xfrm>
              <a:off x="5168000"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7</a:t>
              </a:r>
            </a:p>
          </p:txBody>
        </p:sp>
        <p:sp>
          <p:nvSpPr>
            <p:cNvPr id="152" name="Rectangle 151"/>
            <p:cNvSpPr/>
            <p:nvPr>
              <p:custDataLst>
                <p:tags r:id="rId21"/>
              </p:custDataLst>
            </p:nvPr>
          </p:nvSpPr>
          <p:spPr bwMode="auto">
            <a:xfrm>
              <a:off x="2309965" y="5676900"/>
              <a:ext cx="717995"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153" name="Rectangle 152"/>
            <p:cNvSpPr/>
            <p:nvPr>
              <p:custDataLst>
                <p:tags r:id="rId22"/>
              </p:custDataLst>
            </p:nvPr>
          </p:nvSpPr>
          <p:spPr bwMode="auto">
            <a:xfrm>
              <a:off x="1840955"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v</a:t>
              </a:r>
            </a:p>
          </p:txBody>
        </p:sp>
        <p:sp>
          <p:nvSpPr>
            <p:cNvPr id="154" name="Rectangle 153"/>
            <p:cNvSpPr/>
            <p:nvPr>
              <p:custDataLst>
                <p:tags r:id="rId23"/>
              </p:custDataLst>
            </p:nvPr>
          </p:nvSpPr>
          <p:spPr bwMode="auto">
            <a:xfrm>
              <a:off x="4019283"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3</a:t>
              </a:r>
            </a:p>
          </p:txBody>
        </p:sp>
        <p:sp>
          <p:nvSpPr>
            <p:cNvPr id="155" name="Rectangle 154"/>
            <p:cNvSpPr/>
            <p:nvPr>
              <p:custDataLst>
                <p:tags r:id="rId24"/>
              </p:custDataLst>
            </p:nvPr>
          </p:nvSpPr>
          <p:spPr bwMode="auto">
            <a:xfrm>
              <a:off x="4876800"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6</a:t>
              </a:r>
            </a:p>
          </p:txBody>
        </p:sp>
        <p:sp>
          <p:nvSpPr>
            <p:cNvPr id="156" name="Rectangle 155"/>
            <p:cNvSpPr/>
            <p:nvPr>
              <p:custDataLst>
                <p:tags r:id="rId25"/>
              </p:custDataLst>
            </p:nvPr>
          </p:nvSpPr>
          <p:spPr bwMode="auto">
            <a:xfrm>
              <a:off x="4584878"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5</a:t>
              </a:r>
            </a:p>
          </p:txBody>
        </p:sp>
        <p:sp>
          <p:nvSpPr>
            <p:cNvPr id="157" name="Rectangle 156"/>
            <p:cNvSpPr/>
            <p:nvPr>
              <p:custDataLst>
                <p:tags r:id="rId26"/>
              </p:custDataLst>
            </p:nvPr>
          </p:nvSpPr>
          <p:spPr bwMode="auto">
            <a:xfrm>
              <a:off x="4292956"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4</a:t>
              </a:r>
            </a:p>
          </p:txBody>
        </p:sp>
      </p:grpSp>
      <p:cxnSp>
        <p:nvCxnSpPr>
          <p:cNvPr id="183" name="Shape 182"/>
          <p:cNvCxnSpPr>
            <a:stCxn id="129" idx="2"/>
          </p:cNvCxnSpPr>
          <p:nvPr>
            <p:custDataLst>
              <p:tags r:id="rId8"/>
            </p:custDataLst>
          </p:nvPr>
        </p:nvCxnSpPr>
        <p:spPr bwMode="auto">
          <a:xfrm rot="5400000">
            <a:off x="6293638" y="2051660"/>
            <a:ext cx="417890" cy="2260590"/>
          </a:xfrm>
          <a:prstGeom prst="bentConnector2">
            <a:avLst/>
          </a:prstGeom>
          <a:noFill/>
          <a:ln w="25400" cap="flat" cmpd="sng" algn="ctr">
            <a:solidFill>
              <a:schemeClr val="tx1"/>
            </a:solidFill>
            <a:prstDash val="solid"/>
            <a:round/>
            <a:headEnd type="none" w="med" len="med"/>
            <a:tailEnd type="none" w="med" len="med"/>
          </a:ln>
          <a:effectLst/>
        </p:spPr>
      </p:cxnSp>
      <p:cxnSp>
        <p:nvCxnSpPr>
          <p:cNvPr id="61" name="Shape 60"/>
          <p:cNvCxnSpPr>
            <a:stCxn id="128" idx="1"/>
          </p:cNvCxnSpPr>
          <p:nvPr>
            <p:custDataLst>
              <p:tags r:id="rId9"/>
            </p:custDataLst>
          </p:nvPr>
        </p:nvCxnSpPr>
        <p:spPr bwMode="auto">
          <a:xfrm rot="10800000" flipV="1">
            <a:off x="2478652" y="2837586"/>
            <a:ext cx="3782627" cy="400914"/>
          </a:xfrm>
          <a:prstGeom prst="bentConnector2">
            <a:avLst/>
          </a:prstGeom>
          <a:noFill/>
          <a:ln w="25400" cap="flat" cmpd="sng" algn="ctr">
            <a:solidFill>
              <a:schemeClr val="tx1"/>
            </a:solidFill>
            <a:prstDash val="solid"/>
            <a:round/>
            <a:headEnd type="none" w="med" len="med"/>
            <a:tailEnd type="none" w="med" len="med"/>
          </a:ln>
          <a:effectLst/>
        </p:spPr>
      </p:cxnSp>
      <p:sp>
        <p:nvSpPr>
          <p:cNvPr id="62" name="TextBox 61"/>
          <p:cNvSpPr txBox="1"/>
          <p:nvPr>
            <p:custDataLst>
              <p:tags r:id="rId10"/>
            </p:custDataLst>
          </p:nvPr>
        </p:nvSpPr>
        <p:spPr>
          <a:xfrm>
            <a:off x="2368639" y="2514600"/>
            <a:ext cx="1807256" cy="369332"/>
          </a:xfrm>
          <a:prstGeom prst="rect">
            <a:avLst/>
          </a:prstGeom>
          <a:noFill/>
        </p:spPr>
        <p:txBody>
          <a:bodyPr wrap="none" rtlCol="0">
            <a:spAutoFit/>
          </a:bodyPr>
          <a:lstStyle/>
          <a:p>
            <a:r>
              <a:rPr lang="en-US" sz="1800" dirty="0">
                <a:latin typeface="Calibri" pitchFamily="34" charset="0"/>
              </a:rPr>
              <a:t>match?: yes = hit</a:t>
            </a:r>
          </a:p>
        </p:txBody>
      </p:sp>
      <p:cxnSp>
        <p:nvCxnSpPr>
          <p:cNvPr id="68" name="Straight Connector 67"/>
          <p:cNvCxnSpPr/>
          <p:nvPr>
            <p:custDataLst>
              <p:tags r:id="rId11"/>
            </p:custDataLst>
          </p:nvPr>
        </p:nvCxnSpPr>
        <p:spPr bwMode="auto">
          <a:xfrm rot="5400000">
            <a:off x="1582476" y="3038043"/>
            <a:ext cx="400914" cy="1588"/>
          </a:xfrm>
          <a:prstGeom prst="line">
            <a:avLst/>
          </a:prstGeom>
          <a:noFill/>
          <a:ln w="25400" cap="flat" cmpd="sng" algn="ctr">
            <a:solidFill>
              <a:schemeClr val="tx1"/>
            </a:solidFill>
            <a:prstDash val="solid"/>
            <a:round/>
            <a:headEnd type="none" w="med" len="med"/>
            <a:tailEnd type="none" w="med" len="med"/>
          </a:ln>
          <a:effectLst/>
        </p:spPr>
      </p:cxnSp>
      <p:sp>
        <p:nvSpPr>
          <p:cNvPr id="69" name="TextBox 68"/>
          <p:cNvSpPr txBox="1"/>
          <p:nvPr>
            <p:custDataLst>
              <p:tags r:id="rId12"/>
            </p:custDataLst>
          </p:nvPr>
        </p:nvSpPr>
        <p:spPr>
          <a:xfrm>
            <a:off x="1402727" y="2514600"/>
            <a:ext cx="1021242" cy="369332"/>
          </a:xfrm>
          <a:prstGeom prst="rect">
            <a:avLst/>
          </a:prstGeom>
          <a:noFill/>
        </p:spPr>
        <p:txBody>
          <a:bodyPr wrap="none" rtlCol="0">
            <a:spAutoFit/>
          </a:bodyPr>
          <a:lstStyle/>
          <a:p>
            <a:r>
              <a:rPr lang="en-US" sz="1800" dirty="0">
                <a:latin typeface="Calibri" pitchFamily="34" charset="0"/>
              </a:rPr>
              <a:t>valid?   +</a:t>
            </a:r>
          </a:p>
        </p:txBody>
      </p:sp>
      <p:cxnSp>
        <p:nvCxnSpPr>
          <p:cNvPr id="71" name="Elbow Connector 70"/>
          <p:cNvCxnSpPr>
            <a:stCxn id="130" idx="2"/>
          </p:cNvCxnSpPr>
          <p:nvPr>
            <p:custDataLst>
              <p:tags r:id="rId13"/>
            </p:custDataLst>
          </p:nvPr>
        </p:nvCxnSpPr>
        <p:spPr bwMode="auto">
          <a:xfrm rot="5400000">
            <a:off x="5976408" y="1245569"/>
            <a:ext cx="570290" cy="4025173"/>
          </a:xfrm>
          <a:prstGeom prst="bentConnector3">
            <a:avLst>
              <a:gd name="adj1" fmla="val 175089"/>
            </a:avLst>
          </a:prstGeom>
          <a:noFill/>
          <a:ln w="25400" cap="flat" cmpd="sng" algn="ctr">
            <a:solidFill>
              <a:schemeClr val="tx1"/>
            </a:solidFill>
            <a:prstDash val="solid"/>
            <a:round/>
            <a:headEnd type="none" w="med" len="med"/>
            <a:tailEnd type="none" w="med" len="med"/>
          </a:ln>
          <a:effectLst/>
        </p:spPr>
      </p:cxnSp>
      <p:sp>
        <p:nvSpPr>
          <p:cNvPr id="26" name="TextBox 25"/>
          <p:cNvSpPr txBox="1"/>
          <p:nvPr>
            <p:custDataLst>
              <p:tags r:id="rId14"/>
            </p:custDataLst>
          </p:nvPr>
        </p:nvSpPr>
        <p:spPr>
          <a:xfrm>
            <a:off x="5715000" y="3962400"/>
            <a:ext cx="1301318" cy="369332"/>
          </a:xfrm>
          <a:prstGeom prst="rect">
            <a:avLst/>
          </a:prstGeom>
          <a:noFill/>
        </p:spPr>
        <p:txBody>
          <a:bodyPr wrap="none" rtlCol="0">
            <a:spAutoFit/>
          </a:bodyPr>
          <a:lstStyle/>
          <a:p>
            <a:r>
              <a:rPr lang="en-US" sz="1800" dirty="0">
                <a:latin typeface="Calibri" pitchFamily="34" charset="0"/>
              </a:rPr>
              <a:t>block offset</a:t>
            </a:r>
          </a:p>
        </p:txBody>
      </p:sp>
      <mc:AlternateContent xmlns:mc="http://schemas.openxmlformats.org/markup-compatibility/2006" xmlns:a14="http://schemas.microsoft.com/office/drawing/2010/main">
        <mc:Choice Requires="a14">
          <p:sp>
            <p:nvSpPr>
              <p:cNvPr id="30" name="TextBox 29"/>
              <p:cNvSpPr txBox="1"/>
              <p:nvPr>
                <p:custDataLst>
                  <p:tags r:id="rId15"/>
                </p:custDataLst>
              </p:nvPr>
            </p:nvSpPr>
            <p:spPr>
              <a:xfrm>
                <a:off x="393192" y="1362456"/>
                <a:ext cx="3251788" cy="646331"/>
              </a:xfrm>
              <a:prstGeom prst="rect">
                <a:avLst/>
              </a:prstGeom>
              <a:noFill/>
            </p:spPr>
            <p:txBody>
              <a:bodyPr wrap="none" rtlCol="0">
                <a:spAutoFit/>
              </a:bodyPr>
              <a:lstStyle/>
              <a:p>
                <a:r>
                  <a:rPr lang="en-US" sz="1800" dirty="0">
                    <a:latin typeface="Calibri" pitchFamily="34" charset="0"/>
                  </a:rPr>
                  <a:t>Direct-mapped:  One line per set</a:t>
                </a:r>
              </a:p>
              <a:p>
                <a:r>
                  <a:rPr lang="en-US" sz="1800" dirty="0">
                    <a:latin typeface="Calibri" pitchFamily="34" charset="0"/>
                  </a:rPr>
                  <a:t>Block </a:t>
                </a:r>
                <a:r>
                  <a:rPr lang="en-US" dirty="0">
                    <a:latin typeface="Calibri" pitchFamily="34" charset="0"/>
                  </a:rPr>
                  <a:t>S</a:t>
                </a:r>
                <a:r>
                  <a:rPr lang="en-US" sz="1800" dirty="0">
                    <a:latin typeface="Calibri" pitchFamily="34" charset="0"/>
                  </a:rPr>
                  <a:t>ize </a:t>
                </a:r>
                <a14:m>
                  <m:oMath xmlns:m="http://schemas.openxmlformats.org/officeDocument/2006/math">
                    <m:r>
                      <a:rPr lang="en-US" sz="1800" b="0" i="1" smtClean="0">
                        <a:latin typeface="Cambria Math" panose="02040503050406030204" pitchFamily="18" charset="0"/>
                      </a:rPr>
                      <m:t>𝐵</m:t>
                    </m:r>
                  </m:oMath>
                </a14:m>
                <a:r>
                  <a:rPr lang="en-US" sz="1800" dirty="0">
                    <a:latin typeface="Calibri" pitchFamily="34" charset="0"/>
                  </a:rPr>
                  <a:t> = 8 Bytes</a:t>
                </a:r>
              </a:p>
            </p:txBody>
          </p:sp>
        </mc:Choice>
        <mc:Fallback xmlns="">
          <p:sp>
            <p:nvSpPr>
              <p:cNvPr id="30" name="TextBox 29"/>
              <p:cNvSpPr txBox="1">
                <a:spLocks noRot="1" noChangeAspect="1" noMove="1" noResize="1" noEditPoints="1" noAdjustHandles="1" noChangeArrowheads="1" noChangeShapeType="1" noTextEdit="1"/>
              </p:cNvSpPr>
              <p:nvPr>
                <p:custDataLst>
                  <p:tags r:id="rId33"/>
                </p:custDataLst>
              </p:nvPr>
            </p:nvSpPr>
            <p:spPr>
              <a:xfrm>
                <a:off x="393192" y="1362456"/>
                <a:ext cx="3251788" cy="646331"/>
              </a:xfrm>
              <a:prstGeom prst="rect">
                <a:avLst/>
              </a:prstGeom>
              <a:blipFill>
                <a:blip r:embed="rId34"/>
                <a:stretch>
                  <a:fillRect l="-1689" t="-5660" r="-938" b="-13208"/>
                </a:stretch>
              </a:blipFill>
            </p:spPr>
            <p:txBody>
              <a:bodyPr/>
              <a:lstStyle/>
              <a:p>
                <a:r>
                  <a:rPr lang="en-US">
                    <a:noFill/>
                  </a:rPr>
                  <a:t> </a:t>
                </a:r>
              </a:p>
            </p:txBody>
          </p:sp>
        </mc:Fallback>
      </mc:AlternateContent>
    </p:spTree>
    <p:extLst>
      <p:ext uri="{BB962C8B-B14F-4D97-AF65-F5344CB8AC3E}">
        <p14:creationId xmlns:p14="http://schemas.microsoft.com/office/powerpoint/2010/main" val="126513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9"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custDataLst>
                  <p:tags r:id="rId1"/>
                </p:custDataLst>
              </p:nvPr>
            </p:nvSpPr>
            <p:spPr>
              <a:xfrm>
                <a:off x="357762" y="438912"/>
                <a:ext cx="8405238" cy="762000"/>
              </a:xfrm>
            </p:spPr>
            <p:txBody>
              <a:bodyPr/>
              <a:lstStyle/>
              <a:p>
                <a:r>
                  <a:rPr lang="en-US" dirty="0"/>
                  <a:t>Example:  Direct-Mapped Cache (</a:t>
                </a:r>
                <a14:m>
                  <m:oMath xmlns:m="http://schemas.openxmlformats.org/officeDocument/2006/math">
                    <m:r>
                      <a:rPr lang="en-US" b="0" i="1" smtClean="0">
                        <a:latin typeface="Cambria Math" panose="02040503050406030204" pitchFamily="18" charset="0"/>
                      </a:rPr>
                      <m:t>𝐸</m:t>
                    </m:r>
                  </m:oMath>
                </a14:m>
                <a:r>
                  <a:rPr lang="en-US" dirty="0"/>
                  <a:t> = 1)</a:t>
                </a:r>
              </a:p>
            </p:txBody>
          </p:sp>
        </mc:Choice>
        <mc:Fallback xmlns="">
          <p:sp>
            <p:nvSpPr>
              <p:cNvPr id="2" name="Title 1"/>
              <p:cNvSpPr>
                <a:spLocks noGrp="1" noRot="1" noChangeAspect="1" noMove="1" noResize="1" noEditPoints="1" noAdjustHandles="1" noChangeArrowheads="1" noChangeShapeType="1" noTextEdit="1"/>
              </p:cNvSpPr>
              <p:nvPr>
                <p:ph type="title"/>
                <p:custDataLst>
                  <p:tags r:id="rId32"/>
                </p:custDataLst>
              </p:nvPr>
            </p:nvSpPr>
            <p:spPr>
              <a:xfrm>
                <a:off x="357762" y="438912"/>
                <a:ext cx="8405238" cy="762000"/>
              </a:xfrm>
              <a:blipFill rotWithShape="0">
                <a:blip r:embed="rId33"/>
                <a:stretch>
                  <a:fillRect l="-2248" t="-4000" b="-22400"/>
                </a:stretch>
              </a:blipFill>
            </p:spPr>
            <p:txBody>
              <a:bodyPr/>
              <a:lstStyle/>
              <a:p>
                <a:r>
                  <a:rPr lang="en-US">
                    <a:noFill/>
                  </a:rPr>
                  <a:t> </a:t>
                </a:r>
              </a:p>
            </p:txBody>
          </p:sp>
        </mc:Fallback>
      </mc:AlternateContent>
      <p:sp>
        <p:nvSpPr>
          <p:cNvPr id="31" name="Slide Number Placeholder 30"/>
          <p:cNvSpPr>
            <a:spLocks noGrp="1"/>
          </p:cNvSpPr>
          <p:nvPr>
            <p:ph type="sldNum" sz="quarter" idx="10"/>
            <p:custDataLst>
              <p:tags r:id="rId2"/>
            </p:custDataLst>
          </p:nvPr>
        </p:nvSpPr>
        <p:spPr/>
        <p:txBody>
          <a:bodyPr/>
          <a:lstStyle/>
          <a:p>
            <a:fld id="{7CBE8339-D2AD-46DC-A898-FD1E949067F0}" type="slidenum">
              <a:rPr lang="en-US" smtClean="0"/>
              <a:pPr/>
              <a:t>27</a:t>
            </a:fld>
            <a:endParaRPr lang="en-US"/>
          </a:p>
        </p:txBody>
      </p:sp>
      <mc:AlternateContent xmlns:mc="http://schemas.openxmlformats.org/markup-compatibility/2006" xmlns:a14="http://schemas.microsoft.com/office/drawing/2010/main">
        <mc:Choice Requires="a14">
          <p:sp>
            <p:nvSpPr>
              <p:cNvPr id="128" name="Rectangle 127"/>
              <p:cNvSpPr/>
              <p:nvPr>
                <p:custDataLst>
                  <p:tags r:id="rId3"/>
                </p:custDataLst>
              </p:nvPr>
            </p:nvSpPr>
            <p:spPr bwMode="auto">
              <a:xfrm>
                <a:off x="6261278" y="2702162"/>
                <a:ext cx="990600" cy="270848"/>
              </a:xfrm>
              <a:prstGeom prst="rect">
                <a:avLst/>
              </a:prstGeom>
              <a:solidFill>
                <a:srgbClr val="FF9999"/>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eaLnBrk="0" fontAlgn="base" hangingPunct="0">
                  <a:spcBef>
                    <a:spcPct val="0"/>
                  </a:spcBef>
                  <a:spcAft>
                    <a:spcPct val="0"/>
                  </a:spcAft>
                </a:pPr>
                <a14:m>
                  <m:oMath xmlns:m="http://schemas.openxmlformats.org/officeDocument/2006/math">
                    <m:r>
                      <a:rPr lang="en-US" sz="1600" b="1" i="1" dirty="0" smtClean="0">
                        <a:solidFill>
                          <a:srgbClr val="FF9900"/>
                        </a:solidFill>
                        <a:effectLst>
                          <a:glow rad="127000">
                            <a:schemeClr val="tx1"/>
                          </a:glow>
                        </a:effectLst>
                        <a:latin typeface="Cambria Math" panose="02040503050406030204" pitchFamily="18" charset="0"/>
                      </a:rPr>
                      <m:t>𝒕</m:t>
                    </m:r>
                  </m:oMath>
                </a14:m>
                <a:r>
                  <a:rPr lang="en-US" sz="1600" dirty="0">
                    <a:latin typeface="Calibri" pitchFamily="34" charset="0"/>
                  </a:rPr>
                  <a:t> bits</a:t>
                </a:r>
              </a:p>
            </p:txBody>
          </p:sp>
        </mc:Choice>
        <mc:Fallback xmlns="">
          <p:sp>
            <p:nvSpPr>
              <p:cNvPr id="128" name="Rectangle 127"/>
              <p:cNvSpPr>
                <a:spLocks noRot="1" noChangeAspect="1" noMove="1" noResize="1" noEditPoints="1" noAdjustHandles="1" noChangeArrowheads="1" noChangeShapeType="1" noTextEdit="1"/>
              </p:cNvSpPr>
              <p:nvPr>
                <p:custDataLst>
                  <p:tags r:id="rId34"/>
                </p:custDataLst>
              </p:nvPr>
            </p:nvSpPr>
            <p:spPr bwMode="auto">
              <a:xfrm>
                <a:off x="6261278" y="2702162"/>
                <a:ext cx="990600" cy="270848"/>
              </a:xfrm>
              <a:prstGeom prst="rect">
                <a:avLst/>
              </a:prstGeom>
              <a:blipFill rotWithShape="0">
                <a:blip r:embed="rId35"/>
                <a:stretch>
                  <a:fillRect t="-14894" b="-36170"/>
                </a:stretch>
              </a:blipFill>
              <a:ln w="12700" cap="flat" cmpd="sng" algn="ctr">
                <a:solidFill>
                  <a:schemeClr val="tx1"/>
                </a:solidFill>
                <a:prstDash val="solid"/>
                <a:round/>
                <a:headEnd type="none" w="med" len="med"/>
                <a:tailEnd type="triangle" w="med" len="med"/>
              </a:ln>
              <a:effectLst/>
            </p:spPr>
            <p:txBody>
              <a:bodyPr/>
              <a:lstStyle/>
              <a:p>
                <a:r>
                  <a:rPr lang="en-US">
                    <a:noFill/>
                  </a:rPr>
                  <a:t> </a:t>
                </a:r>
              </a:p>
            </p:txBody>
          </p:sp>
        </mc:Fallback>
      </mc:AlternateContent>
      <p:sp>
        <p:nvSpPr>
          <p:cNvPr id="129" name="Rectangle 128"/>
          <p:cNvSpPr/>
          <p:nvPr>
            <p:custDataLst>
              <p:tags r:id="rId4"/>
            </p:custDataLst>
          </p:nvPr>
        </p:nvSpPr>
        <p:spPr bwMode="auto">
          <a:xfrm>
            <a:off x="7251878" y="2702162"/>
            <a:ext cx="762000"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0…01</a:t>
            </a:r>
          </a:p>
        </p:txBody>
      </p:sp>
      <p:sp>
        <p:nvSpPr>
          <p:cNvPr id="130" name="Rectangle 129"/>
          <p:cNvSpPr/>
          <p:nvPr>
            <p:custDataLst>
              <p:tags r:id="rId5"/>
            </p:custDataLst>
          </p:nvPr>
        </p:nvSpPr>
        <p:spPr bwMode="auto">
          <a:xfrm>
            <a:off x="8013878" y="2702162"/>
            <a:ext cx="520522"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lvl="0" algn="ctr"/>
            <a:r>
              <a:rPr lang="en-US" sz="1600" dirty="0">
                <a:solidFill>
                  <a:srgbClr val="000000"/>
                </a:solidFill>
                <a:latin typeface="Calibri" pitchFamily="34" charset="0"/>
              </a:rPr>
              <a:t>100</a:t>
            </a:r>
          </a:p>
        </p:txBody>
      </p:sp>
      <p:sp>
        <p:nvSpPr>
          <p:cNvPr id="131" name="TextBox 130"/>
          <p:cNvSpPr txBox="1"/>
          <p:nvPr>
            <p:custDataLst>
              <p:tags r:id="rId6"/>
            </p:custDataLst>
          </p:nvPr>
        </p:nvSpPr>
        <p:spPr>
          <a:xfrm>
            <a:off x="6172200" y="2362200"/>
            <a:ext cx="1707712" cy="369332"/>
          </a:xfrm>
          <a:prstGeom prst="rect">
            <a:avLst/>
          </a:prstGeom>
          <a:noFill/>
        </p:spPr>
        <p:txBody>
          <a:bodyPr wrap="none" rtlCol="0">
            <a:spAutoFit/>
          </a:bodyPr>
          <a:lstStyle/>
          <a:p>
            <a:r>
              <a:rPr lang="en-US" sz="1800" dirty="0">
                <a:latin typeface="Calibri" pitchFamily="34" charset="0"/>
              </a:rPr>
              <a:t>Address of </a:t>
            </a:r>
            <a:r>
              <a:rPr lang="en-US" sz="1800" dirty="0" err="1">
                <a:latin typeface="Courier New" panose="02070309020205020404" pitchFamily="49" charset="0"/>
                <a:cs typeface="Courier New" panose="02070309020205020404" pitchFamily="49" charset="0"/>
              </a:rPr>
              <a:t>int</a:t>
            </a:r>
            <a:r>
              <a:rPr lang="en-US" sz="1800" dirty="0">
                <a:latin typeface="Calibri" pitchFamily="34" charset="0"/>
              </a:rPr>
              <a:t>:</a:t>
            </a:r>
          </a:p>
        </p:txBody>
      </p:sp>
      <p:grpSp>
        <p:nvGrpSpPr>
          <p:cNvPr id="3" name="Group 145"/>
          <p:cNvGrpSpPr/>
          <p:nvPr>
            <p:custDataLst>
              <p:tags r:id="rId7"/>
            </p:custDataLst>
          </p:nvPr>
        </p:nvGrpSpPr>
        <p:grpSpPr>
          <a:xfrm>
            <a:off x="1524000" y="3124200"/>
            <a:ext cx="3848288" cy="533400"/>
            <a:chOff x="1714312" y="5562600"/>
            <a:chExt cx="3848288" cy="533400"/>
          </a:xfrm>
        </p:grpSpPr>
        <p:sp>
          <p:nvSpPr>
            <p:cNvPr id="147" name="Rectangle 146"/>
            <p:cNvSpPr/>
            <p:nvPr>
              <p:custDataLst>
                <p:tags r:id="rId19"/>
              </p:custDataLst>
            </p:nvPr>
          </p:nvSpPr>
          <p:spPr bwMode="auto">
            <a:xfrm>
              <a:off x="1714312" y="5562600"/>
              <a:ext cx="3848288" cy="53340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148" name="Rectangle 147"/>
            <p:cNvSpPr/>
            <p:nvPr>
              <p:custDataLst>
                <p:tags r:id="rId20"/>
              </p:custDataLst>
            </p:nvPr>
          </p:nvSpPr>
          <p:spPr bwMode="auto">
            <a:xfrm>
              <a:off x="3212555"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149" name="Rectangle 148"/>
            <p:cNvSpPr/>
            <p:nvPr>
              <p:custDataLst>
                <p:tags r:id="rId21"/>
              </p:custDataLst>
            </p:nvPr>
          </p:nvSpPr>
          <p:spPr bwMode="auto">
            <a:xfrm>
              <a:off x="3485160"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150" name="Rectangle 149"/>
            <p:cNvSpPr/>
            <p:nvPr>
              <p:custDataLst>
                <p:tags r:id="rId22"/>
              </p:custDataLst>
            </p:nvPr>
          </p:nvSpPr>
          <p:spPr bwMode="auto">
            <a:xfrm>
              <a:off x="3745955"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151" name="Rectangle 150"/>
            <p:cNvSpPr/>
            <p:nvPr>
              <p:custDataLst>
                <p:tags r:id="rId23"/>
              </p:custDataLst>
            </p:nvPr>
          </p:nvSpPr>
          <p:spPr bwMode="auto">
            <a:xfrm>
              <a:off x="5168000" y="5676900"/>
              <a:ext cx="292644" cy="304800"/>
            </a:xfrm>
            <a:prstGeom prst="rect">
              <a:avLst/>
            </a:prstGeom>
            <a:solidFill>
              <a:srgbClr val="A9E39D"/>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7</a:t>
              </a:r>
            </a:p>
          </p:txBody>
        </p:sp>
        <p:sp>
          <p:nvSpPr>
            <p:cNvPr id="152" name="Rectangle 151"/>
            <p:cNvSpPr/>
            <p:nvPr>
              <p:custDataLst>
                <p:tags r:id="rId24"/>
              </p:custDataLst>
            </p:nvPr>
          </p:nvSpPr>
          <p:spPr bwMode="auto">
            <a:xfrm>
              <a:off x="2309965" y="5676900"/>
              <a:ext cx="717995"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153" name="Rectangle 152"/>
            <p:cNvSpPr/>
            <p:nvPr>
              <p:custDataLst>
                <p:tags r:id="rId25"/>
              </p:custDataLst>
            </p:nvPr>
          </p:nvSpPr>
          <p:spPr bwMode="auto">
            <a:xfrm>
              <a:off x="1840955"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v</a:t>
              </a:r>
            </a:p>
          </p:txBody>
        </p:sp>
        <p:sp>
          <p:nvSpPr>
            <p:cNvPr id="154" name="Rectangle 153"/>
            <p:cNvSpPr/>
            <p:nvPr>
              <p:custDataLst>
                <p:tags r:id="rId26"/>
              </p:custDataLst>
            </p:nvPr>
          </p:nvSpPr>
          <p:spPr bwMode="auto">
            <a:xfrm>
              <a:off x="4019283"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3</a:t>
              </a:r>
            </a:p>
          </p:txBody>
        </p:sp>
        <p:sp>
          <p:nvSpPr>
            <p:cNvPr id="155" name="Rectangle 154"/>
            <p:cNvSpPr/>
            <p:nvPr>
              <p:custDataLst>
                <p:tags r:id="rId27"/>
              </p:custDataLst>
            </p:nvPr>
          </p:nvSpPr>
          <p:spPr bwMode="auto">
            <a:xfrm>
              <a:off x="4876800" y="5676900"/>
              <a:ext cx="292644" cy="304800"/>
            </a:xfrm>
            <a:prstGeom prst="rect">
              <a:avLst/>
            </a:prstGeom>
            <a:solidFill>
              <a:srgbClr val="A9E39D"/>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6</a:t>
              </a:r>
            </a:p>
          </p:txBody>
        </p:sp>
        <p:sp>
          <p:nvSpPr>
            <p:cNvPr id="156" name="Rectangle 155"/>
            <p:cNvSpPr/>
            <p:nvPr>
              <p:custDataLst>
                <p:tags r:id="rId28"/>
              </p:custDataLst>
            </p:nvPr>
          </p:nvSpPr>
          <p:spPr bwMode="auto">
            <a:xfrm>
              <a:off x="4584878" y="5676900"/>
              <a:ext cx="292644" cy="304800"/>
            </a:xfrm>
            <a:prstGeom prst="rect">
              <a:avLst/>
            </a:prstGeom>
            <a:solidFill>
              <a:srgbClr val="A9E39D"/>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5</a:t>
              </a:r>
            </a:p>
          </p:txBody>
        </p:sp>
        <p:sp>
          <p:nvSpPr>
            <p:cNvPr id="157" name="Rectangle 156"/>
            <p:cNvSpPr/>
            <p:nvPr>
              <p:custDataLst>
                <p:tags r:id="rId29"/>
              </p:custDataLst>
            </p:nvPr>
          </p:nvSpPr>
          <p:spPr bwMode="auto">
            <a:xfrm>
              <a:off x="4292956" y="5676900"/>
              <a:ext cx="292644" cy="304800"/>
            </a:xfrm>
            <a:prstGeom prst="rect">
              <a:avLst/>
            </a:prstGeom>
            <a:solidFill>
              <a:srgbClr val="A9E39D"/>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4</a:t>
              </a:r>
            </a:p>
          </p:txBody>
        </p:sp>
      </p:grpSp>
      <p:cxnSp>
        <p:nvCxnSpPr>
          <p:cNvPr id="183" name="Shape 182"/>
          <p:cNvCxnSpPr>
            <a:stCxn id="129" idx="2"/>
          </p:cNvCxnSpPr>
          <p:nvPr>
            <p:custDataLst>
              <p:tags r:id="rId8"/>
            </p:custDataLst>
          </p:nvPr>
        </p:nvCxnSpPr>
        <p:spPr bwMode="auto">
          <a:xfrm rot="5400000">
            <a:off x="6293638" y="2051660"/>
            <a:ext cx="417890" cy="2260590"/>
          </a:xfrm>
          <a:prstGeom prst="bentConnector2">
            <a:avLst/>
          </a:prstGeom>
          <a:noFill/>
          <a:ln w="25400" cap="flat" cmpd="sng" algn="ctr">
            <a:solidFill>
              <a:schemeClr val="tx1"/>
            </a:solidFill>
            <a:prstDash val="solid"/>
            <a:round/>
            <a:headEnd type="none" w="med" len="med"/>
            <a:tailEnd type="none" w="med" len="med"/>
          </a:ln>
          <a:effectLst/>
        </p:spPr>
      </p:cxnSp>
      <p:cxnSp>
        <p:nvCxnSpPr>
          <p:cNvPr id="61" name="Shape 60"/>
          <p:cNvCxnSpPr>
            <a:stCxn id="128" idx="1"/>
          </p:cNvCxnSpPr>
          <p:nvPr>
            <p:custDataLst>
              <p:tags r:id="rId9"/>
            </p:custDataLst>
          </p:nvPr>
        </p:nvCxnSpPr>
        <p:spPr bwMode="auto">
          <a:xfrm rot="10800000" flipV="1">
            <a:off x="2478652" y="2837586"/>
            <a:ext cx="3782627" cy="400914"/>
          </a:xfrm>
          <a:prstGeom prst="bentConnector2">
            <a:avLst/>
          </a:prstGeom>
          <a:noFill/>
          <a:ln w="25400" cap="flat" cmpd="sng" algn="ctr">
            <a:solidFill>
              <a:schemeClr val="tx1"/>
            </a:solidFill>
            <a:prstDash val="solid"/>
            <a:round/>
            <a:headEnd type="none" w="med" len="med"/>
            <a:tailEnd type="none" w="med" len="med"/>
          </a:ln>
          <a:effectLst/>
        </p:spPr>
      </p:cxnSp>
      <p:sp>
        <p:nvSpPr>
          <p:cNvPr id="62" name="TextBox 61"/>
          <p:cNvSpPr txBox="1"/>
          <p:nvPr>
            <p:custDataLst>
              <p:tags r:id="rId10"/>
            </p:custDataLst>
          </p:nvPr>
        </p:nvSpPr>
        <p:spPr>
          <a:xfrm>
            <a:off x="2368639" y="2514600"/>
            <a:ext cx="1807256" cy="369332"/>
          </a:xfrm>
          <a:prstGeom prst="rect">
            <a:avLst/>
          </a:prstGeom>
          <a:noFill/>
        </p:spPr>
        <p:txBody>
          <a:bodyPr wrap="none" rtlCol="0">
            <a:spAutoFit/>
          </a:bodyPr>
          <a:lstStyle/>
          <a:p>
            <a:r>
              <a:rPr lang="en-US" sz="1800" dirty="0">
                <a:latin typeface="Calibri" pitchFamily="34" charset="0"/>
              </a:rPr>
              <a:t>match?: yes = hit</a:t>
            </a:r>
          </a:p>
        </p:txBody>
      </p:sp>
      <p:cxnSp>
        <p:nvCxnSpPr>
          <p:cNvPr id="68" name="Straight Connector 67"/>
          <p:cNvCxnSpPr/>
          <p:nvPr>
            <p:custDataLst>
              <p:tags r:id="rId11"/>
            </p:custDataLst>
          </p:nvPr>
        </p:nvCxnSpPr>
        <p:spPr bwMode="auto">
          <a:xfrm rot="5400000">
            <a:off x="1582476" y="3038043"/>
            <a:ext cx="400914" cy="1588"/>
          </a:xfrm>
          <a:prstGeom prst="line">
            <a:avLst/>
          </a:prstGeom>
          <a:noFill/>
          <a:ln w="25400" cap="flat" cmpd="sng" algn="ctr">
            <a:solidFill>
              <a:schemeClr val="tx1"/>
            </a:solidFill>
            <a:prstDash val="solid"/>
            <a:round/>
            <a:headEnd type="none" w="med" len="med"/>
            <a:tailEnd type="none" w="med" len="med"/>
          </a:ln>
          <a:effectLst/>
        </p:spPr>
      </p:cxnSp>
      <p:sp>
        <p:nvSpPr>
          <p:cNvPr id="69" name="TextBox 68"/>
          <p:cNvSpPr txBox="1"/>
          <p:nvPr>
            <p:custDataLst>
              <p:tags r:id="rId12"/>
            </p:custDataLst>
          </p:nvPr>
        </p:nvSpPr>
        <p:spPr>
          <a:xfrm>
            <a:off x="1402727" y="2514600"/>
            <a:ext cx="1021242" cy="369332"/>
          </a:xfrm>
          <a:prstGeom prst="rect">
            <a:avLst/>
          </a:prstGeom>
          <a:noFill/>
        </p:spPr>
        <p:txBody>
          <a:bodyPr wrap="none" rtlCol="0">
            <a:spAutoFit/>
          </a:bodyPr>
          <a:lstStyle/>
          <a:p>
            <a:r>
              <a:rPr lang="en-US" sz="1800" dirty="0">
                <a:latin typeface="Calibri" pitchFamily="34" charset="0"/>
              </a:rPr>
              <a:t>valid?   +</a:t>
            </a:r>
          </a:p>
        </p:txBody>
      </p:sp>
      <p:cxnSp>
        <p:nvCxnSpPr>
          <p:cNvPr id="71" name="Elbow Connector 70"/>
          <p:cNvCxnSpPr>
            <a:stCxn id="130" idx="2"/>
          </p:cNvCxnSpPr>
          <p:nvPr>
            <p:custDataLst>
              <p:tags r:id="rId13"/>
            </p:custDataLst>
          </p:nvPr>
        </p:nvCxnSpPr>
        <p:spPr bwMode="auto">
          <a:xfrm rot="5400000">
            <a:off x="5976408" y="1245569"/>
            <a:ext cx="570290" cy="4025173"/>
          </a:xfrm>
          <a:prstGeom prst="bentConnector3">
            <a:avLst>
              <a:gd name="adj1" fmla="val 175089"/>
            </a:avLst>
          </a:prstGeom>
          <a:noFill/>
          <a:ln w="25400" cap="flat" cmpd="sng" algn="ctr">
            <a:solidFill>
              <a:schemeClr val="tx1"/>
            </a:solidFill>
            <a:prstDash val="solid"/>
            <a:round/>
            <a:headEnd type="none" w="med" len="med"/>
            <a:tailEnd type="none" w="med" len="med"/>
          </a:ln>
          <a:effectLst/>
        </p:spPr>
      </p:cxnSp>
      <p:sp>
        <p:nvSpPr>
          <p:cNvPr id="26" name="Down Arrow 25"/>
          <p:cNvSpPr/>
          <p:nvPr>
            <p:custDataLst>
              <p:tags r:id="rId14"/>
            </p:custDataLst>
          </p:nvPr>
        </p:nvSpPr>
        <p:spPr bwMode="auto">
          <a:xfrm flipV="1">
            <a:off x="4330522" y="3581400"/>
            <a:ext cx="733658" cy="10668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27" name="TextBox 26"/>
          <p:cNvSpPr txBox="1"/>
          <p:nvPr>
            <p:custDataLst>
              <p:tags r:id="rId15"/>
            </p:custDataLst>
          </p:nvPr>
        </p:nvSpPr>
        <p:spPr>
          <a:xfrm>
            <a:off x="3814641" y="4648200"/>
            <a:ext cx="1765420" cy="369332"/>
          </a:xfrm>
          <a:prstGeom prst="rect">
            <a:avLst/>
          </a:prstGeom>
          <a:noFill/>
        </p:spPr>
        <p:txBody>
          <a:bodyPr wrap="none" rtlCol="0">
            <a:spAutoFit/>
          </a:bodyPr>
          <a:lstStyle/>
          <a:p>
            <a:r>
              <a:rPr lang="en-US" sz="1800" dirty="0" err="1">
                <a:latin typeface="Courier New" panose="02070309020205020404" pitchFamily="49" charset="0"/>
                <a:cs typeface="Courier New" panose="02070309020205020404" pitchFamily="49" charset="0"/>
              </a:rPr>
              <a:t>int</a:t>
            </a:r>
            <a:r>
              <a:rPr lang="en-US" sz="1800" dirty="0">
                <a:latin typeface="Calibri" pitchFamily="34" charset="0"/>
              </a:rPr>
              <a:t> (4 B) is here</a:t>
            </a:r>
          </a:p>
        </p:txBody>
      </p:sp>
      <p:sp>
        <p:nvSpPr>
          <p:cNvPr id="28" name="TextBox 27"/>
          <p:cNvSpPr txBox="1"/>
          <p:nvPr>
            <p:custDataLst>
              <p:tags r:id="rId16"/>
            </p:custDataLst>
          </p:nvPr>
        </p:nvSpPr>
        <p:spPr>
          <a:xfrm>
            <a:off x="5715000" y="3962400"/>
            <a:ext cx="1301318" cy="369332"/>
          </a:xfrm>
          <a:prstGeom prst="rect">
            <a:avLst/>
          </a:prstGeom>
          <a:noFill/>
        </p:spPr>
        <p:txBody>
          <a:bodyPr wrap="none" rtlCol="0">
            <a:spAutoFit/>
          </a:bodyPr>
          <a:lstStyle/>
          <a:p>
            <a:r>
              <a:rPr lang="en-US" sz="1800" dirty="0">
                <a:latin typeface="Calibri" pitchFamily="34" charset="0"/>
              </a:rPr>
              <a:t>block offset</a:t>
            </a:r>
          </a:p>
        </p:txBody>
      </p:sp>
      <p:sp>
        <p:nvSpPr>
          <p:cNvPr id="29" name="TextBox 28"/>
          <p:cNvSpPr txBox="1"/>
          <p:nvPr>
            <p:custDataLst>
              <p:tags r:id="rId17"/>
            </p:custDataLst>
          </p:nvPr>
        </p:nvSpPr>
        <p:spPr>
          <a:xfrm>
            <a:off x="457200" y="5715000"/>
            <a:ext cx="6597512" cy="461665"/>
          </a:xfrm>
          <a:prstGeom prst="rect">
            <a:avLst/>
          </a:prstGeom>
          <a:noFill/>
        </p:spPr>
        <p:txBody>
          <a:bodyPr wrap="none" rtlCol="0">
            <a:spAutoFit/>
          </a:bodyPr>
          <a:lstStyle/>
          <a:p>
            <a:r>
              <a:rPr lang="en-US" dirty="0">
                <a:solidFill>
                  <a:srgbClr val="C00000"/>
                </a:solidFill>
                <a:latin typeface="Calibri" pitchFamily="34" charset="0"/>
              </a:rPr>
              <a:t>No match?</a:t>
            </a:r>
            <a:r>
              <a:rPr lang="en-US" dirty="0">
                <a:latin typeface="Calibri" pitchFamily="34" charset="0"/>
              </a:rPr>
              <a:t> Then old line gets evicted and replaced</a:t>
            </a:r>
          </a:p>
        </p:txBody>
      </p:sp>
      <p:sp>
        <p:nvSpPr>
          <p:cNvPr id="4" name="Rounded Rectangle 3"/>
          <p:cNvSpPr/>
          <p:nvPr/>
        </p:nvSpPr>
        <p:spPr bwMode="auto">
          <a:xfrm>
            <a:off x="6419654" y="4779390"/>
            <a:ext cx="2026762" cy="716437"/>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C00000"/>
                </a:solidFill>
                <a:effectLst/>
                <a:latin typeface="Calibri" charset="0"/>
                <a:ea typeface="Calibri" charset="0"/>
                <a:cs typeface="Calibri" charset="0"/>
              </a:rPr>
              <a:t>This is why we </a:t>
            </a:r>
            <a:r>
              <a:rPr kumimoji="0" lang="en-US" sz="2000" b="1" i="0" u="none" strike="noStrike" cap="none" normalizeH="0" baseline="0">
                <a:ln>
                  <a:noFill/>
                </a:ln>
                <a:solidFill>
                  <a:srgbClr val="C00000"/>
                </a:solidFill>
                <a:effectLst/>
                <a:latin typeface="Calibri" charset="0"/>
                <a:ea typeface="Calibri" charset="0"/>
                <a:cs typeface="Calibri" charset="0"/>
              </a:rPr>
              <a:t>want alignment!</a:t>
            </a:r>
          </a:p>
        </p:txBody>
      </p:sp>
      <mc:AlternateContent xmlns:mc="http://schemas.openxmlformats.org/markup-compatibility/2006" xmlns:a14="http://schemas.microsoft.com/office/drawing/2010/main">
        <mc:Choice Requires="a14">
          <p:sp>
            <p:nvSpPr>
              <p:cNvPr id="33" name="TextBox 32"/>
              <p:cNvSpPr txBox="1"/>
              <p:nvPr>
                <p:custDataLst>
                  <p:tags r:id="rId18"/>
                </p:custDataLst>
              </p:nvPr>
            </p:nvSpPr>
            <p:spPr>
              <a:xfrm>
                <a:off x="393192" y="1362456"/>
                <a:ext cx="3251788" cy="646331"/>
              </a:xfrm>
              <a:prstGeom prst="rect">
                <a:avLst/>
              </a:prstGeom>
              <a:noFill/>
            </p:spPr>
            <p:txBody>
              <a:bodyPr wrap="none" rtlCol="0">
                <a:spAutoFit/>
              </a:bodyPr>
              <a:lstStyle/>
              <a:p>
                <a:r>
                  <a:rPr lang="en-US" sz="1800" dirty="0">
                    <a:latin typeface="Calibri" pitchFamily="34" charset="0"/>
                  </a:rPr>
                  <a:t>Direct-mapped:  One line per set</a:t>
                </a:r>
              </a:p>
              <a:p>
                <a:r>
                  <a:rPr lang="en-US" sz="1800" dirty="0">
                    <a:latin typeface="Calibri" pitchFamily="34" charset="0"/>
                  </a:rPr>
                  <a:t>Block </a:t>
                </a:r>
                <a:r>
                  <a:rPr lang="en-US" dirty="0">
                    <a:latin typeface="Calibri" pitchFamily="34" charset="0"/>
                  </a:rPr>
                  <a:t>S</a:t>
                </a:r>
                <a:r>
                  <a:rPr lang="en-US" sz="1800" dirty="0">
                    <a:latin typeface="Calibri" pitchFamily="34" charset="0"/>
                  </a:rPr>
                  <a:t>ize </a:t>
                </a:r>
                <a14:m>
                  <m:oMath xmlns:m="http://schemas.openxmlformats.org/officeDocument/2006/math">
                    <m:r>
                      <a:rPr lang="en-US" sz="1800" b="0" i="1" smtClean="0">
                        <a:latin typeface="Cambria Math" panose="02040503050406030204" pitchFamily="18" charset="0"/>
                      </a:rPr>
                      <m:t>𝐵</m:t>
                    </m:r>
                  </m:oMath>
                </a14:m>
                <a:r>
                  <a:rPr lang="en-US" sz="1800" dirty="0">
                    <a:latin typeface="Calibri" pitchFamily="34" charset="0"/>
                  </a:rPr>
                  <a:t> = 8 Bytes</a:t>
                </a:r>
              </a:p>
            </p:txBody>
          </p:sp>
        </mc:Choice>
        <mc:Fallback xmlns="">
          <p:sp>
            <p:nvSpPr>
              <p:cNvPr id="33" name="TextBox 32"/>
              <p:cNvSpPr txBox="1">
                <a:spLocks noRot="1" noChangeAspect="1" noMove="1" noResize="1" noEditPoints="1" noAdjustHandles="1" noChangeArrowheads="1" noChangeShapeType="1" noTextEdit="1"/>
              </p:cNvSpPr>
              <p:nvPr>
                <p:custDataLst>
                  <p:tags r:id="rId36"/>
                </p:custDataLst>
              </p:nvPr>
            </p:nvSpPr>
            <p:spPr>
              <a:xfrm>
                <a:off x="393192" y="1362456"/>
                <a:ext cx="3251788" cy="646331"/>
              </a:xfrm>
              <a:prstGeom prst="rect">
                <a:avLst/>
              </a:prstGeom>
              <a:blipFill>
                <a:blip r:embed="rId37"/>
                <a:stretch>
                  <a:fillRect l="-1689" t="-5660" r="-938" b="-13208"/>
                </a:stretch>
              </a:blipFill>
            </p:spPr>
            <p:txBody>
              <a:bodyPr/>
              <a:lstStyle/>
              <a:p>
                <a:r>
                  <a:rPr lang="en-US">
                    <a:noFill/>
                  </a:rPr>
                  <a:t> </a:t>
                </a:r>
              </a:p>
            </p:txBody>
          </p:sp>
        </mc:Fallback>
      </mc:AlternateContent>
    </p:spTree>
    <p:extLst>
      <p:ext uri="{BB962C8B-B14F-4D97-AF65-F5344CB8AC3E}">
        <p14:creationId xmlns:p14="http://schemas.microsoft.com/office/powerpoint/2010/main" val="44448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custDataLst>
                  <p:tags r:id="rId1"/>
                </p:custDataLst>
              </p:nvPr>
            </p:nvSpPr>
            <p:spPr>
              <a:xfrm>
                <a:off x="357762" y="438912"/>
                <a:ext cx="8245269" cy="762000"/>
              </a:xfrm>
            </p:spPr>
            <p:txBody>
              <a:bodyPr>
                <a:normAutofit/>
              </a:bodyPr>
              <a:lstStyle/>
              <a:p>
                <a:r>
                  <a:rPr lang="en-US" dirty="0"/>
                  <a:t>Example:  Set-Associative Cache (</a:t>
                </a:r>
                <a14:m>
                  <m:oMath xmlns:m="http://schemas.openxmlformats.org/officeDocument/2006/math">
                    <m:r>
                      <a:rPr lang="en-US" b="0" i="1" smtClean="0">
                        <a:latin typeface="Cambria Math" panose="02040503050406030204" pitchFamily="18" charset="0"/>
                      </a:rPr>
                      <m:t>𝐸</m:t>
                    </m:r>
                  </m:oMath>
                </a14:m>
                <a:r>
                  <a:rPr lang="en-US" dirty="0"/>
                  <a:t> = 2)</a:t>
                </a:r>
              </a:p>
            </p:txBody>
          </p:sp>
        </mc:Choice>
        <mc:Fallback xmlns="">
          <p:sp>
            <p:nvSpPr>
              <p:cNvPr id="2" name="Title 1"/>
              <p:cNvSpPr>
                <a:spLocks noGrp="1" noRot="1" noChangeAspect="1" noMove="1" noResize="1" noEditPoints="1" noAdjustHandles="1" noChangeArrowheads="1" noChangeShapeType="1" noTextEdit="1"/>
              </p:cNvSpPr>
              <p:nvPr>
                <p:ph type="title"/>
                <p:custDataLst>
                  <p:tags r:id="rId109"/>
                </p:custDataLst>
              </p:nvPr>
            </p:nvSpPr>
            <p:spPr>
              <a:xfrm>
                <a:off x="357762" y="438912"/>
                <a:ext cx="8245269" cy="762000"/>
              </a:xfrm>
              <a:blipFill rotWithShape="0">
                <a:blip r:embed="rId110"/>
                <a:stretch>
                  <a:fillRect l="-2293" t="-4000" b="-22400"/>
                </a:stretch>
              </a:blipFill>
            </p:spPr>
            <p:txBody>
              <a:bodyPr/>
              <a:lstStyle/>
              <a:p>
                <a:r>
                  <a:rPr lang="en-US">
                    <a:noFill/>
                  </a:rPr>
                  <a:t> </a:t>
                </a:r>
              </a:p>
            </p:txBody>
          </p:sp>
        </mc:Fallback>
      </mc:AlternateContent>
      <p:sp>
        <p:nvSpPr>
          <p:cNvPr id="133" name="Slide Number Placeholder 132"/>
          <p:cNvSpPr>
            <a:spLocks noGrp="1"/>
          </p:cNvSpPr>
          <p:nvPr>
            <p:ph type="sldNum" sz="quarter" idx="10"/>
            <p:custDataLst>
              <p:tags r:id="rId2"/>
            </p:custDataLst>
          </p:nvPr>
        </p:nvSpPr>
        <p:spPr/>
        <p:txBody>
          <a:bodyPr/>
          <a:lstStyle/>
          <a:p>
            <a:fld id="{7CBE8339-D2AD-46DC-A898-FD1E949067F0}" type="slidenum">
              <a:rPr lang="en-US" smtClean="0"/>
              <a:pPr/>
              <a:t>28</a:t>
            </a:fld>
            <a:endParaRPr lang="en-US"/>
          </a:p>
        </p:txBody>
      </p:sp>
      <p:cxnSp>
        <p:nvCxnSpPr>
          <p:cNvPr id="125" name="Straight Connector 124"/>
          <p:cNvCxnSpPr/>
          <p:nvPr>
            <p:custDataLst>
              <p:tags r:id="rId3"/>
            </p:custDataLst>
          </p:nvPr>
        </p:nvCxnSpPr>
        <p:spPr bwMode="auto">
          <a:xfrm>
            <a:off x="3822192" y="4800600"/>
            <a:ext cx="365760" cy="17189"/>
          </a:xfrm>
          <a:prstGeom prst="line">
            <a:avLst/>
          </a:prstGeom>
          <a:noFill/>
          <a:ln w="76200" cap="rnd" cmpd="sng" algn="ctr">
            <a:solidFill>
              <a:schemeClr val="tx1"/>
            </a:solidFill>
            <a:prstDash val="sysDot"/>
            <a:round/>
            <a:headEnd type="none" w="med" len="med"/>
            <a:tailEnd type="none" w="med" len="med"/>
          </a:ln>
          <a:effectLst/>
        </p:spPr>
      </p:cxnSp>
      <mc:AlternateContent xmlns:mc="http://schemas.openxmlformats.org/markup-compatibility/2006" xmlns:a14="http://schemas.microsoft.com/office/drawing/2010/main">
        <mc:Choice Requires="a14">
          <p:sp>
            <p:nvSpPr>
              <p:cNvPr id="128" name="Rectangle 127"/>
              <p:cNvSpPr/>
              <p:nvPr>
                <p:custDataLst>
                  <p:tags r:id="rId4"/>
                </p:custDataLst>
              </p:nvPr>
            </p:nvSpPr>
            <p:spPr bwMode="auto">
              <a:xfrm>
                <a:off x="6566078" y="1862752"/>
                <a:ext cx="990600" cy="270848"/>
              </a:xfrm>
              <a:prstGeom prst="rect">
                <a:avLst/>
              </a:prstGeom>
              <a:solidFill>
                <a:srgbClr val="FF9999"/>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eaLnBrk="0" fontAlgn="base" hangingPunct="0">
                  <a:spcBef>
                    <a:spcPct val="0"/>
                  </a:spcBef>
                  <a:spcAft>
                    <a:spcPct val="0"/>
                  </a:spcAft>
                </a:pPr>
                <a14:m>
                  <m:oMath xmlns:m="http://schemas.openxmlformats.org/officeDocument/2006/math">
                    <m:r>
                      <a:rPr lang="en-US" sz="1600" b="1" i="1" dirty="0" smtClean="0">
                        <a:solidFill>
                          <a:srgbClr val="FF9900"/>
                        </a:solidFill>
                        <a:effectLst>
                          <a:glow rad="127000">
                            <a:schemeClr val="tx1"/>
                          </a:glow>
                        </a:effectLst>
                        <a:latin typeface="Cambria Math" panose="02040503050406030204" pitchFamily="18" charset="0"/>
                      </a:rPr>
                      <m:t>𝒕</m:t>
                    </m:r>
                  </m:oMath>
                </a14:m>
                <a:r>
                  <a:rPr lang="en-US" sz="1600" dirty="0">
                    <a:latin typeface="Calibri" pitchFamily="34" charset="0"/>
                  </a:rPr>
                  <a:t> bits</a:t>
                </a:r>
              </a:p>
            </p:txBody>
          </p:sp>
        </mc:Choice>
        <mc:Fallback xmlns="">
          <p:sp>
            <p:nvSpPr>
              <p:cNvPr id="128" name="Rectangle 127"/>
              <p:cNvSpPr>
                <a:spLocks noRot="1" noChangeAspect="1" noMove="1" noResize="1" noEditPoints="1" noAdjustHandles="1" noChangeArrowheads="1" noChangeShapeType="1" noTextEdit="1"/>
              </p:cNvSpPr>
              <p:nvPr>
                <p:custDataLst>
                  <p:tags r:id="rId111"/>
                </p:custDataLst>
              </p:nvPr>
            </p:nvSpPr>
            <p:spPr bwMode="auto">
              <a:xfrm>
                <a:off x="6566078" y="1862752"/>
                <a:ext cx="990600" cy="270848"/>
              </a:xfrm>
              <a:prstGeom prst="rect">
                <a:avLst/>
              </a:prstGeom>
              <a:blipFill rotWithShape="0">
                <a:blip r:embed="rId112"/>
                <a:stretch>
                  <a:fillRect t="-17391" b="-36957"/>
                </a:stretch>
              </a:blipFill>
              <a:ln w="12700" cap="flat" cmpd="sng" algn="ctr">
                <a:solidFill>
                  <a:schemeClr val="tx1"/>
                </a:solidFill>
                <a:prstDash val="solid"/>
                <a:round/>
                <a:headEnd type="none" w="med" len="med"/>
                <a:tailEnd type="triangle" w="med" len="med"/>
              </a:ln>
              <a:effectLst/>
            </p:spPr>
            <p:txBody>
              <a:bodyPr/>
              <a:lstStyle/>
              <a:p>
                <a:r>
                  <a:rPr lang="en-US">
                    <a:noFill/>
                  </a:rPr>
                  <a:t> </a:t>
                </a:r>
              </a:p>
            </p:txBody>
          </p:sp>
        </mc:Fallback>
      </mc:AlternateContent>
      <p:sp>
        <p:nvSpPr>
          <p:cNvPr id="129" name="Rectangle 128"/>
          <p:cNvSpPr/>
          <p:nvPr>
            <p:custDataLst>
              <p:tags r:id="rId5"/>
            </p:custDataLst>
          </p:nvPr>
        </p:nvSpPr>
        <p:spPr bwMode="auto">
          <a:xfrm>
            <a:off x="7556678" y="1862752"/>
            <a:ext cx="762000"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0…01</a:t>
            </a:r>
          </a:p>
        </p:txBody>
      </p:sp>
      <p:sp>
        <p:nvSpPr>
          <p:cNvPr id="130" name="Rectangle 129"/>
          <p:cNvSpPr/>
          <p:nvPr>
            <p:custDataLst>
              <p:tags r:id="rId6"/>
            </p:custDataLst>
          </p:nvPr>
        </p:nvSpPr>
        <p:spPr bwMode="auto">
          <a:xfrm>
            <a:off x="8318678" y="1862752"/>
            <a:ext cx="520522"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lvl="0" algn="ctr"/>
            <a:r>
              <a:rPr lang="en-US" sz="1600" dirty="0">
                <a:solidFill>
                  <a:srgbClr val="000000"/>
                </a:solidFill>
                <a:latin typeface="Calibri" pitchFamily="34" charset="0"/>
              </a:rPr>
              <a:t>100</a:t>
            </a:r>
          </a:p>
        </p:txBody>
      </p:sp>
      <p:sp>
        <p:nvSpPr>
          <p:cNvPr id="131" name="TextBox 130"/>
          <p:cNvSpPr txBox="1"/>
          <p:nvPr>
            <p:custDataLst>
              <p:tags r:id="rId7"/>
            </p:custDataLst>
          </p:nvPr>
        </p:nvSpPr>
        <p:spPr>
          <a:xfrm>
            <a:off x="6477000" y="1522790"/>
            <a:ext cx="2534861" cy="369332"/>
          </a:xfrm>
          <a:prstGeom prst="rect">
            <a:avLst/>
          </a:prstGeom>
          <a:noFill/>
        </p:spPr>
        <p:txBody>
          <a:bodyPr wrap="none" rtlCol="0">
            <a:spAutoFit/>
          </a:bodyPr>
          <a:lstStyle/>
          <a:p>
            <a:r>
              <a:rPr lang="en-US" sz="1800" dirty="0">
                <a:latin typeface="Calibri" pitchFamily="34" charset="0"/>
              </a:rPr>
              <a:t>Address of </a:t>
            </a:r>
            <a:r>
              <a:rPr lang="en-US" sz="1800" dirty="0">
                <a:latin typeface="Courier New" panose="02070309020205020404" pitchFamily="49" charset="0"/>
                <a:cs typeface="Courier New" panose="02070309020205020404" pitchFamily="49" charset="0"/>
              </a:rPr>
              <a:t>short </a:t>
            </a:r>
            <a:r>
              <a:rPr lang="en-US" sz="1800" dirty="0" err="1">
                <a:latin typeface="Courier New" panose="02070309020205020404" pitchFamily="49" charset="0"/>
                <a:cs typeface="Courier New" panose="02070309020205020404" pitchFamily="49" charset="0"/>
              </a:rPr>
              <a:t>int</a:t>
            </a:r>
            <a:r>
              <a:rPr lang="en-US" sz="1800" dirty="0">
                <a:latin typeface="Calibri" pitchFamily="34" charset="0"/>
              </a:rPr>
              <a:t>:</a:t>
            </a:r>
          </a:p>
        </p:txBody>
      </p:sp>
      <p:cxnSp>
        <p:nvCxnSpPr>
          <p:cNvPr id="231" name="Shape 230"/>
          <p:cNvCxnSpPr>
            <a:stCxn id="129" idx="2"/>
          </p:cNvCxnSpPr>
          <p:nvPr>
            <p:custDataLst>
              <p:tags r:id="rId8"/>
            </p:custDataLst>
          </p:nvPr>
        </p:nvCxnSpPr>
        <p:spPr bwMode="auto">
          <a:xfrm rot="5400000">
            <a:off x="7054128" y="2623272"/>
            <a:ext cx="1373222" cy="393878"/>
          </a:xfrm>
          <a:prstGeom prst="bentConnector2">
            <a:avLst/>
          </a:prstGeom>
          <a:noFill/>
          <a:ln w="25400" cap="flat" cmpd="sng" algn="ctr">
            <a:solidFill>
              <a:schemeClr val="tx1"/>
            </a:solidFill>
            <a:prstDash val="solid"/>
            <a:round/>
            <a:headEnd type="none" w="med" len="med"/>
            <a:tailEnd type="none" w="med" len="med"/>
          </a:ln>
          <a:effectLst/>
        </p:spPr>
      </p:cxnSp>
      <p:sp>
        <p:nvSpPr>
          <p:cNvPr id="132" name="TextBox 131"/>
          <p:cNvSpPr txBox="1"/>
          <p:nvPr>
            <p:custDataLst>
              <p:tags r:id="rId9"/>
            </p:custDataLst>
          </p:nvPr>
        </p:nvSpPr>
        <p:spPr>
          <a:xfrm>
            <a:off x="7924800" y="3246572"/>
            <a:ext cx="899605" cy="369332"/>
          </a:xfrm>
          <a:prstGeom prst="rect">
            <a:avLst/>
          </a:prstGeom>
          <a:noFill/>
        </p:spPr>
        <p:txBody>
          <a:bodyPr wrap="none" rtlCol="0">
            <a:spAutoFit/>
          </a:bodyPr>
          <a:lstStyle/>
          <a:p>
            <a:r>
              <a:rPr lang="en-US" sz="1800" dirty="0">
                <a:latin typeface="Calibri" pitchFamily="34" charset="0"/>
              </a:rPr>
              <a:t>find set</a:t>
            </a:r>
          </a:p>
        </p:txBody>
      </p:sp>
      <p:grpSp>
        <p:nvGrpSpPr>
          <p:cNvPr id="150" name="Group 149"/>
          <p:cNvGrpSpPr/>
          <p:nvPr>
            <p:custDataLst>
              <p:tags r:id="rId10"/>
            </p:custDataLst>
          </p:nvPr>
        </p:nvGrpSpPr>
        <p:grpSpPr>
          <a:xfrm>
            <a:off x="457200" y="2514600"/>
            <a:ext cx="7086600" cy="612843"/>
            <a:chOff x="457200" y="2514600"/>
            <a:chExt cx="7086600" cy="612843"/>
          </a:xfrm>
        </p:grpSpPr>
        <p:sp>
          <p:nvSpPr>
            <p:cNvPr id="73" name="Rectangle 72"/>
            <p:cNvSpPr/>
            <p:nvPr>
              <p:custDataLst>
                <p:tags r:id="rId84"/>
              </p:custDataLst>
            </p:nvPr>
          </p:nvSpPr>
          <p:spPr bwMode="auto">
            <a:xfrm>
              <a:off x="457200" y="2514600"/>
              <a:ext cx="7086600" cy="612843"/>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grpSp>
          <p:nvGrpSpPr>
            <p:cNvPr id="135" name="Group 134"/>
            <p:cNvGrpSpPr/>
            <p:nvPr/>
          </p:nvGrpSpPr>
          <p:grpSpPr>
            <a:xfrm>
              <a:off x="4080935" y="2594046"/>
              <a:ext cx="3321928" cy="460443"/>
              <a:chOff x="4080935" y="2594046"/>
              <a:chExt cx="3321928" cy="460443"/>
            </a:xfrm>
          </p:grpSpPr>
          <p:sp>
            <p:nvSpPr>
              <p:cNvPr id="87" name="Rectangle 86"/>
              <p:cNvSpPr/>
              <p:nvPr>
                <p:custDataLst>
                  <p:tags r:id="rId96"/>
                </p:custDataLst>
              </p:nvPr>
            </p:nvSpPr>
            <p:spPr bwMode="auto">
              <a:xfrm>
                <a:off x="4080935" y="2594046"/>
                <a:ext cx="3321928" cy="460443"/>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88" name="Rectangle 87"/>
              <p:cNvSpPr/>
              <p:nvPr>
                <p:custDataLst>
                  <p:tags r:id="rId97"/>
                </p:custDataLst>
              </p:nvPr>
            </p:nvSpPr>
            <p:spPr bwMode="auto">
              <a:xfrm>
                <a:off x="5374252"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89" name="Rectangle 88"/>
              <p:cNvSpPr/>
              <p:nvPr>
                <p:custDataLst>
                  <p:tags r:id="rId98"/>
                </p:custDataLst>
              </p:nvPr>
            </p:nvSpPr>
            <p:spPr bwMode="auto">
              <a:xfrm>
                <a:off x="5609570"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90" name="Rectangle 89"/>
              <p:cNvSpPr/>
              <p:nvPr>
                <p:custDataLst>
                  <p:tags r:id="rId99"/>
                </p:custDataLst>
              </p:nvPr>
            </p:nvSpPr>
            <p:spPr bwMode="auto">
              <a:xfrm>
                <a:off x="5834695"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91" name="Rectangle 90"/>
              <p:cNvSpPr/>
              <p:nvPr>
                <p:custDataLst>
                  <p:tags r:id="rId100"/>
                </p:custDataLst>
              </p:nvPr>
            </p:nvSpPr>
            <p:spPr bwMode="auto">
              <a:xfrm>
                <a:off x="706223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7</a:t>
                </a:r>
              </a:p>
            </p:txBody>
          </p:sp>
          <p:sp>
            <p:nvSpPr>
              <p:cNvPr id="92" name="Rectangle 91"/>
              <p:cNvSpPr/>
              <p:nvPr>
                <p:custDataLst>
                  <p:tags r:id="rId101"/>
                </p:custDataLst>
              </p:nvPr>
            </p:nvSpPr>
            <p:spPr bwMode="auto">
              <a:xfrm>
                <a:off x="4595116" y="2692712"/>
                <a:ext cx="619789" cy="26311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93" name="Rectangle 92"/>
              <p:cNvSpPr/>
              <p:nvPr>
                <p:custDataLst>
                  <p:tags r:id="rId102"/>
                </p:custDataLst>
              </p:nvPr>
            </p:nvSpPr>
            <p:spPr bwMode="auto">
              <a:xfrm>
                <a:off x="4190256"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v</a:t>
                </a:r>
              </a:p>
            </p:txBody>
          </p:sp>
          <p:sp>
            <p:nvSpPr>
              <p:cNvPr id="94" name="Rectangle 93"/>
              <p:cNvSpPr/>
              <p:nvPr>
                <p:custDataLst>
                  <p:tags r:id="rId103"/>
                </p:custDataLst>
              </p:nvPr>
            </p:nvSpPr>
            <p:spPr bwMode="auto">
              <a:xfrm>
                <a:off x="6070637"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3</a:t>
                </a:r>
              </a:p>
            </p:txBody>
          </p:sp>
          <p:sp>
            <p:nvSpPr>
              <p:cNvPr id="95" name="Rectangle 94"/>
              <p:cNvSpPr/>
              <p:nvPr>
                <p:custDataLst>
                  <p:tags r:id="rId104"/>
                </p:custDataLst>
              </p:nvPr>
            </p:nvSpPr>
            <p:spPr bwMode="auto">
              <a:xfrm>
                <a:off x="681086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6</a:t>
                </a:r>
              </a:p>
            </p:txBody>
          </p:sp>
          <p:sp>
            <p:nvSpPr>
              <p:cNvPr id="96" name="Rectangle 95"/>
              <p:cNvSpPr/>
              <p:nvPr>
                <p:custDataLst>
                  <p:tags r:id="rId105"/>
                </p:custDataLst>
              </p:nvPr>
            </p:nvSpPr>
            <p:spPr bwMode="auto">
              <a:xfrm>
                <a:off x="6558872"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5</a:t>
                </a:r>
              </a:p>
            </p:txBody>
          </p:sp>
          <p:sp>
            <p:nvSpPr>
              <p:cNvPr id="97" name="Rectangle 96"/>
              <p:cNvSpPr/>
              <p:nvPr>
                <p:custDataLst>
                  <p:tags r:id="rId106"/>
                </p:custDataLst>
              </p:nvPr>
            </p:nvSpPr>
            <p:spPr bwMode="auto">
              <a:xfrm>
                <a:off x="6306878"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4</a:t>
                </a:r>
              </a:p>
            </p:txBody>
          </p:sp>
        </p:grpSp>
        <p:grpSp>
          <p:nvGrpSpPr>
            <p:cNvPr id="136" name="Group 135"/>
            <p:cNvGrpSpPr/>
            <p:nvPr/>
          </p:nvGrpSpPr>
          <p:grpSpPr>
            <a:xfrm>
              <a:off x="609672" y="2593164"/>
              <a:ext cx="3321928" cy="460443"/>
              <a:chOff x="4080935" y="2594046"/>
              <a:chExt cx="3321928" cy="460443"/>
            </a:xfrm>
          </p:grpSpPr>
          <p:sp>
            <p:nvSpPr>
              <p:cNvPr id="138" name="Rectangle 137"/>
              <p:cNvSpPr/>
              <p:nvPr>
                <p:custDataLst>
                  <p:tags r:id="rId85"/>
                </p:custDataLst>
              </p:nvPr>
            </p:nvSpPr>
            <p:spPr bwMode="auto">
              <a:xfrm>
                <a:off x="4080935" y="2594046"/>
                <a:ext cx="3321928" cy="460443"/>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139" name="Rectangle 138"/>
              <p:cNvSpPr/>
              <p:nvPr>
                <p:custDataLst>
                  <p:tags r:id="rId86"/>
                </p:custDataLst>
              </p:nvPr>
            </p:nvSpPr>
            <p:spPr bwMode="auto">
              <a:xfrm>
                <a:off x="5374252"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140" name="Rectangle 139"/>
              <p:cNvSpPr/>
              <p:nvPr>
                <p:custDataLst>
                  <p:tags r:id="rId87"/>
                </p:custDataLst>
              </p:nvPr>
            </p:nvSpPr>
            <p:spPr bwMode="auto">
              <a:xfrm>
                <a:off x="5609570"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141" name="Rectangle 140"/>
              <p:cNvSpPr/>
              <p:nvPr>
                <p:custDataLst>
                  <p:tags r:id="rId88"/>
                </p:custDataLst>
              </p:nvPr>
            </p:nvSpPr>
            <p:spPr bwMode="auto">
              <a:xfrm>
                <a:off x="5834695"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142" name="Rectangle 141"/>
              <p:cNvSpPr/>
              <p:nvPr>
                <p:custDataLst>
                  <p:tags r:id="rId89"/>
                </p:custDataLst>
              </p:nvPr>
            </p:nvSpPr>
            <p:spPr bwMode="auto">
              <a:xfrm>
                <a:off x="706223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7</a:t>
                </a:r>
              </a:p>
            </p:txBody>
          </p:sp>
          <p:sp>
            <p:nvSpPr>
              <p:cNvPr id="143" name="Rectangle 142"/>
              <p:cNvSpPr/>
              <p:nvPr>
                <p:custDataLst>
                  <p:tags r:id="rId90"/>
                </p:custDataLst>
              </p:nvPr>
            </p:nvSpPr>
            <p:spPr bwMode="auto">
              <a:xfrm>
                <a:off x="4595116" y="2692712"/>
                <a:ext cx="619789" cy="26311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144" name="Rectangle 143"/>
              <p:cNvSpPr/>
              <p:nvPr>
                <p:custDataLst>
                  <p:tags r:id="rId91"/>
                </p:custDataLst>
              </p:nvPr>
            </p:nvSpPr>
            <p:spPr bwMode="auto">
              <a:xfrm>
                <a:off x="4190256"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v</a:t>
                </a:r>
              </a:p>
            </p:txBody>
          </p:sp>
          <p:sp>
            <p:nvSpPr>
              <p:cNvPr id="145" name="Rectangle 144"/>
              <p:cNvSpPr/>
              <p:nvPr>
                <p:custDataLst>
                  <p:tags r:id="rId92"/>
                </p:custDataLst>
              </p:nvPr>
            </p:nvSpPr>
            <p:spPr bwMode="auto">
              <a:xfrm>
                <a:off x="6070637"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3</a:t>
                </a:r>
              </a:p>
            </p:txBody>
          </p:sp>
          <p:sp>
            <p:nvSpPr>
              <p:cNvPr id="147" name="Rectangle 146"/>
              <p:cNvSpPr/>
              <p:nvPr>
                <p:custDataLst>
                  <p:tags r:id="rId93"/>
                </p:custDataLst>
              </p:nvPr>
            </p:nvSpPr>
            <p:spPr bwMode="auto">
              <a:xfrm>
                <a:off x="681086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6</a:t>
                </a:r>
              </a:p>
            </p:txBody>
          </p:sp>
          <p:sp>
            <p:nvSpPr>
              <p:cNvPr id="148" name="Rectangle 147"/>
              <p:cNvSpPr/>
              <p:nvPr>
                <p:custDataLst>
                  <p:tags r:id="rId94"/>
                </p:custDataLst>
              </p:nvPr>
            </p:nvSpPr>
            <p:spPr bwMode="auto">
              <a:xfrm>
                <a:off x="6558872"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5</a:t>
                </a:r>
              </a:p>
            </p:txBody>
          </p:sp>
          <p:sp>
            <p:nvSpPr>
              <p:cNvPr id="149" name="Rectangle 148"/>
              <p:cNvSpPr/>
              <p:nvPr>
                <p:custDataLst>
                  <p:tags r:id="rId95"/>
                </p:custDataLst>
              </p:nvPr>
            </p:nvSpPr>
            <p:spPr bwMode="auto">
              <a:xfrm>
                <a:off x="6306878"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4</a:t>
                </a:r>
              </a:p>
            </p:txBody>
          </p:sp>
        </p:grpSp>
      </p:grpSp>
      <p:grpSp>
        <p:nvGrpSpPr>
          <p:cNvPr id="151" name="Group 150"/>
          <p:cNvGrpSpPr/>
          <p:nvPr>
            <p:custDataLst>
              <p:tags r:id="rId11"/>
            </p:custDataLst>
          </p:nvPr>
        </p:nvGrpSpPr>
        <p:grpSpPr>
          <a:xfrm>
            <a:off x="456328" y="3203501"/>
            <a:ext cx="7086600" cy="612843"/>
            <a:chOff x="457200" y="2514600"/>
            <a:chExt cx="7086600" cy="612843"/>
          </a:xfrm>
        </p:grpSpPr>
        <p:sp>
          <p:nvSpPr>
            <p:cNvPr id="152" name="Rectangle 151"/>
            <p:cNvSpPr/>
            <p:nvPr>
              <p:custDataLst>
                <p:tags r:id="rId61"/>
              </p:custDataLst>
            </p:nvPr>
          </p:nvSpPr>
          <p:spPr bwMode="auto">
            <a:xfrm>
              <a:off x="457200" y="2514600"/>
              <a:ext cx="7086600" cy="612843"/>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grpSp>
          <p:nvGrpSpPr>
            <p:cNvPr id="153" name="Group 134"/>
            <p:cNvGrpSpPr/>
            <p:nvPr/>
          </p:nvGrpSpPr>
          <p:grpSpPr>
            <a:xfrm>
              <a:off x="4080935" y="2594046"/>
              <a:ext cx="3321928" cy="460443"/>
              <a:chOff x="4080935" y="2594046"/>
              <a:chExt cx="3321928" cy="460443"/>
            </a:xfrm>
          </p:grpSpPr>
          <p:sp>
            <p:nvSpPr>
              <p:cNvPr id="167" name="Rectangle 166"/>
              <p:cNvSpPr/>
              <p:nvPr>
                <p:custDataLst>
                  <p:tags r:id="rId73"/>
                </p:custDataLst>
              </p:nvPr>
            </p:nvSpPr>
            <p:spPr bwMode="auto">
              <a:xfrm>
                <a:off x="4080935" y="2594046"/>
                <a:ext cx="3321928" cy="460443"/>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168" name="Rectangle 167"/>
              <p:cNvSpPr/>
              <p:nvPr>
                <p:custDataLst>
                  <p:tags r:id="rId74"/>
                </p:custDataLst>
              </p:nvPr>
            </p:nvSpPr>
            <p:spPr bwMode="auto">
              <a:xfrm>
                <a:off x="5374252"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169" name="Rectangle 168"/>
              <p:cNvSpPr/>
              <p:nvPr>
                <p:custDataLst>
                  <p:tags r:id="rId75"/>
                </p:custDataLst>
              </p:nvPr>
            </p:nvSpPr>
            <p:spPr bwMode="auto">
              <a:xfrm>
                <a:off x="5609570"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171" name="Rectangle 170"/>
              <p:cNvSpPr/>
              <p:nvPr>
                <p:custDataLst>
                  <p:tags r:id="rId76"/>
                </p:custDataLst>
              </p:nvPr>
            </p:nvSpPr>
            <p:spPr bwMode="auto">
              <a:xfrm>
                <a:off x="5834695"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172" name="Rectangle 171"/>
              <p:cNvSpPr/>
              <p:nvPr>
                <p:custDataLst>
                  <p:tags r:id="rId77"/>
                </p:custDataLst>
              </p:nvPr>
            </p:nvSpPr>
            <p:spPr bwMode="auto">
              <a:xfrm>
                <a:off x="706223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7</a:t>
                </a:r>
              </a:p>
            </p:txBody>
          </p:sp>
          <p:sp>
            <p:nvSpPr>
              <p:cNvPr id="173" name="Rectangle 172"/>
              <p:cNvSpPr/>
              <p:nvPr>
                <p:custDataLst>
                  <p:tags r:id="rId78"/>
                </p:custDataLst>
              </p:nvPr>
            </p:nvSpPr>
            <p:spPr bwMode="auto">
              <a:xfrm>
                <a:off x="4595116" y="2692712"/>
                <a:ext cx="619789" cy="26311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174" name="Rectangle 173"/>
              <p:cNvSpPr/>
              <p:nvPr>
                <p:custDataLst>
                  <p:tags r:id="rId79"/>
                </p:custDataLst>
              </p:nvPr>
            </p:nvSpPr>
            <p:spPr bwMode="auto">
              <a:xfrm>
                <a:off x="4190256"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v</a:t>
                </a:r>
              </a:p>
            </p:txBody>
          </p:sp>
          <p:sp>
            <p:nvSpPr>
              <p:cNvPr id="175" name="Rectangle 174"/>
              <p:cNvSpPr/>
              <p:nvPr>
                <p:custDataLst>
                  <p:tags r:id="rId80"/>
                </p:custDataLst>
              </p:nvPr>
            </p:nvSpPr>
            <p:spPr bwMode="auto">
              <a:xfrm>
                <a:off x="6070637"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3</a:t>
                </a:r>
              </a:p>
            </p:txBody>
          </p:sp>
          <p:sp>
            <p:nvSpPr>
              <p:cNvPr id="176" name="Rectangle 175"/>
              <p:cNvSpPr/>
              <p:nvPr>
                <p:custDataLst>
                  <p:tags r:id="rId81"/>
                </p:custDataLst>
              </p:nvPr>
            </p:nvSpPr>
            <p:spPr bwMode="auto">
              <a:xfrm>
                <a:off x="681086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6</a:t>
                </a:r>
              </a:p>
            </p:txBody>
          </p:sp>
          <p:sp>
            <p:nvSpPr>
              <p:cNvPr id="177" name="Rectangle 176"/>
              <p:cNvSpPr/>
              <p:nvPr>
                <p:custDataLst>
                  <p:tags r:id="rId82"/>
                </p:custDataLst>
              </p:nvPr>
            </p:nvSpPr>
            <p:spPr bwMode="auto">
              <a:xfrm>
                <a:off x="6558872"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5</a:t>
                </a:r>
              </a:p>
            </p:txBody>
          </p:sp>
          <p:sp>
            <p:nvSpPr>
              <p:cNvPr id="178" name="Rectangle 177"/>
              <p:cNvSpPr/>
              <p:nvPr>
                <p:custDataLst>
                  <p:tags r:id="rId83"/>
                </p:custDataLst>
              </p:nvPr>
            </p:nvSpPr>
            <p:spPr bwMode="auto">
              <a:xfrm>
                <a:off x="6306878"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4</a:t>
                </a:r>
              </a:p>
            </p:txBody>
          </p:sp>
        </p:grpSp>
        <p:grpSp>
          <p:nvGrpSpPr>
            <p:cNvPr id="154" name="Group 135"/>
            <p:cNvGrpSpPr/>
            <p:nvPr/>
          </p:nvGrpSpPr>
          <p:grpSpPr>
            <a:xfrm>
              <a:off x="609672" y="2593164"/>
              <a:ext cx="3321928" cy="460443"/>
              <a:chOff x="4080935" y="2594046"/>
              <a:chExt cx="3321928" cy="460443"/>
            </a:xfrm>
          </p:grpSpPr>
          <p:sp>
            <p:nvSpPr>
              <p:cNvPr id="155" name="Rectangle 154"/>
              <p:cNvSpPr/>
              <p:nvPr>
                <p:custDataLst>
                  <p:tags r:id="rId62"/>
                </p:custDataLst>
              </p:nvPr>
            </p:nvSpPr>
            <p:spPr bwMode="auto">
              <a:xfrm>
                <a:off x="4080935" y="2594046"/>
                <a:ext cx="3321928" cy="460443"/>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156" name="Rectangle 155"/>
              <p:cNvSpPr/>
              <p:nvPr>
                <p:custDataLst>
                  <p:tags r:id="rId63"/>
                </p:custDataLst>
              </p:nvPr>
            </p:nvSpPr>
            <p:spPr bwMode="auto">
              <a:xfrm>
                <a:off x="5374252"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157" name="Rectangle 156"/>
              <p:cNvSpPr/>
              <p:nvPr>
                <p:custDataLst>
                  <p:tags r:id="rId64"/>
                </p:custDataLst>
              </p:nvPr>
            </p:nvSpPr>
            <p:spPr bwMode="auto">
              <a:xfrm>
                <a:off x="5609570"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159" name="Rectangle 158"/>
              <p:cNvSpPr/>
              <p:nvPr>
                <p:custDataLst>
                  <p:tags r:id="rId65"/>
                </p:custDataLst>
              </p:nvPr>
            </p:nvSpPr>
            <p:spPr bwMode="auto">
              <a:xfrm>
                <a:off x="5834695"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160" name="Rectangle 159"/>
              <p:cNvSpPr/>
              <p:nvPr>
                <p:custDataLst>
                  <p:tags r:id="rId66"/>
                </p:custDataLst>
              </p:nvPr>
            </p:nvSpPr>
            <p:spPr bwMode="auto">
              <a:xfrm>
                <a:off x="706223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7</a:t>
                </a:r>
              </a:p>
            </p:txBody>
          </p:sp>
          <p:sp>
            <p:nvSpPr>
              <p:cNvPr id="161" name="Rectangle 160"/>
              <p:cNvSpPr/>
              <p:nvPr>
                <p:custDataLst>
                  <p:tags r:id="rId67"/>
                </p:custDataLst>
              </p:nvPr>
            </p:nvSpPr>
            <p:spPr bwMode="auto">
              <a:xfrm>
                <a:off x="4595116" y="2692712"/>
                <a:ext cx="619789" cy="26311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162" name="Rectangle 161"/>
              <p:cNvSpPr/>
              <p:nvPr>
                <p:custDataLst>
                  <p:tags r:id="rId68"/>
                </p:custDataLst>
              </p:nvPr>
            </p:nvSpPr>
            <p:spPr bwMode="auto">
              <a:xfrm>
                <a:off x="4190256"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v</a:t>
                </a:r>
              </a:p>
            </p:txBody>
          </p:sp>
          <p:sp>
            <p:nvSpPr>
              <p:cNvPr id="163" name="Rectangle 162"/>
              <p:cNvSpPr/>
              <p:nvPr>
                <p:custDataLst>
                  <p:tags r:id="rId69"/>
                </p:custDataLst>
              </p:nvPr>
            </p:nvSpPr>
            <p:spPr bwMode="auto">
              <a:xfrm>
                <a:off x="6070637"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3</a:t>
                </a:r>
              </a:p>
            </p:txBody>
          </p:sp>
          <p:sp>
            <p:nvSpPr>
              <p:cNvPr id="164" name="Rectangle 163"/>
              <p:cNvSpPr/>
              <p:nvPr>
                <p:custDataLst>
                  <p:tags r:id="rId70"/>
                </p:custDataLst>
              </p:nvPr>
            </p:nvSpPr>
            <p:spPr bwMode="auto">
              <a:xfrm>
                <a:off x="681086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6</a:t>
                </a:r>
              </a:p>
            </p:txBody>
          </p:sp>
          <p:sp>
            <p:nvSpPr>
              <p:cNvPr id="165" name="Rectangle 164"/>
              <p:cNvSpPr/>
              <p:nvPr>
                <p:custDataLst>
                  <p:tags r:id="rId71"/>
                </p:custDataLst>
              </p:nvPr>
            </p:nvSpPr>
            <p:spPr bwMode="auto">
              <a:xfrm>
                <a:off x="6558872"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5</a:t>
                </a:r>
              </a:p>
            </p:txBody>
          </p:sp>
          <p:sp>
            <p:nvSpPr>
              <p:cNvPr id="166" name="Rectangle 165"/>
              <p:cNvSpPr/>
              <p:nvPr>
                <p:custDataLst>
                  <p:tags r:id="rId72"/>
                </p:custDataLst>
              </p:nvPr>
            </p:nvSpPr>
            <p:spPr bwMode="auto">
              <a:xfrm>
                <a:off x="6306878"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4</a:t>
                </a:r>
              </a:p>
            </p:txBody>
          </p:sp>
        </p:grpSp>
      </p:grpSp>
      <p:grpSp>
        <p:nvGrpSpPr>
          <p:cNvPr id="179" name="Group 178"/>
          <p:cNvGrpSpPr/>
          <p:nvPr>
            <p:custDataLst>
              <p:tags r:id="rId12"/>
            </p:custDataLst>
          </p:nvPr>
        </p:nvGrpSpPr>
        <p:grpSpPr>
          <a:xfrm>
            <a:off x="455456" y="3892402"/>
            <a:ext cx="7086600" cy="612843"/>
            <a:chOff x="457200" y="2514600"/>
            <a:chExt cx="7086600" cy="612843"/>
          </a:xfrm>
        </p:grpSpPr>
        <p:sp>
          <p:nvSpPr>
            <p:cNvPr id="180" name="Rectangle 179"/>
            <p:cNvSpPr/>
            <p:nvPr>
              <p:custDataLst>
                <p:tags r:id="rId38"/>
              </p:custDataLst>
            </p:nvPr>
          </p:nvSpPr>
          <p:spPr bwMode="auto">
            <a:xfrm>
              <a:off x="457200" y="2514600"/>
              <a:ext cx="7086600" cy="612843"/>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grpSp>
          <p:nvGrpSpPr>
            <p:cNvPr id="181" name="Group 134"/>
            <p:cNvGrpSpPr/>
            <p:nvPr/>
          </p:nvGrpSpPr>
          <p:grpSpPr>
            <a:xfrm>
              <a:off x="4080935" y="2594046"/>
              <a:ext cx="3321928" cy="460443"/>
              <a:chOff x="4080935" y="2594046"/>
              <a:chExt cx="3321928" cy="460443"/>
            </a:xfrm>
          </p:grpSpPr>
          <p:sp>
            <p:nvSpPr>
              <p:cNvPr id="237" name="Rectangle 236"/>
              <p:cNvSpPr/>
              <p:nvPr>
                <p:custDataLst>
                  <p:tags r:id="rId50"/>
                </p:custDataLst>
              </p:nvPr>
            </p:nvSpPr>
            <p:spPr bwMode="auto">
              <a:xfrm>
                <a:off x="4080935" y="2594046"/>
                <a:ext cx="3321928" cy="460443"/>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238" name="Rectangle 237"/>
              <p:cNvSpPr/>
              <p:nvPr>
                <p:custDataLst>
                  <p:tags r:id="rId51"/>
                </p:custDataLst>
              </p:nvPr>
            </p:nvSpPr>
            <p:spPr bwMode="auto">
              <a:xfrm>
                <a:off x="5374252"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239" name="Rectangle 238"/>
              <p:cNvSpPr/>
              <p:nvPr>
                <p:custDataLst>
                  <p:tags r:id="rId52"/>
                </p:custDataLst>
              </p:nvPr>
            </p:nvSpPr>
            <p:spPr bwMode="auto">
              <a:xfrm>
                <a:off x="5609570"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240" name="Rectangle 239"/>
              <p:cNvSpPr/>
              <p:nvPr>
                <p:custDataLst>
                  <p:tags r:id="rId53"/>
                </p:custDataLst>
              </p:nvPr>
            </p:nvSpPr>
            <p:spPr bwMode="auto">
              <a:xfrm>
                <a:off x="5834695"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241" name="Rectangle 240"/>
              <p:cNvSpPr/>
              <p:nvPr>
                <p:custDataLst>
                  <p:tags r:id="rId54"/>
                </p:custDataLst>
              </p:nvPr>
            </p:nvSpPr>
            <p:spPr bwMode="auto">
              <a:xfrm>
                <a:off x="706223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7</a:t>
                </a:r>
              </a:p>
            </p:txBody>
          </p:sp>
          <p:sp>
            <p:nvSpPr>
              <p:cNvPr id="242" name="Rectangle 241"/>
              <p:cNvSpPr/>
              <p:nvPr>
                <p:custDataLst>
                  <p:tags r:id="rId55"/>
                </p:custDataLst>
              </p:nvPr>
            </p:nvSpPr>
            <p:spPr bwMode="auto">
              <a:xfrm>
                <a:off x="4595116" y="2692712"/>
                <a:ext cx="619789" cy="26311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243" name="Rectangle 242"/>
              <p:cNvSpPr/>
              <p:nvPr>
                <p:custDataLst>
                  <p:tags r:id="rId56"/>
                </p:custDataLst>
              </p:nvPr>
            </p:nvSpPr>
            <p:spPr bwMode="auto">
              <a:xfrm>
                <a:off x="4190256"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v</a:t>
                </a:r>
              </a:p>
            </p:txBody>
          </p:sp>
          <p:sp>
            <p:nvSpPr>
              <p:cNvPr id="244" name="Rectangle 243"/>
              <p:cNvSpPr/>
              <p:nvPr>
                <p:custDataLst>
                  <p:tags r:id="rId57"/>
                </p:custDataLst>
              </p:nvPr>
            </p:nvSpPr>
            <p:spPr bwMode="auto">
              <a:xfrm>
                <a:off x="6070637"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3</a:t>
                </a:r>
              </a:p>
            </p:txBody>
          </p:sp>
          <p:sp>
            <p:nvSpPr>
              <p:cNvPr id="245" name="Rectangle 244"/>
              <p:cNvSpPr/>
              <p:nvPr>
                <p:custDataLst>
                  <p:tags r:id="rId58"/>
                </p:custDataLst>
              </p:nvPr>
            </p:nvSpPr>
            <p:spPr bwMode="auto">
              <a:xfrm>
                <a:off x="681086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6</a:t>
                </a:r>
              </a:p>
            </p:txBody>
          </p:sp>
          <p:sp>
            <p:nvSpPr>
              <p:cNvPr id="246" name="Rectangle 245"/>
              <p:cNvSpPr/>
              <p:nvPr>
                <p:custDataLst>
                  <p:tags r:id="rId59"/>
                </p:custDataLst>
              </p:nvPr>
            </p:nvSpPr>
            <p:spPr bwMode="auto">
              <a:xfrm>
                <a:off x="6558872"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5</a:t>
                </a:r>
              </a:p>
            </p:txBody>
          </p:sp>
          <p:sp>
            <p:nvSpPr>
              <p:cNvPr id="247" name="Rectangle 246"/>
              <p:cNvSpPr/>
              <p:nvPr>
                <p:custDataLst>
                  <p:tags r:id="rId60"/>
                </p:custDataLst>
              </p:nvPr>
            </p:nvSpPr>
            <p:spPr bwMode="auto">
              <a:xfrm>
                <a:off x="6306878"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4</a:t>
                </a:r>
              </a:p>
            </p:txBody>
          </p:sp>
        </p:grpSp>
        <p:grpSp>
          <p:nvGrpSpPr>
            <p:cNvPr id="183" name="Group 135"/>
            <p:cNvGrpSpPr/>
            <p:nvPr/>
          </p:nvGrpSpPr>
          <p:grpSpPr>
            <a:xfrm>
              <a:off x="609672" y="2593164"/>
              <a:ext cx="3321928" cy="460443"/>
              <a:chOff x="4080935" y="2594046"/>
              <a:chExt cx="3321928" cy="460443"/>
            </a:xfrm>
          </p:grpSpPr>
          <p:sp>
            <p:nvSpPr>
              <p:cNvPr id="202" name="Rectangle 201"/>
              <p:cNvSpPr/>
              <p:nvPr>
                <p:custDataLst>
                  <p:tags r:id="rId39"/>
                </p:custDataLst>
              </p:nvPr>
            </p:nvSpPr>
            <p:spPr bwMode="auto">
              <a:xfrm>
                <a:off x="4080935" y="2594046"/>
                <a:ext cx="3321928" cy="460443"/>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203" name="Rectangle 202"/>
              <p:cNvSpPr/>
              <p:nvPr>
                <p:custDataLst>
                  <p:tags r:id="rId40"/>
                </p:custDataLst>
              </p:nvPr>
            </p:nvSpPr>
            <p:spPr bwMode="auto">
              <a:xfrm>
                <a:off x="5374252"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204" name="Rectangle 203"/>
              <p:cNvSpPr/>
              <p:nvPr>
                <p:custDataLst>
                  <p:tags r:id="rId41"/>
                </p:custDataLst>
              </p:nvPr>
            </p:nvSpPr>
            <p:spPr bwMode="auto">
              <a:xfrm>
                <a:off x="5609570"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206" name="Rectangle 205"/>
              <p:cNvSpPr/>
              <p:nvPr>
                <p:custDataLst>
                  <p:tags r:id="rId42"/>
                </p:custDataLst>
              </p:nvPr>
            </p:nvSpPr>
            <p:spPr bwMode="auto">
              <a:xfrm>
                <a:off x="5834695"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207" name="Rectangle 206"/>
              <p:cNvSpPr/>
              <p:nvPr>
                <p:custDataLst>
                  <p:tags r:id="rId43"/>
                </p:custDataLst>
              </p:nvPr>
            </p:nvSpPr>
            <p:spPr bwMode="auto">
              <a:xfrm>
                <a:off x="706223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7</a:t>
                </a:r>
              </a:p>
            </p:txBody>
          </p:sp>
          <p:sp>
            <p:nvSpPr>
              <p:cNvPr id="230" name="Rectangle 229"/>
              <p:cNvSpPr/>
              <p:nvPr>
                <p:custDataLst>
                  <p:tags r:id="rId44"/>
                </p:custDataLst>
              </p:nvPr>
            </p:nvSpPr>
            <p:spPr bwMode="auto">
              <a:xfrm>
                <a:off x="4595116" y="2692712"/>
                <a:ext cx="619789" cy="26311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232" name="Rectangle 231"/>
              <p:cNvSpPr/>
              <p:nvPr>
                <p:custDataLst>
                  <p:tags r:id="rId45"/>
                </p:custDataLst>
              </p:nvPr>
            </p:nvSpPr>
            <p:spPr bwMode="auto">
              <a:xfrm>
                <a:off x="4190256"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v</a:t>
                </a:r>
              </a:p>
            </p:txBody>
          </p:sp>
          <p:sp>
            <p:nvSpPr>
              <p:cNvPr id="233" name="Rectangle 232"/>
              <p:cNvSpPr/>
              <p:nvPr>
                <p:custDataLst>
                  <p:tags r:id="rId46"/>
                </p:custDataLst>
              </p:nvPr>
            </p:nvSpPr>
            <p:spPr bwMode="auto">
              <a:xfrm>
                <a:off x="6070637"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3</a:t>
                </a:r>
              </a:p>
            </p:txBody>
          </p:sp>
          <p:sp>
            <p:nvSpPr>
              <p:cNvPr id="234" name="Rectangle 233"/>
              <p:cNvSpPr/>
              <p:nvPr>
                <p:custDataLst>
                  <p:tags r:id="rId47"/>
                </p:custDataLst>
              </p:nvPr>
            </p:nvSpPr>
            <p:spPr bwMode="auto">
              <a:xfrm>
                <a:off x="681086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6</a:t>
                </a:r>
              </a:p>
            </p:txBody>
          </p:sp>
          <p:sp>
            <p:nvSpPr>
              <p:cNvPr id="235" name="Rectangle 234"/>
              <p:cNvSpPr/>
              <p:nvPr>
                <p:custDataLst>
                  <p:tags r:id="rId48"/>
                </p:custDataLst>
              </p:nvPr>
            </p:nvSpPr>
            <p:spPr bwMode="auto">
              <a:xfrm>
                <a:off x="6558872"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5</a:t>
                </a:r>
              </a:p>
            </p:txBody>
          </p:sp>
          <p:sp>
            <p:nvSpPr>
              <p:cNvPr id="236" name="Rectangle 235"/>
              <p:cNvSpPr/>
              <p:nvPr>
                <p:custDataLst>
                  <p:tags r:id="rId49"/>
                </p:custDataLst>
              </p:nvPr>
            </p:nvSpPr>
            <p:spPr bwMode="auto">
              <a:xfrm>
                <a:off x="6306878"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4</a:t>
                </a:r>
              </a:p>
            </p:txBody>
          </p:sp>
        </p:grpSp>
      </p:grpSp>
      <p:grpSp>
        <p:nvGrpSpPr>
          <p:cNvPr id="248" name="Group 247"/>
          <p:cNvGrpSpPr/>
          <p:nvPr>
            <p:custDataLst>
              <p:tags r:id="rId13"/>
            </p:custDataLst>
          </p:nvPr>
        </p:nvGrpSpPr>
        <p:grpSpPr>
          <a:xfrm>
            <a:off x="454589" y="5063033"/>
            <a:ext cx="7086600" cy="612843"/>
            <a:chOff x="457200" y="2514600"/>
            <a:chExt cx="7086600" cy="612843"/>
          </a:xfrm>
        </p:grpSpPr>
        <p:sp>
          <p:nvSpPr>
            <p:cNvPr id="249" name="Rectangle 248"/>
            <p:cNvSpPr/>
            <p:nvPr>
              <p:custDataLst>
                <p:tags r:id="rId15"/>
              </p:custDataLst>
            </p:nvPr>
          </p:nvSpPr>
          <p:spPr bwMode="auto">
            <a:xfrm>
              <a:off x="457200" y="2514600"/>
              <a:ext cx="7086600" cy="612843"/>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grpSp>
          <p:nvGrpSpPr>
            <p:cNvPr id="250" name="Group 134"/>
            <p:cNvGrpSpPr/>
            <p:nvPr/>
          </p:nvGrpSpPr>
          <p:grpSpPr>
            <a:xfrm>
              <a:off x="4080935" y="2594046"/>
              <a:ext cx="3321928" cy="460443"/>
              <a:chOff x="4080935" y="2594046"/>
              <a:chExt cx="3321928" cy="460443"/>
            </a:xfrm>
          </p:grpSpPr>
          <p:sp>
            <p:nvSpPr>
              <p:cNvPr id="263" name="Rectangle 262"/>
              <p:cNvSpPr/>
              <p:nvPr>
                <p:custDataLst>
                  <p:tags r:id="rId27"/>
                </p:custDataLst>
              </p:nvPr>
            </p:nvSpPr>
            <p:spPr bwMode="auto">
              <a:xfrm>
                <a:off x="4080935" y="2594046"/>
                <a:ext cx="3321928" cy="460443"/>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264" name="Rectangle 263"/>
              <p:cNvSpPr/>
              <p:nvPr>
                <p:custDataLst>
                  <p:tags r:id="rId28"/>
                </p:custDataLst>
              </p:nvPr>
            </p:nvSpPr>
            <p:spPr bwMode="auto">
              <a:xfrm>
                <a:off x="5374252"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265" name="Rectangle 264"/>
              <p:cNvSpPr/>
              <p:nvPr>
                <p:custDataLst>
                  <p:tags r:id="rId29"/>
                </p:custDataLst>
              </p:nvPr>
            </p:nvSpPr>
            <p:spPr bwMode="auto">
              <a:xfrm>
                <a:off x="5609570"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266" name="Rectangle 265"/>
              <p:cNvSpPr/>
              <p:nvPr>
                <p:custDataLst>
                  <p:tags r:id="rId30"/>
                </p:custDataLst>
              </p:nvPr>
            </p:nvSpPr>
            <p:spPr bwMode="auto">
              <a:xfrm>
                <a:off x="5834695"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267" name="Rectangle 266"/>
              <p:cNvSpPr/>
              <p:nvPr>
                <p:custDataLst>
                  <p:tags r:id="rId31"/>
                </p:custDataLst>
              </p:nvPr>
            </p:nvSpPr>
            <p:spPr bwMode="auto">
              <a:xfrm>
                <a:off x="706223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7</a:t>
                </a:r>
              </a:p>
            </p:txBody>
          </p:sp>
          <p:sp>
            <p:nvSpPr>
              <p:cNvPr id="268" name="Rectangle 267"/>
              <p:cNvSpPr/>
              <p:nvPr>
                <p:custDataLst>
                  <p:tags r:id="rId32"/>
                </p:custDataLst>
              </p:nvPr>
            </p:nvSpPr>
            <p:spPr bwMode="auto">
              <a:xfrm>
                <a:off x="4595116" y="2692712"/>
                <a:ext cx="619789" cy="26311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269" name="Rectangle 268"/>
              <p:cNvSpPr/>
              <p:nvPr>
                <p:custDataLst>
                  <p:tags r:id="rId33"/>
                </p:custDataLst>
              </p:nvPr>
            </p:nvSpPr>
            <p:spPr bwMode="auto">
              <a:xfrm>
                <a:off x="4190256"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v</a:t>
                </a:r>
              </a:p>
            </p:txBody>
          </p:sp>
          <p:sp>
            <p:nvSpPr>
              <p:cNvPr id="270" name="Rectangle 269"/>
              <p:cNvSpPr/>
              <p:nvPr>
                <p:custDataLst>
                  <p:tags r:id="rId34"/>
                </p:custDataLst>
              </p:nvPr>
            </p:nvSpPr>
            <p:spPr bwMode="auto">
              <a:xfrm>
                <a:off x="6070637"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3</a:t>
                </a:r>
              </a:p>
            </p:txBody>
          </p:sp>
          <p:sp>
            <p:nvSpPr>
              <p:cNvPr id="271" name="Rectangle 270"/>
              <p:cNvSpPr/>
              <p:nvPr>
                <p:custDataLst>
                  <p:tags r:id="rId35"/>
                </p:custDataLst>
              </p:nvPr>
            </p:nvSpPr>
            <p:spPr bwMode="auto">
              <a:xfrm>
                <a:off x="681086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6</a:t>
                </a:r>
              </a:p>
            </p:txBody>
          </p:sp>
          <p:sp>
            <p:nvSpPr>
              <p:cNvPr id="272" name="Rectangle 271"/>
              <p:cNvSpPr/>
              <p:nvPr>
                <p:custDataLst>
                  <p:tags r:id="rId36"/>
                </p:custDataLst>
              </p:nvPr>
            </p:nvSpPr>
            <p:spPr bwMode="auto">
              <a:xfrm>
                <a:off x="6558872"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5</a:t>
                </a:r>
              </a:p>
            </p:txBody>
          </p:sp>
          <p:sp>
            <p:nvSpPr>
              <p:cNvPr id="273" name="Rectangle 272"/>
              <p:cNvSpPr/>
              <p:nvPr>
                <p:custDataLst>
                  <p:tags r:id="rId37"/>
                </p:custDataLst>
              </p:nvPr>
            </p:nvSpPr>
            <p:spPr bwMode="auto">
              <a:xfrm>
                <a:off x="6306878"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4</a:t>
                </a:r>
              </a:p>
            </p:txBody>
          </p:sp>
        </p:grpSp>
        <p:grpSp>
          <p:nvGrpSpPr>
            <p:cNvPr id="251" name="Group 135"/>
            <p:cNvGrpSpPr/>
            <p:nvPr/>
          </p:nvGrpSpPr>
          <p:grpSpPr>
            <a:xfrm>
              <a:off x="609672" y="2593164"/>
              <a:ext cx="3321928" cy="460443"/>
              <a:chOff x="4080935" y="2594046"/>
              <a:chExt cx="3321928" cy="460443"/>
            </a:xfrm>
          </p:grpSpPr>
          <p:sp>
            <p:nvSpPr>
              <p:cNvPr id="252" name="Rectangle 251"/>
              <p:cNvSpPr/>
              <p:nvPr>
                <p:custDataLst>
                  <p:tags r:id="rId16"/>
                </p:custDataLst>
              </p:nvPr>
            </p:nvSpPr>
            <p:spPr bwMode="auto">
              <a:xfrm>
                <a:off x="4080935" y="2594046"/>
                <a:ext cx="3321928" cy="460443"/>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253" name="Rectangle 252"/>
              <p:cNvSpPr/>
              <p:nvPr>
                <p:custDataLst>
                  <p:tags r:id="rId17"/>
                </p:custDataLst>
              </p:nvPr>
            </p:nvSpPr>
            <p:spPr bwMode="auto">
              <a:xfrm>
                <a:off x="5374252"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254" name="Rectangle 253"/>
              <p:cNvSpPr/>
              <p:nvPr>
                <p:custDataLst>
                  <p:tags r:id="rId18"/>
                </p:custDataLst>
              </p:nvPr>
            </p:nvSpPr>
            <p:spPr bwMode="auto">
              <a:xfrm>
                <a:off x="5609570"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255" name="Rectangle 254"/>
              <p:cNvSpPr/>
              <p:nvPr>
                <p:custDataLst>
                  <p:tags r:id="rId19"/>
                </p:custDataLst>
              </p:nvPr>
            </p:nvSpPr>
            <p:spPr bwMode="auto">
              <a:xfrm>
                <a:off x="5834695"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256" name="Rectangle 255"/>
              <p:cNvSpPr/>
              <p:nvPr>
                <p:custDataLst>
                  <p:tags r:id="rId20"/>
                </p:custDataLst>
              </p:nvPr>
            </p:nvSpPr>
            <p:spPr bwMode="auto">
              <a:xfrm>
                <a:off x="706223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7</a:t>
                </a:r>
              </a:p>
            </p:txBody>
          </p:sp>
          <p:sp>
            <p:nvSpPr>
              <p:cNvPr id="257" name="Rectangle 256"/>
              <p:cNvSpPr/>
              <p:nvPr>
                <p:custDataLst>
                  <p:tags r:id="rId21"/>
                </p:custDataLst>
              </p:nvPr>
            </p:nvSpPr>
            <p:spPr bwMode="auto">
              <a:xfrm>
                <a:off x="4595116" y="2692712"/>
                <a:ext cx="619789" cy="26311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258" name="Rectangle 257"/>
              <p:cNvSpPr/>
              <p:nvPr>
                <p:custDataLst>
                  <p:tags r:id="rId22"/>
                </p:custDataLst>
              </p:nvPr>
            </p:nvSpPr>
            <p:spPr bwMode="auto">
              <a:xfrm>
                <a:off x="4190256"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v</a:t>
                </a:r>
              </a:p>
            </p:txBody>
          </p:sp>
          <p:sp>
            <p:nvSpPr>
              <p:cNvPr id="259" name="Rectangle 258"/>
              <p:cNvSpPr/>
              <p:nvPr>
                <p:custDataLst>
                  <p:tags r:id="rId23"/>
                </p:custDataLst>
              </p:nvPr>
            </p:nvSpPr>
            <p:spPr bwMode="auto">
              <a:xfrm>
                <a:off x="6070637"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3</a:t>
                </a:r>
              </a:p>
            </p:txBody>
          </p:sp>
          <p:sp>
            <p:nvSpPr>
              <p:cNvPr id="260" name="Rectangle 259"/>
              <p:cNvSpPr/>
              <p:nvPr>
                <p:custDataLst>
                  <p:tags r:id="rId24"/>
                </p:custDataLst>
              </p:nvPr>
            </p:nvSpPr>
            <p:spPr bwMode="auto">
              <a:xfrm>
                <a:off x="681086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6</a:t>
                </a:r>
              </a:p>
            </p:txBody>
          </p:sp>
          <p:sp>
            <p:nvSpPr>
              <p:cNvPr id="261" name="Rectangle 260"/>
              <p:cNvSpPr/>
              <p:nvPr>
                <p:custDataLst>
                  <p:tags r:id="rId25"/>
                </p:custDataLst>
              </p:nvPr>
            </p:nvSpPr>
            <p:spPr bwMode="auto">
              <a:xfrm>
                <a:off x="6558872"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5</a:t>
                </a:r>
              </a:p>
            </p:txBody>
          </p:sp>
          <p:sp>
            <p:nvSpPr>
              <p:cNvPr id="262" name="Rectangle 261"/>
              <p:cNvSpPr/>
              <p:nvPr>
                <p:custDataLst>
                  <p:tags r:id="rId26"/>
                </p:custDataLst>
              </p:nvPr>
            </p:nvSpPr>
            <p:spPr bwMode="auto">
              <a:xfrm>
                <a:off x="6306878"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4</a:t>
                </a:r>
              </a:p>
            </p:txBody>
          </p:sp>
        </p:grpSp>
      </p:grpSp>
      <mc:AlternateContent xmlns:mc="http://schemas.openxmlformats.org/markup-compatibility/2006" xmlns:a14="http://schemas.microsoft.com/office/drawing/2010/main">
        <mc:Choice Requires="a14">
          <p:sp>
            <p:nvSpPr>
              <p:cNvPr id="117" name="TextBox 116"/>
              <p:cNvSpPr txBox="1"/>
              <p:nvPr>
                <p:custDataLst>
                  <p:tags r:id="rId14"/>
                </p:custDataLst>
              </p:nvPr>
            </p:nvSpPr>
            <p:spPr>
              <a:xfrm>
                <a:off x="393192" y="1362456"/>
                <a:ext cx="2490746" cy="646331"/>
              </a:xfrm>
              <a:prstGeom prst="rect">
                <a:avLst/>
              </a:prstGeom>
              <a:noFill/>
            </p:spPr>
            <p:txBody>
              <a:bodyPr wrap="none" rtlCol="0">
                <a:spAutoFit/>
              </a:bodyPr>
              <a:lstStyle/>
              <a:p>
                <a:r>
                  <a:rPr lang="en-US" sz="1800" dirty="0">
                    <a:latin typeface="Calibri" pitchFamily="34" charset="0"/>
                  </a:rPr>
                  <a:t>2-way:  Two lines per set</a:t>
                </a:r>
              </a:p>
              <a:p>
                <a:r>
                  <a:rPr lang="en-US" sz="1800" dirty="0">
                    <a:latin typeface="Calibri" pitchFamily="34" charset="0"/>
                  </a:rPr>
                  <a:t>Block </a:t>
                </a:r>
                <a:r>
                  <a:rPr lang="en-US" dirty="0">
                    <a:latin typeface="Calibri" pitchFamily="34" charset="0"/>
                  </a:rPr>
                  <a:t>S</a:t>
                </a:r>
                <a:r>
                  <a:rPr lang="en-US" sz="1800" dirty="0">
                    <a:latin typeface="Calibri" pitchFamily="34" charset="0"/>
                  </a:rPr>
                  <a:t>ize </a:t>
                </a:r>
                <a14:m>
                  <m:oMath xmlns:m="http://schemas.openxmlformats.org/officeDocument/2006/math">
                    <m:r>
                      <a:rPr lang="en-US" sz="1800" b="0" i="1" smtClean="0">
                        <a:latin typeface="Cambria Math" panose="02040503050406030204" pitchFamily="18" charset="0"/>
                      </a:rPr>
                      <m:t>𝐵</m:t>
                    </m:r>
                  </m:oMath>
                </a14:m>
                <a:r>
                  <a:rPr lang="en-US" sz="1800" dirty="0">
                    <a:latin typeface="Calibri" pitchFamily="34" charset="0"/>
                  </a:rPr>
                  <a:t> = 8 Bytes</a:t>
                </a:r>
              </a:p>
            </p:txBody>
          </p:sp>
        </mc:Choice>
        <mc:Fallback xmlns="">
          <p:sp>
            <p:nvSpPr>
              <p:cNvPr id="117" name="TextBox 116"/>
              <p:cNvSpPr txBox="1">
                <a:spLocks noRot="1" noChangeAspect="1" noMove="1" noResize="1" noEditPoints="1" noAdjustHandles="1" noChangeArrowheads="1" noChangeShapeType="1" noTextEdit="1"/>
              </p:cNvSpPr>
              <p:nvPr>
                <p:custDataLst>
                  <p:tags r:id="rId113"/>
                </p:custDataLst>
              </p:nvPr>
            </p:nvSpPr>
            <p:spPr>
              <a:xfrm>
                <a:off x="393192" y="1362456"/>
                <a:ext cx="2490746" cy="646331"/>
              </a:xfrm>
              <a:prstGeom prst="rect">
                <a:avLst/>
              </a:prstGeom>
              <a:blipFill>
                <a:blip r:embed="rId114"/>
                <a:stretch>
                  <a:fillRect l="-2206" t="-5660" r="-1471" b="-13208"/>
                </a:stretch>
              </a:blipFill>
            </p:spPr>
            <p:txBody>
              <a:bodyPr/>
              <a:lstStyle/>
              <a:p>
                <a:r>
                  <a:rPr lang="en-US">
                    <a:noFill/>
                  </a:rPr>
                  <a:t> </a:t>
                </a:r>
              </a:p>
            </p:txBody>
          </p:sp>
        </mc:Fallback>
      </mc:AlternateContent>
    </p:spTree>
    <p:extLst>
      <p:ext uri="{BB962C8B-B14F-4D97-AF65-F5344CB8AC3E}">
        <p14:creationId xmlns:p14="http://schemas.microsoft.com/office/powerpoint/2010/main" val="220279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3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custDataLst>
              <p:tags r:id="rId1"/>
            </p:custDataLst>
          </p:nvPr>
        </p:nvGrpSpPr>
        <p:grpSpPr>
          <a:xfrm>
            <a:off x="465536" y="3201752"/>
            <a:ext cx="7086600" cy="612843"/>
            <a:chOff x="457200" y="2514600"/>
            <a:chExt cx="7086600" cy="612843"/>
          </a:xfrm>
        </p:grpSpPr>
        <p:sp>
          <p:nvSpPr>
            <p:cNvPr id="47" name="Rectangle 46"/>
            <p:cNvSpPr/>
            <p:nvPr>
              <p:custDataLst>
                <p:tags r:id="rId19"/>
              </p:custDataLst>
            </p:nvPr>
          </p:nvSpPr>
          <p:spPr bwMode="auto">
            <a:xfrm>
              <a:off x="457200" y="2514600"/>
              <a:ext cx="7086600" cy="612843"/>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grpSp>
          <p:nvGrpSpPr>
            <p:cNvPr id="48" name="Group 134"/>
            <p:cNvGrpSpPr/>
            <p:nvPr/>
          </p:nvGrpSpPr>
          <p:grpSpPr>
            <a:xfrm>
              <a:off x="4080935" y="2594046"/>
              <a:ext cx="3321928" cy="460443"/>
              <a:chOff x="4080935" y="2594046"/>
              <a:chExt cx="3321928" cy="460443"/>
            </a:xfrm>
          </p:grpSpPr>
          <p:sp>
            <p:nvSpPr>
              <p:cNvPr id="61" name="Rectangle 60"/>
              <p:cNvSpPr/>
              <p:nvPr>
                <p:custDataLst>
                  <p:tags r:id="rId31"/>
                </p:custDataLst>
              </p:nvPr>
            </p:nvSpPr>
            <p:spPr bwMode="auto">
              <a:xfrm>
                <a:off x="4080935" y="2594046"/>
                <a:ext cx="3321928" cy="460443"/>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62" name="Rectangle 61"/>
              <p:cNvSpPr/>
              <p:nvPr>
                <p:custDataLst>
                  <p:tags r:id="rId32"/>
                </p:custDataLst>
              </p:nvPr>
            </p:nvSpPr>
            <p:spPr bwMode="auto">
              <a:xfrm>
                <a:off x="5374252"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63" name="Rectangle 62"/>
              <p:cNvSpPr/>
              <p:nvPr>
                <p:custDataLst>
                  <p:tags r:id="rId33"/>
                </p:custDataLst>
              </p:nvPr>
            </p:nvSpPr>
            <p:spPr bwMode="auto">
              <a:xfrm>
                <a:off x="5609570"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64" name="Rectangle 63"/>
              <p:cNvSpPr/>
              <p:nvPr>
                <p:custDataLst>
                  <p:tags r:id="rId34"/>
                </p:custDataLst>
              </p:nvPr>
            </p:nvSpPr>
            <p:spPr bwMode="auto">
              <a:xfrm>
                <a:off x="5834695"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65" name="Rectangle 64"/>
              <p:cNvSpPr/>
              <p:nvPr>
                <p:custDataLst>
                  <p:tags r:id="rId35"/>
                </p:custDataLst>
              </p:nvPr>
            </p:nvSpPr>
            <p:spPr bwMode="auto">
              <a:xfrm>
                <a:off x="706223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7</a:t>
                </a:r>
              </a:p>
            </p:txBody>
          </p:sp>
          <p:sp>
            <p:nvSpPr>
              <p:cNvPr id="66" name="Rectangle 65"/>
              <p:cNvSpPr/>
              <p:nvPr>
                <p:custDataLst>
                  <p:tags r:id="rId36"/>
                </p:custDataLst>
              </p:nvPr>
            </p:nvSpPr>
            <p:spPr bwMode="auto">
              <a:xfrm>
                <a:off x="4595116" y="2692712"/>
                <a:ext cx="619789" cy="26311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67" name="Rectangle 66"/>
              <p:cNvSpPr/>
              <p:nvPr>
                <p:custDataLst>
                  <p:tags r:id="rId37"/>
                </p:custDataLst>
              </p:nvPr>
            </p:nvSpPr>
            <p:spPr bwMode="auto">
              <a:xfrm>
                <a:off x="4190256"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v</a:t>
                </a:r>
              </a:p>
            </p:txBody>
          </p:sp>
          <p:sp>
            <p:nvSpPr>
              <p:cNvPr id="68" name="Rectangle 67"/>
              <p:cNvSpPr/>
              <p:nvPr>
                <p:custDataLst>
                  <p:tags r:id="rId38"/>
                </p:custDataLst>
              </p:nvPr>
            </p:nvSpPr>
            <p:spPr bwMode="auto">
              <a:xfrm>
                <a:off x="6070637"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3</a:t>
                </a:r>
              </a:p>
            </p:txBody>
          </p:sp>
          <p:sp>
            <p:nvSpPr>
              <p:cNvPr id="69" name="Rectangle 68"/>
              <p:cNvSpPr/>
              <p:nvPr>
                <p:custDataLst>
                  <p:tags r:id="rId39"/>
                </p:custDataLst>
              </p:nvPr>
            </p:nvSpPr>
            <p:spPr bwMode="auto">
              <a:xfrm>
                <a:off x="681086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6</a:t>
                </a:r>
              </a:p>
            </p:txBody>
          </p:sp>
          <p:sp>
            <p:nvSpPr>
              <p:cNvPr id="70" name="Rectangle 69"/>
              <p:cNvSpPr/>
              <p:nvPr>
                <p:custDataLst>
                  <p:tags r:id="rId40"/>
                </p:custDataLst>
              </p:nvPr>
            </p:nvSpPr>
            <p:spPr bwMode="auto">
              <a:xfrm>
                <a:off x="6558872"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5</a:t>
                </a:r>
              </a:p>
            </p:txBody>
          </p:sp>
          <p:sp>
            <p:nvSpPr>
              <p:cNvPr id="71" name="Rectangle 70"/>
              <p:cNvSpPr/>
              <p:nvPr>
                <p:custDataLst>
                  <p:tags r:id="rId41"/>
                </p:custDataLst>
              </p:nvPr>
            </p:nvSpPr>
            <p:spPr bwMode="auto">
              <a:xfrm>
                <a:off x="6306878"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4</a:t>
                </a:r>
              </a:p>
            </p:txBody>
          </p:sp>
        </p:grpSp>
        <p:grpSp>
          <p:nvGrpSpPr>
            <p:cNvPr id="49" name="Group 135"/>
            <p:cNvGrpSpPr/>
            <p:nvPr/>
          </p:nvGrpSpPr>
          <p:grpSpPr>
            <a:xfrm>
              <a:off x="609672" y="2593164"/>
              <a:ext cx="3321928" cy="460443"/>
              <a:chOff x="4080935" y="2594046"/>
              <a:chExt cx="3321928" cy="460443"/>
            </a:xfrm>
          </p:grpSpPr>
          <p:sp>
            <p:nvSpPr>
              <p:cNvPr id="50" name="Rectangle 49"/>
              <p:cNvSpPr/>
              <p:nvPr>
                <p:custDataLst>
                  <p:tags r:id="rId20"/>
                </p:custDataLst>
              </p:nvPr>
            </p:nvSpPr>
            <p:spPr bwMode="auto">
              <a:xfrm>
                <a:off x="4080935" y="2594046"/>
                <a:ext cx="3321928" cy="460443"/>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51" name="Rectangle 50"/>
              <p:cNvSpPr/>
              <p:nvPr>
                <p:custDataLst>
                  <p:tags r:id="rId21"/>
                </p:custDataLst>
              </p:nvPr>
            </p:nvSpPr>
            <p:spPr bwMode="auto">
              <a:xfrm>
                <a:off x="5374252"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52" name="Rectangle 51"/>
              <p:cNvSpPr/>
              <p:nvPr>
                <p:custDataLst>
                  <p:tags r:id="rId22"/>
                </p:custDataLst>
              </p:nvPr>
            </p:nvSpPr>
            <p:spPr bwMode="auto">
              <a:xfrm>
                <a:off x="5609570"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53" name="Rectangle 52"/>
              <p:cNvSpPr/>
              <p:nvPr>
                <p:custDataLst>
                  <p:tags r:id="rId23"/>
                </p:custDataLst>
              </p:nvPr>
            </p:nvSpPr>
            <p:spPr bwMode="auto">
              <a:xfrm>
                <a:off x="5834695"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54" name="Rectangle 53"/>
              <p:cNvSpPr/>
              <p:nvPr>
                <p:custDataLst>
                  <p:tags r:id="rId24"/>
                </p:custDataLst>
              </p:nvPr>
            </p:nvSpPr>
            <p:spPr bwMode="auto">
              <a:xfrm>
                <a:off x="706223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7</a:t>
                </a:r>
              </a:p>
            </p:txBody>
          </p:sp>
          <p:sp>
            <p:nvSpPr>
              <p:cNvPr id="55" name="Rectangle 54"/>
              <p:cNvSpPr/>
              <p:nvPr>
                <p:custDataLst>
                  <p:tags r:id="rId25"/>
                </p:custDataLst>
              </p:nvPr>
            </p:nvSpPr>
            <p:spPr bwMode="auto">
              <a:xfrm>
                <a:off x="4595116" y="2692712"/>
                <a:ext cx="619789" cy="26311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56" name="Rectangle 55"/>
              <p:cNvSpPr/>
              <p:nvPr>
                <p:custDataLst>
                  <p:tags r:id="rId26"/>
                </p:custDataLst>
              </p:nvPr>
            </p:nvSpPr>
            <p:spPr bwMode="auto">
              <a:xfrm>
                <a:off x="4190256"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v</a:t>
                </a:r>
              </a:p>
            </p:txBody>
          </p:sp>
          <p:sp>
            <p:nvSpPr>
              <p:cNvPr id="57" name="Rectangle 56"/>
              <p:cNvSpPr/>
              <p:nvPr>
                <p:custDataLst>
                  <p:tags r:id="rId27"/>
                </p:custDataLst>
              </p:nvPr>
            </p:nvSpPr>
            <p:spPr bwMode="auto">
              <a:xfrm>
                <a:off x="6070637"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3</a:t>
                </a:r>
              </a:p>
            </p:txBody>
          </p:sp>
          <p:sp>
            <p:nvSpPr>
              <p:cNvPr id="58" name="Rectangle 57"/>
              <p:cNvSpPr/>
              <p:nvPr>
                <p:custDataLst>
                  <p:tags r:id="rId28"/>
                </p:custDataLst>
              </p:nvPr>
            </p:nvSpPr>
            <p:spPr bwMode="auto">
              <a:xfrm>
                <a:off x="681086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6</a:t>
                </a:r>
              </a:p>
            </p:txBody>
          </p:sp>
          <p:sp>
            <p:nvSpPr>
              <p:cNvPr id="59" name="Rectangle 58"/>
              <p:cNvSpPr/>
              <p:nvPr>
                <p:custDataLst>
                  <p:tags r:id="rId29"/>
                </p:custDataLst>
              </p:nvPr>
            </p:nvSpPr>
            <p:spPr bwMode="auto">
              <a:xfrm>
                <a:off x="6558872"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5</a:t>
                </a:r>
              </a:p>
            </p:txBody>
          </p:sp>
          <p:sp>
            <p:nvSpPr>
              <p:cNvPr id="60" name="Rectangle 59"/>
              <p:cNvSpPr/>
              <p:nvPr>
                <p:custDataLst>
                  <p:tags r:id="rId30"/>
                </p:custDataLst>
              </p:nvPr>
            </p:nvSpPr>
            <p:spPr bwMode="auto">
              <a:xfrm>
                <a:off x="6306878"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4</a:t>
                </a:r>
              </a:p>
            </p:txBody>
          </p:sp>
        </p:grpSp>
      </p:grpSp>
      <mc:AlternateContent xmlns:mc="http://schemas.openxmlformats.org/markup-compatibility/2006" xmlns:a14="http://schemas.microsoft.com/office/drawing/2010/main">
        <mc:Choice Requires="a14">
          <p:sp>
            <p:nvSpPr>
              <p:cNvPr id="2" name="Title 1"/>
              <p:cNvSpPr>
                <a:spLocks noGrp="1"/>
              </p:cNvSpPr>
              <p:nvPr>
                <p:ph type="title"/>
                <p:custDataLst>
                  <p:tags r:id="rId2"/>
                </p:custDataLst>
              </p:nvPr>
            </p:nvSpPr>
            <p:spPr>
              <a:xfrm>
                <a:off x="357762" y="438912"/>
                <a:ext cx="8245269" cy="762000"/>
              </a:xfrm>
            </p:spPr>
            <p:txBody>
              <a:bodyPr>
                <a:normAutofit/>
              </a:bodyPr>
              <a:lstStyle/>
              <a:p>
                <a:r>
                  <a:rPr lang="en-US" dirty="0"/>
                  <a:t>Example:  Set-Associative Cache (</a:t>
                </a:r>
                <a14:m>
                  <m:oMath xmlns:m="http://schemas.openxmlformats.org/officeDocument/2006/math">
                    <m:r>
                      <a:rPr lang="en-US" b="0" i="1" smtClean="0">
                        <a:latin typeface="Cambria Math" panose="02040503050406030204" pitchFamily="18" charset="0"/>
                      </a:rPr>
                      <m:t>𝐸</m:t>
                    </m:r>
                  </m:oMath>
                </a14:m>
                <a:r>
                  <a:rPr lang="en-US" dirty="0"/>
                  <a:t> = 2)</a:t>
                </a:r>
              </a:p>
            </p:txBody>
          </p:sp>
        </mc:Choice>
        <mc:Fallback xmlns="">
          <p:sp>
            <p:nvSpPr>
              <p:cNvPr id="2" name="Title 1"/>
              <p:cNvSpPr>
                <a:spLocks noGrp="1" noRot="1" noChangeAspect="1" noMove="1" noResize="1" noEditPoints="1" noAdjustHandles="1" noChangeArrowheads="1" noChangeShapeType="1" noTextEdit="1"/>
              </p:cNvSpPr>
              <p:nvPr>
                <p:ph type="title"/>
                <p:custDataLst>
                  <p:tags r:id="rId44"/>
                </p:custDataLst>
              </p:nvPr>
            </p:nvSpPr>
            <p:spPr>
              <a:xfrm>
                <a:off x="357762" y="438912"/>
                <a:ext cx="8245269" cy="762000"/>
              </a:xfrm>
              <a:blipFill rotWithShape="0">
                <a:blip r:embed="rId45"/>
                <a:stretch>
                  <a:fillRect l="-2293" t="-4000" b="-22400"/>
                </a:stretch>
              </a:blipFill>
            </p:spPr>
            <p:txBody>
              <a:bodyPr/>
              <a:lstStyle/>
              <a:p>
                <a:r>
                  <a:rPr lang="en-US">
                    <a:noFill/>
                  </a:rPr>
                  <a:t> </a:t>
                </a:r>
              </a:p>
            </p:txBody>
          </p:sp>
        </mc:Fallback>
      </mc:AlternateContent>
      <p:sp>
        <p:nvSpPr>
          <p:cNvPr id="45" name="Slide Number Placeholder 44"/>
          <p:cNvSpPr>
            <a:spLocks noGrp="1"/>
          </p:cNvSpPr>
          <p:nvPr>
            <p:ph type="sldNum" sz="quarter" idx="10"/>
            <p:custDataLst>
              <p:tags r:id="rId3"/>
            </p:custDataLst>
          </p:nvPr>
        </p:nvSpPr>
        <p:spPr/>
        <p:txBody>
          <a:bodyPr/>
          <a:lstStyle/>
          <a:p>
            <a:fld id="{7CBE8339-D2AD-46DC-A898-FD1E949067F0}" type="slidenum">
              <a:rPr lang="en-US" smtClean="0"/>
              <a:pPr/>
              <a:t>29</a:t>
            </a:fld>
            <a:endParaRPr lang="en-US"/>
          </a:p>
        </p:txBody>
      </p:sp>
      <mc:AlternateContent xmlns:mc="http://schemas.openxmlformats.org/markup-compatibility/2006" xmlns:a14="http://schemas.microsoft.com/office/drawing/2010/main">
        <mc:Choice Requires="a14">
          <p:sp>
            <p:nvSpPr>
              <p:cNvPr id="128" name="Rectangle 127"/>
              <p:cNvSpPr/>
              <p:nvPr>
                <p:custDataLst>
                  <p:tags r:id="rId4"/>
                </p:custDataLst>
              </p:nvPr>
            </p:nvSpPr>
            <p:spPr bwMode="auto">
              <a:xfrm>
                <a:off x="6566078" y="1862752"/>
                <a:ext cx="990600" cy="270848"/>
              </a:xfrm>
              <a:prstGeom prst="rect">
                <a:avLst/>
              </a:prstGeom>
              <a:solidFill>
                <a:srgbClr val="FF9999"/>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eaLnBrk="0" fontAlgn="base" hangingPunct="0">
                  <a:spcBef>
                    <a:spcPct val="0"/>
                  </a:spcBef>
                  <a:spcAft>
                    <a:spcPct val="0"/>
                  </a:spcAft>
                </a:pPr>
                <a14:m>
                  <m:oMath xmlns:m="http://schemas.openxmlformats.org/officeDocument/2006/math">
                    <m:r>
                      <a:rPr lang="en-US" sz="1600" b="1" i="1" dirty="0" smtClean="0">
                        <a:solidFill>
                          <a:srgbClr val="FF9900"/>
                        </a:solidFill>
                        <a:effectLst>
                          <a:glow rad="127000">
                            <a:schemeClr val="tx1"/>
                          </a:glow>
                        </a:effectLst>
                        <a:latin typeface="Cambria Math" panose="02040503050406030204" pitchFamily="18" charset="0"/>
                      </a:rPr>
                      <m:t>𝒕</m:t>
                    </m:r>
                  </m:oMath>
                </a14:m>
                <a:r>
                  <a:rPr lang="en-US" sz="1600" dirty="0">
                    <a:latin typeface="Calibri" pitchFamily="34" charset="0"/>
                  </a:rPr>
                  <a:t> bits</a:t>
                </a:r>
              </a:p>
            </p:txBody>
          </p:sp>
        </mc:Choice>
        <mc:Fallback xmlns="">
          <p:sp>
            <p:nvSpPr>
              <p:cNvPr id="128" name="Rectangle 127"/>
              <p:cNvSpPr>
                <a:spLocks noRot="1" noChangeAspect="1" noMove="1" noResize="1" noEditPoints="1" noAdjustHandles="1" noChangeArrowheads="1" noChangeShapeType="1" noTextEdit="1"/>
              </p:cNvSpPr>
              <p:nvPr>
                <p:custDataLst>
                  <p:tags r:id="rId46"/>
                </p:custDataLst>
              </p:nvPr>
            </p:nvSpPr>
            <p:spPr bwMode="auto">
              <a:xfrm>
                <a:off x="6566078" y="1862752"/>
                <a:ext cx="990600" cy="270848"/>
              </a:xfrm>
              <a:prstGeom prst="rect">
                <a:avLst/>
              </a:prstGeom>
              <a:blipFill rotWithShape="0">
                <a:blip r:embed="rId47"/>
                <a:stretch>
                  <a:fillRect t="-17391" b="-36957"/>
                </a:stretch>
              </a:blipFill>
              <a:ln w="12700" cap="flat" cmpd="sng" algn="ctr">
                <a:solidFill>
                  <a:schemeClr val="tx1"/>
                </a:solidFill>
                <a:prstDash val="solid"/>
                <a:round/>
                <a:headEnd type="none" w="med" len="med"/>
                <a:tailEnd type="triangle" w="med" len="med"/>
              </a:ln>
              <a:effectLst/>
            </p:spPr>
            <p:txBody>
              <a:bodyPr/>
              <a:lstStyle/>
              <a:p>
                <a:r>
                  <a:rPr lang="en-US">
                    <a:noFill/>
                  </a:rPr>
                  <a:t> </a:t>
                </a:r>
              </a:p>
            </p:txBody>
          </p:sp>
        </mc:Fallback>
      </mc:AlternateContent>
      <p:sp>
        <p:nvSpPr>
          <p:cNvPr id="129" name="Rectangle 128"/>
          <p:cNvSpPr/>
          <p:nvPr>
            <p:custDataLst>
              <p:tags r:id="rId5"/>
            </p:custDataLst>
          </p:nvPr>
        </p:nvSpPr>
        <p:spPr bwMode="auto">
          <a:xfrm>
            <a:off x="7556678" y="1862752"/>
            <a:ext cx="762000"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0…01</a:t>
            </a:r>
          </a:p>
        </p:txBody>
      </p:sp>
      <p:sp>
        <p:nvSpPr>
          <p:cNvPr id="130" name="Rectangle 129"/>
          <p:cNvSpPr/>
          <p:nvPr>
            <p:custDataLst>
              <p:tags r:id="rId6"/>
            </p:custDataLst>
          </p:nvPr>
        </p:nvSpPr>
        <p:spPr bwMode="auto">
          <a:xfrm>
            <a:off x="8318678" y="1862752"/>
            <a:ext cx="520522"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lvl="0" algn="ctr"/>
            <a:r>
              <a:rPr lang="en-US" sz="1600" dirty="0">
                <a:solidFill>
                  <a:srgbClr val="000000"/>
                </a:solidFill>
                <a:latin typeface="Calibri" pitchFamily="34" charset="0"/>
              </a:rPr>
              <a:t>100</a:t>
            </a:r>
          </a:p>
        </p:txBody>
      </p:sp>
      <p:cxnSp>
        <p:nvCxnSpPr>
          <p:cNvPr id="231" name="Shape 230"/>
          <p:cNvCxnSpPr>
            <a:stCxn id="129" idx="2"/>
          </p:cNvCxnSpPr>
          <p:nvPr>
            <p:custDataLst>
              <p:tags r:id="rId7"/>
            </p:custDataLst>
          </p:nvPr>
        </p:nvCxnSpPr>
        <p:spPr bwMode="auto">
          <a:xfrm rot="5400000">
            <a:off x="7054128" y="2623272"/>
            <a:ext cx="1373222" cy="393878"/>
          </a:xfrm>
          <a:prstGeom prst="bentConnector2">
            <a:avLst/>
          </a:prstGeom>
          <a:noFill/>
          <a:ln w="25400" cap="flat" cmpd="sng" algn="ctr">
            <a:solidFill>
              <a:schemeClr val="tx1"/>
            </a:solidFill>
            <a:prstDash val="solid"/>
            <a:round/>
            <a:headEnd type="none" w="med" len="med"/>
            <a:tailEnd type="none" w="med" len="med"/>
          </a:ln>
          <a:effectLst/>
        </p:spPr>
      </p:cxnSp>
      <p:cxnSp>
        <p:nvCxnSpPr>
          <p:cNvPr id="132" name="Shape 131"/>
          <p:cNvCxnSpPr>
            <a:stCxn id="128" idx="1"/>
          </p:cNvCxnSpPr>
          <p:nvPr>
            <p:custDataLst>
              <p:tags r:id="rId8"/>
            </p:custDataLst>
          </p:nvPr>
        </p:nvCxnSpPr>
        <p:spPr bwMode="auto">
          <a:xfrm rot="10800000" flipV="1">
            <a:off x="4905012" y="1998176"/>
            <a:ext cx="1661067" cy="1380336"/>
          </a:xfrm>
          <a:prstGeom prst="bentConnector2">
            <a:avLst/>
          </a:prstGeom>
          <a:noFill/>
          <a:ln w="25400" cap="flat" cmpd="sng" algn="ctr">
            <a:solidFill>
              <a:schemeClr val="tx1"/>
            </a:solidFill>
            <a:prstDash val="solid"/>
            <a:round/>
            <a:headEnd type="none" w="med" len="med"/>
            <a:tailEnd type="none" w="med" len="med"/>
          </a:ln>
          <a:effectLst/>
        </p:spPr>
      </p:cxnSp>
      <p:cxnSp>
        <p:nvCxnSpPr>
          <p:cNvPr id="134" name="Shape 133"/>
          <p:cNvCxnSpPr>
            <a:stCxn id="128" idx="1"/>
          </p:cNvCxnSpPr>
          <p:nvPr>
            <p:custDataLst>
              <p:tags r:id="rId9"/>
            </p:custDataLst>
          </p:nvPr>
        </p:nvCxnSpPr>
        <p:spPr bwMode="auto">
          <a:xfrm rot="10800000" flipV="1">
            <a:off x="1430684" y="1998175"/>
            <a:ext cx="5135395" cy="1377093"/>
          </a:xfrm>
          <a:prstGeom prst="bentConnector2">
            <a:avLst/>
          </a:prstGeom>
          <a:noFill/>
          <a:ln w="25400" cap="flat" cmpd="sng" algn="ctr">
            <a:solidFill>
              <a:schemeClr val="tx1"/>
            </a:solidFill>
            <a:prstDash val="solid"/>
            <a:round/>
            <a:headEnd type="none" w="med" len="med"/>
            <a:tailEnd type="none" w="med" len="med"/>
          </a:ln>
          <a:effectLst/>
        </p:spPr>
      </p:cxnSp>
      <p:sp>
        <p:nvSpPr>
          <p:cNvPr id="135" name="TextBox 134"/>
          <p:cNvSpPr txBox="1"/>
          <p:nvPr>
            <p:custDataLst>
              <p:tags r:id="rId10"/>
            </p:custDataLst>
          </p:nvPr>
        </p:nvSpPr>
        <p:spPr>
          <a:xfrm>
            <a:off x="3429000" y="1981200"/>
            <a:ext cx="1570362" cy="369332"/>
          </a:xfrm>
          <a:prstGeom prst="rect">
            <a:avLst/>
          </a:prstGeom>
          <a:noFill/>
        </p:spPr>
        <p:txBody>
          <a:bodyPr wrap="none" rtlCol="0">
            <a:spAutoFit/>
          </a:bodyPr>
          <a:lstStyle/>
          <a:p>
            <a:r>
              <a:rPr lang="en-US" sz="1800" dirty="0">
                <a:latin typeface="Calibri" pitchFamily="34" charset="0"/>
              </a:rPr>
              <a:t>compare </a:t>
            </a:r>
            <a:r>
              <a:rPr lang="en-US" sz="1800" i="1" dirty="0">
                <a:solidFill>
                  <a:srgbClr val="C00000"/>
                </a:solidFill>
                <a:latin typeface="Calibri" pitchFamily="34" charset="0"/>
              </a:rPr>
              <a:t>both</a:t>
            </a:r>
          </a:p>
        </p:txBody>
      </p:sp>
      <p:cxnSp>
        <p:nvCxnSpPr>
          <p:cNvPr id="136" name="Straight Connector 135"/>
          <p:cNvCxnSpPr/>
          <p:nvPr>
            <p:custDataLst>
              <p:tags r:id="rId11"/>
            </p:custDataLst>
          </p:nvPr>
        </p:nvCxnSpPr>
        <p:spPr bwMode="auto">
          <a:xfrm rot="5400000">
            <a:off x="636949" y="3171463"/>
            <a:ext cx="400914" cy="1588"/>
          </a:xfrm>
          <a:prstGeom prst="line">
            <a:avLst/>
          </a:prstGeom>
          <a:noFill/>
          <a:ln w="25400" cap="flat" cmpd="sng" algn="ctr">
            <a:solidFill>
              <a:schemeClr val="tx1"/>
            </a:solidFill>
            <a:prstDash val="solid"/>
            <a:round/>
            <a:headEnd type="none" w="med" len="med"/>
            <a:tailEnd type="none" w="med" len="med"/>
          </a:ln>
          <a:effectLst/>
        </p:spPr>
      </p:cxnSp>
      <p:sp>
        <p:nvSpPr>
          <p:cNvPr id="138" name="TextBox 137"/>
          <p:cNvSpPr txBox="1"/>
          <p:nvPr>
            <p:custDataLst>
              <p:tags r:id="rId12"/>
            </p:custDataLst>
          </p:nvPr>
        </p:nvSpPr>
        <p:spPr>
          <a:xfrm>
            <a:off x="457200" y="2628106"/>
            <a:ext cx="1021242" cy="369332"/>
          </a:xfrm>
          <a:prstGeom prst="rect">
            <a:avLst/>
          </a:prstGeom>
          <a:noFill/>
        </p:spPr>
        <p:txBody>
          <a:bodyPr wrap="none" rtlCol="0">
            <a:spAutoFit/>
          </a:bodyPr>
          <a:lstStyle/>
          <a:p>
            <a:r>
              <a:rPr lang="en-US" sz="1800" dirty="0">
                <a:latin typeface="Calibri" pitchFamily="34" charset="0"/>
              </a:rPr>
              <a:t>valid?  + </a:t>
            </a:r>
          </a:p>
        </p:txBody>
      </p:sp>
      <p:sp>
        <p:nvSpPr>
          <p:cNvPr id="139" name="TextBox 138"/>
          <p:cNvSpPr txBox="1"/>
          <p:nvPr>
            <p:custDataLst>
              <p:tags r:id="rId13"/>
            </p:custDataLst>
          </p:nvPr>
        </p:nvSpPr>
        <p:spPr>
          <a:xfrm>
            <a:off x="1418537" y="2641599"/>
            <a:ext cx="1691810" cy="369332"/>
          </a:xfrm>
          <a:prstGeom prst="rect">
            <a:avLst/>
          </a:prstGeom>
          <a:noFill/>
        </p:spPr>
        <p:txBody>
          <a:bodyPr wrap="none" rtlCol="0">
            <a:spAutoFit/>
          </a:bodyPr>
          <a:lstStyle/>
          <a:p>
            <a:r>
              <a:rPr lang="en-US" sz="1800" dirty="0">
                <a:latin typeface="Calibri" pitchFamily="34" charset="0"/>
              </a:rPr>
              <a:t>match: yes = hit</a:t>
            </a:r>
          </a:p>
        </p:txBody>
      </p:sp>
      <p:cxnSp>
        <p:nvCxnSpPr>
          <p:cNvPr id="143" name="Elbow Connector 142"/>
          <p:cNvCxnSpPr>
            <a:stCxn id="130" idx="2"/>
          </p:cNvCxnSpPr>
          <p:nvPr>
            <p:custDataLst>
              <p:tags r:id="rId14"/>
            </p:custDataLst>
          </p:nvPr>
        </p:nvCxnSpPr>
        <p:spPr bwMode="auto">
          <a:xfrm rot="5400000">
            <a:off x="5016510" y="75949"/>
            <a:ext cx="1504779" cy="5620080"/>
          </a:xfrm>
          <a:prstGeom prst="bentConnector3">
            <a:avLst>
              <a:gd name="adj1" fmla="val 148388"/>
            </a:avLst>
          </a:prstGeom>
          <a:noFill/>
          <a:ln w="25400" cap="flat" cmpd="sng" algn="ctr">
            <a:solidFill>
              <a:schemeClr val="tx1"/>
            </a:solidFill>
            <a:prstDash val="solid"/>
            <a:round/>
            <a:headEnd type="none" w="med" len="med"/>
            <a:tailEnd type="none" w="med" len="med"/>
          </a:ln>
          <a:effectLst/>
        </p:spPr>
      </p:cxnSp>
      <p:sp>
        <p:nvSpPr>
          <p:cNvPr id="145" name="TextBox 144"/>
          <p:cNvSpPr txBox="1"/>
          <p:nvPr>
            <p:custDataLst>
              <p:tags r:id="rId15"/>
            </p:custDataLst>
          </p:nvPr>
        </p:nvSpPr>
        <p:spPr>
          <a:xfrm>
            <a:off x="5105400" y="4355068"/>
            <a:ext cx="1301318" cy="369332"/>
          </a:xfrm>
          <a:prstGeom prst="rect">
            <a:avLst/>
          </a:prstGeom>
          <a:noFill/>
        </p:spPr>
        <p:txBody>
          <a:bodyPr wrap="none" rtlCol="0">
            <a:spAutoFit/>
          </a:bodyPr>
          <a:lstStyle/>
          <a:p>
            <a:r>
              <a:rPr lang="en-US" sz="1800" dirty="0">
                <a:latin typeface="Calibri" pitchFamily="34" charset="0"/>
              </a:rPr>
              <a:t>block offset</a:t>
            </a:r>
          </a:p>
        </p:txBody>
      </p:sp>
      <p:sp>
        <p:nvSpPr>
          <p:cNvPr id="43" name="Rectangle 42"/>
          <p:cNvSpPr/>
          <p:nvPr>
            <p:custDataLst>
              <p:tags r:id="rId16"/>
            </p:custDataLst>
          </p:nvPr>
        </p:nvSpPr>
        <p:spPr bwMode="auto">
          <a:xfrm>
            <a:off x="1124185" y="3377238"/>
            <a:ext cx="619789" cy="26311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mc:AlternateContent xmlns:mc="http://schemas.openxmlformats.org/markup-compatibility/2006" xmlns:a14="http://schemas.microsoft.com/office/drawing/2010/main">
        <mc:Choice Requires="a14">
          <p:sp>
            <p:nvSpPr>
              <p:cNvPr id="72" name="TextBox 71"/>
              <p:cNvSpPr txBox="1"/>
              <p:nvPr>
                <p:custDataLst>
                  <p:tags r:id="rId17"/>
                </p:custDataLst>
              </p:nvPr>
            </p:nvSpPr>
            <p:spPr>
              <a:xfrm>
                <a:off x="393192" y="1362456"/>
                <a:ext cx="2490746" cy="646331"/>
              </a:xfrm>
              <a:prstGeom prst="rect">
                <a:avLst/>
              </a:prstGeom>
              <a:noFill/>
            </p:spPr>
            <p:txBody>
              <a:bodyPr wrap="none" rtlCol="0">
                <a:spAutoFit/>
              </a:bodyPr>
              <a:lstStyle/>
              <a:p>
                <a:r>
                  <a:rPr lang="en-US" sz="1800" dirty="0">
                    <a:latin typeface="Calibri" pitchFamily="34" charset="0"/>
                  </a:rPr>
                  <a:t>2-way:  Two lines per set</a:t>
                </a:r>
              </a:p>
              <a:p>
                <a:r>
                  <a:rPr lang="en-US" sz="1800" dirty="0">
                    <a:latin typeface="Calibri" pitchFamily="34" charset="0"/>
                  </a:rPr>
                  <a:t>Block </a:t>
                </a:r>
                <a:r>
                  <a:rPr lang="en-US" dirty="0">
                    <a:latin typeface="Calibri" pitchFamily="34" charset="0"/>
                  </a:rPr>
                  <a:t>S</a:t>
                </a:r>
                <a:r>
                  <a:rPr lang="en-US" sz="1800" dirty="0">
                    <a:latin typeface="Calibri" pitchFamily="34" charset="0"/>
                  </a:rPr>
                  <a:t>ize </a:t>
                </a:r>
                <a14:m>
                  <m:oMath xmlns:m="http://schemas.openxmlformats.org/officeDocument/2006/math">
                    <m:r>
                      <a:rPr lang="en-US" sz="1800" b="0" i="1" smtClean="0">
                        <a:latin typeface="Cambria Math" panose="02040503050406030204" pitchFamily="18" charset="0"/>
                      </a:rPr>
                      <m:t>𝐵</m:t>
                    </m:r>
                  </m:oMath>
                </a14:m>
                <a:r>
                  <a:rPr lang="en-US" sz="1800" dirty="0">
                    <a:latin typeface="Calibri" pitchFamily="34" charset="0"/>
                  </a:rPr>
                  <a:t> = 8 Bytes</a:t>
                </a:r>
              </a:p>
            </p:txBody>
          </p:sp>
        </mc:Choice>
        <mc:Fallback xmlns="">
          <p:sp>
            <p:nvSpPr>
              <p:cNvPr id="72" name="TextBox 71"/>
              <p:cNvSpPr txBox="1">
                <a:spLocks noRot="1" noChangeAspect="1" noMove="1" noResize="1" noEditPoints="1" noAdjustHandles="1" noChangeArrowheads="1" noChangeShapeType="1" noTextEdit="1"/>
              </p:cNvSpPr>
              <p:nvPr>
                <p:custDataLst>
                  <p:tags r:id="rId48"/>
                </p:custDataLst>
              </p:nvPr>
            </p:nvSpPr>
            <p:spPr>
              <a:xfrm>
                <a:off x="393192" y="1362456"/>
                <a:ext cx="2490746" cy="646331"/>
              </a:xfrm>
              <a:prstGeom prst="rect">
                <a:avLst/>
              </a:prstGeom>
              <a:blipFill>
                <a:blip r:embed="rId49"/>
                <a:stretch>
                  <a:fillRect l="-2206" t="-5660" r="-1471" b="-13208"/>
                </a:stretch>
              </a:blipFill>
            </p:spPr>
            <p:txBody>
              <a:bodyPr/>
              <a:lstStyle/>
              <a:p>
                <a:r>
                  <a:rPr lang="en-US">
                    <a:noFill/>
                  </a:rPr>
                  <a:t> </a:t>
                </a:r>
              </a:p>
            </p:txBody>
          </p:sp>
        </mc:Fallback>
      </mc:AlternateContent>
      <p:sp>
        <p:nvSpPr>
          <p:cNvPr id="73" name="TextBox 72"/>
          <p:cNvSpPr txBox="1"/>
          <p:nvPr>
            <p:custDataLst>
              <p:tags r:id="rId18"/>
            </p:custDataLst>
          </p:nvPr>
        </p:nvSpPr>
        <p:spPr>
          <a:xfrm>
            <a:off x="6477000" y="1522790"/>
            <a:ext cx="2534861" cy="369332"/>
          </a:xfrm>
          <a:prstGeom prst="rect">
            <a:avLst/>
          </a:prstGeom>
          <a:noFill/>
        </p:spPr>
        <p:txBody>
          <a:bodyPr wrap="none" rtlCol="0">
            <a:spAutoFit/>
          </a:bodyPr>
          <a:lstStyle/>
          <a:p>
            <a:r>
              <a:rPr lang="en-US" sz="1800" dirty="0">
                <a:latin typeface="Calibri" pitchFamily="34" charset="0"/>
              </a:rPr>
              <a:t>Address of </a:t>
            </a:r>
            <a:r>
              <a:rPr lang="en-US" sz="1800" dirty="0">
                <a:latin typeface="Courier New" panose="02070309020205020404" pitchFamily="49" charset="0"/>
                <a:cs typeface="Courier New" panose="02070309020205020404" pitchFamily="49" charset="0"/>
              </a:rPr>
              <a:t>short </a:t>
            </a:r>
            <a:r>
              <a:rPr lang="en-US" sz="1800" dirty="0" err="1">
                <a:latin typeface="Courier New" panose="02070309020205020404" pitchFamily="49" charset="0"/>
                <a:cs typeface="Courier New" panose="02070309020205020404" pitchFamily="49" charset="0"/>
              </a:rPr>
              <a:t>int</a:t>
            </a:r>
            <a:r>
              <a:rPr lang="en-US" sz="1800" dirty="0">
                <a:latin typeface="Calibri" pitchFamily="34" charset="0"/>
              </a:rPr>
              <a:t>:</a:t>
            </a:r>
          </a:p>
        </p:txBody>
      </p:sp>
    </p:spTree>
    <p:extLst>
      <p:ext uri="{BB962C8B-B14F-4D97-AF65-F5344CB8AC3E}">
        <p14:creationId xmlns:p14="http://schemas.microsoft.com/office/powerpoint/2010/main" val="22788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8" grpId="0"/>
      <p:bldP spid="139" grpId="0"/>
      <p:bldP spid="145" grpId="0"/>
      <p:bldP spid="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custDataLst>
              <p:tags r:id="rId1"/>
            </p:custDataLst>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An Example Memory Hierarchy</a:t>
            </a:r>
          </a:p>
        </p:txBody>
      </p:sp>
      <p:sp>
        <p:nvSpPr>
          <p:cNvPr id="32" name="Slide Number Placeholder 31"/>
          <p:cNvSpPr>
            <a:spLocks noGrp="1"/>
          </p:cNvSpPr>
          <p:nvPr>
            <p:ph type="sldNum" sz="quarter" idx="10"/>
            <p:custDataLst>
              <p:tags r:id="rId2"/>
            </p:custDataLst>
          </p:nvPr>
        </p:nvSpPr>
        <p:spPr/>
        <p:txBody>
          <a:bodyPr/>
          <a:lstStyle/>
          <a:p>
            <a:fld id="{7CBE8339-D2AD-46DC-A898-FD1E949067F0}" type="slidenum">
              <a:rPr lang="en-US" smtClean="0"/>
              <a:pPr/>
              <a:t>3</a:t>
            </a:fld>
            <a:endParaRPr lang="en-US" dirty="0"/>
          </a:p>
        </p:txBody>
      </p:sp>
      <p:sp>
        <p:nvSpPr>
          <p:cNvPr id="35843" name="AutoShape 2"/>
          <p:cNvSpPr>
            <a:spLocks noChangeArrowheads="1"/>
          </p:cNvSpPr>
          <p:nvPr>
            <p:custDataLst>
              <p:tags r:id="rId3"/>
            </p:custDataLst>
          </p:nvPr>
        </p:nvSpPr>
        <p:spPr bwMode="auto">
          <a:xfrm>
            <a:off x="1401755" y="1196802"/>
            <a:ext cx="6242050" cy="5391150"/>
          </a:xfrm>
          <a:prstGeom prst="triangle">
            <a:avLst>
              <a:gd name="adj" fmla="val 50000"/>
            </a:avLst>
          </a:prstGeom>
          <a:gradFill>
            <a:gsLst>
              <a:gs pos="0">
                <a:schemeClr val="accent2">
                  <a:lumMod val="20000"/>
                  <a:lumOff val="80000"/>
                </a:schemeClr>
              </a:gs>
              <a:gs pos="49000">
                <a:schemeClr val="accent2">
                  <a:lumMod val="20000"/>
                  <a:lumOff val="80000"/>
                </a:schemeClr>
              </a:gs>
              <a:gs pos="100000">
                <a:schemeClr val="bg1"/>
              </a:gs>
            </a:gsLst>
            <a:lin ang="5400000" scaled="0"/>
          </a:gradFill>
          <a:ln w="28575">
            <a:solidFill>
              <a:schemeClr val="tx1"/>
            </a:solidFill>
            <a:miter lim="800000"/>
            <a:headEnd/>
            <a:tailEnd/>
          </a:ln>
        </p:spPr>
        <p:txBody>
          <a:bodyPr wrap="none" anchor="ctr"/>
          <a:lstStyle/>
          <a:p>
            <a:endParaRPr lang="en-US" dirty="0">
              <a:latin typeface="Calibri" panose="020F0502020204030204" pitchFamily="34" charset="0"/>
            </a:endParaRPr>
          </a:p>
        </p:txBody>
      </p:sp>
      <p:sp>
        <p:nvSpPr>
          <p:cNvPr id="35844" name="Text Box 3"/>
          <p:cNvSpPr txBox="1">
            <a:spLocks noChangeArrowheads="1"/>
          </p:cNvSpPr>
          <p:nvPr>
            <p:custDataLst>
              <p:tags r:id="rId4"/>
            </p:custDataLst>
          </p:nvPr>
        </p:nvSpPr>
        <p:spPr bwMode="auto">
          <a:xfrm>
            <a:off x="4065393" y="1755602"/>
            <a:ext cx="906315" cy="335799"/>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registers</a:t>
            </a:r>
          </a:p>
        </p:txBody>
      </p:sp>
      <p:sp>
        <p:nvSpPr>
          <p:cNvPr id="35845" name="Text Box 4"/>
          <p:cNvSpPr txBox="1">
            <a:spLocks noChangeArrowheads="1"/>
          </p:cNvSpPr>
          <p:nvPr>
            <p:custDataLst>
              <p:tags r:id="rId5"/>
            </p:custDataLst>
          </p:nvPr>
        </p:nvSpPr>
        <p:spPr bwMode="auto">
          <a:xfrm>
            <a:off x="3838375" y="2231674"/>
            <a:ext cx="1360350" cy="577082"/>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on-chip L1</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cache (SRAM)</a:t>
            </a:r>
          </a:p>
        </p:txBody>
      </p:sp>
      <p:sp>
        <p:nvSpPr>
          <p:cNvPr id="35846" name="Text Box 5"/>
          <p:cNvSpPr txBox="1">
            <a:spLocks noChangeArrowheads="1"/>
          </p:cNvSpPr>
          <p:nvPr>
            <p:custDataLst>
              <p:tags r:id="rId6"/>
            </p:custDataLst>
          </p:nvPr>
        </p:nvSpPr>
        <p:spPr bwMode="auto">
          <a:xfrm>
            <a:off x="3830905" y="3940592"/>
            <a:ext cx="1375290" cy="577082"/>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main memory</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(DRAM)</a:t>
            </a:r>
          </a:p>
        </p:txBody>
      </p:sp>
      <p:sp>
        <p:nvSpPr>
          <p:cNvPr id="35847" name="Text Box 6"/>
          <p:cNvSpPr txBox="1">
            <a:spLocks noChangeArrowheads="1"/>
          </p:cNvSpPr>
          <p:nvPr>
            <p:custDataLst>
              <p:tags r:id="rId7"/>
            </p:custDataLst>
          </p:nvPr>
        </p:nvSpPr>
        <p:spPr bwMode="auto">
          <a:xfrm>
            <a:off x="3431950" y="4791670"/>
            <a:ext cx="2173200" cy="577082"/>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local secondary storage</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(local disks)</a:t>
            </a:r>
          </a:p>
        </p:txBody>
      </p:sp>
      <p:sp>
        <p:nvSpPr>
          <p:cNvPr id="35848" name="Line 7"/>
          <p:cNvSpPr>
            <a:spLocks noChangeShapeType="1"/>
          </p:cNvSpPr>
          <p:nvPr>
            <p:custDataLst>
              <p:tags r:id="rId8"/>
            </p:custDataLst>
          </p:nvPr>
        </p:nvSpPr>
        <p:spPr bwMode="auto">
          <a:xfrm>
            <a:off x="3990968" y="2119140"/>
            <a:ext cx="1063625" cy="1587"/>
          </a:xfrm>
          <a:prstGeom prst="line">
            <a:avLst/>
          </a:prstGeom>
          <a:noFill/>
          <a:ln w="25400" cap="flat" cmpd="sng" algn="ctr">
            <a:solidFill>
              <a:schemeClr val="tx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5850" name="Line 9"/>
          <p:cNvSpPr>
            <a:spLocks noChangeShapeType="1"/>
          </p:cNvSpPr>
          <p:nvPr>
            <p:custDataLst>
              <p:tags r:id="rId9"/>
            </p:custDataLst>
          </p:nvPr>
        </p:nvSpPr>
        <p:spPr bwMode="auto">
          <a:xfrm>
            <a:off x="3246430" y="3821734"/>
            <a:ext cx="2552700" cy="1587"/>
          </a:xfrm>
          <a:prstGeom prst="line">
            <a:avLst/>
          </a:prstGeom>
          <a:noFill/>
          <a:ln w="12600">
            <a:solidFill>
              <a:srgbClr val="000066"/>
            </a:solidFill>
            <a:miter lim="800000"/>
            <a:headEnd/>
            <a:tailEnd/>
          </a:ln>
        </p:spPr>
        <p:txBody>
          <a:bodyPr/>
          <a:lstStyle/>
          <a:p>
            <a:endParaRPr lang="en-US" dirty="0">
              <a:latin typeface="Calibri" panose="020F0502020204030204" pitchFamily="34" charset="0"/>
            </a:endParaRPr>
          </a:p>
        </p:txBody>
      </p:sp>
      <p:sp>
        <p:nvSpPr>
          <p:cNvPr id="35851" name="Line 10"/>
          <p:cNvSpPr>
            <a:spLocks noChangeShapeType="1"/>
          </p:cNvSpPr>
          <p:nvPr>
            <p:custDataLst>
              <p:tags r:id="rId10"/>
            </p:custDataLst>
          </p:nvPr>
        </p:nvSpPr>
        <p:spPr bwMode="auto">
          <a:xfrm>
            <a:off x="695317" y="4130502"/>
            <a:ext cx="1588" cy="2344738"/>
          </a:xfrm>
          <a:prstGeom prst="line">
            <a:avLst/>
          </a:prstGeom>
          <a:noFill/>
          <a:ln w="38160">
            <a:solidFill>
              <a:srgbClr val="000066"/>
            </a:solidFill>
            <a:miter lim="800000"/>
            <a:headEnd/>
            <a:tailEnd type="triangle" w="med" len="med"/>
          </a:ln>
        </p:spPr>
        <p:txBody>
          <a:bodyPr/>
          <a:lstStyle/>
          <a:p>
            <a:endParaRPr lang="en-US" dirty="0">
              <a:latin typeface="Calibri" panose="020F0502020204030204" pitchFamily="34" charset="0"/>
            </a:endParaRPr>
          </a:p>
        </p:txBody>
      </p:sp>
      <p:sp>
        <p:nvSpPr>
          <p:cNvPr id="35852" name="Text Box 11"/>
          <p:cNvSpPr txBox="1">
            <a:spLocks noChangeArrowheads="1"/>
          </p:cNvSpPr>
          <p:nvPr>
            <p:custDataLst>
              <p:tags r:id="rId11"/>
            </p:custDataLst>
          </p:nvPr>
        </p:nvSpPr>
        <p:spPr bwMode="auto">
          <a:xfrm>
            <a:off x="709659" y="4016469"/>
            <a:ext cx="915933" cy="1059650"/>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Larger,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slower,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cheaper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per byte</a:t>
            </a:r>
          </a:p>
        </p:txBody>
      </p:sp>
      <p:sp>
        <p:nvSpPr>
          <p:cNvPr id="35854" name="Text Box 13"/>
          <p:cNvSpPr txBox="1">
            <a:spLocks noChangeArrowheads="1"/>
          </p:cNvSpPr>
          <p:nvPr>
            <p:custDataLst>
              <p:tags r:id="rId12"/>
            </p:custDataLst>
          </p:nvPr>
        </p:nvSpPr>
        <p:spPr bwMode="auto">
          <a:xfrm>
            <a:off x="2817354" y="5749329"/>
            <a:ext cx="3402391" cy="577929"/>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remote secondary storage</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(distributed file systems, web servers)</a:t>
            </a:r>
          </a:p>
        </p:txBody>
      </p:sp>
      <p:sp>
        <p:nvSpPr>
          <p:cNvPr id="35878" name="Text Box 16"/>
          <p:cNvSpPr txBox="1">
            <a:spLocks noChangeArrowheads="1"/>
          </p:cNvSpPr>
          <p:nvPr>
            <p:custDataLst>
              <p:tags r:id="rId13"/>
            </p:custDataLst>
          </p:nvPr>
        </p:nvSpPr>
        <p:spPr bwMode="auto">
          <a:xfrm>
            <a:off x="7111992" y="4959997"/>
            <a:ext cx="2062162" cy="637355"/>
          </a:xfrm>
          <a:prstGeom prst="rect">
            <a:avLst/>
          </a:prstGeom>
          <a:noFill/>
          <a:ln w="9525">
            <a:noFill/>
            <a:round/>
            <a:headEnd/>
            <a:tailEnd/>
          </a:ln>
        </p:spPr>
        <p:txBody>
          <a:bodyPr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a:solidFill>
                  <a:srgbClr val="C00000"/>
                </a:solidFill>
                <a:latin typeface="Calibri" pitchFamily="34" charset="0"/>
              </a:rPr>
              <a:t>Local disks hold files retrieved from disks on remote network servers</a:t>
            </a:r>
          </a:p>
        </p:txBody>
      </p:sp>
      <p:sp>
        <p:nvSpPr>
          <p:cNvPr id="35876" name="Text Box 19"/>
          <p:cNvSpPr txBox="1">
            <a:spLocks noChangeArrowheads="1"/>
          </p:cNvSpPr>
          <p:nvPr>
            <p:custDataLst>
              <p:tags r:id="rId14"/>
            </p:custDataLst>
          </p:nvPr>
        </p:nvSpPr>
        <p:spPr bwMode="auto">
          <a:xfrm>
            <a:off x="6630980" y="4226544"/>
            <a:ext cx="2386012" cy="456408"/>
          </a:xfrm>
          <a:prstGeom prst="rect">
            <a:avLst/>
          </a:prstGeom>
          <a:noFill/>
          <a:ln w="9525">
            <a:noFill/>
            <a:round/>
            <a:headEnd/>
            <a:tailEnd/>
          </a:ln>
        </p:spPr>
        <p:txBody>
          <a:bodyPr wrap="squar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a:solidFill>
                  <a:srgbClr val="C00000"/>
                </a:solidFill>
                <a:latin typeface="Calibri" pitchFamily="34" charset="0"/>
              </a:rPr>
              <a:t>Main memory holds disk blocks retrieved from local disks</a:t>
            </a:r>
          </a:p>
        </p:txBody>
      </p:sp>
      <p:sp>
        <p:nvSpPr>
          <p:cNvPr id="35857" name="Line 20"/>
          <p:cNvSpPr>
            <a:spLocks noChangeShapeType="1"/>
          </p:cNvSpPr>
          <p:nvPr>
            <p:custDataLst>
              <p:tags r:id="rId15"/>
            </p:custDataLst>
          </p:nvPr>
        </p:nvSpPr>
        <p:spPr bwMode="auto">
          <a:xfrm>
            <a:off x="2014174" y="5524327"/>
            <a:ext cx="5029200" cy="1588"/>
          </a:xfrm>
          <a:prstGeom prst="line">
            <a:avLst/>
          </a:prstGeom>
          <a:noFill/>
          <a:ln w="25400" cap="flat" cmpd="sng" algn="ctr">
            <a:solidFill>
              <a:schemeClr val="tx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5858" name="Text Box 21"/>
          <p:cNvSpPr txBox="1">
            <a:spLocks noChangeArrowheads="1"/>
          </p:cNvSpPr>
          <p:nvPr>
            <p:custDataLst>
              <p:tags r:id="rId16"/>
            </p:custDataLst>
          </p:nvPr>
        </p:nvSpPr>
        <p:spPr bwMode="auto">
          <a:xfrm>
            <a:off x="3838375" y="3082752"/>
            <a:ext cx="1360350" cy="577082"/>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on-chip L2</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cache (SRAM)</a:t>
            </a:r>
          </a:p>
        </p:txBody>
      </p:sp>
      <p:sp>
        <p:nvSpPr>
          <p:cNvPr id="35873" name="Text Box 23"/>
          <p:cNvSpPr txBox="1">
            <a:spLocks noChangeArrowheads="1"/>
          </p:cNvSpPr>
          <p:nvPr>
            <p:custDataLst>
              <p:tags r:id="rId17"/>
            </p:custDataLst>
          </p:nvPr>
        </p:nvSpPr>
        <p:spPr bwMode="auto">
          <a:xfrm>
            <a:off x="5587992" y="2564097"/>
            <a:ext cx="3435044" cy="276102"/>
          </a:xfrm>
          <a:prstGeom prst="rect">
            <a:avLst/>
          </a:prstGeom>
          <a:noFill/>
          <a:ln w="9525">
            <a:noFill/>
            <a:round/>
            <a:headEnd/>
            <a:tailEnd/>
          </a:ln>
        </p:spPr>
        <p:txBody>
          <a:bodyPr wrap="squar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a:solidFill>
                  <a:srgbClr val="C00000"/>
                </a:solidFill>
                <a:latin typeface="Calibri" pitchFamily="34" charset="0"/>
              </a:rPr>
              <a:t>L1 cache holds cache lines retrieved from L2 cache</a:t>
            </a:r>
          </a:p>
        </p:txBody>
      </p:sp>
      <p:sp>
        <p:nvSpPr>
          <p:cNvPr id="35860" name="Text Box 25"/>
          <p:cNvSpPr txBox="1">
            <a:spLocks noChangeArrowheads="1"/>
          </p:cNvSpPr>
          <p:nvPr>
            <p:custDataLst>
              <p:tags r:id="rId18"/>
            </p:custDataLst>
          </p:nvPr>
        </p:nvSpPr>
        <p:spPr bwMode="auto">
          <a:xfrm>
            <a:off x="5130791" y="1802097"/>
            <a:ext cx="3618554" cy="276102"/>
          </a:xfrm>
          <a:prstGeom prst="rect">
            <a:avLst/>
          </a:prstGeom>
          <a:noFill/>
          <a:ln w="9525">
            <a:noFill/>
            <a:round/>
            <a:headEnd/>
            <a:tailEnd/>
          </a:ln>
        </p:spPr>
        <p:txBody>
          <a:bodyPr wrap="squar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a:solidFill>
                  <a:srgbClr val="C00000"/>
                </a:solidFill>
                <a:latin typeface="Calibri" pitchFamily="34" charset="0"/>
              </a:rPr>
              <a:t>CPU registers hold words retrieved from</a:t>
            </a:r>
            <a:r>
              <a:rPr lang="en-GB" sz="1200" dirty="0">
                <a:solidFill>
                  <a:srgbClr val="C00000"/>
                </a:solidFill>
                <a:latin typeface="Calibri" pitchFamily="34" charset="0"/>
              </a:rPr>
              <a:t> </a:t>
            </a:r>
            <a:r>
              <a:rPr lang="en-GB" sz="1200" b="1" dirty="0">
                <a:solidFill>
                  <a:srgbClr val="C00000"/>
                </a:solidFill>
                <a:latin typeface="Calibri" pitchFamily="34" charset="0"/>
              </a:rPr>
              <a:t>L1 cache</a:t>
            </a:r>
          </a:p>
        </p:txBody>
      </p:sp>
      <p:sp>
        <p:nvSpPr>
          <p:cNvPr id="35871" name="Text Box 28"/>
          <p:cNvSpPr txBox="1">
            <a:spLocks noChangeArrowheads="1"/>
          </p:cNvSpPr>
          <p:nvPr>
            <p:custDataLst>
              <p:tags r:id="rId19"/>
            </p:custDataLst>
          </p:nvPr>
        </p:nvSpPr>
        <p:spPr bwMode="auto">
          <a:xfrm>
            <a:off x="6121392" y="3388344"/>
            <a:ext cx="2628900" cy="456408"/>
          </a:xfrm>
          <a:prstGeom prst="rect">
            <a:avLst/>
          </a:prstGeom>
          <a:noFill/>
          <a:ln w="9525">
            <a:noFill/>
            <a:round/>
            <a:headEnd/>
            <a:tailEnd/>
          </a:ln>
        </p:spPr>
        <p:txBody>
          <a:bodyPr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a:solidFill>
                  <a:srgbClr val="C00000"/>
                </a:solidFill>
                <a:latin typeface="Calibri" pitchFamily="34" charset="0"/>
              </a:rPr>
              <a:t>L2 cache holds cache lines retrieved from main memory</a:t>
            </a:r>
          </a:p>
        </p:txBody>
      </p:sp>
      <p:sp>
        <p:nvSpPr>
          <p:cNvPr id="35869" name="Text Box 36"/>
          <p:cNvSpPr txBox="1">
            <a:spLocks noChangeArrowheads="1"/>
          </p:cNvSpPr>
          <p:nvPr>
            <p:custDataLst>
              <p:tags r:id="rId20"/>
            </p:custDataLst>
          </p:nvPr>
        </p:nvSpPr>
        <p:spPr bwMode="auto">
          <a:xfrm>
            <a:off x="711192" y="2499619"/>
            <a:ext cx="894132" cy="1059650"/>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Smaller,</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faster,</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costlier</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per byte</a:t>
            </a:r>
          </a:p>
        </p:txBody>
      </p:sp>
      <p:sp>
        <p:nvSpPr>
          <p:cNvPr id="35870" name="Line 37"/>
          <p:cNvSpPr>
            <a:spLocks noChangeShapeType="1"/>
          </p:cNvSpPr>
          <p:nvPr>
            <p:custDataLst>
              <p:tags r:id="rId21"/>
            </p:custDataLst>
          </p:nvPr>
        </p:nvSpPr>
        <p:spPr bwMode="auto">
          <a:xfrm flipV="1">
            <a:off x="709605" y="1330152"/>
            <a:ext cx="1587" cy="2157413"/>
          </a:xfrm>
          <a:prstGeom prst="line">
            <a:avLst/>
          </a:prstGeom>
          <a:noFill/>
          <a:ln w="38160">
            <a:solidFill>
              <a:srgbClr val="000066"/>
            </a:solidFill>
            <a:miter lim="800000"/>
            <a:headEnd/>
            <a:tailEnd type="triangle" w="med" len="med"/>
          </a:ln>
        </p:spPr>
        <p:txBody>
          <a:bodyPr/>
          <a:lstStyle/>
          <a:p>
            <a:endParaRPr lang="en-US" dirty="0">
              <a:latin typeface="Calibri" panose="020F0502020204030204" pitchFamily="34" charset="0"/>
            </a:endParaRPr>
          </a:p>
        </p:txBody>
      </p:sp>
      <p:cxnSp>
        <p:nvCxnSpPr>
          <p:cNvPr id="40" name="Straight Connector 39"/>
          <p:cNvCxnSpPr/>
          <p:nvPr>
            <p:custDataLst>
              <p:tags r:id="rId22"/>
            </p:custDataLst>
          </p:nvPr>
        </p:nvCxnSpPr>
        <p:spPr bwMode="auto">
          <a:xfrm>
            <a:off x="2521298" y="4650965"/>
            <a:ext cx="4006851" cy="1588"/>
          </a:xfrm>
          <a:prstGeom prst="line">
            <a:avLst/>
          </a:prstGeom>
          <a:noFill/>
          <a:ln w="25400" cap="flat" cmpd="sng" algn="ctr">
            <a:solidFill>
              <a:schemeClr val="tx1"/>
            </a:solidFill>
            <a:prstDash val="solid"/>
            <a:round/>
            <a:headEnd type="none" w="med" len="med"/>
            <a:tailEnd type="none" w="med" len="med"/>
          </a:ln>
          <a:effectLst/>
        </p:spPr>
      </p:cxnSp>
      <p:cxnSp>
        <p:nvCxnSpPr>
          <p:cNvPr id="44" name="Straight Connector 43"/>
          <p:cNvCxnSpPr/>
          <p:nvPr>
            <p:custDataLst>
              <p:tags r:id="rId23"/>
            </p:custDataLst>
          </p:nvPr>
        </p:nvCxnSpPr>
        <p:spPr bwMode="auto">
          <a:xfrm>
            <a:off x="3010070" y="3821734"/>
            <a:ext cx="3017520" cy="1588"/>
          </a:xfrm>
          <a:prstGeom prst="line">
            <a:avLst/>
          </a:prstGeom>
          <a:noFill/>
          <a:ln w="25400" cap="flat" cmpd="sng" algn="ctr">
            <a:solidFill>
              <a:schemeClr val="tx1"/>
            </a:solidFill>
            <a:prstDash val="solid"/>
            <a:round/>
            <a:headEnd type="none" w="med" len="med"/>
            <a:tailEnd type="none" w="med" len="med"/>
          </a:ln>
          <a:effectLst/>
        </p:spPr>
      </p:cxnSp>
      <p:cxnSp>
        <p:nvCxnSpPr>
          <p:cNvPr id="46" name="Straight Connector 45"/>
          <p:cNvCxnSpPr/>
          <p:nvPr>
            <p:custDataLst>
              <p:tags r:id="rId24"/>
            </p:custDataLst>
          </p:nvPr>
        </p:nvCxnSpPr>
        <p:spPr bwMode="auto">
          <a:xfrm>
            <a:off x="3517714" y="2928764"/>
            <a:ext cx="2011680" cy="1588"/>
          </a:xfrm>
          <a:prstGeom prst="line">
            <a:avLst/>
          </a:prstGeom>
          <a:noFill/>
          <a:ln w="254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7735405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custDataLst>
              <p:tags r:id="rId1"/>
            </p:custDataLst>
          </p:nvPr>
        </p:nvGrpSpPr>
        <p:grpSpPr>
          <a:xfrm>
            <a:off x="465537" y="3190804"/>
            <a:ext cx="7086600" cy="612843"/>
            <a:chOff x="457200" y="2514600"/>
            <a:chExt cx="7086600" cy="612843"/>
          </a:xfrm>
        </p:grpSpPr>
        <p:sp>
          <p:nvSpPr>
            <p:cNvPr id="49" name="Rectangle 48"/>
            <p:cNvSpPr/>
            <p:nvPr>
              <p:custDataLst>
                <p:tags r:id="rId21"/>
              </p:custDataLst>
            </p:nvPr>
          </p:nvSpPr>
          <p:spPr bwMode="auto">
            <a:xfrm>
              <a:off x="457200" y="2514600"/>
              <a:ext cx="7086600" cy="612843"/>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grpSp>
          <p:nvGrpSpPr>
            <p:cNvPr id="50" name="Group 134"/>
            <p:cNvGrpSpPr/>
            <p:nvPr/>
          </p:nvGrpSpPr>
          <p:grpSpPr>
            <a:xfrm>
              <a:off x="4080935" y="2594046"/>
              <a:ext cx="3321928" cy="460443"/>
              <a:chOff x="4080935" y="2594046"/>
              <a:chExt cx="3321928" cy="460443"/>
            </a:xfrm>
          </p:grpSpPr>
          <p:sp>
            <p:nvSpPr>
              <p:cNvPr id="63" name="Rectangle 62"/>
              <p:cNvSpPr/>
              <p:nvPr>
                <p:custDataLst>
                  <p:tags r:id="rId33"/>
                </p:custDataLst>
              </p:nvPr>
            </p:nvSpPr>
            <p:spPr bwMode="auto">
              <a:xfrm>
                <a:off x="4080935" y="2594046"/>
                <a:ext cx="3321928" cy="460443"/>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64" name="Rectangle 63"/>
              <p:cNvSpPr/>
              <p:nvPr>
                <p:custDataLst>
                  <p:tags r:id="rId34"/>
                </p:custDataLst>
              </p:nvPr>
            </p:nvSpPr>
            <p:spPr bwMode="auto">
              <a:xfrm>
                <a:off x="5374252"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65" name="Rectangle 64"/>
              <p:cNvSpPr/>
              <p:nvPr>
                <p:custDataLst>
                  <p:tags r:id="rId35"/>
                </p:custDataLst>
              </p:nvPr>
            </p:nvSpPr>
            <p:spPr bwMode="auto">
              <a:xfrm>
                <a:off x="5609570"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66" name="Rectangle 65"/>
              <p:cNvSpPr/>
              <p:nvPr>
                <p:custDataLst>
                  <p:tags r:id="rId36"/>
                </p:custDataLst>
              </p:nvPr>
            </p:nvSpPr>
            <p:spPr bwMode="auto">
              <a:xfrm>
                <a:off x="5834695"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67" name="Rectangle 66"/>
              <p:cNvSpPr/>
              <p:nvPr>
                <p:custDataLst>
                  <p:tags r:id="rId37"/>
                </p:custDataLst>
              </p:nvPr>
            </p:nvSpPr>
            <p:spPr bwMode="auto">
              <a:xfrm>
                <a:off x="706223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7</a:t>
                </a:r>
              </a:p>
            </p:txBody>
          </p:sp>
          <p:sp>
            <p:nvSpPr>
              <p:cNvPr id="68" name="Rectangle 67"/>
              <p:cNvSpPr/>
              <p:nvPr>
                <p:custDataLst>
                  <p:tags r:id="rId38"/>
                </p:custDataLst>
              </p:nvPr>
            </p:nvSpPr>
            <p:spPr bwMode="auto">
              <a:xfrm>
                <a:off x="4595116" y="2692712"/>
                <a:ext cx="619789" cy="26311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69" name="Rectangle 68"/>
              <p:cNvSpPr/>
              <p:nvPr>
                <p:custDataLst>
                  <p:tags r:id="rId39"/>
                </p:custDataLst>
              </p:nvPr>
            </p:nvSpPr>
            <p:spPr bwMode="auto">
              <a:xfrm>
                <a:off x="4190256"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v</a:t>
                </a:r>
              </a:p>
            </p:txBody>
          </p:sp>
          <p:sp>
            <p:nvSpPr>
              <p:cNvPr id="70" name="Rectangle 69"/>
              <p:cNvSpPr/>
              <p:nvPr>
                <p:custDataLst>
                  <p:tags r:id="rId40"/>
                </p:custDataLst>
              </p:nvPr>
            </p:nvSpPr>
            <p:spPr bwMode="auto">
              <a:xfrm>
                <a:off x="6070637"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3</a:t>
                </a:r>
              </a:p>
            </p:txBody>
          </p:sp>
          <p:sp>
            <p:nvSpPr>
              <p:cNvPr id="71" name="Rectangle 70"/>
              <p:cNvSpPr/>
              <p:nvPr>
                <p:custDataLst>
                  <p:tags r:id="rId41"/>
                </p:custDataLst>
              </p:nvPr>
            </p:nvSpPr>
            <p:spPr bwMode="auto">
              <a:xfrm>
                <a:off x="681086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6</a:t>
                </a:r>
              </a:p>
            </p:txBody>
          </p:sp>
          <p:sp>
            <p:nvSpPr>
              <p:cNvPr id="72" name="Rectangle 71"/>
              <p:cNvSpPr/>
              <p:nvPr>
                <p:custDataLst>
                  <p:tags r:id="rId42"/>
                </p:custDataLst>
              </p:nvPr>
            </p:nvSpPr>
            <p:spPr bwMode="auto">
              <a:xfrm>
                <a:off x="6558872"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5</a:t>
                </a:r>
              </a:p>
            </p:txBody>
          </p:sp>
          <p:sp>
            <p:nvSpPr>
              <p:cNvPr id="73" name="Rectangle 72"/>
              <p:cNvSpPr/>
              <p:nvPr>
                <p:custDataLst>
                  <p:tags r:id="rId43"/>
                </p:custDataLst>
              </p:nvPr>
            </p:nvSpPr>
            <p:spPr bwMode="auto">
              <a:xfrm>
                <a:off x="6306878"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4</a:t>
                </a:r>
              </a:p>
            </p:txBody>
          </p:sp>
        </p:grpSp>
        <p:grpSp>
          <p:nvGrpSpPr>
            <p:cNvPr id="51" name="Group 135"/>
            <p:cNvGrpSpPr/>
            <p:nvPr/>
          </p:nvGrpSpPr>
          <p:grpSpPr>
            <a:xfrm>
              <a:off x="609672" y="2593164"/>
              <a:ext cx="3321928" cy="460443"/>
              <a:chOff x="4080935" y="2594046"/>
              <a:chExt cx="3321928" cy="460443"/>
            </a:xfrm>
          </p:grpSpPr>
          <p:sp>
            <p:nvSpPr>
              <p:cNvPr id="52" name="Rectangle 51"/>
              <p:cNvSpPr/>
              <p:nvPr>
                <p:custDataLst>
                  <p:tags r:id="rId22"/>
                </p:custDataLst>
              </p:nvPr>
            </p:nvSpPr>
            <p:spPr bwMode="auto">
              <a:xfrm>
                <a:off x="4080935" y="2594046"/>
                <a:ext cx="3321928" cy="460443"/>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53" name="Rectangle 52"/>
              <p:cNvSpPr/>
              <p:nvPr>
                <p:custDataLst>
                  <p:tags r:id="rId23"/>
                </p:custDataLst>
              </p:nvPr>
            </p:nvSpPr>
            <p:spPr bwMode="auto">
              <a:xfrm>
                <a:off x="5374252"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54" name="Rectangle 53"/>
              <p:cNvSpPr/>
              <p:nvPr>
                <p:custDataLst>
                  <p:tags r:id="rId24"/>
                </p:custDataLst>
              </p:nvPr>
            </p:nvSpPr>
            <p:spPr bwMode="auto">
              <a:xfrm>
                <a:off x="5609570"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55" name="Rectangle 54"/>
              <p:cNvSpPr/>
              <p:nvPr>
                <p:custDataLst>
                  <p:tags r:id="rId25"/>
                </p:custDataLst>
              </p:nvPr>
            </p:nvSpPr>
            <p:spPr bwMode="auto">
              <a:xfrm>
                <a:off x="5834695"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56" name="Rectangle 55"/>
              <p:cNvSpPr/>
              <p:nvPr>
                <p:custDataLst>
                  <p:tags r:id="rId26"/>
                </p:custDataLst>
              </p:nvPr>
            </p:nvSpPr>
            <p:spPr bwMode="auto">
              <a:xfrm>
                <a:off x="706223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7</a:t>
                </a:r>
              </a:p>
            </p:txBody>
          </p:sp>
          <p:sp>
            <p:nvSpPr>
              <p:cNvPr id="57" name="Rectangle 56"/>
              <p:cNvSpPr/>
              <p:nvPr>
                <p:custDataLst>
                  <p:tags r:id="rId27"/>
                </p:custDataLst>
              </p:nvPr>
            </p:nvSpPr>
            <p:spPr bwMode="auto">
              <a:xfrm>
                <a:off x="4595116" y="2692712"/>
                <a:ext cx="619789" cy="26311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58" name="Rectangle 57"/>
              <p:cNvSpPr/>
              <p:nvPr>
                <p:custDataLst>
                  <p:tags r:id="rId28"/>
                </p:custDataLst>
              </p:nvPr>
            </p:nvSpPr>
            <p:spPr bwMode="auto">
              <a:xfrm>
                <a:off x="4190256"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v</a:t>
                </a:r>
              </a:p>
            </p:txBody>
          </p:sp>
          <p:sp>
            <p:nvSpPr>
              <p:cNvPr id="59" name="Rectangle 58"/>
              <p:cNvSpPr/>
              <p:nvPr>
                <p:custDataLst>
                  <p:tags r:id="rId29"/>
                </p:custDataLst>
              </p:nvPr>
            </p:nvSpPr>
            <p:spPr bwMode="auto">
              <a:xfrm>
                <a:off x="6070637"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3</a:t>
                </a:r>
              </a:p>
            </p:txBody>
          </p:sp>
          <p:sp>
            <p:nvSpPr>
              <p:cNvPr id="60" name="Rectangle 59"/>
              <p:cNvSpPr/>
              <p:nvPr>
                <p:custDataLst>
                  <p:tags r:id="rId30"/>
                </p:custDataLst>
              </p:nvPr>
            </p:nvSpPr>
            <p:spPr bwMode="auto">
              <a:xfrm>
                <a:off x="681086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6</a:t>
                </a:r>
              </a:p>
            </p:txBody>
          </p:sp>
          <p:sp>
            <p:nvSpPr>
              <p:cNvPr id="61" name="Rectangle 60"/>
              <p:cNvSpPr/>
              <p:nvPr>
                <p:custDataLst>
                  <p:tags r:id="rId31"/>
                </p:custDataLst>
              </p:nvPr>
            </p:nvSpPr>
            <p:spPr bwMode="auto">
              <a:xfrm>
                <a:off x="6558872" y="2692712"/>
                <a:ext cx="252617" cy="263110"/>
              </a:xfrm>
              <a:prstGeom prst="rect">
                <a:avLst/>
              </a:prstGeom>
              <a:solidFill>
                <a:srgbClr val="5CE455"/>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5</a:t>
                </a:r>
              </a:p>
            </p:txBody>
          </p:sp>
          <p:sp>
            <p:nvSpPr>
              <p:cNvPr id="62" name="Rectangle 61"/>
              <p:cNvSpPr/>
              <p:nvPr>
                <p:custDataLst>
                  <p:tags r:id="rId32"/>
                </p:custDataLst>
              </p:nvPr>
            </p:nvSpPr>
            <p:spPr bwMode="auto">
              <a:xfrm>
                <a:off x="6306878" y="2692712"/>
                <a:ext cx="252617" cy="263110"/>
              </a:xfrm>
              <a:prstGeom prst="rect">
                <a:avLst/>
              </a:prstGeom>
              <a:solidFill>
                <a:srgbClr val="5CE455"/>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4</a:t>
                </a:r>
              </a:p>
            </p:txBody>
          </p:sp>
        </p:grpSp>
      </p:grpSp>
      <mc:AlternateContent xmlns:mc="http://schemas.openxmlformats.org/markup-compatibility/2006" xmlns:a14="http://schemas.microsoft.com/office/drawing/2010/main">
        <mc:Choice Requires="a14">
          <p:sp>
            <p:nvSpPr>
              <p:cNvPr id="2" name="Title 1"/>
              <p:cNvSpPr>
                <a:spLocks noGrp="1"/>
              </p:cNvSpPr>
              <p:nvPr>
                <p:ph type="title"/>
                <p:custDataLst>
                  <p:tags r:id="rId2"/>
                </p:custDataLst>
              </p:nvPr>
            </p:nvSpPr>
            <p:spPr>
              <a:xfrm>
                <a:off x="357762" y="438912"/>
                <a:ext cx="8245269" cy="762000"/>
              </a:xfrm>
            </p:spPr>
            <p:txBody>
              <a:bodyPr>
                <a:normAutofit/>
              </a:bodyPr>
              <a:lstStyle/>
              <a:p>
                <a:r>
                  <a:rPr lang="en-US" dirty="0"/>
                  <a:t>Example:  Set-Associative Cache (</a:t>
                </a:r>
                <a14:m>
                  <m:oMath xmlns:m="http://schemas.openxmlformats.org/officeDocument/2006/math">
                    <m:r>
                      <a:rPr lang="en-US" b="0" i="1" smtClean="0">
                        <a:latin typeface="Cambria Math" panose="02040503050406030204" pitchFamily="18" charset="0"/>
                      </a:rPr>
                      <m:t>𝐸</m:t>
                    </m:r>
                  </m:oMath>
                </a14:m>
                <a:r>
                  <a:rPr lang="en-US" dirty="0"/>
                  <a:t> = 2)</a:t>
                </a:r>
              </a:p>
            </p:txBody>
          </p:sp>
        </mc:Choice>
        <mc:Fallback xmlns="">
          <p:sp>
            <p:nvSpPr>
              <p:cNvPr id="2" name="Title 1"/>
              <p:cNvSpPr>
                <a:spLocks noGrp="1" noRot="1" noChangeAspect="1" noMove="1" noResize="1" noEditPoints="1" noAdjustHandles="1" noChangeArrowheads="1" noChangeShapeType="1" noTextEdit="1"/>
              </p:cNvSpPr>
              <p:nvPr>
                <p:ph type="title"/>
                <p:custDataLst>
                  <p:tags r:id="rId46"/>
                </p:custDataLst>
              </p:nvPr>
            </p:nvSpPr>
            <p:spPr>
              <a:xfrm>
                <a:off x="357762" y="438912"/>
                <a:ext cx="8245269" cy="762000"/>
              </a:xfrm>
              <a:blipFill rotWithShape="0">
                <a:blip r:embed="rId47"/>
                <a:stretch>
                  <a:fillRect l="-2293" t="-4000" b="-22400"/>
                </a:stretch>
              </a:blipFill>
            </p:spPr>
            <p:txBody>
              <a:bodyPr/>
              <a:lstStyle/>
              <a:p>
                <a:r>
                  <a:rPr lang="en-US">
                    <a:noFill/>
                  </a:rPr>
                  <a:t> </a:t>
                </a:r>
              </a:p>
            </p:txBody>
          </p:sp>
        </mc:Fallback>
      </mc:AlternateContent>
      <p:sp>
        <p:nvSpPr>
          <p:cNvPr id="47" name="Slide Number Placeholder 46"/>
          <p:cNvSpPr>
            <a:spLocks noGrp="1"/>
          </p:cNvSpPr>
          <p:nvPr>
            <p:ph type="sldNum" sz="quarter" idx="10"/>
            <p:custDataLst>
              <p:tags r:id="rId3"/>
            </p:custDataLst>
          </p:nvPr>
        </p:nvSpPr>
        <p:spPr/>
        <p:txBody>
          <a:bodyPr/>
          <a:lstStyle/>
          <a:p>
            <a:fld id="{7CBE8339-D2AD-46DC-A898-FD1E949067F0}" type="slidenum">
              <a:rPr lang="en-US" smtClean="0"/>
              <a:pPr/>
              <a:t>30</a:t>
            </a:fld>
            <a:endParaRPr lang="en-US"/>
          </a:p>
        </p:txBody>
      </p:sp>
      <mc:AlternateContent xmlns:mc="http://schemas.openxmlformats.org/markup-compatibility/2006" xmlns:a14="http://schemas.microsoft.com/office/drawing/2010/main">
        <mc:Choice Requires="a14">
          <p:sp>
            <p:nvSpPr>
              <p:cNvPr id="128" name="Rectangle 127"/>
              <p:cNvSpPr/>
              <p:nvPr>
                <p:custDataLst>
                  <p:tags r:id="rId4"/>
                </p:custDataLst>
              </p:nvPr>
            </p:nvSpPr>
            <p:spPr bwMode="auto">
              <a:xfrm>
                <a:off x="6566078" y="1862752"/>
                <a:ext cx="990600" cy="270848"/>
              </a:xfrm>
              <a:prstGeom prst="rect">
                <a:avLst/>
              </a:prstGeom>
              <a:solidFill>
                <a:srgbClr val="FF9999"/>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eaLnBrk="0" fontAlgn="base" hangingPunct="0">
                  <a:spcBef>
                    <a:spcPct val="0"/>
                  </a:spcBef>
                  <a:spcAft>
                    <a:spcPct val="0"/>
                  </a:spcAft>
                </a:pPr>
                <a14:m>
                  <m:oMath xmlns:m="http://schemas.openxmlformats.org/officeDocument/2006/math">
                    <m:r>
                      <a:rPr lang="en-US" sz="1600" b="1" i="1" dirty="0" smtClean="0">
                        <a:solidFill>
                          <a:srgbClr val="FF9900"/>
                        </a:solidFill>
                        <a:effectLst>
                          <a:glow rad="127000">
                            <a:schemeClr val="tx1"/>
                          </a:glow>
                        </a:effectLst>
                        <a:latin typeface="Cambria Math" panose="02040503050406030204" pitchFamily="18" charset="0"/>
                      </a:rPr>
                      <m:t>𝒕</m:t>
                    </m:r>
                  </m:oMath>
                </a14:m>
                <a:r>
                  <a:rPr lang="en-US" sz="1600" dirty="0">
                    <a:latin typeface="Calibri" pitchFamily="34" charset="0"/>
                  </a:rPr>
                  <a:t> bits</a:t>
                </a:r>
              </a:p>
            </p:txBody>
          </p:sp>
        </mc:Choice>
        <mc:Fallback xmlns="">
          <p:sp>
            <p:nvSpPr>
              <p:cNvPr id="128" name="Rectangle 127"/>
              <p:cNvSpPr>
                <a:spLocks noRot="1" noChangeAspect="1" noMove="1" noResize="1" noEditPoints="1" noAdjustHandles="1" noChangeArrowheads="1" noChangeShapeType="1" noTextEdit="1"/>
              </p:cNvSpPr>
              <p:nvPr>
                <p:custDataLst>
                  <p:tags r:id="rId48"/>
                </p:custDataLst>
              </p:nvPr>
            </p:nvSpPr>
            <p:spPr bwMode="auto">
              <a:xfrm>
                <a:off x="6566078" y="1862752"/>
                <a:ext cx="990600" cy="270848"/>
              </a:xfrm>
              <a:prstGeom prst="rect">
                <a:avLst/>
              </a:prstGeom>
              <a:blipFill rotWithShape="0">
                <a:blip r:embed="rId49"/>
                <a:stretch>
                  <a:fillRect t="-17391" b="-36957"/>
                </a:stretch>
              </a:blipFill>
              <a:ln w="12700" cap="flat" cmpd="sng" algn="ctr">
                <a:solidFill>
                  <a:schemeClr val="tx1"/>
                </a:solidFill>
                <a:prstDash val="solid"/>
                <a:round/>
                <a:headEnd type="none" w="med" len="med"/>
                <a:tailEnd type="triangle" w="med" len="med"/>
              </a:ln>
              <a:effectLst/>
            </p:spPr>
            <p:txBody>
              <a:bodyPr/>
              <a:lstStyle/>
              <a:p>
                <a:r>
                  <a:rPr lang="en-US">
                    <a:noFill/>
                  </a:rPr>
                  <a:t> </a:t>
                </a:r>
              </a:p>
            </p:txBody>
          </p:sp>
        </mc:Fallback>
      </mc:AlternateContent>
      <p:sp>
        <p:nvSpPr>
          <p:cNvPr id="129" name="Rectangle 128"/>
          <p:cNvSpPr/>
          <p:nvPr>
            <p:custDataLst>
              <p:tags r:id="rId5"/>
            </p:custDataLst>
          </p:nvPr>
        </p:nvSpPr>
        <p:spPr bwMode="auto">
          <a:xfrm>
            <a:off x="7556678" y="1862752"/>
            <a:ext cx="762000"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0…01</a:t>
            </a:r>
          </a:p>
        </p:txBody>
      </p:sp>
      <p:sp>
        <p:nvSpPr>
          <p:cNvPr id="130" name="Rectangle 129"/>
          <p:cNvSpPr/>
          <p:nvPr>
            <p:custDataLst>
              <p:tags r:id="rId6"/>
            </p:custDataLst>
          </p:nvPr>
        </p:nvSpPr>
        <p:spPr bwMode="auto">
          <a:xfrm>
            <a:off x="8318678" y="1862752"/>
            <a:ext cx="520522"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lvl="0" algn="ctr"/>
            <a:r>
              <a:rPr lang="en-US" sz="1600" dirty="0">
                <a:solidFill>
                  <a:srgbClr val="000000"/>
                </a:solidFill>
                <a:latin typeface="Calibri" pitchFamily="34" charset="0"/>
              </a:rPr>
              <a:t>100</a:t>
            </a:r>
          </a:p>
        </p:txBody>
      </p:sp>
      <p:cxnSp>
        <p:nvCxnSpPr>
          <p:cNvPr id="231" name="Shape 230"/>
          <p:cNvCxnSpPr>
            <a:stCxn id="129" idx="2"/>
          </p:cNvCxnSpPr>
          <p:nvPr>
            <p:custDataLst>
              <p:tags r:id="rId7"/>
            </p:custDataLst>
          </p:nvPr>
        </p:nvCxnSpPr>
        <p:spPr bwMode="auto">
          <a:xfrm rot="5400000">
            <a:off x="7054128" y="2623272"/>
            <a:ext cx="1373222" cy="393878"/>
          </a:xfrm>
          <a:prstGeom prst="bentConnector2">
            <a:avLst/>
          </a:prstGeom>
          <a:noFill/>
          <a:ln w="25400" cap="flat" cmpd="sng" algn="ctr">
            <a:solidFill>
              <a:schemeClr val="tx1"/>
            </a:solidFill>
            <a:prstDash val="solid"/>
            <a:round/>
            <a:headEnd type="none" w="med" len="med"/>
            <a:tailEnd type="none" w="med" len="med"/>
          </a:ln>
          <a:effectLst/>
        </p:spPr>
      </p:cxnSp>
      <p:cxnSp>
        <p:nvCxnSpPr>
          <p:cNvPr id="132" name="Shape 131"/>
          <p:cNvCxnSpPr>
            <a:stCxn id="128" idx="1"/>
          </p:cNvCxnSpPr>
          <p:nvPr>
            <p:custDataLst>
              <p:tags r:id="rId8"/>
            </p:custDataLst>
          </p:nvPr>
        </p:nvCxnSpPr>
        <p:spPr bwMode="auto">
          <a:xfrm rot="10800000" flipV="1">
            <a:off x="4905012" y="1998176"/>
            <a:ext cx="1661067" cy="1380336"/>
          </a:xfrm>
          <a:prstGeom prst="bentConnector2">
            <a:avLst/>
          </a:prstGeom>
          <a:noFill/>
          <a:ln w="25400" cap="flat" cmpd="sng" algn="ctr">
            <a:solidFill>
              <a:schemeClr val="tx1"/>
            </a:solidFill>
            <a:prstDash val="solid"/>
            <a:round/>
            <a:headEnd type="none" w="med" len="med"/>
            <a:tailEnd type="none" w="med" len="med"/>
          </a:ln>
          <a:effectLst/>
        </p:spPr>
      </p:cxnSp>
      <p:cxnSp>
        <p:nvCxnSpPr>
          <p:cNvPr id="134" name="Shape 133"/>
          <p:cNvCxnSpPr>
            <a:stCxn id="128" idx="1"/>
          </p:cNvCxnSpPr>
          <p:nvPr>
            <p:custDataLst>
              <p:tags r:id="rId9"/>
            </p:custDataLst>
          </p:nvPr>
        </p:nvCxnSpPr>
        <p:spPr bwMode="auto">
          <a:xfrm rot="10800000" flipV="1">
            <a:off x="1430684" y="1998175"/>
            <a:ext cx="5135395" cy="1377093"/>
          </a:xfrm>
          <a:prstGeom prst="bentConnector2">
            <a:avLst/>
          </a:prstGeom>
          <a:noFill/>
          <a:ln w="25400" cap="flat" cmpd="sng" algn="ctr">
            <a:solidFill>
              <a:schemeClr val="tx1"/>
            </a:solidFill>
            <a:prstDash val="solid"/>
            <a:round/>
            <a:headEnd type="none" w="med" len="med"/>
            <a:tailEnd type="none" w="med" len="med"/>
          </a:ln>
          <a:effectLst/>
        </p:spPr>
      </p:cxnSp>
      <p:cxnSp>
        <p:nvCxnSpPr>
          <p:cNvPr id="136" name="Straight Connector 135"/>
          <p:cNvCxnSpPr/>
          <p:nvPr>
            <p:custDataLst>
              <p:tags r:id="rId10"/>
            </p:custDataLst>
          </p:nvPr>
        </p:nvCxnSpPr>
        <p:spPr bwMode="auto">
          <a:xfrm rot="5400000">
            <a:off x="636949" y="3171463"/>
            <a:ext cx="400914" cy="1588"/>
          </a:xfrm>
          <a:prstGeom prst="line">
            <a:avLst/>
          </a:prstGeom>
          <a:noFill/>
          <a:ln w="25400" cap="flat" cmpd="sng" algn="ctr">
            <a:solidFill>
              <a:schemeClr val="tx1"/>
            </a:solidFill>
            <a:prstDash val="solid"/>
            <a:round/>
            <a:headEnd type="none" w="med" len="med"/>
            <a:tailEnd type="none" w="med" len="med"/>
          </a:ln>
          <a:effectLst/>
        </p:spPr>
      </p:cxnSp>
      <p:sp>
        <p:nvSpPr>
          <p:cNvPr id="138" name="TextBox 137"/>
          <p:cNvSpPr txBox="1"/>
          <p:nvPr>
            <p:custDataLst>
              <p:tags r:id="rId11"/>
            </p:custDataLst>
          </p:nvPr>
        </p:nvSpPr>
        <p:spPr>
          <a:xfrm>
            <a:off x="457200" y="2628106"/>
            <a:ext cx="1021242" cy="369332"/>
          </a:xfrm>
          <a:prstGeom prst="rect">
            <a:avLst/>
          </a:prstGeom>
          <a:noFill/>
        </p:spPr>
        <p:txBody>
          <a:bodyPr wrap="none" rtlCol="0">
            <a:spAutoFit/>
          </a:bodyPr>
          <a:lstStyle/>
          <a:p>
            <a:r>
              <a:rPr lang="en-US" sz="1800" dirty="0">
                <a:latin typeface="Calibri" pitchFamily="34" charset="0"/>
              </a:rPr>
              <a:t>valid?  + </a:t>
            </a:r>
          </a:p>
        </p:txBody>
      </p:sp>
      <p:sp>
        <p:nvSpPr>
          <p:cNvPr id="139" name="TextBox 138"/>
          <p:cNvSpPr txBox="1"/>
          <p:nvPr>
            <p:custDataLst>
              <p:tags r:id="rId12"/>
            </p:custDataLst>
          </p:nvPr>
        </p:nvSpPr>
        <p:spPr>
          <a:xfrm>
            <a:off x="1418537" y="2641599"/>
            <a:ext cx="1691810" cy="369332"/>
          </a:xfrm>
          <a:prstGeom prst="rect">
            <a:avLst/>
          </a:prstGeom>
          <a:noFill/>
        </p:spPr>
        <p:txBody>
          <a:bodyPr wrap="none" rtlCol="0">
            <a:spAutoFit/>
          </a:bodyPr>
          <a:lstStyle/>
          <a:p>
            <a:r>
              <a:rPr lang="en-US" sz="1800" dirty="0">
                <a:latin typeface="Calibri" pitchFamily="34" charset="0"/>
              </a:rPr>
              <a:t>match: yes = hit</a:t>
            </a:r>
          </a:p>
        </p:txBody>
      </p:sp>
      <p:cxnSp>
        <p:nvCxnSpPr>
          <p:cNvPr id="143" name="Elbow Connector 142"/>
          <p:cNvCxnSpPr>
            <a:stCxn id="130" idx="2"/>
          </p:cNvCxnSpPr>
          <p:nvPr>
            <p:custDataLst>
              <p:tags r:id="rId13"/>
            </p:custDataLst>
          </p:nvPr>
        </p:nvCxnSpPr>
        <p:spPr bwMode="auto">
          <a:xfrm rot="5400000">
            <a:off x="5016510" y="75949"/>
            <a:ext cx="1504779" cy="5620080"/>
          </a:xfrm>
          <a:prstGeom prst="bentConnector3">
            <a:avLst>
              <a:gd name="adj1" fmla="val 148388"/>
            </a:avLst>
          </a:prstGeom>
          <a:noFill/>
          <a:ln w="25400" cap="flat" cmpd="sng" algn="ctr">
            <a:solidFill>
              <a:schemeClr val="tx1"/>
            </a:solidFill>
            <a:prstDash val="solid"/>
            <a:round/>
            <a:headEnd type="none" w="med" len="med"/>
            <a:tailEnd type="none" w="med" len="med"/>
          </a:ln>
          <a:effectLst/>
        </p:spPr>
      </p:cxnSp>
      <p:sp>
        <p:nvSpPr>
          <p:cNvPr id="145" name="TextBox 144"/>
          <p:cNvSpPr txBox="1"/>
          <p:nvPr>
            <p:custDataLst>
              <p:tags r:id="rId14"/>
            </p:custDataLst>
          </p:nvPr>
        </p:nvSpPr>
        <p:spPr>
          <a:xfrm>
            <a:off x="5105400" y="4355068"/>
            <a:ext cx="1301318" cy="369332"/>
          </a:xfrm>
          <a:prstGeom prst="rect">
            <a:avLst/>
          </a:prstGeom>
          <a:noFill/>
        </p:spPr>
        <p:txBody>
          <a:bodyPr wrap="none" rtlCol="0">
            <a:spAutoFit/>
          </a:bodyPr>
          <a:lstStyle/>
          <a:p>
            <a:r>
              <a:rPr lang="en-US" sz="1800" dirty="0">
                <a:latin typeface="Calibri" pitchFamily="34" charset="0"/>
              </a:rPr>
              <a:t>block offset</a:t>
            </a:r>
          </a:p>
        </p:txBody>
      </p:sp>
      <p:sp>
        <p:nvSpPr>
          <p:cNvPr id="43" name="Down Arrow 42"/>
          <p:cNvSpPr/>
          <p:nvPr>
            <p:custDataLst>
              <p:tags r:id="rId15"/>
            </p:custDataLst>
          </p:nvPr>
        </p:nvSpPr>
        <p:spPr bwMode="auto">
          <a:xfrm flipV="1">
            <a:off x="2717407" y="3733800"/>
            <a:ext cx="733658" cy="10668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4" name="TextBox 43"/>
          <p:cNvSpPr txBox="1"/>
          <p:nvPr>
            <p:custDataLst>
              <p:tags r:id="rId16"/>
            </p:custDataLst>
          </p:nvPr>
        </p:nvSpPr>
        <p:spPr>
          <a:xfrm>
            <a:off x="1743067" y="4800600"/>
            <a:ext cx="2682337" cy="369332"/>
          </a:xfrm>
          <a:prstGeom prst="rect">
            <a:avLst/>
          </a:prstGeom>
          <a:noFill/>
        </p:spPr>
        <p:txBody>
          <a:bodyPr wrap="none" rtlCol="0">
            <a:spAutoFit/>
          </a:bodyPr>
          <a:lstStyle/>
          <a:p>
            <a:r>
              <a:rPr lang="en-US" sz="1800" dirty="0">
                <a:latin typeface="Courier New" panose="02070309020205020404" pitchFamily="49" charset="0"/>
                <a:cs typeface="Courier New" panose="02070309020205020404" pitchFamily="49" charset="0"/>
              </a:rPr>
              <a:t>short </a:t>
            </a:r>
            <a:r>
              <a:rPr lang="en-US" sz="1800" dirty="0" err="1">
                <a:latin typeface="Courier New" panose="02070309020205020404" pitchFamily="49" charset="0"/>
                <a:cs typeface="Courier New" panose="02070309020205020404" pitchFamily="49" charset="0"/>
              </a:rPr>
              <a:t>int</a:t>
            </a:r>
            <a:r>
              <a:rPr lang="en-US" sz="1800" dirty="0">
                <a:latin typeface="Calibri" pitchFamily="34" charset="0"/>
              </a:rPr>
              <a:t> (2 B) is here</a:t>
            </a:r>
          </a:p>
        </p:txBody>
      </p:sp>
      <p:sp>
        <p:nvSpPr>
          <p:cNvPr id="45" name="TextBox 44"/>
          <p:cNvSpPr txBox="1"/>
          <p:nvPr>
            <p:custDataLst>
              <p:tags r:id="rId17"/>
            </p:custDataLst>
          </p:nvPr>
        </p:nvSpPr>
        <p:spPr>
          <a:xfrm>
            <a:off x="457200" y="5313814"/>
            <a:ext cx="7978594" cy="1200329"/>
          </a:xfrm>
          <a:prstGeom prst="rect">
            <a:avLst/>
          </a:prstGeom>
          <a:noFill/>
        </p:spPr>
        <p:txBody>
          <a:bodyPr wrap="none" rtlCol="0">
            <a:spAutoFit/>
          </a:bodyPr>
          <a:lstStyle/>
          <a:p>
            <a:r>
              <a:rPr lang="en-US" dirty="0">
                <a:solidFill>
                  <a:srgbClr val="C00000"/>
                </a:solidFill>
                <a:latin typeface="Calibri" pitchFamily="34" charset="0"/>
              </a:rPr>
              <a:t>No match?</a:t>
            </a:r>
          </a:p>
          <a:p>
            <a:pPr marL="228600" indent="-228600">
              <a:buFont typeface="Arial" pitchFamily="34" charset="0"/>
              <a:buChar char="•"/>
            </a:pPr>
            <a:r>
              <a:rPr lang="en-US" dirty="0">
                <a:latin typeface="Calibri" pitchFamily="34" charset="0"/>
              </a:rPr>
              <a:t>One line in set is selected for eviction and replacement</a:t>
            </a:r>
          </a:p>
          <a:p>
            <a:pPr marL="228600" indent="-228600">
              <a:buFont typeface="Arial" pitchFamily="34" charset="0"/>
              <a:buChar char="•"/>
            </a:pPr>
            <a:r>
              <a:rPr lang="en-US" dirty="0">
                <a:latin typeface="Calibri" pitchFamily="34" charset="0"/>
              </a:rPr>
              <a:t>Replacement policies: random, least recently used (LRU), …</a:t>
            </a:r>
          </a:p>
        </p:txBody>
      </p:sp>
      <p:sp>
        <p:nvSpPr>
          <p:cNvPr id="76" name="TextBox 75"/>
          <p:cNvSpPr txBox="1"/>
          <p:nvPr>
            <p:custDataLst>
              <p:tags r:id="rId18"/>
            </p:custDataLst>
          </p:nvPr>
        </p:nvSpPr>
        <p:spPr>
          <a:xfrm>
            <a:off x="3429000" y="1981200"/>
            <a:ext cx="1570362" cy="369332"/>
          </a:xfrm>
          <a:prstGeom prst="rect">
            <a:avLst/>
          </a:prstGeom>
          <a:noFill/>
        </p:spPr>
        <p:txBody>
          <a:bodyPr wrap="none" rtlCol="0">
            <a:spAutoFit/>
          </a:bodyPr>
          <a:lstStyle/>
          <a:p>
            <a:r>
              <a:rPr lang="en-US" sz="1800" dirty="0">
                <a:latin typeface="Calibri" pitchFamily="34" charset="0"/>
              </a:rPr>
              <a:t>compare </a:t>
            </a:r>
            <a:r>
              <a:rPr lang="en-US" sz="1800" i="1" dirty="0">
                <a:solidFill>
                  <a:srgbClr val="C00000"/>
                </a:solidFill>
                <a:latin typeface="Calibri" pitchFamily="34" charset="0"/>
              </a:rPr>
              <a:t>both</a:t>
            </a:r>
          </a:p>
        </p:txBody>
      </p:sp>
      <p:sp>
        <p:nvSpPr>
          <p:cNvPr id="74" name="TextBox 73"/>
          <p:cNvSpPr txBox="1"/>
          <p:nvPr>
            <p:custDataLst>
              <p:tags r:id="rId19"/>
            </p:custDataLst>
          </p:nvPr>
        </p:nvSpPr>
        <p:spPr>
          <a:xfrm>
            <a:off x="6477000" y="1522790"/>
            <a:ext cx="2534861" cy="369332"/>
          </a:xfrm>
          <a:prstGeom prst="rect">
            <a:avLst/>
          </a:prstGeom>
          <a:noFill/>
        </p:spPr>
        <p:txBody>
          <a:bodyPr wrap="none" rtlCol="0">
            <a:spAutoFit/>
          </a:bodyPr>
          <a:lstStyle/>
          <a:p>
            <a:r>
              <a:rPr lang="en-US" sz="1800" dirty="0">
                <a:latin typeface="Calibri" pitchFamily="34" charset="0"/>
              </a:rPr>
              <a:t>Address of </a:t>
            </a:r>
            <a:r>
              <a:rPr lang="en-US" sz="1800" dirty="0">
                <a:latin typeface="Courier New" panose="02070309020205020404" pitchFamily="49" charset="0"/>
                <a:cs typeface="Courier New" panose="02070309020205020404" pitchFamily="49" charset="0"/>
              </a:rPr>
              <a:t>short </a:t>
            </a:r>
            <a:r>
              <a:rPr lang="en-US" sz="1800" dirty="0" err="1">
                <a:latin typeface="Courier New" panose="02070309020205020404" pitchFamily="49" charset="0"/>
                <a:cs typeface="Courier New" panose="02070309020205020404" pitchFamily="49" charset="0"/>
              </a:rPr>
              <a:t>int</a:t>
            </a:r>
            <a:r>
              <a:rPr lang="en-US" sz="1800" dirty="0">
                <a:latin typeface="Calibri" pitchFamily="34" charset="0"/>
              </a:rPr>
              <a:t>:</a:t>
            </a:r>
          </a:p>
        </p:txBody>
      </p:sp>
      <mc:AlternateContent xmlns:mc="http://schemas.openxmlformats.org/markup-compatibility/2006" xmlns:a14="http://schemas.microsoft.com/office/drawing/2010/main">
        <mc:Choice Requires="a14">
          <p:sp>
            <p:nvSpPr>
              <p:cNvPr id="75" name="TextBox 74"/>
              <p:cNvSpPr txBox="1"/>
              <p:nvPr>
                <p:custDataLst>
                  <p:tags r:id="rId20"/>
                </p:custDataLst>
              </p:nvPr>
            </p:nvSpPr>
            <p:spPr>
              <a:xfrm>
                <a:off x="393192" y="1362456"/>
                <a:ext cx="2490746" cy="646331"/>
              </a:xfrm>
              <a:prstGeom prst="rect">
                <a:avLst/>
              </a:prstGeom>
              <a:noFill/>
            </p:spPr>
            <p:txBody>
              <a:bodyPr wrap="none" rtlCol="0">
                <a:spAutoFit/>
              </a:bodyPr>
              <a:lstStyle/>
              <a:p>
                <a:r>
                  <a:rPr lang="en-US" sz="1800" dirty="0">
                    <a:latin typeface="Calibri" pitchFamily="34" charset="0"/>
                  </a:rPr>
                  <a:t>2-way:  Two lines per set</a:t>
                </a:r>
              </a:p>
              <a:p>
                <a:r>
                  <a:rPr lang="en-US" sz="1800" dirty="0">
                    <a:latin typeface="Calibri" pitchFamily="34" charset="0"/>
                  </a:rPr>
                  <a:t>Block </a:t>
                </a:r>
                <a:r>
                  <a:rPr lang="en-US" dirty="0">
                    <a:latin typeface="Calibri" pitchFamily="34" charset="0"/>
                  </a:rPr>
                  <a:t>S</a:t>
                </a:r>
                <a:r>
                  <a:rPr lang="en-US" sz="1800" dirty="0">
                    <a:latin typeface="Calibri" pitchFamily="34" charset="0"/>
                  </a:rPr>
                  <a:t>ize </a:t>
                </a:r>
                <a14:m>
                  <m:oMath xmlns:m="http://schemas.openxmlformats.org/officeDocument/2006/math">
                    <m:r>
                      <a:rPr lang="en-US" sz="1800" b="0" i="1" smtClean="0">
                        <a:latin typeface="Cambria Math" panose="02040503050406030204" pitchFamily="18" charset="0"/>
                      </a:rPr>
                      <m:t>𝐵</m:t>
                    </m:r>
                  </m:oMath>
                </a14:m>
                <a:r>
                  <a:rPr lang="en-US" sz="1800" dirty="0">
                    <a:latin typeface="Calibri" pitchFamily="34" charset="0"/>
                  </a:rPr>
                  <a:t> = 8 Bytes</a:t>
                </a:r>
              </a:p>
            </p:txBody>
          </p:sp>
        </mc:Choice>
        <mc:Fallback xmlns="">
          <p:sp>
            <p:nvSpPr>
              <p:cNvPr id="75" name="TextBox 74"/>
              <p:cNvSpPr txBox="1">
                <a:spLocks noRot="1" noChangeAspect="1" noMove="1" noResize="1" noEditPoints="1" noAdjustHandles="1" noChangeArrowheads="1" noChangeShapeType="1" noTextEdit="1"/>
              </p:cNvSpPr>
              <p:nvPr>
                <p:custDataLst>
                  <p:tags r:id="rId50"/>
                </p:custDataLst>
              </p:nvPr>
            </p:nvSpPr>
            <p:spPr>
              <a:xfrm>
                <a:off x="393192" y="1362456"/>
                <a:ext cx="2490746" cy="646331"/>
              </a:xfrm>
              <a:prstGeom prst="rect">
                <a:avLst/>
              </a:prstGeom>
              <a:blipFill>
                <a:blip r:embed="rId51"/>
                <a:stretch>
                  <a:fillRect l="-2206" t="-5660" r="-1471" b="-13208"/>
                </a:stretch>
              </a:blipFill>
            </p:spPr>
            <p:txBody>
              <a:bodyPr/>
              <a:lstStyle/>
              <a:p>
                <a:r>
                  <a:rPr lang="en-US">
                    <a:noFill/>
                  </a:rPr>
                  <a:t> </a:t>
                </a:r>
              </a:p>
            </p:txBody>
          </p:sp>
        </mc:Fallback>
      </mc:AlternateContent>
    </p:spTree>
    <p:extLst>
      <p:ext uri="{BB962C8B-B14F-4D97-AF65-F5344CB8AC3E}">
        <p14:creationId xmlns:p14="http://schemas.microsoft.com/office/powerpoint/2010/main" val="197515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Cache Puzzle #1</a:t>
            </a:r>
            <a:endParaRPr lang="en-US" dirty="0"/>
          </a:p>
        </p:txBody>
      </p:sp>
      <p:sp>
        <p:nvSpPr>
          <p:cNvPr id="3" name="Content Placeholder 2"/>
          <p:cNvSpPr>
            <a:spLocks noGrp="1"/>
          </p:cNvSpPr>
          <p:nvPr>
            <p:ph idx="1"/>
            <p:custDataLst>
              <p:tags r:id="rId2"/>
            </p:custDataLst>
          </p:nvPr>
        </p:nvSpPr>
        <p:spPr/>
        <p:txBody>
          <a:bodyPr/>
          <a:lstStyle/>
          <a:p>
            <a:r>
              <a:rPr lang="en-US" b="0" dirty="0"/>
              <a:t>Based on the following behavior, which of the following block sizes is NOT possible for our cache?</a:t>
            </a:r>
          </a:p>
          <a:p>
            <a:pPr lvl="1"/>
            <a:r>
              <a:rPr lang="en-US" b="0" dirty="0"/>
              <a:t>Cache starts </a:t>
            </a:r>
            <a:r>
              <a:rPr lang="en-US" b="0" i="1" dirty="0"/>
              <a:t>empty</a:t>
            </a:r>
            <a:r>
              <a:rPr lang="en-US" b="0" dirty="0"/>
              <a:t>, also known as a </a:t>
            </a:r>
            <a:r>
              <a:rPr lang="en-US" b="0" i="1" dirty="0">
                <a:solidFill>
                  <a:srgbClr val="FF0000"/>
                </a:solidFill>
              </a:rPr>
              <a:t>cold cache</a:t>
            </a:r>
          </a:p>
          <a:p>
            <a:pPr lvl="1"/>
            <a:r>
              <a:rPr lang="en-US" b="0" dirty="0"/>
              <a:t>Access (</a:t>
            </a:r>
            <a:r>
              <a:rPr lang="en-US" b="0" dirty="0" err="1"/>
              <a:t>addr</a:t>
            </a:r>
            <a:r>
              <a:rPr lang="en-US" b="0" dirty="0"/>
              <a:t>: hit/miss) stream:</a:t>
            </a:r>
          </a:p>
          <a:p>
            <a:pPr lvl="2"/>
            <a:r>
              <a:rPr lang="en-US" dirty="0"/>
              <a:t>(14: miss), (15: hit), (16: miss)</a:t>
            </a:r>
          </a:p>
          <a:p>
            <a:endParaRPr lang="en-US" dirty="0"/>
          </a:p>
          <a:p>
            <a:pPr marL="914400" indent="-514350">
              <a:buSzPct val="100000"/>
              <a:buFont typeface="+mj-lt"/>
              <a:buAutoNum type="alphaUcPeriod"/>
            </a:pPr>
            <a:r>
              <a:rPr lang="en-US" b="1" dirty="0">
                <a:solidFill>
                  <a:srgbClr val="FF9900"/>
                </a:solidFill>
              </a:rPr>
              <a:t>4 bytes</a:t>
            </a:r>
            <a:endParaRPr lang="en-US" b="1" baseline="-25000" dirty="0">
              <a:solidFill>
                <a:srgbClr val="FF9900"/>
              </a:solidFill>
              <a:cs typeface="Calibri" panose="020F0502020204030204" pitchFamily="34" charset="0"/>
            </a:endParaRPr>
          </a:p>
          <a:p>
            <a:pPr marL="914400" indent="-514350">
              <a:buSzPct val="100000"/>
              <a:buFont typeface="+mj-lt"/>
              <a:buAutoNum type="alphaUcPeriod"/>
            </a:pPr>
            <a:r>
              <a:rPr lang="en-US" b="1" dirty="0">
                <a:solidFill>
                  <a:srgbClr val="00B050"/>
                </a:solidFill>
              </a:rPr>
              <a:t>8 bytes</a:t>
            </a:r>
            <a:endParaRPr lang="en-US" b="1" baseline="-25000" dirty="0">
              <a:solidFill>
                <a:srgbClr val="00B050"/>
              </a:solidFill>
              <a:cs typeface="Calibri" panose="020F0502020204030204" pitchFamily="34" charset="0"/>
            </a:endParaRPr>
          </a:p>
          <a:p>
            <a:pPr marL="914400" indent="-514350">
              <a:buSzPct val="100000"/>
              <a:buFont typeface="+mj-lt"/>
              <a:buAutoNum type="alphaUcPeriod"/>
            </a:pPr>
            <a:r>
              <a:rPr lang="en-US" b="1" dirty="0">
                <a:solidFill>
                  <a:srgbClr val="FF3399"/>
                </a:solidFill>
              </a:rPr>
              <a:t>16 bytes</a:t>
            </a:r>
            <a:endParaRPr lang="en-US" b="1" baseline="-25000" dirty="0">
              <a:solidFill>
                <a:srgbClr val="FF3399"/>
              </a:solidFill>
              <a:latin typeface="Courier New" panose="02070309020205020404" pitchFamily="49" charset="0"/>
              <a:cs typeface="Courier New" panose="02070309020205020404" pitchFamily="49" charset="0"/>
            </a:endParaRPr>
          </a:p>
          <a:p>
            <a:pPr marL="914400" indent="-514350">
              <a:buSzPct val="100000"/>
              <a:buFont typeface="+mj-lt"/>
              <a:buAutoNum type="alphaUcPeriod"/>
            </a:pPr>
            <a:r>
              <a:rPr lang="en-US" b="1" dirty="0">
                <a:solidFill>
                  <a:srgbClr val="00B0F0"/>
                </a:solidFill>
              </a:rPr>
              <a:t>32 bytes</a:t>
            </a:r>
            <a:endParaRPr lang="en-US" b="1" baseline="-25000" dirty="0">
              <a:solidFill>
                <a:srgbClr val="00B0F0"/>
              </a:solidFill>
              <a:latin typeface="Courier New" panose="02070309020205020404" pitchFamily="49" charset="0"/>
              <a:cs typeface="Courier New" panose="02070309020205020404" pitchFamily="49" charset="0"/>
            </a:endParaRPr>
          </a:p>
          <a:p>
            <a:pPr marL="914400" indent="-514350">
              <a:buSzPct val="100000"/>
              <a:buFont typeface="+mj-lt"/>
              <a:buAutoNum type="alphaUcPeriod"/>
            </a:pPr>
            <a:r>
              <a:rPr lang="en-US" b="1" dirty="0">
                <a:solidFill>
                  <a:srgbClr val="996633"/>
                </a:solidFill>
              </a:rPr>
              <a:t>We’re lost…</a:t>
            </a:r>
            <a:endParaRPr lang="en-US" b="1" baseline="-25000" dirty="0">
              <a:solidFill>
                <a:srgbClr val="996633"/>
              </a:solidFill>
            </a:endParaRPr>
          </a:p>
          <a:p>
            <a:endParaRPr lang="en-US" dirty="0"/>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31</a:t>
            </a:fld>
            <a:endParaRPr lang="en-US"/>
          </a:p>
        </p:txBody>
      </p:sp>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2071080" y="2549880"/>
              <a:ext cx="6938640" cy="1693080"/>
            </p14:xfrm>
          </p:contentPart>
        </mc:Choice>
        <mc:Fallback xmlns="">
          <p:pic>
            <p:nvPicPr>
              <p:cNvPr id="7" name="Ink 6"/>
              <p:cNvPicPr/>
              <p:nvPr/>
            </p:nvPicPr>
            <p:blipFill>
              <a:blip r:embed="rId8"/>
              <a:stretch>
                <a:fillRect/>
              </a:stretch>
            </p:blipFill>
            <p:spPr>
              <a:xfrm>
                <a:off x="2062080" y="2544120"/>
                <a:ext cx="6953760" cy="1704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p14:cNvContentPartPr/>
              <p14:nvPr/>
            </p14:nvContentPartPr>
            <p14:xfrm>
              <a:off x="727200" y="4236840"/>
              <a:ext cx="8402400" cy="2304360"/>
            </p14:xfrm>
          </p:contentPart>
        </mc:Choice>
        <mc:Fallback xmlns="">
          <p:pic>
            <p:nvPicPr>
              <p:cNvPr id="8" name="Ink 7"/>
              <p:cNvPicPr/>
              <p:nvPr/>
            </p:nvPicPr>
            <p:blipFill>
              <a:blip r:embed="rId10"/>
              <a:stretch>
                <a:fillRect/>
              </a:stretch>
            </p:blipFill>
            <p:spPr>
              <a:xfrm>
                <a:off x="722880" y="4231440"/>
                <a:ext cx="8411760" cy="2318400"/>
              </a:xfrm>
              <a:prstGeom prst="rect">
                <a:avLst/>
              </a:prstGeom>
            </p:spPr>
          </p:pic>
        </mc:Fallback>
      </mc:AlternateContent>
    </p:spTree>
    <p:extLst>
      <p:ext uri="{BB962C8B-B14F-4D97-AF65-F5344CB8AC3E}">
        <p14:creationId xmlns:p14="http://schemas.microsoft.com/office/powerpoint/2010/main" val="232188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Cache Puzzle #1</a:t>
            </a:r>
            <a:endParaRPr lang="en-US" dirty="0"/>
          </a:p>
        </p:txBody>
      </p:sp>
      <p:sp>
        <p:nvSpPr>
          <p:cNvPr id="3" name="Content Placeholder 2"/>
          <p:cNvSpPr>
            <a:spLocks noGrp="1"/>
          </p:cNvSpPr>
          <p:nvPr>
            <p:ph idx="1"/>
            <p:custDataLst>
              <p:tags r:id="rId2"/>
            </p:custDataLst>
          </p:nvPr>
        </p:nvSpPr>
        <p:spPr/>
        <p:txBody>
          <a:bodyPr/>
          <a:lstStyle/>
          <a:p>
            <a:r>
              <a:rPr lang="en-US" b="0" dirty="0"/>
              <a:t>Based on the following behavior, which of the following block sizes is NOT possible for our cache?</a:t>
            </a:r>
          </a:p>
          <a:p>
            <a:pPr lvl="1"/>
            <a:r>
              <a:rPr lang="en-US" b="0" dirty="0"/>
              <a:t>Cache starts </a:t>
            </a:r>
            <a:r>
              <a:rPr lang="en-US" b="0" i="1" dirty="0"/>
              <a:t>empty</a:t>
            </a:r>
            <a:r>
              <a:rPr lang="en-US" b="0" dirty="0"/>
              <a:t>, also known as a </a:t>
            </a:r>
            <a:r>
              <a:rPr lang="en-US" b="0" i="1" dirty="0">
                <a:solidFill>
                  <a:srgbClr val="FF0000"/>
                </a:solidFill>
              </a:rPr>
              <a:t>cold cache</a:t>
            </a:r>
          </a:p>
          <a:p>
            <a:pPr lvl="1"/>
            <a:r>
              <a:rPr lang="en-US" b="0" dirty="0"/>
              <a:t>Access (</a:t>
            </a:r>
            <a:r>
              <a:rPr lang="en-US" b="0" dirty="0" err="1"/>
              <a:t>addr</a:t>
            </a:r>
            <a:r>
              <a:rPr lang="en-US" b="0" dirty="0"/>
              <a:t>: hit/miss) stream:</a:t>
            </a:r>
          </a:p>
          <a:p>
            <a:pPr lvl="2"/>
            <a:r>
              <a:rPr lang="en-US" dirty="0"/>
              <a:t>(14: miss), (15: hit), (16: miss)</a:t>
            </a:r>
          </a:p>
          <a:p>
            <a:endParaRPr lang="en-US" dirty="0"/>
          </a:p>
          <a:p>
            <a:pPr marL="914400" indent="-514350">
              <a:buSzPct val="100000"/>
              <a:buFont typeface="+mj-lt"/>
              <a:buAutoNum type="alphaUcPeriod"/>
            </a:pPr>
            <a:r>
              <a:rPr lang="en-US" b="1" dirty="0">
                <a:solidFill>
                  <a:srgbClr val="FF9900"/>
                </a:solidFill>
              </a:rPr>
              <a:t>4 bytes</a:t>
            </a:r>
            <a:endParaRPr lang="en-US" b="1" baseline="-25000" dirty="0">
              <a:solidFill>
                <a:srgbClr val="FF9900"/>
              </a:solidFill>
              <a:cs typeface="Calibri" panose="020F0502020204030204" pitchFamily="34" charset="0"/>
            </a:endParaRPr>
          </a:p>
          <a:p>
            <a:pPr marL="914400" indent="-514350">
              <a:buSzPct val="100000"/>
              <a:buFont typeface="+mj-lt"/>
              <a:buAutoNum type="alphaUcPeriod"/>
            </a:pPr>
            <a:r>
              <a:rPr lang="en-US" b="1" dirty="0">
                <a:solidFill>
                  <a:srgbClr val="00B050"/>
                </a:solidFill>
              </a:rPr>
              <a:t>8 bytes</a:t>
            </a:r>
            <a:endParaRPr lang="en-US" b="1" baseline="-25000" dirty="0">
              <a:solidFill>
                <a:srgbClr val="00B050"/>
              </a:solidFill>
              <a:cs typeface="Calibri" panose="020F0502020204030204" pitchFamily="34" charset="0"/>
            </a:endParaRPr>
          </a:p>
          <a:p>
            <a:pPr marL="914400" indent="-514350">
              <a:buSzPct val="100000"/>
              <a:buFont typeface="+mj-lt"/>
              <a:buAutoNum type="alphaUcPeriod"/>
            </a:pPr>
            <a:r>
              <a:rPr lang="en-US" b="1" dirty="0">
                <a:solidFill>
                  <a:srgbClr val="FF3399"/>
                </a:solidFill>
              </a:rPr>
              <a:t>16 bytes</a:t>
            </a:r>
            <a:endParaRPr lang="en-US" b="1" baseline="-25000" dirty="0">
              <a:solidFill>
                <a:srgbClr val="FF3399"/>
              </a:solidFill>
              <a:latin typeface="Courier New" panose="02070309020205020404" pitchFamily="49" charset="0"/>
              <a:cs typeface="Courier New" panose="02070309020205020404" pitchFamily="49" charset="0"/>
            </a:endParaRPr>
          </a:p>
          <a:p>
            <a:pPr marL="914400" indent="-514350">
              <a:buSzPct val="100000"/>
              <a:buFont typeface="+mj-lt"/>
              <a:buAutoNum type="alphaUcPeriod"/>
            </a:pPr>
            <a:r>
              <a:rPr lang="en-US" b="1" dirty="0">
                <a:solidFill>
                  <a:srgbClr val="00B0F0"/>
                </a:solidFill>
              </a:rPr>
              <a:t>32 bytes</a:t>
            </a:r>
            <a:endParaRPr lang="en-US" b="1" baseline="-25000" dirty="0">
              <a:solidFill>
                <a:srgbClr val="00B0F0"/>
              </a:solidFill>
              <a:latin typeface="Courier New" panose="02070309020205020404" pitchFamily="49" charset="0"/>
              <a:cs typeface="Courier New" panose="02070309020205020404" pitchFamily="49" charset="0"/>
            </a:endParaRPr>
          </a:p>
          <a:p>
            <a:pPr marL="914400" indent="-514350">
              <a:buSzPct val="100000"/>
              <a:buFont typeface="+mj-lt"/>
              <a:buAutoNum type="alphaUcPeriod"/>
            </a:pPr>
            <a:r>
              <a:rPr lang="en-US" b="1" dirty="0">
                <a:solidFill>
                  <a:srgbClr val="996633"/>
                </a:solidFill>
              </a:rPr>
              <a:t>We’re lost…</a:t>
            </a:r>
            <a:endParaRPr lang="en-US" b="1" baseline="-25000" dirty="0">
              <a:solidFill>
                <a:srgbClr val="996633"/>
              </a:solidFill>
            </a:endParaRPr>
          </a:p>
          <a:p>
            <a:endParaRPr lang="en-US" dirty="0"/>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32</a:t>
            </a:fld>
            <a:endParaRPr lang="en-US"/>
          </a:p>
        </p:txBody>
      </p:sp>
    </p:spTree>
    <p:extLst>
      <p:ext uri="{BB962C8B-B14F-4D97-AF65-F5344CB8AC3E}">
        <p14:creationId xmlns:p14="http://schemas.microsoft.com/office/powerpoint/2010/main" val="588527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Instruction Question</a:t>
            </a:r>
          </a:p>
        </p:txBody>
      </p:sp>
      <p:sp>
        <p:nvSpPr>
          <p:cNvPr id="3" name="Content Placeholder 2"/>
          <p:cNvSpPr>
            <a:spLocks noGrp="1"/>
          </p:cNvSpPr>
          <p:nvPr>
            <p:ph idx="1"/>
          </p:nvPr>
        </p:nvSpPr>
        <p:spPr/>
        <p:txBody>
          <a:bodyPr/>
          <a:lstStyle/>
          <a:p>
            <a:r>
              <a:rPr lang="en-US" dirty="0"/>
              <a:t>We have a cache of size 2 KB with block size of 128 B.  If our cache has 2 sets, what is its associativity?</a:t>
            </a:r>
          </a:p>
          <a:p>
            <a:pPr marL="363474" lvl="1" indent="0">
              <a:buNone/>
            </a:pPr>
            <a:r>
              <a:rPr lang="en-US" dirty="0"/>
              <a:t> </a:t>
            </a:r>
          </a:p>
          <a:p>
            <a:pPr marL="914400" indent="-514350">
              <a:buSzPct val="100000"/>
              <a:buFont typeface="+mj-lt"/>
              <a:buAutoNum type="alphaUcPeriod"/>
            </a:pPr>
            <a:r>
              <a:rPr lang="en-US" b="1" dirty="0">
                <a:solidFill>
                  <a:srgbClr val="FF9900"/>
                </a:solidFill>
              </a:rPr>
              <a:t>2</a:t>
            </a:r>
            <a:endParaRPr lang="en-US" b="1" baseline="-25000" dirty="0">
              <a:solidFill>
                <a:srgbClr val="FF9900"/>
              </a:solidFill>
              <a:cs typeface="Calibri" panose="020F0502020204030204" pitchFamily="34" charset="0"/>
            </a:endParaRPr>
          </a:p>
          <a:p>
            <a:pPr marL="914400" indent="-514350">
              <a:buSzPct val="100000"/>
              <a:buFont typeface="+mj-lt"/>
              <a:buAutoNum type="alphaUcPeriod"/>
            </a:pPr>
            <a:r>
              <a:rPr lang="en-US" b="1" dirty="0">
                <a:solidFill>
                  <a:srgbClr val="00B050"/>
                </a:solidFill>
              </a:rPr>
              <a:t>4</a:t>
            </a:r>
            <a:endParaRPr lang="en-US" b="1" baseline="-25000" dirty="0">
              <a:solidFill>
                <a:srgbClr val="00B050"/>
              </a:solidFill>
              <a:cs typeface="Calibri" panose="020F0502020204030204" pitchFamily="34" charset="0"/>
            </a:endParaRPr>
          </a:p>
          <a:p>
            <a:pPr marL="914400" indent="-514350">
              <a:buSzPct val="100000"/>
              <a:buFont typeface="+mj-lt"/>
              <a:buAutoNum type="alphaUcPeriod"/>
            </a:pPr>
            <a:r>
              <a:rPr lang="en-US" b="1" dirty="0">
                <a:solidFill>
                  <a:srgbClr val="FF3399"/>
                </a:solidFill>
              </a:rPr>
              <a:t>8</a:t>
            </a:r>
            <a:endParaRPr lang="en-US" b="1" baseline="-25000" dirty="0">
              <a:solidFill>
                <a:srgbClr val="FF3399"/>
              </a:solidFill>
              <a:latin typeface="Courier New" panose="02070309020205020404" pitchFamily="49" charset="0"/>
              <a:cs typeface="Courier New" panose="02070309020205020404" pitchFamily="49" charset="0"/>
            </a:endParaRPr>
          </a:p>
          <a:p>
            <a:pPr marL="914400" indent="-514350">
              <a:buSzPct val="100000"/>
              <a:buFont typeface="+mj-lt"/>
              <a:buAutoNum type="alphaUcPeriod"/>
            </a:pPr>
            <a:r>
              <a:rPr lang="en-US" b="1" dirty="0">
                <a:solidFill>
                  <a:srgbClr val="00B0F0"/>
                </a:solidFill>
              </a:rPr>
              <a:t>16</a:t>
            </a:r>
            <a:endParaRPr lang="en-US" b="1" baseline="-25000" dirty="0">
              <a:solidFill>
                <a:srgbClr val="00B0F0"/>
              </a:solidFill>
              <a:latin typeface="Courier New" panose="02070309020205020404" pitchFamily="49" charset="0"/>
              <a:cs typeface="Courier New" panose="02070309020205020404" pitchFamily="49" charset="0"/>
            </a:endParaRPr>
          </a:p>
          <a:p>
            <a:pPr marL="914400" indent="-514350">
              <a:buSzPct val="100000"/>
              <a:buFont typeface="+mj-lt"/>
              <a:buAutoNum type="alphaUcPeriod"/>
            </a:pPr>
            <a:r>
              <a:rPr lang="en-US" b="1" dirty="0">
                <a:solidFill>
                  <a:srgbClr val="996633"/>
                </a:solidFill>
              </a:rPr>
              <a:t>We’re lost…</a:t>
            </a:r>
            <a:endParaRPr lang="en-US" b="1" baseline="-25000" dirty="0">
              <a:solidFill>
                <a:srgbClr val="996633"/>
              </a:solidFill>
            </a:endParaRPr>
          </a:p>
          <a:p>
            <a:pPr lvl="2"/>
            <a:endParaRPr lang="en-US" dirty="0"/>
          </a:p>
          <a:p>
            <a:r>
              <a:rPr lang="en-US" dirty="0"/>
              <a:t>If addresses are 16 bits wide, how wide is the Tag field?</a:t>
            </a:r>
          </a:p>
        </p:txBody>
      </p:sp>
      <p:sp>
        <p:nvSpPr>
          <p:cNvPr id="4" name="Slide Number Placeholder 3"/>
          <p:cNvSpPr>
            <a:spLocks noGrp="1"/>
          </p:cNvSpPr>
          <p:nvPr>
            <p:ph type="sldNum" sz="quarter" idx="10"/>
          </p:nvPr>
        </p:nvSpPr>
        <p:spPr/>
        <p:txBody>
          <a:bodyPr/>
          <a:lstStyle/>
          <a:p>
            <a:fld id="{4DB61B0D-4F45-4C9A-931A-50F88C03B460}" type="slidenum">
              <a:rPr lang="en-US" smtClean="0"/>
              <a:t>33</a:t>
            </a:fld>
            <a:endParaRPr lang="en-US"/>
          </a:p>
        </p:txBody>
      </p:sp>
    </p:spTree>
    <p:extLst>
      <p:ext uri="{BB962C8B-B14F-4D97-AF65-F5344CB8AC3E}">
        <p14:creationId xmlns:p14="http://schemas.microsoft.com/office/powerpoint/2010/main" val="508636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custDataLst>
              <p:tags r:id="rId1"/>
            </p:custDataLst>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An Example Memory Hierarchy</a:t>
            </a:r>
          </a:p>
        </p:txBody>
      </p:sp>
      <p:sp>
        <p:nvSpPr>
          <p:cNvPr id="32" name="Slide Number Placeholder 31"/>
          <p:cNvSpPr>
            <a:spLocks noGrp="1"/>
          </p:cNvSpPr>
          <p:nvPr>
            <p:ph type="sldNum" sz="quarter" idx="10"/>
            <p:custDataLst>
              <p:tags r:id="rId2"/>
            </p:custDataLst>
          </p:nvPr>
        </p:nvSpPr>
        <p:spPr/>
        <p:txBody>
          <a:bodyPr/>
          <a:lstStyle/>
          <a:p>
            <a:fld id="{7CBE8339-D2AD-46DC-A898-FD1E949067F0}" type="slidenum">
              <a:rPr lang="en-US" smtClean="0"/>
              <a:pPr/>
              <a:t>4</a:t>
            </a:fld>
            <a:endParaRPr lang="en-US"/>
          </a:p>
        </p:txBody>
      </p:sp>
      <p:sp>
        <p:nvSpPr>
          <p:cNvPr id="35843" name="AutoShape 2"/>
          <p:cNvSpPr>
            <a:spLocks noChangeArrowheads="1"/>
          </p:cNvSpPr>
          <p:nvPr>
            <p:custDataLst>
              <p:tags r:id="rId3"/>
            </p:custDataLst>
          </p:nvPr>
        </p:nvSpPr>
        <p:spPr bwMode="auto">
          <a:xfrm>
            <a:off x="1401755" y="1196802"/>
            <a:ext cx="6242050" cy="5391150"/>
          </a:xfrm>
          <a:prstGeom prst="triangle">
            <a:avLst>
              <a:gd name="adj" fmla="val 50000"/>
            </a:avLst>
          </a:prstGeom>
          <a:gradFill>
            <a:gsLst>
              <a:gs pos="0">
                <a:schemeClr val="accent2">
                  <a:lumMod val="20000"/>
                  <a:lumOff val="80000"/>
                </a:schemeClr>
              </a:gs>
              <a:gs pos="49000">
                <a:schemeClr val="accent2">
                  <a:lumMod val="20000"/>
                  <a:lumOff val="80000"/>
                </a:schemeClr>
              </a:gs>
              <a:gs pos="100000">
                <a:schemeClr val="bg1"/>
              </a:gs>
            </a:gsLst>
            <a:lin ang="5400000" scaled="0"/>
          </a:gradFill>
          <a:ln w="28575">
            <a:solidFill>
              <a:schemeClr val="tx1"/>
            </a:solidFill>
            <a:miter lim="800000"/>
            <a:headEnd/>
            <a:tailEnd/>
          </a:ln>
        </p:spPr>
        <p:txBody>
          <a:bodyPr wrap="none" anchor="ctr"/>
          <a:lstStyle/>
          <a:p>
            <a:endParaRPr lang="en-US" dirty="0">
              <a:latin typeface="Calibri" panose="020F0502020204030204" pitchFamily="34" charset="0"/>
            </a:endParaRPr>
          </a:p>
        </p:txBody>
      </p:sp>
      <p:sp>
        <p:nvSpPr>
          <p:cNvPr id="35844" name="Text Box 3"/>
          <p:cNvSpPr txBox="1">
            <a:spLocks noChangeArrowheads="1"/>
          </p:cNvSpPr>
          <p:nvPr>
            <p:custDataLst>
              <p:tags r:id="rId4"/>
            </p:custDataLst>
          </p:nvPr>
        </p:nvSpPr>
        <p:spPr bwMode="auto">
          <a:xfrm>
            <a:off x="4065393" y="1755602"/>
            <a:ext cx="906315" cy="335799"/>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registers</a:t>
            </a:r>
          </a:p>
        </p:txBody>
      </p:sp>
      <p:sp>
        <p:nvSpPr>
          <p:cNvPr id="35845" name="Text Box 4"/>
          <p:cNvSpPr txBox="1">
            <a:spLocks noChangeArrowheads="1"/>
          </p:cNvSpPr>
          <p:nvPr>
            <p:custDataLst>
              <p:tags r:id="rId5"/>
            </p:custDataLst>
          </p:nvPr>
        </p:nvSpPr>
        <p:spPr bwMode="auto">
          <a:xfrm>
            <a:off x="3838375" y="2231674"/>
            <a:ext cx="1360350" cy="577082"/>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on-chip L1</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cache (SRAM)</a:t>
            </a:r>
          </a:p>
        </p:txBody>
      </p:sp>
      <p:sp>
        <p:nvSpPr>
          <p:cNvPr id="35846" name="Text Box 5"/>
          <p:cNvSpPr txBox="1">
            <a:spLocks noChangeArrowheads="1"/>
          </p:cNvSpPr>
          <p:nvPr>
            <p:custDataLst>
              <p:tags r:id="rId6"/>
            </p:custDataLst>
          </p:nvPr>
        </p:nvSpPr>
        <p:spPr bwMode="auto">
          <a:xfrm>
            <a:off x="3830905" y="3940592"/>
            <a:ext cx="1375290" cy="577082"/>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main memory</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(DRAM)</a:t>
            </a:r>
          </a:p>
        </p:txBody>
      </p:sp>
      <p:sp>
        <p:nvSpPr>
          <p:cNvPr id="35847" name="Text Box 6"/>
          <p:cNvSpPr txBox="1">
            <a:spLocks noChangeArrowheads="1"/>
          </p:cNvSpPr>
          <p:nvPr>
            <p:custDataLst>
              <p:tags r:id="rId7"/>
            </p:custDataLst>
          </p:nvPr>
        </p:nvSpPr>
        <p:spPr bwMode="auto">
          <a:xfrm>
            <a:off x="3431950" y="4791670"/>
            <a:ext cx="2173200" cy="577082"/>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local secondary storage</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(local disks)</a:t>
            </a:r>
          </a:p>
        </p:txBody>
      </p:sp>
      <p:sp>
        <p:nvSpPr>
          <p:cNvPr id="35848" name="Line 7"/>
          <p:cNvSpPr>
            <a:spLocks noChangeShapeType="1"/>
          </p:cNvSpPr>
          <p:nvPr>
            <p:custDataLst>
              <p:tags r:id="rId8"/>
            </p:custDataLst>
          </p:nvPr>
        </p:nvSpPr>
        <p:spPr bwMode="auto">
          <a:xfrm>
            <a:off x="3990968" y="2119140"/>
            <a:ext cx="1063625" cy="1587"/>
          </a:xfrm>
          <a:prstGeom prst="line">
            <a:avLst/>
          </a:prstGeom>
          <a:noFill/>
          <a:ln w="25400" cap="flat" cmpd="sng" algn="ctr">
            <a:solidFill>
              <a:schemeClr val="tx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5850" name="Line 9"/>
          <p:cNvSpPr>
            <a:spLocks noChangeShapeType="1"/>
          </p:cNvSpPr>
          <p:nvPr>
            <p:custDataLst>
              <p:tags r:id="rId9"/>
            </p:custDataLst>
          </p:nvPr>
        </p:nvSpPr>
        <p:spPr bwMode="auto">
          <a:xfrm>
            <a:off x="3246430" y="3821734"/>
            <a:ext cx="2552700" cy="1587"/>
          </a:xfrm>
          <a:prstGeom prst="line">
            <a:avLst/>
          </a:prstGeom>
          <a:noFill/>
          <a:ln w="12600">
            <a:solidFill>
              <a:srgbClr val="000066"/>
            </a:solidFill>
            <a:miter lim="800000"/>
            <a:headEnd/>
            <a:tailEnd/>
          </a:ln>
        </p:spPr>
        <p:txBody>
          <a:bodyPr/>
          <a:lstStyle/>
          <a:p>
            <a:endParaRPr lang="en-US" dirty="0">
              <a:latin typeface="Calibri" panose="020F0502020204030204" pitchFamily="34" charset="0"/>
            </a:endParaRPr>
          </a:p>
        </p:txBody>
      </p:sp>
      <p:sp>
        <p:nvSpPr>
          <p:cNvPr id="35851" name="Line 10"/>
          <p:cNvSpPr>
            <a:spLocks noChangeShapeType="1"/>
          </p:cNvSpPr>
          <p:nvPr>
            <p:custDataLst>
              <p:tags r:id="rId10"/>
            </p:custDataLst>
          </p:nvPr>
        </p:nvSpPr>
        <p:spPr bwMode="auto">
          <a:xfrm>
            <a:off x="695317" y="4130502"/>
            <a:ext cx="1588" cy="2344738"/>
          </a:xfrm>
          <a:prstGeom prst="line">
            <a:avLst/>
          </a:prstGeom>
          <a:noFill/>
          <a:ln w="38160">
            <a:solidFill>
              <a:srgbClr val="000066"/>
            </a:solidFill>
            <a:miter lim="800000"/>
            <a:headEnd/>
            <a:tailEnd type="triangle" w="med" len="med"/>
          </a:ln>
        </p:spPr>
        <p:txBody>
          <a:bodyPr/>
          <a:lstStyle/>
          <a:p>
            <a:endParaRPr lang="en-US" dirty="0">
              <a:latin typeface="Calibri" panose="020F0502020204030204" pitchFamily="34" charset="0"/>
            </a:endParaRPr>
          </a:p>
        </p:txBody>
      </p:sp>
      <p:sp>
        <p:nvSpPr>
          <p:cNvPr id="35852" name="Text Box 11"/>
          <p:cNvSpPr txBox="1">
            <a:spLocks noChangeArrowheads="1"/>
          </p:cNvSpPr>
          <p:nvPr>
            <p:custDataLst>
              <p:tags r:id="rId11"/>
            </p:custDataLst>
          </p:nvPr>
        </p:nvSpPr>
        <p:spPr bwMode="auto">
          <a:xfrm>
            <a:off x="709659" y="4016469"/>
            <a:ext cx="915933" cy="1059650"/>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Larger,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slower,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cheaper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per byte</a:t>
            </a:r>
          </a:p>
        </p:txBody>
      </p:sp>
      <p:sp>
        <p:nvSpPr>
          <p:cNvPr id="35854" name="Text Box 13"/>
          <p:cNvSpPr txBox="1">
            <a:spLocks noChangeArrowheads="1"/>
          </p:cNvSpPr>
          <p:nvPr>
            <p:custDataLst>
              <p:tags r:id="rId12"/>
            </p:custDataLst>
          </p:nvPr>
        </p:nvSpPr>
        <p:spPr bwMode="auto">
          <a:xfrm>
            <a:off x="2817354" y="5749329"/>
            <a:ext cx="3402391" cy="577929"/>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remote secondary storage</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(distributed file systems, web servers)</a:t>
            </a:r>
          </a:p>
        </p:txBody>
      </p:sp>
      <p:sp>
        <p:nvSpPr>
          <p:cNvPr id="35857" name="Line 20"/>
          <p:cNvSpPr>
            <a:spLocks noChangeShapeType="1"/>
          </p:cNvSpPr>
          <p:nvPr>
            <p:custDataLst>
              <p:tags r:id="rId13"/>
            </p:custDataLst>
          </p:nvPr>
        </p:nvSpPr>
        <p:spPr bwMode="auto">
          <a:xfrm>
            <a:off x="2014174" y="5524327"/>
            <a:ext cx="5029200" cy="1588"/>
          </a:xfrm>
          <a:prstGeom prst="line">
            <a:avLst/>
          </a:prstGeom>
          <a:noFill/>
          <a:ln w="25400" cap="flat" cmpd="sng" algn="ctr">
            <a:solidFill>
              <a:schemeClr val="tx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5858" name="Text Box 21"/>
          <p:cNvSpPr txBox="1">
            <a:spLocks noChangeArrowheads="1"/>
          </p:cNvSpPr>
          <p:nvPr>
            <p:custDataLst>
              <p:tags r:id="rId14"/>
            </p:custDataLst>
          </p:nvPr>
        </p:nvSpPr>
        <p:spPr bwMode="auto">
          <a:xfrm>
            <a:off x="3838375" y="3082752"/>
            <a:ext cx="1360350" cy="577082"/>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on-chip L2</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cache (SRAM)</a:t>
            </a:r>
          </a:p>
        </p:txBody>
      </p:sp>
      <p:sp>
        <p:nvSpPr>
          <p:cNvPr id="35860" name="Text Box 25"/>
          <p:cNvSpPr txBox="1">
            <a:spLocks noChangeArrowheads="1"/>
          </p:cNvSpPr>
          <p:nvPr>
            <p:custDataLst>
              <p:tags r:id="rId15"/>
            </p:custDataLst>
          </p:nvPr>
        </p:nvSpPr>
        <p:spPr bwMode="auto">
          <a:xfrm>
            <a:off x="5185791" y="1426422"/>
            <a:ext cx="3618554" cy="667620"/>
          </a:xfrm>
          <a:prstGeom prst="rect">
            <a:avLst/>
          </a:prstGeom>
          <a:noFill/>
          <a:ln w="9525">
            <a:noFill/>
            <a:round/>
            <a:headEnd/>
            <a:tailEnd/>
          </a:ln>
        </p:spPr>
        <p:txBody>
          <a:bodyPr wrap="squar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solidFill>
                  <a:srgbClr val="0000FF"/>
                </a:solidFill>
                <a:latin typeface="Calibri" pitchFamily="34" charset="0"/>
              </a:rPr>
              <a:t>explicitly program-controlled </a:t>
            </a:r>
            <a:r>
              <a:rPr lang="en-GB" sz="1800" b="1" dirty="0">
                <a:solidFill>
                  <a:srgbClr val="0000FF"/>
                </a:solidFill>
                <a:latin typeface="Calibri" pitchFamily="34" charset="0"/>
              </a:rPr>
              <a:t>(e.g. refer to exactly %</a:t>
            </a:r>
            <a:r>
              <a:rPr lang="en-GB" sz="1800" b="1" dirty="0" err="1">
                <a:solidFill>
                  <a:srgbClr val="0000FF"/>
                </a:solidFill>
                <a:latin typeface="Calibri" pitchFamily="34" charset="0"/>
              </a:rPr>
              <a:t>rax</a:t>
            </a:r>
            <a:r>
              <a:rPr lang="en-GB" sz="1800" b="1" dirty="0">
                <a:solidFill>
                  <a:srgbClr val="0000FF"/>
                </a:solidFill>
                <a:latin typeface="Calibri" pitchFamily="34" charset="0"/>
              </a:rPr>
              <a:t>, %</a:t>
            </a:r>
            <a:r>
              <a:rPr lang="en-GB" sz="1800" dirty="0" err="1">
                <a:solidFill>
                  <a:srgbClr val="0000FF"/>
                </a:solidFill>
                <a:latin typeface="Calibri" pitchFamily="34" charset="0"/>
              </a:rPr>
              <a:t>r</a:t>
            </a:r>
            <a:r>
              <a:rPr lang="en-GB" sz="1800" b="1" dirty="0" err="1">
                <a:solidFill>
                  <a:srgbClr val="0000FF"/>
                </a:solidFill>
                <a:latin typeface="Calibri" pitchFamily="34" charset="0"/>
              </a:rPr>
              <a:t>bx</a:t>
            </a:r>
            <a:r>
              <a:rPr lang="en-GB" sz="1800" b="1" dirty="0">
                <a:solidFill>
                  <a:srgbClr val="0000FF"/>
                </a:solidFill>
                <a:latin typeface="Calibri" pitchFamily="34" charset="0"/>
              </a:rPr>
              <a:t>)</a:t>
            </a:r>
          </a:p>
        </p:txBody>
      </p:sp>
      <p:sp>
        <p:nvSpPr>
          <p:cNvPr id="35869" name="Text Box 36"/>
          <p:cNvSpPr txBox="1">
            <a:spLocks noChangeArrowheads="1"/>
          </p:cNvSpPr>
          <p:nvPr>
            <p:custDataLst>
              <p:tags r:id="rId16"/>
            </p:custDataLst>
          </p:nvPr>
        </p:nvSpPr>
        <p:spPr bwMode="auto">
          <a:xfrm>
            <a:off x="711192" y="2499619"/>
            <a:ext cx="894132" cy="1059650"/>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Smaller,</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faster,</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costlier</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per byte</a:t>
            </a:r>
          </a:p>
        </p:txBody>
      </p:sp>
      <p:sp>
        <p:nvSpPr>
          <p:cNvPr id="35870" name="Line 37"/>
          <p:cNvSpPr>
            <a:spLocks noChangeShapeType="1"/>
          </p:cNvSpPr>
          <p:nvPr>
            <p:custDataLst>
              <p:tags r:id="rId17"/>
            </p:custDataLst>
          </p:nvPr>
        </p:nvSpPr>
        <p:spPr bwMode="auto">
          <a:xfrm flipV="1">
            <a:off x="709605" y="1330152"/>
            <a:ext cx="1587" cy="2157413"/>
          </a:xfrm>
          <a:prstGeom prst="line">
            <a:avLst/>
          </a:prstGeom>
          <a:noFill/>
          <a:ln w="38160">
            <a:solidFill>
              <a:srgbClr val="000066"/>
            </a:solidFill>
            <a:miter lim="800000"/>
            <a:headEnd/>
            <a:tailEnd type="triangle" w="med" len="med"/>
          </a:ln>
        </p:spPr>
        <p:txBody>
          <a:bodyPr/>
          <a:lstStyle/>
          <a:p>
            <a:endParaRPr lang="en-US" dirty="0">
              <a:latin typeface="Calibri" panose="020F0502020204030204" pitchFamily="34" charset="0"/>
            </a:endParaRPr>
          </a:p>
        </p:txBody>
      </p:sp>
      <p:cxnSp>
        <p:nvCxnSpPr>
          <p:cNvPr id="40" name="Straight Connector 39"/>
          <p:cNvCxnSpPr/>
          <p:nvPr>
            <p:custDataLst>
              <p:tags r:id="rId18"/>
            </p:custDataLst>
          </p:nvPr>
        </p:nvCxnSpPr>
        <p:spPr bwMode="auto">
          <a:xfrm>
            <a:off x="2521298" y="4650965"/>
            <a:ext cx="4006851" cy="1588"/>
          </a:xfrm>
          <a:prstGeom prst="line">
            <a:avLst/>
          </a:prstGeom>
          <a:noFill/>
          <a:ln w="25400" cap="flat" cmpd="sng" algn="ctr">
            <a:solidFill>
              <a:schemeClr val="tx1"/>
            </a:solidFill>
            <a:prstDash val="solid"/>
            <a:round/>
            <a:headEnd type="none" w="med" len="med"/>
            <a:tailEnd type="none" w="med" len="med"/>
          </a:ln>
          <a:effectLst/>
        </p:spPr>
      </p:cxnSp>
      <p:cxnSp>
        <p:nvCxnSpPr>
          <p:cNvPr id="44" name="Straight Connector 43"/>
          <p:cNvCxnSpPr/>
          <p:nvPr>
            <p:custDataLst>
              <p:tags r:id="rId19"/>
            </p:custDataLst>
          </p:nvPr>
        </p:nvCxnSpPr>
        <p:spPr bwMode="auto">
          <a:xfrm>
            <a:off x="3010070" y="3821734"/>
            <a:ext cx="3017520" cy="1588"/>
          </a:xfrm>
          <a:prstGeom prst="line">
            <a:avLst/>
          </a:prstGeom>
          <a:noFill/>
          <a:ln w="25400" cap="flat" cmpd="sng" algn="ctr">
            <a:solidFill>
              <a:schemeClr val="tx1"/>
            </a:solidFill>
            <a:prstDash val="solid"/>
            <a:round/>
            <a:headEnd type="none" w="med" len="med"/>
            <a:tailEnd type="none" w="med" len="med"/>
          </a:ln>
          <a:effectLst/>
        </p:spPr>
      </p:cxnSp>
      <p:cxnSp>
        <p:nvCxnSpPr>
          <p:cNvPr id="46" name="Straight Connector 45"/>
          <p:cNvCxnSpPr/>
          <p:nvPr>
            <p:custDataLst>
              <p:tags r:id="rId20"/>
            </p:custDataLst>
          </p:nvPr>
        </p:nvCxnSpPr>
        <p:spPr bwMode="auto">
          <a:xfrm>
            <a:off x="3517714" y="2928764"/>
            <a:ext cx="2011680" cy="1588"/>
          </a:xfrm>
          <a:prstGeom prst="line">
            <a:avLst/>
          </a:prstGeom>
          <a:noFill/>
          <a:ln w="25400" cap="flat" cmpd="sng" algn="ctr">
            <a:solidFill>
              <a:schemeClr val="tx1"/>
            </a:solidFill>
            <a:prstDash val="solid"/>
            <a:round/>
            <a:headEnd type="none" w="med" len="med"/>
            <a:tailEnd type="none" w="med" len="med"/>
          </a:ln>
          <a:effectLst/>
        </p:spPr>
      </p:cxnSp>
      <p:sp>
        <p:nvSpPr>
          <p:cNvPr id="6" name="Trapezoid 5"/>
          <p:cNvSpPr/>
          <p:nvPr>
            <p:custDataLst>
              <p:tags r:id="rId21"/>
            </p:custDataLst>
          </p:nvPr>
        </p:nvSpPr>
        <p:spPr bwMode="auto">
          <a:xfrm>
            <a:off x="2254251" y="2116667"/>
            <a:ext cx="4550833" cy="2540000"/>
          </a:xfrm>
          <a:prstGeom prst="trapezoid">
            <a:avLst>
              <a:gd name="adj" fmla="val 60833"/>
            </a:avLst>
          </a:prstGeom>
          <a:noFill/>
          <a:ln w="381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endParaRPr>
          </a:p>
        </p:txBody>
      </p:sp>
      <p:sp>
        <p:nvSpPr>
          <p:cNvPr id="33" name="Text Box 25"/>
          <p:cNvSpPr txBox="1">
            <a:spLocks noChangeArrowheads="1"/>
          </p:cNvSpPr>
          <p:nvPr>
            <p:custDataLst>
              <p:tags r:id="rId22"/>
            </p:custDataLst>
          </p:nvPr>
        </p:nvSpPr>
        <p:spPr bwMode="auto">
          <a:xfrm>
            <a:off x="5420774" y="2534264"/>
            <a:ext cx="3618554" cy="1000403"/>
          </a:xfrm>
          <a:prstGeom prst="rect">
            <a:avLst/>
          </a:prstGeom>
          <a:noFill/>
          <a:ln w="9525">
            <a:noFill/>
            <a:round/>
            <a:headEnd/>
            <a:tailEnd/>
          </a:ln>
        </p:spPr>
        <p:txBody>
          <a:bodyPr wrap="square" lIns="90000" tIns="46800" rIns="90000" bIns="46800" anchor="ctr">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solidFill>
                  <a:srgbClr val="C00000"/>
                </a:solidFill>
                <a:latin typeface="Calibri" pitchFamily="34" charset="0"/>
              </a:rPr>
              <a:t>program sees “memory”;</a:t>
            </a:r>
          </a:p>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C00000"/>
                </a:solidFill>
                <a:latin typeface="Calibri" pitchFamily="34" charset="0"/>
              </a:rPr>
              <a:t>hardware manages caching</a:t>
            </a:r>
          </a:p>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solidFill>
                  <a:srgbClr val="C00000"/>
                </a:solidFill>
                <a:latin typeface="Calibri" pitchFamily="34" charset="0"/>
              </a:rPr>
              <a:t>transparently</a:t>
            </a:r>
          </a:p>
        </p:txBody>
      </p:sp>
      <p:cxnSp>
        <p:nvCxnSpPr>
          <p:cNvPr id="5" name="Straight Arrow Connector 4"/>
          <p:cNvCxnSpPr>
            <a:stCxn id="35860" idx="1"/>
          </p:cNvCxnSpPr>
          <p:nvPr>
            <p:custDataLst>
              <p:tags r:id="rId23"/>
            </p:custDataLst>
          </p:nvPr>
        </p:nvCxnSpPr>
        <p:spPr bwMode="auto">
          <a:xfrm flipH="1">
            <a:off x="4938272" y="1760232"/>
            <a:ext cx="247519" cy="81634"/>
          </a:xfrm>
          <a:prstGeom prst="straightConnector1">
            <a:avLst/>
          </a:prstGeom>
          <a:noFill/>
          <a:ln w="25400" cap="flat" cmpd="sng" algn="ctr">
            <a:solidFill>
              <a:schemeClr val="accent2"/>
            </a:solidFill>
            <a:prstDash val="solid"/>
            <a:round/>
            <a:headEnd type="none" w="med" len="med"/>
            <a:tailEnd type="arrow"/>
          </a:ln>
          <a:effectLst/>
        </p:spPr>
      </p:cxnSp>
    </p:spTree>
    <p:extLst>
      <p:ext uri="{BB962C8B-B14F-4D97-AF65-F5344CB8AC3E}">
        <p14:creationId xmlns:p14="http://schemas.microsoft.com/office/powerpoint/2010/main" val="13590162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8" name="Rectangle 6"/>
          <p:cNvSpPr>
            <a:spLocks noGrp="1" noChangeArrowheads="1"/>
          </p:cNvSpPr>
          <p:nvPr>
            <p:ph type="title"/>
            <p:custDataLst>
              <p:tags r:id="rId1"/>
            </p:custDataLst>
          </p:nvPr>
        </p:nvSpPr>
        <p:spPr/>
        <p:txBody>
          <a:bodyPr/>
          <a:lstStyle/>
          <a:p>
            <a:r>
              <a:rPr lang="en-US" dirty="0"/>
              <a:t>Memory Hierarchies</a:t>
            </a:r>
          </a:p>
        </p:txBody>
      </p:sp>
      <p:sp>
        <p:nvSpPr>
          <p:cNvPr id="136199" name="Rectangle 7"/>
          <p:cNvSpPr>
            <a:spLocks noGrp="1" noChangeArrowheads="1"/>
          </p:cNvSpPr>
          <p:nvPr>
            <p:ph idx="1"/>
            <p:custDataLst>
              <p:tags r:id="rId2"/>
            </p:custDataLst>
          </p:nvPr>
        </p:nvSpPr>
        <p:spPr/>
        <p:txBody>
          <a:bodyPr/>
          <a:lstStyle/>
          <a:p>
            <a:r>
              <a:rPr lang="en-US" dirty="0"/>
              <a:t>Fundamental idea of a memory hierarchy:</a:t>
            </a:r>
          </a:p>
          <a:p>
            <a:pPr lvl="1"/>
            <a:r>
              <a:rPr lang="en-US" dirty="0"/>
              <a:t>For each level k, the faster, smaller device at level k serves as a cache for the larger, slower device at level k+1</a:t>
            </a:r>
          </a:p>
          <a:p>
            <a:r>
              <a:rPr lang="en-US" dirty="0"/>
              <a:t>Why do memory hierarchies work?</a:t>
            </a:r>
          </a:p>
          <a:p>
            <a:pPr lvl="1"/>
            <a:r>
              <a:rPr lang="en-US" dirty="0"/>
              <a:t>Because of locality, programs tend to access the data at level k more often than they access the data at level k+1</a:t>
            </a:r>
          </a:p>
          <a:p>
            <a:pPr lvl="1"/>
            <a:r>
              <a:rPr lang="en-US" dirty="0"/>
              <a:t>Thus, the storage at level k+1 can be slower, and thus larger and cheaper per bit</a:t>
            </a:r>
          </a:p>
          <a:p>
            <a:r>
              <a:rPr lang="en-US" i="1" dirty="0">
                <a:solidFill>
                  <a:srgbClr val="FF0000"/>
                </a:solidFill>
              </a:rPr>
              <a:t>Big Idea:  </a:t>
            </a:r>
            <a:r>
              <a:rPr lang="en-US" dirty="0"/>
              <a:t>The memory hierarchy creates a large pool of storage that costs as much as the cheap storage near the bottom, but that serves data to programs at the rate of the fast storage near the top</a:t>
            </a:r>
          </a:p>
          <a:p>
            <a:pPr lvl="1"/>
            <a:endParaRPr lang="en-US" dirty="0"/>
          </a:p>
          <a:p>
            <a:endParaRPr lang="en-US" dirty="0"/>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5</a:t>
            </a:fld>
            <a:endParaRPr lang="en-US" dirty="0"/>
          </a:p>
        </p:txBody>
      </p:sp>
    </p:spTree>
    <p:extLst>
      <p:ext uri="{BB962C8B-B14F-4D97-AF65-F5344CB8AC3E}">
        <p14:creationId xmlns:p14="http://schemas.microsoft.com/office/powerpoint/2010/main" val="107545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Making memory accesses fast!</a:t>
            </a:r>
          </a:p>
        </p:txBody>
      </p:sp>
      <p:sp>
        <p:nvSpPr>
          <p:cNvPr id="3" name="Content Placeholder 2"/>
          <p:cNvSpPr>
            <a:spLocks noGrp="1"/>
          </p:cNvSpPr>
          <p:nvPr>
            <p:ph idx="1"/>
            <p:custDataLst>
              <p:tags r:id="rId2"/>
            </p:custDataLst>
          </p:nvPr>
        </p:nvSpPr>
        <p:spPr/>
        <p:txBody>
          <a:bodyPr/>
          <a:lstStyle/>
          <a:p>
            <a:r>
              <a:rPr lang="en-US" dirty="0"/>
              <a:t>Cache basics</a:t>
            </a:r>
          </a:p>
          <a:p>
            <a:r>
              <a:rPr lang="en-US" dirty="0"/>
              <a:t>Principle of locality</a:t>
            </a:r>
          </a:p>
          <a:p>
            <a:r>
              <a:rPr lang="en-US" dirty="0"/>
              <a:t>Memory hierarchies</a:t>
            </a:r>
          </a:p>
          <a:p>
            <a:r>
              <a:rPr lang="en-US" b="1" dirty="0">
                <a:solidFill>
                  <a:srgbClr val="4B2A85"/>
                </a:solidFill>
              </a:rPr>
              <a:t>Cache organization</a:t>
            </a:r>
          </a:p>
          <a:p>
            <a:pPr lvl="1"/>
            <a:r>
              <a:rPr lang="en-US" b="1" dirty="0">
                <a:solidFill>
                  <a:srgbClr val="4B2A85"/>
                </a:solidFill>
              </a:rPr>
              <a:t>Direct-mapped</a:t>
            </a:r>
            <a:r>
              <a:rPr lang="en-US" b="1" dirty="0">
                <a:solidFill>
                  <a:srgbClr val="4B2A85"/>
                </a:solidFill>
                <a:sym typeface="Wingdings"/>
              </a:rPr>
              <a:t> (</a:t>
            </a:r>
            <a:r>
              <a:rPr lang="en-US" b="1" i="1" dirty="0">
                <a:solidFill>
                  <a:srgbClr val="4B2A85"/>
                </a:solidFill>
                <a:sym typeface="Wingdings"/>
              </a:rPr>
              <a:t>sets</a:t>
            </a:r>
            <a:r>
              <a:rPr lang="en-US" b="1" dirty="0">
                <a:solidFill>
                  <a:srgbClr val="4B2A85"/>
                </a:solidFill>
                <a:sym typeface="Wingdings"/>
              </a:rPr>
              <a:t>;</a:t>
            </a:r>
            <a:r>
              <a:rPr lang="en-US" b="1" dirty="0">
                <a:solidFill>
                  <a:srgbClr val="4B2A85"/>
                </a:solidFill>
              </a:rPr>
              <a:t> index + tag)</a:t>
            </a:r>
          </a:p>
          <a:p>
            <a:pPr lvl="1"/>
            <a:r>
              <a:rPr lang="en-US" b="1" dirty="0">
                <a:solidFill>
                  <a:srgbClr val="4B2A85"/>
                </a:solidFill>
              </a:rPr>
              <a:t>Associativity (</a:t>
            </a:r>
            <a:r>
              <a:rPr lang="en-US" b="1" i="1" dirty="0">
                <a:solidFill>
                  <a:srgbClr val="4B2A85"/>
                </a:solidFill>
              </a:rPr>
              <a:t>ways</a:t>
            </a:r>
            <a:r>
              <a:rPr lang="en-US" b="1" dirty="0">
                <a:solidFill>
                  <a:srgbClr val="4B2A85"/>
                </a:solidFill>
              </a:rPr>
              <a:t>)</a:t>
            </a:r>
          </a:p>
          <a:p>
            <a:pPr lvl="1"/>
            <a:r>
              <a:rPr lang="en-US" b="1" dirty="0">
                <a:solidFill>
                  <a:srgbClr val="4B2A85"/>
                </a:solidFill>
              </a:rPr>
              <a:t>Replacement policy</a:t>
            </a:r>
          </a:p>
          <a:p>
            <a:pPr lvl="1"/>
            <a:r>
              <a:rPr lang="en-US" dirty="0"/>
              <a:t>Handling writes</a:t>
            </a:r>
          </a:p>
          <a:p>
            <a:r>
              <a:rPr lang="en-US" dirty="0"/>
              <a:t>Program optimizations that consider caches</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6</a:t>
            </a:fld>
            <a:endParaRPr lang="en-US"/>
          </a:p>
        </p:txBody>
      </p:sp>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2407320" y="3384360"/>
              <a:ext cx="16560" cy="46800"/>
            </p14:xfrm>
          </p:contentPart>
        </mc:Choice>
        <mc:Fallback xmlns="">
          <p:pic>
            <p:nvPicPr>
              <p:cNvPr id="4" name="Ink 3"/>
              <p:cNvPicPr/>
              <p:nvPr/>
            </p:nvPicPr>
            <p:blipFill>
              <a:blip r:embed="rId7"/>
              <a:stretch>
                <a:fillRect/>
              </a:stretch>
            </p:blipFill>
            <p:spPr>
              <a:xfrm>
                <a:off x="2403000" y="3380760"/>
                <a:ext cx="23400" cy="54000"/>
              </a:xfrm>
              <a:prstGeom prst="rect">
                <a:avLst/>
              </a:prstGeom>
            </p:spPr>
          </p:pic>
        </mc:Fallback>
      </mc:AlternateContent>
    </p:spTree>
    <p:extLst>
      <p:ext uri="{BB962C8B-B14F-4D97-AF65-F5344CB8AC3E}">
        <p14:creationId xmlns:p14="http://schemas.microsoft.com/office/powerpoint/2010/main" val="25504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Cache Organization</a:t>
            </a:r>
          </a:p>
        </p:txBody>
      </p:sp>
      <mc:AlternateContent xmlns:mc="http://schemas.openxmlformats.org/markup-compatibility/2006" xmlns:a14="http://schemas.microsoft.com/office/drawing/2010/main">
        <mc:Choice Requires="a14">
          <p:sp>
            <p:nvSpPr>
              <p:cNvPr id="3" name="Content Placeholder 2"/>
              <p:cNvSpPr>
                <a:spLocks noGrp="1"/>
              </p:cNvSpPr>
              <p:nvPr>
                <p:ph idx="1"/>
                <p:custDataLst>
                  <p:tags r:id="rId2"/>
                </p:custDataLst>
              </p:nvPr>
            </p:nvSpPr>
            <p:spPr/>
            <p:txBody>
              <a:bodyPr/>
              <a:lstStyle/>
              <a:p>
                <a:r>
                  <a:rPr lang="en-US" b="0" dirty="0"/>
                  <a:t>Fundamental Equation:</a:t>
                </a:r>
                <a:r>
                  <a:rPr lang="en-US" b="0" dirty="0">
                    <a:solidFill>
                      <a:srgbClr val="FF0000"/>
                    </a:solidFill>
                  </a:rPr>
                  <a:t> </a:t>
                </a:r>
                <a14:m>
                  <m:oMath xmlns:m="http://schemas.openxmlformats.org/officeDocument/2006/math">
                    <m:r>
                      <a:rPr lang="en-US" b="0" i="1" dirty="0" smtClean="0">
                        <a:solidFill>
                          <a:srgbClr val="FF0000"/>
                        </a:solidFill>
                        <a:latin typeface="Cambria Math" panose="02040503050406030204" pitchFamily="18" charset="0"/>
                      </a:rPr>
                      <m:t>𝐶</m:t>
                    </m:r>
                    <m:r>
                      <a:rPr lang="en-US" b="0" i="1" dirty="0" smtClean="0">
                        <a:solidFill>
                          <a:srgbClr val="FF0000"/>
                        </a:solidFill>
                        <a:latin typeface="Cambria Math" panose="02040503050406030204" pitchFamily="18" charset="0"/>
                      </a:rPr>
                      <m:t>=</m:t>
                    </m:r>
                    <m:r>
                      <a:rPr lang="en-US" b="0" i="1" dirty="0" smtClean="0">
                        <a:solidFill>
                          <a:srgbClr val="FF0000"/>
                        </a:solidFill>
                        <a:latin typeface="Cambria Math" panose="02040503050406030204" pitchFamily="18" charset="0"/>
                      </a:rPr>
                      <m:t>𝑆</m:t>
                    </m:r>
                    <m:r>
                      <a:rPr lang="en-US" b="0" i="1" dirty="0" smtClean="0">
                        <a:solidFill>
                          <a:srgbClr val="FF0000"/>
                        </a:solidFill>
                        <a:latin typeface="Cambria Math" panose="02040503050406030204" pitchFamily="18" charset="0"/>
                      </a:rPr>
                      <m:t> ∗</m:t>
                    </m:r>
                    <m:r>
                      <a:rPr lang="en-US" b="0" i="1" dirty="0" smtClean="0">
                        <a:solidFill>
                          <a:srgbClr val="FF0000"/>
                        </a:solidFill>
                        <a:latin typeface="Cambria Math" panose="02040503050406030204" pitchFamily="18" charset="0"/>
                      </a:rPr>
                      <m:t>𝐸</m:t>
                    </m:r>
                    <m:r>
                      <a:rPr lang="en-US" b="0" i="1" dirty="0" smtClean="0">
                        <a:solidFill>
                          <a:srgbClr val="FF0000"/>
                        </a:solidFill>
                        <a:latin typeface="Cambria Math" panose="02040503050406030204" pitchFamily="18" charset="0"/>
                      </a:rPr>
                      <m:t> ∗ </m:t>
                    </m:r>
                    <m:r>
                      <a:rPr lang="en-US" i="1" dirty="0">
                        <a:solidFill>
                          <a:srgbClr val="FF0000"/>
                        </a:solidFill>
                        <a:latin typeface="Cambria Math" panose="02040503050406030204" pitchFamily="18" charset="0"/>
                      </a:rPr>
                      <m:t>𝐵</m:t>
                    </m:r>
                  </m:oMath>
                </a14:m>
                <a:endParaRPr lang="en-US" dirty="0">
                  <a:solidFill>
                    <a:srgbClr val="FF0000"/>
                  </a:solidFill>
                </a:endParaRPr>
              </a:p>
              <a:p>
                <a:endParaRPr lang="en-US" dirty="0">
                  <a:solidFill>
                    <a:srgbClr val="FF0000"/>
                  </a:solidFill>
                </a:endParaRPr>
              </a:p>
              <a:p>
                <a:r>
                  <a:rPr lang="en-US" dirty="0">
                    <a:solidFill>
                      <a:srgbClr val="FF0000"/>
                    </a:solidFill>
                  </a:rPr>
                  <a:t>Cache Size </a:t>
                </a:r>
                <a:r>
                  <a:rPr lang="en-US" dirty="0"/>
                  <a:t>(</a:t>
                </a:r>
                <a14:m>
                  <m:oMath xmlns:m="http://schemas.openxmlformats.org/officeDocument/2006/math">
                    <m:r>
                      <a:rPr lang="en-US" b="0" i="1" dirty="0" smtClean="0">
                        <a:solidFill>
                          <a:srgbClr val="FF0000"/>
                        </a:solidFill>
                        <a:latin typeface="Cambria Math" panose="02040503050406030204" pitchFamily="18" charset="0"/>
                      </a:rPr>
                      <m:t>𝐶</m:t>
                    </m:r>
                  </m:oMath>
                </a14:m>
                <a:r>
                  <a:rPr lang="en-US" dirty="0"/>
                  <a:t>):  total capacity (Bytes) of cache</a:t>
                </a:r>
              </a:p>
              <a:p>
                <a:r>
                  <a:rPr lang="en-US" dirty="0">
                    <a:solidFill>
                      <a:srgbClr val="FF0000"/>
                    </a:solidFill>
                  </a:rPr>
                  <a:t>Block Size </a:t>
                </a:r>
                <a:r>
                  <a:rPr lang="en-US" dirty="0"/>
                  <a:t>(</a:t>
                </a:r>
                <a14:m>
                  <m:oMath xmlns:m="http://schemas.openxmlformats.org/officeDocument/2006/math">
                    <m:r>
                      <a:rPr lang="en-US" i="1" dirty="0">
                        <a:solidFill>
                          <a:srgbClr val="FF0000"/>
                        </a:solidFill>
                        <a:latin typeface="Cambria Math" panose="02040503050406030204" pitchFamily="18" charset="0"/>
                      </a:rPr>
                      <m:t>𝐵</m:t>
                    </m:r>
                  </m:oMath>
                </a14:m>
                <a:r>
                  <a:rPr lang="en-US" dirty="0"/>
                  <a:t>):  unit of transfer between </a:t>
                </a:r>
                <a14:m>
                  <m:oMath xmlns:m="http://schemas.openxmlformats.org/officeDocument/2006/math">
                    <m:r>
                      <a:rPr lang="en-US" i="1" dirty="0">
                        <a:latin typeface="Cambria Math" panose="02040503050406030204" pitchFamily="18" charset="0"/>
                      </a:rPr>
                      <m:t>$</m:t>
                    </m:r>
                  </m:oMath>
                </a14:m>
                <a:r>
                  <a:rPr lang="en-US" dirty="0"/>
                  <a:t> and Mem</a:t>
                </a:r>
              </a:p>
              <a:p>
                <a:r>
                  <a:rPr lang="en-US" dirty="0">
                    <a:solidFill>
                      <a:srgbClr val="FF0000"/>
                    </a:solidFill>
                  </a:rPr>
                  <a:t>Sets </a:t>
                </a:r>
                <a:r>
                  <a:rPr lang="en-US" dirty="0"/>
                  <a:t>(</a:t>
                </a:r>
                <a14:m>
                  <m:oMath xmlns:m="http://schemas.openxmlformats.org/officeDocument/2006/math">
                    <m:r>
                      <a:rPr lang="en-US" b="0" i="1" dirty="0" smtClean="0">
                        <a:solidFill>
                          <a:srgbClr val="FF0000"/>
                        </a:solidFill>
                        <a:latin typeface="Cambria Math" panose="02040503050406030204" pitchFamily="18" charset="0"/>
                      </a:rPr>
                      <m:t>𝑆</m:t>
                    </m:r>
                  </m:oMath>
                </a14:m>
                <a:r>
                  <a:rPr lang="en-US" dirty="0"/>
                  <a:t>):  collection of blocks</a:t>
                </a:r>
              </a:p>
              <a:p>
                <a:pPr lvl="1"/>
                <a:r>
                  <a:rPr lang="en-US" dirty="0"/>
                  <a:t>Cache can be thought of as an “array of sets”</a:t>
                </a:r>
              </a:p>
              <a:p>
                <a:r>
                  <a:rPr lang="en-US" dirty="0">
                    <a:solidFill>
                      <a:srgbClr val="FF0000"/>
                    </a:solidFill>
                  </a:rPr>
                  <a:t>Associativity </a:t>
                </a:r>
                <a:r>
                  <a:rPr lang="en-US" dirty="0"/>
                  <a:t>(</a:t>
                </a:r>
                <a14:m>
                  <m:oMath xmlns:m="http://schemas.openxmlformats.org/officeDocument/2006/math">
                    <m:r>
                      <a:rPr lang="en-US" b="0" i="1" dirty="0" smtClean="0">
                        <a:solidFill>
                          <a:srgbClr val="FF0000"/>
                        </a:solidFill>
                        <a:latin typeface="Cambria Math" panose="02040503050406030204" pitchFamily="18" charset="0"/>
                      </a:rPr>
                      <m:t>𝐸</m:t>
                    </m:r>
                  </m:oMath>
                </a14:m>
                <a:r>
                  <a:rPr lang="en-US" dirty="0"/>
                  <a:t>):  number of cache blocks per set</a:t>
                </a:r>
              </a:p>
              <a:p>
                <a:r>
                  <a:rPr lang="en-US" dirty="0">
                    <a:solidFill>
                      <a:srgbClr val="FF0000"/>
                    </a:solidFill>
                  </a:rPr>
                  <a:t>Address Bits </a:t>
                </a:r>
                <a:r>
                  <a:rPr lang="en-US" dirty="0"/>
                  <a:t>(</a:t>
                </a:r>
                <a14:m>
                  <m:oMath xmlns:m="http://schemas.openxmlformats.org/officeDocument/2006/math">
                    <m:r>
                      <a:rPr lang="en-US" b="0" i="1" dirty="0" smtClean="0">
                        <a:solidFill>
                          <a:srgbClr val="FF0000"/>
                        </a:solidFill>
                        <a:latin typeface="Cambria Math" panose="02040503050406030204" pitchFamily="18" charset="0"/>
                      </a:rPr>
                      <m:t>𝑚</m:t>
                    </m:r>
                  </m:oMath>
                </a14:m>
                <a:r>
                  <a:rPr lang="en-US" dirty="0"/>
                  <a:t>):  number of bits in address</a:t>
                </a:r>
              </a:p>
            </p:txBody>
          </p:sp>
        </mc:Choice>
        <mc:Fallback xmlns="">
          <p:sp>
            <p:nvSpPr>
              <p:cNvPr id="3" name="Content Placeholder 2"/>
              <p:cNvSpPr>
                <a:spLocks noGrp="1" noRot="1" noChangeAspect="1" noMove="1" noResize="1" noEditPoints="1" noAdjustHandles="1" noChangeArrowheads="1" noChangeShapeType="1" noTextEdit="1"/>
              </p:cNvSpPr>
              <p:nvPr>
                <p:ph idx="1"/>
                <p:custDataLst>
                  <p:tags r:id="rId6"/>
                </p:custDataLst>
              </p:nvPr>
            </p:nvSpPr>
            <p:spPr>
              <a:blipFill>
                <a:blip r:embed="rId7"/>
                <a:stretch>
                  <a:fillRect l="-291" t="-1103"/>
                </a:stretch>
              </a:blipFill>
            </p:spPr>
            <p:txBody>
              <a:bodyPr/>
              <a:lstStyle/>
              <a:p>
                <a:r>
                  <a:rPr lang="en-US">
                    <a:noFill/>
                  </a:rPr>
                  <a:t> </a:t>
                </a:r>
              </a:p>
            </p:txBody>
          </p:sp>
        </mc:Fallback>
      </mc:AlternateContent>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7</a:t>
            </a:fld>
            <a:endParaRPr lang="en-US"/>
          </a:p>
        </p:txBody>
      </p:sp>
    </p:spTree>
    <p:extLst>
      <p:ext uri="{BB962C8B-B14F-4D97-AF65-F5344CB8AC3E}">
        <p14:creationId xmlns:p14="http://schemas.microsoft.com/office/powerpoint/2010/main" val="3019795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Cache Organization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custDataLst>
                  <p:tags r:id="rId2"/>
                </p:custDataLst>
              </p:nvPr>
            </p:nvSpPr>
            <p:spPr/>
            <p:txBody>
              <a:bodyPr/>
              <a:lstStyle/>
              <a:p>
                <a:r>
                  <a:rPr lang="en-US" dirty="0">
                    <a:solidFill>
                      <a:srgbClr val="FF0000"/>
                    </a:solidFill>
                  </a:rPr>
                  <a:t>Block Size </a:t>
                </a:r>
                <a:r>
                  <a:rPr lang="en-US" dirty="0"/>
                  <a:t>(</a:t>
                </a:r>
                <a14:m>
                  <m:oMath xmlns:m="http://schemas.openxmlformats.org/officeDocument/2006/math">
                    <m:r>
                      <a:rPr lang="en-US" b="0" i="1" dirty="0" smtClean="0">
                        <a:solidFill>
                          <a:srgbClr val="FF0000"/>
                        </a:solidFill>
                        <a:latin typeface="Cambria Math" panose="02040503050406030204" pitchFamily="18" charset="0"/>
                      </a:rPr>
                      <m:t>𝐵</m:t>
                    </m:r>
                  </m:oMath>
                </a14:m>
                <a:r>
                  <a:rPr lang="en-US" dirty="0"/>
                  <a:t>):  unit of transfer between </a:t>
                </a:r>
                <a14:m>
                  <m:oMath xmlns:m="http://schemas.openxmlformats.org/officeDocument/2006/math">
                    <m:r>
                      <a:rPr lang="en-US" i="1" dirty="0" smtClean="0">
                        <a:latin typeface="Cambria Math" panose="02040503050406030204" pitchFamily="18" charset="0"/>
                      </a:rPr>
                      <m:t>$</m:t>
                    </m:r>
                  </m:oMath>
                </a14:m>
                <a:r>
                  <a:rPr lang="en-US" dirty="0"/>
                  <a:t> and Mem</a:t>
                </a:r>
              </a:p>
              <a:p>
                <a:pPr lvl="1"/>
                <a:r>
                  <a:rPr lang="en-US" dirty="0"/>
                  <a:t>Given in bytes and always a power of 2 (</a:t>
                </a:r>
                <a:r>
                  <a:rPr lang="en-US" i="1" dirty="0"/>
                  <a:t>e.g.</a:t>
                </a:r>
                <a:r>
                  <a:rPr lang="en-US" dirty="0"/>
                  <a:t> 64 Bytes)</a:t>
                </a:r>
              </a:p>
              <a:p>
                <a:pPr lvl="1"/>
                <a:r>
                  <a:rPr lang="en-US" dirty="0"/>
                  <a:t>Blocks consist of adjacent bytes (differ in address by 1)</a:t>
                </a:r>
              </a:p>
              <a:p>
                <a:pPr lvl="2"/>
                <a:r>
                  <a:rPr lang="en-US" dirty="0"/>
                  <a:t>Spatial locality!</a:t>
                </a:r>
              </a:p>
              <a:p>
                <a:pPr>
                  <a:spcBef>
                    <a:spcPts val="1800"/>
                  </a:spcBef>
                </a:pPr>
                <a:r>
                  <a:rPr lang="en-US" dirty="0"/>
                  <a:t>Offset field </a:t>
                </a:r>
              </a:p>
              <a:p>
                <a:pPr lvl="1"/>
                <a:r>
                  <a:rPr lang="en-US" dirty="0"/>
                  <a:t>Low-order </a:t>
                </a:r>
                <a14:m>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e>
                    </m:func>
                    <m:r>
                      <a:rPr lang="en-US" b="0" i="1" smtClean="0">
                        <a:latin typeface="Cambria Math" panose="02040503050406030204" pitchFamily="18" charset="0"/>
                      </a:rPr>
                      <m:t>=</m:t>
                    </m:r>
                    <m:r>
                      <a:rPr lang="en-US" b="1" i="1" smtClean="0">
                        <a:solidFill>
                          <a:srgbClr val="00B0F0"/>
                        </a:solidFill>
                        <a:latin typeface="Cambria Math" panose="02040503050406030204" pitchFamily="18" charset="0"/>
                      </a:rPr>
                      <m:t>𝒃</m:t>
                    </m:r>
                  </m:oMath>
                </a14:m>
                <a:r>
                  <a:rPr lang="en-US" dirty="0"/>
                  <a:t> bits of address tell you which byte within a block</a:t>
                </a:r>
              </a:p>
              <a:p>
                <a:pPr lvl="2"/>
                <a:r>
                  <a:rPr lang="en-US" dirty="0"/>
                  <a:t>(address) mod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𝑛</m:t>
                        </m:r>
                      </m:sup>
                    </m:sSup>
                  </m:oMath>
                </a14:m>
                <a:r>
                  <a:rPr lang="en-US" dirty="0"/>
                  <a:t> = </a:t>
                </a:r>
                <a14:m>
                  <m:oMath xmlns:m="http://schemas.openxmlformats.org/officeDocument/2006/math">
                    <m:r>
                      <a:rPr lang="en-US" i="1">
                        <a:latin typeface="Cambria Math" panose="02040503050406030204" pitchFamily="18" charset="0"/>
                      </a:rPr>
                      <m:t>𝑛</m:t>
                    </m:r>
                  </m:oMath>
                </a14:m>
                <a:r>
                  <a:rPr lang="en-US" dirty="0"/>
                  <a:t> lowest bits of address</a:t>
                </a:r>
                <a:endParaRPr lang="en-US" b="1" dirty="0"/>
              </a:p>
              <a:p>
                <a:pPr lvl="1"/>
                <a:r>
                  <a:rPr lang="en-US" dirty="0"/>
                  <a:t>(address) modulo (# of bytes in a block)</a:t>
                </a:r>
              </a:p>
              <a:p>
                <a:pPr lvl="1"/>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custDataLst>
                  <p:tags r:id="rId11"/>
                </p:custDataLst>
              </p:nvPr>
            </p:nvSpPr>
            <p:spPr>
              <a:blipFill>
                <a:blip r:embed="rId12"/>
                <a:stretch>
                  <a:fillRect l="-291" t="-1103"/>
                </a:stretch>
              </a:blipFill>
            </p:spPr>
            <p:txBody>
              <a:bodyPr/>
              <a:lstStyle/>
              <a:p>
                <a:r>
                  <a:rPr lang="en-US">
                    <a:noFill/>
                  </a:rPr>
                  <a:t> </a:t>
                </a:r>
              </a:p>
            </p:txBody>
          </p:sp>
        </mc:Fallback>
      </mc:AlternateContent>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8</a:t>
            </a:fld>
            <a:endParaRPr lang="en-US"/>
          </a:p>
        </p:txBody>
      </p:sp>
      <p:grpSp>
        <p:nvGrpSpPr>
          <p:cNvPr id="4" name="Group 3"/>
          <p:cNvGrpSpPr/>
          <p:nvPr/>
        </p:nvGrpSpPr>
        <p:grpSpPr>
          <a:xfrm>
            <a:off x="1463040" y="5486400"/>
            <a:ext cx="6145392" cy="931639"/>
            <a:chOff x="438288" y="5760720"/>
            <a:chExt cx="6145392" cy="931639"/>
          </a:xfrm>
        </p:grpSpPr>
        <p:sp>
          <p:nvSpPr>
            <p:cNvPr id="7" name="Rectangle 6"/>
            <p:cNvSpPr>
              <a:spLocks noChangeArrowheads="1"/>
            </p:cNvSpPr>
            <p:nvPr>
              <p:custDataLst>
                <p:tags r:id="rId4"/>
              </p:custDataLst>
            </p:nvPr>
          </p:nvSpPr>
          <p:spPr bwMode="auto">
            <a:xfrm>
              <a:off x="2560320" y="6035040"/>
              <a:ext cx="2743200" cy="36662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atin typeface="Calibri" panose="020F0502020204030204" pitchFamily="34" charset="0"/>
                  <a:cs typeface="Calibri" panose="020F0502020204030204" pitchFamily="34" charset="0"/>
                </a:rPr>
                <a:t>Block Number</a:t>
              </a:r>
              <a:endParaRPr lang="en-US" dirty="0">
                <a:latin typeface="Calibri" panose="020F0502020204030204" pitchFamily="34" charset="0"/>
                <a:cs typeface="Calibri" panose="020F0502020204030204" pitchFamily="34" charset="0"/>
              </a:endParaRPr>
            </a:p>
          </p:txBody>
        </p:sp>
        <p:sp>
          <p:nvSpPr>
            <p:cNvPr id="8" name="Rectangle 7"/>
            <p:cNvSpPr>
              <a:spLocks noChangeArrowheads="1"/>
            </p:cNvSpPr>
            <p:nvPr>
              <p:custDataLst>
                <p:tags r:id="rId5"/>
              </p:custDataLst>
            </p:nvPr>
          </p:nvSpPr>
          <p:spPr bwMode="auto">
            <a:xfrm>
              <a:off x="5303520" y="6035040"/>
              <a:ext cx="1279902" cy="36662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atin typeface="Calibri" panose="020F0502020204030204" pitchFamily="34" charset="0"/>
                  <a:cs typeface="Calibri" panose="020F0502020204030204" pitchFamily="34" charset="0"/>
                </a:rPr>
                <a:t>Block Offset</a:t>
              </a:r>
              <a:endParaRPr 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9" name="Text Box 7"/>
                <p:cNvSpPr txBox="1">
                  <a:spLocks noChangeArrowheads="1"/>
                </p:cNvSpPr>
                <p:nvPr>
                  <p:custDataLst>
                    <p:tags r:id="rId6"/>
                  </p:custDataLst>
                </p:nvPr>
              </p:nvSpPr>
              <p:spPr bwMode="auto">
                <a:xfrm>
                  <a:off x="438288" y="6035484"/>
                  <a:ext cx="2400009" cy="656875"/>
                </a:xfrm>
                <a:prstGeom prst="rect">
                  <a:avLst/>
                </a:prstGeom>
                <a:noFill/>
                <a:ln>
                  <a:noFill/>
                </a:ln>
                <a:extLst>
                  <a:ext uri="{909E8E84-426E-40DD-AFC4-6F175D3DCCD1}">
                    <a14:hiddenFill>
                      <a:solidFill>
                        <a:srgbClr val="FFFFFF"/>
                      </a:solidFill>
                    </a14:hiddenFill>
                  </a:ext>
                  <a:ext uri="{91240B29-F687-4F45-9708-019B960494DF}">
                    <a14:hiddenLine w="25400">
                      <a:solidFill>
                        <a:srgbClr val="000000"/>
                      </a:solidFill>
                      <a:miter lim="800000"/>
                      <a:headEnd/>
                      <a:tailEnd/>
                    </a14:hiddenLine>
                  </a:ext>
                </a:extLst>
              </p:spPr>
              <p:txBody>
                <a:bodyPr wrap="none" lIns="101882" tIns="50941" rIns="101882" bIns="50941" anchor="ctr">
                  <a:sp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14:m>
                    <m:oMath xmlns:m="http://schemas.openxmlformats.org/officeDocument/2006/math">
                      <m:r>
                        <a:rPr lang="en-US" b="1" i="1" smtClean="0">
                          <a:latin typeface="Cambria Math" panose="02040503050406030204" pitchFamily="18" charset="0"/>
                          <a:cs typeface="Calibri" panose="020F0502020204030204" pitchFamily="34" charset="0"/>
                        </a:rPr>
                        <m:t>𝒎</m:t>
                      </m:r>
                    </m:oMath>
                  </a14:m>
                  <a:r>
                    <a:rPr lang="en-US" dirty="0">
                      <a:latin typeface="Calibri" panose="020F0502020204030204" pitchFamily="34" charset="0"/>
                      <a:cs typeface="Calibri" panose="020F0502020204030204" pitchFamily="34" charset="0"/>
                    </a:rPr>
                    <a:t>-bit address:</a:t>
                  </a:r>
                </a:p>
                <a:p>
                  <a:pPr algn="ctr"/>
                  <a:r>
                    <a:rPr lang="en-US" sz="1600" dirty="0">
                      <a:latin typeface="Calibri" panose="020F0502020204030204" pitchFamily="34" charset="0"/>
                      <a:cs typeface="Calibri" panose="020F0502020204030204" pitchFamily="34" charset="0"/>
                    </a:rPr>
                    <a:t>(refers to byte in memory)</a:t>
                  </a:r>
                </a:p>
              </p:txBody>
            </p:sp>
          </mc:Choice>
          <mc:Fallback xmlns="">
            <p:sp>
              <p:nvSpPr>
                <p:cNvPr id="9" name="Text Box 7"/>
                <p:cNvSpPr txBox="1">
                  <a:spLocks noRot="1" noChangeAspect="1" noMove="1" noResize="1" noEditPoints="1" noAdjustHandles="1" noChangeArrowheads="1" noChangeShapeType="1" noTextEdit="1"/>
                </p:cNvSpPr>
                <p:nvPr>
                  <p:custDataLst>
                    <p:tags r:id="rId13"/>
                  </p:custDataLst>
                </p:nvPr>
              </p:nvSpPr>
              <p:spPr bwMode="auto">
                <a:xfrm>
                  <a:off x="438288" y="6035484"/>
                  <a:ext cx="2400009" cy="656875"/>
                </a:xfrm>
                <a:prstGeom prst="rect">
                  <a:avLst/>
                </a:prstGeom>
                <a:blipFill rotWithShape="0">
                  <a:blip r:embed="rId14"/>
                  <a:stretch>
                    <a:fillRect l="-254" t="-3704" b="-1018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Box 8"/>
                <p:cNvSpPr txBox="1">
                  <a:spLocks noChangeArrowheads="1"/>
                </p:cNvSpPr>
                <p:nvPr>
                  <p:custDataLst>
                    <p:tags r:id="rId7"/>
                  </p:custDataLst>
                </p:nvPr>
              </p:nvSpPr>
              <p:spPr bwMode="auto">
                <a:xfrm>
                  <a:off x="5303520" y="5760720"/>
                  <a:ext cx="1280160" cy="274320"/>
                </a:xfrm>
                <a:prstGeom prst="rect">
                  <a:avLst/>
                </a:prstGeom>
                <a:noFill/>
                <a:ln>
                  <a:noFill/>
                </a:ln>
                <a:extLst>
                  <a:ext uri="{909E8E84-426E-40DD-AFC4-6F175D3DCCD1}">
                    <a14:hiddenFill>
                      <a:solidFill>
                        <a:srgbClr val="FFFFFF"/>
                      </a:solidFill>
                    </a14:hiddenFill>
                  </a:ext>
                  <a:ext uri="{91240B29-F687-4F45-9708-019B960494DF}">
                    <a14:hiddenLine w="25400">
                      <a:solidFill>
                        <a:srgbClr val="000000"/>
                      </a:solidFill>
                      <a:miter lim="800000"/>
                      <a:headEnd/>
                      <a:tailEnd/>
                    </a14:hiddenLine>
                  </a:ext>
                </a:extLst>
              </p:spPr>
              <p:txBody>
                <a:bodyPr wrap="none" lIns="0" tIns="0" rIns="0" bIns="0" anchor="ctr">
                  <a:norm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14:m>
                    <m:oMath xmlns:m="http://schemas.openxmlformats.org/officeDocument/2006/math">
                      <m:r>
                        <a:rPr lang="en-US" sz="1600" b="1" i="1" smtClean="0">
                          <a:solidFill>
                            <a:srgbClr val="00B0F0"/>
                          </a:solidFill>
                          <a:latin typeface="Cambria Math" panose="02040503050406030204" pitchFamily="18" charset="0"/>
                          <a:cs typeface="Calibri" panose="020F0502020204030204" pitchFamily="34" charset="0"/>
                        </a:rPr>
                        <m:t>𝒃</m:t>
                      </m:r>
                    </m:oMath>
                  </a14:m>
                  <a:r>
                    <a:rPr lang="en-US" sz="1600" dirty="0">
                      <a:latin typeface="Calibri" panose="020F0502020204030204" pitchFamily="34" charset="0"/>
                      <a:cs typeface="Calibri" panose="020F0502020204030204" pitchFamily="34" charset="0"/>
                    </a:rPr>
                    <a:t> bits</a:t>
                  </a:r>
                </a:p>
              </p:txBody>
            </p:sp>
          </mc:Choice>
          <mc:Fallback xmlns="">
            <p:sp>
              <p:nvSpPr>
                <p:cNvPr id="10" name="Text Box 8"/>
                <p:cNvSpPr txBox="1">
                  <a:spLocks noRot="1" noChangeAspect="1" noMove="1" noResize="1" noEditPoints="1" noAdjustHandles="1" noChangeArrowheads="1" noChangeShapeType="1" noTextEdit="1"/>
                </p:cNvSpPr>
                <p:nvPr>
                  <p:custDataLst>
                    <p:tags r:id="rId15"/>
                  </p:custDataLst>
                </p:nvPr>
              </p:nvSpPr>
              <p:spPr bwMode="auto">
                <a:xfrm>
                  <a:off x="5303520" y="5760720"/>
                  <a:ext cx="1280160" cy="274320"/>
                </a:xfrm>
                <a:prstGeom prst="rect">
                  <a:avLst/>
                </a:prstGeom>
                <a:blipFill>
                  <a:blip r:embed="rId16"/>
                  <a:stretch>
                    <a:fillRect t="-17778" b="-4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 Box 9"/>
                <p:cNvSpPr txBox="1">
                  <a:spLocks noChangeArrowheads="1"/>
                </p:cNvSpPr>
                <p:nvPr>
                  <p:custDataLst>
                    <p:tags r:id="rId8"/>
                  </p:custDataLst>
                </p:nvPr>
              </p:nvSpPr>
              <p:spPr bwMode="auto">
                <a:xfrm>
                  <a:off x="2560320" y="5760720"/>
                  <a:ext cx="2743200" cy="274320"/>
                </a:xfrm>
                <a:prstGeom prst="rect">
                  <a:avLst/>
                </a:prstGeom>
                <a:noFill/>
                <a:ln>
                  <a:noFill/>
                </a:ln>
                <a:extLst>
                  <a:ext uri="{909E8E84-426E-40DD-AFC4-6F175D3DCCD1}">
                    <a14:hiddenFill>
                      <a:solidFill>
                        <a:srgbClr val="FFFFFF"/>
                      </a:solidFill>
                    </a14:hiddenFill>
                  </a:ext>
                  <a:ext uri="{91240B29-F687-4F45-9708-019B960494DF}">
                    <a14:hiddenLine w="25400">
                      <a:solidFill>
                        <a:srgbClr val="000000"/>
                      </a:solidFill>
                      <a:miter lim="800000"/>
                      <a:headEnd/>
                      <a:tailEnd/>
                    </a14:hiddenLine>
                  </a:ext>
                </a:extLst>
              </p:spPr>
              <p:txBody>
                <a:bodyPr wrap="none" lIns="0" tIns="0" rIns="0" bIns="0" anchor="ctr">
                  <a:norm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14:m>
                    <m:oMath xmlns:m="http://schemas.openxmlformats.org/officeDocument/2006/math">
                      <m:r>
                        <a:rPr lang="en-US" sz="1600" b="1" i="1" smtClean="0">
                          <a:latin typeface="Cambria Math" panose="02040503050406030204" pitchFamily="18" charset="0"/>
                          <a:cs typeface="Calibri" panose="020F0502020204030204" pitchFamily="34" charset="0"/>
                        </a:rPr>
                        <m:t>𝒎</m:t>
                      </m:r>
                      <m:r>
                        <a:rPr lang="en-US" sz="1600" b="1" i="1" smtClean="0">
                          <a:latin typeface="Cambria Math" panose="02040503050406030204" pitchFamily="18" charset="0"/>
                          <a:cs typeface="Calibri" panose="020F0502020204030204" pitchFamily="34" charset="0"/>
                        </a:rPr>
                        <m:t>−</m:t>
                      </m:r>
                      <m:r>
                        <a:rPr lang="en-US" sz="1600" b="1" i="1" smtClean="0">
                          <a:solidFill>
                            <a:srgbClr val="00B0F0"/>
                          </a:solidFill>
                          <a:latin typeface="Cambria Math" panose="02040503050406030204" pitchFamily="18" charset="0"/>
                          <a:cs typeface="Calibri" panose="020F0502020204030204" pitchFamily="34" charset="0"/>
                        </a:rPr>
                        <m:t>𝒃</m:t>
                      </m:r>
                    </m:oMath>
                  </a14:m>
                  <a:r>
                    <a:rPr lang="en-US" sz="1600" dirty="0">
                      <a:latin typeface="Calibri" panose="020F0502020204030204" pitchFamily="34" charset="0"/>
                      <a:cs typeface="Calibri" panose="020F0502020204030204" pitchFamily="34" charset="0"/>
                    </a:rPr>
                    <a:t> bits</a:t>
                  </a:r>
                </a:p>
              </p:txBody>
            </p:sp>
          </mc:Choice>
          <mc:Fallback xmlns="">
            <p:sp>
              <p:nvSpPr>
                <p:cNvPr id="11" name="Text Box 9"/>
                <p:cNvSpPr txBox="1">
                  <a:spLocks noRot="1" noChangeAspect="1" noMove="1" noResize="1" noEditPoints="1" noAdjustHandles="1" noChangeArrowheads="1" noChangeShapeType="1" noTextEdit="1"/>
                </p:cNvSpPr>
                <p:nvPr>
                  <p:custDataLst>
                    <p:tags r:id="rId17"/>
                  </p:custDataLst>
                </p:nvPr>
              </p:nvSpPr>
              <p:spPr bwMode="auto">
                <a:xfrm>
                  <a:off x="2560320" y="5760720"/>
                  <a:ext cx="2743200" cy="274320"/>
                </a:xfrm>
                <a:prstGeom prst="rect">
                  <a:avLst/>
                </a:prstGeom>
                <a:blipFill>
                  <a:blip r:embed="rId18"/>
                  <a:stretch>
                    <a:fillRect t="-17778" b="-4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r>
                    <a:rPr lang="en-US">
                      <a:noFill/>
                    </a:rPr>
                    <a:t> </a:t>
                  </a:r>
                </a:p>
              </p:txBody>
            </p:sp>
          </mc:Fallback>
        </mc:AlternateContent>
      </p:grpSp>
    </p:spTree>
    <p:extLst>
      <p:ext uri="{BB962C8B-B14F-4D97-AF65-F5344CB8AC3E}">
        <p14:creationId xmlns:p14="http://schemas.microsoft.com/office/powerpoint/2010/main" val="708234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Cache Organization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solidFill>
                      <a:srgbClr val="FF0000"/>
                    </a:solidFill>
                  </a:rPr>
                  <a:t>Cache Size</a:t>
                </a:r>
                <a:r>
                  <a:rPr lang="en-US" dirty="0"/>
                  <a:t> (</a:t>
                </a:r>
                <a14:m>
                  <m:oMath xmlns:m="http://schemas.openxmlformats.org/officeDocument/2006/math">
                    <m:r>
                      <a:rPr lang="en-US" i="1" dirty="0">
                        <a:solidFill>
                          <a:srgbClr val="FF0000"/>
                        </a:solidFill>
                        <a:latin typeface="Cambria Math" panose="02040503050406030204" pitchFamily="18" charset="0"/>
                      </a:rPr>
                      <m:t>𝐶</m:t>
                    </m:r>
                  </m:oMath>
                </a14:m>
                <a:r>
                  <a:rPr lang="en-US" dirty="0"/>
                  <a:t>):  amount of </a:t>
                </a:r>
                <a:r>
                  <a:rPr lang="en-US" i="1" dirty="0"/>
                  <a:t>data</a:t>
                </a:r>
                <a:r>
                  <a:rPr lang="en-US" dirty="0"/>
                  <a:t> the </a:t>
                </a:r>
                <a14:m>
                  <m:oMath xmlns:m="http://schemas.openxmlformats.org/officeDocument/2006/math">
                    <m:r>
                      <a:rPr lang="en-US" i="1">
                        <a:latin typeface="Cambria Math" panose="02040503050406030204" pitchFamily="18" charset="0"/>
                      </a:rPr>
                      <m:t>$</m:t>
                    </m:r>
                  </m:oMath>
                </a14:m>
                <a:r>
                  <a:rPr lang="en-US" dirty="0"/>
                  <a:t> can store</a:t>
                </a:r>
              </a:p>
              <a:p>
                <a:pPr lvl="1"/>
                <a:r>
                  <a:rPr lang="en-US" dirty="0"/>
                  <a:t>Cache can only hold so much data (subset of next level)</a:t>
                </a:r>
              </a:p>
              <a:p>
                <a:pPr lvl="1"/>
                <a:r>
                  <a:rPr lang="en-US" dirty="0"/>
                  <a:t>Given in bytes (</a:t>
                </a:r>
                <a14:m>
                  <m:oMath xmlns:m="http://schemas.openxmlformats.org/officeDocument/2006/math">
                    <m:r>
                      <a:rPr lang="en-US" i="1" smtClean="0">
                        <a:latin typeface="Cambria Math" panose="02040503050406030204" pitchFamily="18" charset="0"/>
                      </a:rPr>
                      <m:t>𝐶</m:t>
                    </m:r>
                  </m:oMath>
                </a14:m>
                <a:r>
                  <a:rPr lang="en-US" dirty="0"/>
                  <a:t>) or number of blocks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a:t>
                </a:r>
              </a:p>
              <a:p>
                <a:pPr lvl="1"/>
                <a:r>
                  <a:rPr lang="en-US" u="sng" dirty="0"/>
                  <a:t>Example</a:t>
                </a:r>
                <a:r>
                  <a:rPr lang="en-US" dirty="0"/>
                  <a:t>:  </a:t>
                </a:r>
                <a14:m>
                  <m:oMath xmlns:m="http://schemas.openxmlformats.org/officeDocument/2006/math">
                    <m:r>
                      <a:rPr lang="en-US" b="0" i="1" smtClean="0">
                        <a:latin typeface="Cambria Math" panose="02040503050406030204" pitchFamily="18" charset="0"/>
                      </a:rPr>
                      <m:t>𝐶</m:t>
                    </m:r>
                  </m:oMath>
                </a14:m>
                <a:r>
                  <a:rPr lang="en-US" dirty="0"/>
                  <a:t> = 32 KB = 512 blocks if using 64-Byte blocks</a:t>
                </a:r>
              </a:p>
              <a:p>
                <a:pPr lvl="2"/>
                <a:endParaRPr lang="en-US" dirty="0"/>
              </a:p>
              <a:p>
                <a:pPr>
                  <a:spcBef>
                    <a:spcPts val="0"/>
                  </a:spcBef>
                </a:pPr>
                <a:r>
                  <a:rPr lang="en-US" dirty="0"/>
                  <a:t>Where should data go in the cache?</a:t>
                </a:r>
              </a:p>
              <a:p>
                <a:pPr lvl="1"/>
                <a:r>
                  <a:rPr lang="en-US" dirty="0"/>
                  <a:t>We need a mapping from memory addresses to specific locations in the cache to make checking the cache for an address </a:t>
                </a:r>
                <a:r>
                  <a:rPr lang="en-US" b="1" dirty="0"/>
                  <a:t>fast</a:t>
                </a:r>
                <a:endParaRPr lang="en-US" dirty="0"/>
              </a:p>
              <a:p>
                <a:pPr>
                  <a:spcBef>
                    <a:spcPts val="1800"/>
                  </a:spcBef>
                </a:pPr>
                <a:r>
                  <a:rPr lang="en-US" dirty="0"/>
                  <a:t>What is a data structure that provides fast lookup?</a:t>
                </a:r>
              </a:p>
              <a:p>
                <a:pPr lvl="1"/>
                <a:r>
                  <a:rPr lang="en-US" dirty="0"/>
                  <a:t>Hash table!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91" t="-1103" b="-1103"/>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630813B5-0B69-4299-81E1-2EA3435BD0CB}" type="slidenum">
              <a:rPr lang="en-US" smtClean="0"/>
              <a:t>9</a:t>
            </a:fld>
            <a:endParaRPr lang="en-US"/>
          </a:p>
        </p:txBody>
      </p:sp>
    </p:spTree>
    <p:extLst>
      <p:ext uri="{BB962C8B-B14F-4D97-AF65-F5344CB8AC3E}">
        <p14:creationId xmlns:p14="http://schemas.microsoft.com/office/powerpoint/2010/main" val="139045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51-Au17">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351-Au17" id="{7302119E-D817-4400-B64D-716D5ECC4B33}" vid="{5CC1F176-B9F3-44BC-A806-5CC77F7B74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UWTheme-351-Au17</Template>
  <TotalTime>0</TotalTime>
  <Words>2865</Words>
  <Application>Microsoft Office PowerPoint</Application>
  <PresentationFormat>On-screen Show (4:3)</PresentationFormat>
  <Paragraphs>923</Paragraphs>
  <Slides>33</Slides>
  <Notes>26</Notes>
  <HiddenSlides>3</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ＭＳ Ｐゴシック</vt:lpstr>
      <vt:lpstr>Anonymous Pro</vt:lpstr>
      <vt:lpstr>Arial</vt:lpstr>
      <vt:lpstr>Arial Narrow</vt:lpstr>
      <vt:lpstr>Calibri</vt:lpstr>
      <vt:lpstr>Cambria Math</vt:lpstr>
      <vt:lpstr>Courier New</vt:lpstr>
      <vt:lpstr>Roboto Regular</vt:lpstr>
      <vt:lpstr>Times New Roman</vt:lpstr>
      <vt:lpstr>Trebuchet MS</vt:lpstr>
      <vt:lpstr>Wingdings</vt:lpstr>
      <vt:lpstr>UWTheme-351-Au17</vt:lpstr>
      <vt:lpstr>Caches II CSE 351 Winter 2018</vt:lpstr>
      <vt:lpstr>Administrative</vt:lpstr>
      <vt:lpstr>An Example Memory Hierarchy</vt:lpstr>
      <vt:lpstr>An Example Memory Hierarchy</vt:lpstr>
      <vt:lpstr>Memory Hierarchies</vt:lpstr>
      <vt:lpstr>Making memory accesses fast!</vt:lpstr>
      <vt:lpstr>Cache Organization</vt:lpstr>
      <vt:lpstr>Cache Organization (1)</vt:lpstr>
      <vt:lpstr>Cache Organization (2)</vt:lpstr>
      <vt:lpstr>Review:  Hash Tables for Fast Lookup</vt:lpstr>
      <vt:lpstr>Place Data in Cache by Hashing Address</vt:lpstr>
      <vt:lpstr>Place Data in Cache by Hashing Address</vt:lpstr>
      <vt:lpstr>Place Data in Cache by Hashing Address</vt:lpstr>
      <vt:lpstr>Tags Differentiate Blocks in Same Index</vt:lpstr>
      <vt:lpstr>Checking for a Requested Address</vt:lpstr>
      <vt:lpstr>Direct-Mapped Cache</vt:lpstr>
      <vt:lpstr>Direct-Mapped Cache Problem</vt:lpstr>
      <vt:lpstr>Associativity</vt:lpstr>
      <vt:lpstr>Cache Organization (3)</vt:lpstr>
      <vt:lpstr>Example Placement</vt:lpstr>
      <vt:lpstr>Block Replacement</vt:lpstr>
      <vt:lpstr>General Cache Organization (S, E, B)</vt:lpstr>
      <vt:lpstr>Notation Review</vt:lpstr>
      <vt:lpstr>Cache Read</vt:lpstr>
      <vt:lpstr>Example:  Direct-Mapped Cache (E = 1)</vt:lpstr>
      <vt:lpstr>Example:  Direct-Mapped Cache (E = 1)</vt:lpstr>
      <vt:lpstr>Example:  Direct-Mapped Cache (E = 1)</vt:lpstr>
      <vt:lpstr>Example:  Set-Associative Cache (E = 2)</vt:lpstr>
      <vt:lpstr>Example:  Set-Associative Cache (E = 2)</vt:lpstr>
      <vt:lpstr>Example:  Set-Associative Cache (E = 2)</vt:lpstr>
      <vt:lpstr>Cache Puzzle #1</vt:lpstr>
      <vt:lpstr>Cache Puzzle #1</vt:lpstr>
      <vt:lpstr>Peer Instruction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2018-02-13T19:02:37Z</dcterms:created>
  <dcterms:modified xsi:type="dcterms:W3CDTF">2018-02-14T19:06:56Z</dcterms:modified>
</cp:coreProperties>
</file>