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4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5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6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7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8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9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0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21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5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6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92" r:id="rId1"/>
  </p:sldMasterIdLst>
  <p:notesMasterIdLst>
    <p:notesMasterId r:id="rId31"/>
  </p:notesMasterIdLst>
  <p:handoutMasterIdLst>
    <p:handoutMasterId r:id="rId32"/>
  </p:handoutMasterIdLst>
  <p:sldIdLst>
    <p:sldId id="1000" r:id="rId2"/>
    <p:sldId id="998" r:id="rId3"/>
    <p:sldId id="1001" r:id="rId4"/>
    <p:sldId id="845" r:id="rId5"/>
    <p:sldId id="846" r:id="rId6"/>
    <p:sldId id="801" r:id="rId7"/>
    <p:sldId id="983" r:id="rId8"/>
    <p:sldId id="802" r:id="rId9"/>
    <p:sldId id="847" r:id="rId10"/>
    <p:sldId id="803" r:id="rId11"/>
    <p:sldId id="804" r:id="rId12"/>
    <p:sldId id="875" r:id="rId13"/>
    <p:sldId id="876" r:id="rId14"/>
    <p:sldId id="879" r:id="rId15"/>
    <p:sldId id="886" r:id="rId16"/>
    <p:sldId id="887" r:id="rId17"/>
    <p:sldId id="888" r:id="rId18"/>
    <p:sldId id="889" r:id="rId19"/>
    <p:sldId id="984" r:id="rId20"/>
    <p:sldId id="985" r:id="rId21"/>
    <p:sldId id="951" r:id="rId22"/>
    <p:sldId id="893" r:id="rId23"/>
    <p:sldId id="988" r:id="rId24"/>
    <p:sldId id="1005" r:id="rId25"/>
    <p:sldId id="896" r:id="rId26"/>
    <p:sldId id="1006" r:id="rId27"/>
    <p:sldId id="1004" r:id="rId28"/>
    <p:sldId id="991" r:id="rId29"/>
    <p:sldId id="1007" r:id="rId30"/>
  </p:sldIdLst>
  <p:sldSz cx="9144000" cy="6858000" type="screen4x3"/>
  <p:notesSz cx="6997700" cy="92837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008000"/>
    <a:srgbClr val="FF58AB"/>
    <a:srgbClr val="00B050"/>
    <a:srgbClr val="FF9900"/>
    <a:srgbClr val="4B2A85"/>
    <a:srgbClr val="F1C7C7"/>
    <a:srgbClr val="F6F5BD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2" autoAdjust="0"/>
    <p:restoredTop sz="78629" autoAdjust="0"/>
  </p:normalViewPr>
  <p:slideViewPr>
    <p:cSldViewPr snapToGrid="0">
      <p:cViewPr varScale="1">
        <p:scale>
          <a:sx n="75" d="100"/>
          <a:sy n="75" d="100"/>
        </p:scale>
        <p:origin x="127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848101265823"/>
          <c:y val="7.6738609112709896E-2"/>
          <c:w val="0.757911392405064"/>
          <c:h val="0.587529976019186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uProc</c:v>
                </c:pt>
              </c:strCache>
            </c:strRef>
          </c:tx>
          <c:spPr>
            <a:ln w="32916">
              <a:solidFill>
                <a:srgbClr val="0070C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70C0"/>
              </a:solidFill>
              <a:ln>
                <a:noFill/>
                <a:prstDash val="solid"/>
              </a:ln>
            </c:spPr>
          </c:marker>
          <c:cat>
            <c:numRef>
              <c:f>Sheet1!$B$1:$AA$1</c:f>
              <c:numCache>
                <c:formatCode>General</c:formatCode>
                <c:ptCount val="2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1</c:v>
                </c:pt>
                <c:pt idx="1">
                  <c:v>1.35</c:v>
                </c:pt>
                <c:pt idx="2">
                  <c:v>1.82</c:v>
                </c:pt>
                <c:pt idx="3">
                  <c:v>2.46</c:v>
                </c:pt>
                <c:pt idx="4">
                  <c:v>3.32</c:v>
                </c:pt>
                <c:pt idx="5">
                  <c:v>4.4800000000000004</c:v>
                </c:pt>
                <c:pt idx="6">
                  <c:v>6.05</c:v>
                </c:pt>
                <c:pt idx="7">
                  <c:v>8.17</c:v>
                </c:pt>
                <c:pt idx="8">
                  <c:v>12.67</c:v>
                </c:pt>
                <c:pt idx="9">
                  <c:v>19.630000000000031</c:v>
                </c:pt>
                <c:pt idx="10">
                  <c:v>30.43</c:v>
                </c:pt>
                <c:pt idx="11">
                  <c:v>47.17</c:v>
                </c:pt>
                <c:pt idx="12">
                  <c:v>73.11</c:v>
                </c:pt>
                <c:pt idx="13">
                  <c:v>113.32</c:v>
                </c:pt>
                <c:pt idx="14">
                  <c:v>175.65</c:v>
                </c:pt>
                <c:pt idx="15">
                  <c:v>272.26</c:v>
                </c:pt>
                <c:pt idx="16">
                  <c:v>422.01</c:v>
                </c:pt>
                <c:pt idx="17">
                  <c:v>654.11</c:v>
                </c:pt>
                <c:pt idx="18">
                  <c:v>1013.88</c:v>
                </c:pt>
                <c:pt idx="19">
                  <c:v>1571.51</c:v>
                </c:pt>
                <c:pt idx="20">
                  <c:v>2435.84</c:v>
                </c:pt>
                <c:pt idx="21">
                  <c:v>3775.55</c:v>
                </c:pt>
                <c:pt idx="22">
                  <c:v>5852.1</c:v>
                </c:pt>
                <c:pt idx="23">
                  <c:v>9070.75</c:v>
                </c:pt>
                <c:pt idx="24">
                  <c:v>9500</c:v>
                </c:pt>
                <c:pt idx="25">
                  <c:v>10000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54C-44F1-9B57-27EE3BBB64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DRAM</c:v>
                </c:pt>
              </c:strCache>
            </c:strRef>
          </c:tx>
          <c:spPr>
            <a:ln w="32916">
              <a:solidFill>
                <a:srgbClr val="C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noFill/>
                <a:prstDash val="solid"/>
              </a:ln>
            </c:spPr>
          </c:marker>
          <c:cat>
            <c:numRef>
              <c:f>Sheet1!$B$1:$AA$1</c:f>
              <c:numCache>
                <c:formatCode>General</c:formatCode>
                <c:ptCount val="2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1</c:v>
                </c:pt>
                <c:pt idx="1">
                  <c:v>1.07</c:v>
                </c:pt>
                <c:pt idx="2">
                  <c:v>1.1499999999999979</c:v>
                </c:pt>
                <c:pt idx="3">
                  <c:v>1.23</c:v>
                </c:pt>
                <c:pt idx="4">
                  <c:v>1.31</c:v>
                </c:pt>
                <c:pt idx="5">
                  <c:v>1.4</c:v>
                </c:pt>
                <c:pt idx="6">
                  <c:v>1.5</c:v>
                </c:pt>
                <c:pt idx="7">
                  <c:v>1.61</c:v>
                </c:pt>
                <c:pt idx="8">
                  <c:v>1.720000000000002</c:v>
                </c:pt>
                <c:pt idx="9">
                  <c:v>1.84</c:v>
                </c:pt>
                <c:pt idx="10">
                  <c:v>1.97</c:v>
                </c:pt>
                <c:pt idx="11">
                  <c:v>2.1</c:v>
                </c:pt>
                <c:pt idx="12">
                  <c:v>2.25</c:v>
                </c:pt>
                <c:pt idx="13">
                  <c:v>2.41</c:v>
                </c:pt>
                <c:pt idx="14">
                  <c:v>2.58</c:v>
                </c:pt>
                <c:pt idx="15">
                  <c:v>2.76</c:v>
                </c:pt>
                <c:pt idx="16">
                  <c:v>2.95</c:v>
                </c:pt>
                <c:pt idx="17">
                  <c:v>3.16</c:v>
                </c:pt>
                <c:pt idx="18">
                  <c:v>3.38</c:v>
                </c:pt>
                <c:pt idx="19">
                  <c:v>3.62</c:v>
                </c:pt>
                <c:pt idx="20">
                  <c:v>3.87</c:v>
                </c:pt>
                <c:pt idx="21">
                  <c:v>4.1399999999999997</c:v>
                </c:pt>
                <c:pt idx="22">
                  <c:v>4.4300000000000024</c:v>
                </c:pt>
                <c:pt idx="23">
                  <c:v>4.74</c:v>
                </c:pt>
                <c:pt idx="24">
                  <c:v>5.07</c:v>
                </c:pt>
                <c:pt idx="25">
                  <c:v>5.4300000000000024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54C-44F1-9B57-27EE3BBB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580240"/>
        <c:axId val="-882587856"/>
      </c:lineChart>
      <c:catAx>
        <c:axId val="-88258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5692095306268519"/>
              <c:y val="0.80172873464337102"/>
            </c:manualLayout>
          </c:layout>
          <c:overlay val="0"/>
          <c:spPr>
            <a:noFill/>
            <a:ln w="32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8258785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882587856"/>
        <c:scaling>
          <c:logBase val="10"/>
          <c:orientation val="minMax"/>
        </c:scaling>
        <c:delete val="0"/>
        <c:axPos val="l"/>
        <c:majorGridlines>
          <c:spPr>
            <a:ln w="411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Performance</a:t>
                </a:r>
              </a:p>
            </c:rich>
          </c:tx>
          <c:layout>
            <c:manualLayout>
              <c:xMode val="edge"/>
              <c:yMode val="edge"/>
              <c:x val="5.798944166070151E-2"/>
              <c:y val="0.19693348034720906"/>
            </c:manualLayout>
          </c:layout>
          <c:overlay val="0"/>
          <c:spPr>
            <a:noFill/>
            <a:ln w="32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82580240"/>
        <c:crosses val="autoZero"/>
        <c:crossBetween val="between"/>
      </c:valAx>
      <c:spPr>
        <a:noFill/>
        <a:ln w="3291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3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052" y="0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63575"/>
            <a:ext cx="4719637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253" y="4427398"/>
            <a:ext cx="5111364" cy="41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052" y="8854795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SzPct val="120000"/>
      <a:buFont typeface=".AppleSystemUIFont" charset="-120"/>
      <a:buChar char="-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these</a:t>
            </a:r>
            <a:r>
              <a:rPr lang="en-US" baseline="0" dirty="0"/>
              <a:t> are </a:t>
            </a:r>
            <a:r>
              <a:rPr lang="en-US" b="1" i="0" baseline="0" dirty="0"/>
              <a:t>not</a:t>
            </a:r>
            <a:r>
              <a:rPr lang="en-US" baseline="0" dirty="0"/>
              <a:t> </a:t>
            </a:r>
            <a:r>
              <a:rPr lang="en-US" b="1" i="1" baseline="0" dirty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141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access cache</a:t>
            </a:r>
          </a:p>
          <a:p>
            <a:r>
              <a:rPr lang="en-US" dirty="0"/>
              <a:t>2. return on hit</a:t>
            </a:r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access cache</a:t>
            </a:r>
          </a:p>
          <a:p>
            <a:r>
              <a:rPr lang="en-US" dirty="0"/>
              <a:t>2. miss</a:t>
            </a:r>
          </a:p>
          <a:p>
            <a:r>
              <a:rPr lang="en-US" dirty="0"/>
              <a:t>3. fill block to cache with fetch from memory</a:t>
            </a:r>
          </a:p>
          <a:p>
            <a:r>
              <a:rPr lang="en-US" dirty="0"/>
              <a:t>3. return data to CPU</a:t>
            </a:r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Stride-1</a:t>
            </a:r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Now, flip the iteration over rows and columns</a:t>
            </a:r>
          </a:p>
          <a:p>
            <a:r>
              <a:rPr lang="en-US" dirty="0"/>
              <a:t>Iterate the columns first</a:t>
            </a:r>
          </a:p>
        </p:txBody>
      </p:sp>
    </p:spTree>
    <p:extLst>
      <p:ext uri="{BB962C8B-B14F-4D97-AF65-F5344CB8AC3E}">
        <p14:creationId xmlns:p14="http://schemas.microsoft.com/office/powerpoint/2010/main" val="186097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Stride-4 in this example</a:t>
            </a:r>
          </a:p>
          <a:p>
            <a:r>
              <a:rPr lang="en-US" dirty="0"/>
              <a:t>Stride-N in general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8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Midterm average goal was ~75%</a:t>
            </a:r>
          </a:p>
        </p:txBody>
      </p:sp>
    </p:spTree>
    <p:extLst>
      <p:ext uri="{BB962C8B-B14F-4D97-AF65-F5344CB8AC3E}">
        <p14:creationId xmlns:p14="http://schemas.microsoft.com/office/powerpoint/2010/main" val="27406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= grids</a:t>
            </a:r>
          </a:p>
          <a:p>
            <a:r>
              <a:rPr lang="en-US" dirty="0"/>
              <a:t>N = rows</a:t>
            </a:r>
          </a:p>
          <a:p>
            <a:r>
              <a:rPr lang="en-US" dirty="0"/>
              <a:t>L = columns</a:t>
            </a:r>
          </a:p>
        </p:txBody>
      </p:sp>
    </p:spTree>
    <p:extLst>
      <p:ext uri="{BB962C8B-B14F-4D97-AF65-F5344CB8AC3E}">
        <p14:creationId xmlns:p14="http://schemas.microsoft.com/office/powerpoint/2010/main" val="2859942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Grid 0, Grid 1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-&gt; stride-L</a:t>
            </a:r>
          </a:p>
          <a:p>
            <a:r>
              <a:rPr lang="en-US" dirty="0"/>
              <a:t>j -&gt; stride-1</a:t>
            </a:r>
          </a:p>
          <a:p>
            <a:r>
              <a:rPr lang="en-US" dirty="0"/>
              <a:t>k -&gt; stride-N*L</a:t>
            </a:r>
          </a:p>
        </p:txBody>
      </p:sp>
    </p:spTree>
    <p:extLst>
      <p:ext uri="{BB962C8B-B14F-4D97-AF65-F5344CB8AC3E}">
        <p14:creationId xmlns:p14="http://schemas.microsoft.com/office/powerpoint/2010/main" val="1066141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2565" y="4410163"/>
            <a:ext cx="5132573" cy="4178472"/>
          </a:xfrm>
          <a:noFill/>
          <a:ln/>
        </p:spPr>
        <p:txBody>
          <a:bodyPr lIns="92238" tIns="45311" rIns="92238" bIns="45311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29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6380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97: 1 + 0.03*100 = 4 clock cycles</a:t>
            </a:r>
          </a:p>
          <a:p>
            <a:r>
              <a:rPr lang="en-US" dirty="0"/>
              <a:t>99: 1 + 0.01*100 = 2 clock cycles</a:t>
            </a:r>
          </a:p>
        </p:txBody>
      </p:sp>
    </p:spTree>
    <p:extLst>
      <p:ext uri="{BB962C8B-B14F-4D97-AF65-F5344CB8AC3E}">
        <p14:creationId xmlns:p14="http://schemas.microsoft.com/office/powerpoint/2010/main" val="3497888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AMAT = 1 + 0.02 * 50 = 2 cycles = 400 </a:t>
            </a:r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A (faster CPU): 380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B (faster Memory, smaller Memory): 360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C (write better code): 350 </a:t>
            </a:r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926072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optimize L1 for fast Hit Time (HT)</a:t>
            </a:r>
          </a:p>
          <a:p>
            <a:r>
              <a:rPr lang="en-US" dirty="0"/>
              <a:t>2. optimize L2 for low Miss Rate (MR)</a:t>
            </a:r>
          </a:p>
        </p:txBody>
      </p:sp>
    </p:spTree>
    <p:extLst>
      <p:ext uri="{BB962C8B-B14F-4D97-AF65-F5344CB8AC3E}">
        <p14:creationId xmlns:p14="http://schemas.microsoft.com/office/powerpoint/2010/main" val="2221158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Going</a:t>
            </a:r>
            <a:r>
              <a:rPr lang="en-US" baseline="0" dirty="0"/>
              <a:t> to SSD is like walking down to California</a:t>
            </a:r>
            <a:r>
              <a:rPr lang="is-IS" baseline="0" dirty="0"/>
              <a:t> to get an avocado</a:t>
            </a:r>
          </a:p>
          <a:p>
            <a:r>
              <a:rPr lang="is-IS" baseline="0" dirty="0"/>
              <a:t>Disk is like waiting a year for a new crop of avocados</a:t>
            </a:r>
          </a:p>
          <a:p>
            <a:r>
              <a:rPr lang="en-US" dirty="0"/>
              <a:t>Going across the world is like waiting for an avocado tree to grow</a:t>
            </a:r>
            <a:r>
              <a:rPr lang="en-US" baseline="0" dirty="0"/>
              <a:t> up from a seed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45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 capacity</a:t>
            </a:r>
            <a:r>
              <a:rPr lang="en-US" baseline="0" dirty="0"/>
              <a:t> SI to IEC conversion</a:t>
            </a:r>
          </a:p>
          <a:p>
            <a:r>
              <a:rPr lang="en-US" baseline="0" dirty="0"/>
              <a:t>512 GB = 512 * 10^9</a:t>
            </a:r>
          </a:p>
          <a:p>
            <a:pPr lvl="1"/>
            <a:r>
              <a:rPr lang="en-US" baseline="0" dirty="0"/>
              <a:t>So, actual size is 512 * 10 ^9 / (2^30) Bytes = 477 </a:t>
            </a:r>
            <a:r>
              <a:rPr lang="en-US" baseline="0" dirty="0" err="1"/>
              <a:t>GiB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we expect for this experiment?</a:t>
            </a:r>
          </a:p>
          <a:p>
            <a:pPr lvl="1"/>
            <a:r>
              <a:rPr lang="en-US" dirty="0"/>
              <a:t>Expect linear</a:t>
            </a:r>
          </a:p>
        </p:txBody>
      </p:sp>
    </p:spTree>
    <p:extLst>
      <p:ext uri="{BB962C8B-B14F-4D97-AF65-F5344CB8AC3E}">
        <p14:creationId xmlns:p14="http://schemas.microsoft.com/office/powerpoint/2010/main" val="179532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 in the curve</a:t>
            </a:r>
          </a:p>
          <a:p>
            <a:pPr lvl="1"/>
            <a:r>
              <a:rPr lang="en-US" i="0" baseline="0" dirty="0"/>
              <a:t>After some size threshold</a:t>
            </a:r>
          </a:p>
          <a:p>
            <a:pPr lvl="1"/>
            <a:r>
              <a:rPr lang="en-US" dirty="0"/>
              <a:t>Memory “wall”</a:t>
            </a:r>
            <a:endParaRPr lang="en-US" i="0" dirty="0"/>
          </a:p>
          <a:p>
            <a:r>
              <a:rPr lang="en-US" dirty="0"/>
              <a:t>Steeper</a:t>
            </a:r>
            <a:r>
              <a:rPr lang="en-US" baseline="0" dirty="0"/>
              <a:t> slope = </a:t>
            </a:r>
            <a:r>
              <a:rPr lang="en-US" i="1" baseline="0" dirty="0"/>
              <a:t>execution time grows faster</a:t>
            </a:r>
          </a:p>
          <a:p>
            <a:r>
              <a:rPr lang="en-US" i="0" baseline="0" dirty="0"/>
              <a:t>Fits in cache, doesn’t fit in cache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481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in course, we briefly talked about technology scaling</a:t>
            </a:r>
          </a:p>
        </p:txBody>
      </p:sp>
    </p:spTree>
    <p:extLst>
      <p:ext uri="{BB962C8B-B14F-4D97-AF65-F5344CB8AC3E}">
        <p14:creationId xmlns:p14="http://schemas.microsoft.com/office/powerpoint/2010/main" val="299798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b="1" dirty="0"/>
              <a:t>cycle</a:t>
            </a:r>
          </a:p>
          <a:p>
            <a:r>
              <a:rPr lang="en-US" dirty="0"/>
              <a:t>Only 2 hard problems in computer</a:t>
            </a:r>
            <a:r>
              <a:rPr lang="en-US" baseline="0" dirty="0"/>
              <a:t> science: cache invalidation, naming things, and off-by-one errors.</a:t>
            </a:r>
            <a:endParaRPr lang="en-US" dirty="0"/>
          </a:p>
          <a:p>
            <a:r>
              <a:rPr lang="en-US" dirty="0"/>
              <a:t>Okay, so if one </a:t>
            </a:r>
            <a:r>
              <a:rPr lang="en-US" b="1" dirty="0"/>
              <a:t>bite</a:t>
            </a:r>
            <a:r>
              <a:rPr lang="en-US" b="0" dirty="0"/>
              <a:t> takes ~5-10</a:t>
            </a:r>
            <a:r>
              <a:rPr lang="en-US" b="0" baseline="0" dirty="0"/>
              <a:t> seconds</a:t>
            </a:r>
          </a:p>
          <a:p>
            <a:pPr lvl="1"/>
            <a:r>
              <a:rPr lang="en-US" dirty="0"/>
              <a:t>Going to memory: 15-30 minutes: going to grocery store</a:t>
            </a:r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your avocados and eat them too</a:t>
            </a:r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5795" y="-2231"/>
            <a:ext cx="9124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L16:  Caches I</a:t>
            </a:r>
          </a:p>
        </p:txBody>
      </p:sp>
    </p:spTree>
    <p:extLst>
      <p:ext uri="{BB962C8B-B14F-4D97-AF65-F5344CB8AC3E}">
        <p14:creationId xmlns:p14="http://schemas.microsoft.com/office/powerpoint/2010/main" val="32794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51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notesSlide" Target="../notesSlides/notesSlide11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tags" Target="../tags/tag184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tags" Target="../tags/tag183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tags" Target="../tags/tag174.xml"/><Relationship Id="rId41" Type="http://schemas.openxmlformats.org/officeDocument/2006/relationships/notesSlide" Target="../notesSlides/notesSlide13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tags" Target="../tags/tag176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notesSlide" Target="../notesSlides/notesSlide19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image" Target="../media/image13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620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3" Type="http://schemas.openxmlformats.org/officeDocument/2006/relationships/tags" Target="../tags/tag278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7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6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9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6" Type="http://schemas.openxmlformats.org/officeDocument/2006/relationships/tags" Target="../tags/tag42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49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  <a:p>
            <a:pPr algn="l"/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27244" y="600158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5" y="2022677"/>
            <a:ext cx="6400800" cy="265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174" y="4678144"/>
            <a:ext cx="6161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Alt text: 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 looked at some of the data dumps from vulnerable sites, and it was ... bad. I saw emails, passwords, password hints. SSL keys and session cookies. Important servers brimming with visitor IPs. Attack ships on fire off the shoulder of Orion, c-beams glittering in the dark near the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Tannhäuser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Gate. I should probably patch OpenSSL.</a:t>
            </a:r>
            <a:endParaRPr lang="en-US" sz="16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/>
              <a:t>Pronunciation</a:t>
            </a:r>
            <a:r>
              <a:rPr lang="en-US"/>
              <a:t>:  </a:t>
            </a:r>
            <a:r>
              <a:rPr lang="en-US" dirty="0"/>
              <a:t>“cash”</a:t>
            </a:r>
            <a:endParaRPr lang="en-US" dirty="0">
              <a:solidFill>
                <a:prstClr val="black"/>
              </a:solidFill>
              <a:latin typeface="AppleColorEmoji" charset="0"/>
            </a:endParaRPr>
          </a:p>
          <a:p>
            <a:pPr lvl="1"/>
            <a:r>
              <a:rPr lang="en-US" dirty="0"/>
              <a:t>We abbreviate this as “$”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English</a:t>
            </a:r>
            <a:r>
              <a:rPr lang="en-US" dirty="0"/>
              <a:t>:  A hidden storage space </a:t>
            </a:r>
            <a:br>
              <a:rPr lang="en-US" dirty="0"/>
            </a:br>
            <a:r>
              <a:rPr lang="en-US" dirty="0"/>
              <a:t>for provisions, weapons, and/or treasures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Computer</a:t>
            </a:r>
            <a:r>
              <a:rPr lang="en-US" dirty="0"/>
              <a:t>:  Memory with short access time used for the storage of frequently or recently used instructions (</a:t>
            </a:r>
            <a:r>
              <a:rPr lang="en-US" dirty="0" err="1"/>
              <a:t>i</a:t>
            </a:r>
            <a:r>
              <a:rPr lang="en-US" dirty="0"/>
              <a:t>-cache/I$) or data (d-cache/D$)</a:t>
            </a:r>
          </a:p>
          <a:p>
            <a:pPr lvl="1"/>
            <a:r>
              <a:rPr lang="en-US" i="1" dirty="0"/>
              <a:t>More generally:  </a:t>
            </a:r>
            <a:r>
              <a:rPr lang="en-US" dirty="0"/>
              <a:t>Used to optimize data transfers between any system elements with different characteristics (network interface cache, I/O cache,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Hit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</a:t>
            </a:r>
            <a:r>
              <a:rPr lang="en-GB" dirty="0">
                <a:solidFill>
                  <a:srgbClr val="C00000"/>
                </a:solidFill>
              </a:rPr>
              <a:t>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</a:t>
            </a:r>
            <a:r>
              <a:rPr lang="en-GB" i="1" dirty="0">
                <a:solidFill>
                  <a:srgbClr val="008000"/>
                </a:solidFill>
              </a:rPr>
              <a:t>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E5B19B-5A9D-4AE6-A9CA-506B485497BF}"/>
              </a:ext>
            </a:extLst>
          </p:cNvPr>
          <p:cNvGrpSpPr/>
          <p:nvPr/>
        </p:nvGrpSpPr>
        <p:grpSpPr>
          <a:xfrm>
            <a:off x="6096000" y="4524246"/>
            <a:ext cx="2605860" cy="766429"/>
            <a:chOff x="6102261" y="4186571"/>
            <a:chExt cx="2605860" cy="7664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9437DD-C531-46EB-91EA-75389317F9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6102261" y="461694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2AB012-5FFF-49F0-B232-E3027E65999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6495961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C3E5DD-0CE0-4BD8-A4F7-935CD643DD6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6870700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EA38C07-250B-41EF-8338-8A329CD78D2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6416720" y="4186571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86A6B2-D6E3-4C89-880A-910D1EB0BA5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013700" y="4583668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block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3CBD89-08DC-43DF-8245-99F577484F69}"/>
              </a:ext>
            </a:extLst>
          </p:cNvPr>
          <p:cNvGrpSpPr/>
          <p:nvPr/>
        </p:nvGrpSpPr>
        <p:grpSpPr>
          <a:xfrm>
            <a:off x="6096000" y="2890857"/>
            <a:ext cx="2603500" cy="840487"/>
            <a:chOff x="6096000" y="2614411"/>
            <a:chExt cx="2603500" cy="8404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464736-D881-4572-AFD5-B16593C8A64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6096000" y="312420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360CEF-B8E7-4CD7-B4D1-43F3A4894FD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6489700" y="312420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9BC2CD6-1AC5-4DF1-80CD-88A99A9C93F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6319056" y="2614411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86E189-37D0-4255-A6DF-FFEAB8416A5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005079" y="3085566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/>
              <a:t> </a:t>
            </a:r>
            <a:r>
              <a:rPr lang="en-US" dirty="0"/>
              <a:t>accessed in stride-1 pattern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reference instructions in sequence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20178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6616" y="436562"/>
            <a:ext cx="8366760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7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462240" y="6274824"/>
            <a:ext cx="477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Note:</a:t>
            </a:r>
            <a:r>
              <a:rPr lang="en-US" sz="1600" b="0" dirty="0">
                <a:latin typeface="Calibri" pitchFamily="34" charset="0"/>
              </a:rPr>
              <a:t>  76 is just one possible starting address of array a</a:t>
            </a:r>
          </a:p>
        </p:txBody>
      </p:sp>
      <p:sp>
        <p:nvSpPr>
          <p:cNvPr id="78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3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7516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571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4671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06397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sum_array_cols(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69293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0374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65119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due Friday (2/16)</a:t>
            </a:r>
          </a:p>
          <a:p>
            <a:pPr lvl="2"/>
            <a:endParaRPr lang="en-US" dirty="0"/>
          </a:p>
          <a:p>
            <a:r>
              <a:rPr lang="en-US" dirty="0"/>
              <a:t>Midterm grades released later today</a:t>
            </a:r>
          </a:p>
          <a:p>
            <a:pPr lvl="1"/>
            <a:r>
              <a:rPr lang="en-US" dirty="0"/>
              <a:t>Mean: 69%</a:t>
            </a:r>
          </a:p>
          <a:p>
            <a:pPr lvl="1"/>
            <a:r>
              <a:rPr lang="en-US" dirty="0"/>
              <a:t>Median: 71%</a:t>
            </a:r>
          </a:p>
          <a:p>
            <a:pPr lvl="1"/>
            <a:r>
              <a:rPr lang="en-US" dirty="0" err="1"/>
              <a:t>StDev</a:t>
            </a:r>
            <a:r>
              <a:rPr lang="en-US" dirty="0"/>
              <a:t>: 13%</a:t>
            </a:r>
          </a:p>
          <a:p>
            <a:pPr lvl="1"/>
            <a:r>
              <a:rPr lang="en-US" dirty="0"/>
              <a:t>Regrade requests done on </a:t>
            </a:r>
            <a:r>
              <a:rPr lang="en-US" dirty="0" err="1"/>
              <a:t>Gradescope</a:t>
            </a:r>
            <a:r>
              <a:rPr lang="en-US" dirty="0"/>
              <a:t> and due Friday  (2/16)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#3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69280" y="1371600"/>
            <a:ext cx="2926080" cy="2468880"/>
          </a:xfrm>
        </p:spPr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r>
              <a:rPr lang="en-US" dirty="0"/>
              <a:t>How can it be fixed?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34829"/>
              </p:ext>
            </p:extLst>
          </p:nvPr>
        </p:nvGraphicFramePr>
        <p:xfrm>
          <a:off x="2011680" y="475488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2348"/>
              </p:ext>
            </p:extLst>
          </p:nvPr>
        </p:nvGraphicFramePr>
        <p:xfrm>
          <a:off x="1645920" y="502920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397"/>
              </p:ext>
            </p:extLst>
          </p:nvPr>
        </p:nvGraphicFramePr>
        <p:xfrm>
          <a:off x="1280160" y="530352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12080" y="5675376"/>
            <a:ext cx="2001098" cy="923544"/>
            <a:chOff x="4450769" y="5675376"/>
            <a:chExt cx="2001098" cy="923544"/>
          </a:xfrm>
        </p:grpSpPr>
        <p:sp>
          <p:nvSpPr>
            <p:cNvPr id="11" name="TextBox 10"/>
            <p:cNvSpPr txBox="1"/>
            <p:nvPr>
              <p:custDataLst>
                <p:tags r:id="rId3"/>
              </p:custDataLst>
            </p:nvPr>
          </p:nvSpPr>
          <p:spPr>
            <a:xfrm>
              <a:off x="4937760" y="622401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0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5303520" y="594969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1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5669280" y="567537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 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198853" y="586282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816529" y="61371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50769" y="641146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⋅ ⋅ ⋅</m:t>
                      </m:r>
                    </m:oMath>
                  </m:oMathPara>
                </a14:m>
                <a:endParaRPr lang="en-US" sz="4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6" name="Conten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1371600"/>
            <a:ext cx="2926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What is wrong with this code?</a:t>
            </a:r>
          </a:p>
          <a:p>
            <a:endParaRPr lang="en-US" kern="0"/>
          </a:p>
          <a:p>
            <a:r>
              <a:rPr lang="en-US" kern="0"/>
              <a:t>How can it be fixed?</a:t>
            </a:r>
            <a:endParaRPr lang="en-US" kern="0" dirty="0"/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548572" y="4358983"/>
            <a:ext cx="420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 (M = ?, N = 3, L = 4)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9120"/>
              </p:ext>
            </p:extLst>
          </p:nvPr>
        </p:nvGraphicFramePr>
        <p:xfrm>
          <a:off x="54864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3287"/>
              </p:ext>
            </p:extLst>
          </p:nvPr>
        </p:nvGraphicFramePr>
        <p:xfrm>
          <a:off x="384048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3591" y="5715000"/>
            <a:ext cx="7107849" cy="558038"/>
            <a:chOff x="323591" y="5715000"/>
            <a:chExt cx="7107849" cy="558038"/>
          </a:xfrm>
        </p:grpSpPr>
        <p:sp>
          <p:nvSpPr>
            <p:cNvPr id="9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54864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459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74320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3591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144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870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145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44077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  <p:sp>
          <p:nvSpPr>
            <p:cNvPr id="14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3692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93420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03148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7810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124</a:t>
              </a:r>
            </a:p>
          </p:txBody>
        </p:sp>
        <p:sp>
          <p:nvSpPr>
            <p:cNvPr id="15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38635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140</a:t>
              </a:r>
            </a:p>
          </p:txBody>
        </p:sp>
        <p:sp>
          <p:nvSpPr>
            <p:cNvPr id="153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2368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156</a:t>
              </a:r>
            </a:p>
          </p:txBody>
        </p:sp>
        <p:sp>
          <p:nvSpPr>
            <p:cNvPr id="154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1323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5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33199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Performance Metrics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Huge difference between a cache hit and a cache miss</a:t>
            </a:r>
          </a:p>
          <a:p>
            <a:pPr lvl="1"/>
            <a:r>
              <a:rPr lang="en-US" dirty="0"/>
              <a:t>Could be 100x speed difference between accessing cache and main memory (measured in </a:t>
            </a:r>
            <a:r>
              <a:rPr lang="en-US" i="1" dirty="0"/>
              <a:t>clock cycles</a:t>
            </a:r>
            <a:r>
              <a:rPr lang="en-US" dirty="0"/>
              <a:t>)</a:t>
            </a:r>
            <a:endParaRPr lang="en-US" sz="800" dirty="0"/>
          </a:p>
          <a:p>
            <a:r>
              <a:rPr lang="en-GB" dirty="0">
                <a:solidFill>
                  <a:srgbClr val="FF0000"/>
                </a:solidFill>
              </a:rPr>
              <a:t>Miss Rate (MR)</a:t>
            </a:r>
          </a:p>
          <a:p>
            <a:pPr lvl="1"/>
            <a:r>
              <a:rPr lang="en-GB" dirty="0"/>
              <a:t>Fraction of memory references not found in cache (misses / accesses) = 1 - Hit Rate</a:t>
            </a:r>
          </a:p>
          <a:p>
            <a:r>
              <a:rPr lang="en-GB" dirty="0">
                <a:solidFill>
                  <a:srgbClr val="FF0000"/>
                </a:solidFill>
              </a:rPr>
              <a:t>Hit Time (HT)</a:t>
            </a:r>
          </a:p>
          <a:p>
            <a:pPr lvl="1"/>
            <a:r>
              <a:rPr lang="en-GB" dirty="0"/>
              <a:t>Time to deliver a block in the cache to the processor</a:t>
            </a:r>
          </a:p>
          <a:p>
            <a:pPr lvl="2"/>
            <a:r>
              <a:rPr lang="en-GB" dirty="0"/>
              <a:t>Includes time to determine whether the block is in the cache</a:t>
            </a:r>
          </a:p>
          <a:p>
            <a:r>
              <a:rPr lang="en-GB" dirty="0">
                <a:solidFill>
                  <a:srgbClr val="FF0000"/>
                </a:solidFill>
              </a:rPr>
              <a:t>Miss Penalty (MP)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/>
              <a:t>Two things hurt the performance of a cache:</a:t>
            </a:r>
          </a:p>
          <a:p>
            <a:pPr lvl="1"/>
            <a:r>
              <a:rPr lang="en-US" dirty="0"/>
              <a:t>Miss rate and miss penalty</a:t>
            </a:r>
          </a:p>
          <a:p>
            <a:pPr lvl="2"/>
            <a:endParaRPr lang="en-US" dirty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/>
              <a:t>Average Memory Access Time</a:t>
            </a:r>
            <a:r>
              <a:rPr lang="en-US" sz="2800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dirty="0"/>
              <a:t>(abbreviated AMAT = HT + MR × MP)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99% hit rate twice as good as 97% hit rate!</a:t>
            </a:r>
          </a:p>
          <a:p>
            <a:pPr lvl="1"/>
            <a:r>
              <a:rPr lang="en-US" dirty="0"/>
              <a:t>Assume HT of 1 clock cycle and MP of 100 clock cycles</a:t>
            </a:r>
          </a:p>
          <a:p>
            <a:pPr lvl="1"/>
            <a:r>
              <a:rPr lang="en-US" dirty="0"/>
              <a:t>97%:  AMAT =</a:t>
            </a:r>
          </a:p>
          <a:p>
            <a:pPr lvl="1"/>
            <a:r>
              <a:rPr lang="en-US" dirty="0"/>
              <a:t>99%:  AMAT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Processor specs:</a:t>
            </a:r>
            <a:r>
              <a:rPr lang="en-US" dirty="0"/>
              <a:t>  200 </a:t>
            </a:r>
            <a:r>
              <a:rPr lang="en-US" dirty="0" err="1"/>
              <a:t>ps</a:t>
            </a:r>
            <a:r>
              <a:rPr lang="en-US" dirty="0"/>
              <a:t> clock, MP of 50 clock cycles, MR of 0.02 misses/instruction, and HT of 1 clock cycle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/>
              <a:t>	AMAT = HT + MR*MP =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Which improvement would be best?</a:t>
            </a:r>
          </a:p>
          <a:p>
            <a:pPr marL="820674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190 </a:t>
            </a:r>
            <a:r>
              <a:rPr lang="en-US" b="1" dirty="0" err="1">
                <a:solidFill>
                  <a:srgbClr val="FF9900"/>
                </a:solidFill>
              </a:rPr>
              <a:t>ps</a:t>
            </a:r>
            <a:r>
              <a:rPr lang="en-US" b="1" dirty="0">
                <a:solidFill>
                  <a:srgbClr val="FF9900"/>
                </a:solidFill>
              </a:rPr>
              <a:t> clock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00B050"/>
                </a:solidFill>
              </a:rPr>
              <a:t>Miss penalty of 40 clock cycles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3"/>
            </a:pPr>
            <a:r>
              <a:rPr lang="en-US" b="1" dirty="0">
                <a:solidFill>
                  <a:srgbClr val="FF58AB"/>
                </a:solidFill>
              </a:rPr>
              <a:t>MR of 0.015 misses/instruction</a:t>
            </a:r>
            <a:endParaRPr lang="en-US" baseline="-25000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615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storage technologies almost always cost more per byte and have lower capacity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hierarchy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608862" y="155895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5" y="231068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ns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10,000,000 ns</a:t>
            </a:r>
            <a:br>
              <a:rPr lang="en-US" sz="14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100" b="0" i="1" dirty="0" err="1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8" y="5763782"/>
            <a:ext cx="85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1-150 </a:t>
            </a:r>
            <a:r>
              <a:rPr lang="en-US" sz="1400" b="0" dirty="0" err="1">
                <a:latin typeface="Calibri" charset="0"/>
                <a:ea typeface="Calibri" charset="0"/>
                <a:cs typeface="Calibri" charset="0"/>
              </a:rPr>
              <a:t>ms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4064" y="468211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3452" y="511933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56018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1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Units and 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focusing on large numbers (exponents &gt; 0)</a:t>
            </a:r>
          </a:p>
          <a:p>
            <a:r>
              <a:rPr lang="en-US" dirty="0"/>
              <a:t>Note that 10</a:t>
            </a:r>
            <a:r>
              <a:rPr lang="en-US" baseline="30000" dirty="0"/>
              <a:t>3</a:t>
            </a:r>
            <a:r>
              <a:rPr lang="en-US" dirty="0"/>
              <a:t> ≈ 2</a:t>
            </a:r>
            <a:r>
              <a:rPr lang="en-US" baseline="30000" dirty="0"/>
              <a:t>10</a:t>
            </a:r>
          </a:p>
          <a:p>
            <a:r>
              <a:rPr lang="en-US" dirty="0"/>
              <a:t>SI prefixes are </a:t>
            </a:r>
            <a:r>
              <a:rPr lang="en-US" i="1" dirty="0"/>
              <a:t>ambiguous</a:t>
            </a:r>
            <a:r>
              <a:rPr lang="en-US" dirty="0"/>
              <a:t> if base 10 or 2</a:t>
            </a:r>
          </a:p>
          <a:p>
            <a:r>
              <a:rPr lang="en-US" dirty="0"/>
              <a:t>IEC prefixes are </a:t>
            </a:r>
            <a:r>
              <a:rPr lang="en-US" i="1" dirty="0"/>
              <a:t>unambiguously</a:t>
            </a:r>
            <a:r>
              <a:rPr lang="en-US" dirty="0"/>
              <a:t> base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602088"/>
            <a:ext cx="66907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does execution time grow with SIZE?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1362075"/>
            <a:ext cx="8366125" cy="4975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array[j];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389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11425" y="4471456"/>
            <a:ext cx="0" cy="18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11425" y="6354044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16153" y="6354044"/>
            <a:ext cx="781272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639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017" y="4471455"/>
            <a:ext cx="693107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3817" y="5032766"/>
            <a:ext cx="1101872" cy="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DB8E23-C6BE-4338-AED4-8238A657D729}"/>
              </a:ext>
            </a:extLst>
          </p:cNvPr>
          <p:cNvCxnSpPr/>
          <p:nvPr/>
        </p:nvCxnSpPr>
        <p:spPr bwMode="auto">
          <a:xfrm flipV="1">
            <a:off x="6362830" y="4471455"/>
            <a:ext cx="1743959" cy="177223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916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Actual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8532918"/>
              </p:ext>
            </p:extLst>
          </p:nvPr>
        </p:nvGraphicFramePr>
        <p:xfrm>
          <a:off x="128016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11" imgW="9982136" imgH="6762649" progId="Excel.Sheet.8">
                  <p:embed/>
                </p:oleObj>
              </mc:Choice>
              <mc:Fallback>
                <p:oleObj name="Worksheet" r:id="rId11" imgW="9982136" imgH="6762649" progId="Excel.Sheet.8">
                  <p:embed/>
                  <p:pic>
                    <p:nvPicPr>
                      <p:cNvPr id="1741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 flipV="1">
            <a:off x="2517695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427359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4F5E1-300D-45BD-8030-9E83E0F54149}"/>
              </a:ext>
            </a:extLst>
          </p:cNvPr>
          <p:cNvSpPr txBox="1"/>
          <p:nvPr/>
        </p:nvSpPr>
        <p:spPr>
          <a:xfrm>
            <a:off x="5284600" y="2967335"/>
            <a:ext cx="197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Data set &gt; cache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454AC-B517-4772-9BC3-4820E223FA09}"/>
              </a:ext>
            </a:extLst>
          </p:cNvPr>
          <p:cNvSpPr txBox="1"/>
          <p:nvPr/>
        </p:nvSpPr>
        <p:spPr>
          <a:xfrm>
            <a:off x="3070458" y="5625626"/>
            <a:ext cx="197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Data set &lt; cache size</a:t>
            </a:r>
          </a:p>
        </p:txBody>
      </p:sp>
    </p:spTree>
    <p:extLst>
      <p:ext uri="{BB962C8B-B14F-4D97-AF65-F5344CB8AC3E}">
        <p14:creationId xmlns:p14="http://schemas.microsoft.com/office/powerpoint/2010/main" val="3158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Cache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Principle of locality</a:t>
            </a:r>
          </a:p>
          <a:p>
            <a:r>
              <a:rPr lang="en-US" b="1" dirty="0">
                <a:solidFill>
                  <a:srgbClr val="4B2A85"/>
                </a:solidFill>
              </a:rPr>
              <a:t>Memory hierarchies</a:t>
            </a:r>
          </a:p>
          <a:p>
            <a:r>
              <a:rPr lang="en-US" dirty="0"/>
              <a:t>Cache organization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graphicFrame>
        <p:nvGraphicFramePr>
          <p:cNvPr id="1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624494"/>
              </p:ext>
            </p:extLst>
          </p:nvPr>
        </p:nvGraphicFramePr>
        <p:xfrm>
          <a:off x="-307618" y="1864610"/>
          <a:ext cx="7823200" cy="517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15915" y="3889024"/>
            <a:ext cx="20857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“Moore’s Law”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616226" y="3011313"/>
            <a:ext cx="2612063" cy="1805097"/>
            <a:chOff x="5616226" y="3011313"/>
            <a:chExt cx="2612063" cy="180509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16226" y="3011313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82699" y="1281272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 first Intel CPU with cache on chip</a:t>
            </a:r>
          </a:p>
          <a:p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 Pentium III has two cache levels on chip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97512" y="1755425"/>
            <a:ext cx="2007484" cy="1197764"/>
            <a:chOff x="6897512" y="1755425"/>
            <a:chExt cx="2007484" cy="1197764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441321" y="1755425"/>
              <a:ext cx="1463675" cy="1197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µProc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55%/year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(2X/1.5yr)</a:t>
              </a:r>
            </a:p>
          </p:txBody>
        </p:sp>
        <p:sp>
          <p:nvSpPr>
            <p:cNvPr id="18" name="Arc 17"/>
            <p:cNvSpPr/>
            <p:nvPr/>
          </p:nvSpPr>
          <p:spPr>
            <a:xfrm flipH="1" flipV="1">
              <a:off x="6897512" y="2020711"/>
              <a:ext cx="1083733" cy="632178"/>
            </a:xfrm>
            <a:prstGeom prst="arc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69290" y="4543776"/>
            <a:ext cx="2008714" cy="1254215"/>
            <a:chOff x="6869290" y="4543776"/>
            <a:chExt cx="2008714" cy="1254215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414329" y="4600227"/>
              <a:ext cx="1463675" cy="1197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6869290" y="4543776"/>
              <a:ext cx="1083733" cy="632178"/>
            </a:xfrm>
            <a:prstGeom prst="arc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4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grpSp>
        <p:nvGrpSpPr>
          <p:cNvPr id="12" name="Group 11"/>
          <p:cNvGrpSpPr/>
          <p:nvPr>
            <p:custDataLst>
              <p:tags r:id="rId8"/>
            </p:custDataLst>
          </p:nvPr>
        </p:nvGrpSpPr>
        <p:grpSpPr>
          <a:xfrm>
            <a:off x="501518" y="3429000"/>
            <a:ext cx="8251734" cy="2971800"/>
            <a:chOff x="501518" y="3429000"/>
            <a:chExt cx="8251734" cy="2971800"/>
          </a:xfrm>
        </p:grpSpPr>
        <p:sp>
          <p:nvSpPr>
            <p:cNvPr id="10" name="TextBox 9"/>
            <p:cNvSpPr txBox="1"/>
            <p:nvPr>
              <p:custDataLst>
                <p:tags r:id="rId10"/>
              </p:custDataLst>
            </p:nvPr>
          </p:nvSpPr>
          <p:spPr>
            <a:xfrm>
              <a:off x="501518" y="4104382"/>
              <a:ext cx="1873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Can process at least</a:t>
              </a:r>
            </a:p>
            <a:p>
              <a:r>
                <a:rPr lang="en-US" sz="1600" b="0" dirty="0">
                  <a:latin typeface="Calibri" pitchFamily="34" charset="0"/>
                </a:rPr>
                <a:t>256 Bytes/cycle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411310" y="4114800"/>
              <a:ext cx="22501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Bandwidth</a:t>
              </a:r>
            </a:p>
            <a:p>
              <a:r>
                <a:rPr lang="en-US" sz="1600" b="0" dirty="0">
                  <a:latin typeface="Calibri" pitchFamily="34" charset="0"/>
                </a:rPr>
                <a:t>2 Bytes/cycle</a:t>
              </a:r>
            </a:p>
            <a:p>
              <a:r>
                <a:rPr lang="en-US" sz="1600" dirty="0">
                  <a:latin typeface="Calibri" pitchFamily="34" charset="0"/>
                </a:rPr>
                <a:t>Latency</a:t>
              </a:r>
            </a:p>
            <a:p>
              <a:r>
                <a:rPr lang="en-US" sz="1600" b="0" dirty="0">
                  <a:latin typeface="Calibri" pitchFamily="34" charset="0"/>
                </a:rPr>
                <a:t>100-200 cycles (30-60ns)</a:t>
              </a: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4610894" y="3771106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3124200" y="5877580"/>
              <a:ext cx="5629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</a:rPr>
                <a:t>Problem: lots of waiting on memory</a:t>
              </a:r>
            </a:p>
          </p:txBody>
        </p:sp>
      </p:grp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1518" y="4104382"/>
            <a:ext cx="187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Can process at least</a:t>
            </a:r>
          </a:p>
          <a:p>
            <a:r>
              <a:rPr lang="en-US" sz="1600" b="0" dirty="0">
                <a:latin typeface="Calibri" pitchFamily="34" charset="0"/>
              </a:rPr>
              <a:t>256 Bytes/cycle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411310" y="4114800"/>
            <a:ext cx="2250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Bandwidth</a:t>
            </a:r>
          </a:p>
          <a:p>
            <a:r>
              <a:rPr lang="en-US" sz="1600" b="0" dirty="0">
                <a:latin typeface="Calibri" pitchFamily="34" charset="0"/>
              </a:rPr>
              <a:t>2 Bytes/cycle</a:t>
            </a:r>
          </a:p>
          <a:p>
            <a:r>
              <a:rPr lang="en-US" sz="1600" dirty="0">
                <a:latin typeface="Calibri" pitchFamily="34" charset="0"/>
              </a:rPr>
              <a:t>Latency</a:t>
            </a:r>
          </a:p>
          <a:p>
            <a:r>
              <a:rPr lang="en-US" sz="1600" b="0" dirty="0">
                <a:latin typeface="Calibri" pitchFamily="34" charset="0"/>
              </a:rPr>
              <a:t>100-200 cycles (30-60ns)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 bwMode="auto">
          <a:xfrm rot="5400000" flipH="1" flipV="1">
            <a:off x="4610894" y="3771106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124200" y="5877580"/>
            <a:ext cx="26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itchFamily="34" charset="0"/>
              </a:rPr>
              <a:t>Cache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3254</Words>
  <Application>Microsoft Office PowerPoint</Application>
  <PresentationFormat>On-screen Show (4:3)</PresentationFormat>
  <Paragraphs>692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ＭＳ Ｐゴシック</vt:lpstr>
      <vt:lpstr>.AppleSystemUIFont</vt:lpstr>
      <vt:lpstr>AppleColorEmoji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UWTheme-351-Au17</vt:lpstr>
      <vt:lpstr>Worksheet</vt:lpstr>
      <vt:lpstr>Caches I CSE 351 Winter 2018</vt:lpstr>
      <vt:lpstr>Administrative</vt:lpstr>
      <vt:lpstr>Roadmap</vt:lpstr>
      <vt:lpstr>How does execution time grow with SIZE?</vt:lpstr>
      <vt:lpstr>Actual Data</vt:lpstr>
      <vt:lpstr>Making memory accesses fast!</vt:lpstr>
      <vt:lpstr>Processor-Memory Gap</vt:lpstr>
      <vt:lpstr>Problem:  Processor-Memory Bottleneck</vt:lpstr>
      <vt:lpstr>Problem:  Processor-Memory Bottleneck</vt:lpstr>
      <vt:lpstr>Cache 💰</vt:lpstr>
      <vt:lpstr>General Cache Mechanics</vt:lpstr>
      <vt:lpstr>General Cache Concepts:  Hit</vt:lpstr>
      <vt:lpstr>General Cache Concepts:  Miss</vt:lpstr>
      <vt:lpstr>Why Caches Work</vt:lpstr>
      <vt:lpstr>Example:  Any Locality?</vt:lpstr>
      <vt:lpstr>Locality Example #1</vt:lpstr>
      <vt:lpstr>Locality Example #1</vt:lpstr>
      <vt:lpstr>Locality Example #2</vt:lpstr>
      <vt:lpstr>Locality Example #2</vt:lpstr>
      <vt:lpstr>Locality Example #3</vt:lpstr>
      <vt:lpstr>Locality Example #3</vt:lpstr>
      <vt:lpstr>Cache Performance Metrics</vt:lpstr>
      <vt:lpstr>Cache Performance</vt:lpstr>
      <vt:lpstr>Peer Instruction Question</vt:lpstr>
      <vt:lpstr>Can we have more than one cache?</vt:lpstr>
      <vt:lpstr>Memory Hierarchies</vt:lpstr>
      <vt:lpstr>An Example Memory Hierarchy</vt:lpstr>
      <vt:lpstr>Summary</vt:lpstr>
      <vt:lpstr>Aside:  Units and Prefixes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2018-02-12T08:06:33Z</dcterms:created>
  <dcterms:modified xsi:type="dcterms:W3CDTF">2018-02-12T18:43:42Z</dcterms:modified>
</cp:coreProperties>
</file>