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0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4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5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7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8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9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20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7.xml" ContentType="application/vnd.openxmlformats-officedocument.presentationml.tags+xml"/>
  <Override PartName="/ppt/tags/tag249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21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9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46.xml" ContentType="application/vnd.openxmlformats-officedocument.presentationml.tags+xml"/>
  <Override PartName="/ppt/tags/tag248.xml" ContentType="application/vnd.openxmlformats-officedocument.presentationml.tags+xml"/>
  <Override PartName="/ppt/tags/tag250.xml" ContentType="application/vnd.openxmlformats-officedocument.presentationml.tags+xml"/>
  <Override PartName="/ppt/tags/tag253.xml" ContentType="application/vnd.openxmlformats-officedocument.presentationml.tags+xml"/>
  <Override PartName="/ppt/tags/tag288.xml" ContentType="application/vnd.openxmlformats-officedocument.presentationml.tags+xml"/>
  <Override PartName="/ppt/tags/tag314.xml" ContentType="application/vnd.openxmlformats-officedocument.presentationml.tags+xml"/>
  <Override PartName="/ppt/tags/tag3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94" r:id="rId1"/>
  </p:sldMasterIdLst>
  <p:notesMasterIdLst>
    <p:notesMasterId r:id="rId29"/>
  </p:notesMasterIdLst>
  <p:handoutMasterIdLst>
    <p:handoutMasterId r:id="rId30"/>
  </p:handoutMasterIdLst>
  <p:sldIdLst>
    <p:sldId id="904" r:id="rId2"/>
    <p:sldId id="875" r:id="rId3"/>
    <p:sldId id="905" r:id="rId4"/>
    <p:sldId id="895" r:id="rId5"/>
    <p:sldId id="708" r:id="rId6"/>
    <p:sldId id="876" r:id="rId7"/>
    <p:sldId id="877" r:id="rId8"/>
    <p:sldId id="878" r:id="rId9"/>
    <p:sldId id="829" r:id="rId10"/>
    <p:sldId id="870" r:id="rId11"/>
    <p:sldId id="861" r:id="rId12"/>
    <p:sldId id="847" r:id="rId13"/>
    <p:sldId id="848" r:id="rId14"/>
    <p:sldId id="866" r:id="rId15"/>
    <p:sldId id="872" r:id="rId16"/>
    <p:sldId id="859" r:id="rId17"/>
    <p:sldId id="850" r:id="rId18"/>
    <p:sldId id="849" r:id="rId19"/>
    <p:sldId id="854" r:id="rId20"/>
    <p:sldId id="855" r:id="rId21"/>
    <p:sldId id="860" r:id="rId22"/>
    <p:sldId id="873" r:id="rId23"/>
    <p:sldId id="853" r:id="rId24"/>
    <p:sldId id="858" r:id="rId25"/>
    <p:sldId id="893" r:id="rId26"/>
    <p:sldId id="842" r:id="rId27"/>
    <p:sldId id="845" r:id="rId28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9999"/>
    <a:srgbClr val="B6B6B6"/>
    <a:srgbClr val="4B2A85"/>
    <a:srgbClr val="F6F5BD"/>
    <a:srgbClr val="CBCDF0"/>
    <a:srgbClr val="FFCCCC"/>
    <a:srgbClr val="FF9999"/>
    <a:srgbClr val="D5F1CF"/>
    <a:srgbClr val="3C52A6"/>
    <a:srgbClr val="C1A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75610" autoAdjust="0"/>
  </p:normalViewPr>
  <p:slideViewPr>
    <p:cSldViewPr snapToGrid="0">
      <p:cViewPr varScale="1">
        <p:scale>
          <a:sx n="87" d="100"/>
          <a:sy n="87" d="100"/>
        </p:scale>
        <p:origin x="1908" y="84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86" d="100"/>
          <a:sy n="86" d="100"/>
        </p:scale>
        <p:origin x="3822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0209" y="0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65163"/>
            <a:ext cx="4729163" cy="3548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77" y="4433455"/>
            <a:ext cx="5120641" cy="413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0209" y="8866908"/>
            <a:ext cx="3072384" cy="44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127689" y="2"/>
            <a:ext cx="3922776" cy="3475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*r declares a pointer to a struct</a:t>
            </a:r>
          </a:p>
        </p:txBody>
      </p:sp>
    </p:spTree>
    <p:extLst>
      <p:ext uri="{BB962C8B-B14F-4D97-AF65-F5344CB8AC3E}">
        <p14:creationId xmlns:p14="http://schemas.microsoft.com/office/powerpoint/2010/main" val="3711324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Field a in the struct is a 4 element </a:t>
            </a:r>
            <a:r>
              <a:rPr lang="en-US" dirty="0" err="1">
                <a:latin typeface="Times New Roman" pitchFamily="-96" charset="0"/>
              </a:rPr>
              <a:t>int</a:t>
            </a:r>
            <a:r>
              <a:rPr lang="en-US" dirty="0">
                <a:latin typeface="Times New Roman" pitchFamily="-96" charset="0"/>
              </a:rPr>
              <a:t> array</a:t>
            </a:r>
          </a:p>
          <a:p>
            <a:pPr lvl="1"/>
            <a:r>
              <a:rPr lang="en-US" dirty="0">
                <a:latin typeface="Times New Roman" pitchFamily="-96" charset="0"/>
              </a:rPr>
              <a:t>4 * 4B per </a:t>
            </a:r>
            <a:r>
              <a:rPr lang="en-US" dirty="0" err="1">
                <a:latin typeface="Times New Roman" pitchFamily="-96" charset="0"/>
              </a:rPr>
              <a:t>int</a:t>
            </a:r>
            <a:r>
              <a:rPr lang="en-US" dirty="0">
                <a:latin typeface="Times New Roman" pitchFamily="-96" charset="0"/>
              </a:rPr>
              <a:t> = 16B</a:t>
            </a:r>
          </a:p>
        </p:txBody>
      </p:sp>
    </p:spTree>
    <p:extLst>
      <p:ext uri="{BB962C8B-B14F-4D97-AF65-F5344CB8AC3E}">
        <p14:creationId xmlns:p14="http://schemas.microsoft.com/office/powerpoint/2010/main" val="155326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61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Remember, use &amp; to get address of something</a:t>
            </a:r>
          </a:p>
          <a:p>
            <a:endParaRPr lang="en-US" dirty="0">
              <a:latin typeface="Times New Roman" pitchFamily="-96" charset="0"/>
            </a:endParaRPr>
          </a:p>
          <a:p>
            <a:r>
              <a:rPr lang="en-US" dirty="0">
                <a:latin typeface="Times New Roman" pitchFamily="-96" charset="0"/>
              </a:rPr>
              <a:t>Top: </a:t>
            </a:r>
            <a:r>
              <a:rPr lang="en-US" dirty="0" err="1">
                <a:latin typeface="Times New Roman" pitchFamily="-96" charset="0"/>
              </a:rPr>
              <a:t>leaq</a:t>
            </a:r>
            <a:r>
              <a:rPr lang="en-US" dirty="0">
                <a:latin typeface="Times New Roman" pitchFamily="-96" charset="0"/>
              </a:rPr>
              <a:t> 16(%</a:t>
            </a:r>
            <a:r>
              <a:rPr lang="en-US" dirty="0" err="1">
                <a:latin typeface="Times New Roman" pitchFamily="-96" charset="0"/>
              </a:rPr>
              <a:t>rdi</a:t>
            </a:r>
            <a:r>
              <a:rPr lang="en-US" dirty="0">
                <a:latin typeface="Times New Roman" pitchFamily="-96" charset="0"/>
              </a:rPr>
              <a:t>), %</a:t>
            </a:r>
            <a:r>
              <a:rPr lang="en-US" dirty="0" err="1">
                <a:latin typeface="Times New Roman" pitchFamily="-96" charset="0"/>
              </a:rPr>
              <a:t>rax</a:t>
            </a:r>
            <a:endParaRPr lang="en-US" dirty="0">
              <a:latin typeface="Times New Roman" pitchFamily="-96" charset="0"/>
            </a:endParaRPr>
          </a:p>
          <a:p>
            <a:r>
              <a:rPr lang="en-US" dirty="0">
                <a:latin typeface="Times New Roman" pitchFamily="-96" charset="0"/>
              </a:rPr>
              <a:t>Bottom: </a:t>
            </a:r>
            <a:r>
              <a:rPr lang="en-US" dirty="0" err="1">
                <a:latin typeface="Times New Roman" pitchFamily="-96" charset="0"/>
              </a:rPr>
              <a:t>leaq</a:t>
            </a:r>
            <a:r>
              <a:rPr lang="en-US" dirty="0">
                <a:latin typeface="Times New Roman" pitchFamily="-96" charset="0"/>
              </a:rPr>
              <a:t> 24(%</a:t>
            </a:r>
            <a:r>
              <a:rPr lang="en-US" dirty="0" err="1">
                <a:latin typeface="Times New Roman" pitchFamily="-96" charset="0"/>
              </a:rPr>
              <a:t>rdi</a:t>
            </a:r>
            <a:r>
              <a:rPr lang="en-US" dirty="0">
                <a:latin typeface="Times New Roman" pitchFamily="-96" charset="0"/>
              </a:rPr>
              <a:t>), %</a:t>
            </a:r>
            <a:r>
              <a:rPr lang="en-US" dirty="0" err="1">
                <a:latin typeface="Times New Roman" pitchFamily="-96" charset="0"/>
              </a:rPr>
              <a:t>rax</a:t>
            </a:r>
            <a:endParaRPr lang="en-US" dirty="0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18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Note the order of operation: &amp; applies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to the entire expression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Also: 2 instances of “syntactic sugar”</a:t>
            </a:r>
          </a:p>
          <a:p>
            <a:endParaRPr lang="en-US" baseline="0" dirty="0">
              <a:latin typeface="Roboto" charset="0"/>
              <a:ea typeface="Roboto" charset="0"/>
              <a:cs typeface="Roboto" charset="0"/>
            </a:endParaRP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Second example:</a:t>
            </a:r>
          </a:p>
          <a:p>
            <a:pPr lvl="1"/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Switch order of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int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a[4] and long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i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declarations in struct</a:t>
            </a:r>
          </a:p>
          <a:p>
            <a:pPr lvl="1"/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Mem address: D(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Rb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,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Rs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, S)</a:t>
            </a:r>
          </a:p>
          <a:p>
            <a:pPr lvl="1"/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Use D field as offset from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Rb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to start of </a:t>
            </a:r>
            <a:r>
              <a:rPr lang="en-US" baseline="0" dirty="0" err="1">
                <a:latin typeface="Roboto" charset="0"/>
                <a:ea typeface="Roboto" charset="0"/>
                <a:cs typeface="Roboto" charset="0"/>
              </a:rPr>
              <a:t>int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array</a:t>
            </a:r>
          </a:p>
          <a:p>
            <a:pPr lvl="1"/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Here, D would be 8</a:t>
            </a:r>
          </a:p>
        </p:txBody>
      </p:sp>
    </p:spTree>
    <p:extLst>
      <p:ext uri="{BB962C8B-B14F-4D97-AF65-F5344CB8AC3E}">
        <p14:creationId xmlns:p14="http://schemas.microsoft.com/office/powerpoint/2010/main" val="132289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relate to </a:t>
            </a:r>
            <a:r>
              <a:rPr lang="en-US" dirty="0" err="1"/>
              <a:t>withinBlock</a:t>
            </a:r>
            <a:r>
              <a:rPr lang="en-US" dirty="0"/>
              <a:t>() function</a:t>
            </a:r>
            <a:r>
              <a:rPr lang="en-US" baseline="0" dirty="0"/>
              <a:t> from Lab 1</a:t>
            </a:r>
          </a:p>
          <a:p>
            <a:endParaRPr lang="en-US" baseline="0" dirty="0"/>
          </a:p>
          <a:p>
            <a:r>
              <a:rPr lang="en-US" baseline="0" dirty="0"/>
              <a:t>Rule: lowest log2(k) bits should be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4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6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values:</a:t>
            </a:r>
          </a:p>
          <a:p>
            <a:pPr lvl="1"/>
            <a:r>
              <a:rPr lang="en-US" dirty="0"/>
              <a:t>1, 4, 8</a:t>
            </a:r>
          </a:p>
          <a:p>
            <a:pPr lvl="0"/>
            <a:r>
              <a:rPr lang="en-US" dirty="0"/>
              <a:t>Total size of struct S1: 24 B</a:t>
            </a:r>
          </a:p>
          <a:p>
            <a:endParaRPr lang="en-US" dirty="0"/>
          </a:p>
          <a:p>
            <a:r>
              <a:rPr lang="en-US" dirty="0"/>
              <a:t>struct S1 { … } *p; - this defines a ne</a:t>
            </a:r>
            <a:r>
              <a:rPr lang="en-US" baseline="0" dirty="0"/>
              <a:t>w type “struct S1”, and creates a variable p with type “struct S1 *”</a:t>
            </a:r>
          </a:p>
          <a:p>
            <a:r>
              <a:rPr lang="en-US" baseline="0" dirty="0"/>
              <a:t>#include &lt;</a:t>
            </a:r>
            <a:r>
              <a:rPr lang="en-US" baseline="0" dirty="0" err="1"/>
              <a:t>stddef.h</a:t>
            </a:r>
            <a:r>
              <a:rPr lang="en-US" baseline="0" dirty="0"/>
              <a:t>&gt;// for </a:t>
            </a:r>
            <a:r>
              <a:rPr lang="en-US" baseline="0" dirty="0" err="1"/>
              <a:t>offsetof</a:t>
            </a:r>
            <a:endParaRPr lang="en-US" baseline="0" dirty="0"/>
          </a:p>
          <a:p>
            <a:r>
              <a:rPr lang="en-US" baseline="0" dirty="0" err="1"/>
              <a:t>printf</a:t>
            </a:r>
            <a:r>
              <a:rPr lang="en-US" baseline="0" dirty="0"/>
              <a:t>("</a:t>
            </a:r>
            <a:r>
              <a:rPr lang="en-US" baseline="0" dirty="0" err="1"/>
              <a:t>sizeof</a:t>
            </a:r>
            <a:r>
              <a:rPr lang="en-US" baseline="0" dirty="0"/>
              <a:t> p = %d\n", (</a:t>
            </a:r>
            <a:r>
              <a:rPr lang="en-US" baseline="0" dirty="0" err="1"/>
              <a:t>int</a:t>
            </a:r>
            <a:r>
              <a:rPr lang="en-US" baseline="0" dirty="0"/>
              <a:t>) </a:t>
            </a:r>
            <a:r>
              <a:rPr lang="en-US" baseline="0" dirty="0" err="1"/>
              <a:t>sizeof</a:t>
            </a:r>
            <a:r>
              <a:rPr lang="en-US" baseline="0" dirty="0"/>
              <a:t>(p));</a:t>
            </a:r>
          </a:p>
          <a:p>
            <a:r>
              <a:rPr lang="en-US" baseline="0" dirty="0" err="1"/>
              <a:t>printf</a:t>
            </a:r>
            <a:r>
              <a:rPr lang="en-US" baseline="0" dirty="0"/>
              <a:t>("offset of v in p = %d\n", (int) </a:t>
            </a:r>
            <a:r>
              <a:rPr lang="en-US" baseline="0" dirty="0" err="1"/>
              <a:t>offsetof</a:t>
            </a:r>
            <a:r>
              <a:rPr lang="en-US" baseline="0" dirty="0"/>
              <a:t>(struct S1, v));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3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Kmax</a:t>
            </a:r>
            <a:r>
              <a:rPr lang="en-US" dirty="0"/>
              <a:t> = 8 in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0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declare v first, and c last</a:t>
            </a:r>
          </a:p>
          <a:p>
            <a:r>
              <a:rPr lang="en-US" dirty="0"/>
              <a:t>7 bytes at end is called “padding”</a:t>
            </a:r>
          </a:p>
          <a:p>
            <a:endParaRPr lang="en-US" dirty="0"/>
          </a:p>
          <a:p>
            <a:r>
              <a:rPr lang="en-US" dirty="0"/>
              <a:t>P+8 is a multiple of 4: alignment met</a:t>
            </a:r>
          </a:p>
          <a:p>
            <a:r>
              <a:rPr lang="en-US" dirty="0"/>
              <a:t>P+16 is a multiple of 1: alignment 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Midterm: grades will be adjusted as necessary to account for test being too long, hard,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99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struct S2 { … } a[10];</a:t>
            </a:r>
            <a:r>
              <a:rPr lang="en-US" baseline="0" dirty="0"/>
              <a:t> - declares a new type “struct S2”, then declares an array </a:t>
            </a:r>
            <a:r>
              <a:rPr lang="en-US" i="1" baseline="0" dirty="0"/>
              <a:t>a</a:t>
            </a:r>
            <a:r>
              <a:rPr lang="en-US" i="0" baseline="0" dirty="0"/>
              <a:t> that contains 10 “struct S2” elements</a:t>
            </a:r>
          </a:p>
          <a:p>
            <a:pPr defTabSz="915772">
              <a:defRPr/>
            </a:pPr>
            <a:endParaRPr lang="en-US" i="0" baseline="0" dirty="0"/>
          </a:p>
          <a:p>
            <a:pPr defTabSz="915772">
              <a:defRPr/>
            </a:pPr>
            <a:r>
              <a:rPr lang="en-US" i="0" baseline="0" dirty="0"/>
              <a:t>Each struct in the array will start at an aligned address due to the external fragmentation/padding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 K values, and </a:t>
            </a:r>
            <a:r>
              <a:rPr lang="en-US" dirty="0" err="1"/>
              <a:t>Kmax</a:t>
            </a:r>
            <a:endParaRPr lang="en-US" dirty="0"/>
          </a:p>
          <a:p>
            <a:pPr lvl="1"/>
            <a:r>
              <a:rPr lang="en-US" dirty="0"/>
              <a:t>K = 4, 2, 8, 4</a:t>
            </a:r>
          </a:p>
          <a:p>
            <a:pPr lvl="1"/>
            <a:r>
              <a:rPr lang="en-US" dirty="0" err="1"/>
              <a:t>Kmax</a:t>
            </a:r>
            <a:r>
              <a:rPr lang="en-US" dirty="0"/>
              <a:t> = 8</a:t>
            </a:r>
          </a:p>
          <a:p>
            <a:endParaRPr lang="en-US" dirty="0"/>
          </a:p>
          <a:p>
            <a:r>
              <a:rPr lang="en-US" dirty="0"/>
              <a:t>Question: what is the size of struct old?</a:t>
            </a:r>
          </a:p>
          <a:p>
            <a:pPr lvl="1"/>
            <a:r>
              <a:rPr lang="en-US" dirty="0"/>
              <a:t>Answer: 32 B</a:t>
            </a:r>
          </a:p>
          <a:p>
            <a:endParaRPr lang="en-US" dirty="0"/>
          </a:p>
          <a:p>
            <a:r>
              <a:rPr lang="en-US" dirty="0"/>
              <a:t>Draw pictures of the structs (incl. fragmentation)</a:t>
            </a:r>
          </a:p>
          <a:p>
            <a:endParaRPr lang="en-US" dirty="0"/>
          </a:p>
          <a:p>
            <a:r>
              <a:rPr lang="en-US" dirty="0"/>
              <a:t>Minimal ordering:</a:t>
            </a:r>
          </a:p>
          <a:p>
            <a:pPr lvl="1"/>
            <a:r>
              <a:rPr lang="en-US" dirty="0"/>
              <a:t>Float f</a:t>
            </a:r>
          </a:p>
          <a:p>
            <a:pPr lvl="1"/>
            <a:r>
              <a:rPr lang="en-US" dirty="0"/>
              <a:t>Char *c</a:t>
            </a:r>
          </a:p>
          <a:p>
            <a:pPr lvl="1"/>
            <a:r>
              <a:rPr lang="en-US" dirty="0"/>
              <a:t>Short s[3]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size: 24 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** could also switch order of c and s[3] in this particular example. Fragmentation type changes, but total size does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4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Unions simply reinterpret the bytes stored</a:t>
            </a:r>
          </a:p>
          <a:p>
            <a:pPr lvl="1"/>
            <a:r>
              <a:rPr lang="en-US" dirty="0"/>
              <a:t>Storing into one member, then examining through another does not change the underlying bytes!!!</a:t>
            </a:r>
          </a:p>
          <a:p>
            <a:pPr lvl="1"/>
            <a:endParaRPr lang="en-US" dirty="0"/>
          </a:p>
          <a:p>
            <a:r>
              <a:rPr lang="en-US" dirty="0"/>
              <a:t>Unions are a clever way to easily examine the bits/bytes of a floating point number</a:t>
            </a:r>
          </a:p>
          <a:p>
            <a:pPr lvl="1"/>
            <a:r>
              <a:rPr lang="en-US" dirty="0"/>
              <a:t>Float -&gt;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/>
              <a:t>Double -&gt; unsigned long </a:t>
            </a:r>
            <a:r>
              <a:rPr lang="en-US" dirty="0" err="1"/>
              <a:t>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146050"/>
            <a:ext cx="7283450" cy="5464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True, within the bounds of the array</a:t>
            </a:r>
          </a:p>
          <a:p>
            <a:pPr marL="228600" indent="-228600">
              <a:buAutoNum type="alphaUcPeriod"/>
            </a:pPr>
            <a:r>
              <a:rPr lang="en-US" dirty="0"/>
              <a:t>False, only makes one memory access since this is a multi-dimensional array</a:t>
            </a:r>
          </a:p>
          <a:p>
            <a:pPr marL="228600" indent="-228600">
              <a:buAutoNum type="alphaUcPeriod"/>
            </a:pPr>
            <a:r>
              <a:rPr lang="en-US" dirty="0"/>
              <a:t>True, because C uses row-major ordering</a:t>
            </a:r>
          </a:p>
          <a:p>
            <a:pPr marL="228600" indent="-228600">
              <a:buAutoNum type="alphaUcPeriod"/>
            </a:pPr>
            <a:r>
              <a:rPr lang="en-US" dirty="0"/>
              <a:t>True, because sea[2] returns address of array 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6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have a “char *title” field in the struct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37215-E93D-D846-99BB-07B0C087D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typedef unsinged long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uli</a:t>
            </a:r>
            <a:endParaRPr lang="en-US" dirty="0"/>
          </a:p>
          <a:p>
            <a:pPr lvl="1"/>
            <a:r>
              <a:rPr lang="en-US" dirty="0"/>
              <a:t>Unsigned long </a:t>
            </a:r>
            <a:r>
              <a:rPr lang="en-US" dirty="0" err="1"/>
              <a:t>int</a:t>
            </a:r>
            <a:r>
              <a:rPr lang="en-US" dirty="0"/>
              <a:t> is old name</a:t>
            </a:r>
          </a:p>
          <a:p>
            <a:pPr lvl="1"/>
            <a:r>
              <a:rPr lang="en-US" dirty="0" err="1"/>
              <a:t>uli</a:t>
            </a:r>
            <a:r>
              <a:rPr lang="en-US" dirty="0"/>
              <a:t> is new name</a:t>
            </a:r>
          </a:p>
          <a:p>
            <a:endParaRPr lang="en-US" dirty="0"/>
          </a:p>
          <a:p>
            <a:r>
              <a:rPr lang="en-US" dirty="0"/>
              <a:t>“name” is programmer’s choice</a:t>
            </a:r>
          </a:p>
          <a:p>
            <a:endParaRPr lang="en-US" dirty="0"/>
          </a:p>
          <a:p>
            <a:r>
              <a:rPr lang="en-US" dirty="0"/>
              <a:t>Declarations: instance, pointer, array</a:t>
            </a:r>
          </a:p>
          <a:p>
            <a:endParaRPr lang="en-US" dirty="0"/>
          </a:p>
          <a:p>
            <a:r>
              <a:rPr lang="en-US" dirty="0"/>
              <a:t>Left:</a:t>
            </a:r>
          </a:p>
          <a:p>
            <a:pPr lvl="1"/>
            <a:r>
              <a:rPr lang="en-US" dirty="0"/>
              <a:t>1: define struct</a:t>
            </a:r>
          </a:p>
          <a:p>
            <a:pPr lvl="1"/>
            <a:r>
              <a:rPr lang="en-US" dirty="0"/>
              <a:t>2: typedef struct</a:t>
            </a:r>
          </a:p>
          <a:p>
            <a:pPr lvl="0"/>
            <a:r>
              <a:rPr lang="en-US" dirty="0"/>
              <a:t>Right:</a:t>
            </a:r>
          </a:p>
          <a:p>
            <a:pPr lvl="1"/>
            <a:r>
              <a:rPr lang="en-US" dirty="0"/>
              <a:t>Combined definition and typedef</a:t>
            </a:r>
          </a:p>
          <a:p>
            <a:pPr lvl="1"/>
            <a:r>
              <a:rPr lang="en-US" dirty="0"/>
              <a:t>Creates an unnamed struct definition to use in the typedef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 of left = 24 bytes</a:t>
            </a:r>
          </a:p>
          <a:p>
            <a:pPr lvl="1"/>
            <a:r>
              <a:rPr lang="en-US" dirty="0"/>
              <a:t>4B * 4</a:t>
            </a:r>
          </a:p>
          <a:p>
            <a:pPr lvl="1"/>
            <a:r>
              <a:rPr lang="en-US" dirty="0"/>
              <a:t>8B</a:t>
            </a:r>
          </a:p>
          <a:p>
            <a:r>
              <a:rPr lang="en-US" dirty="0"/>
              <a:t>Size of right = 32 bytes</a:t>
            </a:r>
          </a:p>
          <a:p>
            <a:pPr lvl="1"/>
            <a:r>
              <a:rPr lang="en-US" dirty="0"/>
              <a:t>4B * 4</a:t>
            </a:r>
          </a:p>
          <a:p>
            <a:pPr lvl="1"/>
            <a:r>
              <a:rPr lang="en-US" dirty="0"/>
              <a:t>8B</a:t>
            </a:r>
          </a:p>
          <a:p>
            <a:pPr lvl="1"/>
            <a:r>
              <a:rPr lang="en-US" dirty="0"/>
              <a:t>8B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9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(*r).</a:t>
            </a:r>
            <a:r>
              <a:rPr lang="en-US" dirty="0" err="1"/>
              <a:t>i</a:t>
            </a:r>
            <a:r>
              <a:rPr lang="en-US" dirty="0"/>
              <a:t> is equivalent to a “dereference” followed by member access</a:t>
            </a:r>
          </a:p>
          <a:p>
            <a:endParaRPr lang="en-US" dirty="0"/>
          </a:p>
          <a:p>
            <a:r>
              <a:rPr lang="en-US" dirty="0"/>
              <a:t>How does a “.” access get translated</a:t>
            </a:r>
            <a:r>
              <a:rPr lang="en-US" baseline="0" dirty="0"/>
              <a:t> into assembly? It looks exactly like a pointer access: an offset is added to the beginning of the struct to reach the appropriate member, then the access is performed. When a “.” access is performed, no “pointer” (i.e. no address kept in some register) is needed: the </a:t>
            </a:r>
            <a:r>
              <a:rPr lang="en-US" baseline="0" dirty="0" err="1"/>
              <a:t>struct’s</a:t>
            </a:r>
            <a:r>
              <a:rPr lang="en-US" baseline="0" dirty="0"/>
              <a:t> location on the current function’s stack frame (or in the </a:t>
            </a:r>
            <a:r>
              <a:rPr lang="en-US" baseline="0" dirty="0" err="1"/>
              <a:t>args</a:t>
            </a:r>
            <a:r>
              <a:rPr lang="en-US" baseline="0" dirty="0"/>
              <a:t> section of the caller’s stack frame) is always known, so the offsets can always be calculated relative to %</a:t>
            </a:r>
            <a:r>
              <a:rPr lang="en-US" baseline="0" dirty="0" err="1"/>
              <a:t>rsp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7294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6/21/2016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CS61C Su16 –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2018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56726" y="-2231"/>
            <a:ext cx="1630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L14:  </a:t>
            </a:r>
            <a:r>
              <a:rPr lang="en-US" sz="900" b="0" i="0" dirty="0" err="1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Structs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and Alignment</a:t>
            </a:r>
          </a:p>
        </p:txBody>
      </p:sp>
    </p:spTree>
    <p:extLst>
      <p:ext uri="{BB962C8B-B14F-4D97-AF65-F5344CB8AC3E}">
        <p14:creationId xmlns:p14="http://schemas.microsoft.com/office/powerpoint/2010/main" val="34425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168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10" Type="http://schemas.openxmlformats.org/officeDocument/2006/relationships/tags" Target="../tags/tag111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tags" Target="../tags/tag154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157.xml"/><Relationship Id="rId7" Type="http://schemas.openxmlformats.org/officeDocument/2006/relationships/tags" Target="../tags/tag24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tags" Target="../tags/tag158.xml"/><Relationship Id="rId9" Type="http://schemas.openxmlformats.org/officeDocument/2006/relationships/tags" Target="../tags/tag2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2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25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9" Type="http://schemas.openxmlformats.org/officeDocument/2006/relationships/image" Target="../media/image13.png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34" Type="http://schemas.openxmlformats.org/officeDocument/2006/relationships/tags" Target="../tags/tag195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33" Type="http://schemas.openxmlformats.org/officeDocument/2006/relationships/tags" Target="../tags/tag194.xml"/><Relationship Id="rId38" Type="http://schemas.openxmlformats.org/officeDocument/2006/relationships/tags" Target="../tags/tag253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tags" Target="../tags/tag190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tags" Target="../tags/tag193.xml"/><Relationship Id="rId37" Type="http://schemas.openxmlformats.org/officeDocument/2006/relationships/notesSlide" Target="../notesSlides/notesSlide17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tags" Target="../tags/tag192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Relationship Id="rId30" Type="http://schemas.openxmlformats.org/officeDocument/2006/relationships/tags" Target="../tags/tag191.xml"/><Relationship Id="rId35" Type="http://schemas.openxmlformats.org/officeDocument/2006/relationships/tags" Target="../tags/tag19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26" Type="http://schemas.openxmlformats.org/officeDocument/2006/relationships/tags" Target="../tags/tag222.xml"/><Relationship Id="rId3" Type="http://schemas.openxmlformats.org/officeDocument/2006/relationships/tags" Target="../tags/tag199.xml"/><Relationship Id="rId21" Type="http://schemas.openxmlformats.org/officeDocument/2006/relationships/tags" Target="../tags/tag217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tags" Target="../tags/tag221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tags" Target="../tags/tag216.xml"/><Relationship Id="rId29" Type="http://schemas.openxmlformats.org/officeDocument/2006/relationships/tags" Target="../tags/tag28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tags" Target="../tags/tag220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tags" Target="../tags/tag219.xml"/><Relationship Id="rId28" Type="http://schemas.openxmlformats.org/officeDocument/2006/relationships/notesSlide" Target="../notesSlides/notesSlide18.xml"/><Relationship Id="rId10" Type="http://schemas.openxmlformats.org/officeDocument/2006/relationships/tags" Target="../tags/tag206.xml"/><Relationship Id="rId19" Type="http://schemas.openxmlformats.org/officeDocument/2006/relationships/tags" Target="../tags/tag215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tags" Target="../tags/tag21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image" Target="../media/image15.png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314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22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6.xml"/><Relationship Id="rId9" Type="http://schemas.openxmlformats.org/officeDocument/2006/relationships/tags" Target="../tags/tag23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324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notesSlide" Target="../notesSlides/notesSlide20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4.xml"/><Relationship Id="rId7" Type="http://schemas.openxmlformats.org/officeDocument/2006/relationships/tags" Target="../tags/tag25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9.xml"/><Relationship Id="rId11" Type="http://schemas.openxmlformats.org/officeDocument/2006/relationships/tags" Target="../tags/tag256.xml"/><Relationship Id="rId5" Type="http://schemas.openxmlformats.org/officeDocument/2006/relationships/tags" Target="../tags/tag247.xml"/><Relationship Id="rId10" Type="http://schemas.openxmlformats.org/officeDocument/2006/relationships/tags" Target="../tags/tag255.xml"/><Relationship Id="rId4" Type="http://schemas.openxmlformats.org/officeDocument/2006/relationships/tags" Target="../tags/tag245.xml"/><Relationship Id="rId9" Type="http://schemas.openxmlformats.org/officeDocument/2006/relationships/tags" Target="../tags/tag25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3" Type="http://schemas.openxmlformats.org/officeDocument/2006/relationships/tags" Target="../tags/tag25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41" Type="http://schemas.openxmlformats.org/officeDocument/2006/relationships/notesSlide" Target="../notesSlides/notesSlide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Structs and Alignment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Bi, Parker </a:t>
            </a:r>
            <a:r>
              <a:rPr lang="en-US" sz="2000" dirty="0" err="1"/>
              <a:t>DeWilde</a:t>
            </a:r>
            <a:r>
              <a:rPr lang="en-US" sz="2000" dirty="0"/>
              <a:t>, Emily </a:t>
            </a:r>
            <a:r>
              <a:rPr lang="en-US" sz="2000" dirty="0" err="1"/>
              <a:t>Furst</a:t>
            </a:r>
            <a:r>
              <a:rPr lang="en-US" sz="2000" dirty="0"/>
              <a:t>,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Sarah House, Waylon Huang, Vinny </a:t>
            </a:r>
            <a:r>
              <a:rPr lang="en-US" sz="2000" dirty="0" err="1"/>
              <a:t>Palaniappan</a:t>
            </a:r>
            <a:endParaRPr lang="en-US" sz="2000" dirty="0"/>
          </a:p>
          <a:p>
            <a:pPr algn="l"/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6247" y="6366451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http://xkcd.com/1168/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7" y="3959878"/>
            <a:ext cx="7315200" cy="23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2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side-note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8934"/>
            <a:ext cx="8366760" cy="4972050"/>
          </a:xfrm>
        </p:spPr>
        <p:txBody>
          <a:bodyPr/>
          <a:lstStyle/>
          <a:p>
            <a:r>
              <a:rPr lang="en-US" dirty="0"/>
              <a:t>An instance of a class is like a </a:t>
            </a:r>
            <a:r>
              <a:rPr lang="en-US" i="1" dirty="0"/>
              <a:t>pointer to</a:t>
            </a:r>
            <a:r>
              <a:rPr lang="en-US" dirty="0"/>
              <a:t> a struct containing the fields</a:t>
            </a:r>
          </a:p>
          <a:p>
            <a:pPr lvl="1"/>
            <a:r>
              <a:rPr lang="en-US" dirty="0"/>
              <a:t>(Ignoring methods and </a:t>
            </a:r>
            <a:r>
              <a:rPr lang="en-US" dirty="0" err="1"/>
              <a:t>subclassing</a:t>
            </a:r>
            <a:r>
              <a:rPr lang="en-US" dirty="0"/>
              <a:t> for now)</a:t>
            </a:r>
          </a:p>
          <a:p>
            <a:pPr lvl="1"/>
            <a:r>
              <a:rPr lang="en-US" dirty="0"/>
              <a:t>So Java’s  </a:t>
            </a:r>
            <a:r>
              <a:rPr lang="en-US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x.f</a:t>
            </a:r>
            <a:r>
              <a:rPr lang="en-US" dirty="0"/>
              <a:t>  is like C’s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x-&gt;f</a:t>
            </a:r>
            <a:r>
              <a:rPr lang="en-US" dirty="0"/>
              <a:t>  or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(*x).f</a:t>
            </a:r>
          </a:p>
          <a:p>
            <a:pPr lvl="2"/>
            <a:endParaRPr lang="en-US" dirty="0"/>
          </a:p>
          <a:p>
            <a:r>
              <a:rPr lang="en-US" dirty="0"/>
              <a:t>In Java, almost everything is a pointer (“</a:t>
            </a:r>
            <a:r>
              <a:rPr lang="en-US" i="1" dirty="0"/>
              <a:t>reference</a:t>
            </a:r>
            <a:r>
              <a:rPr lang="en-US" dirty="0"/>
              <a:t>”) to an object</a:t>
            </a:r>
          </a:p>
          <a:p>
            <a:pPr lvl="1"/>
            <a:r>
              <a:rPr lang="en-US" dirty="0"/>
              <a:t>Cannot declare variables or fields that are </a:t>
            </a:r>
            <a:r>
              <a:rPr lang="en-US" dirty="0" err="1"/>
              <a:t>structs</a:t>
            </a:r>
            <a:r>
              <a:rPr lang="en-US" dirty="0"/>
              <a:t> or arrays</a:t>
            </a:r>
          </a:p>
          <a:p>
            <a:pPr lvl="1"/>
            <a:r>
              <a:rPr lang="en-US" dirty="0"/>
              <a:t>Always a </a:t>
            </a:r>
            <a:r>
              <a:rPr lang="en-US" i="1" dirty="0"/>
              <a:t>pointer</a:t>
            </a:r>
            <a:r>
              <a:rPr lang="en-US" dirty="0"/>
              <a:t> to a struct or array</a:t>
            </a:r>
          </a:p>
          <a:p>
            <a:pPr lvl="1"/>
            <a:r>
              <a:rPr lang="en-US" dirty="0"/>
              <a:t>So every Java variable or field is ≤ 8 bytes (but can point to lots of data)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0639" y="507219"/>
            <a:ext cx="3474720" cy="643766"/>
          </a:xfrm>
          <a:prstGeom prst="rect">
            <a:avLst/>
          </a:prstGeom>
          <a:solidFill>
            <a:srgbClr val="D5F1CF">
              <a:alpha val="29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</a:p>
          <a:p>
            <a:pPr eaLnBrk="0" hangingPunct="0"/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3C52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3729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66760" cy="3227832"/>
          </a:xfrm>
        </p:spPr>
        <p:txBody>
          <a:bodyPr/>
          <a:lstStyle/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Contiguously-allocated region of memory</a:t>
            </a:r>
          </a:p>
          <a:p>
            <a:pPr lvl="1"/>
            <a:r>
              <a:rPr lang="en-US" dirty="0"/>
              <a:t>Refer to members within structure by names</a:t>
            </a:r>
          </a:p>
          <a:p>
            <a:pPr lvl="1"/>
            <a:r>
              <a:rPr lang="en-US" dirty="0"/>
              <a:t>Members may be of different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1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0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</p:spTree>
    <p:extLst>
      <p:ext uri="{BB962C8B-B14F-4D97-AF65-F5344CB8AC3E}">
        <p14:creationId xmlns:p14="http://schemas.microsoft.com/office/powerpoint/2010/main" val="10103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Structure Representation</a:t>
            </a:r>
            <a:endParaRPr lang="en-US" dirty="0"/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108960"/>
            <a:ext cx="8321040" cy="3227832"/>
          </a:xfrm>
        </p:spPr>
        <p:txBody>
          <a:bodyPr/>
          <a:lstStyle/>
          <a:p>
            <a:r>
              <a:rPr lang="en-US" dirty="0"/>
              <a:t>Structure represented as block of memory</a:t>
            </a:r>
          </a:p>
          <a:p>
            <a:pPr lvl="1"/>
            <a:r>
              <a:rPr lang="en-US" dirty="0"/>
              <a:t>Big enough to hold all of the fields</a:t>
            </a:r>
          </a:p>
          <a:p>
            <a:r>
              <a:rPr lang="en-US" dirty="0"/>
              <a:t>Fields ordered according to declaration order</a:t>
            </a:r>
          </a:p>
          <a:p>
            <a:pPr lvl="1"/>
            <a:r>
              <a:rPr lang="en-US" dirty="0"/>
              <a:t>Even if another ordering would be more compact</a:t>
            </a:r>
          </a:p>
          <a:p>
            <a:r>
              <a:rPr lang="en-US" dirty="0"/>
              <a:t>Compiler determines overall size + positions of fields</a:t>
            </a:r>
          </a:p>
          <a:p>
            <a:pPr lvl="1"/>
            <a:r>
              <a:rPr lang="en-US" dirty="0"/>
              <a:t>Machine-level program has no understanding of the structures in the source code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19" name="Rectangle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3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3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26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0560" y="4878290"/>
            <a:ext cx="402336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16(%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3151580"/>
            <a:ext cx="402336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r-&gt;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Accessing a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1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Compiler knows the </a:t>
            </a:r>
            <a:r>
              <a:rPr lang="en-US" i="1" dirty="0">
                <a:latin typeface="Calibri" pitchFamily="-96" charset="0"/>
              </a:rPr>
              <a:t>offset </a:t>
            </a:r>
            <a:r>
              <a:rPr lang="en-US" dirty="0">
                <a:latin typeface="Calibri" pitchFamily="-96" charset="0"/>
              </a:rPr>
              <a:t>of each member within a </a:t>
            </a:r>
            <a:r>
              <a:rPr lang="en-US" dirty="0" err="1">
                <a:latin typeface="Calibri" pitchFamily="-96" charset="0"/>
              </a:rPr>
              <a:t>struct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r+offset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en-US" dirty="0">
                <a:ea typeface="Anonymous Pro" charset="0"/>
                <a:cs typeface="Courier New" panose="02070309020205020404" pitchFamily="49" charset="0"/>
              </a:rPr>
              <a:t>Referring to absolute offset, so no pointer arithmetic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46952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95454" y="1362456"/>
            <a:ext cx="9220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1" name="Rectangle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</p:spTree>
    <p:extLst>
      <p:ext uri="{BB962C8B-B14F-4D97-AF65-F5344CB8AC3E}">
        <p14:creationId xmlns:p14="http://schemas.microsoft.com/office/powerpoint/2010/main" val="121730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03520" y="347472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Exercise:  Pointer to Structure Member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3520" y="5029200"/>
            <a:ext cx="3507944" cy="107465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6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__</a:t>
            </a:r>
            <a:r>
              <a:rPr lang="en-US" sz="1800" b="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spcBef>
                <a:spcPts val="600"/>
              </a:spcBef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" y="347472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long*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" y="5029200"/>
            <a:ext cx="484632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0" bIns="4445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rec**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addr_of_next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500" b="0" dirty="0">
                <a:latin typeface="Courier New" panose="02070309020205020404" pitchFamily="49" charset="0"/>
                <a:cs typeface="Courier New" panose="02070309020205020404" pitchFamily="49" charset="0"/>
              </a:rPr>
              <a:t>r)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&amp;(r-&gt;next);</a:t>
            </a:r>
          </a:p>
          <a:p>
            <a:pPr eaLnBrk="0" hangingPunct="0"/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2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2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85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0" y="5486400"/>
            <a:ext cx="4206240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index in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(%rdi,%rsi,4), %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2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0" y="3291840"/>
            <a:ext cx="420624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find_addr_of_array_elem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index)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&amp;r-&gt;a[index];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393192" y="3108960"/>
            <a:ext cx="3840480" cy="322783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alibri" pitchFamily="-96" charset="0"/>
              </a:rPr>
              <a:t>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as:  </a:t>
            </a:r>
            <a:br>
              <a:rPr lang="en-US" dirty="0">
                <a:latin typeface="Calibri" pitchFamily="-96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22905" y="1746504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70505" y="1362456"/>
            <a:ext cx="18437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r+4*index</a:t>
            </a: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167462" y="484871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r-&gt;a[index]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32" name="Straight Arrow Connector 31"/>
          <p:cNvCxnSpPr/>
          <p:nvPr>
            <p:custDataLst>
              <p:tags r:id="rId9"/>
            </p:custDataLst>
          </p:nvPr>
        </p:nvCxnSpPr>
        <p:spPr bwMode="auto">
          <a:xfrm>
            <a:off x="6752392" y="4448975"/>
            <a:ext cx="365760" cy="45720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0"/>
            </p:custDataLst>
          </p:nvPr>
        </p:nvCxnSpPr>
        <p:spPr bwMode="auto">
          <a:xfrm>
            <a:off x="5929392" y="4453158"/>
            <a:ext cx="1541460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" y="1362456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3968" y="1362456"/>
            <a:ext cx="3978969" cy="1611991"/>
            <a:chOff x="4283968" y="1020631"/>
            <a:chExt cx="3978969" cy="1611991"/>
          </a:xfrm>
        </p:grpSpPr>
        <p:sp>
          <p:nvSpPr>
            <p:cNvPr id="37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27984" y="1826627"/>
              <a:ext cx="1739478" cy="431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eaLnBrk="0" hangingPunct="0">
                <a:defRPr/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436368" y="140163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3968" y="102063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</a:p>
          </p:txBody>
        </p:sp>
        <p:sp>
          <p:nvSpPr>
            <p:cNvPr id="40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61106" y="182233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37406" y="182233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next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55976" y="223826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86488" y="2235077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18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24</a:t>
              </a:r>
            </a:p>
          </p:txBody>
        </p:sp>
        <p:sp>
          <p:nvSpPr>
            <p:cNvPr id="45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72419" y="2220799"/>
              <a:ext cx="49051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24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 Memory Alignment in x86-64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For good memory system performance, Intel recommends data be aligned </a:t>
                </a:r>
              </a:p>
              <a:p>
                <a:pPr lvl="1"/>
                <a:r>
                  <a:rPr lang="en-US" dirty="0"/>
                  <a:t>However the x86-64 hardware will work correctly regardless of alignment of data</a:t>
                </a:r>
              </a:p>
              <a:p>
                <a:r>
                  <a:rPr lang="en-US" i="1" dirty="0"/>
                  <a:t>Aligned</a:t>
                </a:r>
                <a:r>
                  <a:rPr lang="en-US" dirty="0"/>
                  <a:t> means that any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Aligned addresses for data types: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blipFill rotWithShape="0">
                <a:blip r:embed="rId8"/>
                <a:stretch>
                  <a:fillRect l="-291" t="-1103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1974409616"/>
                  </p:ext>
                </p:extLst>
              </p:nvPr>
            </p:nvGraphicFramePr>
            <p:xfrm>
              <a:off x="1645920" y="4480560"/>
              <a:ext cx="585216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6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Addresses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double, 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1974409616"/>
                  </p:ext>
                </p:extLst>
              </p:nvPr>
            </p:nvGraphicFramePr>
            <p:xfrm>
              <a:off x="1645920" y="4480560"/>
              <a:ext cx="5852160" cy="22250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48640"/>
                    <a:gridCol w="2377440"/>
                    <a:gridCol w="2926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2222" t="-8197" r="-972222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Type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Addresses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No restrictions</a:t>
                          </a:r>
                          <a:endParaRPr lang="en-US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bit must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be zero: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2 bits zero: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 </a:t>
                          </a:r>
                          <a:r>
                            <a:rPr lang="is-I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baseline="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8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long, double</a:t>
                          </a:r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, *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3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</a:t>
                          </a:r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000</a:t>
                          </a:r>
                          <a:r>
                            <a:rPr lang="en-U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 panose="020F0502020204030204" pitchFamily="34" charset="0"/>
                            </a:rPr>
                            <a:t>16</a:t>
                          </a:r>
                          <a:endParaRPr lang="en-US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ourier New" panose="02070309020205020404" pitchFamily="49" charset="0"/>
                              <a:ea typeface="Anonymous Pro" charset="0"/>
                              <a:cs typeface="Courier New" panose="02070309020205020404" pitchFamily="49" charset="0"/>
                            </a:rPr>
                            <a:t>long double</a:t>
                          </a:r>
                          <a:endParaRPr lang="en-US" dirty="0">
                            <a:latin typeface="Courier New" panose="02070309020205020404" pitchFamily="49" charset="0"/>
                            <a:ea typeface="Anonymous Pro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Lowest 4 bits zero: </a:t>
                          </a:r>
                          <a:r>
                            <a:rPr lang="is-IS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…0000</a:t>
                          </a:r>
                          <a:r>
                            <a:rPr lang="is-IS" baseline="-25000" dirty="0" smtClean="0">
                              <a:latin typeface="Calibri" charset="0"/>
                              <a:ea typeface="Calibri" charset="0"/>
                              <a:cs typeface="Calibri" charset="0"/>
                            </a:rPr>
                            <a:t>2</a:t>
                          </a:r>
                          <a:endParaRPr lang="en-US" baseline="-250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1952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Required on some machines; advised on x86-64</a:t>
                </a:r>
              </a:p>
              <a:p>
                <a:endParaRPr lang="en-US" dirty="0"/>
              </a:p>
              <a:p>
                <a:r>
                  <a:rPr lang="en-US" dirty="0"/>
                  <a:t>Motivation for Aligning Data</a:t>
                </a:r>
              </a:p>
              <a:p>
                <a:pPr marL="552450" lvl="1"/>
                <a:r>
                  <a:rPr lang="en-US" dirty="0"/>
                  <a:t>Memory accessed by (aligned) chunks of 4 or 8 bytes </a:t>
                </a:r>
                <a:br>
                  <a:rPr lang="en-US" dirty="0"/>
                </a:br>
                <a:r>
                  <a:rPr lang="en-US" dirty="0"/>
                  <a:t>(system dependent)</a:t>
                </a:r>
              </a:p>
              <a:p>
                <a:pPr marL="838200" lvl="2"/>
                <a:r>
                  <a:rPr lang="en-US" dirty="0"/>
                  <a:t>Inefficient to load or store value that spans quad word boundaries</a:t>
                </a:r>
              </a:p>
              <a:p>
                <a:pPr marL="838200" lvl="2"/>
                <a:r>
                  <a:rPr lang="en-US" dirty="0"/>
                  <a:t>Virtual memory trickier when value spans 2 pages (more on this later)</a:t>
                </a:r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240" y="1362456"/>
                <a:ext cx="8366760" cy="3602922"/>
              </a:xfrm>
              <a:ln/>
            </p:spPr>
            <p:txBody>
              <a:bodyPr/>
              <a:lstStyle/>
              <a:p>
                <a:r>
                  <a:rPr lang="en-US" dirty="0"/>
                  <a:t>Unaligned Data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Aligned Data</a:t>
                </a:r>
              </a:p>
              <a:p>
                <a:pPr marL="552450" lvl="1"/>
                <a:r>
                  <a:rPr lang="en-US" dirty="0"/>
                  <a:t>Primitive data type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r>
                  <a:rPr lang="en-US" dirty="0"/>
                  <a:t> bytes</a:t>
                </a:r>
              </a:p>
              <a:p>
                <a:pPr marL="552450" lvl="1"/>
                <a:r>
                  <a:rPr lang="en-US" dirty="0"/>
                  <a:t>Address must be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53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8"/>
                </p:custDataLst>
              </p:nvPr>
            </p:nvSpPr>
            <p:spPr>
              <a:xfrm>
                <a:off x="396240" y="1362456"/>
                <a:ext cx="8366760" cy="3602922"/>
              </a:xfrm>
              <a:blipFill rotWithShape="0">
                <a:blip r:embed="rId39"/>
                <a:stretch>
                  <a:fillRect l="-291" t="-1692" b="-54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20240"/>
            <a:ext cx="5765527" cy="747643"/>
            <a:chOff x="533400" y="1752600"/>
            <a:chExt cx="5765527" cy="747643"/>
          </a:xfrm>
        </p:grpSpPr>
        <p:sp>
          <p:nvSpPr>
            <p:cNvPr id="25" name="Rectangle 7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33413" y="17526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26" name="Rectangle 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93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[0]</a:t>
              </a:r>
            </a:p>
          </p:txBody>
        </p:sp>
        <p:sp>
          <p:nvSpPr>
            <p:cNvPr id="27" name="Rectangle 9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206625" y="17526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[1]</a:t>
              </a:r>
            </a:p>
          </p:txBody>
        </p:sp>
        <p:sp>
          <p:nvSpPr>
            <p:cNvPr id="28" name="Rectangle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449638" y="1752600"/>
              <a:ext cx="25400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v</a:t>
              </a:r>
            </a:p>
          </p:txBody>
        </p:sp>
        <p:sp>
          <p:nvSpPr>
            <p:cNvPr id="31" name="Rectangle 1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3400" y="2146300"/>
              <a:ext cx="214802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</a:t>
              </a:r>
            </a:p>
          </p:txBody>
        </p:sp>
        <p:sp>
          <p:nvSpPr>
            <p:cNvPr id="32" name="Rectangle 14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8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</a:t>
              </a:r>
            </a:p>
          </p:txBody>
        </p:sp>
        <p:sp>
          <p:nvSpPr>
            <p:cNvPr id="33" name="Rectangle 15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941512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p+5</a:t>
              </a:r>
            </a:p>
          </p:txBody>
        </p:sp>
        <p:sp>
          <p:nvSpPr>
            <p:cNvPr id="34" name="Rectangle 16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146300"/>
              <a:ext cx="490519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p+9</a:t>
              </a:r>
            </a:p>
          </p:txBody>
        </p:sp>
        <p:sp>
          <p:nvSpPr>
            <p:cNvPr id="35" name="Rectangle 17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670550" y="2146300"/>
              <a:ext cx="628377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p+17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47019" y="5567680"/>
            <a:ext cx="3247268" cy="1141790"/>
            <a:chOff x="1747019" y="5567680"/>
            <a:chExt cx="3247268" cy="1141790"/>
          </a:xfrm>
        </p:grpSpPr>
        <p:cxnSp>
          <p:nvCxnSpPr>
            <p:cNvPr id="40" name="Straight Arrow Connector 39"/>
            <p:cNvCxnSpPr/>
            <p:nvPr>
              <p:custDataLst>
                <p:tags r:id="rId24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>
              <p:custDataLst>
                <p:tags r:id="rId25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26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44320"/>
            <a:chOff x="381000" y="5120640"/>
            <a:chExt cx="8181702" cy="1544320"/>
          </a:xfrm>
        </p:grpSpPr>
        <p:grpSp>
          <p:nvGrpSpPr>
            <p:cNvPr id="3" name="Group 2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6" name="Rectangle 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7" name="Rectangle 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8" name="Rectangle 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9" name="Rectangle 1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10" name="Rectangle 1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11" name="Rectangle 1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12" name="Rectangle 1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13" name="Rectangle 1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14" name="Rectangle 1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15" name="Rectangle 1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16" name="Rectangle 1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17" name="Line 1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Rectangle 1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19" name="Rectangle 2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Rectangle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Rectangle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Satisfying Alignment with Structures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5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5846" y="1371600"/>
                <a:ext cx="8366760" cy="3657600"/>
              </a:xfrm>
              <a:ln/>
            </p:spPr>
            <p:txBody>
              <a:bodyPr/>
              <a:lstStyle/>
              <a:p>
                <a:r>
                  <a:rPr lang="en-US" sz="2400" u="sng" dirty="0"/>
                  <a:t>Within</a:t>
                </a:r>
                <a:r>
                  <a:rPr lang="en-US" sz="2400" dirty="0"/>
                  <a:t> structure:</a:t>
                </a:r>
              </a:p>
              <a:p>
                <a:pPr marL="552450" lvl="1"/>
                <a:r>
                  <a:rPr lang="en-US" sz="2000" dirty="0"/>
                  <a:t>Must satisfy each element’s alignment requirement</a:t>
                </a:r>
              </a:p>
              <a:p>
                <a:r>
                  <a:rPr lang="en-US" sz="2400" u="sng" dirty="0"/>
                  <a:t>Overall</a:t>
                </a:r>
                <a:r>
                  <a:rPr lang="en-US" sz="2400" dirty="0"/>
                  <a:t> structure placement</a:t>
                </a:r>
              </a:p>
              <a:p>
                <a:pPr marL="552450" lvl="1"/>
                <a:r>
                  <a:rPr lang="en-US" sz="2000" dirty="0"/>
                  <a:t>Each </a:t>
                </a:r>
                <a:r>
                  <a:rPr lang="en-US" sz="2000" u="sng" dirty="0"/>
                  <a:t>structure</a:t>
                </a:r>
                <a:r>
                  <a:rPr lang="en-US" sz="2000" dirty="0"/>
                  <a:t> has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38200"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1800" dirty="0"/>
                  <a:t> = Largest alignment of any element</a:t>
                </a:r>
              </a:p>
              <a:p>
                <a:pPr marL="838200" lvl="2"/>
                <a:r>
                  <a:rPr lang="en-US" sz="1800" dirty="0"/>
                  <a:t>Counts array elements individually as elements</a:t>
                </a:r>
              </a:p>
              <a:p>
                <a:pPr marL="552450" lvl="1"/>
                <a:r>
                  <a:rPr lang="en-US" sz="2000" b="1" dirty="0">
                    <a:solidFill>
                      <a:srgbClr val="FF0000"/>
                    </a:solidFill>
                  </a:rPr>
                  <a:t>Address of structure &amp; structure length must be multiples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𝑲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 Bold" charset="0"/>
                            <a:cs typeface="Calibri Bold" charset="0"/>
                            <a:sym typeface="Calibri Bold" charset="0"/>
                          </a:rPr>
                          <m:t>𝐦𝐚𝐱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Example:</a:t>
                </a:r>
              </a:p>
              <a:p>
                <a:pPr marL="552450"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/>
                  <a:t> = 8, due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double</a:t>
                </a:r>
                <a:r>
                  <a:rPr lang="en-US" sz="2000" dirty="0"/>
                  <a:t> element</a:t>
                </a:r>
              </a:p>
            </p:txBody>
          </p:sp>
        </mc:Choice>
        <mc:Fallback xmlns="">
          <p:sp>
            <p:nvSpPr>
              <p:cNvPr id="2560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9"/>
                </p:custDataLst>
              </p:nvPr>
            </p:nvSpPr>
            <p:spPr>
              <a:xfrm>
                <a:off x="395846" y="1371600"/>
                <a:ext cx="8366760" cy="3657600"/>
              </a:xfrm>
              <a:blipFill rotWithShape="0">
                <a:blip r:embed="rId30"/>
                <a:stretch>
                  <a:fillRect l="-146" t="-1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S1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5120640"/>
            <a:ext cx="8181702" cy="1588830"/>
            <a:chOff x="381000" y="5120640"/>
            <a:chExt cx="8181702" cy="1588830"/>
          </a:xfrm>
        </p:grpSpPr>
        <p:cxnSp>
          <p:nvCxnSpPr>
            <p:cNvPr id="31" name="Straight Arrow Connector 30"/>
            <p:cNvCxnSpPr/>
            <p:nvPr>
              <p:custDataLst>
                <p:tags r:id="rId5"/>
              </p:custDataLst>
            </p:nvPr>
          </p:nvCxnSpPr>
          <p:spPr bwMode="auto">
            <a:xfrm flipH="1" flipV="1">
              <a:off x="1747019" y="5567680"/>
              <a:ext cx="9144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381000" y="5120640"/>
              <a:ext cx="8181702" cy="747643"/>
              <a:chOff x="381000" y="4572000"/>
              <a:chExt cx="8181702" cy="747643"/>
            </a:xfrm>
          </p:grpSpPr>
          <p:sp>
            <p:nvSpPr>
              <p:cNvPr id="43" name="Rectangle 7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33413" y="4572000"/>
                <a:ext cx="317500" cy="381000"/>
              </a:xfrm>
              <a:prstGeom prst="rect">
                <a:avLst/>
              </a:prstGeom>
              <a:solidFill>
                <a:srgbClr val="F6F5BD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c</a:t>
                </a:r>
              </a:p>
            </p:txBody>
          </p:sp>
          <p:sp>
            <p:nvSpPr>
              <p:cNvPr id="44" name="Rectangle 8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90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[0]</a:t>
                </a:r>
              </a:p>
            </p:txBody>
          </p:sp>
          <p:sp>
            <p:nvSpPr>
              <p:cNvPr id="45" name="Rectangle 9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173413" y="4572000"/>
                <a:ext cx="12700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 err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[1]</a:t>
                </a:r>
              </a:p>
            </p:txBody>
          </p:sp>
          <p:sp>
            <p:nvSpPr>
              <p:cNvPr id="46" name="Rectangle 10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713413" y="4572000"/>
                <a:ext cx="2540000" cy="381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v</a:t>
                </a:r>
              </a:p>
            </p:txBody>
          </p:sp>
          <p:sp>
            <p:nvSpPr>
              <p:cNvPr id="47" name="Rectangle 11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50913" y="4572000"/>
                <a:ext cx="9525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3 bytes</a:t>
                </a:r>
              </a:p>
            </p:txBody>
          </p:sp>
          <p:sp>
            <p:nvSpPr>
              <p:cNvPr id="48" name="Rectangle 1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43413" y="4572000"/>
                <a:ext cx="1270000" cy="381000"/>
              </a:xfrm>
              <a:prstGeom prst="rect">
                <a:avLst/>
              </a:prstGeom>
              <a:solidFill>
                <a:srgbClr val="B2B2B2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pPr algn="ctr"/>
                <a:r>
                  <a:rPr lang="en-US" sz="1800" i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 Bold Italic" charset="0"/>
                    <a:cs typeface="Calibri" panose="020F0502020204030204" pitchFamily="34" charset="0"/>
                    <a:sym typeface="Calibri Bold Italic" charset="0"/>
                  </a:rPr>
                  <a:t>4 bytes</a:t>
                </a:r>
              </a:p>
            </p:txBody>
          </p:sp>
          <p:sp>
            <p:nvSpPr>
              <p:cNvPr id="49" name="Rectangle 13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810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p+0</a:t>
                </a:r>
              </a:p>
            </p:txBody>
          </p:sp>
          <p:sp>
            <p:nvSpPr>
              <p:cNvPr id="50" name="Rectangle 14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52588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p+4</a:t>
                </a:r>
              </a:p>
            </p:txBody>
          </p:sp>
          <p:sp>
            <p:nvSpPr>
              <p:cNvPr id="51" name="Rectangle 15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908300" y="4965700"/>
                <a:ext cx="490519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p+8</a:t>
                </a:r>
              </a:p>
            </p:txBody>
          </p:sp>
          <p:sp>
            <p:nvSpPr>
              <p:cNvPr id="52" name="Rectangle 16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38797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p+16</a:t>
                </a:r>
              </a:p>
            </p:txBody>
          </p:sp>
          <p:sp>
            <p:nvSpPr>
              <p:cNvPr id="53" name="Rectangle 17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934325" y="4965700"/>
                <a:ext cx="628377" cy="353943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p+24</a:t>
                </a:r>
              </a:p>
            </p:txBody>
          </p:sp>
        </p:grpSp>
        <p:sp>
          <p:nvSpPr>
            <p:cNvPr id="33" name="Line 18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rot="10800000" flipH="1">
              <a:off x="1903412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380533" y="6035040"/>
              <a:ext cx="20701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4</a:t>
              </a: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99012" y="6035040"/>
              <a:ext cx="19050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6" name="Line 2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10800000" flipH="1">
              <a:off x="5710609" y="5852160"/>
              <a:ext cx="0" cy="27432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Rectangle 2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048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38" name="Line 2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10800000" flipH="1">
              <a:off x="63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9" name="Rectangle 2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45312" y="6309360"/>
              <a:ext cx="1536700" cy="3556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>
                <a:spcBef>
                  <a:spcPts val="638"/>
                </a:spcBef>
              </a:pPr>
              <a:r>
                <a:rPr lang="en-US" sz="1800" dirty="0">
                  <a:solidFill>
                    <a:srgbClr val="FF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Multiple of 8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rot="10800000" flipH="1">
              <a:off x="8253412" y="5852160"/>
              <a:ext cx="0" cy="54864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4"/>
              </p:custDataLst>
            </p:nvPr>
          </p:nvSpPr>
          <p:spPr>
            <a:xfrm>
              <a:off x="2377440" y="6309360"/>
              <a:ext cx="2616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internal fragmentation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5"/>
              </p:custDataLst>
            </p:nvPr>
          </p:nvCxnSpPr>
          <p:spPr bwMode="auto">
            <a:xfrm flipV="1">
              <a:off x="4441620" y="5577840"/>
              <a:ext cx="457200" cy="8229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077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Mid-quarter survey due by Thursday at 11:59 pm</a:t>
            </a:r>
          </a:p>
          <a:p>
            <a:r>
              <a:rPr lang="en-US" dirty="0"/>
              <a:t>Homework 3 due Friday (2/9)</a:t>
            </a:r>
          </a:p>
          <a:p>
            <a:r>
              <a:rPr lang="en-US" dirty="0"/>
              <a:t>Lab 3 released today!</a:t>
            </a:r>
          </a:p>
          <a:p>
            <a:pPr lvl="1"/>
            <a:r>
              <a:rPr lang="en-US" dirty="0"/>
              <a:t>Due next Friday (2/16)</a:t>
            </a:r>
          </a:p>
          <a:p>
            <a:endParaRPr lang="en-US" dirty="0"/>
          </a:p>
          <a:p>
            <a:r>
              <a:rPr lang="en-US" dirty="0"/>
              <a:t>Midterm check-in</a:t>
            </a:r>
          </a:p>
          <a:p>
            <a:pPr lvl="1"/>
            <a:r>
              <a:rPr lang="en-US" dirty="0"/>
              <a:t>Difficulty?</a:t>
            </a:r>
          </a:p>
          <a:p>
            <a:pPr lvl="1"/>
            <a:r>
              <a:rPr lang="en-US" dirty="0"/>
              <a:t>Length?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5678"/>
            <a:ext cx="8403336" cy="762000"/>
          </a:xfrm>
          <a:ln/>
        </p:spPr>
        <p:txBody>
          <a:bodyPr/>
          <a:lstStyle/>
          <a:p>
            <a:r>
              <a:rPr lang="en-US" dirty="0"/>
              <a:t>Satisfying Alignment with Structures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4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827" y="1371600"/>
                <a:ext cx="8366125" cy="4972050"/>
              </a:xfrm>
              <a:ln/>
            </p:spPr>
            <p:txBody>
              <a:bodyPr/>
              <a:lstStyle/>
              <a:p>
                <a:r>
                  <a:rPr lang="en-US" sz="2400" dirty="0"/>
                  <a:t>Can find offset of individual fields </a:t>
                </a:r>
                <a:br>
                  <a:rPr lang="en-US" sz="2400" dirty="0"/>
                </a:br>
                <a:r>
                  <a:rPr lang="en-US" sz="2400" dirty="0"/>
                  <a:t>using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  <a:p>
                <a:pPr lvl="1"/>
                <a:r>
                  <a:rPr lang="en-US" sz="2000" dirty="0"/>
                  <a:t>Need to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#include &lt;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stddef.h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</a:t>
                </a:r>
              </a:p>
              <a:p>
                <a:pPr lvl="1"/>
                <a:r>
                  <a:rPr lang="en-US" sz="2000" u="sng" dirty="0"/>
                  <a:t>Example</a:t>
                </a:r>
                <a:r>
                  <a:rPr lang="en-US" sz="2000" dirty="0"/>
                  <a:t>: 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offsetof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0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struct</a:t>
                </a:r>
                <a:r>
                  <a:rPr 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S2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,c)</a:t>
                </a:r>
                <a:r>
                  <a:rPr lang="en-US" sz="2000" dirty="0"/>
                  <a:t> returns 16</a:t>
                </a:r>
              </a:p>
              <a:p>
                <a:pPr lvl="2"/>
                <a:endParaRPr lang="en-US" sz="1600" dirty="0"/>
              </a:p>
              <a:p>
                <a:r>
                  <a:rPr lang="en-US" sz="2400" dirty="0"/>
                  <a:t>For largest alignment requirement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>
                    <a:solidFill>
                      <a:srgbClr val="FF0000"/>
                    </a:solidFill>
                  </a:rPr>
                  <a:t>overall structure size must be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/>
                  <a:t>Compiler will add padding </a:t>
                </a:r>
                <a:r>
                  <a:rPr lang="en-US" sz="2000" dirty="0">
                    <a:solidFill>
                      <a:srgbClr val="FF0000"/>
                    </a:solidFill>
                  </a:rPr>
                  <a:t>at end </a:t>
                </a:r>
                <a:r>
                  <a:rPr lang="en-US" sz="2000" dirty="0"/>
                  <a:t>of </a:t>
                </a:r>
                <a:br>
                  <a:rPr lang="en-US" sz="2000" dirty="0"/>
                </a:br>
                <a:r>
                  <a:rPr lang="en-US" sz="2000" dirty="0"/>
                  <a:t>structure to meet overall structure </a:t>
                </a:r>
                <a:br>
                  <a:rPr lang="en-US" sz="2000" dirty="0"/>
                </a:br>
                <a:r>
                  <a:rPr lang="en-US" sz="2000" dirty="0"/>
                  <a:t>alignment requirement</a:t>
                </a:r>
              </a:p>
            </p:txBody>
          </p:sp>
        </mc:Choice>
        <mc:Fallback xmlns="">
          <p:sp>
            <p:nvSpPr>
              <p:cNvPr id="2765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393827" y="1371600"/>
                <a:ext cx="8366125" cy="4972050"/>
              </a:xfrm>
              <a:blipFill rotWithShape="0">
                <a:blip r:embed="rId13"/>
                <a:stretch>
                  <a:fillRect l="-146" t="-9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80655006"/>
              </p:ext>
            </p:extLst>
          </p:nvPr>
        </p:nvGraphicFramePr>
        <p:xfrm>
          <a:off x="301752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3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p;</a:t>
            </a:r>
          </a:p>
        </p:txBody>
      </p:sp>
      <p:sp>
        <p:nvSpPr>
          <p:cNvPr id="12" name="Rectangle 2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132320" y="630936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14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10800000" flipH="1">
            <a:off x="8302752" y="5852160"/>
            <a:ext cx="0" cy="5486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11200" y="3708400"/>
            <a:ext cx="7670800" cy="1408176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Grp="1" noChangeArrowheads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3192" y="1362456"/>
                <a:ext cx="8366760" cy="2743200"/>
              </a:xfrm>
              <a:ln/>
            </p:spPr>
            <p:txBody>
              <a:bodyPr/>
              <a:lstStyle/>
              <a:p>
                <a:r>
                  <a:rPr lang="en-US" dirty="0"/>
                  <a:t>Overall structure length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Satisfy alignment requirement </a:t>
                </a:r>
                <a:br>
                  <a:rPr lang="en-US" dirty="0"/>
                </a:br>
                <a:r>
                  <a:rPr lang="en-US" dirty="0"/>
                  <a:t>for every element in array</a:t>
                </a:r>
              </a:p>
            </p:txBody>
          </p:sp>
        </mc:Choice>
        <mc:Fallback xmlns="">
          <p:sp>
            <p:nvSpPr>
              <p:cNvPr id="286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393192" y="1362456"/>
                <a:ext cx="8366760" cy="2743200"/>
              </a:xfrm>
              <a:blipFill rotWithShape="0">
                <a:blip r:embed="rId14"/>
                <a:stretch>
                  <a:fillRect l="-364" t="-22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8177654"/>
              </p:ext>
            </p:extLst>
          </p:nvPr>
        </p:nvGraphicFramePr>
        <p:xfrm>
          <a:off x="1181100" y="3314700"/>
          <a:ext cx="759881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S2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16" name="Group 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24909187"/>
              </p:ext>
            </p:extLst>
          </p:nvPr>
        </p:nvGraphicFramePr>
        <p:xfrm>
          <a:off x="338328" y="512064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54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58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4114800" y="6309360"/>
            <a:ext cx="2663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external fragmentation</a:t>
            </a:r>
          </a:p>
        </p:txBody>
      </p:sp>
      <p:cxnSp>
        <p:nvCxnSpPr>
          <p:cNvPr id="18" name="Straight Arrow Connector 17"/>
          <p:cNvCxnSpPr/>
          <p:nvPr>
            <p:custDataLst>
              <p:tags r:id="rId10"/>
            </p:custDataLst>
          </p:nvPr>
        </p:nvCxnSpPr>
        <p:spPr bwMode="auto">
          <a:xfrm flipV="1">
            <a:off x="6452647" y="5577841"/>
            <a:ext cx="457200" cy="82296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7442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of </a:t>
            </a:r>
            <a:r>
              <a:rPr lang="en-US" dirty="0" err="1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Compiler will do the following:</a:t>
            </a:r>
          </a:p>
          <a:p>
            <a:pPr lvl="1"/>
            <a:r>
              <a:rPr lang="en-US" dirty="0"/>
              <a:t>Maintains declared </a:t>
            </a:r>
            <a:r>
              <a:rPr lang="en-US" i="1" dirty="0"/>
              <a:t>ordering</a:t>
            </a:r>
            <a:r>
              <a:rPr lang="en-US" dirty="0"/>
              <a:t> of fields in struct</a:t>
            </a:r>
          </a:p>
          <a:p>
            <a:pPr lvl="1"/>
            <a:r>
              <a:rPr lang="en-US" dirty="0"/>
              <a:t>Each </a:t>
            </a:r>
            <a:r>
              <a:rPr lang="en-US" b="1" i="1" dirty="0"/>
              <a:t>field</a:t>
            </a:r>
            <a:r>
              <a:rPr lang="en-US" i="1" dirty="0"/>
              <a:t> </a:t>
            </a:r>
            <a:r>
              <a:rPr lang="en-US" dirty="0"/>
              <a:t>must be aligned </a:t>
            </a:r>
            <a:r>
              <a:rPr lang="en-US" i="1" dirty="0"/>
              <a:t>within</a:t>
            </a:r>
            <a:r>
              <a:rPr lang="en-US" dirty="0"/>
              <a:t> the </a:t>
            </a:r>
            <a:r>
              <a:rPr lang="en-US" dirty="0" err="1"/>
              <a:t>struct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dirty="0"/>
              <a:t> can be used to get actual field offset</a:t>
            </a:r>
          </a:p>
          <a:p>
            <a:pPr lvl="1"/>
            <a:r>
              <a:rPr lang="en-US" dirty="0"/>
              <a:t>Overall struct must be </a:t>
            </a:r>
            <a:r>
              <a:rPr lang="en-US" b="1" i="1" dirty="0"/>
              <a:t>aligned</a:t>
            </a:r>
            <a:r>
              <a:rPr lang="en-US" dirty="0"/>
              <a:t> according to largest field</a:t>
            </a:r>
          </a:p>
          <a:p>
            <a:pPr lvl="1"/>
            <a:r>
              <a:rPr lang="en-US" dirty="0"/>
              <a:t>Total struct </a:t>
            </a:r>
            <a:r>
              <a:rPr lang="en-US" b="1" i="1" dirty="0"/>
              <a:t>size</a:t>
            </a:r>
            <a:r>
              <a:rPr lang="en-US" dirty="0"/>
              <a:t> must be multiple of its alignment </a:t>
            </a:r>
            <a:br>
              <a:rPr lang="en-US" dirty="0"/>
            </a:br>
            <a:r>
              <a:rPr lang="en-US" i="1" dirty="0"/>
              <a:t>(may insert padding)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/>
              <a:t> should be used to get true size of </a:t>
            </a:r>
            <a:r>
              <a:rPr lang="en-US" dirty="0" err="1"/>
              <a:t>structs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111500" y="3577012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2070100"/>
          </a:xfrm>
          <a:ln/>
        </p:spPr>
        <p:txBody>
          <a:bodyPr/>
          <a:lstStyle/>
          <a:p>
            <a:r>
              <a:rPr lang="en-US" sz="2400" dirty="0"/>
              <a:t>Compute start of array element as: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12*index</a:t>
            </a:r>
          </a:p>
          <a:p>
            <a:pPr marL="552450" lvl="1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(S3) = 12</a:t>
            </a:r>
            <a:r>
              <a:rPr lang="en-US" sz="2000" dirty="0">
                <a:latin typeface="Anonymous Pro" panose="02060609030202000504" pitchFamily="49" charset="0"/>
                <a:cs typeface="Courier New Bold" charset="0"/>
                <a:sym typeface="Courier New Bold" charset="0"/>
              </a:rPr>
              <a:t>,</a:t>
            </a:r>
            <a:r>
              <a:rPr lang="en-US" sz="2000" dirty="0"/>
              <a:t> including alignment padding</a:t>
            </a:r>
          </a:p>
          <a:p>
            <a:r>
              <a:rPr lang="en-US" sz="2400" dirty="0"/>
              <a:t>Element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j</a:t>
            </a:r>
            <a:r>
              <a:rPr lang="en-US" sz="2400" dirty="0"/>
              <a:t> is at offset 8 within structure</a:t>
            </a:r>
          </a:p>
          <a:p>
            <a:r>
              <a:rPr lang="en-US" sz="2400" dirty="0"/>
              <a:t>Assembler gives offset 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a+8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9703" name="Rectangle 7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3108960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get_j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index)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a[index].j;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749040" y="5486400"/>
            <a:ext cx="4937760" cy="914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%</a:t>
            </a:r>
            <a:r>
              <a:rPr lang="en-US" sz="1800" b="0" i="1" dirty="0" err="1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= 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leaq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(%rdi,%rdi,2),%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i="1" dirty="0">
                <a:solidFill>
                  <a:schemeClr val="bg2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# 3*index</a:t>
            </a:r>
            <a:endParaRPr lang="en-US" b="0" i="1" dirty="0">
              <a:solidFill>
                <a:schemeClr val="bg2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movzwl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a+8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(,%rax,4),%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Courier New Bold" charset="0"/>
              </a:rPr>
              <a:t>eax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Monaco" charset="0"/>
              <a:cs typeface="Courier New" panose="02070309020205020404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100583054"/>
              </p:ext>
            </p:extLst>
          </p:nvPr>
        </p:nvGraphicFramePr>
        <p:xfrm>
          <a:off x="241300" y="3196012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15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88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a[index]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78363930"/>
              </p:ext>
            </p:extLst>
          </p:nvPr>
        </p:nvGraphicFramePr>
        <p:xfrm>
          <a:off x="1370013" y="4364412"/>
          <a:ext cx="6429375" cy="60325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a+12*index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>
            <p:custDataLst>
              <p:tags r:id="rId9"/>
            </p:custDataLst>
          </p:nvPr>
        </p:nvSpPr>
        <p:spPr>
          <a:xfrm>
            <a:off x="5144807" y="5040868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a+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12*index</a:t>
            </a:r>
            <a:r>
              <a:rPr lang="en-US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+8</a:t>
            </a:r>
          </a:p>
        </p:txBody>
      </p:sp>
      <p:cxnSp>
        <p:nvCxnSpPr>
          <p:cNvPr id="4" name="Straight Arrow Connector 3"/>
          <p:cNvCxnSpPr/>
          <p:nvPr>
            <p:custDataLst>
              <p:tags r:id="rId10"/>
            </p:custDataLst>
          </p:nvPr>
        </p:nvCxnSpPr>
        <p:spPr bwMode="auto">
          <a:xfrm flipV="1">
            <a:off x="6064290" y="4681728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858000" y="1371600"/>
            <a:ext cx="1701437" cy="149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S3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float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short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j;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a[10]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19348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How the Programmer Can Save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r>
              <a:rPr lang="en-US" dirty="0"/>
              <a:t>Compiler must respect order elements are declared in</a:t>
            </a:r>
          </a:p>
          <a:p>
            <a:pPr lvl="1"/>
            <a:r>
              <a:rPr lang="en-US" dirty="0"/>
              <a:t>Sometimes the programmer can save space by declaring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7653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709102" y="3108960"/>
            <a:ext cx="1645920" cy="15621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S4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815063" y="3108960"/>
            <a:ext cx="1645920" cy="15636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S5 {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</a:p>
          <a:p>
            <a:pPr algn="l"/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Courier New Bold" charset="0"/>
              </a:rPr>
              <a:t> d;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206240" y="3575304"/>
            <a:ext cx="1097280" cy="548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2A85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3413" y="5120640"/>
            <a:ext cx="3786187" cy="381000"/>
            <a:chOff x="633413" y="4903086"/>
            <a:chExt cx="3786187" cy="381000"/>
          </a:xfrm>
        </p:grpSpPr>
        <p:sp>
          <p:nvSpPr>
            <p:cNvPr id="12" name="Rectangle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33413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3" name="Rectangle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903413" y="4903086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5" name="Rectangle 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50913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  <p:sp>
          <p:nvSpPr>
            <p:cNvPr id="16" name="Rectangle 7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49600" y="4903086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17" name="Rectangle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467100" y="4903086"/>
              <a:ext cx="952500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3 bytes</a:t>
              </a:r>
            </a:p>
          </p:txBody>
        </p:sp>
      </p:grpSp>
      <p:grpSp>
        <p:nvGrpSpPr>
          <p:cNvPr id="2" name="Group 1"/>
          <p:cNvGrpSpPr/>
          <p:nvPr>
            <p:custDataLst>
              <p:tags r:id="rId7"/>
            </p:custDataLst>
          </p:nvPr>
        </p:nvGrpSpPr>
        <p:grpSpPr>
          <a:xfrm>
            <a:off x="5368816" y="5120640"/>
            <a:ext cx="2538413" cy="381000"/>
            <a:chOff x="635000" y="5257800"/>
            <a:chExt cx="2538413" cy="381000"/>
          </a:xfrm>
        </p:grpSpPr>
        <p:sp>
          <p:nvSpPr>
            <p:cNvPr id="18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8923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c</a:t>
              </a:r>
            </a:p>
          </p:txBody>
        </p:sp>
        <p:sp>
          <p:nvSpPr>
            <p:cNvPr id="19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35000" y="5257800"/>
              <a:ext cx="12700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endPara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21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159000" y="5257800"/>
              <a:ext cx="317500" cy="381000"/>
            </a:xfrm>
            <a:prstGeom prst="rect">
              <a:avLst/>
            </a:prstGeom>
            <a:solidFill>
              <a:srgbClr val="F6F5BD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20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d</a:t>
              </a:r>
            </a:p>
          </p:txBody>
        </p:sp>
        <p:sp>
          <p:nvSpPr>
            <p:cNvPr id="22" name="Rectangle 1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476500" y="5257800"/>
              <a:ext cx="696913" cy="381000"/>
            </a:xfrm>
            <a:prstGeom prst="rect">
              <a:avLst/>
            </a:prstGeom>
            <a:solidFill>
              <a:srgbClr val="B2B2B2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600" i="1" dirty="0">
                  <a:solidFill>
                    <a:srgbClr val="FFFFFF"/>
                  </a:solidFill>
                  <a:latin typeface="Calibri" panose="020F0502020204030204" pitchFamily="34" charset="0"/>
                  <a:ea typeface="Calibri Bold Italic" charset="0"/>
                  <a:cs typeface="Calibri" panose="020F0502020204030204" pitchFamily="34" charset="0"/>
                  <a:sym typeface="Calibri Bold Italic" charset="0"/>
                </a:rPr>
                <a:t>2 bytes</a:t>
              </a:r>
            </a:p>
          </p:txBody>
        </p:sp>
      </p:grpSp>
      <p:sp>
        <p:nvSpPr>
          <p:cNvPr id="4" name="Left Brace 3"/>
          <p:cNvSpPr/>
          <p:nvPr>
            <p:custDataLst>
              <p:tags r:id="rId8"/>
            </p:custDataLst>
          </p:nvPr>
        </p:nvSpPr>
        <p:spPr bwMode="auto">
          <a:xfrm rot="16200000">
            <a:off x="2394902" y="3794760"/>
            <a:ext cx="274320" cy="3775075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1935184" y="5852160"/>
            <a:ext cx="125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Left Brace 19"/>
          <p:cNvSpPr/>
          <p:nvPr>
            <p:custDataLst>
              <p:tags r:id="rId10"/>
            </p:custDataLst>
          </p:nvPr>
        </p:nvSpPr>
        <p:spPr bwMode="auto">
          <a:xfrm rot="16200000">
            <a:off x="6500863" y="4413090"/>
            <a:ext cx="274320" cy="2538413"/>
          </a:xfrm>
          <a:prstGeom prst="leftBrac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118674" y="5852160"/>
            <a:ext cx="172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67846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Minimize the size of the </a:t>
            </a:r>
            <a:r>
              <a:rPr lang="en-US" sz="2400" dirty="0" err="1"/>
              <a:t>struct</a:t>
            </a:r>
            <a:r>
              <a:rPr lang="en-US" sz="2400" dirty="0"/>
              <a:t> by re-ordering the </a:t>
            </a:r>
            <a:r>
              <a:rPr lang="en-US" sz="2400" dirty="0" err="1"/>
              <a:t>vars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What are the old and new sizes of the </a:t>
            </a:r>
            <a:r>
              <a:rPr lang="en-US" sz="2400" dirty="0" err="1"/>
              <a:t>struct</a:t>
            </a:r>
            <a:r>
              <a:rPr lang="en-US" sz="2400" dirty="0"/>
              <a:t>?</a:t>
            </a: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r>
              <a:rPr lang="en-US" sz="2400" dirty="0"/>
              <a:t>	</a:t>
            </a:r>
            <a:r>
              <a:rPr lang="en-US" sz="2000" dirty="0" err="1"/>
              <a:t>sizeof</a:t>
            </a:r>
            <a:r>
              <a:rPr lang="en-US" sz="2000" dirty="0"/>
              <a:t>(</a:t>
            </a:r>
            <a:r>
              <a:rPr lang="en-US" sz="2000" dirty="0" err="1"/>
              <a:t>struct</a:t>
            </a:r>
            <a:r>
              <a:rPr lang="en-US" sz="2000" dirty="0"/>
              <a:t> old) = _____	</a:t>
            </a:r>
            <a:r>
              <a:rPr lang="en-US" sz="2000" dirty="0" err="1"/>
              <a:t>sizeof</a:t>
            </a:r>
            <a:r>
              <a:rPr lang="en-US" sz="2000" dirty="0"/>
              <a:t>(</a:t>
            </a:r>
            <a:r>
              <a:rPr lang="en-US" sz="2000" dirty="0" err="1"/>
              <a:t>struct</a:t>
            </a:r>
            <a:r>
              <a:rPr lang="en-US" sz="2000" dirty="0"/>
              <a:t> new) = _____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9900"/>
                </a:solidFill>
              </a:rPr>
              <a:t>16 bytes</a:t>
            </a:r>
            <a:endParaRPr lang="en-US" sz="2000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50"/>
                </a:solidFill>
              </a:rPr>
              <a:t>22 bytes</a:t>
            </a:r>
            <a:endParaRPr lang="en-US" sz="2000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FF3399"/>
                </a:solidFill>
              </a:rPr>
              <a:t>28 bytes</a:t>
            </a:r>
            <a:endParaRPr lang="en-US" sz="2000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00B0F0"/>
                </a:solidFill>
              </a:rPr>
              <a:t>32 bytes</a:t>
            </a:r>
            <a:endParaRPr lang="en-US" sz="2000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000" b="1" dirty="0">
                <a:solidFill>
                  <a:srgbClr val="996633"/>
                </a:solidFill>
              </a:rPr>
              <a:t>We’re lost…</a:t>
            </a:r>
            <a:endParaRPr lang="en-US" sz="2000" b="1" baseline="-25000" dirty="0">
              <a:solidFill>
                <a:srgbClr val="996633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569913" algn="l"/>
                <a:tab pos="4459288" algn="l"/>
              </a:tabLst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97280" y="1828800"/>
            <a:ext cx="6583680" cy="2200602"/>
            <a:chOff x="1097280" y="2377440"/>
            <a:chExt cx="6583680" cy="2200602"/>
          </a:xfrm>
        </p:grpSpPr>
        <p:sp>
          <p:nvSpPr>
            <p:cNvPr id="5" name="Rectangle 6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097280" y="2377440"/>
              <a:ext cx="22860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old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short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s[3];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char *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c;</a:t>
              </a:r>
            </a:p>
            <a:p>
              <a:pPr algn="l"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floa</a:t>
              </a:r>
              <a:r>
                <a:rPr lang="en-US" sz="180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f;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6" name="Rectangle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937760" y="2377440"/>
              <a:ext cx="2743200" cy="220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38100" tIns="38100" rIns="38100" bIns="38100">
              <a:spAutoFit/>
            </a:bodyPr>
            <a:lstStyle/>
            <a:p>
              <a:pPr algn="l"/>
              <a:r>
                <a:rPr lang="en-US" sz="18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struct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new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{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>
                <a:spcBef>
                  <a:spcPts val="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int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  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i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</a:t>
              </a:r>
              <a:r>
                <a:rPr lang="en-US" sz="1800" b="0" dirty="0"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______;</a:t>
              </a:r>
            </a:p>
            <a:p>
              <a:pPr>
                <a:spcBef>
                  <a:spcPts val="1200"/>
                </a:spcBef>
              </a:pP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 </a:t>
              </a: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______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Lucida Grande" charset="0"/>
                  <a:cs typeface="Courier New" panose="02070309020205020404" pitchFamily="49" charset="0"/>
                  <a:sym typeface="Courier New Bold" charset="0"/>
                </a:rPr>
                <a:t> ______;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Lucida Grande" charset="0"/>
                <a:cs typeface="Courier New" panose="02070309020205020404" pitchFamily="49" charset="0"/>
                <a:sym typeface="Arial Narrow" charset="0"/>
              </a:endParaRPr>
            </a:p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};</a:t>
              </a: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3703320" y="3341474"/>
              <a:ext cx="914400" cy="457200"/>
            </a:xfrm>
            <a:prstGeom prst="rightArrow">
              <a:avLst/>
            </a:prstGeom>
            <a:solidFill>
              <a:srgbClr val="4B2A85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56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Unions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828800"/>
          </a:xfrm>
          <a:ln/>
        </p:spPr>
        <p:txBody>
          <a:bodyPr/>
          <a:lstStyle/>
          <a:p>
            <a:r>
              <a:rPr lang="en-US" dirty="0"/>
              <a:t>Only allocates enough space for the </a:t>
            </a:r>
            <a:r>
              <a:rPr lang="en-US" dirty="0">
                <a:solidFill>
                  <a:srgbClr val="FF0000"/>
                </a:solidFill>
              </a:rPr>
              <a:t>largest element </a:t>
            </a:r>
            <a:r>
              <a:rPr lang="en-US" dirty="0"/>
              <a:t>in union</a:t>
            </a:r>
          </a:p>
          <a:p>
            <a:r>
              <a:rPr lang="en-US" dirty="0"/>
              <a:t>Can only use one member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174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017520" y="3108960"/>
            <a:ext cx="2222500" cy="1501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union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U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up;</a:t>
            </a:r>
          </a:p>
        </p:txBody>
      </p:sp>
      <p:sp>
        <p:nvSpPr>
          <p:cNvPr id="3175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9600" y="3108960"/>
            <a:ext cx="22225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struct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{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char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c;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[2];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double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v;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ea typeface="Lucida Grande" charset="0"/>
              <a:cs typeface="Courier New" panose="02070309020205020404" pitchFamily="49" charset="0"/>
              <a:sym typeface="Arial Narrow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}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*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9983765"/>
              </p:ext>
            </p:extLst>
          </p:nvPr>
        </p:nvGraphicFramePr>
        <p:xfrm>
          <a:off x="342900" y="512064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 Bold Italic" charset="0"/>
                          <a:cs typeface="Calibri" panose="020F0502020204030204" pitchFamily="34" charset="0"/>
                          <a:sym typeface="Calibri Bold Italic" charset="0"/>
                        </a:rPr>
                        <a:t>4 bytes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 Bold Italic" charset="0"/>
                        <a:cs typeface="Calibri" panose="020F0502020204030204" pitchFamily="34" charset="0"/>
                        <a:sym typeface="Calibri Bold Italic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7956002"/>
              </p:ext>
            </p:extLst>
          </p:nvPr>
        </p:nvGraphicFramePr>
        <p:xfrm>
          <a:off x="5669280" y="310896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>
            <a:stCxn id="31750" idx="2"/>
          </p:cNvCxnSpPr>
          <p:nvPr/>
        </p:nvCxnSpPr>
        <p:spPr bwMode="auto">
          <a:xfrm>
            <a:off x="1720850" y="4632960"/>
            <a:ext cx="0" cy="428273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31749" idx="3"/>
          </p:cNvCxnSpPr>
          <p:nvPr/>
        </p:nvCxnSpPr>
        <p:spPr bwMode="auto">
          <a:xfrm flipV="1">
            <a:off x="5240020" y="3859847"/>
            <a:ext cx="624953" cy="1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70000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Arrays in C</a:t>
            </a:r>
          </a:p>
          <a:p>
            <a:pPr lvl="1"/>
            <a:r>
              <a:rPr lang="en-US" dirty="0"/>
              <a:t>Aligned to satisfy every element’s alignment requirement</a:t>
            </a:r>
          </a:p>
          <a:p>
            <a:r>
              <a:rPr lang="en-US" dirty="0"/>
              <a:t>Structures</a:t>
            </a:r>
          </a:p>
          <a:p>
            <a:pPr lvl="1"/>
            <a:r>
              <a:rPr lang="en-US" dirty="0"/>
              <a:t>Allocate bytes in order declared</a:t>
            </a:r>
          </a:p>
          <a:p>
            <a:pPr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lvl="1"/>
            <a:r>
              <a:rPr lang="en-US" dirty="0"/>
              <a:t>Provide different views of the same memory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3" name="Rectangle 42"/>
          <p:cNvSpPr/>
          <p:nvPr>
            <p:custDataLst>
              <p:tags r:id="rId23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sea[4][-2]</a:t>
            </a:r>
            <a:r>
              <a:rPr lang="en-US" b="1" dirty="0">
                <a:solidFill>
                  <a:srgbClr val="FF9900"/>
                </a:solidFill>
                <a:cs typeface="Calibri" panose="020F0502020204030204" pitchFamily="34" charset="0"/>
              </a:rPr>
              <a:t> is a </a:t>
            </a:r>
            <a:r>
              <a:rPr lang="en-US" b="1" i="1" dirty="0">
                <a:solidFill>
                  <a:srgbClr val="FF9900"/>
                </a:solidFill>
                <a:cs typeface="Calibri" panose="020F0502020204030204" pitchFamily="34" charset="0"/>
              </a:rPr>
              <a:t>valid</a:t>
            </a:r>
            <a:r>
              <a:rPr lang="en-US" b="1" dirty="0">
                <a:solidFill>
                  <a:srgbClr val="FF9900"/>
                </a:solidFill>
                <a:cs typeface="Calibri" panose="020F0502020204030204" pitchFamily="34" charset="0"/>
              </a:rPr>
              <a:t> array reference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sea[1][1]</a:t>
            </a:r>
            <a:r>
              <a:rPr lang="en-US" b="1" dirty="0">
                <a:solidFill>
                  <a:srgbClr val="00B050"/>
                </a:solidFill>
                <a:cs typeface="Calibri" panose="020F0502020204030204" pitchFamily="34" charset="0"/>
              </a:rPr>
              <a:t> makes </a:t>
            </a:r>
            <a:r>
              <a:rPr lang="en-US" b="1" i="1" dirty="0">
                <a:solidFill>
                  <a:srgbClr val="00B050"/>
                </a:solidFill>
                <a:cs typeface="Calibri" panose="020F0502020204030204" pitchFamily="34" charset="0"/>
              </a:rPr>
              <a:t>two</a:t>
            </a:r>
            <a:r>
              <a:rPr lang="en-US" b="1" dirty="0">
                <a:solidFill>
                  <a:srgbClr val="00B050"/>
                </a:solidFill>
                <a:cs typeface="Calibri" panose="020F0502020204030204" pitchFamily="34" charset="0"/>
              </a:rPr>
              <a:t> memory accesses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sea[2][1</a:t>
            </a:r>
            <a:r>
              <a:rPr lang="en-US" b="1" dirty="0">
                <a:solidFill>
                  <a:srgbClr val="FF3399"/>
                </a:solidFill>
                <a:cs typeface="Calibri" panose="020F0502020204030204" pitchFamily="34" charset="0"/>
              </a:rPr>
              <a:t>] will </a:t>
            </a:r>
            <a:r>
              <a:rPr lang="en-US" b="1" i="1" dirty="0">
                <a:solidFill>
                  <a:srgbClr val="FF3399"/>
                </a:solidFill>
                <a:cs typeface="Calibri" panose="020F0502020204030204" pitchFamily="34" charset="0"/>
              </a:rPr>
              <a:t>always</a:t>
            </a:r>
            <a:r>
              <a:rPr lang="en-US" b="1" dirty="0">
                <a:solidFill>
                  <a:srgbClr val="FF3399"/>
                </a:solidFill>
                <a:cs typeface="Calibri" panose="020F0502020204030204" pitchFamily="34" charset="0"/>
              </a:rPr>
              <a:t> be a higher address than 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sea[1][2]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sea[2]</a:t>
            </a:r>
            <a:r>
              <a:rPr lang="en-US" b="1" dirty="0">
                <a:solidFill>
                  <a:srgbClr val="00B0F0"/>
                </a:solidFill>
                <a:cs typeface="Calibri" panose="020F0502020204030204" pitchFamily="34" charset="0"/>
              </a:rPr>
              <a:t> is calculated using </a:t>
            </a:r>
            <a:r>
              <a:rPr lang="en-US" b="1" i="1" dirty="0">
                <a:solidFill>
                  <a:srgbClr val="00B0F0"/>
                </a:solidFill>
                <a:cs typeface="Calibri" panose="020F0502020204030204" pitchFamily="34" charset="0"/>
              </a:rPr>
              <a:t>only</a:t>
            </a:r>
            <a:r>
              <a:rPr lang="en-US" b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426" y="2635786"/>
            <a:ext cx="22655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sea[4][5];</a:t>
            </a: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09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80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33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4922" y="3353113"/>
            <a:ext cx="4603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657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0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116</a:t>
            </a:r>
          </a:p>
        </p:txBody>
      </p:sp>
      <p:sp>
        <p:nvSpPr>
          <p:cNvPr id="12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181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84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136</a:t>
            </a: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8705522" y="32007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08660" y="3353113"/>
            <a:ext cx="5982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156</a:t>
            </a:r>
          </a:p>
        </p:txBody>
      </p:sp>
      <p:grpSp>
        <p:nvGrpSpPr>
          <p:cNvPr id="16" name="Group 1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609522" y="2438713"/>
            <a:ext cx="1524000" cy="762000"/>
            <a:chOff x="816" y="2640"/>
            <a:chExt cx="960" cy="480"/>
          </a:xfrm>
        </p:grpSpPr>
        <p:sp>
          <p:nvSpPr>
            <p:cNvPr id="17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9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22" name="Group 2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133522" y="2438713"/>
            <a:ext cx="1524000" cy="762000"/>
            <a:chOff x="816" y="2640"/>
            <a:chExt cx="960" cy="480"/>
          </a:xfrm>
        </p:grpSpPr>
        <p:sp>
          <p:nvSpPr>
            <p:cNvPr id="23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25" name="Rectangle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7" name="Rectangle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28" name="Group 3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657522" y="2438713"/>
            <a:ext cx="1524000" cy="762000"/>
            <a:chOff x="816" y="2640"/>
            <a:chExt cx="960" cy="480"/>
          </a:xfrm>
        </p:grpSpPr>
        <p:sp>
          <p:nvSpPr>
            <p:cNvPr id="29" name="Rectangle 3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1" name="Rectangle 3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2" name="Rectangle 3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4" name="Group 3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181522" y="2433953"/>
            <a:ext cx="1524000" cy="766763"/>
            <a:chOff x="816" y="2637"/>
            <a:chExt cx="960" cy="483"/>
          </a:xfrm>
        </p:grpSpPr>
        <p:sp>
          <p:nvSpPr>
            <p:cNvPr id="35" name="Rectangle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37" name="Rectangle 4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9" name="Rectangle 4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40" name="Rectangle 4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09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1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33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57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3" name="Rectangle 4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81522" y="2438713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0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Data Structures in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Multi-level</a:t>
            </a:r>
          </a:p>
          <a:p>
            <a:r>
              <a:rPr lang="en-US" b="1" dirty="0" err="1">
                <a:solidFill>
                  <a:srgbClr val="4B2A85"/>
                </a:solidFill>
              </a:rPr>
              <a:t>Structs</a:t>
            </a:r>
            <a:endParaRPr lang="en-US" b="1" dirty="0">
              <a:solidFill>
                <a:srgbClr val="4B2A85"/>
              </a:solidFill>
            </a:endParaRP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Alignment</a:t>
            </a:r>
          </a:p>
          <a:p>
            <a:r>
              <a:rPr lang="en-US" b="1" dirty="0">
                <a:solidFill>
                  <a:srgbClr val="4B2A85"/>
                </a:solidFill>
              </a:rPr>
              <a:t>Unions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 err="1"/>
              <a:t>Structs</a:t>
            </a:r>
            <a:r>
              <a:rPr lang="en-US" dirty="0"/>
              <a:t>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468880"/>
            <a:ext cx="4206240" cy="405923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err="1">
                <a:latin typeface="Courier New"/>
              </a:rPr>
              <a:t>typedef</a:t>
            </a:r>
            <a:r>
              <a:rPr lang="en-US" sz="1800" b="0" dirty="0">
                <a:latin typeface="Courier New"/>
              </a:rPr>
              <a:t> </a:t>
            </a:r>
            <a:r>
              <a:rPr lang="en-US" sz="1800" dirty="0" err="1">
                <a:latin typeface="Courier New"/>
              </a:rPr>
              <a:t>struct</a:t>
            </a:r>
            <a:r>
              <a:rPr lang="en-US" sz="1800" b="0" dirty="0">
                <a:latin typeface="Courier New"/>
              </a:rPr>
              <a:t> {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  </a:t>
            </a:r>
            <a:r>
              <a:rPr lang="en-US" sz="1800" b="0" dirty="0" err="1">
                <a:latin typeface="Courier New"/>
              </a:rPr>
              <a:t>int</a:t>
            </a:r>
            <a:r>
              <a:rPr lang="en-US" sz="1800" b="0" dirty="0">
                <a:latin typeface="Courier New"/>
              </a:rPr>
              <a:t> </a:t>
            </a:r>
            <a:r>
              <a:rPr lang="en-US" sz="1800" b="0" dirty="0" err="1">
                <a:latin typeface="Courier New"/>
              </a:rPr>
              <a:t>lengthInSeconds</a:t>
            </a:r>
            <a:r>
              <a:rPr lang="en-US" sz="1800" b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  </a:t>
            </a:r>
            <a:r>
              <a:rPr lang="en-US" sz="1800" b="0" dirty="0" err="1">
                <a:latin typeface="Courier New"/>
              </a:rPr>
              <a:t>int</a:t>
            </a:r>
            <a:r>
              <a:rPr lang="en-US" sz="1800" b="0" dirty="0">
                <a:latin typeface="Courier New"/>
              </a:rPr>
              <a:t> </a:t>
            </a:r>
            <a:r>
              <a:rPr lang="en-US" sz="1800" b="0" dirty="0" err="1">
                <a:latin typeface="Courier New"/>
              </a:rPr>
              <a:t>yearRecorded</a:t>
            </a:r>
            <a:r>
              <a:rPr lang="en-US" sz="1800" b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} </a:t>
            </a:r>
            <a:r>
              <a:rPr lang="en-US" sz="1800" dirty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>
                <a:latin typeface="Courier New"/>
              </a:rPr>
              <a:t>;</a:t>
            </a:r>
          </a:p>
          <a:p>
            <a:pPr>
              <a:spcBef>
                <a:spcPts val="0"/>
              </a:spcBef>
              <a:buNone/>
            </a:pPr>
            <a:endParaRPr lang="en-US" sz="1800" b="0" dirty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>
                <a:latin typeface="Courier New"/>
              </a:rPr>
              <a:t>song1;</a:t>
            </a:r>
          </a:p>
          <a:p>
            <a:pPr>
              <a:spcBef>
                <a:spcPts val="0"/>
              </a:spcBef>
              <a:buNone/>
            </a:pPr>
            <a:endParaRPr lang="en-US" sz="1800" b="0" dirty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song1.lengthInSeconds =  213;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song1.yearRecorded    = 1994;</a:t>
            </a:r>
          </a:p>
          <a:p>
            <a:pPr>
              <a:spcBef>
                <a:spcPts val="0"/>
              </a:spcBef>
              <a:buNone/>
            </a:pPr>
            <a:endParaRPr lang="en-US" sz="1800" b="0" dirty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ourier New"/>
              </a:rPr>
              <a:t>Song</a:t>
            </a:r>
            <a:r>
              <a:rPr lang="en-US" sz="1800" b="0" dirty="0">
                <a:solidFill>
                  <a:srgbClr val="0070C0"/>
                </a:solidFill>
                <a:latin typeface="Courier New"/>
              </a:rPr>
              <a:t> </a:t>
            </a:r>
            <a:r>
              <a:rPr lang="en-US" sz="1800" b="0" dirty="0">
                <a:latin typeface="Courier New"/>
              </a:rPr>
              <a:t>song2;</a:t>
            </a:r>
          </a:p>
          <a:p>
            <a:pPr>
              <a:spcBef>
                <a:spcPts val="0"/>
              </a:spcBef>
              <a:buNone/>
            </a:pPr>
            <a:endParaRPr lang="en-US" sz="1800" b="0" dirty="0">
              <a:latin typeface="Courier New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song2.lengthInSeconds =  248;</a:t>
            </a:r>
          </a:p>
          <a:p>
            <a:pPr>
              <a:spcBef>
                <a:spcPts val="0"/>
              </a:spcBef>
              <a:buNone/>
            </a:pPr>
            <a:r>
              <a:rPr lang="en-US" sz="1800" b="0" dirty="0">
                <a:latin typeface="Courier New"/>
              </a:rPr>
              <a:t>song2.yearRecorded    = 1988;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4492" y="2468880"/>
            <a:ext cx="3251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3192" y="1362456"/>
            <a:ext cx="836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Way of defining compound data types</a:t>
            </a:r>
          </a:p>
          <a:p>
            <a:pPr marL="342900" indent="-3429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 structured group of variables, possibly including other </a:t>
            </a: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Structure definition:</a:t>
            </a:r>
          </a:p>
          <a:p>
            <a:pPr lvl="1"/>
            <a:r>
              <a:rPr lang="en-US" dirty="0"/>
              <a:t>Does NOT declare a variable</a:t>
            </a:r>
          </a:p>
          <a:p>
            <a:pPr lvl="1"/>
            <a:r>
              <a:rPr lang="en-US" dirty="0"/>
              <a:t>Variable type is “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name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Joint </a:t>
            </a:r>
            <a:r>
              <a:rPr lang="en-US" dirty="0" err="1"/>
              <a:t>struct</a:t>
            </a:r>
            <a:r>
              <a:rPr lang="en-US" dirty="0"/>
              <a:t> definition and </a:t>
            </a:r>
            <a:r>
              <a:rPr lang="en-US" dirty="0" err="1"/>
              <a:t>typedef</a:t>
            </a:r>
            <a:endParaRPr lang="en-US" dirty="0"/>
          </a:p>
          <a:p>
            <a:pPr lvl="1"/>
            <a:r>
              <a:rPr lang="en-US" dirty="0"/>
              <a:t>Don’t need to give </a:t>
            </a:r>
            <a:r>
              <a:rPr lang="en-US" dirty="0" err="1"/>
              <a:t>struct</a:t>
            </a:r>
            <a:r>
              <a:rPr lang="en-US" dirty="0"/>
              <a:t> a name in this case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920" y="1600200"/>
            <a:ext cx="264687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 /* fields */ 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754880"/>
            <a:ext cx="264687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n1;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6214" y="3017520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name1,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pn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name_ar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[3];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754880"/>
            <a:ext cx="37240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   /* fields */</a:t>
            </a:r>
          </a:p>
          <a:p>
            <a:r>
              <a:rPr lang="en-US" sz="2000" b="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2000" b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nm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000" b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dirty="0">
                <a:latin typeface="Courier New" pitchFamily="49" charset="0"/>
                <a:cs typeface="Courier New" pitchFamily="49" charset="0"/>
              </a:rPr>
              <a:t>n1;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96688" y="5233719"/>
            <a:ext cx="731520" cy="365760"/>
          </a:xfrm>
          <a:prstGeom prst="rightArrow">
            <a:avLst/>
          </a:prstGeom>
          <a:solidFill>
            <a:srgbClr val="4B2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82678" y="2546291"/>
            <a:ext cx="1690236" cy="569619"/>
            <a:chOff x="4560009" y="2365780"/>
            <a:chExt cx="1690236" cy="56961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4560009" y="2615863"/>
              <a:ext cx="716720" cy="31953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244405" y="236578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pointer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12138" y="3352243"/>
            <a:ext cx="1613595" cy="533887"/>
            <a:chOff x="6250245" y="3185743"/>
            <a:chExt cx="1613595" cy="53388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250245" y="3185743"/>
              <a:ext cx="625251" cy="30172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858000" y="3319520"/>
              <a:ext cx="100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array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464928" y="2655670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Easy to forget semicolon!</a:t>
            </a:r>
          </a:p>
        </p:txBody>
      </p:sp>
      <p:cxnSp>
        <p:nvCxnSpPr>
          <p:cNvPr id="23" name="Elbow Connector 22"/>
          <p:cNvCxnSpPr/>
          <p:nvPr/>
        </p:nvCxnSpPr>
        <p:spPr bwMode="auto">
          <a:xfrm>
            <a:off x="6646970" y="2419232"/>
            <a:ext cx="822960" cy="422678"/>
          </a:xfrm>
          <a:prstGeom prst="bentConnector3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arrow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9230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</a:t>
            </a:r>
            <a:r>
              <a:rPr lang="en-US" dirty="0" err="1"/>
              <a:t>Struct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placement of </a:t>
            </a:r>
            <a:r>
              <a:rPr lang="en-US" dirty="0" err="1"/>
              <a:t>struct</a:t>
            </a:r>
            <a:r>
              <a:rPr lang="en-US" dirty="0"/>
              <a:t> definition important?</a:t>
            </a:r>
          </a:p>
          <a:p>
            <a:pPr lvl="1"/>
            <a:r>
              <a:rPr lang="en-US" dirty="0"/>
              <a:t>What actually happens when you declare a variable?</a:t>
            </a:r>
          </a:p>
          <a:p>
            <a:pPr lvl="2"/>
            <a:r>
              <a:rPr lang="en-US" dirty="0"/>
              <a:t>Creating space for it somewhere!</a:t>
            </a:r>
          </a:p>
          <a:p>
            <a:pPr lvl="1"/>
            <a:r>
              <a:rPr lang="en-US" dirty="0"/>
              <a:t>Without definition, program doesn’t know how much space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Almost always define </a:t>
            </a:r>
            <a:r>
              <a:rPr lang="en-US" dirty="0" err="1"/>
              <a:t>structs</a:t>
            </a:r>
            <a:r>
              <a:rPr lang="en-US" dirty="0"/>
              <a:t> in global scope near the top of your C file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definitions follow normal rules of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00400"/>
            <a:ext cx="197682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data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d;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54371" y="3154680"/>
            <a:ext cx="2651760" cy="400110"/>
            <a:chOff x="2954371" y="3154680"/>
            <a:chExt cx="2651760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3503011" y="3154680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2954371" y="33832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5669280" y="3200400"/>
            <a:ext cx="294183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 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a[4];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i;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rec*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 next;</a:t>
            </a:r>
          </a:p>
          <a:p>
            <a:r>
              <a:rPr lang="en-US" sz="1800" b="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7520" y="4270248"/>
            <a:ext cx="2560320" cy="400110"/>
            <a:chOff x="3017520" y="4270248"/>
            <a:chExt cx="2560320" cy="400110"/>
          </a:xfrm>
        </p:grpSpPr>
        <p:sp>
          <p:nvSpPr>
            <p:cNvPr id="10" name="TextBox 9"/>
            <p:cNvSpPr txBox="1"/>
            <p:nvPr/>
          </p:nvSpPr>
          <p:spPr>
            <a:xfrm>
              <a:off x="3017520" y="4270248"/>
              <a:ext cx="210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Size = _____ bytes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5029200" y="44988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04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Accessing Structure Members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6"/>
            <a:ext cx="8366125" cy="5114924"/>
          </a:xfrm>
        </p:spPr>
        <p:txBody>
          <a:bodyPr/>
          <a:lstStyle/>
          <a:p>
            <a:r>
              <a:rPr lang="en-US" dirty="0"/>
              <a:t>Given a </a:t>
            </a:r>
            <a:r>
              <a:rPr lang="en-US" dirty="0" err="1"/>
              <a:t>struct</a:t>
            </a:r>
            <a:r>
              <a:rPr lang="en-US" dirty="0"/>
              <a:t> instance, access </a:t>
            </a:r>
            <a:br>
              <a:rPr lang="en-US" dirty="0"/>
            </a:br>
            <a:r>
              <a:rPr lang="en-US" dirty="0"/>
              <a:t>member using the </a:t>
            </a:r>
            <a:r>
              <a:rPr lang="en-US" dirty="0">
                <a:latin typeface="Anonymous Pro" panose="02060609030202000504" pitchFamily="49" charset="0"/>
                <a:cs typeface="Courier New"/>
              </a:rPr>
              <a:t>.</a:t>
            </a:r>
            <a:r>
              <a:rPr lang="en-US" dirty="0"/>
              <a:t> operator:</a:t>
            </a:r>
            <a:endParaRPr lang="en-US" sz="2000" dirty="0"/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rec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Given a </a:t>
            </a:r>
            <a:r>
              <a:rPr lang="en-US" i="1" dirty="0"/>
              <a:t>pointer</a:t>
            </a:r>
            <a:r>
              <a:rPr lang="en-US" dirty="0"/>
              <a:t> to a struct:   </a:t>
            </a:r>
            <a:r>
              <a:rPr lang="en-US" sz="2000" b="0" dirty="0"/>
              <a:t>      </a:t>
            </a:r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 = &amp;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// or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space for r to point to</a:t>
            </a:r>
          </a:p>
          <a:p>
            <a:pPr marL="114300" indent="0">
              <a:buNone/>
            </a:pPr>
            <a:r>
              <a:rPr lang="en-US" sz="2000" b="0" dirty="0"/>
              <a:t>    We have two options: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 and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/>
              <a:t>  operators:	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(*r).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/>
              <a:t>Use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/>
              <a:t>  operator for short: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1800"/>
              </a:spcBef>
            </a:pPr>
            <a:r>
              <a:rPr lang="en-US" b="1" dirty="0"/>
              <a:t>In assembly:</a:t>
            </a:r>
            <a:r>
              <a:rPr lang="en-US" dirty="0"/>
              <a:t>  register holds address of the first byte</a:t>
            </a:r>
          </a:p>
          <a:p>
            <a:pPr lvl="1"/>
            <a:r>
              <a:rPr lang="en-US" dirty="0"/>
              <a:t>Access members with offsets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1828800"/>
            <a:ext cx="3296295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a[4];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rec 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next;</a:t>
            </a:r>
          </a:p>
          <a:p>
            <a:pPr eaLnBrk="0" hangingPunct="0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1278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2876</Words>
  <Application>Microsoft Office PowerPoint</Application>
  <PresentationFormat>On-screen Show (4:3)</PresentationFormat>
  <Paragraphs>719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.AppleSystemUIFont</vt:lpstr>
      <vt:lpstr>Anonymous Pro</vt:lpstr>
      <vt:lpstr>Arial</vt:lpstr>
      <vt:lpstr>Arial Narrow</vt:lpstr>
      <vt:lpstr>Calibri</vt:lpstr>
      <vt:lpstr>Calibri Bold</vt:lpstr>
      <vt:lpstr>Calibri Bold Italic</vt:lpstr>
      <vt:lpstr>Cambria Math</vt:lpstr>
      <vt:lpstr>Courier New</vt:lpstr>
      <vt:lpstr>Courier New Bold</vt:lpstr>
      <vt:lpstr>Lucida Grande</vt:lpstr>
      <vt:lpstr>Monaco</vt:lpstr>
      <vt:lpstr>Roboto</vt:lpstr>
      <vt:lpstr>Roboto Regular</vt:lpstr>
      <vt:lpstr>Times New Roman</vt:lpstr>
      <vt:lpstr>Wingdings</vt:lpstr>
      <vt:lpstr>Wingdings 2</vt:lpstr>
      <vt:lpstr>ヒラギノ角ゴ ProN W6</vt:lpstr>
      <vt:lpstr>UWTheme-351-Au17</vt:lpstr>
      <vt:lpstr>Structs and Alignment CSE 351 Winter 2018</vt:lpstr>
      <vt:lpstr>Administrivia</vt:lpstr>
      <vt:lpstr>Roadmap</vt:lpstr>
      <vt:lpstr>Peer Instruction Question</vt:lpstr>
      <vt:lpstr>Data Structures in Assembly</vt:lpstr>
      <vt:lpstr>Structs in C</vt:lpstr>
      <vt:lpstr>Struct Definitions</vt:lpstr>
      <vt:lpstr>Scope of Struct Definition</vt:lpstr>
      <vt:lpstr>Accessing Structure Members</vt:lpstr>
      <vt:lpstr>Java side-note</vt:lpstr>
      <vt:lpstr>Structure Representation</vt:lpstr>
      <vt:lpstr>Structure Representation</vt:lpstr>
      <vt:lpstr>Accessing a Structure Member</vt:lpstr>
      <vt:lpstr>Exercise:  Pointer to Structure Member</vt:lpstr>
      <vt:lpstr>Generating Pointer to Array Element</vt:lpstr>
      <vt:lpstr>Review:  Memory Alignment in x86-64</vt:lpstr>
      <vt:lpstr>Alignment Principles</vt:lpstr>
      <vt:lpstr>Structures &amp; Alignment</vt:lpstr>
      <vt:lpstr>Satisfying Alignment with Structures (1)</vt:lpstr>
      <vt:lpstr>Satisfying Alignment with Structures (2)</vt:lpstr>
      <vt:lpstr>Arrays of Structures</vt:lpstr>
      <vt:lpstr>Alignment of Structs</vt:lpstr>
      <vt:lpstr>Accessing Array Elements</vt:lpstr>
      <vt:lpstr>How the Programmer Can Save Space</vt:lpstr>
      <vt:lpstr>Peer Instruction Question</vt:lpstr>
      <vt:lpstr>Unions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2018-02-07T05:18:20Z</dcterms:created>
  <dcterms:modified xsi:type="dcterms:W3CDTF">2018-02-07T05:46:25Z</dcterms:modified>
</cp:coreProperties>
</file>