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6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7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9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>
  <p:sldMasterIdLst>
    <p:sldMasterId id="2147483692" r:id="rId1"/>
  </p:sldMasterIdLst>
  <p:notesMasterIdLst>
    <p:notesMasterId r:id="rId27"/>
  </p:notesMasterIdLst>
  <p:handoutMasterIdLst>
    <p:handoutMasterId r:id="rId28"/>
  </p:handoutMasterIdLst>
  <p:sldIdLst>
    <p:sldId id="1075" r:id="rId2"/>
    <p:sldId id="1055" r:id="rId3"/>
    <p:sldId id="1079" r:id="rId4"/>
    <p:sldId id="1078" r:id="rId5"/>
    <p:sldId id="1076" r:id="rId6"/>
    <p:sldId id="1077" r:id="rId7"/>
    <p:sldId id="1046" r:id="rId8"/>
    <p:sldId id="1047" r:id="rId9"/>
    <p:sldId id="1015" r:id="rId10"/>
    <p:sldId id="919" r:id="rId11"/>
    <p:sldId id="920" r:id="rId12"/>
    <p:sldId id="921" r:id="rId13"/>
    <p:sldId id="1051" r:id="rId14"/>
    <p:sldId id="1052" r:id="rId15"/>
    <p:sldId id="1053" r:id="rId16"/>
    <p:sldId id="1054" r:id="rId17"/>
    <p:sldId id="1048" r:id="rId18"/>
    <p:sldId id="1049" r:id="rId19"/>
    <p:sldId id="1058" r:id="rId20"/>
    <p:sldId id="1061" r:id="rId21"/>
    <p:sldId id="1062" r:id="rId22"/>
    <p:sldId id="1064" r:id="rId23"/>
    <p:sldId id="1065" r:id="rId24"/>
    <p:sldId id="1073" r:id="rId25"/>
    <p:sldId id="1050" r:id="rId26"/>
  </p:sldIdLst>
  <p:sldSz cx="9144000" cy="6858000" type="screen4x3"/>
  <p:notesSz cx="7315200" cy="9601200"/>
  <p:embeddedFontLst>
    <p:embeddedFont>
      <p:font typeface="Anonymous Pro" panose="020B0604020202020204" charset="0"/>
      <p:regular r:id="rId29"/>
      <p:bold r:id="rId30"/>
      <p:italic r:id="rId31"/>
      <p:boldItalic r:id="rId32"/>
    </p:embeddedFont>
    <p:embeddedFont>
      <p:font typeface="Roboto Regular" panose="020B0604020202020204" charset="0"/>
      <p:regular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Arial Narrow" panose="020B060602020203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B2A85"/>
    <a:srgbClr val="F6F5BD"/>
    <a:srgbClr val="DFC03D"/>
    <a:srgbClr val="FFFF99"/>
    <a:srgbClr val="F1C7C7"/>
    <a:srgbClr val="CDF1C5"/>
    <a:srgbClr val="FF9999"/>
    <a:srgbClr val="DCB834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9" autoAdjust="0"/>
    <p:restoredTop sz="65481" autoAdjust="0"/>
  </p:normalViewPr>
  <p:slideViewPr>
    <p:cSldViewPr snapToGrid="0">
      <p:cViewPr varScale="1">
        <p:scale>
          <a:sx n="63" d="100"/>
          <a:sy n="63" d="100"/>
        </p:scale>
        <p:origin x="98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65"/>
    </p:cViewPr>
  </p:notesTextViewPr>
  <p:sorterViewPr>
    <p:cViewPr>
      <p:scale>
        <a:sx n="66" d="100"/>
        <a:sy n="66" d="100"/>
      </p:scale>
      <p:origin x="0" y="7194"/>
    </p:cViewPr>
  </p:sorterViewPr>
  <p:notesViewPr>
    <p:cSldViewPr snapToObjects="1">
      <p:cViewPr varScale="1">
        <p:scale>
          <a:sx n="84" d="100"/>
          <a:sy n="84" d="100"/>
        </p:scale>
        <p:origin x="3792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945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5638801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4" rIns="91569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152400"/>
            <a:ext cx="7007225" cy="5256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0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137160" indent="-182880" algn="l" rtl="0" eaLnBrk="0" fontAlgn="base" hangingPunct="0">
      <a:spcBef>
        <a:spcPct val="30000"/>
      </a:spcBef>
      <a:spcAft>
        <a:spcPct val="0"/>
      </a:spcAft>
      <a:buFont typeface="Calibri" charset="-12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indent="-182880" algn="l" rtl="0" eaLnBrk="0" fontAlgn="base" hangingPunct="0">
      <a:spcBef>
        <a:spcPct val="30000"/>
      </a:spcBef>
      <a:spcAft>
        <a:spcPct val="0"/>
      </a:spcAft>
      <a:buFont typeface="Calibri" charset="-12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85649" y="8760163"/>
            <a:ext cx="3099948" cy="438008"/>
          </a:xfrm>
          <a:prstGeom prst="rect">
            <a:avLst/>
          </a:prstGeom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actually, pointers are just addresses!</a:t>
            </a:r>
          </a:p>
          <a:p>
            <a:r>
              <a:rPr lang="en-US" dirty="0"/>
              <a:t>Showing</a:t>
            </a:r>
            <a:r>
              <a:rPr lang="en-US" baseline="0" dirty="0"/>
              <a:t> here 8-byte </a:t>
            </a:r>
            <a:r>
              <a:rPr lang="en-US" b="1" baseline="0" dirty="0"/>
              <a:t>words</a:t>
            </a:r>
            <a:r>
              <a:rPr lang="en-US" b="0" baseline="0" dirty="0"/>
              <a:t> of memory, addresses jump by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39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1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for</a:t>
            </a:r>
            <a:r>
              <a:rPr lang="en-US" baseline="0" dirty="0"/>
              <a:t> memory operands can be more complex</a:t>
            </a:r>
          </a:p>
          <a:p>
            <a:r>
              <a:rPr lang="en-US" baseline="0" dirty="0"/>
              <a:t>Designed to do things that are </a:t>
            </a:r>
            <a:r>
              <a:rPr lang="en-US" b="1" baseline="0" dirty="0"/>
              <a:t>common </a:t>
            </a:r>
            <a:r>
              <a:rPr lang="en-US" baseline="0" dirty="0"/>
              <a:t>with </a:t>
            </a:r>
            <a:r>
              <a:rPr lang="en-US" b="1" baseline="0" dirty="0"/>
              <a:t>pointers</a:t>
            </a:r>
          </a:p>
          <a:p>
            <a:r>
              <a:rPr lang="en-US" b="1" baseline="0" dirty="0"/>
              <a:t>D: </a:t>
            </a:r>
            <a:r>
              <a:rPr lang="en-US" b="0" baseline="0" dirty="0"/>
              <a:t>displacement, add a constant</a:t>
            </a:r>
          </a:p>
          <a:p>
            <a:r>
              <a:rPr lang="en-US" b="0" baseline="0" dirty="0" err="1"/>
              <a:t>Rb</a:t>
            </a:r>
            <a:r>
              <a:rPr lang="en-US" b="0" baseline="0" dirty="0"/>
              <a:t>: base pointer</a:t>
            </a:r>
          </a:p>
          <a:p>
            <a:r>
              <a:rPr lang="en-US" b="0" baseline="0" dirty="0" err="1"/>
              <a:t>Ri</a:t>
            </a:r>
            <a:r>
              <a:rPr lang="en-US" b="0" baseline="0" dirty="0"/>
              <a:t>: index into array</a:t>
            </a:r>
          </a:p>
          <a:p>
            <a:r>
              <a:rPr lang="en-US" b="0" baseline="0" dirty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/>
              <a:t>compiler keeps track of what the pointer points to and scales accordingly</a:t>
            </a:r>
          </a:p>
          <a:p>
            <a:pPr lvl="1"/>
            <a:r>
              <a:rPr lang="en-US" b="0" baseline="0" dirty="0" err="1"/>
              <a:t>int</a:t>
            </a:r>
            <a:r>
              <a:rPr lang="en-US" b="0" baseline="0" dirty="0"/>
              <a:t> x[]    x[</a:t>
            </a:r>
            <a:r>
              <a:rPr lang="en-US" b="0" baseline="0" dirty="0" err="1"/>
              <a:t>i</a:t>
            </a:r>
            <a:r>
              <a:rPr lang="en-US" b="0" baseline="0" dirty="0"/>
              <a:t>]</a:t>
            </a:r>
          </a:p>
          <a:p>
            <a:pPr lvl="1"/>
            <a:r>
              <a:rPr lang="en-US" b="1" i="1" baseline="0" dirty="0" err="1"/>
              <a:t>ith</a:t>
            </a:r>
            <a:r>
              <a:rPr lang="en-US" b="1" dirty="0"/>
              <a:t> element of an array of </a:t>
            </a:r>
            <a:r>
              <a:rPr lang="en-US" b="1" dirty="0" err="1"/>
              <a:t>ints</a:t>
            </a:r>
            <a:r>
              <a:rPr lang="en-US" b="1" dirty="0"/>
              <a:t>: </a:t>
            </a:r>
            <a:r>
              <a:rPr lang="en-US" b="1" dirty="0" err="1"/>
              <a:t>Ri</a:t>
            </a:r>
            <a:r>
              <a:rPr lang="en-US" b="1" dirty="0"/>
              <a:t>=</a:t>
            </a:r>
            <a:r>
              <a:rPr lang="en-US" b="1" dirty="0" err="1"/>
              <a:t>i</a:t>
            </a:r>
            <a:r>
              <a:rPr lang="en-US" b="1" dirty="0"/>
              <a:t>, S=4 (bytes)</a:t>
            </a:r>
          </a:p>
          <a:p>
            <a:r>
              <a:rPr lang="en-US" dirty="0"/>
              <a:t>See figure 3.3 in 3e textbook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0xF008</a:t>
            </a:r>
          </a:p>
          <a:p>
            <a:r>
              <a:rPr lang="en-US" dirty="0"/>
              <a:t>0xF100</a:t>
            </a:r>
          </a:p>
          <a:p>
            <a:r>
              <a:rPr lang="en-US" dirty="0"/>
              <a:t>0xF400</a:t>
            </a:r>
          </a:p>
          <a:p>
            <a:r>
              <a:rPr lang="en-US" dirty="0"/>
              <a:t>0x1E080</a:t>
            </a:r>
          </a:p>
          <a:p>
            <a:pPr lvl="1"/>
            <a:r>
              <a:rPr lang="en-US" dirty="0"/>
              <a:t>0xF000 * 2 = 0xF000 &lt;&lt; 1 = 0x1E000</a:t>
            </a:r>
          </a:p>
        </p:txBody>
      </p:sp>
    </p:spTree>
    <p:extLst>
      <p:ext uri="{BB962C8B-B14F-4D97-AF65-F5344CB8AC3E}">
        <p14:creationId xmlns:p14="http://schemas.microsoft.com/office/powerpoint/2010/main" val="2506415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address calculations always go</a:t>
            </a:r>
            <a:r>
              <a:rPr lang="en-US" baseline="0" dirty="0"/>
              <a:t> to memory </a:t>
            </a:r>
            <a:r>
              <a:rPr lang="en-US" b="1" baseline="0" dirty="0"/>
              <a:t>except in one special case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9756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0x110</a:t>
            </a:r>
          </a:p>
          <a:p>
            <a:r>
              <a:rPr lang="en-US" dirty="0"/>
              <a:t>0x8</a:t>
            </a:r>
          </a:p>
          <a:p>
            <a:r>
              <a:rPr lang="en-US" dirty="0"/>
              <a:t>0x100</a:t>
            </a:r>
          </a:p>
          <a:p>
            <a:r>
              <a:rPr lang="en-US" dirty="0"/>
              <a:t>0x1</a:t>
            </a:r>
          </a:p>
          <a:p>
            <a:endParaRPr lang="en-US" dirty="0"/>
          </a:p>
          <a:p>
            <a:r>
              <a:rPr lang="en-US" dirty="0"/>
              <a:t>Yellow box: annotate lines for </a:t>
            </a:r>
            <a:r>
              <a:rPr lang="en-US" dirty="0" err="1"/>
              <a:t>dsts</a:t>
            </a:r>
            <a:endParaRPr lang="en-US" dirty="0"/>
          </a:p>
          <a:p>
            <a:pPr lvl="1"/>
            <a:r>
              <a:rPr lang="en-US" dirty="0" err="1"/>
              <a:t>Addr</a:t>
            </a:r>
            <a:endParaRPr lang="en-US" dirty="0"/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 err="1"/>
              <a:t>Addr</a:t>
            </a:r>
            <a:endParaRPr lang="en-US" dirty="0"/>
          </a:p>
          <a:p>
            <a:pPr lvl="1"/>
            <a:r>
              <a:rPr lang="en-US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14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jumping back to an arithmetic example now that we’ve covered </a:t>
            </a:r>
            <a:r>
              <a:rPr lang="en-US" b="1" dirty="0"/>
              <a:t>lea </a:t>
            </a:r>
            <a:r>
              <a:rPr lang="en-US" b="0" dirty="0"/>
              <a:t>to show how the</a:t>
            </a:r>
            <a:r>
              <a:rPr lang="en-US" b="0" baseline="0" dirty="0"/>
              <a:t> compiler often generates </a:t>
            </a:r>
            <a:r>
              <a:rPr lang="en-US" b="1" baseline="0" dirty="0"/>
              <a:t>lea</a:t>
            </a:r>
            <a:r>
              <a:rPr lang="en-US" b="0" baseline="0" dirty="0"/>
              <a:t> instead of </a:t>
            </a:r>
            <a:r>
              <a:rPr lang="en-US" b="1" baseline="0" dirty="0"/>
              <a:t>add</a:t>
            </a:r>
            <a:r>
              <a:rPr lang="en-US" b="0" baseline="0" dirty="0"/>
              <a:t>, and </a:t>
            </a:r>
            <a:r>
              <a:rPr lang="en-US" b="1" baseline="0" dirty="0" err="1"/>
              <a:t>sal</a:t>
            </a:r>
            <a:r>
              <a:rPr lang="en-US" b="1" baseline="0" dirty="0"/>
              <a:t> (shift)</a:t>
            </a:r>
            <a:r>
              <a:rPr lang="en-US" b="0" baseline="0" dirty="0"/>
              <a:t> instead of multiplication</a:t>
            </a:r>
          </a:p>
          <a:p>
            <a:r>
              <a:rPr lang="en-US" b="0" baseline="0" dirty="0"/>
              <a:t>y*48 becomes:</a:t>
            </a:r>
          </a:p>
          <a:p>
            <a:pPr lvl="1"/>
            <a:r>
              <a:rPr lang="en-US" b="0" baseline="0" dirty="0" err="1"/>
              <a:t>leaq</a:t>
            </a:r>
            <a:r>
              <a:rPr lang="en-US" b="0" baseline="0" dirty="0"/>
              <a:t> (%rsi,%rsi,2), %</a:t>
            </a:r>
            <a:r>
              <a:rPr lang="en-US" b="0" baseline="0" dirty="0" err="1"/>
              <a:t>rdx</a:t>
            </a:r>
            <a:r>
              <a:rPr lang="en-US" b="0" baseline="0" dirty="0"/>
              <a:t> == y*2+y == y*3</a:t>
            </a:r>
          </a:p>
          <a:p>
            <a:pPr lvl="1"/>
            <a:r>
              <a:rPr lang="en-US" b="0" baseline="0" dirty="0" err="1"/>
              <a:t>salq</a:t>
            </a:r>
            <a:r>
              <a:rPr lang="en-US" b="0" baseline="0" dirty="0"/>
              <a:t> $4, %</a:t>
            </a:r>
            <a:r>
              <a:rPr lang="en-US" b="0" baseline="0" dirty="0" err="1"/>
              <a:t>rdx</a:t>
            </a:r>
            <a:r>
              <a:rPr lang="en-US" b="0" baseline="0" dirty="0"/>
              <a:t> == (y*3) &lt;&lt; 4 == (y*3)*2^4 == (y*3)*16</a:t>
            </a:r>
          </a:p>
          <a:p>
            <a:r>
              <a:rPr lang="en-US" b="0" dirty="0"/>
              <a:t>Use </a:t>
            </a:r>
            <a:r>
              <a:rPr lang="en-US" b="1" dirty="0" err="1"/>
              <a:t>imulq</a:t>
            </a:r>
            <a:r>
              <a:rPr lang="en-US" b="1" dirty="0"/>
              <a:t> </a:t>
            </a:r>
            <a:r>
              <a:rPr lang="en-US" b="0" baseline="0" dirty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052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4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jumping back to an arithmetic example now that we’ve covered </a:t>
            </a:r>
            <a:r>
              <a:rPr lang="en-US" b="1" dirty="0"/>
              <a:t>lea </a:t>
            </a:r>
            <a:r>
              <a:rPr lang="en-US" b="0" dirty="0"/>
              <a:t>to show how the</a:t>
            </a:r>
            <a:r>
              <a:rPr lang="en-US" b="0" baseline="0" dirty="0"/>
              <a:t> compiler often generates </a:t>
            </a:r>
            <a:r>
              <a:rPr lang="en-US" b="1" baseline="0" dirty="0"/>
              <a:t>lea</a:t>
            </a:r>
            <a:r>
              <a:rPr lang="en-US" b="0" baseline="0" dirty="0"/>
              <a:t> instead of </a:t>
            </a:r>
            <a:r>
              <a:rPr lang="en-US" b="1" baseline="0" dirty="0"/>
              <a:t>add</a:t>
            </a:r>
            <a:r>
              <a:rPr lang="en-US" b="0" baseline="0" dirty="0"/>
              <a:t>, and </a:t>
            </a:r>
            <a:r>
              <a:rPr lang="en-US" b="1" baseline="0" dirty="0" err="1"/>
              <a:t>sal</a:t>
            </a:r>
            <a:r>
              <a:rPr lang="en-US" b="1" baseline="0" dirty="0"/>
              <a:t> (shift)</a:t>
            </a:r>
            <a:r>
              <a:rPr lang="en-US" b="0" baseline="0" dirty="0"/>
              <a:t> instead of multiplication</a:t>
            </a:r>
          </a:p>
          <a:p>
            <a:r>
              <a:rPr lang="en-US" b="0" baseline="0" dirty="0"/>
              <a:t>y*48 becomes:</a:t>
            </a:r>
          </a:p>
          <a:p>
            <a:pPr lvl="1"/>
            <a:r>
              <a:rPr lang="en-US" b="0" baseline="0" dirty="0" err="1"/>
              <a:t>leaq</a:t>
            </a:r>
            <a:r>
              <a:rPr lang="en-US" b="0" baseline="0" dirty="0"/>
              <a:t> (%rsi,%rsi,2), %</a:t>
            </a:r>
            <a:r>
              <a:rPr lang="en-US" b="0" baseline="0" dirty="0" err="1"/>
              <a:t>rdx</a:t>
            </a:r>
            <a:r>
              <a:rPr lang="en-US" b="0" baseline="0" dirty="0"/>
              <a:t> == y*2+y == y*3</a:t>
            </a:r>
          </a:p>
          <a:p>
            <a:pPr lvl="1"/>
            <a:r>
              <a:rPr lang="en-US" b="0" baseline="0" dirty="0" err="1"/>
              <a:t>salq</a:t>
            </a:r>
            <a:r>
              <a:rPr lang="en-US" b="0" baseline="0" dirty="0"/>
              <a:t> $4, %</a:t>
            </a:r>
            <a:r>
              <a:rPr lang="en-US" b="0" baseline="0" dirty="0" err="1"/>
              <a:t>rdx</a:t>
            </a:r>
            <a:r>
              <a:rPr lang="en-US" b="0" baseline="0" dirty="0"/>
              <a:t> == (y*3) &lt;&lt; 4 == (y*3)*2^4 == (y*3)*16</a:t>
            </a:r>
          </a:p>
          <a:p>
            <a:r>
              <a:rPr lang="en-US" b="0" dirty="0"/>
              <a:t>Use </a:t>
            </a:r>
            <a:r>
              <a:rPr lang="en-US" b="1" dirty="0" err="1"/>
              <a:t>imulq</a:t>
            </a:r>
            <a:r>
              <a:rPr lang="en-US" b="1" dirty="0"/>
              <a:t> </a:t>
            </a:r>
            <a:r>
              <a:rPr lang="en-US" b="0" baseline="0" dirty="0"/>
              <a:t>when operand is dynamic (we don’t know at compile time what we’re multiplying by)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4097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C: remember that </a:t>
            </a:r>
            <a:r>
              <a:rPr lang="en-US" dirty="0" err="1"/>
              <a:t>leaq</a:t>
            </a:r>
            <a:r>
              <a:rPr lang="en-US" dirty="0"/>
              <a:t> can be used to perform arithmetic!</a:t>
            </a:r>
          </a:p>
          <a:p>
            <a:pPr lvl="1"/>
            <a:r>
              <a:rPr lang="en-US" dirty="0" err="1"/>
              <a:t>leaq</a:t>
            </a:r>
            <a:r>
              <a:rPr lang="en-US" dirty="0"/>
              <a:t> performs an address calculation, but does not dereference the address</a:t>
            </a:r>
          </a:p>
          <a:p>
            <a:pPr lvl="1"/>
            <a:r>
              <a:rPr lang="en-US" dirty="0"/>
              <a:t>C gives: %</a:t>
            </a:r>
            <a:r>
              <a:rPr lang="en-US" dirty="0" err="1"/>
              <a:t>rax</a:t>
            </a:r>
            <a:r>
              <a:rPr lang="en-US" dirty="0"/>
              <a:t> = %</a:t>
            </a:r>
            <a:r>
              <a:rPr lang="en-US" dirty="0" err="1"/>
              <a:t>rdi</a:t>
            </a:r>
            <a:r>
              <a:rPr lang="en-US" dirty="0"/>
              <a:t> + %</a:t>
            </a:r>
            <a:r>
              <a:rPr lang="en-US" dirty="0" err="1"/>
              <a:t>rdi</a:t>
            </a:r>
            <a:r>
              <a:rPr lang="en-US" dirty="0"/>
              <a:t> * 8 = %</a:t>
            </a:r>
            <a:r>
              <a:rPr lang="en-US" dirty="0" err="1"/>
              <a:t>rdi</a:t>
            </a:r>
            <a:r>
              <a:rPr lang="en-US" dirty="0"/>
              <a:t> * 9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A:</a:t>
            </a:r>
          </a:p>
          <a:p>
            <a:pPr lvl="1"/>
            <a:r>
              <a:rPr lang="en-US" dirty="0"/>
              <a:t>A is wrong because the scale factor can only be 1, 2, 4, or 8</a:t>
            </a:r>
          </a:p>
          <a:p>
            <a:pPr lvl="0"/>
            <a:r>
              <a:rPr lang="en-US" dirty="0"/>
              <a:t>B or D:</a:t>
            </a:r>
          </a:p>
          <a:p>
            <a:pPr lvl="1"/>
            <a:r>
              <a:rPr lang="en-US" dirty="0"/>
              <a:t>B is wrong for the same reason as A, using a bad scale factor</a:t>
            </a:r>
          </a:p>
          <a:p>
            <a:pPr lvl="1"/>
            <a:r>
              <a:rPr lang="en-US" dirty="0"/>
              <a:t>D is wrong because it computes the address %</a:t>
            </a:r>
            <a:r>
              <a:rPr lang="en-US" dirty="0" err="1"/>
              <a:t>rdi</a:t>
            </a:r>
            <a:r>
              <a:rPr lang="en-US" dirty="0"/>
              <a:t> * 9 then fetches the data at that address and stores it in %</a:t>
            </a:r>
            <a:r>
              <a:rPr lang="en-US" dirty="0" err="1"/>
              <a:t>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9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3" y="7938"/>
            <a:ext cx="7297737" cy="5475287"/>
          </a:xfrm>
          <a:prstGeom prst="rect">
            <a:avLst/>
          </a:prstGeo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types of operands an assembly instruction can use</a:t>
            </a:r>
          </a:p>
          <a:p>
            <a:r>
              <a:rPr lang="en-US" dirty="0"/>
              <a:t>Not all instructions can use all types!</a:t>
            </a:r>
          </a:p>
          <a:p>
            <a:pPr lvl="0"/>
            <a:r>
              <a:rPr lang="en-US" dirty="0"/>
              <a:t>Not all combinations can be used</a:t>
            </a:r>
          </a:p>
          <a:p>
            <a:pPr lvl="1"/>
            <a:r>
              <a:rPr lang="en-US" dirty="0"/>
              <a:t>E.g., no memory to memory moves</a:t>
            </a:r>
          </a:p>
        </p:txBody>
      </p:sp>
    </p:spTree>
    <p:extLst>
      <p:ext uri="{BB962C8B-B14F-4D97-AF65-F5344CB8AC3E}">
        <p14:creationId xmlns:p14="http://schemas.microsoft.com/office/powerpoint/2010/main" val="352457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163" y="152400"/>
            <a:ext cx="7004050" cy="5254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to Memory:</a:t>
            </a:r>
          </a:p>
          <a:p>
            <a:pPr lvl="1"/>
            <a:r>
              <a:rPr lang="en-US" dirty="0"/>
              <a:t>Memory to Reg, then Reg to Memory</a:t>
            </a:r>
          </a:p>
        </p:txBody>
      </p:sp>
    </p:spTree>
    <p:extLst>
      <p:ext uri="{BB962C8B-B14F-4D97-AF65-F5344CB8AC3E}">
        <p14:creationId xmlns:p14="http://schemas.microsoft.com/office/powerpoint/2010/main" val="139310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 and </a:t>
            </a:r>
            <a:r>
              <a:rPr lang="en-US" dirty="0" err="1"/>
              <a:t>dst</a:t>
            </a:r>
            <a:r>
              <a:rPr lang="en-US" dirty="0"/>
              <a:t> can be </a:t>
            </a:r>
            <a:r>
              <a:rPr lang="en-US" dirty="0" err="1"/>
              <a:t>Imm</a:t>
            </a:r>
            <a:r>
              <a:rPr lang="en-US" dirty="0"/>
              <a:t>, Reg, or Mem</a:t>
            </a:r>
          </a:p>
          <a:p>
            <a:r>
              <a:rPr lang="en-US" dirty="0"/>
              <a:t>Ink: circle or -&gt; “operation”</a:t>
            </a:r>
          </a:p>
          <a:p>
            <a:r>
              <a:rPr lang="en-US" dirty="0"/>
              <a:t>Operand size specifier (b, w, l, q)</a:t>
            </a:r>
          </a:p>
          <a:p>
            <a:r>
              <a:rPr lang="en-US" dirty="0"/>
              <a:t>r3 = r1 + r2</a:t>
            </a:r>
          </a:p>
          <a:p>
            <a:pPr lvl="1"/>
            <a:r>
              <a:rPr lang="en-US" dirty="0" err="1"/>
              <a:t>mov</a:t>
            </a:r>
            <a:r>
              <a:rPr lang="en-US" dirty="0"/>
              <a:t> r1, r3</a:t>
            </a:r>
          </a:p>
          <a:p>
            <a:pPr lvl="1"/>
            <a:r>
              <a:rPr lang="en-US" dirty="0"/>
              <a:t>add r2, r3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2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988" y="152400"/>
            <a:ext cx="7007225" cy="525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have a different </a:t>
            </a:r>
            <a:r>
              <a:rPr lang="en-US" dirty="0" err="1"/>
              <a:t>inc</a:t>
            </a:r>
            <a:r>
              <a:rPr lang="en-US" baseline="0" dirty="0"/>
              <a:t> operator?</a:t>
            </a:r>
          </a:p>
          <a:p>
            <a:pPr lvl="1"/>
            <a:r>
              <a:rPr lang="en-US" baseline="0" dirty="0"/>
              <a:t>Smaller bit representation!</a:t>
            </a:r>
          </a:p>
          <a:p>
            <a:pPr lvl="1"/>
            <a:r>
              <a:rPr lang="en-US" baseline="0" dirty="0"/>
              <a:t>Maybe faster implementation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1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</a:t>
            </a:r>
            <a:r>
              <a:rPr lang="en-US" baseline="0" dirty="0"/>
              <a:t> </a:t>
            </a:r>
            <a:r>
              <a:rPr lang="en-US" b="1" baseline="0" dirty="0"/>
              <a:t>calling convention </a:t>
            </a:r>
            <a:r>
              <a:rPr lang="en-US" baseline="0" dirty="0"/>
              <a:t>(get to it later) says which registers to use for arguments and return value</a:t>
            </a:r>
          </a:p>
          <a:p>
            <a:r>
              <a:rPr lang="en-US" dirty="0"/>
              <a:t>Compiler</a:t>
            </a:r>
            <a:r>
              <a:rPr lang="en-US" baseline="0" dirty="0"/>
              <a:t> knows</a:t>
            </a:r>
          </a:p>
          <a:p>
            <a:pPr lvl="1"/>
            <a:r>
              <a:rPr lang="en-US" baseline="0" dirty="0"/>
              <a:t>Arithmetic ops are like “+=“</a:t>
            </a:r>
          </a:p>
          <a:p>
            <a:pPr lvl="1"/>
            <a:r>
              <a:rPr lang="en-US" baseline="0" dirty="0"/>
              <a:t>And it doesn’t need intermediate values anyway</a:t>
            </a:r>
          </a:p>
          <a:p>
            <a:pPr lvl="1"/>
            <a:r>
              <a:rPr lang="en-US" baseline="0" dirty="0"/>
              <a:t>So it transforms it to...</a:t>
            </a:r>
          </a:p>
          <a:p>
            <a:pPr lvl="1"/>
            <a:endParaRPr lang="en-US" baseline="0" dirty="0"/>
          </a:p>
          <a:p>
            <a:pPr lvl="0"/>
            <a:r>
              <a:rPr lang="en-US" baseline="0" dirty="0"/>
              <a:t>Under Register/Use -&gt; convention!</a:t>
            </a:r>
          </a:p>
          <a:p>
            <a:pPr marL="137160" marR="0" lvl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alibri" charset="-120"/>
              <a:buChar char="–"/>
              <a:tabLst/>
              <a:defRPr/>
            </a:pPr>
            <a:r>
              <a:rPr lang="en-US" baseline="0" dirty="0"/>
              <a:t>Must return in %</a:t>
            </a:r>
            <a:r>
              <a:rPr lang="en-US" baseline="0" dirty="0" err="1"/>
              <a:t>rax</a:t>
            </a:r>
            <a:endParaRPr lang="en-US" baseline="0" dirty="0"/>
          </a:p>
          <a:p>
            <a:pPr lvl="0"/>
            <a:r>
              <a:rPr lang="en-US" baseline="0" dirty="0"/>
              <a:t>Ink: circle t1 and t2: don’t actually need new variables</a:t>
            </a:r>
          </a:p>
        </p:txBody>
      </p:sp>
    </p:spTree>
    <p:extLst>
      <p:ext uri="{BB962C8B-B14F-4D97-AF65-F5344CB8AC3E}">
        <p14:creationId xmlns:p14="http://schemas.microsoft.com/office/powerpoint/2010/main" val="1209840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AT&amp;T syntax: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6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938"/>
            <a:ext cx="7302500" cy="5476875"/>
          </a:xfrm>
          <a:prstGeom prst="rect">
            <a:avLst/>
          </a:prstGeo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8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113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0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0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2332" y="-2231"/>
            <a:ext cx="16193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L08:  x86-64 Programming I</a:t>
            </a:r>
          </a:p>
        </p:txBody>
      </p:sp>
    </p:spTree>
    <p:extLst>
      <p:ext uri="{BB962C8B-B14F-4D97-AF65-F5344CB8AC3E}">
        <p14:creationId xmlns:p14="http://schemas.microsoft.com/office/powerpoint/2010/main" val="10129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tiff"/><Relationship Id="rId5" Type="http://schemas.openxmlformats.org/officeDocument/2006/relationships/hyperlink" Target="http://www.smbc-comics.com/?id=2999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1" Type="http://schemas.openxmlformats.org/officeDocument/2006/relationships/tags" Target="../tags/tag5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notesSlide" Target="../notesSlides/notesSlide11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notesSlide" Target="../notesSlides/notesSlide12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notesSlide" Target="../notesSlides/notesSlide13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notesSlide" Target="../notesSlides/notesSlide14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10" Type="http://schemas.openxmlformats.org/officeDocument/2006/relationships/image" Target="../media/image90.png"/><Relationship Id="rId4" Type="http://schemas.openxmlformats.org/officeDocument/2006/relationships/tags" Target="../tags/tag221.xml"/><Relationship Id="rId9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tags" Target="../tags/tag256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tags" Target="../tags/tag258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26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71.xml"/><Relationship Id="rId4" Type="http://schemas.openxmlformats.org/officeDocument/2006/relationships/tags" Target="../tags/tag2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x86-64 Programming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63803" y="636214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http://www.smbc-comics.com/?id=2999</a:t>
            </a:r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1414263"/>
            <a:ext cx="4165205" cy="49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Example of Basic Addressing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swap(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t0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t1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4114800"/>
            <a:ext cx="45720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394960" y="1280160"/>
            <a:ext cx="1752600" cy="2301240"/>
            <a:chOff x="5394960" y="1280160"/>
            <a:chExt cx="1752600" cy="2301240"/>
          </a:xfrm>
        </p:grpSpPr>
        <p:grpSp>
          <p:nvGrpSpPr>
            <p:cNvPr id="7" name="Group 6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56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</p:grpSp>
        <p:sp>
          <p:nvSpPr>
            <p:cNvPr id="28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cxnSp>
        <p:nvCxnSpPr>
          <p:cNvPr id="3" name="Straight Arrow Connector 2"/>
          <p:cNvCxnSpPr>
            <a:endCxn id="34" idx="1"/>
          </p:cNvCxnSpPr>
          <p:nvPr>
            <p:custDataLst>
              <p:tags r:id="rId3"/>
            </p:custDataLst>
          </p:nvPr>
        </p:nvCxnSpPr>
        <p:spPr bwMode="auto">
          <a:xfrm>
            <a:off x="6947129" y="2019300"/>
            <a:ext cx="825271" cy="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3" idx="5"/>
            <a:endCxn id="38" idx="1"/>
          </p:cNvCxnSpPr>
          <p:nvPr>
            <p:custDataLst>
              <p:tags r:id="rId4"/>
            </p:custDataLst>
          </p:nvPr>
        </p:nvCxnSpPr>
        <p:spPr bwMode="auto">
          <a:xfrm>
            <a:off x="6927455" y="2533181"/>
            <a:ext cx="844945" cy="1010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5"/>
            </p:custDataLst>
          </p:nvPr>
        </p:nvSpPr>
        <p:spPr bwMode="auto">
          <a:xfrm>
            <a:off x="6794729" y="1943100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6"/>
            </p:custDataLst>
          </p:nvPr>
        </p:nvSpPr>
        <p:spPr bwMode="auto">
          <a:xfrm>
            <a:off x="6797373" y="2403099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65991" y="1280160"/>
            <a:ext cx="1279617" cy="2453640"/>
            <a:chOff x="7665991" y="1280160"/>
            <a:chExt cx="1279617" cy="2453640"/>
          </a:xfrm>
        </p:grpSpPr>
        <p:sp>
          <p:nvSpPr>
            <p:cNvPr id="160773" name="Text Box 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6" name="Group 5"/>
            <p:cNvGrpSpPr/>
            <p:nvPr>
              <p:custDataLst>
                <p:tags r:id="rId10"/>
              </p:custDataLst>
            </p:nvPr>
          </p:nvGrpSpPr>
          <p:grpSpPr>
            <a:xfrm>
              <a:off x="7772400" y="1828800"/>
              <a:ext cx="1066800" cy="1905000"/>
              <a:chOff x="7181178" y="1456675"/>
              <a:chExt cx="1066800" cy="1905000"/>
            </a:xfrm>
          </p:grpSpPr>
          <p:sp>
            <p:nvSpPr>
              <p:cNvPr id="34" name="Rectangle 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</p:grpSp>
      </p:grpSp>
      <p:sp>
        <p:nvSpPr>
          <p:cNvPr id="9" name="Rounded Rectangle 8"/>
          <p:cNvSpPr/>
          <p:nvPr/>
        </p:nvSpPr>
        <p:spPr bwMode="auto">
          <a:xfrm>
            <a:off x="5486400" y="4160520"/>
            <a:ext cx="2450592" cy="1828800"/>
          </a:xfrm>
          <a:prstGeom prst="roundRect">
            <a:avLst>
              <a:gd name="adj" fmla="val 5966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2000" u="sng" dirty="0">
                <a:latin typeface="Calibri" pitchFamily="34" charset="0"/>
              </a:rPr>
              <a:t>Register</a:t>
            </a:r>
            <a:r>
              <a:rPr lang="en-US" sz="2000" dirty="0">
                <a:latin typeface="Calibri" pitchFamily="34" charset="0"/>
              </a:rPr>
              <a:t>        </a:t>
            </a:r>
            <a:r>
              <a:rPr lang="en-US" sz="2000" u="sng" dirty="0">
                <a:latin typeface="Calibri" pitchFamily="34" charset="0"/>
              </a:rPr>
              <a:t>Variable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⇔  t0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3" algn="l"/>
                <a:tab pos="9699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	⇔  t1</a:t>
            </a:r>
          </a:p>
        </p:txBody>
      </p:sp>
      <p:sp>
        <p:nvSpPr>
          <p:cNvPr id="30" name="Rectangle 4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3192" y="1362456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swap(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t0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t1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93192" y="4114800"/>
            <a:ext cx="45720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3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5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6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43" idx="1"/>
            <a:endCxn id="38" idx="3"/>
          </p:cNvCxnSpPr>
          <p:nvPr>
            <p:custDataLst>
              <p:tags r:id="rId5"/>
            </p:custDataLst>
          </p:nvPr>
        </p:nvCxnSpPr>
        <p:spPr bwMode="auto">
          <a:xfrm flipH="1">
            <a:off x="3581400" y="2019300"/>
            <a:ext cx="1645649" cy="914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727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47" idx="1"/>
            <a:endCxn id="39" idx="3"/>
          </p:cNvCxnSpPr>
          <p:nvPr>
            <p:custDataLst>
              <p:tags r:id="rId5"/>
            </p:custDataLst>
          </p:nvPr>
        </p:nvCxnSpPr>
        <p:spPr bwMode="auto">
          <a:xfrm flipH="1" flipV="1">
            <a:off x="3581400" y="3390900"/>
            <a:ext cx="1645649" cy="152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365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39" idx="3"/>
            <a:endCxn id="49" idx="1"/>
          </p:cNvCxnSpPr>
          <p:nvPr>
            <p:custDataLst>
              <p:tags r:id="rId5"/>
            </p:custDataLst>
          </p:nvPr>
        </p:nvCxnSpPr>
        <p:spPr bwMode="auto">
          <a:xfrm flipV="1">
            <a:off x="3581400" y="2019300"/>
            <a:ext cx="1645648" cy="1371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04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Understanding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6400800" y="1362456"/>
            <a:ext cx="914400" cy="2386584"/>
            <a:chOff x="6126480" y="1188720"/>
            <a:chExt cx="914400" cy="2386584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165694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039112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423160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2807208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3191256"/>
              <a:ext cx="914400" cy="3840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8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6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9612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20640" y="1280160"/>
            <a:ext cx="1279617" cy="2453640"/>
            <a:chOff x="7665991" y="1280160"/>
            <a:chExt cx="1279617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65991" y="1280160"/>
              <a:ext cx="12796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7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800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828800" y="4114800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(%rdi), %rax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(%rsi), %rdx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%rdx, (%rdi)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%rax, (%rsi)</a:t>
            </a:r>
            <a:r>
              <a:rPr lang="en-US" sz="20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b="0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b="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ro-RO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Straight Arrow Connector 51"/>
          <p:cNvCxnSpPr>
            <a:stCxn id="38" idx="3"/>
            <a:endCxn id="47" idx="1"/>
          </p:cNvCxnSpPr>
          <p:nvPr>
            <p:custDataLst>
              <p:tags r:id="rId5"/>
            </p:custDataLst>
          </p:nvPr>
        </p:nvCxnSpPr>
        <p:spPr bwMode="auto">
          <a:xfrm>
            <a:off x="3581400" y="2933700"/>
            <a:ext cx="164564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7882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Modes:  Basic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Indirect:</a:t>
            </a:r>
            <a:r>
              <a:rPr lang="en-US" dirty="0"/>
              <a:t>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memory address</a:t>
            </a:r>
          </a:p>
          <a:p>
            <a:pPr lvl="1"/>
            <a:r>
              <a:rPr lang="en-US" dirty="0"/>
              <a:t>Like pointer dereference in C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Displacement:</a:t>
            </a: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</a:t>
            </a:r>
            <a:r>
              <a:rPr lang="en-US" i="1" dirty="0"/>
              <a:t>start</a:t>
            </a:r>
            <a:r>
              <a:rPr lang="en-US" dirty="0"/>
              <a:t> of some memory region</a:t>
            </a:r>
          </a:p>
          <a:p>
            <a:pPr lvl="1"/>
            <a:r>
              <a:rPr lang="en-US" dirty="0"/>
              <a:t>Constant displacement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specifies the offset from that address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7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4" y="1362075"/>
            <a:ext cx="8412480" cy="4972050"/>
          </a:xfrm>
        </p:spPr>
        <p:txBody>
          <a:bodyPr/>
          <a:lstStyle/>
          <a:p>
            <a:r>
              <a:rPr lang="en-US" b="1" dirty="0"/>
              <a:t>General: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Base register (any register)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Index register (any register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Scale factor (1, 2, 4, 8)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i="1" dirty="0">
                <a:solidFill>
                  <a:srgbClr val="FF0000"/>
                </a:solidFill>
              </a:rPr>
              <a:t>why these numbers?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Constant displacement value (a.k.a. immediate)</a:t>
            </a:r>
          </a:p>
          <a:p>
            <a:pPr lvl="1"/>
            <a:endParaRPr lang="en-US" dirty="0"/>
          </a:p>
          <a:p>
            <a:r>
              <a:rPr lang="en-US" b="1" dirty="0"/>
              <a:t>Special cases  </a:t>
            </a:r>
            <a:r>
              <a:rPr lang="en-US" dirty="0"/>
              <a:t>(see CSPP Figure 3.3 on p.181)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(S=1,D=0)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=0,D=0)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05840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2239088"/>
              </p:ext>
            </p:extLst>
          </p:nvPr>
        </p:nvGraphicFramePr>
        <p:xfrm>
          <a:off x="914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rmAutofit/>
              </a:bodyPr>
              <a:lstStyle/>
              <a:p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38" algn="l"/>
                  </a:tabLst>
                </a:pP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b="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[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645920"/>
                <a:ext cx="4114800" cy="914400"/>
              </a:xfrm>
              <a:prstGeom prst="rect">
                <a:avLst/>
              </a:prstGeom>
              <a:blipFill rotWithShape="0">
                <a:blip r:embed="rId10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3075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due Wednesday (1/24)</a:t>
            </a:r>
          </a:p>
          <a:p>
            <a:pPr lvl="1"/>
            <a:r>
              <a:rPr lang="en-US" dirty="0"/>
              <a:t>x86-64 part extended until Monday, January 29</a:t>
            </a:r>
          </a:p>
          <a:p>
            <a:r>
              <a:rPr lang="en-US" dirty="0"/>
              <a:t>Lab 2 (x86-64) released today (1/22)</a:t>
            </a:r>
          </a:p>
          <a:p>
            <a:pPr lvl="1"/>
            <a:r>
              <a:rPr lang="en-US" dirty="0"/>
              <a:t>Due on Friday, February 2 @ 11:59 pm</a:t>
            </a:r>
          </a:p>
          <a:p>
            <a:r>
              <a:rPr lang="en-US" dirty="0"/>
              <a:t>Don’t forget to read the book!</a:t>
            </a:r>
          </a:p>
          <a:p>
            <a:pPr lvl="1"/>
            <a:r>
              <a:rPr lang="en-US" dirty="0"/>
              <a:t>Ch. 3 will be very helpful!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5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Address Computation Instruction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“lea”</a:t>
            </a:r>
            <a:r>
              <a:rPr lang="en-US" dirty="0"/>
              <a:t> stands for </a:t>
            </a:r>
            <a:r>
              <a:rPr lang="en-US" i="1" dirty="0">
                <a:solidFill>
                  <a:srgbClr val="FF0000"/>
                </a:solidFill>
              </a:rPr>
              <a:t>load effective address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400" dirty="0"/>
              <a:t> is address expression </a:t>
            </a:r>
            <a:r>
              <a:rPr lang="en-US" dirty="0"/>
              <a:t>(any of the formats we’ve seen)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400" i="1" dirty="0"/>
              <a:t> </a:t>
            </a:r>
            <a:r>
              <a:rPr lang="en-US" sz="2400" dirty="0"/>
              <a:t>is a register</a:t>
            </a:r>
          </a:p>
          <a:p>
            <a:pPr lvl="1"/>
            <a:r>
              <a:rPr lang="en-US" sz="2400" dirty="0"/>
              <a:t>Sets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2400" dirty="0"/>
              <a:t> to the </a:t>
            </a:r>
            <a:r>
              <a:rPr lang="en-US" sz="2400" i="1" dirty="0"/>
              <a:t>address</a:t>
            </a:r>
            <a:r>
              <a:rPr lang="en-US" sz="2400" dirty="0"/>
              <a:t> computed by the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/>
              <a:t> expression (</a:t>
            </a:r>
            <a:r>
              <a:rPr lang="en-US" sz="2400" dirty="0">
                <a:solidFill>
                  <a:srgbClr val="FF0000"/>
                </a:solidFill>
              </a:rPr>
              <a:t>does not go to memory! – it just does math</a:t>
            </a:r>
            <a:r>
              <a:rPr lang="en-US" sz="2400" dirty="0"/>
              <a:t>)</a:t>
            </a:r>
          </a:p>
          <a:p>
            <a:pPr lvl="1"/>
            <a:r>
              <a:rPr lang="en-US" sz="2400" u="sng" dirty="0"/>
              <a:t>Example</a:t>
            </a:r>
            <a:r>
              <a:rPr lang="en-US" sz="2400" dirty="0"/>
              <a:t>: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(%rdx,%rcx,4), %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r>
              <a:rPr lang="en-US" sz="2800" dirty="0"/>
              <a:t>Uses:</a:t>
            </a:r>
          </a:p>
          <a:p>
            <a:pPr lvl="1"/>
            <a:r>
              <a:rPr lang="en-US" sz="2400" dirty="0"/>
              <a:t>Computing addresses without a memory reference</a:t>
            </a:r>
          </a:p>
          <a:p>
            <a:pPr lvl="2"/>
            <a:r>
              <a:rPr lang="en-US" i="1" dirty="0"/>
              <a:t>e</a:t>
            </a:r>
            <a:r>
              <a:rPr lang="en-US" sz="2000" i="1" dirty="0"/>
              <a:t>.g.</a:t>
            </a:r>
            <a:r>
              <a:rPr lang="en-US" sz="2000" dirty="0"/>
              <a:t> translation of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 = &amp;x[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lvl="1"/>
            <a:r>
              <a:rPr lang="en-US" sz="2400" dirty="0"/>
              <a:t>Computing arithmetic expressions of the form  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x+k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</a:t>
            </a:r>
            <a:r>
              <a:rPr lang="en-US" sz="24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i+d</a:t>
            </a:r>
            <a:endParaRPr lang="en-US" sz="24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lvl="2"/>
            <a:r>
              <a:rPr lang="en-US" sz="2000" dirty="0"/>
              <a:t>Though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/>
              <a:t> </a:t>
            </a:r>
            <a:r>
              <a:rPr lang="en-US" dirty="0"/>
              <a:t>can only be</a:t>
            </a:r>
            <a:r>
              <a:rPr lang="en-US" sz="2000" dirty="0"/>
              <a:t> 1, 2, 4, or 8</a:t>
            </a:r>
            <a:endParaRPr lang="en-US" dirty="0"/>
          </a:p>
          <a:p>
            <a:pPr lvl="2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/>
              <a:t>  vs.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120640" y="1280160"/>
            <a:ext cx="2194560" cy="2468880"/>
            <a:chOff x="5120640" y="1280160"/>
            <a:chExt cx="2194560" cy="2468880"/>
          </a:xfrm>
        </p:grpSpPr>
        <p:grpSp>
          <p:nvGrpSpPr>
            <p:cNvPr id="36" name="Group 35"/>
            <p:cNvGrpSpPr/>
            <p:nvPr>
              <p:custDataLst>
                <p:tags r:id="rId17"/>
              </p:custDataLst>
            </p:nvPr>
          </p:nvGrpSpPr>
          <p:grpSpPr>
            <a:xfrm>
              <a:off x="6400800" y="1362456"/>
              <a:ext cx="914400" cy="2386584"/>
              <a:chOff x="6126480" y="1188720"/>
              <a:chExt cx="914400" cy="2386584"/>
            </a:xfrm>
          </p:grpSpPr>
          <p:sp>
            <p:nvSpPr>
              <p:cNvPr id="48" name="Text Box 34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126480" y="165694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 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26480" y="2039112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0x118</a:t>
                </a: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126480" y="2423160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0x110 </a:t>
                </a: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126480" y="2807208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0x108 </a:t>
                </a: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26480" y="3191256"/>
                <a:ext cx="914400" cy="38404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 anchor="ctr" anchorCtr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 </a:t>
                </a:r>
              </a:p>
            </p:txBody>
          </p:sp>
          <p:sp>
            <p:nvSpPr>
              <p:cNvPr id="54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126480" y="1188720"/>
                <a:ext cx="914400" cy="5410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rIns="0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Word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Address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120640" y="1280160"/>
              <a:ext cx="1279617" cy="2453640"/>
              <a:chOff x="7665991" y="1280160"/>
              <a:chExt cx="1279617" cy="2453640"/>
            </a:xfrm>
          </p:grpSpPr>
          <p:sp>
            <p:nvSpPr>
              <p:cNvPr id="38" name="Text Box 5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65991" y="1280160"/>
                <a:ext cx="1279617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alibri" pitchFamily="34" charset="0"/>
                  </a:rPr>
                  <a:t>Memory</a:t>
                </a:r>
              </a:p>
            </p:txBody>
          </p:sp>
          <p:grpSp>
            <p:nvGrpSpPr>
              <p:cNvPr id="39" name="Group 38"/>
              <p:cNvGrpSpPr/>
              <p:nvPr>
                <p:custDataLst>
                  <p:tags r:id="rId19"/>
                </p:custDataLst>
              </p:nvPr>
            </p:nvGrpSpPr>
            <p:grpSpPr>
              <a:xfrm>
                <a:off x="7772399" y="1828800"/>
                <a:ext cx="1066801" cy="1905000"/>
                <a:chOff x="7181177" y="1456675"/>
                <a:chExt cx="1066801" cy="1905000"/>
              </a:xfrm>
            </p:grpSpPr>
            <p:sp>
              <p:nvSpPr>
                <p:cNvPr id="40" name="Rectangle 8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7181178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800" dirty="0">
                      <a:latin typeface="Anonymous Pro" panose="02060609030202000504" pitchFamily="49" charset="0"/>
                    </a:rPr>
                    <a:t>123</a:t>
                  </a:r>
                </a:p>
              </p:txBody>
            </p:sp>
            <p:sp>
              <p:nvSpPr>
                <p:cNvPr id="41" name="Rectangle 9"/>
                <p:cNvSpPr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181178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Anonymous Pro" panose="02060609030202000504" pitchFamily="49" charset="0"/>
                  </a:endParaRPr>
                </a:p>
              </p:txBody>
            </p:sp>
            <p:sp>
              <p:nvSpPr>
                <p:cNvPr id="42" name="Rectangle 10"/>
                <p:cNvSpPr>
                  <a:spLocks noChangeArrowhead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181178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n-US" sz="1800" dirty="0">
                    <a:latin typeface="Calibri" pitchFamily="34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81178" y="2599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0x10</a:t>
                  </a:r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181178" y="2980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0x1</a:t>
                  </a:r>
                </a:p>
              </p:txBody>
            </p:sp>
            <p:sp>
              <p:nvSpPr>
                <p:cNvPr id="45" name="Rectangle 8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181177" y="1456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0x400</a:t>
                  </a:r>
                </a:p>
              </p:txBody>
            </p:sp>
            <p:sp>
              <p:nvSpPr>
                <p:cNvPr id="46" name="Rectangle 9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7181177" y="1837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0xF</a:t>
                  </a:r>
                </a:p>
              </p:txBody>
            </p:sp>
            <p:sp>
              <p:nvSpPr>
                <p:cNvPr id="47" name="Rectangle 10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7181177" y="2218675"/>
                  <a:ext cx="1066800" cy="381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r">
                    <a:lnSpc>
                      <a:spcPct val="100000"/>
                    </a:lnSpc>
                  </a:pPr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0x8</a:t>
                  </a:r>
                </a:p>
              </p:txBody>
            </p:sp>
          </p:grpSp>
        </p:grpSp>
      </p:grpSp>
      <p:grpSp>
        <p:nvGrpSpPr>
          <p:cNvPr id="91" name="Group 90"/>
          <p:cNvGrpSpPr/>
          <p:nvPr/>
        </p:nvGrpSpPr>
        <p:grpSpPr>
          <a:xfrm>
            <a:off x="1828800" y="1280160"/>
            <a:ext cx="1752600" cy="3215184"/>
            <a:chOff x="1828800" y="1280160"/>
            <a:chExt cx="1752600" cy="3215184"/>
          </a:xfrm>
        </p:grpSpPr>
        <p:sp>
          <p:nvSpPr>
            <p:cNvPr id="92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029968" y="1280160"/>
              <a:ext cx="1351001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828800" y="1828800"/>
              <a:ext cx="1752600" cy="2666544"/>
              <a:chOff x="1828800" y="1828800"/>
              <a:chExt cx="1752600" cy="2666544"/>
            </a:xfrm>
          </p:grpSpPr>
          <p:sp>
            <p:nvSpPr>
              <p:cNvPr id="94" name="Rectangle 4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828800" y="18288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Rectangle 4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28800" y="22860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Rectangle 4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828800" y="27432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rcx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7" name="Rectangle 4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828800" y="32004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14600" y="18288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514600" y="22860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14600" y="2743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0x4</a:t>
                </a:r>
              </a:p>
            </p:txBody>
          </p:sp>
          <p:sp>
            <p:nvSpPr>
              <p:cNvPr id="101" name="Rectangle 5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514600" y="32004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828800" y="3657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3" name="Rectangle 5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514600" y="36576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Rectangle 4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841943" y="4114344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sz="18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5" name="Rectangle 5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14600" y="4114344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0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94560" y="4937760"/>
            <a:ext cx="4754880" cy="155427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(%rdx,%rcx,4),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97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Arithmetic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486400" y="4389438"/>
            <a:ext cx="3657600" cy="2286000"/>
          </a:xfrm>
        </p:spPr>
        <p:txBody>
          <a:bodyPr/>
          <a:lstStyle/>
          <a:p>
            <a:r>
              <a:rPr lang="en-US" b="0" dirty="0"/>
              <a:t>Interesting Instructions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/>
              <a:t>: “address” computation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Only used once!</a:t>
            </a:r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t1 = x +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t2 = 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93192" y="4389120"/>
            <a:ext cx="484632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(%rsi,%rsi,2),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salq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$4,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4(%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rcx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imulq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endParaRPr lang="en-US" sz="18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143871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Arithmetic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4846320" cy="28469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x,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y,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t1 = x +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t2 = z + 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t3 = x + 4;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rval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6035040" y="457200"/>
          <a:ext cx="292608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z, t4</a:t>
                      </a:r>
                      <a:endParaRPr lang="en-US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t1, t2,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rval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93192" y="4389120"/>
            <a:ext cx="7680960" cy="2292935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9144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arith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leaq</a:t>
            </a: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/t1   = x + y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addq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/t2   = t1 + z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(%rsi,%rsi,2),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  = 3 * y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salq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$4,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/t4   = (3*y) * 16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leaq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4(%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),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rcx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/t5   = x + t4 + 4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imulq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rcx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18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r>
              <a:rPr lang="en-US" sz="18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       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# 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/</a:t>
            </a:r>
            <a:r>
              <a:rPr lang="en-US" sz="1800" b="0" dirty="0" err="1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rval</a:t>
            </a:r>
            <a:r>
              <a:rPr lang="en-US" sz="1800" b="0" dirty="0">
                <a:solidFill>
                  <a:schemeClr val="bg2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= t5 *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184425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x86-64 instructions correctly calculates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=9*%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/>
              <a:t>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(,%rdi,9), %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b="1" dirty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(%rdi,%rdi,8), %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 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Operands:</a:t>
            </a:r>
            <a:r>
              <a:rPr lang="en-US" dirty="0"/>
              <a:t> Assembly operands include </a:t>
            </a:r>
            <a:r>
              <a:rPr lang="en-US" i="1" dirty="0" err="1"/>
              <a:t>immediates</a:t>
            </a:r>
            <a:r>
              <a:rPr lang="en-US" dirty="0"/>
              <a:t>, </a:t>
            </a:r>
            <a:r>
              <a:rPr lang="en-US" i="1" dirty="0"/>
              <a:t>registers</a:t>
            </a:r>
            <a:r>
              <a:rPr lang="en-US" dirty="0"/>
              <a:t>, and </a:t>
            </a:r>
            <a:r>
              <a:rPr lang="en-US" i="1" dirty="0"/>
              <a:t>data at a specified memory location</a:t>
            </a:r>
            <a:r>
              <a:rPr lang="en-US" dirty="0"/>
              <a:t>.</a:t>
            </a:r>
            <a:endParaRPr lang="en-US" b="1" dirty="0"/>
          </a:p>
          <a:p>
            <a:r>
              <a:rPr lang="en-US" b="1" dirty="0"/>
              <a:t>Memory Addressing Modes:</a:t>
            </a:r>
            <a:r>
              <a:rPr lang="en-US" dirty="0"/>
              <a:t>  The addresses used for accessing memory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/>
              <a:t> (and other) instructions can be computed in several different ways</a:t>
            </a:r>
          </a:p>
          <a:p>
            <a:pPr lvl="1"/>
            <a:r>
              <a:rPr lang="en-US" i="1" dirty="0"/>
              <a:t>Base register</a:t>
            </a:r>
            <a:r>
              <a:rPr lang="en-US" dirty="0"/>
              <a:t>, </a:t>
            </a:r>
            <a:r>
              <a:rPr lang="en-US" i="1" dirty="0"/>
              <a:t>index register</a:t>
            </a:r>
            <a:r>
              <a:rPr lang="en-US" dirty="0"/>
              <a:t>, </a:t>
            </a:r>
            <a:r>
              <a:rPr lang="en-US" i="1" dirty="0"/>
              <a:t>scale factor</a:t>
            </a:r>
            <a:r>
              <a:rPr lang="en-US" dirty="0"/>
              <a:t>, and </a:t>
            </a:r>
            <a:r>
              <a:rPr lang="en-US" i="1" dirty="0"/>
              <a:t>displacement</a:t>
            </a:r>
            <a:r>
              <a:rPr lang="en-US" dirty="0"/>
              <a:t> map well to pointer arithmetic operations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/>
              <a:t> is address calculation instruction</a:t>
            </a:r>
          </a:p>
          <a:p>
            <a:pPr lvl="1"/>
            <a:r>
              <a:rPr lang="en-US" dirty="0"/>
              <a:t>Does NOT actually go to memory</a:t>
            </a:r>
          </a:p>
          <a:p>
            <a:pPr lvl="1"/>
            <a:r>
              <a:rPr lang="en-US" dirty="0"/>
              <a:t>Used to compute addresses or some arithmetic expressions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Programming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Operand types</a:t>
            </a:r>
          </a:p>
          <a:p>
            <a:r>
              <a:rPr lang="en-US" dirty="0"/>
              <a:t>Moving data</a:t>
            </a:r>
          </a:p>
          <a:p>
            <a:r>
              <a:rPr lang="en-US" dirty="0"/>
              <a:t>Arithmetic operations</a:t>
            </a:r>
          </a:p>
          <a:p>
            <a:r>
              <a:rPr lang="en-US" dirty="0"/>
              <a:t>Memory addressing modes</a:t>
            </a:r>
            <a:endParaRPr lang="en-US" dirty="0">
              <a:latin typeface="Anonymous Pro" panose="02060609030202000504" pitchFamily="49" charset="0"/>
              <a:cs typeface="Courier New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dirty="0"/>
              <a:t> example</a:t>
            </a:r>
          </a:p>
          <a:p>
            <a:r>
              <a:rPr lang="en-US" dirty="0"/>
              <a:t>Address computation instruction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Operand types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1" y="1362456"/>
            <a:ext cx="5760720" cy="5224462"/>
          </a:xfrm>
        </p:spPr>
        <p:txBody>
          <a:bodyPr/>
          <a:lstStyle/>
          <a:p>
            <a:r>
              <a:rPr lang="en-US" sz="2400" b="1" i="1" dirty="0">
                <a:solidFill>
                  <a:srgbClr val="4B2A85"/>
                </a:solidFill>
              </a:rPr>
              <a:t>Immediate:</a:t>
            </a:r>
            <a:r>
              <a:rPr lang="en-US" sz="2400" dirty="0"/>
              <a:t>  Constant integer data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$0x400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$-533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Like C literal, but prefixed with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‘$’</a:t>
            </a:r>
          </a:p>
          <a:p>
            <a:pPr lvl="1"/>
            <a:r>
              <a:rPr lang="en-US" sz="2000" dirty="0"/>
              <a:t>Encoded with 1, 2, 4, or 8 bytes </a:t>
            </a:r>
            <a:br>
              <a:rPr lang="en-US" sz="2000" dirty="0"/>
            </a:br>
            <a:r>
              <a:rPr lang="en-US" sz="2000" i="1" dirty="0"/>
              <a:t>depending on the instruction</a:t>
            </a:r>
          </a:p>
          <a:p>
            <a:r>
              <a:rPr lang="en-US" sz="2400" b="1" i="1" dirty="0">
                <a:solidFill>
                  <a:srgbClr val="4B2A85"/>
                </a:solidFill>
              </a:rPr>
              <a:t>Register:</a:t>
            </a:r>
            <a:r>
              <a:rPr lang="en-US" sz="2400" b="1" i="1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1 of 16 integer registers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  <a:p>
            <a:pPr lvl="1"/>
            <a:r>
              <a:rPr lang="en-US" sz="2000" dirty="0"/>
              <a:t>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000" dirty="0"/>
              <a:t> reserved for special use</a:t>
            </a:r>
          </a:p>
          <a:p>
            <a:pPr lvl="1"/>
            <a:r>
              <a:rPr lang="en-US" sz="2000" dirty="0"/>
              <a:t>Others have special uses for particular instructions</a:t>
            </a:r>
          </a:p>
          <a:p>
            <a:r>
              <a:rPr lang="en-US" sz="2400" b="1" i="1" dirty="0">
                <a:solidFill>
                  <a:srgbClr val="4B2A85"/>
                </a:solidFill>
              </a:rPr>
              <a:t>Memory:</a:t>
            </a:r>
            <a:r>
              <a:rPr lang="en-US" sz="2400" dirty="0"/>
              <a:t>  Consecutive bytes of memory at a computed address</a:t>
            </a:r>
          </a:p>
          <a:p>
            <a:pPr lvl="1"/>
            <a:r>
              <a:rPr lang="en-US" sz="2000" dirty="0"/>
              <a:t>Simplest example: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/>
              <a:t>Various other “address modes”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/>
          <p:cNvGrpSpPr/>
          <p:nvPr>
            <p:custDataLst>
              <p:tags r:id="rId4"/>
            </p:custDataLst>
          </p:nvPr>
        </p:nvGrpSpPr>
        <p:grpSpPr>
          <a:xfrm>
            <a:off x="6167416" y="1362456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rN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2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 source, destination</a:t>
            </a:r>
          </a:p>
          <a:p>
            <a:pPr lvl="1"/>
            <a:r>
              <a:rPr lang="en-US" dirty="0"/>
              <a:t>Missing letter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/>
              <a:t>) specifies size of operands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Note that due to backwards-compatible support for 8086 programs (16-bit machines!), “word” means 16 bits = 2 bytes in x86 instruction names</a:t>
            </a:r>
          </a:p>
          <a:p>
            <a:pPr lvl="1"/>
            <a:r>
              <a:rPr lang="en-US" dirty="0"/>
              <a:t>Lots of these in typical code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Move 1-byte “</a:t>
            </a:r>
            <a:r>
              <a:rPr lang="en-US" b="1" dirty="0"/>
              <a:t>b</a:t>
            </a:r>
            <a:r>
              <a:rPr lang="en-US" dirty="0"/>
              <a:t>yte”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Move 2-byte “</a:t>
            </a:r>
            <a:r>
              <a:rPr lang="en-US" b="1" dirty="0"/>
              <a:t>w</a:t>
            </a:r>
            <a:r>
              <a:rPr lang="en-US" dirty="0"/>
              <a:t>ord”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5152" y="4434840"/>
            <a:ext cx="4114800" cy="20116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8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b="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0" kern="0" dirty="0"/>
              <a:t>Move 4-byte “</a:t>
            </a:r>
            <a:r>
              <a:rPr lang="en-US" sz="2400" kern="0" dirty="0"/>
              <a:t>l</a:t>
            </a:r>
            <a:r>
              <a:rPr lang="en-US" sz="2400" b="0" kern="0" dirty="0"/>
              <a:t>ong word”</a:t>
            </a:r>
          </a:p>
          <a:p>
            <a:r>
              <a:rPr lang="en-US" sz="28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8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800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b="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800" b="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b="0" kern="0" dirty="0"/>
              <a:t>Move 8-byte “</a:t>
            </a:r>
            <a:r>
              <a:rPr lang="en-US" sz="2400" kern="0" dirty="0"/>
              <a:t>q</a:t>
            </a:r>
            <a:r>
              <a:rPr lang="en-US" sz="2400" b="0" kern="0" dirty="0"/>
              <a:t>uad word”</a:t>
            </a:r>
          </a:p>
        </p:txBody>
      </p:sp>
    </p:spTree>
    <p:extLst>
      <p:ext uri="{BB962C8B-B14F-4D97-AF65-F5344CB8AC3E}">
        <p14:creationId xmlns:p14="http://schemas.microsoft.com/office/powerpoint/2010/main" val="419676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/>
              <a:t>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82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192" y="5261015"/>
            <a:ext cx="836676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1" kern="0" dirty="0">
                <a:solidFill>
                  <a:srgbClr val="FF0000"/>
                </a:solidFill>
              </a:rPr>
              <a:t>Cannot do memory-memory transfer with a single instruction</a:t>
            </a:r>
          </a:p>
          <a:p>
            <a:pPr lvl="1"/>
            <a:r>
              <a:rPr lang="en-US" b="0" kern="0" dirty="0"/>
              <a:t>How would you do it?</a:t>
            </a:r>
          </a:p>
        </p:txBody>
      </p:sp>
      <p:sp>
        <p:nvSpPr>
          <p:cNvPr id="8" name="AutoShape 2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97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103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103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92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92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92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92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92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699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Arithmetic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(two-operand) Instructions:</a:t>
            </a:r>
          </a:p>
          <a:p>
            <a:pPr lvl="1"/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Beware argument</a:t>
            </a:r>
            <a:br>
              <a:rPr lang="en-US" dirty="0"/>
            </a:br>
            <a:r>
              <a:rPr lang="en-US" dirty="0"/>
              <a:t>order!</a:t>
            </a:r>
          </a:p>
          <a:p>
            <a:pPr lvl="1"/>
            <a:r>
              <a:rPr lang="en-US" dirty="0"/>
              <a:t>No distinction</a:t>
            </a:r>
            <a:br>
              <a:rPr lang="en-US" dirty="0"/>
            </a:br>
            <a:r>
              <a:rPr lang="en-US" dirty="0"/>
              <a:t>between signed</a:t>
            </a:r>
            <a:br>
              <a:rPr lang="en-US" dirty="0"/>
            </a:br>
            <a:r>
              <a:rPr lang="en-US" dirty="0"/>
              <a:t>and unsigned</a:t>
            </a:r>
          </a:p>
          <a:p>
            <a:pPr lvl="2"/>
            <a:r>
              <a:rPr lang="en-US" dirty="0"/>
              <a:t>Only arithmetic vs.</a:t>
            </a:r>
            <a:br>
              <a:rPr lang="en-US" dirty="0"/>
            </a:br>
            <a:r>
              <a:rPr lang="en-US" dirty="0"/>
              <a:t>logical shifts</a:t>
            </a:r>
          </a:p>
          <a:p>
            <a:pPr lvl="1"/>
            <a:r>
              <a:rPr lang="en-US" dirty="0"/>
              <a:t>How do you</a:t>
            </a:r>
            <a:br>
              <a:rPr lang="en-US" dirty="0"/>
            </a:br>
            <a:r>
              <a:rPr lang="en-US" dirty="0"/>
              <a:t>implement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r3 = r1 + r2</a:t>
            </a:r>
            <a:r>
              <a:rPr lang="en-US" dirty="0"/>
              <a:t>”?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89678"/>
              </p:ext>
            </p:extLst>
          </p:nvPr>
        </p:nvGraphicFramePr>
        <p:xfrm>
          <a:off x="3657600" y="2011680"/>
          <a:ext cx="5440680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Format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Computation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addq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+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+=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subq</a:t>
                      </a:r>
                      <a:r>
                        <a:rPr lang="en-US" i="1" baseline="0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baseline="0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–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imulq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*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signed </a:t>
                      </a:r>
                      <a:r>
                        <a:rPr lang="en-US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mult</a:t>
                      </a:r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sarq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&gt;&gt;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alibri" charset="0"/>
                          <a:ea typeface="Calibri" charset="0"/>
                          <a:cs typeface="Calibri" charset="0"/>
                        </a:rPr>
                        <a:t>A</a:t>
                      </a:r>
                      <a:r>
                        <a:rPr lang="en-US" b="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rithmetic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shrq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&gt;&gt;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alibri" charset="0"/>
                          <a:ea typeface="Calibri" charset="0"/>
                          <a:cs typeface="Calibri" charset="0"/>
                        </a:rPr>
                        <a:t>L</a:t>
                      </a:r>
                      <a:r>
                        <a:rPr lang="en-US" b="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ogical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shlq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&lt;&lt;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(same</a:t>
                      </a:r>
                      <a:r>
                        <a:rPr lang="en-US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as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salq</a:t>
                      </a:r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xorq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^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andq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&amp;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orq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src</a:t>
                      </a:r>
                      <a:r>
                        <a:rPr lang="en-US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| </a:t>
                      </a:r>
                      <a:r>
                        <a:rPr lang="en-US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src</a:t>
                      </a:r>
                      <a:endParaRPr lang="en-US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165860" y="1920240"/>
            <a:ext cx="2194560" cy="69728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Maximum of one memory operand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70832" y="5650992"/>
            <a:ext cx="2265880" cy="415052"/>
            <a:chOff x="4370832" y="5623560"/>
            <a:chExt cx="2265880" cy="415052"/>
          </a:xfrm>
        </p:grpSpPr>
        <p:sp>
          <p:nvSpPr>
            <p:cNvPr id="9" name="TextBox 8"/>
            <p:cNvSpPr txBox="1"/>
            <p:nvPr/>
          </p:nvSpPr>
          <p:spPr>
            <a:xfrm>
              <a:off x="4416552" y="5669280"/>
              <a:ext cx="2220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alibri" pitchFamily="34" charset="0"/>
                </a:rPr>
                <a:t>operand size specifier</a:t>
              </a:r>
            </a:p>
          </p:txBody>
        </p:sp>
        <p:cxnSp>
          <p:nvCxnSpPr>
            <p:cNvPr id="12" name="Elbow Connector 11"/>
            <p:cNvCxnSpPr/>
            <p:nvPr/>
          </p:nvCxnSpPr>
          <p:spPr bwMode="auto">
            <a:xfrm rot="10800000">
              <a:off x="4370832" y="5623560"/>
              <a:ext cx="91440" cy="246888"/>
            </a:xfrm>
            <a:prstGeom prst="bentConnector3">
              <a:avLst>
                <a:gd name="adj1" fmla="val 99875"/>
              </a:avLst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90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Arithmetic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Unary (one-operand) Instructions: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See CSPP Section 3.5.5 for more instructions:  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mulq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cqto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divq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15305"/>
              </p:ext>
            </p:extLst>
          </p:nvPr>
        </p:nvGraphicFramePr>
        <p:xfrm>
          <a:off x="2286000" y="1920240"/>
          <a:ext cx="6766560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charset="0"/>
                          <a:ea typeface="Calibri" charset="0"/>
                          <a:cs typeface="Calibri" charset="0"/>
                        </a:rPr>
                        <a:t>Format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charset="0"/>
                          <a:ea typeface="Calibri" charset="0"/>
                          <a:cs typeface="Calibri" charset="0"/>
                        </a:rPr>
                        <a:t>Computation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incq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charset="0"/>
                          <a:ea typeface="Calibri" charset="0"/>
                          <a:cs typeface="Calibri" charset="0"/>
                        </a:rPr>
                        <a:t>increment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decq</a:t>
                      </a:r>
                      <a:r>
                        <a:rPr lang="en-US" sz="2400" i="1" baseline="0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</a:t>
                      </a:r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–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charset="0"/>
                          <a:ea typeface="Calibri" charset="0"/>
                          <a:cs typeface="Calibri" charset="0"/>
                        </a:rPr>
                        <a:t>decrement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neg</a:t>
                      </a:r>
                      <a:r>
                        <a:rPr lang="en-US" sz="2400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q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–</a:t>
                      </a:r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24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charset="0"/>
                          <a:ea typeface="Calibri" charset="0"/>
                          <a:cs typeface="Calibri" charset="0"/>
                        </a:rPr>
                        <a:t>negate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notq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dirty="0" err="1">
                          <a:latin typeface="Courier New" panose="02070309020205020404" pitchFamily="49" charset="0"/>
                          <a:ea typeface="Calibri" charset="0"/>
                          <a:cs typeface="Courier New" panose="02070309020205020404" pitchFamily="49" charset="0"/>
                        </a:rPr>
                        <a:t>dst</a:t>
                      </a:r>
                      <a:endParaRPr lang="en-US" sz="2400" i="1" dirty="0">
                        <a:latin typeface="Courier New" panose="02070309020205020404" pitchFamily="49" charset="0"/>
                        <a:ea typeface="Calibri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r>
                        <a:rPr lang="en-US" sz="2400" i="1" dirty="0">
                          <a:latin typeface="Calibri" charset="0"/>
                          <a:ea typeface="Calibri" charset="0"/>
                          <a:cs typeface="Calibri" charset="0"/>
                        </a:rPr>
                        <a:t> = ~</a:t>
                      </a:r>
                      <a:r>
                        <a:rPr lang="en-US" sz="2400" i="1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dst</a:t>
                      </a:r>
                      <a:endParaRPr lang="en-US" sz="2400" i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charset="0"/>
                          <a:ea typeface="Calibri" charset="0"/>
                          <a:cs typeface="Calibri" charset="0"/>
                        </a:rPr>
                        <a:t>bitwise</a:t>
                      </a:r>
                      <a:r>
                        <a:rPr lang="en-US" sz="2400" b="0" i="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complement</a:t>
                      </a:r>
                      <a:endParaRPr lang="en-US" sz="24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9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Arithmetic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41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3192" y="1362456"/>
            <a:ext cx="5394960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simple_arith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x,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y)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t1 = x + y;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t2 = t1 * 3;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return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t2;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16874238"/>
              </p:ext>
            </p:extLst>
          </p:nvPr>
        </p:nvGraphicFramePr>
        <p:xfrm>
          <a:off x="6035040" y="457200"/>
          <a:ext cx="2926080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Use(s)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argument (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value</a:t>
                      </a:r>
                      <a:endParaRPr lang="en-US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309360" y="3108960"/>
            <a:ext cx="2011680" cy="130805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38100" rIns="38100" bIns="38100">
            <a:spAutoFit/>
          </a:bodyPr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y += x;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y *= 3;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r = y; 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return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r;</a:t>
            </a:r>
          </a:p>
        </p:txBody>
      </p:sp>
      <p:sp>
        <p:nvSpPr>
          <p:cNvPr id="11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033272" y="4572000"/>
            <a:ext cx="4114800" cy="161582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38100" rIns="38100" bIns="38100">
            <a:spAutoFit/>
          </a:bodyPr>
          <a:lstStyle/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simple_arith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addq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%</a:t>
            </a:r>
            <a:r>
              <a:rPr lang="en-US" sz="20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rdi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20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endParaRPr lang="en-US" sz="20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imulq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 $3, %</a:t>
            </a:r>
            <a:r>
              <a:rPr lang="en-US" sz="20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endParaRPr lang="en-US" sz="2000" b="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  <a:sym typeface="Calibri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  %</a:t>
            </a:r>
            <a:r>
              <a:rPr lang="en-US" sz="20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rsi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, %</a:t>
            </a:r>
            <a:r>
              <a:rPr lang="en-US" sz="2000" b="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2000" b="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  <a:sym typeface="Calibri" charset="0"/>
              </a:rPr>
              <a:t>ret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839478" y="2743200"/>
            <a:ext cx="1331167" cy="385665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839477" y="4389120"/>
            <a:ext cx="1331167" cy="385665"/>
          </a:xfrm>
          <a:prstGeom prst="straightConnector1">
            <a:avLst/>
          </a:prstGeom>
          <a:noFill/>
          <a:ln w="38100" cap="flat" cmpd="sng" algn="ctr">
            <a:solidFill>
              <a:srgbClr val="4B2A85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80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2616</Words>
  <Application>Microsoft Office PowerPoint</Application>
  <PresentationFormat>On-screen Show (4:3)</PresentationFormat>
  <Paragraphs>591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Anonymous Pro</vt:lpstr>
      <vt:lpstr>Roboto Regular</vt:lpstr>
      <vt:lpstr>Roboto</vt:lpstr>
      <vt:lpstr>Courier New</vt:lpstr>
      <vt:lpstr>Wingdings</vt:lpstr>
      <vt:lpstr>Times New Roman</vt:lpstr>
      <vt:lpstr>Cambria Math</vt:lpstr>
      <vt:lpstr>Arial Narrow</vt:lpstr>
      <vt:lpstr>Arial</vt:lpstr>
      <vt:lpstr>Calibri</vt:lpstr>
      <vt:lpstr>UWTheme-351-Au17</vt:lpstr>
      <vt:lpstr>x86-64 Programming I CSE 351 Winter 2018</vt:lpstr>
      <vt:lpstr>Administrivia</vt:lpstr>
      <vt:lpstr>x86-64 Programming I</vt:lpstr>
      <vt:lpstr>Operand types</vt:lpstr>
      <vt:lpstr>Moving Data</vt:lpstr>
      <vt:lpstr>movq Operand Combinations</vt:lpstr>
      <vt:lpstr>Some Arithmetic Operations</vt:lpstr>
      <vt:lpstr>Some Arithmetic Operations</vt:lpstr>
      <vt:lpstr>Arithmetic Example</vt:lpstr>
      <vt:lpstr>Example of Basic Addressing Modes</vt:lpstr>
      <vt:lpstr>Understanding  swap()</vt:lpstr>
      <vt:lpstr>Understanding  swap()</vt:lpstr>
      <vt:lpstr>Understanding  swap()</vt:lpstr>
      <vt:lpstr>Understanding  swap()</vt:lpstr>
      <vt:lpstr>Understanding  swap()</vt:lpstr>
      <vt:lpstr>Understanding  swap()</vt:lpstr>
      <vt:lpstr>Memory Addressing Modes:  Basic</vt:lpstr>
      <vt:lpstr>Complete Memory Addressing Modes</vt:lpstr>
      <vt:lpstr>Address Computation Examples</vt:lpstr>
      <vt:lpstr>Address Computation Instruction</vt:lpstr>
      <vt:lpstr>Example:  lea  vs.  mov</vt:lpstr>
      <vt:lpstr>Arithmetic Example</vt:lpstr>
      <vt:lpstr>Arithmetic Example</vt:lpstr>
      <vt:lpstr>Peer Instruction Question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2018-01-12T06:33:40Z</dcterms:created>
  <dcterms:modified xsi:type="dcterms:W3CDTF">2018-01-22T06:22:41Z</dcterms:modified>
</cp:coreProperties>
</file>