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8.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9.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0.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1.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18.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19.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20.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21.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22.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notesSlides/notesSlide23.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notesSlides/notesSlide24.xml" ContentType="application/vnd.openxmlformats-officedocument.presentationml.notesSlide+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notesSlides/notesSlide25.xml" ContentType="application/vnd.openxmlformats-officedocument.presentationml.notesSlide+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tags/tag380.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embedTrueTypeFonts="1" saveSubsetFonts="1">
  <p:sldMasterIdLst>
    <p:sldMasterId id="2147483698" r:id="rId1"/>
  </p:sldMasterIdLst>
  <p:notesMasterIdLst>
    <p:notesMasterId r:id="rId32"/>
  </p:notesMasterIdLst>
  <p:handoutMasterIdLst>
    <p:handoutMasterId r:id="rId33"/>
  </p:handoutMasterIdLst>
  <p:sldIdLst>
    <p:sldId id="755" r:id="rId2"/>
    <p:sldId id="718" r:id="rId3"/>
    <p:sldId id="764" r:id="rId4"/>
    <p:sldId id="765" r:id="rId5"/>
    <p:sldId id="766" r:id="rId6"/>
    <p:sldId id="767" r:id="rId7"/>
    <p:sldId id="757" r:id="rId8"/>
    <p:sldId id="758" r:id="rId9"/>
    <p:sldId id="686" r:id="rId10"/>
    <p:sldId id="716" r:id="rId11"/>
    <p:sldId id="770" r:id="rId12"/>
    <p:sldId id="699" r:id="rId13"/>
    <p:sldId id="734" r:id="rId14"/>
    <p:sldId id="684" r:id="rId15"/>
    <p:sldId id="733" r:id="rId16"/>
    <p:sldId id="759" r:id="rId17"/>
    <p:sldId id="760" r:id="rId18"/>
    <p:sldId id="761" r:id="rId19"/>
    <p:sldId id="762" r:id="rId20"/>
    <p:sldId id="706" r:id="rId21"/>
    <p:sldId id="742" r:id="rId22"/>
    <p:sldId id="746" r:id="rId23"/>
    <p:sldId id="737" r:id="rId24"/>
    <p:sldId id="738" r:id="rId25"/>
    <p:sldId id="739" r:id="rId26"/>
    <p:sldId id="741" r:id="rId27"/>
    <p:sldId id="743" r:id="rId28"/>
    <p:sldId id="735" r:id="rId29"/>
    <p:sldId id="768" r:id="rId30"/>
    <p:sldId id="769" r:id="rId31"/>
  </p:sldIdLst>
  <p:sldSz cx="9144000" cy="6858000" type="screen4x3"/>
  <p:notesSz cx="7302500" cy="9586913"/>
  <p:embeddedFontLst>
    <p:embeddedFont>
      <p:font typeface="Roboto" panose="020B0604020202020204" charset="0"/>
      <p:regular r:id="rId34"/>
      <p:bold r:id="rId35"/>
      <p:italic r:id="rId36"/>
      <p:boldItalic r:id="rId37"/>
    </p:embeddedFont>
    <p:embeddedFont>
      <p:font typeface="Cambria Math" panose="02040503050406030204" pitchFamily="18" charset="0"/>
      <p:regular r:id="rId38"/>
    </p:embeddedFont>
    <p:embeddedFont>
      <p:font typeface="ＭＳ Ｐゴシック" panose="020B0600070205080204" pitchFamily="34" charset="-128"/>
      <p:regular r:id="rId39"/>
    </p:embeddedFont>
    <p:embeddedFont>
      <p:font typeface="Arial Narrow" panose="020B0606020202030204" pitchFamily="34" charset="0"/>
      <p:regular r:id="rId40"/>
      <p:bold r:id="rId41"/>
      <p:italic r:id="rId42"/>
      <p:boldItalic r:id="rId43"/>
    </p:embeddedFont>
    <p:embeddedFont>
      <p:font typeface="Anonymous Pro" panose="020B0604020202020204" charset="0"/>
      <p:regular r:id="rId44"/>
      <p:bold r:id="rId45"/>
      <p:italic r:id="rId46"/>
      <p:boldItalic r:id="rId47"/>
    </p:embeddedFont>
    <p:embeddedFont>
      <p:font typeface="Calibri" panose="020F0502020204030204" pitchFamily="34" charset="0"/>
      <p:regular r:id="rId48"/>
      <p:bold r:id="rId49"/>
      <p:italic r:id="rId50"/>
      <p:boldItalic r:id="rId51"/>
    </p:embeddedFont>
    <p:embeddedFont>
      <p:font typeface="Roboto Regular" panose="020B0604020202020204" charset="0"/>
      <p:regular r:id="rId52"/>
    </p:embeddedFont>
    <p:embeddedFont>
      <p:font typeface="Courier New Bold" panose="02070609020205020404" pitchFamily="49" charset="0"/>
      <p:bold r:id="rId53"/>
    </p:embeddedFont>
  </p:embeddedFontLst>
  <p:custDataLst>
    <p:tags r:id="rId54"/>
  </p:custDataLst>
  <p:defaultTex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extLst>
    <p:ext uri="{521415D9-36F7-43E2-AB2F-B90AF26B5E84}">
      <p14:sectionLst xmlns:p14="http://schemas.microsoft.com/office/powerpoint/2010/main">
        <p14:section name="Intro" id="{81A08807-E2DB-4346-A9C1-F1DC61513B2C}">
          <p14:sldIdLst>
            <p14:sldId id="755"/>
            <p14:sldId id="718"/>
          </p14:sldIdLst>
        </p14:section>
        <p14:section name="FP" id="{C46626A3-2399-49F4-B012-3B47DD5D72BF}">
          <p14:sldIdLst>
            <p14:sldId id="764"/>
            <p14:sldId id="765"/>
            <p14:sldId id="766"/>
            <p14:sldId id="767"/>
          </p14:sldIdLst>
        </p14:section>
        <p14:section name="x86" id="{2EF66BD5-0835-4A1F-9F5B-411439F58A4E}">
          <p14:sldIdLst>
            <p14:sldId id="757"/>
            <p14:sldId id="758"/>
            <p14:sldId id="686"/>
            <p14:sldId id="716"/>
          </p14:sldIdLst>
        </p14:section>
        <p14:section name="ISAs" id="{B8E8414A-69CF-4331-AE30-8F1738411E5F}">
          <p14:sldIdLst>
            <p14:sldId id="770"/>
            <p14:sldId id="699"/>
            <p14:sldId id="734"/>
            <p14:sldId id="684"/>
            <p14:sldId id="733"/>
          </p14:sldIdLst>
        </p14:section>
        <p14:section name="History and Scaling" id="{7C6DEFB2-1D75-49BD-B66A-434F51BE8AF3}">
          <p14:sldIdLst>
            <p14:sldId id="759"/>
            <p14:sldId id="760"/>
            <p14:sldId id="761"/>
            <p14:sldId id="762"/>
          </p14:sldIdLst>
        </p14:section>
        <p14:section name="Basics of Assembly" id="{1AAB18C1-5AA7-461F-9298-CD035921C562}">
          <p14:sldIdLst>
            <p14:sldId id="706"/>
            <p14:sldId id="742"/>
            <p14:sldId id="746"/>
          </p14:sldIdLst>
        </p14:section>
        <p14:section name="Registers" id="{78067F48-589D-48E6-8393-19C45460CA6A}">
          <p14:sldIdLst>
            <p14:sldId id="737"/>
            <p14:sldId id="738"/>
            <p14:sldId id="739"/>
            <p14:sldId id="741"/>
          </p14:sldIdLst>
        </p14:section>
        <p14:section name="Assembly Operands" id="{A711470C-D803-4943-88EF-93C81C74CB77}">
          <p14:sldIdLst>
            <p14:sldId id="743"/>
            <p14:sldId id="735"/>
          </p14:sldIdLst>
        </p14:section>
        <p14:section name="FP Summary" id="{488BC258-BA6A-4ED1-92F3-B7C2E3C7D545}">
          <p14:sldIdLst>
            <p14:sldId id="768"/>
            <p14:sldId id="76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0" userDrawn="1">
          <p15:clr>
            <a:srgbClr val="A4A3A4"/>
          </p15:clr>
        </p15:guide>
        <p15:guide id="2" pos="23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00000"/>
    <a:srgbClr val="4B2A85"/>
    <a:srgbClr val="999999"/>
    <a:srgbClr val="F6F5BD"/>
    <a:srgbClr val="CDF1C5"/>
    <a:srgbClr val="FF9999"/>
    <a:srgbClr val="FFFF99"/>
    <a:srgbClr val="DCB834"/>
    <a:srgbClr val="DFC03D"/>
    <a:srgbClr val="F1C7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6" autoAdjust="0"/>
    <p:restoredTop sz="75586" autoAdjust="0"/>
  </p:normalViewPr>
  <p:slideViewPr>
    <p:cSldViewPr snapToGrid="0">
      <p:cViewPr varScale="1">
        <p:scale>
          <a:sx n="72" d="100"/>
          <a:sy n="72" d="100"/>
        </p:scale>
        <p:origin x="157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4" d="100"/>
          <a:sy n="84" d="100"/>
        </p:scale>
        <p:origin x="3792" y="84"/>
      </p:cViewPr>
      <p:guideLst>
        <p:guide orient="horz" pos="3020"/>
        <p:guide pos="23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8.fntdata"/><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6247724"/>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80" name="Rectangle 4"/>
          <p:cNvSpPr>
            <a:spLocks noGrp="1" noRot="1" noChangeAspect="1" noChangeArrowheads="1" noTextEdit="1"/>
          </p:cNvSpPr>
          <p:nvPr>
            <p:ph type="sldImg" idx="2"/>
          </p:nvPr>
        </p:nvSpPr>
        <p:spPr bwMode="auto">
          <a:xfrm>
            <a:off x="-1084263" y="192088"/>
            <a:ext cx="9567863" cy="7177087"/>
          </a:xfrm>
          <a:prstGeom prst="rect">
            <a:avLst/>
          </a:prstGeom>
          <a:noFill/>
          <a:ln w="9525">
            <a:solidFill>
              <a:srgbClr val="000000"/>
            </a:solidFill>
            <a:miter lim="800000"/>
            <a:headEnd/>
            <a:tailEnd/>
          </a:ln>
        </p:spPr>
      </p:sp>
      <p:sp>
        <p:nvSpPr>
          <p:cNvPr id="408581" name="Rectangle 5"/>
          <p:cNvSpPr>
            <a:spLocks noGrp="1" noChangeArrowheads="1"/>
          </p:cNvSpPr>
          <p:nvPr>
            <p:ph type="body" sz="quarter" idx="3"/>
          </p:nvPr>
        </p:nvSpPr>
        <p:spPr bwMode="auto">
          <a:xfrm>
            <a:off x="923242" y="7494468"/>
            <a:ext cx="5552754" cy="209244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08583" name="Rectangle 7"/>
          <p:cNvSpPr>
            <a:spLocks noGrp="1" noChangeArrowheads="1"/>
          </p:cNvSpPr>
          <p:nvPr>
            <p:ph type="sldNum" sz="quarter" idx="5"/>
          </p:nvPr>
        </p:nvSpPr>
        <p:spPr bwMode="auto">
          <a:xfrm>
            <a:off x="6901642" y="9143999"/>
            <a:ext cx="413558"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solidFill>
                  <a:schemeClr val="tx1">
                    <a:lumMod val="50000"/>
                    <a:lumOff val="50000"/>
                  </a:schemeClr>
                </a:solidFill>
                <a:latin typeface="Roboto" charset="0"/>
                <a:ea typeface="Roboto" charset="0"/>
                <a:cs typeface="Roboto" charset="0"/>
              </a:defRPr>
            </a:lvl1pPr>
          </a:lstStyle>
          <a:p>
            <a:pPr>
              <a:defRPr/>
            </a:pPr>
            <a:fld id="{40F64717-A5A5-4C4E-9291-2F18B7410B06}" type="slidenum">
              <a:rPr lang="en-US" smtClean="0"/>
              <a:pPr>
                <a:defRPr/>
              </a:pPr>
              <a:t>‹#›</a:t>
            </a:fld>
            <a:endParaRPr lang="en-US"/>
          </a:p>
        </p:txBody>
      </p:sp>
    </p:spTree>
    <p:extLst>
      <p:ext uri="{BB962C8B-B14F-4D97-AF65-F5344CB8AC3E}">
        <p14:creationId xmlns:p14="http://schemas.microsoft.com/office/powerpoint/2010/main" val="944664676"/>
      </p:ext>
    </p:extLst>
  </p:cSld>
  <p:clrMap bg1="lt1" tx1="dk1" bg2="lt2" tx2="dk2" accent1="accent1" accent2="accent2" accent3="accent3" accent4="accent4" accent5="accent5" accent6="accent6" hlink="hlink" folHlink="folHlink"/>
  <p:hf sldNum="0" ftr="0" dt="0"/>
  <p:notesStyle>
    <a:lvl1pPr marL="137160" indent="-137160" algn="l" rtl="0" eaLnBrk="0" fontAlgn="base" hangingPunct="0">
      <a:spcBef>
        <a:spcPct val="30000"/>
      </a:spcBef>
      <a:spcAft>
        <a:spcPct val="0"/>
      </a:spcAft>
      <a:buFont typeface="Calibri" charset="-120"/>
      <a:buChar char="–"/>
      <a:defRPr sz="1400" kern="1200">
        <a:solidFill>
          <a:schemeClr val="tx1"/>
        </a:solidFill>
        <a:latin typeface="Roboto" charset="0"/>
        <a:ea typeface="Roboto" charset="0"/>
        <a:cs typeface="Roboto" charset="0"/>
      </a:defRPr>
    </a:lvl1pPr>
    <a:lvl2pPr marL="320040" indent="-137160" algn="l" rtl="0" eaLnBrk="0" fontAlgn="base" hangingPunct="0">
      <a:spcBef>
        <a:spcPct val="30000"/>
      </a:spcBef>
      <a:spcAft>
        <a:spcPct val="0"/>
      </a:spcAft>
      <a:buFont typeface="Calibri" charset="-120"/>
      <a:buChar char="–"/>
      <a:defRPr sz="1400" kern="1200">
        <a:solidFill>
          <a:schemeClr val="tx1"/>
        </a:solidFill>
        <a:latin typeface="Roboto" charset="0"/>
        <a:ea typeface="Roboto" charset="0"/>
        <a:cs typeface="Roboto" charset="0"/>
      </a:defRPr>
    </a:lvl2pPr>
    <a:lvl3pPr marL="548640" indent="-137160" algn="l" rtl="0" eaLnBrk="0" fontAlgn="base" hangingPunct="0">
      <a:spcBef>
        <a:spcPct val="30000"/>
      </a:spcBef>
      <a:spcAft>
        <a:spcPct val="0"/>
      </a:spcAft>
      <a:buFont typeface="Calibri" charset="-120"/>
      <a:buChar char="–"/>
      <a:defRPr sz="1400" kern="1200">
        <a:solidFill>
          <a:schemeClr val="tx1"/>
        </a:solidFill>
        <a:latin typeface="Roboto" charset="0"/>
        <a:ea typeface="Roboto" charset="0"/>
        <a:cs typeface="Roboto" charset="0"/>
      </a:defRPr>
    </a:lvl3pPr>
    <a:lvl4pPr marL="1371600" algn="l" rtl="0" eaLnBrk="0" fontAlgn="base" hangingPunct="0">
      <a:spcBef>
        <a:spcPct val="30000"/>
      </a:spcBef>
      <a:spcAft>
        <a:spcPct val="0"/>
      </a:spcAft>
      <a:defRPr sz="1400" kern="1200">
        <a:solidFill>
          <a:schemeClr val="tx1"/>
        </a:solidFill>
        <a:latin typeface="Roboto" charset="0"/>
        <a:ea typeface="Roboto" charset="0"/>
        <a:cs typeface="Roboto" charset="0"/>
      </a:defRPr>
    </a:lvl4pPr>
    <a:lvl5pPr marL="1828800" algn="l" rtl="0" eaLnBrk="0" fontAlgn="base" hangingPunct="0">
      <a:spcBef>
        <a:spcPct val="30000"/>
      </a:spcBef>
      <a:spcAft>
        <a:spcPct val="0"/>
      </a:spcAft>
      <a:defRPr sz="1400" kern="1200">
        <a:solidFill>
          <a:schemeClr val="tx1"/>
        </a:solidFill>
        <a:latin typeface="Roboto" charset="0"/>
        <a:ea typeface="Roboto" charset="0"/>
        <a:cs typeface="Roboto"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a:p>
        </p:txBody>
      </p:sp>
      <p:sp>
        <p:nvSpPr>
          <p:cNvPr id="2" name="Date Placeholder 1"/>
          <p:cNvSpPr>
            <a:spLocks noGrp="1"/>
          </p:cNvSpPr>
          <p:nvPr>
            <p:ph type="dt" idx="10"/>
          </p:nvPr>
        </p:nvSpPr>
        <p:spPr>
          <a:xfrm>
            <a:off x="5179484" y="2"/>
            <a:ext cx="3962400" cy="344090"/>
          </a:xfrm>
          <a:prstGeom prst="rect">
            <a:avLst/>
          </a:prstGeom>
        </p:spPr>
        <p:txBody>
          <a:bodyPr/>
          <a:lstStyle/>
          <a:p>
            <a:endParaRPr lang="en-US"/>
          </a:p>
        </p:txBody>
      </p:sp>
    </p:spTree>
    <p:extLst>
      <p:ext uri="{BB962C8B-B14F-4D97-AF65-F5344CB8AC3E}">
        <p14:creationId xmlns:p14="http://schemas.microsoft.com/office/powerpoint/2010/main" val="3896541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1085850" y="192088"/>
            <a:ext cx="9569450" cy="7177087"/>
          </a:xfrm>
          <a:ln/>
        </p:spPr>
      </p:sp>
      <p:sp>
        <p:nvSpPr>
          <p:cNvPr id="19459" name="Notes Placeholder 2"/>
          <p:cNvSpPr>
            <a:spLocks noGrp="1"/>
          </p:cNvSpPr>
          <p:nvPr>
            <p:ph type="body" idx="1"/>
          </p:nvPr>
        </p:nvSpPr>
        <p:spPr>
          <a:noFill/>
          <a:ln/>
        </p:spPr>
        <p:txBody>
          <a:bodyPr/>
          <a:lstStyle/>
          <a:p>
            <a:r>
              <a:rPr lang="en-US" dirty="0"/>
              <a:t>Registers?</a:t>
            </a:r>
          </a:p>
          <a:p>
            <a:pPr lvl="1"/>
            <a:r>
              <a:rPr lang="en-US" dirty="0"/>
              <a:t>Yes. Each</a:t>
            </a:r>
            <a:r>
              <a:rPr lang="en-US" baseline="0" dirty="0"/>
              <a:t> has a unique name that the assembly programmer must know in order to use.</a:t>
            </a:r>
            <a:endParaRPr lang="en-US" dirty="0"/>
          </a:p>
          <a:p>
            <a:r>
              <a:rPr lang="en-US" dirty="0"/>
              <a:t>Frequency?</a:t>
            </a:r>
          </a:p>
          <a:p>
            <a:pPr lvl="1"/>
            <a:r>
              <a:rPr lang="en-US" dirty="0"/>
              <a:t>Nope, same program, just faster!</a:t>
            </a:r>
          </a:p>
          <a:p>
            <a:r>
              <a:rPr lang="en-US" dirty="0"/>
              <a:t>Is size of</a:t>
            </a:r>
            <a:r>
              <a:rPr lang="en-US" baseline="0" dirty="0"/>
              <a:t> memory </a:t>
            </a:r>
            <a:r>
              <a:rPr lang="en-US" dirty="0"/>
              <a:t>part of architecture?</a:t>
            </a:r>
          </a:p>
          <a:p>
            <a:pPr lvl="1"/>
            <a:r>
              <a:rPr lang="en-US" dirty="0"/>
              <a:t>No! Don</a:t>
            </a:r>
            <a:r>
              <a:rPr lang="uk-UA" dirty="0"/>
              <a:t>’</a:t>
            </a:r>
            <a:r>
              <a:rPr lang="en-US" dirty="0"/>
              <a:t>t’ have to change your program if you add more memory</a:t>
            </a:r>
          </a:p>
          <a:p>
            <a:pPr lvl="1"/>
            <a:endParaRPr lang="en-US" dirty="0"/>
          </a:p>
        </p:txBody>
      </p:sp>
    </p:spTree>
    <p:extLst>
      <p:ext uri="{BB962C8B-B14F-4D97-AF65-F5344CB8AC3E}">
        <p14:creationId xmlns:p14="http://schemas.microsoft.com/office/powerpoint/2010/main" val="3264132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5850" y="192088"/>
            <a:ext cx="9569450" cy="7177087"/>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t>Textbook: “the format and behavior of a machine-level program is defined by the </a:t>
            </a:r>
            <a:r>
              <a:rPr lang="en-US" i="1"/>
              <a:t>ISA</a:t>
            </a:r>
            <a:r>
              <a:rPr lang="en-US"/>
              <a:t>, defining the processor state, the format of the instructions, and the effect each of these instructions will have on the state.”</a:t>
            </a:r>
          </a:p>
          <a:p>
            <a:endParaRPr lang="en-US"/>
          </a:p>
        </p:txBody>
      </p:sp>
    </p:spTree>
    <p:extLst>
      <p:ext uri="{BB962C8B-B14F-4D97-AF65-F5344CB8AC3E}">
        <p14:creationId xmlns:p14="http://schemas.microsoft.com/office/powerpoint/2010/main" val="599463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3" name="Text Box 1"/>
          <p:cNvSpPr txBox="1">
            <a:spLocks noGrp="1" noRot="1" noChangeAspect="1" noChangeArrowheads="1"/>
          </p:cNvSpPr>
          <p:nvPr>
            <p:ph type="sldImg"/>
          </p:nvPr>
        </p:nvSpPr>
        <p:spPr bwMode="auto">
          <a:xfrm>
            <a:off x="1371600" y="762000"/>
            <a:ext cx="5029200" cy="37734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9154" name="Text Box 2"/>
          <p:cNvSpPr txBox="1">
            <a:spLocks noGrp="1" noChangeArrowheads="1"/>
          </p:cNvSpPr>
          <p:nvPr>
            <p:ph type="body" idx="1"/>
          </p:nvPr>
        </p:nvSpPr>
        <p:spPr bwMode="auto">
          <a:xfrm>
            <a:off x="777875" y="4776789"/>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US" dirty="0"/>
              <a:t>Instructions = binary data</a:t>
            </a:r>
          </a:p>
          <a:p>
            <a:r>
              <a:rPr lang="en-US" dirty="0"/>
              <a:t>Registers:  word size</a:t>
            </a:r>
          </a:p>
          <a:p>
            <a:r>
              <a:rPr lang="en-US"/>
              <a:t>Address is word size</a:t>
            </a:r>
            <a:endParaRPr lang="en-US" dirty="0"/>
          </a:p>
        </p:txBody>
      </p:sp>
    </p:spTree>
    <p:extLst>
      <p:ext uri="{BB962C8B-B14F-4D97-AF65-F5344CB8AC3E}">
        <p14:creationId xmlns:p14="http://schemas.microsoft.com/office/powerpoint/2010/main" val="910519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5850" y="192088"/>
            <a:ext cx="9569450" cy="7177087"/>
          </a:xfrm>
        </p:spPr>
      </p:sp>
      <p:sp>
        <p:nvSpPr>
          <p:cNvPr id="3" name="Notes Placeholder 2"/>
          <p:cNvSpPr>
            <a:spLocks noGrp="1"/>
          </p:cNvSpPr>
          <p:nvPr>
            <p:ph type="body" idx="1"/>
          </p:nvPr>
        </p:nvSpPr>
        <p:spPr/>
        <p:txBody>
          <a:bodyPr/>
          <a:lstStyle/>
          <a:p>
            <a:r>
              <a:rPr lang="en-US" b="0" dirty="0"/>
              <a:t>x86</a:t>
            </a:r>
            <a:r>
              <a:rPr lang="en-US" b="0" baseline="0" dirty="0"/>
              <a:t> backwards-compatible all the way to 8086 architecture (introduced in 1978!), has had many, many new features added since.</a:t>
            </a:r>
          </a:p>
          <a:p>
            <a:r>
              <a:rPr lang="en-US" b="0" baseline="0" dirty="0"/>
              <a:t>x86 dominates the server, desktop, and laptop markets.</a:t>
            </a:r>
            <a:endParaRPr lang="en-US" b="0" dirty="0"/>
          </a:p>
          <a:p>
            <a:r>
              <a:rPr lang="en-US" b="0" dirty="0"/>
              <a:t>ARM stands for Advanced RISC</a:t>
            </a:r>
            <a:r>
              <a:rPr lang="en-US" b="0" baseline="0" dirty="0"/>
              <a:t> Machine.</a:t>
            </a:r>
            <a:endParaRPr lang="en-US" b="0" dirty="0"/>
          </a:p>
          <a:p>
            <a:r>
              <a:rPr lang="en-US" b="0" dirty="0"/>
              <a:t>MIPS was</a:t>
            </a:r>
            <a:r>
              <a:rPr lang="en-US" dirty="0"/>
              <a:t> originally an acronym for </a:t>
            </a:r>
            <a:r>
              <a:rPr lang="en-US" b="0" dirty="0"/>
              <a:t>Microprocessor without Interlocked Pipeline Stages.</a:t>
            </a:r>
            <a:r>
              <a:rPr lang="en-US" dirty="0"/>
              <a:t> </a:t>
            </a:r>
            <a:r>
              <a:rPr lang="en-US" baseline="0" dirty="0"/>
              <a:t> D</a:t>
            </a:r>
            <a:r>
              <a:rPr lang="en-US" dirty="0"/>
              <a:t>eveloped by MIPS Technologies (formerly MIPS Computer Systems, </a:t>
            </a:r>
            <a:r>
              <a:rPr lang="en-US" dirty="0" err="1"/>
              <a:t>Inc</a:t>
            </a:r>
            <a:r>
              <a:rPr lang="en-US" dirty="0"/>
              <a:t>).</a:t>
            </a:r>
          </a:p>
        </p:txBody>
      </p:sp>
    </p:spTree>
    <p:extLst>
      <p:ext uri="{BB962C8B-B14F-4D97-AF65-F5344CB8AC3E}">
        <p14:creationId xmlns:p14="http://schemas.microsoft.com/office/powerpoint/2010/main" val="2357553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AMD started out as a second source supplier of microchips from Fairchild and National Semiconductor</a:t>
            </a:r>
          </a:p>
          <a:p>
            <a:r>
              <a:rPr lang="en-US" dirty="0"/>
              <a:t>1975, AMD produces Am9080, a clone of the Intel 8080</a:t>
            </a:r>
          </a:p>
          <a:p>
            <a:r>
              <a:rPr lang="en-US" dirty="0"/>
              <a:t>1976, AMD cross-licensing agreement with Intel</a:t>
            </a:r>
          </a:p>
          <a:p>
            <a:r>
              <a:rPr lang="en-US" dirty="0"/>
              <a:t>1982, AMD began volume producing Intel processors</a:t>
            </a:r>
          </a:p>
          <a:p>
            <a:r>
              <a:rPr lang="en-US" dirty="0"/>
              <a:t>2006, AMD acquires ATI and enters GPU business</a:t>
            </a:r>
          </a:p>
        </p:txBody>
      </p:sp>
    </p:spTree>
    <p:extLst>
      <p:ext uri="{BB962C8B-B14F-4D97-AF65-F5344CB8AC3E}">
        <p14:creationId xmlns:p14="http://schemas.microsoft.com/office/powerpoint/2010/main" val="2854191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generation added features:</a:t>
            </a:r>
          </a:p>
          <a:p>
            <a:pPr lvl="1"/>
            <a:r>
              <a:rPr lang="en-US" dirty="0"/>
              <a:t>Instructions to support multimedia operations</a:t>
            </a:r>
          </a:p>
          <a:p>
            <a:pPr lvl="2"/>
            <a:r>
              <a:rPr lang="en-US" dirty="0"/>
              <a:t>SIMD extensions</a:t>
            </a:r>
          </a:p>
          <a:p>
            <a:pPr lvl="1"/>
            <a:r>
              <a:rPr lang="en-US" dirty="0"/>
              <a:t>Instructions to enable more efficient conditional operations</a:t>
            </a:r>
          </a:p>
          <a:p>
            <a:pPr lvl="1"/>
            <a:r>
              <a:rPr lang="en-US" dirty="0"/>
              <a:t>Hardware support for virtualization (virtual machines)</a:t>
            </a:r>
          </a:p>
          <a:p>
            <a:pPr lvl="1"/>
            <a:r>
              <a:rPr lang="en-US" dirty="0"/>
              <a:t>More cores!</a:t>
            </a:r>
          </a:p>
        </p:txBody>
      </p:sp>
    </p:spTree>
    <p:extLst>
      <p:ext uri="{BB962C8B-B14F-4D97-AF65-F5344CB8AC3E}">
        <p14:creationId xmlns:p14="http://schemas.microsoft.com/office/powerpoint/2010/main" val="4122518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Observations</a:t>
            </a:r>
          </a:p>
          <a:p>
            <a:pPr lvl="1"/>
            <a:r>
              <a:rPr lang="en-US" dirty="0"/>
              <a:t>Transistors still getting smaller, but at a slower rate</a:t>
            </a:r>
          </a:p>
          <a:p>
            <a:pPr lvl="1"/>
            <a:r>
              <a:rPr lang="en-US" dirty="0"/>
              <a:t>Clock frequency has leveled off</a:t>
            </a:r>
          </a:p>
          <a:p>
            <a:pPr lvl="1"/>
            <a:r>
              <a:rPr lang="en-US" dirty="0"/>
              <a:t>Power has leveled off</a:t>
            </a:r>
          </a:p>
          <a:p>
            <a:pPr lvl="0"/>
            <a:r>
              <a:rPr lang="en-US" dirty="0"/>
              <a:t>Breakdown! In 2005-2007</a:t>
            </a:r>
          </a:p>
          <a:p>
            <a:pPr lvl="1"/>
            <a:r>
              <a:rPr lang="en-US" dirty="0"/>
              <a:t>Dennard Scaling stalled</a:t>
            </a:r>
          </a:p>
          <a:p>
            <a:pPr lvl="1"/>
            <a:r>
              <a:rPr lang="en-US" dirty="0"/>
              <a:t>Power density of chips is literally “too hot to handle”</a:t>
            </a:r>
          </a:p>
        </p:txBody>
      </p:sp>
    </p:spTree>
    <p:extLst>
      <p:ext uri="{BB962C8B-B14F-4D97-AF65-F5344CB8AC3E}">
        <p14:creationId xmlns:p14="http://schemas.microsoft.com/office/powerpoint/2010/main" val="133322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Itanium was too hard to write a compiler for</a:t>
            </a:r>
          </a:p>
          <a:p>
            <a:endParaRPr lang="en-US" dirty="0"/>
          </a:p>
          <a:p>
            <a:r>
              <a:rPr lang="en-US" dirty="0"/>
              <a:t>We will focus on x86-64 in this class!</a:t>
            </a:r>
          </a:p>
          <a:p>
            <a:pPr lvl="1"/>
            <a:r>
              <a:rPr lang="en-US" dirty="0"/>
              <a:t>Older classes, and 2</a:t>
            </a:r>
            <a:r>
              <a:rPr lang="en-US" baseline="30000" dirty="0"/>
              <a:t>nd</a:t>
            </a:r>
            <a:r>
              <a:rPr lang="en-US" dirty="0"/>
              <a:t> edition of book, had both IA32 and x86-64</a:t>
            </a:r>
          </a:p>
        </p:txBody>
      </p:sp>
    </p:spTree>
    <p:extLst>
      <p:ext uri="{BB962C8B-B14F-4D97-AF65-F5344CB8AC3E}">
        <p14:creationId xmlns:p14="http://schemas.microsoft.com/office/powerpoint/2010/main" val="1311695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xfrm>
            <a:off x="-1085850" y="192088"/>
            <a:ext cx="9569450" cy="7177087"/>
          </a:xfrm>
          <a:ln/>
        </p:spPr>
      </p:sp>
      <p:sp>
        <p:nvSpPr>
          <p:cNvPr id="224259" name="Rectangle 3"/>
          <p:cNvSpPr>
            <a:spLocks noGrp="1" noChangeArrowheads="1"/>
          </p:cNvSpPr>
          <p:nvPr>
            <p:ph type="body" idx="1"/>
          </p:nvPr>
        </p:nvSpPr>
        <p:spPr/>
        <p:txBody>
          <a:bodyPr/>
          <a:lstStyle/>
          <a:p>
            <a:r>
              <a:rPr lang="en-US" dirty="0"/>
              <a:t>Preview for the coming lectures</a:t>
            </a:r>
          </a:p>
        </p:txBody>
      </p:sp>
    </p:spTree>
    <p:extLst>
      <p:ext uri="{BB962C8B-B14F-4D97-AF65-F5344CB8AC3E}">
        <p14:creationId xmlns:p14="http://schemas.microsoft.com/office/powerpoint/2010/main" val="585497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a:xfrm>
            <a:off x="17463" y="7938"/>
            <a:ext cx="7297737" cy="5475287"/>
          </a:xfrm>
          <a:prstGeom prst="rect">
            <a:avLst/>
          </a:prstGeom>
          <a:ln/>
        </p:spPr>
      </p:sp>
      <p:sp>
        <p:nvSpPr>
          <p:cNvPr id="2273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12086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146050"/>
            <a:ext cx="7289800" cy="5467350"/>
          </a:xfrm>
        </p:spPr>
      </p:sp>
      <p:sp>
        <p:nvSpPr>
          <p:cNvPr id="3" name="Notes Placeholder 2"/>
          <p:cNvSpPr>
            <a:spLocks noGrp="1"/>
          </p:cNvSpPr>
          <p:nvPr>
            <p:ph type="body" idx="1"/>
          </p:nvPr>
        </p:nvSpPr>
        <p:spPr/>
        <p:txBody>
          <a:bodyPr>
            <a:normAutofit fontScale="92500" lnSpcReduction="20000"/>
          </a:bodyPr>
          <a:lstStyle/>
          <a:p>
            <a:r>
              <a:rPr lang="en-US" dirty="0"/>
              <a:t>Start by talking about representing fractional numbers in binary in general</a:t>
            </a:r>
          </a:p>
          <a:p>
            <a:r>
              <a:rPr lang="en-US" dirty="0"/>
              <a:t>Then about the IEEE</a:t>
            </a:r>
            <a:r>
              <a:rPr lang="en-US" baseline="0" dirty="0"/>
              <a:t> </a:t>
            </a:r>
            <a:r>
              <a:rPr lang="en-US" dirty="0"/>
              <a:t>Standard for </a:t>
            </a:r>
            <a:r>
              <a:rPr lang="en-US"/>
              <a:t>floating point representation,</a:t>
            </a:r>
            <a:r>
              <a:rPr lang="en-US" baseline="0"/>
              <a:t> operations, </a:t>
            </a:r>
            <a:endParaRPr lang="en-US" dirty="0"/>
          </a:p>
          <a:p>
            <a:r>
              <a:rPr lang="en-US" dirty="0"/>
              <a:t>Will not</a:t>
            </a:r>
            <a:r>
              <a:rPr lang="en-US" baseline="0" dirty="0"/>
              <a:t> cover:</a:t>
            </a:r>
          </a:p>
          <a:p>
            <a:pPr lvl="1"/>
            <a:r>
              <a:rPr lang="en-US" baseline="0" dirty="0"/>
              <a:t>All the details of the 58-page spec</a:t>
            </a:r>
          </a:p>
          <a:p>
            <a:pPr lvl="1"/>
            <a:r>
              <a:rPr lang="en-US" dirty="0"/>
              <a:t>Or expect you to perform operations</a:t>
            </a:r>
          </a:p>
          <a:p>
            <a:pPr lvl="0"/>
            <a:r>
              <a:rPr lang="en-US" dirty="0"/>
              <a:t>Want to show you </a:t>
            </a:r>
            <a:r>
              <a:rPr lang="en-US" b="1" dirty="0"/>
              <a:t>how floating point values</a:t>
            </a:r>
            <a:r>
              <a:rPr lang="en-US" b="1" baseline="0" dirty="0"/>
              <a:t> are</a:t>
            </a:r>
            <a:r>
              <a:rPr lang="en-US" b="1" dirty="0"/>
              <a:t> represented</a:t>
            </a:r>
          </a:p>
          <a:p>
            <a:pPr lvl="1"/>
            <a:r>
              <a:rPr lang="en-US" dirty="0"/>
              <a:t>To give you a sense of the</a:t>
            </a:r>
            <a:r>
              <a:rPr lang="en-US" baseline="0" dirty="0"/>
              <a:t> kinds of things that can go wrong with them</a:t>
            </a:r>
            <a:endParaRPr lang="en-US" dirty="0"/>
          </a:p>
        </p:txBody>
      </p:sp>
    </p:spTree>
    <p:extLst>
      <p:ext uri="{BB962C8B-B14F-4D97-AF65-F5344CB8AC3E}">
        <p14:creationId xmlns:p14="http://schemas.microsoft.com/office/powerpoint/2010/main" val="3283825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a:xfrm>
            <a:off x="17463" y="7938"/>
            <a:ext cx="7297737" cy="5475287"/>
          </a:xfrm>
          <a:prstGeom prst="rect">
            <a:avLst/>
          </a:prstGeom>
          <a:ln/>
        </p:spPr>
      </p:sp>
      <p:sp>
        <p:nvSpPr>
          <p:cNvPr id="227331" name="Rectangle 3"/>
          <p:cNvSpPr>
            <a:spLocks noGrp="1" noChangeArrowheads="1"/>
          </p:cNvSpPr>
          <p:nvPr>
            <p:ph type="body" idx="1"/>
          </p:nvPr>
        </p:nvSpPr>
        <p:spPr/>
        <p:txBody>
          <a:bodyPr/>
          <a:lstStyle/>
          <a:p>
            <a:r>
              <a:rPr lang="en-US" dirty="0"/>
              <a:t>Assembly program doesn’t actually have notion</a:t>
            </a:r>
            <a:r>
              <a:rPr lang="en-US" baseline="0" dirty="0"/>
              <a:t> of “data types,” but since encoding is so different between integral and floating point data, there are actually different instructions built into assembly because the hardware needs to deal with these numbers differently when performing arithmetic.</a:t>
            </a:r>
            <a:endParaRPr lang="en-US" dirty="0"/>
          </a:p>
        </p:txBody>
      </p:sp>
    </p:spTree>
    <p:extLst>
      <p:ext uri="{BB962C8B-B14F-4D97-AF65-F5344CB8AC3E}">
        <p14:creationId xmlns:p14="http://schemas.microsoft.com/office/powerpoint/2010/main" val="3994399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3" y="7938"/>
            <a:ext cx="7297737" cy="5475287"/>
          </a:xfrm>
          <a:prstGeom prst="rect">
            <a:avLst/>
          </a:prstGeo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35945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3" y="7938"/>
            <a:ext cx="7297737" cy="5475287"/>
          </a:xfrm>
          <a:prstGeom prst="rect">
            <a:avLst/>
          </a:prstGeom>
        </p:spPr>
      </p:sp>
      <p:sp>
        <p:nvSpPr>
          <p:cNvPr id="3" name="Notes Placeholder 2"/>
          <p:cNvSpPr>
            <a:spLocks noGrp="1"/>
          </p:cNvSpPr>
          <p:nvPr>
            <p:ph type="body" idx="1"/>
          </p:nvPr>
        </p:nvSpPr>
        <p:spPr/>
        <p:txBody>
          <a:bodyPr/>
          <a:lstStyle/>
          <a:p>
            <a:pPr defTabSz="948410">
              <a:defRPr/>
            </a:pPr>
            <a:r>
              <a:rPr lang="en-US" dirty="0">
                <a:latin typeface="+mn-lt"/>
              </a:rPr>
              <a:t>Names are largely arbitrary, reasons</a:t>
            </a:r>
            <a:r>
              <a:rPr lang="en-US" baseline="0" dirty="0">
                <a:latin typeface="+mn-lt"/>
              </a:rPr>
              <a:t> behind them are not super relevant to us</a:t>
            </a:r>
          </a:p>
          <a:p>
            <a:pPr defTabSz="948410">
              <a:defRPr/>
            </a:pPr>
            <a:r>
              <a:rPr lang="en-US" baseline="0" dirty="0">
                <a:latin typeface="+mn-lt"/>
              </a:rPr>
              <a:t>But there are </a:t>
            </a:r>
            <a:r>
              <a:rPr lang="en-US" b="1" i="0" baseline="0" dirty="0">
                <a:latin typeface="+mn-lt"/>
              </a:rPr>
              <a:t>conventions </a:t>
            </a:r>
            <a:r>
              <a:rPr lang="en-US" b="0" i="0" baseline="0" dirty="0">
                <a:latin typeface="+mn-lt"/>
              </a:rPr>
              <a:t>about how they are used</a:t>
            </a:r>
          </a:p>
          <a:p>
            <a:pPr defTabSz="948410">
              <a:defRPr/>
            </a:pPr>
            <a:r>
              <a:rPr lang="en-US" b="0" i="0" baseline="0" dirty="0">
                <a:latin typeface="+mn-lt"/>
              </a:rPr>
              <a:t>One is particularly important to not misuse: </a:t>
            </a:r>
            <a:r>
              <a:rPr lang="en-US" b="1" i="0" baseline="0" dirty="0">
                <a:latin typeface="+mn-lt"/>
              </a:rPr>
              <a:t>%</a:t>
            </a:r>
            <a:r>
              <a:rPr lang="en-US" b="1" i="0" baseline="0" dirty="0" err="1">
                <a:latin typeface="+mn-lt"/>
              </a:rPr>
              <a:t>rsp</a:t>
            </a:r>
            <a:endParaRPr lang="en-US" b="1" i="0" baseline="0" dirty="0">
              <a:latin typeface="+mn-lt"/>
            </a:endParaRPr>
          </a:p>
          <a:p>
            <a:pPr lvl="1" defTabSz="948410">
              <a:defRPr/>
            </a:pPr>
            <a:r>
              <a:rPr lang="en-US" b="0" i="0" baseline="0" dirty="0">
                <a:latin typeface="+mn-lt"/>
              </a:rPr>
              <a:t>Stack pointer; we’ll get to this when we talk about procedures</a:t>
            </a:r>
            <a:endParaRPr lang="en-US" b="0" i="0" dirty="0">
              <a:latin typeface="+mn-lt"/>
            </a:endParaRPr>
          </a:p>
          <a:p>
            <a:pPr defTabSz="948410">
              <a:defRPr/>
            </a:pPr>
            <a:r>
              <a:rPr lang="en-US" dirty="0">
                <a:latin typeface="+mn-lt"/>
              </a:rPr>
              <a:t>Why is %</a:t>
            </a:r>
            <a:r>
              <a:rPr lang="en-US" dirty="0" err="1">
                <a:latin typeface="+mn-lt"/>
              </a:rPr>
              <a:t>rbp</a:t>
            </a:r>
            <a:r>
              <a:rPr lang="en-US" dirty="0">
                <a:latin typeface="+mn-lt"/>
              </a:rPr>
              <a:t> now general-purpose in x86-64? http://www.codemachine.com/article_x64deepdive.html</a:t>
            </a:r>
          </a:p>
          <a:p>
            <a:r>
              <a:rPr lang="en-US" dirty="0">
                <a:latin typeface="+mn-lt"/>
              </a:rPr>
              <a:t>r8-r15: still</a:t>
            </a:r>
            <a:r>
              <a:rPr lang="en-US" baseline="0" dirty="0">
                <a:latin typeface="+mn-lt"/>
              </a:rPr>
              <a:t> </a:t>
            </a:r>
            <a:r>
              <a:rPr lang="en-US" b="1" baseline="0" dirty="0">
                <a:latin typeface="+mn-lt"/>
              </a:rPr>
              <a:t>names</a:t>
            </a:r>
            <a:r>
              <a:rPr lang="en-US" b="0" baseline="0" dirty="0">
                <a:latin typeface="+mn-lt"/>
              </a:rPr>
              <a:t> not indexes</a:t>
            </a:r>
          </a:p>
          <a:p>
            <a:r>
              <a:rPr lang="en-US" b="0" baseline="0" dirty="0">
                <a:latin typeface="+mn-lt"/>
              </a:rPr>
              <a:t>Each is 8-bytes wide</a:t>
            </a:r>
          </a:p>
          <a:p>
            <a:r>
              <a:rPr lang="en-US" b="0" baseline="0" dirty="0">
                <a:latin typeface="+mn-lt"/>
              </a:rPr>
              <a:t>What if we only want 4 bytes?</a:t>
            </a:r>
          </a:p>
          <a:p>
            <a:pPr lvl="1"/>
            <a:r>
              <a:rPr lang="en-US" b="0" baseline="0" dirty="0">
                <a:latin typeface="+mn-lt"/>
              </a:rPr>
              <a:t>We can use these alternate names to use just half of the bytes</a:t>
            </a:r>
            <a:endParaRPr lang="en-US" dirty="0">
              <a:latin typeface="+mn-lt"/>
            </a:endParaRPr>
          </a:p>
        </p:txBody>
      </p:sp>
    </p:spTree>
    <p:extLst>
      <p:ext uri="{BB962C8B-B14F-4D97-AF65-F5344CB8AC3E}">
        <p14:creationId xmlns:p14="http://schemas.microsoft.com/office/powerpoint/2010/main" val="2489859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3" y="7938"/>
            <a:ext cx="7297737" cy="5475287"/>
          </a:xfrm>
          <a:prstGeom prst="rect">
            <a:avLst/>
          </a:prstGeom>
        </p:spPr>
      </p:sp>
      <p:sp>
        <p:nvSpPr>
          <p:cNvPr id="3" name="Notes Placeholder 2"/>
          <p:cNvSpPr>
            <a:spLocks noGrp="1"/>
          </p:cNvSpPr>
          <p:nvPr>
            <p:ph type="body" idx="1"/>
          </p:nvPr>
        </p:nvSpPr>
        <p:spPr/>
        <p:txBody>
          <a:bodyPr>
            <a:normAutofit fontScale="92500"/>
          </a:bodyPr>
          <a:lstStyle/>
          <a:p>
            <a:r>
              <a:rPr lang="en-US" dirty="0"/>
              <a:t>Only</a:t>
            </a:r>
            <a:r>
              <a:rPr lang="en-US" baseline="0" dirty="0"/>
              <a:t> 6 registers that we can do whatever we want with</a:t>
            </a:r>
            <a:endParaRPr lang="en-US" dirty="0"/>
          </a:p>
          <a:p>
            <a:r>
              <a:rPr lang="en-US" dirty="0"/>
              <a:t>Remember how I said we’ve been upgrading x86 since 1978, when it was 16-bit?</a:t>
            </a:r>
          </a:p>
          <a:p>
            <a:pPr lvl="0"/>
            <a:r>
              <a:rPr lang="en-US" dirty="0"/>
              <a:t>Originally just %ax, </a:t>
            </a:r>
            <a:r>
              <a:rPr lang="is-IS" dirty="0"/>
              <a:t>…</a:t>
            </a:r>
          </a:p>
          <a:p>
            <a:pPr lvl="1"/>
            <a:r>
              <a:rPr lang="is-IS" dirty="0"/>
              <a:t>Could</a:t>
            </a:r>
            <a:r>
              <a:rPr lang="is-IS" baseline="0" dirty="0"/>
              <a:t> even reference single bytes (high, low)</a:t>
            </a:r>
            <a:endParaRPr lang="en-US" dirty="0"/>
          </a:p>
          <a:p>
            <a:r>
              <a:rPr lang="en-US" dirty="0"/>
              <a:t>There</a:t>
            </a:r>
            <a:r>
              <a:rPr lang="en-US" baseline="0" dirty="0"/>
              <a:t> used to be more conventions about how they were used</a:t>
            </a:r>
          </a:p>
          <a:p>
            <a:pPr lvl="1"/>
            <a:r>
              <a:rPr lang="en-US" baseline="0" dirty="0"/>
              <a:t>Just to make it easier when people were </a:t>
            </a:r>
            <a:r>
              <a:rPr lang="en-US" b="1" baseline="0" dirty="0"/>
              <a:t>writing assembly by hand</a:t>
            </a:r>
          </a:p>
          <a:p>
            <a:pPr lvl="1"/>
            <a:r>
              <a:rPr lang="en-US" b="0" baseline="0" dirty="0"/>
              <a:t>Now irrelevant</a:t>
            </a:r>
            <a:endParaRPr lang="en-US" b="0" dirty="0"/>
          </a:p>
        </p:txBody>
      </p:sp>
    </p:spTree>
    <p:extLst>
      <p:ext uri="{BB962C8B-B14F-4D97-AF65-F5344CB8AC3E}">
        <p14:creationId xmlns:p14="http://schemas.microsoft.com/office/powerpoint/2010/main" val="4124778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3" y="7938"/>
            <a:ext cx="7297737" cy="5475287"/>
          </a:xfrm>
          <a:prstGeom prst="rect">
            <a:avLst/>
          </a:prstGeo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481914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xfrm>
            <a:off x="17463" y="7938"/>
            <a:ext cx="7297737" cy="5475287"/>
          </a:xfrm>
          <a:prstGeom prst="rect">
            <a:avLst/>
          </a:prstGeom>
          <a:ln/>
        </p:spPr>
      </p:sp>
      <p:sp>
        <p:nvSpPr>
          <p:cNvPr id="233475" name="Rectangle 3"/>
          <p:cNvSpPr>
            <a:spLocks noGrp="1" noChangeArrowheads="1"/>
          </p:cNvSpPr>
          <p:nvPr>
            <p:ph type="body" idx="1"/>
          </p:nvPr>
        </p:nvSpPr>
        <p:spPr/>
        <p:txBody>
          <a:bodyPr/>
          <a:lstStyle/>
          <a:p>
            <a:r>
              <a:rPr lang="en-US" dirty="0"/>
              <a:t>These are the types of operands an assembly instruction can use</a:t>
            </a:r>
          </a:p>
          <a:p>
            <a:r>
              <a:rPr lang="en-US" dirty="0"/>
              <a:t>Not all instructions can use all types!</a:t>
            </a:r>
          </a:p>
          <a:p>
            <a:pPr lvl="0"/>
            <a:r>
              <a:rPr lang="en-US" dirty="0"/>
              <a:t>Not all combinations can be used</a:t>
            </a:r>
          </a:p>
          <a:p>
            <a:pPr lvl="1"/>
            <a:r>
              <a:rPr lang="en-US" dirty="0"/>
              <a:t>E.g., no memory to memory moves</a:t>
            </a:r>
          </a:p>
        </p:txBody>
      </p:sp>
    </p:spTree>
    <p:extLst>
      <p:ext uri="{BB962C8B-B14F-4D97-AF65-F5344CB8AC3E}">
        <p14:creationId xmlns:p14="http://schemas.microsoft.com/office/powerpoint/2010/main" val="29833451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3" name="Text Box 1"/>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3794" name="Text Box 2"/>
          <p:cNvSpPr txBox="1">
            <a:spLocks noGrp="1" noChangeArrowheads="1"/>
          </p:cNvSpPr>
          <p:nvPr>
            <p:ph type="body" idx="1"/>
          </p:nvPr>
        </p:nvSpPr>
        <p:spPr bwMode="auto">
          <a:xfrm>
            <a:off x="1" y="3"/>
            <a:ext cx="1526" cy="154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spcBef>
                <a:spcPct val="0"/>
              </a:spcBef>
            </a:pPr>
            <a:endParaRPr lang="en-US" sz="1900">
              <a:latin typeface="Calibri" charset="0"/>
              <a:cs typeface="Calibri" charset="0"/>
            </a:endParaRPr>
          </a:p>
        </p:txBody>
      </p:sp>
    </p:spTree>
    <p:extLst>
      <p:ext uri="{BB962C8B-B14F-4D97-AF65-F5344CB8AC3E}">
        <p14:creationId xmlns:p14="http://schemas.microsoft.com/office/powerpoint/2010/main" val="2083571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xfrm>
            <a:off x="1211263" y="146050"/>
            <a:ext cx="7289800" cy="5467350"/>
          </a:xfrm>
          <a:ln/>
        </p:spPr>
      </p:sp>
      <p:sp>
        <p:nvSpPr>
          <p:cNvPr id="171011" name="Rectangle 3"/>
          <p:cNvSpPr>
            <a:spLocks noGrp="1" noChangeArrowheads="1"/>
          </p:cNvSpPr>
          <p:nvPr>
            <p:ph type="body" idx="1"/>
          </p:nvPr>
        </p:nvSpPr>
        <p:spPr/>
        <p:txBody>
          <a:bodyPr/>
          <a:lstStyle/>
          <a:p>
            <a:r>
              <a:rPr lang="en-US" dirty="0"/>
              <a:t>Equality: instead, use abs(f1 – f2) &lt; Error</a:t>
            </a:r>
          </a:p>
          <a:p>
            <a:r>
              <a:rPr lang="en-US" dirty="0"/>
              <a:t>Error is some </a:t>
            </a:r>
            <a:r>
              <a:rPr lang="en-US"/>
              <a:t>arbitrary threshold</a:t>
            </a:r>
          </a:p>
        </p:txBody>
      </p:sp>
    </p:spTree>
    <p:extLst>
      <p:ext uri="{BB962C8B-B14F-4D97-AF65-F5344CB8AC3E}">
        <p14:creationId xmlns:p14="http://schemas.microsoft.com/office/powerpoint/2010/main" val="3179376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xfrm>
            <a:off x="1211263" y="146050"/>
            <a:ext cx="7289800" cy="5467350"/>
          </a:xfrm>
          <a:ln/>
        </p:spPr>
      </p:sp>
      <p:sp>
        <p:nvSpPr>
          <p:cNvPr id="17101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68002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146050"/>
            <a:ext cx="7289800" cy="5467350"/>
          </a:xfrm>
        </p:spPr>
      </p:sp>
      <p:sp>
        <p:nvSpPr>
          <p:cNvPr id="3" name="Notes Placeholder 2"/>
          <p:cNvSpPr>
            <a:spLocks noGrp="1"/>
          </p:cNvSpPr>
          <p:nvPr>
            <p:ph type="body" idx="1"/>
          </p:nvPr>
        </p:nvSpPr>
        <p:spPr/>
        <p:txBody>
          <a:bodyPr/>
          <a:lstStyle/>
          <a:p>
            <a:r>
              <a:rPr lang="en-US" dirty="0"/>
              <a:t>This is the part</a:t>
            </a:r>
            <a:r>
              <a:rPr lang="en-US" baseline="0" dirty="0"/>
              <a:t> where I try to scare you</a:t>
            </a:r>
            <a:r>
              <a:rPr lang="is-IS" baseline="0" dirty="0"/>
              <a:t>…</a:t>
            </a:r>
          </a:p>
          <a:p>
            <a:r>
              <a:rPr lang="is-IS" baseline="0" dirty="0"/>
              <a:t>Patriot: failed to track a SCUD missile</a:t>
            </a:r>
          </a:p>
          <a:p>
            <a:r>
              <a:rPr lang="is-IS" baseline="0" dirty="0"/>
              <a:t>Ariane 5: made it to 3700 m altitude before veering off course and exploding</a:t>
            </a:r>
          </a:p>
          <a:p>
            <a:r>
              <a:rPr lang="en-US" dirty="0"/>
              <a:t>Y2K: computers might interpret 00 as year 1900 instead of 2000</a:t>
            </a:r>
          </a:p>
          <a:p>
            <a:pPr lvl="1"/>
            <a:r>
              <a:rPr lang="en-US" dirty="0"/>
              <a:t>Also a leap year bug in software: assumed 2000 wasn’t one when it actually was</a:t>
            </a:r>
          </a:p>
          <a:p>
            <a:pPr lvl="0"/>
            <a:r>
              <a:rPr lang="en-US" dirty="0"/>
              <a:t>Unix: 64-bit </a:t>
            </a:r>
            <a:r>
              <a:rPr lang="en-US" dirty="0" err="1"/>
              <a:t>OS’es</a:t>
            </a:r>
            <a:r>
              <a:rPr lang="en-US" dirty="0"/>
              <a:t> now use a signed 64-bit counter, but still a big problem for embedded systems</a:t>
            </a:r>
          </a:p>
          <a:p>
            <a:pPr lvl="1"/>
            <a:r>
              <a:rPr lang="en-US" dirty="0"/>
              <a:t>New time rolls over 292 billion years from now (approx. 20 times the estimated age of the universe)</a:t>
            </a:r>
          </a:p>
          <a:p>
            <a:pPr lvl="0"/>
            <a:r>
              <a:rPr lang="en-US" dirty="0"/>
              <a:t>Yorktown: crew member entered a 0 into a DB field -&gt; buffer overflow -&gt; propulsion systems down</a:t>
            </a:r>
          </a:p>
          <a:p>
            <a:pPr lvl="0"/>
            <a:r>
              <a:rPr lang="en-US" dirty="0"/>
              <a:t>Ground based software produced a value in non-SI units, but orbiter expected SI units -&gt; burned up in atmosphere</a:t>
            </a:r>
          </a:p>
        </p:txBody>
      </p:sp>
    </p:spTree>
    <p:extLst>
      <p:ext uri="{BB962C8B-B14F-4D97-AF65-F5344CB8AC3E}">
        <p14:creationId xmlns:p14="http://schemas.microsoft.com/office/powerpoint/2010/main" val="189706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1750" y="144463"/>
            <a:ext cx="7212013" cy="5410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a:pPr>
                <a:defRPr/>
              </a:pPr>
              <a:t>7</a:t>
            </a:fld>
            <a:endParaRPr lang="en-US"/>
          </a:p>
        </p:txBody>
      </p:sp>
      <p:sp>
        <p:nvSpPr>
          <p:cNvPr id="5" name="Date Placeholder 4"/>
          <p:cNvSpPr>
            <a:spLocks noGrp="1"/>
          </p:cNvSpPr>
          <p:nvPr>
            <p:ph type="dt" idx="11"/>
          </p:nvPr>
        </p:nvSpPr>
        <p:spPr>
          <a:xfrm>
            <a:off x="3984659" y="1"/>
            <a:ext cx="3099178" cy="438116"/>
          </a:xfrm>
          <a:prstGeom prst="rect">
            <a:avLst/>
          </a:prstGeom>
        </p:spPr>
        <p:txBody>
          <a:bodyPr/>
          <a:lstStyle/>
          <a:p>
            <a:endParaRPr lang="en-US"/>
          </a:p>
        </p:txBody>
      </p:sp>
    </p:spTree>
    <p:extLst>
      <p:ext uri="{BB962C8B-B14F-4D97-AF65-F5344CB8AC3E}">
        <p14:creationId xmlns:p14="http://schemas.microsoft.com/office/powerpoint/2010/main" val="3316419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Overview of today’s lecture</a:t>
            </a:r>
          </a:p>
        </p:txBody>
      </p:sp>
    </p:spTree>
    <p:extLst>
      <p:ext uri="{BB962C8B-B14F-4D97-AF65-F5344CB8AC3E}">
        <p14:creationId xmlns:p14="http://schemas.microsoft.com/office/powerpoint/2010/main" val="1974971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Text Box 1"/>
          <p:cNvSpPr txBox="1">
            <a:spLocks noGrp="1" noRot="1" noChangeAspect="1" noChangeArrowheads="1"/>
          </p:cNvSpPr>
          <p:nvPr>
            <p:ph type="sldImg"/>
          </p:nvPr>
        </p:nvSpPr>
        <p:spPr bwMode="auto">
          <a:xfrm>
            <a:off x="1254125" y="727075"/>
            <a:ext cx="4794250" cy="35956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0178" name="Text Box 2"/>
          <p:cNvSpPr txBox="1">
            <a:spLocks noGrp="1" noChangeArrowheads="1"/>
          </p:cNvSpPr>
          <p:nvPr>
            <p:ph type="body" idx="1"/>
          </p:nvPr>
        </p:nvSpPr>
        <p:spPr bwMode="auto">
          <a:xfrm>
            <a:off x="730568" y="4554104"/>
            <a:ext cx="5841366" cy="422439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US" dirty="0"/>
              <a:t>Seen this picture before</a:t>
            </a:r>
          </a:p>
          <a:p>
            <a:r>
              <a:rPr lang="en-US" dirty="0"/>
              <a:t>Question is which steps or interfaces influence program performance?</a:t>
            </a:r>
          </a:p>
        </p:txBody>
      </p:sp>
    </p:spTree>
    <p:extLst>
      <p:ext uri="{BB962C8B-B14F-4D97-AF65-F5344CB8AC3E}">
        <p14:creationId xmlns:p14="http://schemas.microsoft.com/office/powerpoint/2010/main" val="502410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Text Box 1"/>
          <p:cNvSpPr txBox="1">
            <a:spLocks noGrp="1" noRot="1" noChangeAspect="1" noChangeArrowheads="1"/>
          </p:cNvSpPr>
          <p:nvPr>
            <p:ph type="sldImg"/>
          </p:nvPr>
        </p:nvSpPr>
        <p:spPr bwMode="auto">
          <a:xfrm>
            <a:off x="1371600" y="762000"/>
            <a:ext cx="5029200" cy="37734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0178" name="Text Box 2"/>
          <p:cNvSpPr txBox="1">
            <a:spLocks noGrp="1" noChangeArrowheads="1"/>
          </p:cNvSpPr>
          <p:nvPr>
            <p:ph type="body" idx="1"/>
          </p:nvPr>
        </p:nvSpPr>
        <p:spPr bwMode="auto">
          <a:xfrm>
            <a:off x="777875" y="4776789"/>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US" dirty="0"/>
              <a:t>Different </a:t>
            </a:r>
            <a:r>
              <a:rPr lang="en-US" b="1" dirty="0"/>
              <a:t>programs</a:t>
            </a:r>
            <a:r>
              <a:rPr lang="en-US" dirty="0"/>
              <a:t> written in C, have</a:t>
            </a:r>
            <a:r>
              <a:rPr lang="en-US" baseline="0" dirty="0"/>
              <a:t> different </a:t>
            </a:r>
            <a:r>
              <a:rPr lang="en-US" b="1" baseline="0" dirty="0"/>
              <a:t>algorithms</a:t>
            </a:r>
          </a:p>
          <a:p>
            <a:pPr lvl="1"/>
            <a:r>
              <a:rPr lang="en-US" b="0" baseline="0" dirty="0"/>
              <a:t>Algorithms perform differently</a:t>
            </a:r>
            <a:endParaRPr lang="en-US" b="0" dirty="0"/>
          </a:p>
          <a:p>
            <a:r>
              <a:rPr lang="en-US" dirty="0"/>
              <a:t>C</a:t>
            </a:r>
            <a:r>
              <a:rPr lang="en-US" baseline="0" dirty="0"/>
              <a:t>ompilers figure out what instructions to generate</a:t>
            </a:r>
          </a:p>
          <a:p>
            <a:pPr lvl="1"/>
            <a:r>
              <a:rPr lang="en-US" baseline="0" dirty="0"/>
              <a:t>do different </a:t>
            </a:r>
            <a:r>
              <a:rPr lang="en-US" b="1" baseline="0" dirty="0"/>
              <a:t>optimizations</a:t>
            </a:r>
          </a:p>
          <a:p>
            <a:r>
              <a:rPr lang="en-US" b="0" baseline="0" dirty="0"/>
              <a:t>Different</a:t>
            </a:r>
            <a:r>
              <a:rPr lang="en-US" b="1" baseline="0" dirty="0"/>
              <a:t> architectures </a:t>
            </a:r>
            <a:r>
              <a:rPr lang="en-US" b="0" baseline="0" dirty="0"/>
              <a:t>expose different </a:t>
            </a:r>
            <a:r>
              <a:rPr lang="en-US" b="1" baseline="0" dirty="0"/>
              <a:t>interfaces</a:t>
            </a:r>
          </a:p>
          <a:p>
            <a:pPr lvl="0"/>
            <a:r>
              <a:rPr lang="en-US" b="1" baseline="0" dirty="0"/>
              <a:t>Hardware implementations</a:t>
            </a:r>
            <a:r>
              <a:rPr lang="en-US" b="0" baseline="0" dirty="0"/>
              <a:t> have different performance</a:t>
            </a:r>
            <a:endParaRPr lang="en-US" b="1" dirty="0"/>
          </a:p>
        </p:txBody>
      </p:sp>
    </p:spTree>
    <p:extLst>
      <p:ext uri="{BB962C8B-B14F-4D97-AF65-F5344CB8AC3E}">
        <p14:creationId xmlns:p14="http://schemas.microsoft.com/office/powerpoint/2010/main" val="817031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1520"/>
            <a:ext cx="7772400" cy="1470025"/>
          </a:xfrm>
          <a:effectLst>
            <a:outerShdw blurRad="50800" dist="38100" dir="2700000" algn="tl" rotWithShape="0">
              <a:prstClr val="black">
                <a:alpha val="40000"/>
              </a:prstClr>
            </a:outerShdw>
          </a:effectLst>
        </p:spPr>
        <p:txBody>
          <a:bodyPr/>
          <a:lstStyle>
            <a:lvl1pPr>
              <a:lnSpc>
                <a:spcPct val="80000"/>
              </a:lnSpc>
              <a:defRPr>
                <a:latin typeface="Calibri"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2377440"/>
            <a:ext cx="7772400" cy="1752600"/>
          </a:xfrm>
        </p:spPr>
        <p:txBody>
          <a:bodyPr/>
          <a:lstStyle>
            <a:lvl1pPr marL="0" indent="0" algn="r">
              <a:buNone/>
              <a:defRPr sz="32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7CBE8339-D2AD-46DC-A898-FD1E949067F0}" type="slidenum">
              <a:rPr lang="en-US" smtClean="0"/>
              <a:pPr/>
              <a:t>‹#›</a:t>
            </a:fld>
            <a:endParaRPr lang="en-US" dirty="0"/>
          </a:p>
        </p:txBody>
      </p:sp>
    </p:spTree>
    <p:extLst>
      <p:ext uri="{BB962C8B-B14F-4D97-AF65-F5344CB8AC3E}">
        <p14:creationId xmlns:p14="http://schemas.microsoft.com/office/powerpoint/2010/main" val="1859792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96875" y="1362075"/>
            <a:ext cx="8366125"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7CBE8339-D2AD-46DC-A898-FD1E949067F0}" type="slidenum">
              <a:rPr lang="en-US" smtClean="0"/>
              <a:pPr/>
              <a:t>‹#›</a:t>
            </a:fld>
            <a:endParaRPr lang="en-US" dirty="0"/>
          </a:p>
        </p:txBody>
      </p:sp>
    </p:spTree>
    <p:extLst>
      <p:ext uri="{BB962C8B-B14F-4D97-AF65-F5344CB8AC3E}">
        <p14:creationId xmlns:p14="http://schemas.microsoft.com/office/powerpoint/2010/main" val="2719375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57018"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7CBE8339-D2AD-46DC-A898-FD1E949067F0}" type="slidenum">
              <a:rPr lang="en-US" smtClean="0"/>
              <a:pPr/>
              <a:t>‹#›</a:t>
            </a:fld>
            <a:endParaRPr lang="en-US" dirty="0"/>
          </a:p>
        </p:txBody>
      </p:sp>
      <p:sp>
        <p:nvSpPr>
          <p:cNvPr id="5" name="Content Placeholder 2"/>
          <p:cNvSpPr>
            <a:spLocks noGrp="1"/>
          </p:cNvSpPr>
          <p:nvPr>
            <p:ph idx="11"/>
          </p:nvPr>
        </p:nvSpPr>
        <p:spPr>
          <a:xfrm>
            <a:off x="4648200"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6842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38912"/>
            <a:ext cx="8405238" cy="76200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7CBE8339-D2AD-46DC-A898-FD1E949067F0}" type="slidenum">
              <a:rPr lang="en-US" smtClean="0"/>
              <a:pPr/>
              <a:t>‹#›</a:t>
            </a:fld>
            <a:endParaRPr lang="en-US" dirty="0"/>
          </a:p>
        </p:txBody>
      </p:sp>
    </p:spTree>
    <p:extLst>
      <p:ext uri="{BB962C8B-B14F-4D97-AF65-F5344CB8AC3E}">
        <p14:creationId xmlns:p14="http://schemas.microsoft.com/office/powerpoint/2010/main" val="4291563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CBE8339-D2AD-46DC-A898-FD1E949067F0}" type="slidenum">
              <a:rPr lang="en-US" smtClean="0"/>
              <a:pPr/>
              <a:t>‹#›</a:t>
            </a:fld>
            <a:endParaRPr lang="en-US" dirty="0"/>
          </a:p>
        </p:txBody>
      </p:sp>
    </p:spTree>
    <p:extLst>
      <p:ext uri="{BB962C8B-B14F-4D97-AF65-F5344CB8AC3E}">
        <p14:creationId xmlns:p14="http://schemas.microsoft.com/office/powerpoint/2010/main" val="31750426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838891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8195" name="Rectangle 3"/>
          <p:cNvSpPr>
            <a:spLocks noGrp="1" noChangeArrowheads="1"/>
          </p:cNvSpPr>
          <p:nvPr>
            <p:ph type="body" idx="1"/>
          </p:nvPr>
        </p:nvSpPr>
        <p:spPr bwMode="auto">
          <a:xfrm>
            <a:off x="396875" y="1362075"/>
            <a:ext cx="83661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4"/>
          </p:nvPr>
        </p:nvSpPr>
        <p:spPr>
          <a:xfrm>
            <a:off x="8534400" y="6492875"/>
            <a:ext cx="609600" cy="365125"/>
          </a:xfrm>
          <a:prstGeom prst="rect">
            <a:avLst/>
          </a:prstGeom>
        </p:spPr>
        <p:txBody>
          <a:bodyPr vert="horz" lIns="91440" tIns="45720" rIns="91440" bIns="45720" rtlCol="0" anchor="ctr"/>
          <a:lstStyle>
            <a:lvl1pPr algn="ctr">
              <a:defRPr sz="1200" b="1">
                <a:solidFill>
                  <a:srgbClr val="4B2A85"/>
                </a:solidFill>
                <a:latin typeface="Calibri" pitchFamily="34" charset="0"/>
                <a:cs typeface="Calibri" pitchFamily="34" charset="0"/>
              </a:defRPr>
            </a:lvl1pPr>
          </a:lstStyle>
          <a:p>
            <a:fld id="{7CBE8339-D2AD-46DC-A898-FD1E949067F0}" type="slidenum">
              <a:rPr lang="en-US" smtClean="0"/>
              <a:pPr/>
              <a:t>‹#›</a:t>
            </a:fld>
            <a:endParaRPr lang="en-US" dirty="0"/>
          </a:p>
        </p:txBody>
      </p:sp>
      <p:sp>
        <p:nvSpPr>
          <p:cNvPr id="9" name="Rectangle 8"/>
          <p:cNvSpPr>
            <a:spLocks noChangeArrowheads="1"/>
          </p:cNvSpPr>
          <p:nvPr userDrawn="1"/>
        </p:nvSpPr>
        <p:spPr bwMode="auto">
          <a:xfrm>
            <a:off x="0" y="0"/>
            <a:ext cx="9144000" cy="228600"/>
          </a:xfrm>
          <a:prstGeom prst="rect">
            <a:avLst/>
          </a:prstGeom>
          <a:solidFill>
            <a:srgbClr val="4B2A85"/>
          </a:solidFill>
          <a:ln w="9525">
            <a:noFill/>
            <a:miter lim="800000"/>
            <a:headEnd/>
            <a:tailEnd/>
          </a:ln>
          <a:effectLst/>
        </p:spPr>
        <p:txBody>
          <a:bodyPr wrap="none" anchor="ctr"/>
          <a:lstStyle/>
          <a:p>
            <a:pPr algn="ctr">
              <a:defRPr/>
            </a:pPr>
            <a:endParaRPr lang="en-US" b="0" dirty="0">
              <a:latin typeface="Times New Roman" pitchFamily="18" charset="0"/>
            </a:endParaRPr>
          </a:p>
        </p:txBody>
      </p:sp>
      <p:sp>
        <p:nvSpPr>
          <p:cNvPr id="16" name="TextBox 15"/>
          <p:cNvSpPr txBox="1"/>
          <p:nvPr/>
        </p:nvSpPr>
        <p:spPr>
          <a:xfrm>
            <a:off x="7867689" y="-2231"/>
            <a:ext cx="1276311" cy="230832"/>
          </a:xfrm>
          <a:prstGeom prst="rect">
            <a:avLst/>
          </a:prstGeom>
          <a:noFill/>
        </p:spPr>
        <p:txBody>
          <a:bodyPr wrap="none" rtlCol="0">
            <a:spAutoFit/>
          </a:bodyPr>
          <a:lstStyle/>
          <a:p>
            <a:pPr algn="r"/>
            <a:r>
              <a:rPr lang="en-US" sz="900" b="0" i="0" dirty="0">
                <a:solidFill>
                  <a:schemeClr val="bg1"/>
                </a:solidFill>
                <a:latin typeface="Roboto Regular" charset="0"/>
                <a:ea typeface="Roboto Regular" charset="0"/>
                <a:cs typeface="Roboto Regular" charset="0"/>
              </a:rPr>
              <a:t>CSE351</a:t>
            </a:r>
            <a:r>
              <a:rPr lang="en-US" sz="900" b="0" i="0" baseline="0" dirty="0">
                <a:solidFill>
                  <a:schemeClr val="bg1"/>
                </a:solidFill>
                <a:latin typeface="Roboto Regular" charset="0"/>
                <a:ea typeface="Roboto Regular" charset="0"/>
                <a:cs typeface="Roboto Regular" charset="0"/>
              </a:rPr>
              <a:t>, </a:t>
            </a:r>
            <a:r>
              <a:rPr lang="en-US" sz="900" b="0" i="0" dirty="0">
                <a:solidFill>
                  <a:schemeClr val="bg1"/>
                </a:solidFill>
                <a:latin typeface="Roboto Regular" charset="0"/>
                <a:ea typeface="Roboto Regular" charset="0"/>
                <a:cs typeface="Roboto Regular" charset="0"/>
              </a:rPr>
              <a:t>Winter 2018</a:t>
            </a:r>
          </a:p>
        </p:txBody>
      </p:sp>
      <p:pic>
        <p:nvPicPr>
          <p:cNvPr id="12" name="Picture 1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6376" y="25342"/>
            <a:ext cx="2150721" cy="169037"/>
          </a:xfrm>
          <a:prstGeom prst="rect">
            <a:avLst/>
          </a:prstGeom>
        </p:spPr>
      </p:pic>
      <p:sp>
        <p:nvSpPr>
          <p:cNvPr id="22" name="TextBox 21"/>
          <p:cNvSpPr txBox="1"/>
          <p:nvPr/>
        </p:nvSpPr>
        <p:spPr>
          <a:xfrm>
            <a:off x="3907412" y="-2231"/>
            <a:ext cx="1329210" cy="230832"/>
          </a:xfrm>
          <a:prstGeom prst="rect">
            <a:avLst/>
          </a:prstGeom>
          <a:noFill/>
        </p:spPr>
        <p:txBody>
          <a:bodyPr wrap="none" rtlCol="0">
            <a:spAutoFit/>
          </a:bodyPr>
          <a:lstStyle/>
          <a:p>
            <a:pPr algn="ctr"/>
            <a:r>
              <a:rPr lang="en-US" sz="900" b="0" i="0" dirty="0">
                <a:solidFill>
                  <a:schemeClr val="bg1"/>
                </a:solidFill>
                <a:latin typeface="Roboto Regular" charset="0"/>
                <a:ea typeface="Roboto Regular" charset="0"/>
                <a:cs typeface="Roboto Regular" charset="0"/>
              </a:rPr>
              <a:t>L07: </a:t>
            </a:r>
            <a:r>
              <a:rPr lang="en-US" sz="900" b="0" i="0" baseline="0" dirty="0">
                <a:solidFill>
                  <a:schemeClr val="bg1"/>
                </a:solidFill>
                <a:latin typeface="Roboto Regular" charset="0"/>
                <a:ea typeface="Roboto Regular" charset="0"/>
                <a:cs typeface="Roboto Regular" charset="0"/>
              </a:rPr>
              <a:t>x86-64 Assembly</a:t>
            </a:r>
            <a:endParaRPr lang="en-US" sz="900" b="0" i="0" dirty="0">
              <a:solidFill>
                <a:schemeClr val="bg1"/>
              </a:solidFill>
              <a:latin typeface="Roboto Regular" charset="0"/>
              <a:ea typeface="Roboto Regular" charset="0"/>
              <a:cs typeface="Roboto Regular" charset="0"/>
            </a:endParaRPr>
          </a:p>
        </p:txBody>
      </p:sp>
    </p:spTree>
    <p:extLst>
      <p:ext uri="{BB962C8B-B14F-4D97-AF65-F5344CB8AC3E}">
        <p14:creationId xmlns:p14="http://schemas.microsoft.com/office/powerpoint/2010/main" val="329215898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Lst>
  <p:hf hdr="0" ftr="0" dt="0"/>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400" b="1">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0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xkcd.com/409/" TargetMode="External"/><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tags" Target="../tags/tag86.xml"/><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tags" Target="../tags/tag85.xml"/><Relationship Id="rId2" Type="http://schemas.openxmlformats.org/officeDocument/2006/relationships/tags" Target="../tags/tag75.xml"/><Relationship Id="rId16" Type="http://schemas.openxmlformats.org/officeDocument/2006/relationships/notesSlide" Target="../notesSlides/notesSlide11.xml"/><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tags" Target="../tags/tag84.xml"/><Relationship Id="rId5" Type="http://schemas.openxmlformats.org/officeDocument/2006/relationships/tags" Target="../tags/tag78.xml"/><Relationship Id="rId15" Type="http://schemas.openxmlformats.org/officeDocument/2006/relationships/slideLayout" Target="../slideLayouts/slideLayout2.xml"/><Relationship Id="rId10" Type="http://schemas.openxmlformats.org/officeDocument/2006/relationships/tags" Target="../tags/tag83.xml"/><Relationship Id="rId4" Type="http://schemas.openxmlformats.org/officeDocument/2006/relationships/tags" Target="../tags/tag77.xml"/><Relationship Id="rId9" Type="http://schemas.openxmlformats.org/officeDocument/2006/relationships/tags" Target="../tags/tag82.xml"/><Relationship Id="rId14" Type="http://schemas.openxmlformats.org/officeDocument/2006/relationships/tags" Target="../tags/tag8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hyperlink" Target="https://inst.eecs.berkeley.edu/~cs61c/resources/MIPS_Green_Sheet.pdf" TargetMode="External"/><Relationship Id="rId5" Type="http://schemas.openxmlformats.org/officeDocument/2006/relationships/image" Target="../media/image14.png"/><Relationship Id="rId10" Type="http://schemas.openxmlformats.org/officeDocument/2006/relationships/hyperlink" Target="http://infocenter.arm.com/help/topic/com.arm.doc.qrc0001m/QRC0001_UAL.pdf" TargetMode="External"/><Relationship Id="rId4" Type="http://schemas.openxmlformats.org/officeDocument/2006/relationships/image" Target="../media/image13.png"/><Relationship Id="rId9" Type="http://schemas.openxmlformats.org/officeDocument/2006/relationships/hyperlink" Target="http://ref.x86asm.net/coder64-abc.htm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98.xml"/><Relationship Id="rId13" Type="http://schemas.openxmlformats.org/officeDocument/2006/relationships/tags" Target="../tags/tag103.xml"/><Relationship Id="rId18" Type="http://schemas.openxmlformats.org/officeDocument/2006/relationships/notesSlide" Target="../notesSlides/notesSlide18.xml"/><Relationship Id="rId3" Type="http://schemas.openxmlformats.org/officeDocument/2006/relationships/tags" Target="../tags/tag93.xml"/><Relationship Id="rId7" Type="http://schemas.openxmlformats.org/officeDocument/2006/relationships/tags" Target="../tags/tag97.xml"/><Relationship Id="rId12" Type="http://schemas.openxmlformats.org/officeDocument/2006/relationships/tags" Target="../tags/tag102.xml"/><Relationship Id="rId17" Type="http://schemas.openxmlformats.org/officeDocument/2006/relationships/slideLayout" Target="../slideLayouts/slideLayout2.xml"/><Relationship Id="rId2" Type="http://schemas.openxmlformats.org/officeDocument/2006/relationships/tags" Target="../tags/tag92.xml"/><Relationship Id="rId16" Type="http://schemas.openxmlformats.org/officeDocument/2006/relationships/tags" Target="../tags/tag106.xml"/><Relationship Id="rId1" Type="http://schemas.openxmlformats.org/officeDocument/2006/relationships/tags" Target="../tags/tag91.xml"/><Relationship Id="rId6" Type="http://schemas.openxmlformats.org/officeDocument/2006/relationships/tags" Target="../tags/tag96.xml"/><Relationship Id="rId11" Type="http://schemas.openxmlformats.org/officeDocument/2006/relationships/tags" Target="../tags/tag101.xml"/><Relationship Id="rId5" Type="http://schemas.openxmlformats.org/officeDocument/2006/relationships/tags" Target="../tags/tag95.xml"/><Relationship Id="rId15" Type="http://schemas.openxmlformats.org/officeDocument/2006/relationships/tags" Target="../tags/tag105.xml"/><Relationship Id="rId10" Type="http://schemas.openxmlformats.org/officeDocument/2006/relationships/tags" Target="../tags/tag100.xml"/><Relationship Id="rId4" Type="http://schemas.openxmlformats.org/officeDocument/2006/relationships/tags" Target="../tags/tag94.xml"/><Relationship Id="rId9" Type="http://schemas.openxmlformats.org/officeDocument/2006/relationships/tags" Target="../tags/tag99.xml"/><Relationship Id="rId14" Type="http://schemas.openxmlformats.org/officeDocument/2006/relationships/tags" Target="../tags/tag104.xml"/></Relationships>
</file>

<file path=ppt/slides/_rels/slide21.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110.xml"/></Relationships>
</file>

<file path=ppt/slides/_rels/slide22.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tags" Target="../tags/tag124.xml"/><Relationship Id="rId13" Type="http://schemas.openxmlformats.org/officeDocument/2006/relationships/tags" Target="../tags/tag129.xml"/><Relationship Id="rId18" Type="http://schemas.openxmlformats.org/officeDocument/2006/relationships/tags" Target="../tags/tag134.xml"/><Relationship Id="rId26" Type="http://schemas.openxmlformats.org/officeDocument/2006/relationships/tags" Target="../tags/tag142.xml"/><Relationship Id="rId3" Type="http://schemas.openxmlformats.org/officeDocument/2006/relationships/tags" Target="../tags/tag119.xml"/><Relationship Id="rId21" Type="http://schemas.openxmlformats.org/officeDocument/2006/relationships/tags" Target="../tags/tag137.xml"/><Relationship Id="rId34" Type="http://schemas.openxmlformats.org/officeDocument/2006/relationships/tags" Target="../tags/tag150.xml"/><Relationship Id="rId7" Type="http://schemas.openxmlformats.org/officeDocument/2006/relationships/tags" Target="../tags/tag123.xml"/><Relationship Id="rId12" Type="http://schemas.openxmlformats.org/officeDocument/2006/relationships/tags" Target="../tags/tag128.xml"/><Relationship Id="rId17" Type="http://schemas.openxmlformats.org/officeDocument/2006/relationships/tags" Target="../tags/tag133.xml"/><Relationship Id="rId25" Type="http://schemas.openxmlformats.org/officeDocument/2006/relationships/tags" Target="../tags/tag141.xml"/><Relationship Id="rId33" Type="http://schemas.openxmlformats.org/officeDocument/2006/relationships/tags" Target="../tags/tag149.xml"/><Relationship Id="rId2" Type="http://schemas.openxmlformats.org/officeDocument/2006/relationships/tags" Target="../tags/tag118.xml"/><Relationship Id="rId16" Type="http://schemas.openxmlformats.org/officeDocument/2006/relationships/tags" Target="../tags/tag132.xml"/><Relationship Id="rId20" Type="http://schemas.openxmlformats.org/officeDocument/2006/relationships/tags" Target="../tags/tag136.xml"/><Relationship Id="rId29" Type="http://schemas.openxmlformats.org/officeDocument/2006/relationships/tags" Target="../tags/tag145.xml"/><Relationship Id="rId1" Type="http://schemas.openxmlformats.org/officeDocument/2006/relationships/tags" Target="../tags/tag117.xml"/><Relationship Id="rId6" Type="http://schemas.openxmlformats.org/officeDocument/2006/relationships/tags" Target="../tags/tag122.xml"/><Relationship Id="rId11" Type="http://schemas.openxmlformats.org/officeDocument/2006/relationships/tags" Target="../tags/tag127.xml"/><Relationship Id="rId24" Type="http://schemas.openxmlformats.org/officeDocument/2006/relationships/tags" Target="../tags/tag140.xml"/><Relationship Id="rId32" Type="http://schemas.openxmlformats.org/officeDocument/2006/relationships/tags" Target="../tags/tag148.xml"/><Relationship Id="rId37" Type="http://schemas.openxmlformats.org/officeDocument/2006/relationships/notesSlide" Target="../notesSlides/notesSlide22.xml"/><Relationship Id="rId5" Type="http://schemas.openxmlformats.org/officeDocument/2006/relationships/tags" Target="../tags/tag121.xml"/><Relationship Id="rId15" Type="http://schemas.openxmlformats.org/officeDocument/2006/relationships/tags" Target="../tags/tag131.xml"/><Relationship Id="rId23" Type="http://schemas.openxmlformats.org/officeDocument/2006/relationships/tags" Target="../tags/tag139.xml"/><Relationship Id="rId28" Type="http://schemas.openxmlformats.org/officeDocument/2006/relationships/tags" Target="../tags/tag144.xml"/><Relationship Id="rId36" Type="http://schemas.openxmlformats.org/officeDocument/2006/relationships/slideLayout" Target="../slideLayouts/slideLayout2.xml"/><Relationship Id="rId10" Type="http://schemas.openxmlformats.org/officeDocument/2006/relationships/tags" Target="../tags/tag126.xml"/><Relationship Id="rId19" Type="http://schemas.openxmlformats.org/officeDocument/2006/relationships/tags" Target="../tags/tag135.xml"/><Relationship Id="rId31" Type="http://schemas.openxmlformats.org/officeDocument/2006/relationships/tags" Target="../tags/tag147.xml"/><Relationship Id="rId4" Type="http://schemas.openxmlformats.org/officeDocument/2006/relationships/tags" Target="../tags/tag120.xml"/><Relationship Id="rId9" Type="http://schemas.openxmlformats.org/officeDocument/2006/relationships/tags" Target="../tags/tag125.xml"/><Relationship Id="rId14" Type="http://schemas.openxmlformats.org/officeDocument/2006/relationships/tags" Target="../tags/tag130.xml"/><Relationship Id="rId22" Type="http://schemas.openxmlformats.org/officeDocument/2006/relationships/tags" Target="../tags/tag138.xml"/><Relationship Id="rId27" Type="http://schemas.openxmlformats.org/officeDocument/2006/relationships/tags" Target="../tags/tag143.xml"/><Relationship Id="rId30" Type="http://schemas.openxmlformats.org/officeDocument/2006/relationships/tags" Target="../tags/tag146.xml"/><Relationship Id="rId35" Type="http://schemas.openxmlformats.org/officeDocument/2006/relationships/tags" Target="../tags/tag151.xml"/></Relationships>
</file>

<file path=ppt/slides/_rels/slide25.xml.rels><?xml version="1.0" encoding="UTF-8" standalone="yes"?>
<Relationships xmlns="http://schemas.openxmlformats.org/package/2006/relationships"><Relationship Id="rId13" Type="http://schemas.openxmlformats.org/officeDocument/2006/relationships/tags" Target="../tags/tag164.xml"/><Relationship Id="rId18" Type="http://schemas.openxmlformats.org/officeDocument/2006/relationships/tags" Target="../tags/tag169.xml"/><Relationship Id="rId26" Type="http://schemas.openxmlformats.org/officeDocument/2006/relationships/tags" Target="../tags/tag177.xml"/><Relationship Id="rId39" Type="http://schemas.openxmlformats.org/officeDocument/2006/relationships/tags" Target="../tags/tag190.xml"/><Relationship Id="rId21" Type="http://schemas.openxmlformats.org/officeDocument/2006/relationships/tags" Target="../tags/tag172.xml"/><Relationship Id="rId34" Type="http://schemas.openxmlformats.org/officeDocument/2006/relationships/tags" Target="../tags/tag185.xml"/><Relationship Id="rId42" Type="http://schemas.openxmlformats.org/officeDocument/2006/relationships/tags" Target="../tags/tag193.xml"/><Relationship Id="rId47" Type="http://schemas.openxmlformats.org/officeDocument/2006/relationships/tags" Target="../tags/tag198.xml"/><Relationship Id="rId50" Type="http://schemas.openxmlformats.org/officeDocument/2006/relationships/tags" Target="../tags/tag201.xml"/><Relationship Id="rId55" Type="http://schemas.openxmlformats.org/officeDocument/2006/relationships/tags" Target="../tags/tag206.xml"/><Relationship Id="rId7" Type="http://schemas.openxmlformats.org/officeDocument/2006/relationships/tags" Target="../tags/tag158.xml"/><Relationship Id="rId12" Type="http://schemas.openxmlformats.org/officeDocument/2006/relationships/tags" Target="../tags/tag163.xml"/><Relationship Id="rId17" Type="http://schemas.openxmlformats.org/officeDocument/2006/relationships/tags" Target="../tags/tag168.xml"/><Relationship Id="rId25" Type="http://schemas.openxmlformats.org/officeDocument/2006/relationships/tags" Target="../tags/tag176.xml"/><Relationship Id="rId33" Type="http://schemas.openxmlformats.org/officeDocument/2006/relationships/tags" Target="../tags/tag184.xml"/><Relationship Id="rId38" Type="http://schemas.openxmlformats.org/officeDocument/2006/relationships/tags" Target="../tags/tag189.xml"/><Relationship Id="rId46" Type="http://schemas.openxmlformats.org/officeDocument/2006/relationships/tags" Target="../tags/tag197.xml"/><Relationship Id="rId2" Type="http://schemas.openxmlformats.org/officeDocument/2006/relationships/tags" Target="../tags/tag153.xml"/><Relationship Id="rId16" Type="http://schemas.openxmlformats.org/officeDocument/2006/relationships/tags" Target="../tags/tag167.xml"/><Relationship Id="rId20" Type="http://schemas.openxmlformats.org/officeDocument/2006/relationships/tags" Target="../tags/tag171.xml"/><Relationship Id="rId29" Type="http://schemas.openxmlformats.org/officeDocument/2006/relationships/tags" Target="../tags/tag180.xml"/><Relationship Id="rId41" Type="http://schemas.openxmlformats.org/officeDocument/2006/relationships/tags" Target="../tags/tag192.xml"/><Relationship Id="rId54" Type="http://schemas.openxmlformats.org/officeDocument/2006/relationships/tags" Target="../tags/tag205.xml"/><Relationship Id="rId1" Type="http://schemas.openxmlformats.org/officeDocument/2006/relationships/tags" Target="../tags/tag152.xml"/><Relationship Id="rId6" Type="http://schemas.openxmlformats.org/officeDocument/2006/relationships/tags" Target="../tags/tag157.xml"/><Relationship Id="rId11" Type="http://schemas.openxmlformats.org/officeDocument/2006/relationships/tags" Target="../tags/tag162.xml"/><Relationship Id="rId24" Type="http://schemas.openxmlformats.org/officeDocument/2006/relationships/tags" Target="../tags/tag175.xml"/><Relationship Id="rId32" Type="http://schemas.openxmlformats.org/officeDocument/2006/relationships/tags" Target="../tags/tag183.xml"/><Relationship Id="rId37" Type="http://schemas.openxmlformats.org/officeDocument/2006/relationships/tags" Target="../tags/tag188.xml"/><Relationship Id="rId40" Type="http://schemas.openxmlformats.org/officeDocument/2006/relationships/tags" Target="../tags/tag191.xml"/><Relationship Id="rId45" Type="http://schemas.openxmlformats.org/officeDocument/2006/relationships/tags" Target="../tags/tag196.xml"/><Relationship Id="rId53" Type="http://schemas.openxmlformats.org/officeDocument/2006/relationships/tags" Target="../tags/tag204.xml"/><Relationship Id="rId5" Type="http://schemas.openxmlformats.org/officeDocument/2006/relationships/tags" Target="../tags/tag156.xml"/><Relationship Id="rId15" Type="http://schemas.openxmlformats.org/officeDocument/2006/relationships/tags" Target="../tags/tag166.xml"/><Relationship Id="rId23" Type="http://schemas.openxmlformats.org/officeDocument/2006/relationships/tags" Target="../tags/tag174.xml"/><Relationship Id="rId28" Type="http://schemas.openxmlformats.org/officeDocument/2006/relationships/tags" Target="../tags/tag179.xml"/><Relationship Id="rId36" Type="http://schemas.openxmlformats.org/officeDocument/2006/relationships/tags" Target="../tags/tag187.xml"/><Relationship Id="rId49" Type="http://schemas.openxmlformats.org/officeDocument/2006/relationships/tags" Target="../tags/tag200.xml"/><Relationship Id="rId57" Type="http://schemas.openxmlformats.org/officeDocument/2006/relationships/notesSlide" Target="../notesSlides/notesSlide23.xml"/><Relationship Id="rId10" Type="http://schemas.openxmlformats.org/officeDocument/2006/relationships/tags" Target="../tags/tag161.xml"/><Relationship Id="rId19" Type="http://schemas.openxmlformats.org/officeDocument/2006/relationships/tags" Target="../tags/tag170.xml"/><Relationship Id="rId31" Type="http://schemas.openxmlformats.org/officeDocument/2006/relationships/tags" Target="../tags/tag182.xml"/><Relationship Id="rId44" Type="http://schemas.openxmlformats.org/officeDocument/2006/relationships/tags" Target="../tags/tag195.xml"/><Relationship Id="rId52" Type="http://schemas.openxmlformats.org/officeDocument/2006/relationships/tags" Target="../tags/tag203.xml"/><Relationship Id="rId4" Type="http://schemas.openxmlformats.org/officeDocument/2006/relationships/tags" Target="../tags/tag155.xml"/><Relationship Id="rId9" Type="http://schemas.openxmlformats.org/officeDocument/2006/relationships/tags" Target="../tags/tag160.xml"/><Relationship Id="rId14" Type="http://schemas.openxmlformats.org/officeDocument/2006/relationships/tags" Target="../tags/tag165.xml"/><Relationship Id="rId22" Type="http://schemas.openxmlformats.org/officeDocument/2006/relationships/tags" Target="../tags/tag173.xml"/><Relationship Id="rId27" Type="http://schemas.openxmlformats.org/officeDocument/2006/relationships/tags" Target="../tags/tag178.xml"/><Relationship Id="rId30" Type="http://schemas.openxmlformats.org/officeDocument/2006/relationships/tags" Target="../tags/tag181.xml"/><Relationship Id="rId35" Type="http://schemas.openxmlformats.org/officeDocument/2006/relationships/tags" Target="../tags/tag186.xml"/><Relationship Id="rId43" Type="http://schemas.openxmlformats.org/officeDocument/2006/relationships/tags" Target="../tags/tag194.xml"/><Relationship Id="rId48" Type="http://schemas.openxmlformats.org/officeDocument/2006/relationships/tags" Target="../tags/tag199.xml"/><Relationship Id="rId56" Type="http://schemas.openxmlformats.org/officeDocument/2006/relationships/slideLayout" Target="../slideLayouts/slideLayout2.xml"/><Relationship Id="rId8" Type="http://schemas.openxmlformats.org/officeDocument/2006/relationships/tags" Target="../tags/tag159.xml"/><Relationship Id="rId51" Type="http://schemas.openxmlformats.org/officeDocument/2006/relationships/tags" Target="../tags/tag202.xml"/><Relationship Id="rId3" Type="http://schemas.openxmlformats.org/officeDocument/2006/relationships/tags" Target="../tags/tag154.xml"/></Relationships>
</file>

<file path=ppt/slides/_rels/slide26.xml.rels><?xml version="1.0" encoding="UTF-8" standalone="yes"?>
<Relationships xmlns="http://schemas.openxmlformats.org/package/2006/relationships"><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tags" Target="../tags/tag217.xml"/><Relationship Id="rId13" Type="http://schemas.openxmlformats.org/officeDocument/2006/relationships/tags" Target="../tags/tag222.xml"/><Relationship Id="rId3" Type="http://schemas.openxmlformats.org/officeDocument/2006/relationships/tags" Target="../tags/tag212.xml"/><Relationship Id="rId7" Type="http://schemas.openxmlformats.org/officeDocument/2006/relationships/tags" Target="../tags/tag216.xml"/><Relationship Id="rId12" Type="http://schemas.openxmlformats.org/officeDocument/2006/relationships/tags" Target="../tags/tag221.xml"/><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tags" Target="../tags/tag215.xml"/><Relationship Id="rId11" Type="http://schemas.openxmlformats.org/officeDocument/2006/relationships/tags" Target="../tags/tag220.xml"/><Relationship Id="rId5" Type="http://schemas.openxmlformats.org/officeDocument/2006/relationships/tags" Target="../tags/tag214.xml"/><Relationship Id="rId15" Type="http://schemas.openxmlformats.org/officeDocument/2006/relationships/notesSlide" Target="../notesSlides/notesSlide25.xml"/><Relationship Id="rId10" Type="http://schemas.openxmlformats.org/officeDocument/2006/relationships/tags" Target="../tags/tag219.xml"/><Relationship Id="rId4" Type="http://schemas.openxmlformats.org/officeDocument/2006/relationships/tags" Target="../tags/tag213.xml"/><Relationship Id="rId9" Type="http://schemas.openxmlformats.org/officeDocument/2006/relationships/tags" Target="../tags/tag218.xml"/><Relationship Id="rId1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tags" Target="../tags/tag223.xml"/><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tiff"/><Relationship Id="rId3" Type="http://schemas.openxmlformats.org/officeDocument/2006/relationships/tags" Target="../tags/tag6.xml"/><Relationship Id="rId7" Type="http://schemas.openxmlformats.org/officeDocument/2006/relationships/image" Target="../media/image4.tif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tiff"/><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0.xml"/></Relationships>
</file>

<file path=ppt/slides/_rels/slide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tags" Target="../tags/tag13.xml"/><Relationship Id="rId7" Type="http://schemas.openxmlformats.org/officeDocument/2006/relationships/tags" Target="../tags/tag380.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14.xml"/></Relationships>
</file>

<file path=ppt/slides/_rels/slide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tags" Target="../tags/tag30.xml"/><Relationship Id="rId18" Type="http://schemas.openxmlformats.org/officeDocument/2006/relationships/tags" Target="../tags/tag35.xml"/><Relationship Id="rId26" Type="http://schemas.openxmlformats.org/officeDocument/2006/relationships/slideLayout" Target="../slideLayouts/slideLayout2.xml"/><Relationship Id="rId3" Type="http://schemas.openxmlformats.org/officeDocument/2006/relationships/tags" Target="../tags/tag20.xml"/><Relationship Id="rId21" Type="http://schemas.openxmlformats.org/officeDocument/2006/relationships/tags" Target="../tags/tag38.xml"/><Relationship Id="rId7" Type="http://schemas.openxmlformats.org/officeDocument/2006/relationships/tags" Target="../tags/tag24.xml"/><Relationship Id="rId12" Type="http://schemas.openxmlformats.org/officeDocument/2006/relationships/tags" Target="../tags/tag29.xml"/><Relationship Id="rId17" Type="http://schemas.openxmlformats.org/officeDocument/2006/relationships/tags" Target="../tags/tag34.xml"/><Relationship Id="rId25" Type="http://schemas.openxmlformats.org/officeDocument/2006/relationships/tags" Target="../tags/tag42.xml"/><Relationship Id="rId33" Type="http://schemas.openxmlformats.org/officeDocument/2006/relationships/image" Target="../media/image11.png"/><Relationship Id="rId2" Type="http://schemas.openxmlformats.org/officeDocument/2006/relationships/tags" Target="../tags/tag19.xml"/><Relationship Id="rId16" Type="http://schemas.openxmlformats.org/officeDocument/2006/relationships/tags" Target="../tags/tag33.xml"/><Relationship Id="rId20" Type="http://schemas.openxmlformats.org/officeDocument/2006/relationships/tags" Target="../tags/tag37.xml"/><Relationship Id="rId29" Type="http://schemas.openxmlformats.org/officeDocument/2006/relationships/image" Target="../media/image7.png"/><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tags" Target="../tags/tag28.xml"/><Relationship Id="rId24" Type="http://schemas.openxmlformats.org/officeDocument/2006/relationships/tags" Target="../tags/tag41.xml"/><Relationship Id="rId32" Type="http://schemas.openxmlformats.org/officeDocument/2006/relationships/image" Target="../media/image10.jpeg"/><Relationship Id="rId5" Type="http://schemas.openxmlformats.org/officeDocument/2006/relationships/tags" Target="../tags/tag22.xml"/><Relationship Id="rId15" Type="http://schemas.openxmlformats.org/officeDocument/2006/relationships/tags" Target="../tags/tag32.xml"/><Relationship Id="rId23" Type="http://schemas.openxmlformats.org/officeDocument/2006/relationships/tags" Target="../tags/tag40.xml"/><Relationship Id="rId28" Type="http://schemas.openxmlformats.org/officeDocument/2006/relationships/image" Target="../media/image6.png"/><Relationship Id="rId10" Type="http://schemas.openxmlformats.org/officeDocument/2006/relationships/tags" Target="../tags/tag27.xml"/><Relationship Id="rId19" Type="http://schemas.openxmlformats.org/officeDocument/2006/relationships/tags" Target="../tags/tag36.xml"/><Relationship Id="rId31" Type="http://schemas.openxmlformats.org/officeDocument/2006/relationships/image" Target="../media/image9.png"/><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tags" Target="../tags/tag31.xml"/><Relationship Id="rId22" Type="http://schemas.openxmlformats.org/officeDocument/2006/relationships/tags" Target="../tags/tag39.xml"/><Relationship Id="rId27" Type="http://schemas.openxmlformats.org/officeDocument/2006/relationships/notesSlide" Target="../notesSlides/notesSlide6.xml"/><Relationship Id="rId30"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tags" Target="../tags/tag55.xml"/><Relationship Id="rId18" Type="http://schemas.openxmlformats.org/officeDocument/2006/relationships/tags" Target="../tags/tag60.xml"/><Relationship Id="rId26" Type="http://schemas.openxmlformats.org/officeDocument/2006/relationships/tags" Target="../tags/tag68.xml"/><Relationship Id="rId3" Type="http://schemas.openxmlformats.org/officeDocument/2006/relationships/tags" Target="../tags/tag45.xml"/><Relationship Id="rId21" Type="http://schemas.openxmlformats.org/officeDocument/2006/relationships/tags" Target="../tags/tag63.xml"/><Relationship Id="rId7" Type="http://schemas.openxmlformats.org/officeDocument/2006/relationships/tags" Target="../tags/tag49.xml"/><Relationship Id="rId12" Type="http://schemas.openxmlformats.org/officeDocument/2006/relationships/tags" Target="../tags/tag54.xml"/><Relationship Id="rId17" Type="http://schemas.openxmlformats.org/officeDocument/2006/relationships/tags" Target="../tags/tag59.xml"/><Relationship Id="rId25" Type="http://schemas.openxmlformats.org/officeDocument/2006/relationships/tags" Target="../tags/tag67.xml"/><Relationship Id="rId2" Type="http://schemas.openxmlformats.org/officeDocument/2006/relationships/tags" Target="../tags/tag44.xml"/><Relationship Id="rId16" Type="http://schemas.openxmlformats.org/officeDocument/2006/relationships/tags" Target="../tags/tag58.xml"/><Relationship Id="rId20" Type="http://schemas.openxmlformats.org/officeDocument/2006/relationships/tags" Target="../tags/tag62.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24" Type="http://schemas.openxmlformats.org/officeDocument/2006/relationships/tags" Target="../tags/tag66.xml"/><Relationship Id="rId5" Type="http://schemas.openxmlformats.org/officeDocument/2006/relationships/tags" Target="../tags/tag47.xml"/><Relationship Id="rId15" Type="http://schemas.openxmlformats.org/officeDocument/2006/relationships/tags" Target="../tags/tag57.xml"/><Relationship Id="rId23" Type="http://schemas.openxmlformats.org/officeDocument/2006/relationships/tags" Target="../tags/tag65.xml"/><Relationship Id="rId28" Type="http://schemas.openxmlformats.org/officeDocument/2006/relationships/notesSlide" Target="../notesSlides/notesSlide8.xml"/><Relationship Id="rId10" Type="http://schemas.openxmlformats.org/officeDocument/2006/relationships/tags" Target="../tags/tag52.xml"/><Relationship Id="rId19" Type="http://schemas.openxmlformats.org/officeDocument/2006/relationships/tags" Target="../tags/tag61.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tags" Target="../tags/tag56.xml"/><Relationship Id="rId22" Type="http://schemas.openxmlformats.org/officeDocument/2006/relationships/tags" Target="../tags/tag64.xml"/><Relationship Id="rId27"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custDataLst>
              <p:tags r:id="rId1"/>
            </p:custDataLst>
          </p:nvPr>
        </p:nvSpPr>
        <p:spPr>
          <a:xfrm>
            <a:off x="304800" y="304800"/>
            <a:ext cx="7772400" cy="1470025"/>
          </a:xfrm>
        </p:spPr>
        <p:txBody>
          <a:bodyPr/>
          <a:lstStyle/>
          <a:p>
            <a:pPr marL="0" indent="0"/>
            <a:r>
              <a:rPr lang="en-US" dirty="0"/>
              <a:t>x86-64 Assembly</a:t>
            </a:r>
            <a:br>
              <a:rPr lang="en-US" dirty="0"/>
            </a:br>
            <a:r>
              <a:rPr lang="en-US" sz="2000" b="0" dirty="0"/>
              <a:t>CSE 351 Winter 2018</a:t>
            </a:r>
          </a:p>
        </p:txBody>
      </p:sp>
      <p:sp>
        <p:nvSpPr>
          <p:cNvPr id="9219" name="Subtitle 2"/>
          <p:cNvSpPr>
            <a:spLocks noGrp="1"/>
          </p:cNvSpPr>
          <p:nvPr>
            <p:ph type="subTitle" idx="1"/>
            <p:custDataLst>
              <p:tags r:id="rId2"/>
            </p:custDataLst>
          </p:nvPr>
        </p:nvSpPr>
        <p:spPr>
          <a:xfrm>
            <a:off x="304799" y="1737360"/>
            <a:ext cx="8540496" cy="4572000"/>
          </a:xfrm>
        </p:spPr>
        <p:txBody>
          <a:bodyPr/>
          <a:lstStyle/>
          <a:p>
            <a:pPr algn="l"/>
            <a:r>
              <a:rPr lang="en-US" sz="2000" b="1" dirty="0"/>
              <a:t>Instructor:</a:t>
            </a:r>
            <a:r>
              <a:rPr lang="en-US" sz="2000" dirty="0"/>
              <a:t> </a:t>
            </a:r>
          </a:p>
          <a:p>
            <a:pPr algn="l"/>
            <a:r>
              <a:rPr lang="en-US" sz="2000" dirty="0"/>
              <a:t>Mark Wyse</a:t>
            </a:r>
          </a:p>
          <a:p>
            <a:pPr algn="l"/>
            <a:endParaRPr lang="en-US" sz="1000" dirty="0"/>
          </a:p>
          <a:p>
            <a:pPr algn="l"/>
            <a:r>
              <a:rPr lang="en-US" sz="2000" b="1" dirty="0"/>
              <a:t>Teaching Assistants:</a:t>
            </a:r>
          </a:p>
          <a:p>
            <a:pPr algn="l">
              <a:spcBef>
                <a:spcPts val="480"/>
              </a:spcBef>
            </a:pPr>
            <a:r>
              <a:rPr lang="en-US" sz="2000" dirty="0"/>
              <a:t>Kevin Bi</a:t>
            </a:r>
          </a:p>
          <a:p>
            <a:pPr algn="l">
              <a:spcBef>
                <a:spcPts val="480"/>
              </a:spcBef>
            </a:pPr>
            <a:r>
              <a:rPr lang="en-US" sz="2000" dirty="0"/>
              <a:t>Parker </a:t>
            </a:r>
            <a:r>
              <a:rPr lang="en-US" sz="2000" dirty="0" err="1"/>
              <a:t>DeWilde</a:t>
            </a:r>
            <a:endParaRPr lang="en-US" sz="2000" dirty="0"/>
          </a:p>
          <a:p>
            <a:pPr algn="l">
              <a:spcBef>
                <a:spcPts val="480"/>
              </a:spcBef>
            </a:pPr>
            <a:r>
              <a:rPr lang="en-US" sz="2000" dirty="0"/>
              <a:t>Emily </a:t>
            </a:r>
            <a:r>
              <a:rPr lang="en-US" sz="2000" dirty="0" err="1"/>
              <a:t>Furst</a:t>
            </a:r>
            <a:endParaRPr lang="en-US" sz="2000" dirty="0"/>
          </a:p>
          <a:p>
            <a:pPr algn="l">
              <a:spcBef>
                <a:spcPts val="480"/>
              </a:spcBef>
            </a:pPr>
            <a:r>
              <a:rPr lang="en-US" sz="2000" dirty="0"/>
              <a:t>Sarah House</a:t>
            </a:r>
          </a:p>
          <a:p>
            <a:pPr algn="l">
              <a:spcBef>
                <a:spcPts val="480"/>
              </a:spcBef>
            </a:pPr>
            <a:r>
              <a:rPr lang="en-US" sz="2000" dirty="0"/>
              <a:t>Waylon Huang</a:t>
            </a:r>
          </a:p>
          <a:p>
            <a:pPr algn="l">
              <a:spcBef>
                <a:spcPts val="480"/>
              </a:spcBef>
            </a:pPr>
            <a:r>
              <a:rPr lang="en-US" sz="2000" dirty="0"/>
              <a:t>Vinny </a:t>
            </a:r>
            <a:r>
              <a:rPr lang="en-US" sz="2000" dirty="0" err="1"/>
              <a:t>Palaniappan</a:t>
            </a:r>
            <a:endParaRPr lang="en-US" sz="2000" dirty="0"/>
          </a:p>
        </p:txBody>
      </p:sp>
      <p:pic>
        <p:nvPicPr>
          <p:cNvPr id="10" name="Picture 9">
            <a:extLst>
              <a:ext uri="{FF2B5EF4-FFF2-40B4-BE49-F238E27FC236}">
                <a16:creationId xmlns:a16="http://schemas.microsoft.com/office/drawing/2014/main" id="{C3CD95EF-7123-46CC-AD06-4476AC7339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3200" y="1737360"/>
            <a:ext cx="6400800" cy="3650190"/>
          </a:xfrm>
          <a:prstGeom prst="rect">
            <a:avLst/>
          </a:prstGeom>
        </p:spPr>
      </p:pic>
      <p:sp>
        <p:nvSpPr>
          <p:cNvPr id="11" name="TextBox 10">
            <a:extLst>
              <a:ext uri="{FF2B5EF4-FFF2-40B4-BE49-F238E27FC236}">
                <a16:creationId xmlns:a16="http://schemas.microsoft.com/office/drawing/2014/main" id="{DF3B1487-40E7-4268-8E4D-12DC524619E9}"/>
              </a:ext>
            </a:extLst>
          </p:cNvPr>
          <p:cNvSpPr txBox="1"/>
          <p:nvPr/>
        </p:nvSpPr>
        <p:spPr>
          <a:xfrm>
            <a:off x="4114800" y="5387550"/>
            <a:ext cx="3657600" cy="307777"/>
          </a:xfrm>
          <a:prstGeom prst="rect">
            <a:avLst/>
          </a:prstGeom>
          <a:noFill/>
        </p:spPr>
        <p:txBody>
          <a:bodyPr wrap="square" rtlCol="0">
            <a:spAutoFit/>
          </a:bodyPr>
          <a:lstStyle/>
          <a:p>
            <a:pPr algn="ctr"/>
            <a:r>
              <a:rPr lang="en-US" sz="1400" b="0" dirty="0">
                <a:solidFill>
                  <a:srgbClr val="4B2A85"/>
                </a:solidFill>
                <a:latin typeface="Calibri" panose="020F0502020204030204" pitchFamily="34" charset="0"/>
                <a:ea typeface="Roboto" charset="0"/>
                <a:cs typeface="Calibri" panose="020F0502020204030204" pitchFamily="34" charset="0"/>
                <a:hlinkClick r:id="rId6"/>
              </a:rPr>
              <a:t>http://xkcd.com/409/</a:t>
            </a:r>
            <a:endParaRPr lang="en-US" sz="1400" b="0" dirty="0">
              <a:solidFill>
                <a:srgbClr val="4B2A85"/>
              </a:solidFill>
              <a:latin typeface="Calibri" panose="020F0502020204030204" pitchFamily="34" charset="0"/>
              <a:ea typeface="Roboto" charset="0"/>
              <a:cs typeface="Calibri" panose="020F0502020204030204" pitchFamily="34" charset="0"/>
            </a:endParaRPr>
          </a:p>
        </p:txBody>
      </p:sp>
    </p:spTree>
    <p:extLst>
      <p:ext uri="{BB962C8B-B14F-4D97-AF65-F5344CB8AC3E}">
        <p14:creationId xmlns:p14="http://schemas.microsoft.com/office/powerpoint/2010/main" val="633494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bwMode="auto">
          <a:xfrm>
            <a:off x="383161" y="2409186"/>
            <a:ext cx="2329559" cy="3681750"/>
          </a:xfrm>
          <a:prstGeom prst="roundRect">
            <a:avLst>
              <a:gd name="adj" fmla="val 2568"/>
            </a:avLst>
          </a:prstGeom>
          <a:solidFill>
            <a:schemeClr val="bg1">
              <a:lumMod val="95000"/>
            </a:schemeClr>
          </a:solidFill>
          <a:ln w="19050" cap="flat" cmpd="sng" algn="ctr">
            <a:solidFill>
              <a:schemeClr val="tx1"/>
            </a:solid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80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C Language</a:t>
            </a:r>
          </a:p>
        </p:txBody>
      </p:sp>
      <p:sp>
        <p:nvSpPr>
          <p:cNvPr id="9217" name="Rectangle 1"/>
          <p:cNvSpPr>
            <a:spLocks noGrp="1" noChangeArrowheads="1"/>
          </p:cNvSpPr>
          <p:nvPr>
            <p:ph type="title"/>
            <p:custDataLst>
              <p:tags r:id="rId1"/>
            </p:custDataLst>
          </p:nvPr>
        </p:nvSpPr>
        <p:spPr/>
        <p:txBody>
          <a:bodyPr/>
          <a:lstStyle/>
          <a:p>
            <a:r>
              <a:rPr lang="en-US" sz="3500" dirty="0"/>
              <a:t>HW Interface Affects Performance</a:t>
            </a:r>
          </a:p>
        </p:txBody>
      </p:sp>
      <p:sp>
        <p:nvSpPr>
          <p:cNvPr id="5" name="Slide Number Placeholder 4"/>
          <p:cNvSpPr>
            <a:spLocks noGrp="1"/>
          </p:cNvSpPr>
          <p:nvPr>
            <p:ph type="sldNum" sz="quarter" idx="10"/>
            <p:custDataLst>
              <p:tags r:id="rId2"/>
            </p:custDataLst>
          </p:nvPr>
        </p:nvSpPr>
        <p:spPr/>
        <p:txBody>
          <a:bodyPr/>
          <a:lstStyle/>
          <a:p>
            <a:fld id="{7CBE8339-D2AD-46DC-A898-FD1E949067F0}" type="slidenum">
              <a:rPr lang="en-US" smtClean="0"/>
              <a:pPr/>
              <a:t>10</a:t>
            </a:fld>
            <a:endParaRPr lang="en-US" dirty="0"/>
          </a:p>
        </p:txBody>
      </p:sp>
      <p:sp>
        <p:nvSpPr>
          <p:cNvPr id="15" name="Rounded Rectangle 14"/>
          <p:cNvSpPr/>
          <p:nvPr/>
        </p:nvSpPr>
        <p:spPr bwMode="auto">
          <a:xfrm>
            <a:off x="4874443" y="3140178"/>
            <a:ext cx="1382209" cy="686501"/>
          </a:xfrm>
          <a:prstGeom prst="roundRect">
            <a:avLst>
              <a:gd name="adj" fmla="val 3960"/>
            </a:avLst>
          </a:prstGeom>
          <a:solidFill>
            <a:schemeClr val="bg1">
              <a:lumMod val="95000"/>
            </a:schemeClr>
          </a:solidFill>
          <a:ln w="19050" cap="flat" cmpd="sng" algn="ctr">
            <a:solidFill>
              <a:schemeClr val="tx1"/>
            </a:solidFill>
            <a:prstDash val="dash"/>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x86-64</a:t>
            </a:r>
          </a:p>
        </p:txBody>
      </p:sp>
      <p:sp>
        <p:nvSpPr>
          <p:cNvPr id="8" name="Rounded Rectangle 7"/>
          <p:cNvSpPr/>
          <p:nvPr/>
        </p:nvSpPr>
        <p:spPr bwMode="auto">
          <a:xfrm>
            <a:off x="7062178" y="2203727"/>
            <a:ext cx="1931436" cy="358475"/>
          </a:xfrm>
          <a:prstGeom prst="roundRect">
            <a:avLst>
              <a:gd name="adj" fmla="val 3960"/>
            </a:avLst>
          </a:prstGeom>
          <a:solidFill>
            <a:srgbClr val="CDF1C5"/>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Intel Pentium</a:t>
            </a:r>
            <a:r>
              <a:rPr kumimoji="0" lang="en-US" sz="1800" b="0" i="0" u="none" strike="noStrike" cap="none" normalizeH="0" dirty="0">
                <a:ln>
                  <a:noFill/>
                </a:ln>
                <a:solidFill>
                  <a:schemeClr val="tx1"/>
                </a:solidFill>
                <a:effectLst/>
                <a:latin typeface="Calibri" panose="020F0502020204030204" pitchFamily="34" charset="0"/>
                <a:ea typeface="Roboto" charset="0"/>
                <a:cs typeface="Calibri" panose="020F0502020204030204" pitchFamily="34" charset="0"/>
              </a:rPr>
              <a:t> 4</a:t>
            </a:r>
            <a:endParaRPr kumimoji="0" lang="en-US" sz="1800" b="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endParaRPr>
          </a:p>
        </p:txBody>
      </p:sp>
      <p:sp>
        <p:nvSpPr>
          <p:cNvPr id="11" name="Rounded Rectangle 10"/>
          <p:cNvSpPr/>
          <p:nvPr/>
        </p:nvSpPr>
        <p:spPr bwMode="auto">
          <a:xfrm>
            <a:off x="7062178" y="2793557"/>
            <a:ext cx="1931436" cy="358475"/>
          </a:xfrm>
          <a:prstGeom prst="roundRect">
            <a:avLst>
              <a:gd name="adj" fmla="val 3960"/>
            </a:avLst>
          </a:prstGeom>
          <a:solidFill>
            <a:srgbClr val="CDF1C5"/>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Intel Core i7</a:t>
            </a:r>
          </a:p>
        </p:txBody>
      </p:sp>
      <p:sp>
        <p:nvSpPr>
          <p:cNvPr id="12" name="Rounded Rectangle 11"/>
          <p:cNvSpPr/>
          <p:nvPr/>
        </p:nvSpPr>
        <p:spPr bwMode="auto">
          <a:xfrm>
            <a:off x="7062178" y="3383388"/>
            <a:ext cx="1931436" cy="358475"/>
          </a:xfrm>
          <a:prstGeom prst="roundRect">
            <a:avLst>
              <a:gd name="adj" fmla="val 3960"/>
            </a:avLst>
          </a:prstGeom>
          <a:solidFill>
            <a:srgbClr val="CDF1C5"/>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AMD Ryzen</a:t>
            </a:r>
          </a:p>
        </p:txBody>
      </p:sp>
      <p:sp>
        <p:nvSpPr>
          <p:cNvPr id="13" name="Rounded Rectangle 12"/>
          <p:cNvSpPr/>
          <p:nvPr/>
        </p:nvSpPr>
        <p:spPr bwMode="auto">
          <a:xfrm>
            <a:off x="7062178" y="3973219"/>
            <a:ext cx="1931436" cy="358475"/>
          </a:xfrm>
          <a:prstGeom prst="roundRect">
            <a:avLst>
              <a:gd name="adj" fmla="val 3960"/>
            </a:avLst>
          </a:prstGeom>
          <a:solidFill>
            <a:srgbClr val="CDF1C5"/>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AMD </a:t>
            </a:r>
            <a:r>
              <a:rPr kumimoji="0" lang="en-US" sz="1800" b="0" u="none" strike="noStrike" cap="none" normalizeH="0" baseline="0" dirty="0" err="1">
                <a:ln>
                  <a:noFill/>
                </a:ln>
                <a:solidFill>
                  <a:schemeClr val="tx1"/>
                </a:solidFill>
                <a:effectLst/>
                <a:latin typeface="Calibri" panose="020F0502020204030204" pitchFamily="34" charset="0"/>
                <a:ea typeface="Roboto" charset="0"/>
                <a:cs typeface="Calibri" panose="020F0502020204030204" pitchFamily="34" charset="0"/>
              </a:rPr>
              <a:t>Epyc</a:t>
            </a:r>
            <a:endParaRPr kumimoji="0" lang="en-US" sz="1800" b="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endParaRPr>
          </a:p>
        </p:txBody>
      </p:sp>
      <p:sp>
        <p:nvSpPr>
          <p:cNvPr id="14" name="Rounded Rectangle 13"/>
          <p:cNvSpPr/>
          <p:nvPr/>
        </p:nvSpPr>
        <p:spPr bwMode="auto">
          <a:xfrm>
            <a:off x="7062178" y="4502033"/>
            <a:ext cx="1931436" cy="358475"/>
          </a:xfrm>
          <a:prstGeom prst="roundRect">
            <a:avLst>
              <a:gd name="adj" fmla="val 3960"/>
            </a:avLst>
          </a:prstGeom>
          <a:solidFill>
            <a:srgbClr val="CDF1C5"/>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latin typeface="Calibri" panose="020F0502020204030204" pitchFamily="34" charset="0"/>
                <a:ea typeface="Roboto" charset="0"/>
                <a:cs typeface="Calibri" panose="020F0502020204030204" pitchFamily="34" charset="0"/>
              </a:rPr>
              <a:t>Intel Xeon</a:t>
            </a:r>
            <a:endParaRPr kumimoji="0" lang="en-US" sz="1800" b="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endParaRPr>
          </a:p>
        </p:txBody>
      </p:sp>
      <p:sp>
        <p:nvSpPr>
          <p:cNvPr id="16" name="Rounded Rectangle 15"/>
          <p:cNvSpPr/>
          <p:nvPr/>
        </p:nvSpPr>
        <p:spPr bwMode="auto">
          <a:xfrm>
            <a:off x="2244099" y="3140178"/>
            <a:ext cx="1020147" cy="863007"/>
          </a:xfrm>
          <a:prstGeom prst="roundRect">
            <a:avLst>
              <a:gd name="adj" fmla="val 3960"/>
            </a:avLst>
          </a:prstGeom>
          <a:solidFill>
            <a:srgbClr val="F6F5BD"/>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GCC</a:t>
            </a:r>
          </a:p>
        </p:txBody>
      </p:sp>
      <p:sp>
        <p:nvSpPr>
          <p:cNvPr id="17" name="Rounded Rectangle 16"/>
          <p:cNvSpPr/>
          <p:nvPr/>
        </p:nvSpPr>
        <p:spPr bwMode="auto">
          <a:xfrm>
            <a:off x="4866740" y="5384831"/>
            <a:ext cx="1483260" cy="843249"/>
          </a:xfrm>
          <a:prstGeom prst="roundRect">
            <a:avLst>
              <a:gd name="adj" fmla="val 3960"/>
            </a:avLst>
          </a:prstGeom>
          <a:solidFill>
            <a:schemeClr val="bg1">
              <a:lumMod val="95000"/>
            </a:schemeClr>
          </a:solidFill>
          <a:ln w="19050" cap="flat" cmpd="sng" algn="ctr">
            <a:solidFill>
              <a:schemeClr val="tx1"/>
            </a:solidFill>
            <a:prstDash val="dash"/>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ARMv8</a:t>
            </a:r>
            <a:r>
              <a:rPr kumimoji="0" lang="en-US" sz="1800" b="0" i="0" u="none" strike="noStrike" cap="none" normalizeH="0" dirty="0">
                <a:ln>
                  <a:noFill/>
                </a:ln>
                <a:solidFill>
                  <a:schemeClr val="tx1"/>
                </a:solidFill>
                <a:effectLst/>
                <a:latin typeface="Calibri" panose="020F0502020204030204" pitchFamily="34" charset="0"/>
                <a:ea typeface="Roboto" charset="0"/>
                <a:cs typeface="Calibri" panose="020F0502020204030204" pitchFamily="34" charset="0"/>
              </a:rPr>
              <a:t> (AArch64/A64)</a:t>
            </a:r>
            <a:endParaRPr kumimoji="0" lang="en-US" sz="1800" b="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endParaRPr>
          </a:p>
        </p:txBody>
      </p:sp>
      <p:sp>
        <p:nvSpPr>
          <p:cNvPr id="18" name="Rounded Rectangle 17"/>
          <p:cNvSpPr/>
          <p:nvPr/>
        </p:nvSpPr>
        <p:spPr bwMode="auto">
          <a:xfrm>
            <a:off x="7081934" y="5593792"/>
            <a:ext cx="1931436" cy="338451"/>
          </a:xfrm>
          <a:prstGeom prst="roundRect">
            <a:avLst>
              <a:gd name="adj" fmla="val 3960"/>
            </a:avLst>
          </a:prstGeom>
          <a:solidFill>
            <a:srgbClr val="CDF1C5"/>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ARM Cortex-A53</a:t>
            </a:r>
          </a:p>
        </p:txBody>
      </p:sp>
      <p:sp>
        <p:nvSpPr>
          <p:cNvPr id="19" name="Rounded Rectangle 18"/>
          <p:cNvSpPr/>
          <p:nvPr/>
        </p:nvSpPr>
        <p:spPr bwMode="auto">
          <a:xfrm>
            <a:off x="7081934" y="6150675"/>
            <a:ext cx="1931436" cy="338451"/>
          </a:xfrm>
          <a:prstGeom prst="roundRect">
            <a:avLst>
              <a:gd name="adj" fmla="val 3960"/>
            </a:avLst>
          </a:prstGeom>
          <a:solidFill>
            <a:srgbClr val="CDF1C5"/>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Apple A7</a:t>
            </a:r>
          </a:p>
        </p:txBody>
      </p:sp>
      <p:sp>
        <p:nvSpPr>
          <p:cNvPr id="25" name="Rounded Rectangle 24"/>
          <p:cNvSpPr/>
          <p:nvPr/>
        </p:nvSpPr>
        <p:spPr bwMode="auto">
          <a:xfrm>
            <a:off x="2244100" y="4488028"/>
            <a:ext cx="1020147" cy="863007"/>
          </a:xfrm>
          <a:prstGeom prst="roundRect">
            <a:avLst>
              <a:gd name="adj" fmla="val 3960"/>
            </a:avLst>
          </a:prstGeom>
          <a:solidFill>
            <a:srgbClr val="F6F5BD"/>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Clang</a:t>
            </a:r>
          </a:p>
        </p:txBody>
      </p:sp>
      <p:sp>
        <p:nvSpPr>
          <p:cNvPr id="26" name="Rounded Rectangle 25"/>
          <p:cNvSpPr/>
          <p:nvPr/>
        </p:nvSpPr>
        <p:spPr bwMode="auto">
          <a:xfrm>
            <a:off x="537377" y="5045745"/>
            <a:ext cx="1020147" cy="863007"/>
          </a:xfrm>
          <a:prstGeom prst="roundRect">
            <a:avLst>
              <a:gd name="adj" fmla="val 3960"/>
            </a:avLst>
          </a:prstGeom>
          <a:solidFill>
            <a:schemeClr val="accent6">
              <a:lumMod val="20000"/>
              <a:lumOff val="80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1"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Your program</a:t>
            </a:r>
          </a:p>
        </p:txBody>
      </p:sp>
      <p:sp>
        <p:nvSpPr>
          <p:cNvPr id="27" name="Rounded Rectangle 26"/>
          <p:cNvSpPr/>
          <p:nvPr/>
        </p:nvSpPr>
        <p:spPr bwMode="auto">
          <a:xfrm>
            <a:off x="537378" y="3934641"/>
            <a:ext cx="1020147" cy="863007"/>
          </a:xfrm>
          <a:prstGeom prst="roundRect">
            <a:avLst>
              <a:gd name="adj" fmla="val 3960"/>
            </a:avLst>
          </a:prstGeom>
          <a:solidFill>
            <a:schemeClr val="accent6">
              <a:lumMod val="20000"/>
              <a:lumOff val="80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rPr>
              <a:t>Program B</a:t>
            </a:r>
          </a:p>
        </p:txBody>
      </p:sp>
      <p:sp>
        <p:nvSpPr>
          <p:cNvPr id="29" name="Rounded Rectangle 28"/>
          <p:cNvSpPr/>
          <p:nvPr/>
        </p:nvSpPr>
        <p:spPr bwMode="auto">
          <a:xfrm>
            <a:off x="537377" y="2799024"/>
            <a:ext cx="1020147" cy="863007"/>
          </a:xfrm>
          <a:prstGeom prst="roundRect">
            <a:avLst>
              <a:gd name="adj" fmla="val 3960"/>
            </a:avLst>
          </a:prstGeom>
          <a:solidFill>
            <a:schemeClr val="accent6">
              <a:lumMod val="20000"/>
              <a:lumOff val="80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latin typeface="Calibri" panose="020F0502020204030204" pitchFamily="34" charset="0"/>
                <a:ea typeface="Roboto" charset="0"/>
                <a:cs typeface="Calibri" panose="020F0502020204030204" pitchFamily="34" charset="0"/>
              </a:rPr>
              <a:t>Program A</a:t>
            </a:r>
            <a:endParaRPr kumimoji="0" lang="en-US" sz="1800" b="0" u="none" strike="noStrike" cap="none" normalizeH="0" baseline="0" dirty="0">
              <a:ln>
                <a:noFill/>
              </a:ln>
              <a:solidFill>
                <a:schemeClr val="tx1"/>
              </a:solidFill>
              <a:effectLst/>
              <a:latin typeface="Calibri" panose="020F0502020204030204" pitchFamily="34" charset="0"/>
              <a:ea typeface="Roboto" charset="0"/>
              <a:cs typeface="Calibri" panose="020F0502020204030204" pitchFamily="34" charset="0"/>
            </a:endParaRPr>
          </a:p>
        </p:txBody>
      </p:sp>
      <p:cxnSp>
        <p:nvCxnSpPr>
          <p:cNvPr id="30" name="Straight Arrow Connector 29"/>
          <p:cNvCxnSpPr>
            <a:stCxn id="16" idx="3"/>
            <a:endCxn id="15" idx="1"/>
          </p:cNvCxnSpPr>
          <p:nvPr/>
        </p:nvCxnSpPr>
        <p:spPr bwMode="auto">
          <a:xfrm flipV="1">
            <a:off x="3264246" y="3483429"/>
            <a:ext cx="1610197" cy="88253"/>
          </a:xfrm>
          <a:prstGeom prst="straightConnector1">
            <a:avLst/>
          </a:prstGeom>
          <a:noFill/>
          <a:ln w="25400" cap="flat" cmpd="sng" algn="ctr">
            <a:solidFill>
              <a:schemeClr val="tx1"/>
            </a:solidFill>
            <a:prstDash val="solid"/>
            <a:round/>
            <a:headEnd type="none" w="lg" len="lg"/>
            <a:tailEnd type="stealth" w="lg" len="lg"/>
          </a:ln>
          <a:effectLst/>
        </p:spPr>
      </p:cxnSp>
      <p:cxnSp>
        <p:nvCxnSpPr>
          <p:cNvPr id="33" name="Straight Arrow Connector 32"/>
          <p:cNvCxnSpPr>
            <a:stCxn id="16" idx="3"/>
            <a:endCxn id="17" idx="1"/>
          </p:cNvCxnSpPr>
          <p:nvPr/>
        </p:nvCxnSpPr>
        <p:spPr bwMode="auto">
          <a:xfrm>
            <a:off x="3264246" y="3571682"/>
            <a:ext cx="1602494" cy="2234774"/>
          </a:xfrm>
          <a:prstGeom prst="straightConnector1">
            <a:avLst/>
          </a:prstGeom>
          <a:noFill/>
          <a:ln w="25400" cap="flat" cmpd="sng" algn="ctr">
            <a:solidFill>
              <a:schemeClr val="tx1"/>
            </a:solidFill>
            <a:prstDash val="solid"/>
            <a:round/>
            <a:headEnd type="none" w="lg" len="lg"/>
            <a:tailEnd type="stealth" w="lg" len="lg"/>
          </a:ln>
          <a:effectLst/>
        </p:spPr>
      </p:cxnSp>
      <p:cxnSp>
        <p:nvCxnSpPr>
          <p:cNvPr id="36" name="Straight Arrow Connector 35"/>
          <p:cNvCxnSpPr>
            <a:stCxn id="25" idx="3"/>
            <a:endCxn id="17" idx="1"/>
          </p:cNvCxnSpPr>
          <p:nvPr/>
        </p:nvCxnSpPr>
        <p:spPr bwMode="auto">
          <a:xfrm>
            <a:off x="3264247" y="4919532"/>
            <a:ext cx="1602493" cy="886924"/>
          </a:xfrm>
          <a:prstGeom prst="straightConnector1">
            <a:avLst/>
          </a:prstGeom>
          <a:noFill/>
          <a:ln w="25400" cap="flat" cmpd="sng" algn="ctr">
            <a:solidFill>
              <a:schemeClr val="tx1"/>
            </a:solidFill>
            <a:prstDash val="solid"/>
            <a:round/>
            <a:headEnd type="none" w="lg" len="lg"/>
            <a:tailEnd type="stealth" w="lg" len="lg"/>
          </a:ln>
          <a:effectLst/>
        </p:spPr>
      </p:cxnSp>
      <p:cxnSp>
        <p:nvCxnSpPr>
          <p:cNvPr id="39" name="Straight Arrow Connector 38"/>
          <p:cNvCxnSpPr>
            <a:stCxn id="25" idx="3"/>
            <a:endCxn id="15" idx="1"/>
          </p:cNvCxnSpPr>
          <p:nvPr/>
        </p:nvCxnSpPr>
        <p:spPr bwMode="auto">
          <a:xfrm flipV="1">
            <a:off x="3264247" y="3483429"/>
            <a:ext cx="1610196" cy="1436103"/>
          </a:xfrm>
          <a:prstGeom prst="straightConnector1">
            <a:avLst/>
          </a:prstGeom>
          <a:noFill/>
          <a:ln w="25400" cap="flat" cmpd="sng" algn="ctr">
            <a:solidFill>
              <a:schemeClr val="tx1"/>
            </a:solidFill>
            <a:prstDash val="solid"/>
            <a:round/>
            <a:headEnd type="none" w="lg" len="lg"/>
            <a:tailEnd type="stealth" w="lg" len="lg"/>
          </a:ln>
          <a:effectLst/>
        </p:spPr>
      </p:cxnSp>
      <p:sp>
        <p:nvSpPr>
          <p:cNvPr id="9226" name="TextBox 9225"/>
          <p:cNvSpPr txBox="1"/>
          <p:nvPr/>
        </p:nvSpPr>
        <p:spPr>
          <a:xfrm>
            <a:off x="2364990" y="1161760"/>
            <a:ext cx="1343638" cy="461665"/>
          </a:xfrm>
          <a:prstGeom prst="rect">
            <a:avLst/>
          </a:prstGeom>
          <a:noFill/>
        </p:spPr>
        <p:txBody>
          <a:bodyPr wrap="none" rtlCol="0">
            <a:spAutoFit/>
          </a:bodyPr>
          <a:lstStyle/>
          <a:p>
            <a:r>
              <a:rPr lang="en-US" dirty="0">
                <a:latin typeface="Calibri" panose="020F0502020204030204" pitchFamily="34" charset="0"/>
                <a:ea typeface="Roboto" charset="0"/>
                <a:cs typeface="Calibri" panose="020F0502020204030204" pitchFamily="34" charset="0"/>
              </a:rPr>
              <a:t>Compiler</a:t>
            </a:r>
          </a:p>
        </p:txBody>
      </p:sp>
      <p:sp>
        <p:nvSpPr>
          <p:cNvPr id="50" name="TextBox 49"/>
          <p:cNvSpPr txBox="1"/>
          <p:nvPr/>
        </p:nvSpPr>
        <p:spPr>
          <a:xfrm>
            <a:off x="133429" y="1161760"/>
            <a:ext cx="1730538" cy="461665"/>
          </a:xfrm>
          <a:prstGeom prst="rect">
            <a:avLst/>
          </a:prstGeom>
          <a:noFill/>
        </p:spPr>
        <p:txBody>
          <a:bodyPr wrap="none" rtlCol="0">
            <a:spAutoFit/>
          </a:bodyPr>
          <a:lstStyle/>
          <a:p>
            <a:r>
              <a:rPr lang="en-US" dirty="0">
                <a:latin typeface="Calibri" panose="020F0502020204030204" pitchFamily="34" charset="0"/>
                <a:ea typeface="Roboto" charset="0"/>
                <a:cs typeface="Calibri" panose="020F0502020204030204" pitchFamily="34" charset="0"/>
              </a:rPr>
              <a:t>Source code</a:t>
            </a:r>
          </a:p>
        </p:txBody>
      </p:sp>
      <p:sp>
        <p:nvSpPr>
          <p:cNvPr id="51" name="TextBox 50"/>
          <p:cNvSpPr txBox="1"/>
          <p:nvPr/>
        </p:nvSpPr>
        <p:spPr>
          <a:xfrm>
            <a:off x="4774523" y="1152916"/>
            <a:ext cx="1764842" cy="461665"/>
          </a:xfrm>
          <a:prstGeom prst="rect">
            <a:avLst/>
          </a:prstGeom>
          <a:noFill/>
        </p:spPr>
        <p:txBody>
          <a:bodyPr wrap="none" rtlCol="0">
            <a:spAutoFit/>
          </a:bodyPr>
          <a:lstStyle/>
          <a:p>
            <a:r>
              <a:rPr lang="en-US" dirty="0">
                <a:latin typeface="Calibri" panose="020F0502020204030204" pitchFamily="34" charset="0"/>
                <a:ea typeface="Roboto" charset="0"/>
                <a:cs typeface="Calibri" panose="020F0502020204030204" pitchFamily="34" charset="0"/>
              </a:rPr>
              <a:t>Architecture</a:t>
            </a:r>
          </a:p>
        </p:txBody>
      </p:sp>
      <p:sp>
        <p:nvSpPr>
          <p:cNvPr id="53" name="TextBox 52"/>
          <p:cNvSpPr txBox="1"/>
          <p:nvPr/>
        </p:nvSpPr>
        <p:spPr>
          <a:xfrm>
            <a:off x="129161" y="1545887"/>
            <a:ext cx="1969450" cy="584775"/>
          </a:xfrm>
          <a:prstGeom prst="rect">
            <a:avLst/>
          </a:prstGeom>
          <a:noFill/>
        </p:spPr>
        <p:txBody>
          <a:bodyPr wrap="none" rtlCol="0">
            <a:spAutoFit/>
          </a:bodyPr>
          <a:lstStyle/>
          <a:p>
            <a:r>
              <a:rPr lang="en-US" sz="1600" b="0" dirty="0">
                <a:latin typeface="Calibri" panose="020F0502020204030204" pitchFamily="34" charset="0"/>
                <a:ea typeface="Roboto" charset="0"/>
                <a:cs typeface="Calibri" panose="020F0502020204030204" pitchFamily="34" charset="0"/>
              </a:rPr>
              <a:t>Different applications</a:t>
            </a:r>
          </a:p>
          <a:p>
            <a:r>
              <a:rPr lang="en-US" sz="1600" b="0" dirty="0">
                <a:latin typeface="Calibri" panose="020F0502020204030204" pitchFamily="34" charset="0"/>
                <a:ea typeface="Roboto" charset="0"/>
                <a:cs typeface="Calibri" panose="020F0502020204030204" pitchFamily="34" charset="0"/>
              </a:rPr>
              <a:t>or algorithms</a:t>
            </a:r>
          </a:p>
        </p:txBody>
      </p:sp>
      <p:sp>
        <p:nvSpPr>
          <p:cNvPr id="54" name="TextBox 53"/>
          <p:cNvSpPr txBox="1"/>
          <p:nvPr/>
        </p:nvSpPr>
        <p:spPr>
          <a:xfrm>
            <a:off x="2374553" y="1539931"/>
            <a:ext cx="2088842" cy="584775"/>
          </a:xfrm>
          <a:prstGeom prst="rect">
            <a:avLst/>
          </a:prstGeom>
          <a:noFill/>
        </p:spPr>
        <p:txBody>
          <a:bodyPr wrap="none" rtlCol="0">
            <a:spAutoFit/>
          </a:bodyPr>
          <a:lstStyle/>
          <a:p>
            <a:r>
              <a:rPr lang="en-US" sz="1600" b="0" dirty="0">
                <a:latin typeface="Calibri" panose="020F0502020204030204" pitchFamily="34" charset="0"/>
                <a:ea typeface="Roboto" charset="0"/>
                <a:cs typeface="Calibri" panose="020F0502020204030204" pitchFamily="34" charset="0"/>
              </a:rPr>
              <a:t>Perform optimizations,</a:t>
            </a:r>
          </a:p>
          <a:p>
            <a:r>
              <a:rPr lang="en-US" sz="1600" b="0" dirty="0">
                <a:latin typeface="Calibri" panose="020F0502020204030204" pitchFamily="34" charset="0"/>
                <a:ea typeface="Roboto" charset="0"/>
                <a:cs typeface="Calibri" panose="020F0502020204030204" pitchFamily="34" charset="0"/>
              </a:rPr>
              <a:t>generate instructions</a:t>
            </a:r>
          </a:p>
        </p:txBody>
      </p:sp>
      <p:sp>
        <p:nvSpPr>
          <p:cNvPr id="55" name="TextBox 54"/>
          <p:cNvSpPr txBox="1"/>
          <p:nvPr/>
        </p:nvSpPr>
        <p:spPr>
          <a:xfrm>
            <a:off x="7198352" y="1488052"/>
            <a:ext cx="1815018" cy="584775"/>
          </a:xfrm>
          <a:prstGeom prst="rect">
            <a:avLst/>
          </a:prstGeom>
          <a:noFill/>
        </p:spPr>
        <p:txBody>
          <a:bodyPr wrap="square" rtlCol="0">
            <a:spAutoFit/>
          </a:bodyPr>
          <a:lstStyle/>
          <a:p>
            <a:r>
              <a:rPr lang="en-US" sz="1600" b="0" dirty="0">
                <a:latin typeface="Calibri" panose="020F0502020204030204" pitchFamily="34" charset="0"/>
                <a:ea typeface="Roboto" charset="0"/>
                <a:cs typeface="Calibri" panose="020F0502020204030204" pitchFamily="34" charset="0"/>
              </a:rPr>
              <a:t>Different implementations</a:t>
            </a:r>
          </a:p>
        </p:txBody>
      </p:sp>
      <p:sp>
        <p:nvSpPr>
          <p:cNvPr id="56" name="TextBox 55"/>
          <p:cNvSpPr txBox="1"/>
          <p:nvPr/>
        </p:nvSpPr>
        <p:spPr>
          <a:xfrm>
            <a:off x="7163936" y="1133940"/>
            <a:ext cx="1440459" cy="461665"/>
          </a:xfrm>
          <a:prstGeom prst="rect">
            <a:avLst/>
          </a:prstGeom>
          <a:noFill/>
        </p:spPr>
        <p:txBody>
          <a:bodyPr wrap="none" rtlCol="0">
            <a:spAutoFit/>
          </a:bodyPr>
          <a:lstStyle/>
          <a:p>
            <a:r>
              <a:rPr lang="en-US" dirty="0">
                <a:latin typeface="Calibri" panose="020F0502020204030204" pitchFamily="34" charset="0"/>
                <a:ea typeface="Roboto" charset="0"/>
                <a:cs typeface="Calibri" panose="020F0502020204030204" pitchFamily="34" charset="0"/>
              </a:rPr>
              <a:t>Hardware</a:t>
            </a:r>
          </a:p>
        </p:txBody>
      </p:sp>
      <p:cxnSp>
        <p:nvCxnSpPr>
          <p:cNvPr id="65" name="Straight Arrow Connector 64"/>
          <p:cNvCxnSpPr>
            <a:stCxn id="15" idx="3"/>
            <a:endCxn id="8" idx="1"/>
          </p:cNvCxnSpPr>
          <p:nvPr/>
        </p:nvCxnSpPr>
        <p:spPr bwMode="auto">
          <a:xfrm flipV="1">
            <a:off x="6256652" y="2382965"/>
            <a:ext cx="805526" cy="1100464"/>
          </a:xfrm>
          <a:prstGeom prst="straightConnector1">
            <a:avLst/>
          </a:prstGeom>
          <a:noFill/>
          <a:ln w="25400" cap="flat" cmpd="sng" algn="ctr">
            <a:solidFill>
              <a:schemeClr val="tx1"/>
            </a:solidFill>
            <a:prstDash val="solid"/>
            <a:round/>
            <a:headEnd type="none" w="lg" len="lg"/>
            <a:tailEnd type="stealth" w="lg" len="lg"/>
          </a:ln>
          <a:effectLst/>
        </p:spPr>
      </p:cxnSp>
      <p:cxnSp>
        <p:nvCxnSpPr>
          <p:cNvPr id="68" name="Straight Arrow Connector 67"/>
          <p:cNvCxnSpPr>
            <a:stCxn id="15" idx="3"/>
            <a:endCxn id="11" idx="1"/>
          </p:cNvCxnSpPr>
          <p:nvPr/>
        </p:nvCxnSpPr>
        <p:spPr bwMode="auto">
          <a:xfrm flipV="1">
            <a:off x="6256652" y="2972795"/>
            <a:ext cx="805526" cy="510634"/>
          </a:xfrm>
          <a:prstGeom prst="straightConnector1">
            <a:avLst/>
          </a:prstGeom>
          <a:noFill/>
          <a:ln w="25400" cap="flat" cmpd="sng" algn="ctr">
            <a:solidFill>
              <a:schemeClr val="tx1"/>
            </a:solidFill>
            <a:prstDash val="solid"/>
            <a:round/>
            <a:headEnd type="none" w="lg" len="lg"/>
            <a:tailEnd type="stealth" w="lg" len="lg"/>
          </a:ln>
          <a:effectLst/>
        </p:spPr>
      </p:cxnSp>
      <p:cxnSp>
        <p:nvCxnSpPr>
          <p:cNvPr id="71" name="Straight Arrow Connector 70"/>
          <p:cNvCxnSpPr>
            <a:stCxn id="15" idx="3"/>
            <a:endCxn id="12" idx="1"/>
          </p:cNvCxnSpPr>
          <p:nvPr/>
        </p:nvCxnSpPr>
        <p:spPr bwMode="auto">
          <a:xfrm>
            <a:off x="6256652" y="3483429"/>
            <a:ext cx="805526" cy="79197"/>
          </a:xfrm>
          <a:prstGeom prst="straightConnector1">
            <a:avLst/>
          </a:prstGeom>
          <a:noFill/>
          <a:ln w="25400" cap="flat" cmpd="sng" algn="ctr">
            <a:solidFill>
              <a:schemeClr val="tx1"/>
            </a:solidFill>
            <a:prstDash val="solid"/>
            <a:round/>
            <a:headEnd type="none" w="lg" len="lg"/>
            <a:tailEnd type="stealth" w="lg" len="lg"/>
          </a:ln>
          <a:effectLst/>
        </p:spPr>
      </p:cxnSp>
      <p:cxnSp>
        <p:nvCxnSpPr>
          <p:cNvPr id="74" name="Straight Arrow Connector 73"/>
          <p:cNvCxnSpPr>
            <a:stCxn id="15" idx="3"/>
            <a:endCxn id="13" idx="1"/>
          </p:cNvCxnSpPr>
          <p:nvPr/>
        </p:nvCxnSpPr>
        <p:spPr bwMode="auto">
          <a:xfrm>
            <a:off x="6256652" y="3483429"/>
            <a:ext cx="805526" cy="669028"/>
          </a:xfrm>
          <a:prstGeom prst="straightConnector1">
            <a:avLst/>
          </a:prstGeom>
          <a:noFill/>
          <a:ln w="25400" cap="flat" cmpd="sng" algn="ctr">
            <a:solidFill>
              <a:schemeClr val="tx1"/>
            </a:solidFill>
            <a:prstDash val="solid"/>
            <a:round/>
            <a:headEnd type="none" w="lg" len="lg"/>
            <a:tailEnd type="stealth" w="lg" len="lg"/>
          </a:ln>
          <a:effectLst/>
        </p:spPr>
      </p:cxnSp>
      <p:cxnSp>
        <p:nvCxnSpPr>
          <p:cNvPr id="77" name="Straight Arrow Connector 76"/>
          <p:cNvCxnSpPr>
            <a:endCxn id="14" idx="1"/>
          </p:cNvCxnSpPr>
          <p:nvPr/>
        </p:nvCxnSpPr>
        <p:spPr bwMode="auto">
          <a:xfrm>
            <a:off x="6256652" y="3483429"/>
            <a:ext cx="805526" cy="1197842"/>
          </a:xfrm>
          <a:prstGeom prst="straightConnector1">
            <a:avLst/>
          </a:prstGeom>
          <a:noFill/>
          <a:ln w="25400" cap="flat" cmpd="sng" algn="ctr">
            <a:solidFill>
              <a:schemeClr val="tx1"/>
            </a:solidFill>
            <a:prstDash val="solid"/>
            <a:round/>
            <a:headEnd type="none" w="lg" len="lg"/>
            <a:tailEnd type="stealth" w="lg" len="lg"/>
          </a:ln>
          <a:effectLst/>
        </p:spPr>
      </p:cxnSp>
      <p:sp>
        <p:nvSpPr>
          <p:cNvPr id="79" name="TextBox 78"/>
          <p:cNvSpPr txBox="1"/>
          <p:nvPr/>
        </p:nvSpPr>
        <p:spPr>
          <a:xfrm>
            <a:off x="4774523" y="1488052"/>
            <a:ext cx="1815018" cy="338554"/>
          </a:xfrm>
          <a:prstGeom prst="rect">
            <a:avLst/>
          </a:prstGeom>
          <a:noFill/>
        </p:spPr>
        <p:txBody>
          <a:bodyPr wrap="square" rtlCol="0">
            <a:spAutoFit/>
          </a:bodyPr>
          <a:lstStyle/>
          <a:p>
            <a:r>
              <a:rPr lang="en-US" sz="1600" b="0" dirty="0">
                <a:latin typeface="Calibri" panose="020F0502020204030204" pitchFamily="34" charset="0"/>
                <a:ea typeface="Roboto" charset="0"/>
                <a:cs typeface="Calibri" panose="020F0502020204030204" pitchFamily="34" charset="0"/>
              </a:rPr>
              <a:t>Instruction set</a:t>
            </a:r>
          </a:p>
        </p:txBody>
      </p:sp>
      <p:cxnSp>
        <p:nvCxnSpPr>
          <p:cNvPr id="82" name="Straight Arrow Connector 81"/>
          <p:cNvCxnSpPr>
            <a:stCxn id="17" idx="3"/>
            <a:endCxn id="18" idx="1"/>
          </p:cNvCxnSpPr>
          <p:nvPr/>
        </p:nvCxnSpPr>
        <p:spPr bwMode="auto">
          <a:xfrm flipV="1">
            <a:off x="6350000" y="5763018"/>
            <a:ext cx="731934" cy="43438"/>
          </a:xfrm>
          <a:prstGeom prst="straightConnector1">
            <a:avLst/>
          </a:prstGeom>
          <a:noFill/>
          <a:ln w="25400" cap="flat" cmpd="sng" algn="ctr">
            <a:solidFill>
              <a:schemeClr val="tx1"/>
            </a:solidFill>
            <a:prstDash val="solid"/>
            <a:round/>
            <a:headEnd type="none" w="lg" len="lg"/>
            <a:tailEnd type="stealth" w="lg" len="lg"/>
          </a:ln>
          <a:effectLst/>
        </p:spPr>
      </p:cxnSp>
      <p:cxnSp>
        <p:nvCxnSpPr>
          <p:cNvPr id="86" name="Straight Arrow Connector 85"/>
          <p:cNvCxnSpPr>
            <a:stCxn id="17" idx="3"/>
            <a:endCxn id="19" idx="1"/>
          </p:cNvCxnSpPr>
          <p:nvPr/>
        </p:nvCxnSpPr>
        <p:spPr bwMode="auto">
          <a:xfrm>
            <a:off x="6350000" y="5806456"/>
            <a:ext cx="731934" cy="513445"/>
          </a:xfrm>
          <a:prstGeom prst="straightConnector1">
            <a:avLst/>
          </a:prstGeom>
          <a:noFill/>
          <a:ln w="25400" cap="flat" cmpd="sng" algn="ctr">
            <a:solidFill>
              <a:schemeClr val="tx1"/>
            </a:solidFill>
            <a:prstDash val="solid"/>
            <a:round/>
            <a:headEnd type="none" w="lg" len="lg"/>
            <a:tailEnd type="stealth" w="lg" len="lg"/>
          </a:ln>
          <a:effectLst/>
        </p:spPr>
      </p:cxnSp>
    </p:spTree>
    <p:extLst>
      <p:ext uri="{BB962C8B-B14F-4D97-AF65-F5344CB8AC3E}">
        <p14:creationId xmlns:p14="http://schemas.microsoft.com/office/powerpoint/2010/main" val="1790588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1"/>
            </p:custDataLst>
          </p:nvPr>
        </p:nvSpPr>
        <p:spPr/>
        <p:txBody>
          <a:bodyPr/>
          <a:lstStyle/>
          <a:p>
            <a:r>
              <a:rPr lang="en-US" dirty="0"/>
              <a:t>Definitions</a:t>
            </a:r>
          </a:p>
        </p:txBody>
      </p:sp>
      <p:sp>
        <p:nvSpPr>
          <p:cNvPr id="5123" name="Rectangle 3"/>
          <p:cNvSpPr>
            <a:spLocks noGrp="1" noChangeArrowheads="1"/>
          </p:cNvSpPr>
          <p:nvPr>
            <p:ph idx="1"/>
            <p:custDataLst>
              <p:tags r:id="rId2"/>
            </p:custDataLst>
          </p:nvPr>
        </p:nvSpPr>
        <p:spPr/>
        <p:txBody>
          <a:bodyPr/>
          <a:lstStyle/>
          <a:p>
            <a:r>
              <a:rPr lang="en-US" b="1" dirty="0">
                <a:solidFill>
                  <a:srgbClr val="4B2A85"/>
                </a:solidFill>
              </a:rPr>
              <a:t>Architecture (ISA):</a:t>
            </a:r>
            <a:r>
              <a:rPr lang="en-US" dirty="0"/>
              <a:t>  The parts of a processor design that one needs to understand to write assembly code</a:t>
            </a:r>
          </a:p>
          <a:p>
            <a:pPr lvl="1"/>
            <a:r>
              <a:rPr lang="en-US" dirty="0"/>
              <a:t>“What is directly visible to software”</a:t>
            </a:r>
          </a:p>
          <a:p>
            <a:r>
              <a:rPr lang="en-US" b="1" dirty="0">
                <a:solidFill>
                  <a:srgbClr val="4B2A85"/>
                </a:solidFill>
              </a:rPr>
              <a:t>Microarchitecture:</a:t>
            </a:r>
            <a:r>
              <a:rPr lang="en-US" dirty="0"/>
              <a:t>  Implementation of the architecture</a:t>
            </a:r>
          </a:p>
          <a:p>
            <a:pPr lvl="1"/>
            <a:r>
              <a:rPr lang="en-US" dirty="0"/>
              <a:t>CSE/EE 469, 470</a:t>
            </a:r>
          </a:p>
          <a:p>
            <a:pPr lvl="2"/>
            <a:endParaRPr lang="en-US" dirty="0"/>
          </a:p>
          <a:p>
            <a:r>
              <a:rPr lang="en-US" dirty="0"/>
              <a:t>Are the following part of the architecture?</a:t>
            </a:r>
          </a:p>
          <a:p>
            <a:pPr lvl="1"/>
            <a:r>
              <a:rPr lang="en-US" b="0" dirty="0"/>
              <a:t>Number of registers?</a:t>
            </a:r>
          </a:p>
          <a:p>
            <a:pPr lvl="1"/>
            <a:r>
              <a:rPr lang="en-US" b="0" dirty="0"/>
              <a:t>How about CPU frequency?</a:t>
            </a:r>
          </a:p>
          <a:p>
            <a:pPr lvl="1"/>
            <a:r>
              <a:rPr lang="en-US" b="0" dirty="0"/>
              <a:t>Cache size? Memory size?</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11</a:t>
            </a:fld>
            <a:endParaRPr lang="en-US" dirty="0"/>
          </a:p>
        </p:txBody>
      </p:sp>
    </p:spTree>
    <p:extLst>
      <p:ext uri="{BB962C8B-B14F-4D97-AF65-F5344CB8AC3E}">
        <p14:creationId xmlns:p14="http://schemas.microsoft.com/office/powerpoint/2010/main" val="344689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Instruction Set Architectures</a:t>
            </a:r>
          </a:p>
        </p:txBody>
      </p:sp>
      <p:sp>
        <p:nvSpPr>
          <p:cNvPr id="6" name="Content Placeholder 5"/>
          <p:cNvSpPr>
            <a:spLocks noGrp="1"/>
          </p:cNvSpPr>
          <p:nvPr>
            <p:ph idx="1"/>
            <p:custDataLst>
              <p:tags r:id="rId2"/>
            </p:custDataLst>
          </p:nvPr>
        </p:nvSpPr>
        <p:spPr/>
        <p:txBody>
          <a:bodyPr/>
          <a:lstStyle/>
          <a:p>
            <a:r>
              <a:rPr lang="en-US" dirty="0">
                <a:cs typeface="Calibri" panose="020F0502020204030204" pitchFamily="34" charset="0"/>
              </a:rPr>
              <a:t>The ISA defines:</a:t>
            </a:r>
          </a:p>
          <a:p>
            <a:pPr lvl="1"/>
            <a:r>
              <a:rPr lang="en-US" dirty="0">
                <a:cs typeface="Calibri" panose="020F0502020204030204" pitchFamily="34" charset="0"/>
              </a:rPr>
              <a:t>The system’s state (</a:t>
            </a:r>
            <a:r>
              <a:rPr lang="en-US" i="1" dirty="0">
                <a:cs typeface="Calibri" panose="020F0502020204030204" pitchFamily="34" charset="0"/>
              </a:rPr>
              <a:t>e.g.</a:t>
            </a:r>
            <a:r>
              <a:rPr lang="en-US" dirty="0">
                <a:cs typeface="Calibri" panose="020F0502020204030204" pitchFamily="34" charset="0"/>
              </a:rPr>
              <a:t> registers, memory, program counter)</a:t>
            </a:r>
          </a:p>
          <a:p>
            <a:pPr lvl="1"/>
            <a:r>
              <a:rPr lang="en-US" dirty="0">
                <a:cs typeface="Calibri" panose="020F0502020204030204" pitchFamily="34" charset="0"/>
              </a:rPr>
              <a:t>The instructions the CPU can execute</a:t>
            </a:r>
          </a:p>
          <a:p>
            <a:pPr lvl="1"/>
            <a:r>
              <a:rPr lang="en-US" dirty="0">
                <a:cs typeface="Calibri" panose="020F0502020204030204" pitchFamily="34" charset="0"/>
              </a:rPr>
              <a:t>The effect that each of these instructions will have on the system state</a:t>
            </a:r>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12</a:t>
            </a:fld>
            <a:endParaRPr lang="en-US" dirty="0"/>
          </a:p>
        </p:txBody>
      </p:sp>
      <p:grpSp>
        <p:nvGrpSpPr>
          <p:cNvPr id="35" name="Group 34"/>
          <p:cNvGrpSpPr/>
          <p:nvPr>
            <p:custDataLst>
              <p:tags r:id="rId4"/>
            </p:custDataLst>
          </p:nvPr>
        </p:nvGrpSpPr>
        <p:grpSpPr>
          <a:xfrm>
            <a:off x="2699690" y="3840480"/>
            <a:ext cx="3733556" cy="2707160"/>
            <a:chOff x="2364770" y="3237967"/>
            <a:chExt cx="3733556" cy="2707160"/>
          </a:xfrm>
        </p:grpSpPr>
        <p:sp>
          <p:nvSpPr>
            <p:cNvPr id="19" name="Oval 2"/>
            <p:cNvSpPr>
              <a:spLocks noChangeArrowheads="1"/>
            </p:cNvSpPr>
            <p:nvPr>
              <p:custDataLst>
                <p:tags r:id="rId5"/>
              </p:custDataLst>
            </p:nvPr>
          </p:nvSpPr>
          <p:spPr bwMode="auto">
            <a:xfrm>
              <a:off x="2364770" y="3712497"/>
              <a:ext cx="1899860" cy="1899860"/>
            </a:xfrm>
            <a:prstGeom prst="ellipse">
              <a:avLst/>
            </a:prstGeom>
            <a:noFill/>
            <a:ln w="12700" cmpd="sng">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Lst>
              </a:pPr>
              <a:endParaRPr lang="en-US" b="0" dirty="0">
                <a:solidFill>
                  <a:srgbClr val="000000"/>
                </a:solidFill>
                <a:latin typeface="Calibri" panose="020F0502020204030204" pitchFamily="34" charset="0"/>
                <a:cs typeface="Calibri" panose="020F0502020204030204" pitchFamily="34" charset="0"/>
              </a:endParaRPr>
            </a:p>
          </p:txBody>
        </p:sp>
        <p:sp>
          <p:nvSpPr>
            <p:cNvPr id="20" name="Rectangle 3"/>
            <p:cNvSpPr>
              <a:spLocks noChangeArrowheads="1"/>
            </p:cNvSpPr>
            <p:nvPr>
              <p:custDataLst>
                <p:tags r:id="rId6"/>
              </p:custDataLst>
            </p:nvPr>
          </p:nvSpPr>
          <p:spPr bwMode="auto">
            <a:xfrm>
              <a:off x="4800600" y="3381314"/>
              <a:ext cx="1297726" cy="2563813"/>
            </a:xfrm>
            <a:prstGeom prst="rect">
              <a:avLst/>
            </a:prstGeom>
            <a:noFill/>
            <a:ln w="12700" cmpd="sng">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Lst>
              </a:pPr>
              <a:endParaRPr lang="en-US" b="0" dirty="0">
                <a:solidFill>
                  <a:srgbClr val="000000"/>
                </a:solidFill>
                <a:latin typeface="Calibri" panose="020F0502020204030204" pitchFamily="34" charset="0"/>
                <a:cs typeface="Calibri" panose="020F0502020204030204" pitchFamily="34" charset="0"/>
              </a:endParaRPr>
            </a:p>
          </p:txBody>
        </p:sp>
        <p:cxnSp>
          <p:nvCxnSpPr>
            <p:cNvPr id="21" name="AutoShape 4"/>
            <p:cNvCxnSpPr>
              <a:cxnSpLocks noChangeShapeType="1"/>
              <a:stCxn id="19" idx="6"/>
              <a:endCxn id="20" idx="1"/>
            </p:cNvCxnSpPr>
            <p:nvPr>
              <p:custDataLst>
                <p:tags r:id="rId7"/>
              </p:custDataLst>
            </p:nvPr>
          </p:nvCxnSpPr>
          <p:spPr bwMode="auto">
            <a:xfrm>
              <a:off x="4264630" y="4662427"/>
              <a:ext cx="535970" cy="794"/>
            </a:xfrm>
            <a:prstGeom prst="straightConnector1">
              <a:avLst/>
            </a:prstGeom>
            <a:noFill/>
            <a:ln w="7308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25" name="TextBox 24"/>
            <p:cNvSpPr txBox="1"/>
            <p:nvPr>
              <p:custDataLst>
                <p:tags r:id="rId8"/>
              </p:custDataLst>
            </p:nvPr>
          </p:nvSpPr>
          <p:spPr>
            <a:xfrm>
              <a:off x="2958456" y="3237967"/>
              <a:ext cx="704039" cy="461665"/>
            </a:xfrm>
            <a:prstGeom prst="rect">
              <a:avLst/>
            </a:prstGeom>
            <a:noFill/>
          </p:spPr>
          <p:txBody>
            <a:bodyPr wrap="none" rtlCol="0">
              <a:spAutoFit/>
            </a:bodyPr>
            <a:lstStyle/>
            <a:p>
              <a:r>
                <a:rPr lang="en-US" b="0" dirty="0">
                  <a:latin typeface="Calibri" panose="020F0502020204030204" pitchFamily="34" charset="0"/>
                  <a:cs typeface="Calibri" panose="020F0502020204030204" pitchFamily="34" charset="0"/>
                </a:rPr>
                <a:t>CPU</a:t>
              </a:r>
            </a:p>
          </p:txBody>
        </p:sp>
        <p:sp>
          <p:nvSpPr>
            <p:cNvPr id="26" name="TextBox 25"/>
            <p:cNvSpPr txBox="1"/>
            <p:nvPr>
              <p:custDataLst>
                <p:tags r:id="rId9"/>
              </p:custDataLst>
            </p:nvPr>
          </p:nvSpPr>
          <p:spPr>
            <a:xfrm>
              <a:off x="4810741" y="3892824"/>
              <a:ext cx="1256947" cy="461665"/>
            </a:xfrm>
            <a:prstGeom prst="rect">
              <a:avLst/>
            </a:prstGeom>
            <a:noFill/>
            <a:effectLst/>
          </p:spPr>
          <p:txBody>
            <a:bodyPr wrap="none" rtlCol="0">
              <a:spAutoFit/>
            </a:bodyPr>
            <a:lstStyle/>
            <a:p>
              <a:pPr algn="ctr"/>
              <a:r>
                <a:rPr lang="en-US" b="0" dirty="0">
                  <a:latin typeface="Calibri" panose="020F0502020204030204" pitchFamily="34" charset="0"/>
                  <a:cs typeface="Calibri" panose="020F0502020204030204" pitchFamily="34" charset="0"/>
                </a:rPr>
                <a:t>Memory</a:t>
              </a:r>
            </a:p>
          </p:txBody>
        </p:sp>
        <p:sp>
          <p:nvSpPr>
            <p:cNvPr id="28" name="Rectangle 3"/>
            <p:cNvSpPr>
              <a:spLocks noChangeArrowheads="1"/>
            </p:cNvSpPr>
            <p:nvPr>
              <p:custDataLst>
                <p:tags r:id="rId10"/>
              </p:custDataLst>
            </p:nvPr>
          </p:nvSpPr>
          <p:spPr bwMode="auto">
            <a:xfrm>
              <a:off x="2818906" y="3921846"/>
              <a:ext cx="975830" cy="251224"/>
            </a:xfrm>
            <a:prstGeom prst="rect">
              <a:avLst/>
            </a:prstGeom>
            <a:noFill/>
            <a:ln w="12700" cmpd="sng">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0" rIns="90000" bIns="0" anchor="ctr" anchorCtr="0"/>
            <a:lstStyle/>
            <a:p>
              <a:pPr algn="ctr">
                <a:tabLst>
                  <a:tab pos="723900" algn="l"/>
                </a:tabLst>
              </a:pPr>
              <a:r>
                <a:rPr lang="en-US" sz="1600" b="0" dirty="0">
                  <a:solidFill>
                    <a:srgbClr val="000000"/>
                  </a:solidFill>
                  <a:latin typeface="Calibri" panose="020F0502020204030204" pitchFamily="34" charset="0"/>
                  <a:cs typeface="Calibri" panose="020F0502020204030204" pitchFamily="34" charset="0"/>
                </a:rPr>
                <a:t>PC</a:t>
              </a:r>
            </a:p>
          </p:txBody>
        </p:sp>
        <p:sp>
          <p:nvSpPr>
            <p:cNvPr id="29" name="Rectangle 3"/>
            <p:cNvSpPr>
              <a:spLocks noChangeArrowheads="1"/>
            </p:cNvSpPr>
            <p:nvPr>
              <p:custDataLst>
                <p:tags r:id="rId11"/>
              </p:custDataLst>
            </p:nvPr>
          </p:nvSpPr>
          <p:spPr bwMode="auto">
            <a:xfrm>
              <a:off x="2817801" y="4576689"/>
              <a:ext cx="975830" cy="265176"/>
            </a:xfrm>
            <a:prstGeom prst="rect">
              <a:avLst/>
            </a:prstGeom>
            <a:noFill/>
            <a:ln w="12700" cmpd="sng">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Lst>
              </a:pPr>
              <a:endParaRPr lang="en-US" sz="1600" b="0" dirty="0">
                <a:solidFill>
                  <a:srgbClr val="000000"/>
                </a:solidFill>
                <a:latin typeface="Calibri" panose="020F0502020204030204" pitchFamily="34" charset="0"/>
                <a:cs typeface="Calibri" panose="020F0502020204030204" pitchFamily="34" charset="0"/>
              </a:endParaRPr>
            </a:p>
          </p:txBody>
        </p:sp>
        <p:sp>
          <p:nvSpPr>
            <p:cNvPr id="32" name="TextBox 31"/>
            <p:cNvSpPr txBox="1"/>
            <p:nvPr>
              <p:custDataLst>
                <p:tags r:id="rId12"/>
              </p:custDataLst>
            </p:nvPr>
          </p:nvSpPr>
          <p:spPr>
            <a:xfrm>
              <a:off x="2748026" y="4269655"/>
              <a:ext cx="934487" cy="338554"/>
            </a:xfrm>
            <a:prstGeom prst="rect">
              <a:avLst/>
            </a:prstGeom>
            <a:noFill/>
          </p:spPr>
          <p:txBody>
            <a:bodyPr wrap="none" rtlCol="0">
              <a:spAutoFit/>
            </a:bodyPr>
            <a:lstStyle/>
            <a:p>
              <a:r>
                <a:rPr lang="en-US" sz="1600" b="0" dirty="0">
                  <a:latin typeface="Calibri" panose="020F0502020204030204" pitchFamily="34" charset="0"/>
                  <a:cs typeface="Calibri" panose="020F0502020204030204" pitchFamily="34" charset="0"/>
                </a:rPr>
                <a:t>Registers</a:t>
              </a:r>
            </a:p>
          </p:txBody>
        </p:sp>
        <p:sp>
          <p:nvSpPr>
            <p:cNvPr id="33" name="Rectangle 3"/>
            <p:cNvSpPr>
              <a:spLocks noChangeArrowheads="1"/>
            </p:cNvSpPr>
            <p:nvPr>
              <p:custDataLst>
                <p:tags r:id="rId13"/>
              </p:custDataLst>
            </p:nvPr>
          </p:nvSpPr>
          <p:spPr bwMode="auto">
            <a:xfrm>
              <a:off x="2816697" y="4840743"/>
              <a:ext cx="975830" cy="265176"/>
            </a:xfrm>
            <a:prstGeom prst="rect">
              <a:avLst/>
            </a:prstGeom>
            <a:noFill/>
            <a:ln w="12700" cmpd="sng">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Lst>
              </a:pPr>
              <a:endParaRPr lang="en-US" sz="1600" b="0" dirty="0">
                <a:solidFill>
                  <a:srgbClr val="000000"/>
                </a:solidFill>
                <a:latin typeface="Calibri" panose="020F0502020204030204" pitchFamily="34" charset="0"/>
                <a:cs typeface="Calibri" panose="020F0502020204030204" pitchFamily="34" charset="0"/>
              </a:endParaRPr>
            </a:p>
          </p:txBody>
        </p:sp>
        <p:sp>
          <p:nvSpPr>
            <p:cNvPr id="34" name="Rectangle 3"/>
            <p:cNvSpPr>
              <a:spLocks noChangeArrowheads="1"/>
            </p:cNvSpPr>
            <p:nvPr>
              <p:custDataLst>
                <p:tags r:id="rId14"/>
              </p:custDataLst>
            </p:nvPr>
          </p:nvSpPr>
          <p:spPr bwMode="auto">
            <a:xfrm>
              <a:off x="2816696" y="5105921"/>
              <a:ext cx="975830" cy="265176"/>
            </a:xfrm>
            <a:prstGeom prst="rect">
              <a:avLst/>
            </a:prstGeom>
            <a:noFill/>
            <a:ln w="12700" cmpd="sng">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Lst>
              </a:pPr>
              <a:endParaRPr lang="en-US" sz="1600" b="0" dirty="0">
                <a:solidFill>
                  <a:srgbClr val="000000"/>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435509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 Set Philosophies</a:t>
            </a:r>
          </a:p>
        </p:txBody>
      </p:sp>
      <p:sp>
        <p:nvSpPr>
          <p:cNvPr id="3" name="Content Placeholder 2"/>
          <p:cNvSpPr>
            <a:spLocks noGrp="1"/>
          </p:cNvSpPr>
          <p:nvPr>
            <p:ph idx="1"/>
          </p:nvPr>
        </p:nvSpPr>
        <p:spPr>
          <a:xfrm>
            <a:off x="393192" y="1362456"/>
            <a:ext cx="8366760" cy="4974336"/>
          </a:xfrm>
        </p:spPr>
        <p:txBody>
          <a:bodyPr>
            <a:noAutofit/>
          </a:bodyPr>
          <a:lstStyle/>
          <a:p>
            <a:r>
              <a:rPr lang="en-US" i="1" dirty="0">
                <a:solidFill>
                  <a:srgbClr val="FF0000"/>
                </a:solidFill>
                <a:ea typeface="ＭＳ Ｐゴシック" pitchFamily="-65" charset="-128"/>
                <a:cs typeface="ＭＳ Ｐゴシック" pitchFamily="-65" charset="-128"/>
              </a:rPr>
              <a:t>Complex Instruction Set Computing</a:t>
            </a:r>
            <a:r>
              <a:rPr lang="en-US" dirty="0">
                <a:solidFill>
                  <a:srgbClr val="FF0000"/>
                </a:solidFill>
                <a:ea typeface="ＭＳ Ｐゴシック" pitchFamily="-65" charset="-128"/>
                <a:cs typeface="ＭＳ Ｐゴシック" pitchFamily="-65" charset="-128"/>
              </a:rPr>
              <a:t> (CISC):  </a:t>
            </a:r>
            <a:r>
              <a:rPr lang="en-US" dirty="0">
                <a:ea typeface="ＭＳ Ｐゴシック" pitchFamily="-65" charset="-128"/>
                <a:cs typeface="ＭＳ Ｐゴシック" pitchFamily="-65" charset="-128"/>
              </a:rPr>
              <a:t>Add more and more elaborate and specialized instructions as needed </a:t>
            </a:r>
          </a:p>
          <a:p>
            <a:pPr lvl="1"/>
            <a:r>
              <a:rPr lang="en-US" dirty="0">
                <a:ea typeface="ＭＳ Ｐゴシック" pitchFamily="-65" charset="-128"/>
                <a:cs typeface="ＭＳ Ｐゴシック" pitchFamily="-65" charset="-128"/>
              </a:rPr>
              <a:t>Lots of tools for programmers to use, but hardware must be able to handle all instructions</a:t>
            </a:r>
          </a:p>
          <a:p>
            <a:pPr lvl="1"/>
            <a:r>
              <a:rPr lang="en-US" dirty="0">
                <a:ea typeface="ＭＳ Ｐゴシック" pitchFamily="-65" charset="-128"/>
                <a:cs typeface="ＭＳ Ｐゴシック" pitchFamily="-65" charset="-128"/>
              </a:rPr>
              <a:t>x86-64 is CISC, but o</a:t>
            </a:r>
            <a:r>
              <a:rPr lang="en-US" dirty="0"/>
              <a:t>nly a small subset of instructions encountered with Linux programs</a:t>
            </a:r>
            <a:endParaRPr lang="en-US" dirty="0">
              <a:ea typeface="ＭＳ Ｐゴシック" pitchFamily="-65" charset="-128"/>
              <a:cs typeface="ＭＳ Ｐゴシック" pitchFamily="-65" charset="-128"/>
            </a:endParaRPr>
          </a:p>
          <a:p>
            <a:r>
              <a:rPr lang="en-US" i="1" dirty="0">
                <a:solidFill>
                  <a:srgbClr val="FF0000"/>
                </a:solidFill>
              </a:rPr>
              <a:t>Reduced Instruction Set Computing </a:t>
            </a:r>
            <a:r>
              <a:rPr lang="en-US" dirty="0">
                <a:solidFill>
                  <a:srgbClr val="FF0000"/>
                </a:solidFill>
              </a:rPr>
              <a:t>(RISC):  </a:t>
            </a:r>
            <a:r>
              <a:rPr lang="en-US" dirty="0"/>
              <a:t>Keep instruction set small and regular</a:t>
            </a:r>
          </a:p>
          <a:p>
            <a:pPr lvl="1"/>
            <a:r>
              <a:rPr lang="en-US" dirty="0"/>
              <a:t>Easier to build fast hardware</a:t>
            </a:r>
          </a:p>
          <a:p>
            <a:pPr lvl="1"/>
            <a:r>
              <a:rPr lang="en-US" dirty="0"/>
              <a:t>Let software do the complicated operations by composing simpler ones</a:t>
            </a:r>
          </a:p>
        </p:txBody>
      </p:sp>
      <p:sp>
        <p:nvSpPr>
          <p:cNvPr id="4" name="Slide Number Placeholder 3"/>
          <p:cNvSpPr>
            <a:spLocks noGrp="1"/>
          </p:cNvSpPr>
          <p:nvPr>
            <p:ph type="sldNum" sz="quarter" idx="10"/>
          </p:nvPr>
        </p:nvSpPr>
        <p:spPr/>
        <p:txBody>
          <a:bodyPr/>
          <a:lstStyle/>
          <a:p>
            <a:fld id="{7CBE8339-D2AD-46DC-A898-FD1E949067F0}" type="slidenum">
              <a:rPr lang="en-US" smtClean="0"/>
              <a:pPr/>
              <a:t>13</a:t>
            </a:fld>
            <a:endParaRPr lang="en-US" dirty="0"/>
          </a:p>
        </p:txBody>
      </p:sp>
    </p:spTree>
    <p:extLst>
      <p:ext uri="{BB962C8B-B14F-4D97-AF65-F5344CB8AC3E}">
        <p14:creationId xmlns:p14="http://schemas.microsoft.com/office/powerpoint/2010/main" val="42834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custDataLst>
              <p:tags r:id="rId1"/>
            </p:custDataLst>
          </p:nvPr>
        </p:nvSpPr>
        <p:spPr/>
        <p:txBody>
          <a:bodyPr/>
          <a:lstStyle/>
          <a:p>
            <a:r>
              <a:rPr lang="en-US" dirty="0"/>
              <a:t>General ISA Design Decisions</a:t>
            </a:r>
          </a:p>
        </p:txBody>
      </p:sp>
      <p:sp>
        <p:nvSpPr>
          <p:cNvPr id="8194" name="Rectangle 2"/>
          <p:cNvSpPr>
            <a:spLocks noGrp="1" noChangeArrowheads="1"/>
          </p:cNvSpPr>
          <p:nvPr>
            <p:ph idx="1"/>
            <p:custDataLst>
              <p:tags r:id="rId2"/>
            </p:custDataLst>
          </p:nvPr>
        </p:nvSpPr>
        <p:spPr/>
        <p:txBody>
          <a:bodyPr/>
          <a:lstStyle/>
          <a:p>
            <a:r>
              <a:rPr lang="en-US" dirty="0"/>
              <a:t>Instructions</a:t>
            </a:r>
          </a:p>
          <a:p>
            <a:pPr lvl="1"/>
            <a:r>
              <a:rPr lang="en-US" dirty="0"/>
              <a:t>What instructions are available? What do they do?</a:t>
            </a:r>
          </a:p>
          <a:p>
            <a:pPr lvl="1"/>
            <a:r>
              <a:rPr lang="en-US" dirty="0"/>
              <a:t>How are they encoded?</a:t>
            </a:r>
          </a:p>
          <a:p>
            <a:pPr lvl="1"/>
            <a:endParaRPr lang="en-US" dirty="0"/>
          </a:p>
          <a:p>
            <a:r>
              <a:rPr lang="en-US" dirty="0"/>
              <a:t>Registers</a:t>
            </a:r>
          </a:p>
          <a:p>
            <a:pPr lvl="1"/>
            <a:r>
              <a:rPr lang="en-US" dirty="0"/>
              <a:t>How many registers are there?</a:t>
            </a:r>
          </a:p>
          <a:p>
            <a:pPr lvl="1"/>
            <a:r>
              <a:rPr lang="en-US" dirty="0"/>
              <a:t>How wide are they?</a:t>
            </a:r>
          </a:p>
          <a:p>
            <a:pPr lvl="1"/>
            <a:endParaRPr lang="en-US" dirty="0"/>
          </a:p>
          <a:p>
            <a:r>
              <a:rPr lang="en-US" dirty="0"/>
              <a:t>Memory</a:t>
            </a:r>
          </a:p>
          <a:p>
            <a:pPr lvl="1"/>
            <a:r>
              <a:rPr lang="en-US" dirty="0"/>
              <a:t>How do you specify a memory location?</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14</a:t>
            </a:fld>
            <a:endParaRPr lang="en-US" dirty="0"/>
          </a:p>
        </p:txBody>
      </p:sp>
    </p:spTree>
    <p:extLst>
      <p:ext uri="{BB962C8B-B14F-4D97-AF65-F5344CB8AC3E}">
        <p14:creationId xmlns:p14="http://schemas.microsoft.com/office/powerpoint/2010/main" val="1299640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Mainstream ISAs</a:t>
            </a:r>
          </a:p>
        </p:txBody>
      </p:sp>
      <p:sp>
        <p:nvSpPr>
          <p:cNvPr id="3" name="Slide Number Placeholder 2"/>
          <p:cNvSpPr>
            <a:spLocks noGrp="1"/>
          </p:cNvSpPr>
          <p:nvPr>
            <p:ph type="sldNum" sz="quarter" idx="10"/>
          </p:nvPr>
        </p:nvSpPr>
        <p:spPr/>
        <p:txBody>
          <a:bodyPr/>
          <a:lstStyle/>
          <a:p>
            <a:fld id="{7CBE8339-D2AD-46DC-A898-FD1E949067F0}" type="slidenum">
              <a:rPr lang="en-US" smtClean="0"/>
              <a:pPr/>
              <a:t>15</a:t>
            </a:fld>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1558137"/>
            <a:ext cx="1828800" cy="54132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8960" y="2377440"/>
            <a:ext cx="2926080" cy="27877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6480" y="2377440"/>
            <a:ext cx="2926080" cy="1968454"/>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40" y="2377440"/>
            <a:ext cx="2926080" cy="2154659"/>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5233" y="1371600"/>
            <a:ext cx="1378493" cy="914400"/>
          </a:xfrm>
          <a:prstGeom prst="rect">
            <a:avLst/>
          </a:prstGeom>
        </p:spPr>
      </p:pic>
      <p:pic>
        <p:nvPicPr>
          <p:cNvPr id="16" name="Picture 15"/>
          <p:cNvPicPr>
            <a:picLocks noChangeAspect="1"/>
          </p:cNvPicPr>
          <p:nvPr/>
        </p:nvPicPr>
        <p:blipFill rotWithShape="1">
          <a:blip r:embed="rId8" cstate="print">
            <a:extLst>
              <a:ext uri="{28A0092B-C50C-407E-A947-70E740481C1C}">
                <a14:useLocalDpi xmlns:a14="http://schemas.microsoft.com/office/drawing/2010/main" val="0"/>
              </a:ext>
            </a:extLst>
          </a:blip>
          <a:srcRect t="29092" b="28294"/>
          <a:stretch/>
        </p:blipFill>
        <p:spPr>
          <a:xfrm>
            <a:off x="6675120" y="1571623"/>
            <a:ext cx="1828800" cy="514351"/>
          </a:xfrm>
          <a:prstGeom prst="rect">
            <a:avLst/>
          </a:prstGeom>
        </p:spPr>
      </p:pic>
      <p:sp>
        <p:nvSpPr>
          <p:cNvPr id="17" name="TextBox 16"/>
          <p:cNvSpPr txBox="1"/>
          <p:nvPr/>
        </p:nvSpPr>
        <p:spPr>
          <a:xfrm>
            <a:off x="91440" y="5212080"/>
            <a:ext cx="2926080" cy="1097280"/>
          </a:xfrm>
          <a:prstGeom prst="rect">
            <a:avLst/>
          </a:prstGeom>
          <a:noFill/>
        </p:spPr>
        <p:txBody>
          <a:bodyPr wrap="none" rtlCol="0">
            <a:noAutofit/>
          </a:bodyPr>
          <a:lstStyle/>
          <a:p>
            <a:r>
              <a:rPr lang="en-US" sz="1800" b="0" dirty="0" err="1">
                <a:latin typeface="Calibri" panose="020F0502020204030204" pitchFamily="34" charset="0"/>
                <a:cs typeface="Calibri" panose="020F0502020204030204" pitchFamily="34" charset="0"/>
              </a:rPr>
              <a:t>Macbooks</a:t>
            </a:r>
            <a:r>
              <a:rPr lang="en-US" sz="1800" b="0" dirty="0">
                <a:latin typeface="Calibri" panose="020F0502020204030204" pitchFamily="34" charset="0"/>
                <a:cs typeface="Calibri" panose="020F0502020204030204" pitchFamily="34" charset="0"/>
              </a:rPr>
              <a:t> &amp; PCs</a:t>
            </a:r>
          </a:p>
          <a:p>
            <a:r>
              <a:rPr lang="en-US" sz="1800" b="0" dirty="0">
                <a:latin typeface="Calibri" panose="020F0502020204030204" pitchFamily="34" charset="0"/>
                <a:cs typeface="Calibri" panose="020F0502020204030204" pitchFamily="34" charset="0"/>
              </a:rPr>
              <a:t>(Core i3, i5, i7, M)</a:t>
            </a:r>
          </a:p>
          <a:p>
            <a:r>
              <a:rPr lang="en-US" sz="1800" b="0" dirty="0">
                <a:latin typeface="Calibri" panose="020F0502020204030204" pitchFamily="34" charset="0"/>
                <a:cs typeface="Calibri" panose="020F0502020204030204" pitchFamily="34" charset="0"/>
                <a:hlinkClick r:id="rId9"/>
              </a:rPr>
              <a:t>x86-64 Instruction Set</a:t>
            </a:r>
            <a:endParaRPr lang="en-US" sz="1800" b="0" dirty="0">
              <a:latin typeface="Calibri" panose="020F0502020204030204" pitchFamily="34" charset="0"/>
              <a:cs typeface="Calibri" panose="020F0502020204030204" pitchFamily="34" charset="0"/>
            </a:endParaRPr>
          </a:p>
        </p:txBody>
      </p:sp>
      <p:sp>
        <p:nvSpPr>
          <p:cNvPr id="19" name="TextBox 18"/>
          <p:cNvSpPr txBox="1"/>
          <p:nvPr/>
        </p:nvSpPr>
        <p:spPr>
          <a:xfrm>
            <a:off x="3108959" y="5212079"/>
            <a:ext cx="2926080" cy="1097280"/>
          </a:xfrm>
          <a:prstGeom prst="rect">
            <a:avLst/>
          </a:prstGeom>
          <a:noFill/>
        </p:spPr>
        <p:txBody>
          <a:bodyPr wrap="none" rtlCol="0">
            <a:noAutofit/>
          </a:bodyPr>
          <a:lstStyle/>
          <a:p>
            <a:r>
              <a:rPr lang="en-US" sz="1800" b="0" dirty="0">
                <a:latin typeface="Calibri" panose="020F0502020204030204" pitchFamily="34" charset="0"/>
                <a:cs typeface="Calibri" panose="020F0502020204030204" pitchFamily="34" charset="0"/>
              </a:rPr>
              <a:t>Smartphone-like devices</a:t>
            </a:r>
          </a:p>
          <a:p>
            <a:r>
              <a:rPr lang="en-US" sz="1800" b="0" dirty="0">
                <a:latin typeface="Calibri" panose="020F0502020204030204" pitchFamily="34" charset="0"/>
                <a:cs typeface="Calibri" panose="020F0502020204030204" pitchFamily="34" charset="0"/>
              </a:rPr>
              <a:t>(iPhone, iPad, Raspberry Pi)</a:t>
            </a:r>
          </a:p>
          <a:p>
            <a:r>
              <a:rPr lang="en-US" sz="1800" b="0" dirty="0">
                <a:latin typeface="Calibri" panose="020F0502020204030204" pitchFamily="34" charset="0"/>
                <a:cs typeface="Calibri" panose="020F0502020204030204" pitchFamily="34" charset="0"/>
                <a:hlinkClick r:id="rId10"/>
              </a:rPr>
              <a:t>ARM Instruction Set</a:t>
            </a:r>
            <a:endParaRPr lang="en-US" sz="1800" b="0" dirty="0">
              <a:latin typeface="Calibri" panose="020F0502020204030204" pitchFamily="34" charset="0"/>
              <a:cs typeface="Calibri" panose="020F0502020204030204" pitchFamily="34" charset="0"/>
            </a:endParaRPr>
          </a:p>
        </p:txBody>
      </p:sp>
      <p:sp>
        <p:nvSpPr>
          <p:cNvPr id="20" name="TextBox 19"/>
          <p:cNvSpPr txBox="1"/>
          <p:nvPr/>
        </p:nvSpPr>
        <p:spPr>
          <a:xfrm>
            <a:off x="6126478" y="5212080"/>
            <a:ext cx="2926080" cy="1097280"/>
          </a:xfrm>
          <a:prstGeom prst="rect">
            <a:avLst/>
          </a:prstGeom>
          <a:noFill/>
        </p:spPr>
        <p:txBody>
          <a:bodyPr wrap="square" rtlCol="0">
            <a:noAutofit/>
          </a:bodyPr>
          <a:lstStyle/>
          <a:p>
            <a:r>
              <a:rPr lang="en-US" sz="1800" b="0" dirty="0">
                <a:latin typeface="Calibri" panose="020F0502020204030204" pitchFamily="34" charset="0"/>
                <a:cs typeface="Calibri" panose="020F0502020204030204" pitchFamily="34" charset="0"/>
              </a:rPr>
              <a:t>Digital home &amp; networking equipment</a:t>
            </a:r>
          </a:p>
          <a:p>
            <a:r>
              <a:rPr lang="en-US" sz="1800" b="0" dirty="0">
                <a:latin typeface="Calibri" panose="020F0502020204030204" pitchFamily="34" charset="0"/>
                <a:cs typeface="Calibri" panose="020F0502020204030204" pitchFamily="34" charset="0"/>
              </a:rPr>
              <a:t>(Blu-ray, PlayStation 2)</a:t>
            </a:r>
          </a:p>
          <a:p>
            <a:r>
              <a:rPr lang="en-US" sz="1800" b="0" dirty="0">
                <a:latin typeface="Calibri" panose="020F0502020204030204" pitchFamily="34" charset="0"/>
                <a:cs typeface="Calibri" panose="020F0502020204030204" pitchFamily="34" charset="0"/>
                <a:hlinkClick r:id="rId11"/>
              </a:rPr>
              <a:t>MIPS Instruction Set</a:t>
            </a:r>
            <a:endParaRPr lang="en-US" sz="1800" b="0" dirty="0">
              <a:latin typeface="Calibri" panose="020F0502020204030204" pitchFamily="34" charset="0"/>
              <a:cs typeface="Calibri" panose="020F0502020204030204" pitchFamily="34" charset="0"/>
            </a:endParaRPr>
          </a:p>
        </p:txBody>
      </p:sp>
      <p:sp>
        <p:nvSpPr>
          <p:cNvPr id="21" name="Rectangle 20"/>
          <p:cNvSpPr/>
          <p:nvPr/>
        </p:nvSpPr>
        <p:spPr>
          <a:xfrm>
            <a:off x="45720" y="1280160"/>
            <a:ext cx="3017520" cy="33832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7568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81102-A14E-41A4-AF3F-C402509D1266}"/>
              </a:ext>
            </a:extLst>
          </p:cNvPr>
          <p:cNvSpPr>
            <a:spLocks noGrp="1"/>
          </p:cNvSpPr>
          <p:nvPr>
            <p:ph type="title"/>
          </p:nvPr>
        </p:nvSpPr>
        <p:spPr/>
        <p:txBody>
          <a:bodyPr/>
          <a:lstStyle/>
          <a:p>
            <a:r>
              <a:rPr lang="en-US" dirty="0"/>
              <a:t>Intel/AMD x86 Evolution: Milestones</a:t>
            </a:r>
          </a:p>
        </p:txBody>
      </p:sp>
      <p:graphicFrame>
        <p:nvGraphicFramePr>
          <p:cNvPr id="5" name="Content Placeholder 4">
            <a:extLst>
              <a:ext uri="{FF2B5EF4-FFF2-40B4-BE49-F238E27FC236}">
                <a16:creationId xmlns:a16="http://schemas.microsoft.com/office/drawing/2014/main" id="{8966741D-1908-4DF3-A85A-44E4422530D7}"/>
              </a:ext>
            </a:extLst>
          </p:cNvPr>
          <p:cNvGraphicFramePr>
            <a:graphicFrameLocks noGrp="1"/>
          </p:cNvGraphicFramePr>
          <p:nvPr>
            <p:ph idx="1"/>
            <p:extLst>
              <p:ext uri="{D42A27DB-BD31-4B8C-83A1-F6EECF244321}">
                <p14:modId xmlns:p14="http://schemas.microsoft.com/office/powerpoint/2010/main" val="1789531172"/>
              </p:ext>
            </p:extLst>
          </p:nvPr>
        </p:nvGraphicFramePr>
        <p:xfrm>
          <a:off x="396875" y="1362075"/>
          <a:ext cx="8366124" cy="5237480"/>
        </p:xfrm>
        <a:graphic>
          <a:graphicData uri="http://schemas.openxmlformats.org/drawingml/2006/table">
            <a:tbl>
              <a:tblPr firstRow="1" bandRow="1">
                <a:tableStyleId>{9D7B26C5-4107-4FEC-AEDC-1716B250A1EF}</a:tableStyleId>
              </a:tblPr>
              <a:tblGrid>
                <a:gridCol w="2091531">
                  <a:extLst>
                    <a:ext uri="{9D8B030D-6E8A-4147-A177-3AD203B41FA5}">
                      <a16:colId xmlns:a16="http://schemas.microsoft.com/office/drawing/2014/main" val="2169559873"/>
                    </a:ext>
                  </a:extLst>
                </a:gridCol>
                <a:gridCol w="2091531">
                  <a:extLst>
                    <a:ext uri="{9D8B030D-6E8A-4147-A177-3AD203B41FA5}">
                      <a16:colId xmlns:a16="http://schemas.microsoft.com/office/drawing/2014/main" val="407241104"/>
                    </a:ext>
                  </a:extLst>
                </a:gridCol>
                <a:gridCol w="2091531">
                  <a:extLst>
                    <a:ext uri="{9D8B030D-6E8A-4147-A177-3AD203B41FA5}">
                      <a16:colId xmlns:a16="http://schemas.microsoft.com/office/drawing/2014/main" val="912556809"/>
                    </a:ext>
                  </a:extLst>
                </a:gridCol>
                <a:gridCol w="2091531">
                  <a:extLst>
                    <a:ext uri="{9D8B030D-6E8A-4147-A177-3AD203B41FA5}">
                      <a16:colId xmlns:a16="http://schemas.microsoft.com/office/drawing/2014/main" val="4264823299"/>
                    </a:ext>
                  </a:extLst>
                </a:gridCol>
              </a:tblGrid>
              <a:tr h="370840">
                <a:tc>
                  <a:txBody>
                    <a:bodyPr/>
                    <a:lstStyle/>
                    <a:p>
                      <a:r>
                        <a:rPr lang="en-US" sz="1600" dirty="0">
                          <a:latin typeface="Calibri" panose="020F0502020204030204" pitchFamily="34" charset="0"/>
                          <a:cs typeface="Calibri" panose="020F0502020204030204" pitchFamily="34" charset="0"/>
                        </a:rPr>
                        <a:t>Name</a:t>
                      </a:r>
                    </a:p>
                  </a:txBody>
                  <a:tcPr/>
                </a:tc>
                <a:tc>
                  <a:txBody>
                    <a:bodyPr/>
                    <a:lstStyle/>
                    <a:p>
                      <a:r>
                        <a:rPr lang="en-US" sz="1600" dirty="0">
                          <a:latin typeface="Calibri" panose="020F0502020204030204" pitchFamily="34" charset="0"/>
                          <a:cs typeface="Calibri" panose="020F0502020204030204" pitchFamily="34" charset="0"/>
                        </a:rPr>
                        <a:t>Date</a:t>
                      </a:r>
                    </a:p>
                  </a:txBody>
                  <a:tcPr/>
                </a:tc>
                <a:tc>
                  <a:txBody>
                    <a:bodyPr/>
                    <a:lstStyle/>
                    <a:p>
                      <a:r>
                        <a:rPr lang="en-US" sz="1600" dirty="0">
                          <a:latin typeface="Calibri" panose="020F0502020204030204" pitchFamily="34" charset="0"/>
                          <a:cs typeface="Calibri" panose="020F0502020204030204" pitchFamily="34" charset="0"/>
                        </a:rPr>
                        <a:t>Transistors</a:t>
                      </a:r>
                    </a:p>
                  </a:txBody>
                  <a:tcPr/>
                </a:tc>
                <a:tc>
                  <a:txBody>
                    <a:bodyPr/>
                    <a:lstStyle/>
                    <a:p>
                      <a:r>
                        <a:rPr lang="en-US" sz="1600" dirty="0">
                          <a:latin typeface="Calibri" panose="020F0502020204030204" pitchFamily="34" charset="0"/>
                          <a:cs typeface="Calibri" panose="020F0502020204030204" pitchFamily="34" charset="0"/>
                        </a:rPr>
                        <a:t>MHz</a:t>
                      </a:r>
                    </a:p>
                  </a:txBody>
                  <a:tcPr/>
                </a:tc>
                <a:extLst>
                  <a:ext uri="{0D108BD9-81ED-4DB2-BD59-A6C34878D82A}">
                    <a16:rowId xmlns:a16="http://schemas.microsoft.com/office/drawing/2014/main" val="3435334453"/>
                  </a:ext>
                </a:extLst>
              </a:tr>
              <a:tr h="370840">
                <a:tc>
                  <a:txBody>
                    <a:bodyPr/>
                    <a:lstStyle/>
                    <a:p>
                      <a:r>
                        <a:rPr lang="en-US" sz="1600" dirty="0">
                          <a:latin typeface="Calibri" panose="020F0502020204030204" pitchFamily="34" charset="0"/>
                          <a:cs typeface="Calibri" panose="020F0502020204030204" pitchFamily="34" charset="0"/>
                        </a:rPr>
                        <a:t>8086</a:t>
                      </a:r>
                    </a:p>
                  </a:txBody>
                  <a:tcPr/>
                </a:tc>
                <a:tc>
                  <a:txBody>
                    <a:bodyPr/>
                    <a:lstStyle/>
                    <a:p>
                      <a:r>
                        <a:rPr lang="en-US" sz="1600" dirty="0">
                          <a:latin typeface="Calibri" panose="020F0502020204030204" pitchFamily="34" charset="0"/>
                          <a:cs typeface="Calibri" panose="020F0502020204030204" pitchFamily="34" charset="0"/>
                        </a:rPr>
                        <a:t>1978</a:t>
                      </a:r>
                    </a:p>
                  </a:txBody>
                  <a:tcPr/>
                </a:tc>
                <a:tc>
                  <a:txBody>
                    <a:bodyPr/>
                    <a:lstStyle/>
                    <a:p>
                      <a:r>
                        <a:rPr lang="en-US" sz="1600" dirty="0">
                          <a:latin typeface="Calibri" panose="020F0502020204030204" pitchFamily="34" charset="0"/>
                          <a:cs typeface="Calibri" panose="020F0502020204030204" pitchFamily="34" charset="0"/>
                        </a:rPr>
                        <a:t>29K</a:t>
                      </a:r>
                    </a:p>
                  </a:txBody>
                  <a:tcPr/>
                </a:tc>
                <a:tc>
                  <a:txBody>
                    <a:bodyPr/>
                    <a:lstStyle/>
                    <a:p>
                      <a:r>
                        <a:rPr lang="en-US" sz="1600" dirty="0">
                          <a:latin typeface="Calibri" panose="020F0502020204030204" pitchFamily="34" charset="0"/>
                          <a:cs typeface="Calibri" panose="020F0502020204030204" pitchFamily="34" charset="0"/>
                        </a:rPr>
                        <a:t>5-10</a:t>
                      </a:r>
                    </a:p>
                  </a:txBody>
                  <a:tcPr/>
                </a:tc>
                <a:extLst>
                  <a:ext uri="{0D108BD9-81ED-4DB2-BD59-A6C34878D82A}">
                    <a16:rowId xmlns:a16="http://schemas.microsoft.com/office/drawing/2014/main" val="4096381590"/>
                  </a:ext>
                </a:extLst>
              </a:tr>
              <a:tr h="370840">
                <a:tc gridSpan="4">
                  <a:txBody>
                    <a:bodyPr/>
                    <a:lstStyle/>
                    <a:p>
                      <a:r>
                        <a:rPr lang="en-US" sz="1600" dirty="0">
                          <a:latin typeface="Calibri" panose="020F0502020204030204" pitchFamily="34" charset="0"/>
                          <a:cs typeface="Calibri" panose="020F0502020204030204" pitchFamily="34" charset="0"/>
                        </a:rPr>
                        <a:t>First 16-bit Intel processor. Basis for IBM PC &amp; DOS</a:t>
                      </a:r>
                    </a:p>
                    <a:p>
                      <a:r>
                        <a:rPr lang="en-US" sz="1600" dirty="0">
                          <a:latin typeface="Calibri" panose="020F0502020204030204" pitchFamily="34" charset="0"/>
                          <a:cs typeface="Calibri" panose="020F0502020204030204" pitchFamily="34" charset="0"/>
                        </a:rPr>
                        <a:t>1 MB address space</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970968413"/>
                  </a:ext>
                </a:extLst>
              </a:tr>
              <a:tr h="370840">
                <a:tc>
                  <a:txBody>
                    <a:bodyPr/>
                    <a:lstStyle/>
                    <a:p>
                      <a:r>
                        <a:rPr lang="en-US" sz="1600" dirty="0">
                          <a:latin typeface="Calibri" panose="020F0502020204030204" pitchFamily="34" charset="0"/>
                          <a:cs typeface="Calibri" panose="020F0502020204030204" pitchFamily="34" charset="0"/>
                        </a:rPr>
                        <a:t>386</a:t>
                      </a:r>
                    </a:p>
                  </a:txBody>
                  <a:tcPr/>
                </a:tc>
                <a:tc>
                  <a:txBody>
                    <a:bodyPr/>
                    <a:lstStyle/>
                    <a:p>
                      <a:r>
                        <a:rPr lang="en-US" sz="1600" dirty="0">
                          <a:latin typeface="Calibri" panose="020F0502020204030204" pitchFamily="34" charset="0"/>
                          <a:cs typeface="Calibri" panose="020F0502020204030204" pitchFamily="34" charset="0"/>
                        </a:rPr>
                        <a:t>1985</a:t>
                      </a:r>
                    </a:p>
                  </a:txBody>
                  <a:tcPr/>
                </a:tc>
                <a:tc>
                  <a:txBody>
                    <a:bodyPr/>
                    <a:lstStyle/>
                    <a:p>
                      <a:r>
                        <a:rPr lang="en-US" sz="1600" dirty="0">
                          <a:latin typeface="Calibri" panose="020F0502020204030204" pitchFamily="34" charset="0"/>
                          <a:cs typeface="Calibri" panose="020F0502020204030204" pitchFamily="34" charset="0"/>
                        </a:rPr>
                        <a:t>275K</a:t>
                      </a:r>
                    </a:p>
                  </a:txBody>
                  <a:tcPr/>
                </a:tc>
                <a:tc>
                  <a:txBody>
                    <a:bodyPr/>
                    <a:lstStyle/>
                    <a:p>
                      <a:r>
                        <a:rPr lang="en-US" sz="1600" dirty="0">
                          <a:latin typeface="Calibri" panose="020F0502020204030204" pitchFamily="34" charset="0"/>
                          <a:cs typeface="Calibri" panose="020F0502020204030204" pitchFamily="34" charset="0"/>
                        </a:rPr>
                        <a:t>16-33</a:t>
                      </a:r>
                    </a:p>
                  </a:txBody>
                  <a:tcPr/>
                </a:tc>
                <a:extLst>
                  <a:ext uri="{0D108BD9-81ED-4DB2-BD59-A6C34878D82A}">
                    <a16:rowId xmlns:a16="http://schemas.microsoft.com/office/drawing/2014/main" val="2759476656"/>
                  </a:ext>
                </a:extLst>
              </a:tr>
              <a:tr h="370840">
                <a:tc gridSpan="4">
                  <a:txBody>
                    <a:bodyPr/>
                    <a:lstStyle/>
                    <a:p>
                      <a:r>
                        <a:rPr lang="en-US" sz="1600" dirty="0">
                          <a:latin typeface="Calibri" panose="020F0502020204030204" pitchFamily="34" charset="0"/>
                          <a:cs typeface="Calibri" panose="020F0502020204030204" pitchFamily="34" charset="0"/>
                        </a:rPr>
                        <a:t>First 32-bit Intel processor, referred to as IA32</a:t>
                      </a:r>
                    </a:p>
                    <a:p>
                      <a:r>
                        <a:rPr lang="en-US" sz="1600" dirty="0">
                          <a:latin typeface="Calibri" panose="020F0502020204030204" pitchFamily="34" charset="0"/>
                          <a:cs typeface="Calibri" panose="020F0502020204030204" pitchFamily="34" charset="0"/>
                        </a:rPr>
                        <a:t>Added “flat addressing,” capable of running Unix</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717045851"/>
                  </a:ext>
                </a:extLst>
              </a:tr>
              <a:tr h="370840">
                <a:tc>
                  <a:txBody>
                    <a:bodyPr/>
                    <a:lstStyle/>
                    <a:p>
                      <a:r>
                        <a:rPr lang="en-US" sz="1600" dirty="0">
                          <a:latin typeface="Calibri" panose="020F0502020204030204" pitchFamily="34" charset="0"/>
                          <a:cs typeface="Calibri" panose="020F0502020204030204" pitchFamily="34" charset="0"/>
                        </a:rPr>
                        <a:t>Pentium (P5)</a:t>
                      </a:r>
                    </a:p>
                  </a:txBody>
                  <a:tcPr/>
                </a:tc>
                <a:tc>
                  <a:txBody>
                    <a:bodyPr/>
                    <a:lstStyle/>
                    <a:p>
                      <a:r>
                        <a:rPr lang="en-US" sz="1600" dirty="0">
                          <a:latin typeface="Calibri" panose="020F0502020204030204" pitchFamily="34" charset="0"/>
                          <a:cs typeface="Calibri" panose="020F0502020204030204" pitchFamily="34" charset="0"/>
                        </a:rPr>
                        <a:t>1993</a:t>
                      </a:r>
                    </a:p>
                  </a:txBody>
                  <a:tcPr/>
                </a:tc>
                <a:tc>
                  <a:txBody>
                    <a:bodyPr/>
                    <a:lstStyle/>
                    <a:p>
                      <a:r>
                        <a:rPr lang="en-US" sz="1600" dirty="0">
                          <a:latin typeface="Calibri" panose="020F0502020204030204" pitchFamily="34" charset="0"/>
                          <a:cs typeface="Calibri" panose="020F0502020204030204" pitchFamily="34" charset="0"/>
                        </a:rPr>
                        <a:t>3.2M</a:t>
                      </a:r>
                    </a:p>
                  </a:txBody>
                  <a:tcPr/>
                </a:tc>
                <a:tc>
                  <a:txBody>
                    <a:bodyPr/>
                    <a:lstStyle/>
                    <a:p>
                      <a:r>
                        <a:rPr lang="en-US" sz="1600" dirty="0">
                          <a:latin typeface="Calibri" panose="020F0502020204030204" pitchFamily="34" charset="0"/>
                          <a:cs typeface="Calibri" panose="020F0502020204030204" pitchFamily="34" charset="0"/>
                        </a:rPr>
                        <a:t>60</a:t>
                      </a:r>
                    </a:p>
                  </a:txBody>
                  <a:tcPr/>
                </a:tc>
                <a:extLst>
                  <a:ext uri="{0D108BD9-81ED-4DB2-BD59-A6C34878D82A}">
                    <a16:rowId xmlns:a16="http://schemas.microsoft.com/office/drawing/2014/main" val="4215200837"/>
                  </a:ext>
                </a:extLst>
              </a:tr>
              <a:tr h="370840">
                <a:tc gridSpan="4">
                  <a:txBody>
                    <a:bodyPr/>
                    <a:lstStyle/>
                    <a:p>
                      <a:r>
                        <a:rPr lang="en-US" sz="1600" dirty="0">
                          <a:latin typeface="Calibri" panose="020F0502020204030204" pitchFamily="34" charset="0"/>
                          <a:cs typeface="Calibri" panose="020F0502020204030204" pitchFamily="34" charset="0"/>
                        </a:rPr>
                        <a:t>First superscalar IA32</a:t>
                      </a:r>
                    </a:p>
                  </a:txBody>
                  <a:tcPr/>
                </a:tc>
                <a:tc hMerge="1">
                  <a:txBody>
                    <a:bodyPr/>
                    <a:lstStyle/>
                    <a:p>
                      <a:endParaRPr lang="en-US" sz="1600" dirty="0">
                        <a:latin typeface="Calibri" panose="020F0502020204030204" pitchFamily="34" charset="0"/>
                        <a:cs typeface="Calibri" panose="020F0502020204030204" pitchFamily="34" charset="0"/>
                      </a:endParaRPr>
                    </a:p>
                  </a:txBody>
                  <a:tcPr/>
                </a:tc>
                <a:tc hMerge="1">
                  <a:txBody>
                    <a:bodyPr/>
                    <a:lstStyle/>
                    <a:p>
                      <a:endParaRPr lang="en-US" sz="1600" dirty="0">
                        <a:latin typeface="Calibri" panose="020F0502020204030204" pitchFamily="34" charset="0"/>
                        <a:cs typeface="Calibri" panose="020F0502020204030204" pitchFamily="34" charset="0"/>
                      </a:endParaRPr>
                    </a:p>
                  </a:txBody>
                  <a:tcPr/>
                </a:tc>
                <a:tc hMerge="1">
                  <a:txBody>
                    <a:bodyPr/>
                    <a:lstStyle/>
                    <a:p>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798554244"/>
                  </a:ext>
                </a:extLst>
              </a:tr>
              <a:tr h="370840">
                <a:tc>
                  <a:txBody>
                    <a:bodyPr/>
                    <a:lstStyle/>
                    <a:p>
                      <a:r>
                        <a:rPr lang="en-US" sz="1600" dirty="0">
                          <a:latin typeface="Calibri" panose="020F0502020204030204" pitchFamily="34" charset="0"/>
                          <a:cs typeface="Calibri" panose="020F0502020204030204" pitchFamily="34" charset="0"/>
                        </a:rPr>
                        <a:t>Athlon (K7)</a:t>
                      </a:r>
                    </a:p>
                  </a:txBody>
                  <a:tcPr/>
                </a:tc>
                <a:tc>
                  <a:txBody>
                    <a:bodyPr/>
                    <a:lstStyle/>
                    <a:p>
                      <a:r>
                        <a:rPr lang="en-US" sz="1600" dirty="0">
                          <a:latin typeface="Calibri" panose="020F0502020204030204" pitchFamily="34" charset="0"/>
                          <a:cs typeface="Calibri" panose="020F0502020204030204" pitchFamily="34" charset="0"/>
                        </a:rPr>
                        <a:t>1999</a:t>
                      </a:r>
                    </a:p>
                  </a:txBody>
                  <a:tcPr/>
                </a:tc>
                <a:tc>
                  <a:txBody>
                    <a:bodyPr/>
                    <a:lstStyle/>
                    <a:p>
                      <a:r>
                        <a:rPr lang="en-US" sz="1600" dirty="0">
                          <a:latin typeface="Calibri" panose="020F0502020204030204" pitchFamily="34" charset="0"/>
                          <a:cs typeface="Calibri" panose="020F0502020204030204" pitchFamily="34" charset="0"/>
                        </a:rPr>
                        <a:t>22M</a:t>
                      </a:r>
                    </a:p>
                  </a:txBody>
                  <a:tcPr/>
                </a:tc>
                <a:tc>
                  <a:txBody>
                    <a:bodyPr/>
                    <a:lstStyle/>
                    <a:p>
                      <a:r>
                        <a:rPr lang="en-US" sz="1600" dirty="0">
                          <a:latin typeface="Calibri" panose="020F0502020204030204" pitchFamily="34" charset="0"/>
                          <a:cs typeface="Calibri" panose="020F0502020204030204" pitchFamily="34" charset="0"/>
                        </a:rPr>
                        <a:t>500-2333</a:t>
                      </a:r>
                    </a:p>
                  </a:txBody>
                  <a:tcPr/>
                </a:tc>
                <a:extLst>
                  <a:ext uri="{0D108BD9-81ED-4DB2-BD59-A6C34878D82A}">
                    <a16:rowId xmlns:a16="http://schemas.microsoft.com/office/drawing/2014/main" val="1101155646"/>
                  </a:ext>
                </a:extLst>
              </a:tr>
              <a:tr h="370840">
                <a:tc gridSpan="4">
                  <a:txBody>
                    <a:bodyPr/>
                    <a:lstStyle/>
                    <a:p>
                      <a:r>
                        <a:rPr lang="en-US" sz="1600" dirty="0">
                          <a:latin typeface="Calibri" panose="020F0502020204030204" pitchFamily="34" charset="0"/>
                          <a:cs typeface="Calibri" panose="020F0502020204030204" pitchFamily="34" charset="0"/>
                        </a:rPr>
                        <a:t>First desktop processor with 1 GHz clock (at roughly same time as Pentium III)</a:t>
                      </a:r>
                    </a:p>
                  </a:txBody>
                  <a:tcPr/>
                </a:tc>
                <a:tc hMerge="1">
                  <a:txBody>
                    <a:bodyPr/>
                    <a:lstStyle/>
                    <a:p>
                      <a:endParaRPr lang="en-US" sz="1600" dirty="0">
                        <a:latin typeface="Calibri" panose="020F0502020204030204" pitchFamily="34" charset="0"/>
                        <a:cs typeface="Calibri" panose="020F0502020204030204" pitchFamily="34" charset="0"/>
                      </a:endParaRPr>
                    </a:p>
                  </a:txBody>
                  <a:tcPr/>
                </a:tc>
                <a:tc hMerge="1">
                  <a:txBody>
                    <a:bodyPr/>
                    <a:lstStyle/>
                    <a:p>
                      <a:endParaRPr lang="en-US" sz="1600" dirty="0">
                        <a:latin typeface="Calibri" panose="020F0502020204030204" pitchFamily="34" charset="0"/>
                        <a:cs typeface="Calibri" panose="020F0502020204030204" pitchFamily="34" charset="0"/>
                      </a:endParaRPr>
                    </a:p>
                  </a:txBody>
                  <a:tcPr/>
                </a:tc>
                <a:tc hMerge="1">
                  <a:txBody>
                    <a:bodyPr/>
                    <a:lstStyle/>
                    <a:p>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788657172"/>
                  </a:ext>
                </a:extLst>
              </a:tr>
              <a:tr h="370840">
                <a:tc>
                  <a:txBody>
                    <a:bodyPr/>
                    <a:lstStyle/>
                    <a:p>
                      <a:r>
                        <a:rPr lang="en-US" sz="1600" dirty="0">
                          <a:latin typeface="Calibri" panose="020F0502020204030204" pitchFamily="34" charset="0"/>
                          <a:cs typeface="Calibri" panose="020F0502020204030204" pitchFamily="34" charset="0"/>
                        </a:rPr>
                        <a:t>Athlon 64 (K8)</a:t>
                      </a:r>
                    </a:p>
                  </a:txBody>
                  <a:tcPr/>
                </a:tc>
                <a:tc>
                  <a:txBody>
                    <a:bodyPr/>
                    <a:lstStyle/>
                    <a:p>
                      <a:r>
                        <a:rPr lang="en-US" sz="1600" dirty="0">
                          <a:latin typeface="Calibri" panose="020F0502020204030204" pitchFamily="34" charset="0"/>
                          <a:cs typeface="Calibri" panose="020F0502020204030204" pitchFamily="34" charset="0"/>
                        </a:rPr>
                        <a:t>2003</a:t>
                      </a:r>
                    </a:p>
                  </a:txBody>
                  <a:tcPr/>
                </a:tc>
                <a:tc>
                  <a:txBody>
                    <a:bodyPr/>
                    <a:lstStyle/>
                    <a:p>
                      <a:r>
                        <a:rPr lang="en-US" sz="1600" dirty="0">
                          <a:latin typeface="Calibri" panose="020F0502020204030204" pitchFamily="34" charset="0"/>
                          <a:cs typeface="Calibri" panose="020F0502020204030204" pitchFamily="34" charset="0"/>
                        </a:rPr>
                        <a:t>106M</a:t>
                      </a:r>
                    </a:p>
                  </a:txBody>
                  <a:tcPr/>
                </a:tc>
                <a:tc>
                  <a:txBody>
                    <a:bodyPr/>
                    <a:lstStyle/>
                    <a:p>
                      <a:r>
                        <a:rPr lang="en-US" sz="1600" dirty="0">
                          <a:latin typeface="Calibri" panose="020F0502020204030204" pitchFamily="34" charset="0"/>
                          <a:cs typeface="Calibri" panose="020F0502020204030204" pitchFamily="34" charset="0"/>
                        </a:rPr>
                        <a:t>1600-3200</a:t>
                      </a:r>
                    </a:p>
                  </a:txBody>
                  <a:tcPr/>
                </a:tc>
                <a:extLst>
                  <a:ext uri="{0D108BD9-81ED-4DB2-BD59-A6C34878D82A}">
                    <a16:rowId xmlns:a16="http://schemas.microsoft.com/office/drawing/2014/main" val="2252785434"/>
                  </a:ext>
                </a:extLst>
              </a:tr>
              <a:tr h="370840">
                <a:tc gridSpan="4">
                  <a:txBody>
                    <a:bodyPr/>
                    <a:lstStyle/>
                    <a:p>
                      <a:r>
                        <a:rPr lang="en-US" sz="1600" dirty="0">
                          <a:latin typeface="Calibri" panose="020F0502020204030204" pitchFamily="34" charset="0"/>
                          <a:cs typeface="Calibri" panose="020F0502020204030204" pitchFamily="34" charset="0"/>
                        </a:rPr>
                        <a:t>First x86-64 processor architecture</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427027522"/>
                  </a:ext>
                </a:extLst>
              </a:tr>
              <a:tr h="370840">
                <a:tc>
                  <a:txBody>
                    <a:bodyPr/>
                    <a:lstStyle/>
                    <a:p>
                      <a:r>
                        <a:rPr lang="en-US" sz="1600" dirty="0">
                          <a:latin typeface="Calibri" panose="020F0502020204030204" pitchFamily="34" charset="0"/>
                          <a:cs typeface="Calibri" panose="020F0502020204030204" pitchFamily="34" charset="0"/>
                        </a:rPr>
                        <a:t>Pentium 4E</a:t>
                      </a:r>
                    </a:p>
                  </a:txBody>
                  <a:tcPr/>
                </a:tc>
                <a:tc>
                  <a:txBody>
                    <a:bodyPr/>
                    <a:lstStyle/>
                    <a:p>
                      <a:r>
                        <a:rPr lang="en-US" sz="1600" dirty="0">
                          <a:latin typeface="Calibri" panose="020F0502020204030204" pitchFamily="34" charset="0"/>
                          <a:cs typeface="Calibri" panose="020F0502020204030204" pitchFamily="34" charset="0"/>
                        </a:rPr>
                        <a:t>2004</a:t>
                      </a:r>
                    </a:p>
                  </a:txBody>
                  <a:tcPr/>
                </a:tc>
                <a:tc>
                  <a:txBody>
                    <a:bodyPr/>
                    <a:lstStyle/>
                    <a:p>
                      <a:r>
                        <a:rPr lang="en-US" sz="1600" dirty="0">
                          <a:latin typeface="Calibri" panose="020F0502020204030204" pitchFamily="34" charset="0"/>
                          <a:cs typeface="Calibri" panose="020F0502020204030204" pitchFamily="34" charset="0"/>
                        </a:rPr>
                        <a:t>125M</a:t>
                      </a:r>
                    </a:p>
                  </a:txBody>
                  <a:tcPr/>
                </a:tc>
                <a:tc>
                  <a:txBody>
                    <a:bodyPr/>
                    <a:lstStyle/>
                    <a:p>
                      <a:r>
                        <a:rPr lang="en-US" sz="1600" dirty="0">
                          <a:latin typeface="Calibri" panose="020F0502020204030204" pitchFamily="34" charset="0"/>
                          <a:cs typeface="Calibri" panose="020F0502020204030204" pitchFamily="34" charset="0"/>
                        </a:rPr>
                        <a:t>2800-3800</a:t>
                      </a:r>
                    </a:p>
                  </a:txBody>
                  <a:tcPr/>
                </a:tc>
                <a:extLst>
                  <a:ext uri="{0D108BD9-81ED-4DB2-BD59-A6C34878D82A}">
                    <a16:rowId xmlns:a16="http://schemas.microsoft.com/office/drawing/2014/main" val="3815279199"/>
                  </a:ext>
                </a:extLst>
              </a:tr>
              <a:tr h="370840">
                <a:tc gridSpan="4">
                  <a:txBody>
                    <a:bodyPr/>
                    <a:lstStyle/>
                    <a:p>
                      <a:r>
                        <a:rPr lang="en-US" sz="1600" dirty="0">
                          <a:latin typeface="Calibri" panose="020F0502020204030204" pitchFamily="34" charset="0"/>
                          <a:cs typeface="Calibri" panose="020F0502020204030204" pitchFamily="34" charset="0"/>
                        </a:rPr>
                        <a:t>First 64-bit Intel x86 processor</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444966762"/>
                  </a:ext>
                </a:extLst>
              </a:tr>
            </a:tbl>
          </a:graphicData>
        </a:graphic>
      </p:graphicFrame>
      <p:sp>
        <p:nvSpPr>
          <p:cNvPr id="4" name="Slide Number Placeholder 3">
            <a:extLst>
              <a:ext uri="{FF2B5EF4-FFF2-40B4-BE49-F238E27FC236}">
                <a16:creationId xmlns:a16="http://schemas.microsoft.com/office/drawing/2014/main" id="{42E619C3-69B0-4638-BE20-7C46B8A876A7}"/>
              </a:ext>
            </a:extLst>
          </p:cNvPr>
          <p:cNvSpPr>
            <a:spLocks noGrp="1"/>
          </p:cNvSpPr>
          <p:nvPr>
            <p:ph type="sldNum" sz="quarter" idx="10"/>
          </p:nvPr>
        </p:nvSpPr>
        <p:spPr/>
        <p:txBody>
          <a:bodyPr/>
          <a:lstStyle/>
          <a:p>
            <a:fld id="{7CBE8339-D2AD-46DC-A898-FD1E949067F0}" type="slidenum">
              <a:rPr lang="en-US" smtClean="0"/>
              <a:pPr/>
              <a:t>16</a:t>
            </a:fld>
            <a:endParaRPr lang="en-US" dirty="0"/>
          </a:p>
        </p:txBody>
      </p:sp>
    </p:spTree>
    <p:extLst>
      <p:ext uri="{BB962C8B-B14F-4D97-AF65-F5344CB8AC3E}">
        <p14:creationId xmlns:p14="http://schemas.microsoft.com/office/powerpoint/2010/main" val="1967262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81102-A14E-41A4-AF3F-C402509D1266}"/>
              </a:ext>
            </a:extLst>
          </p:cNvPr>
          <p:cNvSpPr>
            <a:spLocks noGrp="1"/>
          </p:cNvSpPr>
          <p:nvPr>
            <p:ph type="title"/>
          </p:nvPr>
        </p:nvSpPr>
        <p:spPr/>
        <p:txBody>
          <a:bodyPr/>
          <a:lstStyle/>
          <a:p>
            <a:r>
              <a:rPr lang="en-US" dirty="0"/>
              <a:t>Intel/AMD x86 Evolution: Milestones</a:t>
            </a:r>
          </a:p>
        </p:txBody>
      </p:sp>
      <p:graphicFrame>
        <p:nvGraphicFramePr>
          <p:cNvPr id="5" name="Content Placeholder 4">
            <a:extLst>
              <a:ext uri="{FF2B5EF4-FFF2-40B4-BE49-F238E27FC236}">
                <a16:creationId xmlns:a16="http://schemas.microsoft.com/office/drawing/2014/main" id="{8966741D-1908-4DF3-A85A-44E4422530D7}"/>
              </a:ext>
            </a:extLst>
          </p:cNvPr>
          <p:cNvGraphicFramePr>
            <a:graphicFrameLocks noGrp="1"/>
          </p:cNvGraphicFramePr>
          <p:nvPr>
            <p:ph idx="1"/>
            <p:extLst>
              <p:ext uri="{D42A27DB-BD31-4B8C-83A1-F6EECF244321}">
                <p14:modId xmlns:p14="http://schemas.microsoft.com/office/powerpoint/2010/main" val="1696698022"/>
              </p:ext>
            </p:extLst>
          </p:nvPr>
        </p:nvGraphicFramePr>
        <p:xfrm>
          <a:off x="396875" y="1362075"/>
          <a:ext cx="8366124" cy="4079240"/>
        </p:xfrm>
        <a:graphic>
          <a:graphicData uri="http://schemas.openxmlformats.org/drawingml/2006/table">
            <a:tbl>
              <a:tblPr firstRow="1" bandRow="1">
                <a:tableStyleId>{9D7B26C5-4107-4FEC-AEDC-1716B250A1EF}</a:tableStyleId>
              </a:tblPr>
              <a:tblGrid>
                <a:gridCol w="2091531">
                  <a:extLst>
                    <a:ext uri="{9D8B030D-6E8A-4147-A177-3AD203B41FA5}">
                      <a16:colId xmlns:a16="http://schemas.microsoft.com/office/drawing/2014/main" val="2169559873"/>
                    </a:ext>
                  </a:extLst>
                </a:gridCol>
                <a:gridCol w="2091531">
                  <a:extLst>
                    <a:ext uri="{9D8B030D-6E8A-4147-A177-3AD203B41FA5}">
                      <a16:colId xmlns:a16="http://schemas.microsoft.com/office/drawing/2014/main" val="407241104"/>
                    </a:ext>
                  </a:extLst>
                </a:gridCol>
                <a:gridCol w="2091531">
                  <a:extLst>
                    <a:ext uri="{9D8B030D-6E8A-4147-A177-3AD203B41FA5}">
                      <a16:colId xmlns:a16="http://schemas.microsoft.com/office/drawing/2014/main" val="912556809"/>
                    </a:ext>
                  </a:extLst>
                </a:gridCol>
                <a:gridCol w="2091531">
                  <a:extLst>
                    <a:ext uri="{9D8B030D-6E8A-4147-A177-3AD203B41FA5}">
                      <a16:colId xmlns:a16="http://schemas.microsoft.com/office/drawing/2014/main" val="4264823299"/>
                    </a:ext>
                  </a:extLst>
                </a:gridCol>
              </a:tblGrid>
              <a:tr h="370840">
                <a:tc>
                  <a:txBody>
                    <a:bodyPr/>
                    <a:lstStyle/>
                    <a:p>
                      <a:r>
                        <a:rPr lang="en-US" sz="1600" dirty="0">
                          <a:latin typeface="Calibri" panose="020F0502020204030204" pitchFamily="34" charset="0"/>
                          <a:cs typeface="Calibri" panose="020F0502020204030204" pitchFamily="34" charset="0"/>
                        </a:rPr>
                        <a:t>Name</a:t>
                      </a:r>
                    </a:p>
                  </a:txBody>
                  <a:tcPr/>
                </a:tc>
                <a:tc>
                  <a:txBody>
                    <a:bodyPr/>
                    <a:lstStyle/>
                    <a:p>
                      <a:r>
                        <a:rPr lang="en-US" sz="1600" dirty="0">
                          <a:latin typeface="Calibri" panose="020F0502020204030204" pitchFamily="34" charset="0"/>
                          <a:cs typeface="Calibri" panose="020F0502020204030204" pitchFamily="34" charset="0"/>
                        </a:rPr>
                        <a:t>Date</a:t>
                      </a:r>
                    </a:p>
                  </a:txBody>
                  <a:tcPr/>
                </a:tc>
                <a:tc>
                  <a:txBody>
                    <a:bodyPr/>
                    <a:lstStyle/>
                    <a:p>
                      <a:r>
                        <a:rPr lang="en-US" sz="1600" dirty="0">
                          <a:latin typeface="Calibri" panose="020F0502020204030204" pitchFamily="34" charset="0"/>
                          <a:cs typeface="Calibri" panose="020F0502020204030204" pitchFamily="34" charset="0"/>
                        </a:rPr>
                        <a:t>Transistors</a:t>
                      </a:r>
                    </a:p>
                  </a:txBody>
                  <a:tcPr/>
                </a:tc>
                <a:tc>
                  <a:txBody>
                    <a:bodyPr/>
                    <a:lstStyle/>
                    <a:p>
                      <a:r>
                        <a:rPr lang="en-US" sz="1600" dirty="0">
                          <a:latin typeface="Calibri" panose="020F0502020204030204" pitchFamily="34" charset="0"/>
                          <a:cs typeface="Calibri" panose="020F0502020204030204" pitchFamily="34" charset="0"/>
                        </a:rPr>
                        <a:t>MHz</a:t>
                      </a:r>
                    </a:p>
                  </a:txBody>
                  <a:tcPr/>
                </a:tc>
                <a:extLst>
                  <a:ext uri="{0D108BD9-81ED-4DB2-BD59-A6C34878D82A}">
                    <a16:rowId xmlns:a16="http://schemas.microsoft.com/office/drawing/2014/main" val="3435334453"/>
                  </a:ext>
                </a:extLst>
              </a:tr>
              <a:tr h="370840">
                <a:tc>
                  <a:txBody>
                    <a:bodyPr/>
                    <a:lstStyle/>
                    <a:p>
                      <a:r>
                        <a:rPr lang="en-US" sz="1600" dirty="0">
                          <a:latin typeface="Calibri" panose="020F0502020204030204" pitchFamily="34" charset="0"/>
                          <a:cs typeface="Calibri" panose="020F0502020204030204" pitchFamily="34" charset="0"/>
                        </a:rPr>
                        <a:t>Core 2</a:t>
                      </a:r>
                    </a:p>
                  </a:txBody>
                  <a:tcPr/>
                </a:tc>
                <a:tc>
                  <a:txBody>
                    <a:bodyPr/>
                    <a:lstStyle/>
                    <a:p>
                      <a:r>
                        <a:rPr lang="en-US" sz="1600" dirty="0">
                          <a:latin typeface="Calibri" panose="020F0502020204030204" pitchFamily="34" charset="0"/>
                          <a:cs typeface="Calibri" panose="020F0502020204030204" pitchFamily="34" charset="0"/>
                        </a:rPr>
                        <a:t>2006</a:t>
                      </a:r>
                    </a:p>
                  </a:txBody>
                  <a:tcPr/>
                </a:tc>
                <a:tc>
                  <a:txBody>
                    <a:bodyPr/>
                    <a:lstStyle/>
                    <a:p>
                      <a:r>
                        <a:rPr lang="en-US" sz="1600" dirty="0">
                          <a:latin typeface="Calibri" panose="020F0502020204030204" pitchFamily="34" charset="0"/>
                          <a:cs typeface="Calibri" panose="020F0502020204030204" pitchFamily="34" charset="0"/>
                        </a:rPr>
                        <a:t>291M</a:t>
                      </a:r>
                    </a:p>
                  </a:txBody>
                  <a:tcPr/>
                </a:tc>
                <a:tc>
                  <a:txBody>
                    <a:bodyPr/>
                    <a:lstStyle/>
                    <a:p>
                      <a:r>
                        <a:rPr lang="en-US" sz="1600" dirty="0">
                          <a:latin typeface="Calibri" panose="020F0502020204030204" pitchFamily="34" charset="0"/>
                          <a:cs typeface="Calibri" panose="020F0502020204030204" pitchFamily="34" charset="0"/>
                        </a:rPr>
                        <a:t>1060-3500</a:t>
                      </a:r>
                    </a:p>
                  </a:txBody>
                  <a:tcPr/>
                </a:tc>
                <a:extLst>
                  <a:ext uri="{0D108BD9-81ED-4DB2-BD59-A6C34878D82A}">
                    <a16:rowId xmlns:a16="http://schemas.microsoft.com/office/drawing/2014/main" val="2588608054"/>
                  </a:ext>
                </a:extLst>
              </a:tr>
              <a:tr h="370840">
                <a:tc gridSpan="4">
                  <a:txBody>
                    <a:bodyPr/>
                    <a:lstStyle/>
                    <a:p>
                      <a:r>
                        <a:rPr lang="en-US" sz="1600" dirty="0">
                          <a:latin typeface="Calibri" panose="020F0502020204030204" pitchFamily="34" charset="0"/>
                          <a:cs typeface="Calibri" panose="020F0502020204030204" pitchFamily="34" charset="0"/>
                        </a:rPr>
                        <a:t>First multi-core Intel Processor</a:t>
                      </a:r>
                    </a:p>
                  </a:txBody>
                  <a:tcPr/>
                </a:tc>
                <a:tc hMerge="1">
                  <a:txBody>
                    <a:bodyPr/>
                    <a:lstStyle/>
                    <a:p>
                      <a:endParaRPr lang="en-US" sz="1600" dirty="0">
                        <a:latin typeface="Calibri" panose="020F0502020204030204" pitchFamily="34" charset="0"/>
                        <a:cs typeface="Calibri" panose="020F0502020204030204" pitchFamily="34" charset="0"/>
                      </a:endParaRPr>
                    </a:p>
                  </a:txBody>
                  <a:tcPr/>
                </a:tc>
                <a:tc hMerge="1">
                  <a:txBody>
                    <a:bodyPr/>
                    <a:lstStyle/>
                    <a:p>
                      <a:endParaRPr lang="en-US" sz="1600" dirty="0">
                        <a:latin typeface="Calibri" panose="020F0502020204030204" pitchFamily="34" charset="0"/>
                        <a:cs typeface="Calibri" panose="020F0502020204030204" pitchFamily="34" charset="0"/>
                      </a:endParaRPr>
                    </a:p>
                  </a:txBody>
                  <a:tcPr/>
                </a:tc>
                <a:tc hMerge="1">
                  <a:txBody>
                    <a:bodyPr/>
                    <a:lstStyle/>
                    <a:p>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117981237"/>
                  </a:ext>
                </a:extLst>
              </a:tr>
              <a:tr h="370840">
                <a:tc>
                  <a:txBody>
                    <a:bodyPr/>
                    <a:lstStyle/>
                    <a:p>
                      <a:r>
                        <a:rPr lang="en-US" sz="1600" dirty="0">
                          <a:latin typeface="Calibri" panose="020F0502020204030204" pitchFamily="34" charset="0"/>
                          <a:cs typeface="Calibri" panose="020F0502020204030204" pitchFamily="34" charset="0"/>
                        </a:rPr>
                        <a:t>Core i7</a:t>
                      </a:r>
                    </a:p>
                  </a:txBody>
                  <a:tcPr/>
                </a:tc>
                <a:tc>
                  <a:txBody>
                    <a:bodyPr/>
                    <a:lstStyle/>
                    <a:p>
                      <a:r>
                        <a:rPr lang="en-US" sz="1600" dirty="0">
                          <a:latin typeface="Calibri" panose="020F0502020204030204" pitchFamily="34" charset="0"/>
                          <a:cs typeface="Calibri" panose="020F0502020204030204" pitchFamily="34" charset="0"/>
                        </a:rPr>
                        <a:t>2008</a:t>
                      </a:r>
                    </a:p>
                  </a:txBody>
                  <a:tcPr/>
                </a:tc>
                <a:tc>
                  <a:txBody>
                    <a:bodyPr/>
                    <a:lstStyle/>
                    <a:p>
                      <a:r>
                        <a:rPr lang="en-US" sz="1600" dirty="0">
                          <a:latin typeface="Calibri" panose="020F0502020204030204" pitchFamily="34" charset="0"/>
                          <a:cs typeface="Calibri" panose="020F0502020204030204" pitchFamily="34" charset="0"/>
                        </a:rPr>
                        <a:t>731M</a:t>
                      </a:r>
                    </a:p>
                  </a:txBody>
                  <a:tcPr/>
                </a:tc>
                <a:tc>
                  <a:txBody>
                    <a:bodyPr/>
                    <a:lstStyle/>
                    <a:p>
                      <a:r>
                        <a:rPr lang="en-US" sz="1600" dirty="0">
                          <a:latin typeface="Calibri" panose="020F0502020204030204" pitchFamily="34" charset="0"/>
                          <a:cs typeface="Calibri" panose="020F0502020204030204" pitchFamily="34" charset="0"/>
                        </a:rPr>
                        <a:t>1700-3900</a:t>
                      </a:r>
                    </a:p>
                  </a:txBody>
                  <a:tcPr/>
                </a:tc>
                <a:extLst>
                  <a:ext uri="{0D108BD9-81ED-4DB2-BD59-A6C34878D82A}">
                    <a16:rowId xmlns:a16="http://schemas.microsoft.com/office/drawing/2014/main" val="3243262996"/>
                  </a:ext>
                </a:extLst>
              </a:tr>
              <a:tr h="370840">
                <a:tc gridSpan="4">
                  <a:txBody>
                    <a:bodyPr/>
                    <a:lstStyle/>
                    <a:p>
                      <a:r>
                        <a:rPr lang="en-US" sz="1600" dirty="0">
                          <a:latin typeface="Calibri" panose="020F0502020204030204" pitchFamily="34" charset="0"/>
                          <a:cs typeface="Calibri" panose="020F0502020204030204" pitchFamily="34" charset="0"/>
                        </a:rPr>
                        <a:t>Four cores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192687827"/>
                  </a:ext>
                </a:extLst>
              </a:tr>
              <a:tr h="370840">
                <a:tc>
                  <a:txBody>
                    <a:bodyPr/>
                    <a:lstStyle/>
                    <a:p>
                      <a:r>
                        <a:rPr lang="en-US" sz="1600" dirty="0">
                          <a:latin typeface="Calibri" panose="020F0502020204030204" pitchFamily="34" charset="0"/>
                          <a:cs typeface="Calibri" panose="020F0502020204030204" pitchFamily="34" charset="0"/>
                        </a:rPr>
                        <a:t>AMD Phenom (K10)</a:t>
                      </a:r>
                    </a:p>
                  </a:txBody>
                  <a:tcPr/>
                </a:tc>
                <a:tc>
                  <a:txBody>
                    <a:bodyPr/>
                    <a:lstStyle/>
                    <a:p>
                      <a:r>
                        <a:rPr lang="en-US" sz="1600" dirty="0">
                          <a:latin typeface="Calibri" panose="020F0502020204030204" pitchFamily="34" charset="0"/>
                          <a:cs typeface="Calibri" panose="020F0502020204030204" pitchFamily="34" charset="0"/>
                        </a:rPr>
                        <a:t>2008</a:t>
                      </a:r>
                    </a:p>
                  </a:txBody>
                  <a:tcPr/>
                </a:tc>
                <a:tc>
                  <a:txBody>
                    <a:bodyPr/>
                    <a:lstStyle/>
                    <a:p>
                      <a:r>
                        <a:rPr lang="en-US" sz="1600" dirty="0">
                          <a:latin typeface="Calibri" panose="020F0502020204030204" pitchFamily="34" charset="0"/>
                          <a:cs typeface="Calibri" panose="020F0502020204030204" pitchFamily="34" charset="0"/>
                        </a:rPr>
                        <a:t>758M</a:t>
                      </a:r>
                    </a:p>
                  </a:txBody>
                  <a:tcPr/>
                </a:tc>
                <a:tc>
                  <a:txBody>
                    <a:bodyPr/>
                    <a:lstStyle/>
                    <a:p>
                      <a:r>
                        <a:rPr lang="en-US" sz="1600" dirty="0">
                          <a:latin typeface="Calibri" panose="020F0502020204030204" pitchFamily="34" charset="0"/>
                          <a:cs typeface="Calibri" panose="020F0502020204030204" pitchFamily="34" charset="0"/>
                        </a:rPr>
                        <a:t>1800-2600</a:t>
                      </a:r>
                    </a:p>
                  </a:txBody>
                  <a:tcPr/>
                </a:tc>
                <a:extLst>
                  <a:ext uri="{0D108BD9-81ED-4DB2-BD59-A6C34878D82A}">
                    <a16:rowId xmlns:a16="http://schemas.microsoft.com/office/drawing/2014/main" val="3124721759"/>
                  </a:ext>
                </a:extLst>
              </a:tr>
              <a:tr h="370840">
                <a:tc gridSpan="4">
                  <a:txBody>
                    <a:bodyPr/>
                    <a:lstStyle/>
                    <a:p>
                      <a:r>
                        <a:rPr lang="en-US" sz="1600" dirty="0">
                          <a:latin typeface="Calibri" panose="020F0502020204030204" pitchFamily="34" charset="0"/>
                          <a:cs typeface="Calibri" panose="020F0502020204030204" pitchFamily="34" charset="0"/>
                        </a:rPr>
                        <a:t>First “true” quad core, with all cores on same silicon die</a:t>
                      </a:r>
                    </a:p>
                  </a:txBody>
                  <a:tcPr/>
                </a:tc>
                <a:tc hMerge="1">
                  <a:txBody>
                    <a:bodyPr/>
                    <a:lstStyle/>
                    <a:p>
                      <a:endParaRPr lang="en-US" sz="1600" dirty="0">
                        <a:latin typeface="Calibri" panose="020F0502020204030204" pitchFamily="34" charset="0"/>
                        <a:cs typeface="Calibri" panose="020F0502020204030204" pitchFamily="34" charset="0"/>
                      </a:endParaRPr>
                    </a:p>
                  </a:txBody>
                  <a:tcPr/>
                </a:tc>
                <a:tc hMerge="1">
                  <a:txBody>
                    <a:bodyPr/>
                    <a:lstStyle/>
                    <a:p>
                      <a:endParaRPr lang="en-US" sz="1600">
                        <a:latin typeface="Calibri" panose="020F0502020204030204" pitchFamily="34" charset="0"/>
                        <a:cs typeface="Calibri" panose="020F0502020204030204" pitchFamily="34" charset="0"/>
                      </a:endParaRPr>
                    </a:p>
                  </a:txBody>
                  <a:tcPr/>
                </a:tc>
                <a:tc hMerge="1">
                  <a:txBody>
                    <a:bodyPr/>
                    <a:lstStyle/>
                    <a:p>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323500536"/>
                  </a:ext>
                </a:extLst>
              </a:tr>
              <a:tr h="370840">
                <a:tc>
                  <a:txBody>
                    <a:bodyPr/>
                    <a:lstStyle/>
                    <a:p>
                      <a:r>
                        <a:rPr lang="en-US" sz="1600" dirty="0">
                          <a:latin typeface="Calibri" panose="020F0502020204030204" pitchFamily="34" charset="0"/>
                          <a:cs typeface="Calibri" panose="020F0502020204030204" pitchFamily="34" charset="0"/>
                        </a:rPr>
                        <a:t>Core i7 (Coffee Lake)</a:t>
                      </a:r>
                    </a:p>
                  </a:txBody>
                  <a:tcPr/>
                </a:tc>
                <a:tc>
                  <a:txBody>
                    <a:bodyPr/>
                    <a:lstStyle/>
                    <a:p>
                      <a:r>
                        <a:rPr lang="en-US" sz="1600" dirty="0">
                          <a:latin typeface="Calibri" panose="020F0502020204030204" pitchFamily="34" charset="0"/>
                          <a:cs typeface="Calibri" panose="020F0502020204030204" pitchFamily="34" charset="0"/>
                        </a:rPr>
                        <a:t>2017</a:t>
                      </a:r>
                    </a:p>
                  </a:txBody>
                  <a:tcPr/>
                </a:tc>
                <a:tc>
                  <a:txBody>
                    <a:bodyPr/>
                    <a:lstStyle/>
                    <a:p>
                      <a:r>
                        <a:rPr lang="en-US" sz="1600" dirty="0">
                          <a:latin typeface="Calibri" panose="020F0502020204030204" pitchFamily="34" charset="0"/>
                          <a:cs typeface="Calibri" panose="020F0502020204030204" pitchFamily="34" charset="0"/>
                        </a:rPr>
                        <a:t>?</a:t>
                      </a:r>
                    </a:p>
                  </a:txBody>
                  <a:tcPr/>
                </a:tc>
                <a:tc>
                  <a:txBody>
                    <a:bodyPr/>
                    <a:lstStyle/>
                    <a:p>
                      <a:r>
                        <a:rPr lang="en-US" sz="1600" dirty="0">
                          <a:latin typeface="Calibri" panose="020F0502020204030204" pitchFamily="34" charset="0"/>
                          <a:cs typeface="Calibri" panose="020F0502020204030204" pitchFamily="34" charset="0"/>
                        </a:rPr>
                        <a:t>2800-4700</a:t>
                      </a:r>
                    </a:p>
                  </a:txBody>
                  <a:tcPr/>
                </a:tc>
                <a:extLst>
                  <a:ext uri="{0D108BD9-81ED-4DB2-BD59-A6C34878D82A}">
                    <a16:rowId xmlns:a16="http://schemas.microsoft.com/office/drawing/2014/main" val="1510201780"/>
                  </a:ext>
                </a:extLst>
              </a:tr>
              <a:tr h="370840">
                <a:tc gridSpan="4">
                  <a:txBody>
                    <a:bodyPr/>
                    <a:lstStyle/>
                    <a:p>
                      <a:endParaRPr lang="en-US" sz="1600" dirty="0">
                        <a:latin typeface="Calibri" panose="020F0502020204030204" pitchFamily="34" charset="0"/>
                        <a:cs typeface="Calibri" panose="020F0502020204030204" pitchFamily="34" charset="0"/>
                      </a:endParaRPr>
                    </a:p>
                  </a:txBody>
                  <a:tcPr/>
                </a:tc>
                <a:tc hMerge="1">
                  <a:txBody>
                    <a:bodyPr/>
                    <a:lstStyle/>
                    <a:p>
                      <a:endParaRPr lang="en-US" sz="1600" dirty="0">
                        <a:latin typeface="Calibri" panose="020F0502020204030204" pitchFamily="34" charset="0"/>
                        <a:cs typeface="Calibri" panose="020F0502020204030204" pitchFamily="34" charset="0"/>
                      </a:endParaRPr>
                    </a:p>
                  </a:txBody>
                  <a:tcPr/>
                </a:tc>
                <a:tc hMerge="1">
                  <a:txBody>
                    <a:bodyPr/>
                    <a:lstStyle/>
                    <a:p>
                      <a:endParaRPr lang="en-US" sz="1600">
                        <a:latin typeface="Calibri" panose="020F0502020204030204" pitchFamily="34" charset="0"/>
                        <a:cs typeface="Calibri" panose="020F0502020204030204" pitchFamily="34" charset="0"/>
                      </a:endParaRPr>
                    </a:p>
                  </a:txBody>
                  <a:tcPr/>
                </a:tc>
                <a:tc hMerge="1">
                  <a:txBody>
                    <a:bodyPr/>
                    <a:lstStyle/>
                    <a:p>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113893987"/>
                  </a:ext>
                </a:extLst>
              </a:tr>
              <a:tr h="370840">
                <a:tc>
                  <a:txBody>
                    <a:bodyPr/>
                    <a:lstStyle/>
                    <a:p>
                      <a:r>
                        <a:rPr lang="en-US" sz="1600" dirty="0">
                          <a:latin typeface="Calibri" panose="020F0502020204030204" pitchFamily="34" charset="0"/>
                          <a:cs typeface="Calibri" panose="020F0502020204030204" pitchFamily="34" charset="0"/>
                        </a:rPr>
                        <a:t>Ryzen 7 (Zen)</a:t>
                      </a:r>
                    </a:p>
                  </a:txBody>
                  <a:tcPr/>
                </a:tc>
                <a:tc>
                  <a:txBody>
                    <a:bodyPr/>
                    <a:lstStyle/>
                    <a:p>
                      <a:r>
                        <a:rPr lang="en-US" sz="1600" dirty="0">
                          <a:latin typeface="Calibri" panose="020F0502020204030204" pitchFamily="34" charset="0"/>
                          <a:cs typeface="Calibri" panose="020F0502020204030204" pitchFamily="34" charset="0"/>
                        </a:rPr>
                        <a:t>2017</a:t>
                      </a:r>
                    </a:p>
                  </a:txBody>
                  <a:tcPr/>
                </a:tc>
                <a:tc>
                  <a:txBody>
                    <a:bodyPr/>
                    <a:lstStyle/>
                    <a:p>
                      <a:r>
                        <a:rPr lang="en-US" sz="1600" dirty="0">
                          <a:latin typeface="Calibri" panose="020F0502020204030204" pitchFamily="34" charset="0"/>
                          <a:cs typeface="Calibri" panose="020F0502020204030204" pitchFamily="34" charset="0"/>
                        </a:rPr>
                        <a:t>4.8B</a:t>
                      </a:r>
                    </a:p>
                  </a:txBody>
                  <a:tcPr/>
                </a:tc>
                <a:tc>
                  <a:txBody>
                    <a:bodyPr/>
                    <a:lstStyle/>
                    <a:p>
                      <a:r>
                        <a:rPr lang="en-US" sz="1600" dirty="0">
                          <a:latin typeface="Calibri" panose="020F0502020204030204" pitchFamily="34" charset="0"/>
                          <a:cs typeface="Calibri" panose="020F0502020204030204" pitchFamily="34" charset="0"/>
                        </a:rPr>
                        <a:t>3000-4200</a:t>
                      </a:r>
                    </a:p>
                  </a:txBody>
                  <a:tcPr/>
                </a:tc>
                <a:extLst>
                  <a:ext uri="{0D108BD9-81ED-4DB2-BD59-A6C34878D82A}">
                    <a16:rowId xmlns:a16="http://schemas.microsoft.com/office/drawing/2014/main" val="2028691415"/>
                  </a:ext>
                </a:extLst>
              </a:tr>
              <a:tr h="370840">
                <a:tc>
                  <a:txBody>
                    <a:bodyPr/>
                    <a:lstStyle/>
                    <a:p>
                      <a:endParaRPr lang="en-US" sz="1600" dirty="0">
                        <a:latin typeface="Calibri" panose="020F0502020204030204" pitchFamily="34" charset="0"/>
                        <a:cs typeface="Calibri" panose="020F0502020204030204" pitchFamily="34" charset="0"/>
                      </a:endParaRPr>
                    </a:p>
                  </a:txBody>
                  <a:tcPr/>
                </a:tc>
                <a:tc>
                  <a:txBody>
                    <a:bodyPr/>
                    <a:lstStyle/>
                    <a:p>
                      <a:endParaRPr lang="en-US" sz="1600" dirty="0">
                        <a:latin typeface="Calibri" panose="020F0502020204030204" pitchFamily="34" charset="0"/>
                        <a:cs typeface="Calibri" panose="020F0502020204030204" pitchFamily="34" charset="0"/>
                      </a:endParaRPr>
                    </a:p>
                  </a:txBody>
                  <a:tcPr/>
                </a:tc>
                <a:tc>
                  <a:txBody>
                    <a:bodyPr/>
                    <a:lstStyle/>
                    <a:p>
                      <a:endParaRPr lang="en-US" sz="1600" dirty="0">
                        <a:latin typeface="Calibri" panose="020F0502020204030204" pitchFamily="34" charset="0"/>
                        <a:cs typeface="Calibri" panose="020F0502020204030204" pitchFamily="34" charset="0"/>
                      </a:endParaRPr>
                    </a:p>
                  </a:txBody>
                  <a:tcPr/>
                </a:tc>
                <a:tc>
                  <a:txBody>
                    <a:bodyPr/>
                    <a:lstStyle/>
                    <a:p>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75664021"/>
                  </a:ext>
                </a:extLst>
              </a:tr>
            </a:tbl>
          </a:graphicData>
        </a:graphic>
      </p:graphicFrame>
      <p:sp>
        <p:nvSpPr>
          <p:cNvPr id="4" name="Slide Number Placeholder 3">
            <a:extLst>
              <a:ext uri="{FF2B5EF4-FFF2-40B4-BE49-F238E27FC236}">
                <a16:creationId xmlns:a16="http://schemas.microsoft.com/office/drawing/2014/main" id="{42E619C3-69B0-4638-BE20-7C46B8A876A7}"/>
              </a:ext>
            </a:extLst>
          </p:cNvPr>
          <p:cNvSpPr>
            <a:spLocks noGrp="1"/>
          </p:cNvSpPr>
          <p:nvPr>
            <p:ph type="sldNum" sz="quarter" idx="10"/>
          </p:nvPr>
        </p:nvSpPr>
        <p:spPr/>
        <p:txBody>
          <a:bodyPr/>
          <a:lstStyle/>
          <a:p>
            <a:fld id="{7CBE8339-D2AD-46DC-A898-FD1E949067F0}" type="slidenum">
              <a:rPr lang="en-US" smtClean="0"/>
              <a:pPr/>
              <a:t>17</a:t>
            </a:fld>
            <a:endParaRPr lang="en-US" dirty="0"/>
          </a:p>
        </p:txBody>
      </p:sp>
    </p:spTree>
    <p:extLst>
      <p:ext uri="{BB962C8B-B14F-4D97-AF65-F5344CB8AC3E}">
        <p14:creationId xmlns:p14="http://schemas.microsoft.com/office/powerpoint/2010/main" val="2480472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92E21-599D-48D7-A37B-941898D3ED0F}"/>
              </a:ext>
            </a:extLst>
          </p:cNvPr>
          <p:cNvSpPr>
            <a:spLocks noGrp="1"/>
          </p:cNvSpPr>
          <p:nvPr>
            <p:ph type="title"/>
          </p:nvPr>
        </p:nvSpPr>
        <p:spPr/>
        <p:txBody>
          <a:bodyPr/>
          <a:lstStyle/>
          <a:p>
            <a:r>
              <a:rPr lang="en-US" dirty="0"/>
              <a:t>Technology Scaling</a:t>
            </a:r>
          </a:p>
        </p:txBody>
      </p:sp>
      <p:pic>
        <p:nvPicPr>
          <p:cNvPr id="6" name="Content Placeholder 5">
            <a:extLst>
              <a:ext uri="{FF2B5EF4-FFF2-40B4-BE49-F238E27FC236}">
                <a16:creationId xmlns:a16="http://schemas.microsoft.com/office/drawing/2014/main" id="{43541541-916E-41E1-AAAD-9D2CB289591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4084" y="1362075"/>
            <a:ext cx="7151706" cy="4972050"/>
          </a:xfrm>
        </p:spPr>
      </p:pic>
      <p:sp>
        <p:nvSpPr>
          <p:cNvPr id="4" name="Slide Number Placeholder 3">
            <a:extLst>
              <a:ext uri="{FF2B5EF4-FFF2-40B4-BE49-F238E27FC236}">
                <a16:creationId xmlns:a16="http://schemas.microsoft.com/office/drawing/2014/main" id="{560E36C1-0D90-4AEE-80A3-ED8BBD94EF29}"/>
              </a:ext>
            </a:extLst>
          </p:cNvPr>
          <p:cNvSpPr>
            <a:spLocks noGrp="1"/>
          </p:cNvSpPr>
          <p:nvPr>
            <p:ph type="sldNum" sz="quarter" idx="10"/>
          </p:nvPr>
        </p:nvSpPr>
        <p:spPr/>
        <p:txBody>
          <a:bodyPr/>
          <a:lstStyle/>
          <a:p>
            <a:fld id="{7CBE8339-D2AD-46DC-A898-FD1E949067F0}" type="slidenum">
              <a:rPr lang="en-US" smtClean="0"/>
              <a:pPr/>
              <a:t>18</a:t>
            </a:fld>
            <a:endParaRPr lang="en-US" dirty="0"/>
          </a:p>
        </p:txBody>
      </p:sp>
      <p:sp>
        <p:nvSpPr>
          <p:cNvPr id="7" name="TextBox 6">
            <a:extLst>
              <a:ext uri="{FF2B5EF4-FFF2-40B4-BE49-F238E27FC236}">
                <a16:creationId xmlns:a16="http://schemas.microsoft.com/office/drawing/2014/main" id="{18204AE1-81CD-4AEF-8EBA-47A337D28DE7}"/>
              </a:ext>
            </a:extLst>
          </p:cNvPr>
          <p:cNvSpPr txBox="1"/>
          <p:nvPr/>
        </p:nvSpPr>
        <p:spPr>
          <a:xfrm>
            <a:off x="4042609" y="6548562"/>
            <a:ext cx="4601695" cy="252480"/>
          </a:xfrm>
          <a:prstGeom prst="rect">
            <a:avLst/>
          </a:prstGeom>
          <a:noFill/>
        </p:spPr>
        <p:txBody>
          <a:bodyPr wrap="square" rtlCol="0">
            <a:spAutoFit/>
          </a:bodyPr>
          <a:lstStyle/>
          <a:p>
            <a:r>
              <a:rPr lang="en-US" sz="1050" b="0" dirty="0">
                <a:latin typeface="Calibri" pitchFamily="34" charset="0"/>
              </a:rPr>
              <a:t>http://www.economist.com/technology-quarterly/2016-03-12/after-moores-law</a:t>
            </a:r>
          </a:p>
        </p:txBody>
      </p:sp>
      <p:cxnSp>
        <p:nvCxnSpPr>
          <p:cNvPr id="9" name="Straight Connector 8">
            <a:extLst>
              <a:ext uri="{FF2B5EF4-FFF2-40B4-BE49-F238E27FC236}">
                <a16:creationId xmlns:a16="http://schemas.microsoft.com/office/drawing/2014/main" id="{94CFAC0E-C3B7-4BD1-8F1D-13D0BC9806C1}"/>
              </a:ext>
            </a:extLst>
          </p:cNvPr>
          <p:cNvCxnSpPr/>
          <p:nvPr/>
        </p:nvCxnSpPr>
        <p:spPr bwMode="auto">
          <a:xfrm flipV="1">
            <a:off x="6214377" y="2524385"/>
            <a:ext cx="0" cy="3380873"/>
          </a:xfrm>
          <a:prstGeom prst="line">
            <a:avLst/>
          </a:prstGeom>
          <a:noFill/>
          <a:ln w="38100" cap="flat" cmpd="sng" algn="ctr">
            <a:solidFill>
              <a:srgbClr val="CC0000"/>
            </a:solidFill>
            <a:prstDash val="solid"/>
            <a:round/>
            <a:headEnd type="none" w="med" len="med"/>
            <a:tailEnd type="none" w="med" len="med"/>
          </a:ln>
          <a:effectLst/>
        </p:spPr>
      </p:cxnSp>
      <p:sp>
        <p:nvSpPr>
          <p:cNvPr id="10" name="TextBox 9">
            <a:extLst>
              <a:ext uri="{FF2B5EF4-FFF2-40B4-BE49-F238E27FC236}">
                <a16:creationId xmlns:a16="http://schemas.microsoft.com/office/drawing/2014/main" id="{8948E955-990E-4C5C-8097-F3B739097EBD}"/>
              </a:ext>
            </a:extLst>
          </p:cNvPr>
          <p:cNvSpPr txBox="1"/>
          <p:nvPr/>
        </p:nvSpPr>
        <p:spPr>
          <a:xfrm>
            <a:off x="6214377" y="3566133"/>
            <a:ext cx="1812331" cy="461665"/>
          </a:xfrm>
          <a:prstGeom prst="rect">
            <a:avLst/>
          </a:prstGeom>
          <a:noFill/>
        </p:spPr>
        <p:txBody>
          <a:bodyPr wrap="square" rtlCol="0">
            <a:spAutoFit/>
          </a:bodyPr>
          <a:lstStyle/>
          <a:p>
            <a:r>
              <a:rPr lang="en-US" dirty="0">
                <a:solidFill>
                  <a:srgbClr val="FF0000"/>
                </a:solidFill>
                <a:latin typeface="Calibri" pitchFamily="34" charset="0"/>
              </a:rPr>
              <a:t>Breakdown!</a:t>
            </a:r>
          </a:p>
        </p:txBody>
      </p:sp>
    </p:spTree>
    <p:extLst>
      <p:ext uri="{BB962C8B-B14F-4D97-AF65-F5344CB8AC3E}">
        <p14:creationId xmlns:p14="http://schemas.microsoft.com/office/powerpoint/2010/main" val="2983693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3B8E3-8594-49AB-B503-048238C061CE}"/>
              </a:ext>
            </a:extLst>
          </p:cNvPr>
          <p:cNvSpPr>
            <a:spLocks noGrp="1"/>
          </p:cNvSpPr>
          <p:nvPr>
            <p:ph type="title"/>
          </p:nvPr>
        </p:nvSpPr>
        <p:spPr/>
        <p:txBody>
          <a:bodyPr/>
          <a:lstStyle/>
          <a:p>
            <a:r>
              <a:rPr lang="en-US" dirty="0"/>
              <a:t>Transition to 64-bit</a:t>
            </a:r>
          </a:p>
        </p:txBody>
      </p:sp>
      <p:sp>
        <p:nvSpPr>
          <p:cNvPr id="3" name="Content Placeholder 2">
            <a:extLst>
              <a:ext uri="{FF2B5EF4-FFF2-40B4-BE49-F238E27FC236}">
                <a16:creationId xmlns:a16="http://schemas.microsoft.com/office/drawing/2014/main" id="{90443D29-5581-4C41-BA20-109FC61859F8}"/>
              </a:ext>
            </a:extLst>
          </p:cNvPr>
          <p:cNvSpPr>
            <a:spLocks noGrp="1"/>
          </p:cNvSpPr>
          <p:nvPr>
            <p:ph idx="1"/>
          </p:nvPr>
        </p:nvSpPr>
        <p:spPr/>
        <p:txBody>
          <a:bodyPr>
            <a:normAutofit lnSpcReduction="10000"/>
          </a:bodyPr>
          <a:lstStyle/>
          <a:p>
            <a:r>
              <a:rPr lang="en-US" dirty="0"/>
              <a:t>Intel attempted radical shift from IA32 to IA64 (2001)</a:t>
            </a:r>
          </a:p>
          <a:p>
            <a:pPr lvl="1"/>
            <a:r>
              <a:rPr lang="en-US" dirty="0"/>
              <a:t>Completely new architecture (Itanium)</a:t>
            </a:r>
          </a:p>
          <a:p>
            <a:pPr lvl="1"/>
            <a:r>
              <a:rPr lang="en-US" dirty="0"/>
              <a:t>Execute IA32 code only as legacy</a:t>
            </a:r>
          </a:p>
          <a:p>
            <a:pPr lvl="1"/>
            <a:r>
              <a:rPr lang="en-US" dirty="0"/>
              <a:t>Performance disappointing</a:t>
            </a:r>
          </a:p>
          <a:p>
            <a:r>
              <a:rPr lang="en-US" dirty="0"/>
              <a:t>AMD solution: “AMD64” (2003)</a:t>
            </a:r>
          </a:p>
          <a:p>
            <a:pPr lvl="1"/>
            <a:r>
              <a:rPr lang="en-US" dirty="0"/>
              <a:t>x86-64, evolutionary step from IA32</a:t>
            </a:r>
          </a:p>
          <a:p>
            <a:r>
              <a:rPr lang="en-US" dirty="0"/>
              <a:t>Intel pursued IA64</a:t>
            </a:r>
          </a:p>
          <a:p>
            <a:pPr lvl="1"/>
            <a:r>
              <a:rPr lang="en-US" dirty="0"/>
              <a:t>Couldn’t admit its mistake with Itanium</a:t>
            </a:r>
          </a:p>
          <a:p>
            <a:r>
              <a:rPr lang="en-US" dirty="0"/>
              <a:t>Intel announces “EM64T” extension to IA32 (2004)</a:t>
            </a:r>
          </a:p>
          <a:p>
            <a:pPr lvl="1"/>
            <a:r>
              <a:rPr lang="en-US" dirty="0"/>
              <a:t>Extended Memory 64-bit Technology</a:t>
            </a:r>
          </a:p>
          <a:p>
            <a:pPr lvl="1"/>
            <a:r>
              <a:rPr lang="en-US" dirty="0"/>
              <a:t>Nearly identical to AMD64!</a:t>
            </a:r>
          </a:p>
        </p:txBody>
      </p:sp>
      <p:sp>
        <p:nvSpPr>
          <p:cNvPr id="4" name="Slide Number Placeholder 3">
            <a:extLst>
              <a:ext uri="{FF2B5EF4-FFF2-40B4-BE49-F238E27FC236}">
                <a16:creationId xmlns:a16="http://schemas.microsoft.com/office/drawing/2014/main" id="{CD3D3265-B5AB-4CBD-8F86-30454D84F049}"/>
              </a:ext>
            </a:extLst>
          </p:cNvPr>
          <p:cNvSpPr>
            <a:spLocks noGrp="1"/>
          </p:cNvSpPr>
          <p:nvPr>
            <p:ph type="sldNum" sz="quarter" idx="10"/>
          </p:nvPr>
        </p:nvSpPr>
        <p:spPr/>
        <p:txBody>
          <a:bodyPr/>
          <a:lstStyle/>
          <a:p>
            <a:fld id="{7CBE8339-D2AD-46DC-A898-FD1E949067F0}" type="slidenum">
              <a:rPr lang="en-US" smtClean="0"/>
              <a:pPr/>
              <a:t>19</a:t>
            </a:fld>
            <a:endParaRPr lang="en-US" dirty="0"/>
          </a:p>
        </p:txBody>
      </p:sp>
    </p:spTree>
    <p:extLst>
      <p:ext uri="{BB962C8B-B14F-4D97-AF65-F5344CB8AC3E}">
        <p14:creationId xmlns:p14="http://schemas.microsoft.com/office/powerpoint/2010/main" val="629482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Administrivia</a:t>
            </a:r>
            <a:endParaRPr lang="en-US" dirty="0"/>
          </a:p>
        </p:txBody>
      </p:sp>
      <p:sp>
        <p:nvSpPr>
          <p:cNvPr id="3" name="Content Placeholder 2"/>
          <p:cNvSpPr>
            <a:spLocks noGrp="1"/>
          </p:cNvSpPr>
          <p:nvPr>
            <p:ph idx="1"/>
          </p:nvPr>
        </p:nvSpPr>
        <p:spPr/>
        <p:txBody>
          <a:bodyPr/>
          <a:lstStyle/>
          <a:p>
            <a:r>
              <a:rPr lang="en-US" dirty="0"/>
              <a:t>Lab 1 due today!</a:t>
            </a:r>
          </a:p>
          <a:p>
            <a:pPr lvl="1"/>
            <a:r>
              <a:rPr lang="en-US" dirty="0"/>
              <a:t>Submit </a:t>
            </a:r>
            <a:r>
              <a:rPr lang="en-US" dirty="0" err="1">
                <a:latin typeface="Courier New" panose="02070309020205020404" pitchFamily="49" charset="0"/>
                <a:cs typeface="Courier New" panose="02070309020205020404" pitchFamily="49" charset="0"/>
              </a:rPr>
              <a:t>bits.c</a:t>
            </a:r>
            <a:r>
              <a:rPr lang="en-US" dirty="0"/>
              <a:t> and </a:t>
            </a:r>
            <a:r>
              <a:rPr lang="en-US" dirty="0" err="1">
                <a:latin typeface="Courier New" panose="02070309020205020404" pitchFamily="49" charset="0"/>
                <a:cs typeface="Courier New" panose="02070309020205020404" pitchFamily="49" charset="0"/>
              </a:rPr>
              <a:t>pointer.c</a:t>
            </a:r>
            <a:endParaRPr lang="en-US" dirty="0"/>
          </a:p>
          <a:p>
            <a:r>
              <a:rPr lang="en-US" dirty="0"/>
              <a:t>Homework 2 due next Wednesday (1/24)</a:t>
            </a:r>
          </a:p>
          <a:p>
            <a:pPr lvl="1"/>
            <a:r>
              <a:rPr lang="en-US" dirty="0"/>
              <a:t>On Integers, Floating Point, and x86-64</a:t>
            </a:r>
          </a:p>
        </p:txBody>
      </p:sp>
      <p:sp>
        <p:nvSpPr>
          <p:cNvPr id="4" name="Slide Number Placeholder 3"/>
          <p:cNvSpPr>
            <a:spLocks noGrp="1"/>
          </p:cNvSpPr>
          <p:nvPr>
            <p:ph type="sldNum" sz="quarter" idx="10"/>
          </p:nvPr>
        </p:nvSpPr>
        <p:spPr>
          <a:prstGeom prst="rect">
            <a:avLst/>
          </a:prstGeom>
        </p:spPr>
        <p:txBody>
          <a:bodyPr/>
          <a:lstStyle/>
          <a:p>
            <a:fld id="{087F8D93-0595-48F0-80B2-30676001FDF5}" type="slidenum">
              <a:rPr lang="en-US" smtClean="0"/>
              <a:t>2</a:t>
            </a:fld>
            <a:endParaRPr lang="en-US"/>
          </a:p>
        </p:txBody>
      </p:sp>
    </p:spTree>
    <p:extLst>
      <p:ext uri="{BB962C8B-B14F-4D97-AF65-F5344CB8AC3E}">
        <p14:creationId xmlns:p14="http://schemas.microsoft.com/office/powerpoint/2010/main" val="3233333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2" name="Rectangle 6"/>
          <p:cNvSpPr>
            <a:spLocks noChangeArrowheads="1"/>
          </p:cNvSpPr>
          <p:nvPr>
            <p:custDataLst>
              <p:tags r:id="rId1"/>
            </p:custDataLst>
          </p:nvPr>
        </p:nvSpPr>
        <p:spPr bwMode="auto">
          <a:xfrm>
            <a:off x="1252728" y="1271016"/>
            <a:ext cx="3017520" cy="2011680"/>
          </a:xfrm>
          <a:prstGeom prst="rect">
            <a:avLst/>
          </a:prstGeom>
          <a:solidFill>
            <a:srgbClr val="EFBFBF"/>
          </a:solidFill>
          <a:ln w="25400">
            <a:solidFill>
              <a:schemeClr val="tx1"/>
            </a:solidFill>
            <a:miter lim="800000"/>
            <a:headEnd/>
            <a:tailEnd/>
          </a:ln>
          <a:effectLst/>
        </p:spPr>
        <p:txBody>
          <a:bodyPr lIns="90487" tIns="44450" rIns="90487" bIns="44450"/>
          <a:lstStyle/>
          <a:p>
            <a:pPr>
              <a:lnSpc>
                <a:spcPct val="100000"/>
              </a:lnSpc>
            </a:pPr>
            <a:r>
              <a:rPr lang="en-US" b="0" dirty="0">
                <a:latin typeface="Calibri" panose="020F0502020204030204" pitchFamily="34" charset="0"/>
                <a:cs typeface="Calibri" panose="020F0502020204030204" pitchFamily="34" charset="0"/>
              </a:rPr>
              <a:t>CPU</a:t>
            </a:r>
          </a:p>
        </p:txBody>
      </p:sp>
      <p:sp>
        <p:nvSpPr>
          <p:cNvPr id="147458" name="Rectangle 2"/>
          <p:cNvSpPr>
            <a:spLocks noGrp="1" noChangeArrowheads="1"/>
          </p:cNvSpPr>
          <p:nvPr>
            <p:ph type="title"/>
            <p:custDataLst>
              <p:tags r:id="rId2"/>
            </p:custDataLst>
          </p:nvPr>
        </p:nvSpPr>
        <p:spPr/>
        <p:txBody>
          <a:bodyPr/>
          <a:lstStyle/>
          <a:p>
            <a:r>
              <a:rPr lang="en-US"/>
              <a:t>Assembly Programmer’s View</a:t>
            </a:r>
          </a:p>
        </p:txBody>
      </p:sp>
      <p:sp>
        <p:nvSpPr>
          <p:cNvPr id="147459" name="Rectangle 3"/>
          <p:cNvSpPr>
            <a:spLocks noGrp="1" noChangeArrowheads="1"/>
          </p:cNvSpPr>
          <p:nvPr>
            <p:ph idx="1"/>
            <p:custDataLst>
              <p:tags r:id="rId3"/>
            </p:custDataLst>
          </p:nvPr>
        </p:nvSpPr>
        <p:spPr>
          <a:xfrm>
            <a:off x="365760" y="3291840"/>
            <a:ext cx="5486400" cy="3318553"/>
          </a:xfrm>
        </p:spPr>
        <p:txBody>
          <a:bodyPr/>
          <a:lstStyle/>
          <a:p>
            <a:r>
              <a:rPr lang="en-US" sz="2400" dirty="0"/>
              <a:t>Programmer-visible state</a:t>
            </a:r>
          </a:p>
          <a:p>
            <a:pPr lvl="1"/>
            <a:r>
              <a:rPr lang="en-US" sz="2000" dirty="0"/>
              <a:t>PC:  the Program Counter (</a:t>
            </a:r>
            <a:r>
              <a:rPr lang="en-US" sz="2000" dirty="0">
                <a:latin typeface="Courier New" panose="02070309020205020404" pitchFamily="49" charset="0"/>
                <a:cs typeface="Courier New" panose="02070309020205020404" pitchFamily="49" charset="0"/>
              </a:rPr>
              <a:t>%rip</a:t>
            </a:r>
            <a:r>
              <a:rPr lang="en-US" sz="2000" dirty="0"/>
              <a:t> in x86-64)</a:t>
            </a:r>
          </a:p>
          <a:p>
            <a:pPr lvl="2"/>
            <a:r>
              <a:rPr lang="en-US" sz="1800" dirty="0"/>
              <a:t>Address of next instruction</a:t>
            </a:r>
          </a:p>
          <a:p>
            <a:pPr lvl="1"/>
            <a:r>
              <a:rPr lang="en-US" sz="2000" dirty="0"/>
              <a:t>Named registers</a:t>
            </a:r>
          </a:p>
          <a:p>
            <a:pPr lvl="2"/>
            <a:r>
              <a:rPr lang="en-US" sz="1800" dirty="0"/>
              <a:t>Together in “register file”</a:t>
            </a:r>
          </a:p>
          <a:p>
            <a:pPr lvl="2"/>
            <a:r>
              <a:rPr lang="en-US" sz="1800" dirty="0"/>
              <a:t>Heavily used program data</a:t>
            </a:r>
          </a:p>
          <a:p>
            <a:pPr lvl="1"/>
            <a:r>
              <a:rPr lang="en-US" sz="2000" dirty="0"/>
              <a:t>Condition codes</a:t>
            </a:r>
          </a:p>
          <a:p>
            <a:pPr lvl="2"/>
            <a:r>
              <a:rPr lang="en-US" sz="1800" dirty="0"/>
              <a:t>Store status information about most recent arithmetic operation</a:t>
            </a:r>
          </a:p>
          <a:p>
            <a:pPr lvl="2"/>
            <a:r>
              <a:rPr lang="en-US" sz="1800" dirty="0"/>
              <a:t>Used for conditional branching</a:t>
            </a:r>
          </a:p>
        </p:txBody>
      </p:sp>
      <p:sp>
        <p:nvSpPr>
          <p:cNvPr id="28" name="Slide Number Placeholder 27"/>
          <p:cNvSpPr>
            <a:spLocks noGrp="1"/>
          </p:cNvSpPr>
          <p:nvPr>
            <p:ph type="sldNum" sz="quarter" idx="10"/>
            <p:custDataLst>
              <p:tags r:id="rId4"/>
            </p:custDataLst>
          </p:nvPr>
        </p:nvSpPr>
        <p:spPr/>
        <p:txBody>
          <a:bodyPr/>
          <a:lstStyle/>
          <a:p>
            <a:fld id="{7CBE8339-D2AD-46DC-A898-FD1E949067F0}" type="slidenum">
              <a:rPr lang="en-US" smtClean="0"/>
              <a:pPr/>
              <a:t>20</a:t>
            </a:fld>
            <a:endParaRPr lang="en-US" dirty="0"/>
          </a:p>
        </p:txBody>
      </p:sp>
      <p:sp>
        <p:nvSpPr>
          <p:cNvPr id="147460" name="Rectangle 4"/>
          <p:cNvSpPr>
            <a:spLocks noChangeArrowheads="1"/>
          </p:cNvSpPr>
          <p:nvPr>
            <p:custDataLst>
              <p:tags r:id="rId5"/>
            </p:custDataLst>
          </p:nvPr>
        </p:nvSpPr>
        <p:spPr bwMode="auto">
          <a:xfrm>
            <a:off x="1676400" y="1863048"/>
            <a:ext cx="533400" cy="457200"/>
          </a:xfrm>
          <a:prstGeom prst="rect">
            <a:avLst/>
          </a:prstGeom>
          <a:solidFill>
            <a:schemeClr val="accent3"/>
          </a:solidFill>
          <a:ln w="25400">
            <a:solidFill>
              <a:schemeClr val="tx1"/>
            </a:solidFill>
            <a:miter lim="800000"/>
            <a:headEnd/>
            <a:tailEnd/>
          </a:ln>
          <a:effectLst/>
        </p:spPr>
        <p:txBody>
          <a:bodyPr wrap="none" anchor="ctr"/>
          <a:lstStyle/>
          <a:p>
            <a:pPr algn="ctr">
              <a:lnSpc>
                <a:spcPct val="100000"/>
              </a:lnSpc>
            </a:pPr>
            <a:r>
              <a:rPr lang="en-US" sz="2000" b="0" dirty="0">
                <a:latin typeface="Calibri" panose="020F0502020204030204" pitchFamily="34" charset="0"/>
                <a:cs typeface="Calibri" panose="020F0502020204030204" pitchFamily="34" charset="0"/>
              </a:rPr>
              <a:t>PC</a:t>
            </a:r>
          </a:p>
        </p:txBody>
      </p:sp>
      <p:sp>
        <p:nvSpPr>
          <p:cNvPr id="147461" name="Rectangle 5"/>
          <p:cNvSpPr>
            <a:spLocks noChangeArrowheads="1"/>
          </p:cNvSpPr>
          <p:nvPr>
            <p:custDataLst>
              <p:tags r:id="rId6"/>
            </p:custDataLst>
          </p:nvPr>
        </p:nvSpPr>
        <p:spPr bwMode="auto">
          <a:xfrm>
            <a:off x="2362200" y="1558248"/>
            <a:ext cx="1371600" cy="762000"/>
          </a:xfrm>
          <a:prstGeom prst="rect">
            <a:avLst/>
          </a:prstGeom>
          <a:solidFill>
            <a:schemeClr val="accent3"/>
          </a:solidFill>
          <a:ln w="25400">
            <a:solidFill>
              <a:schemeClr val="tx1"/>
            </a:solidFill>
            <a:miter lim="800000"/>
            <a:headEnd/>
            <a:tailEnd/>
          </a:ln>
          <a:effectLst/>
        </p:spPr>
        <p:txBody>
          <a:bodyPr wrap="none" anchor="ctr"/>
          <a:lstStyle/>
          <a:p>
            <a:pPr algn="ctr">
              <a:lnSpc>
                <a:spcPct val="100000"/>
              </a:lnSpc>
            </a:pPr>
            <a:r>
              <a:rPr lang="en-US" sz="2000" b="0" dirty="0">
                <a:latin typeface="Calibri" panose="020F0502020204030204" pitchFamily="34" charset="0"/>
                <a:cs typeface="Calibri" panose="020F0502020204030204" pitchFamily="34" charset="0"/>
              </a:rPr>
              <a:t>Registers</a:t>
            </a:r>
          </a:p>
        </p:txBody>
      </p:sp>
      <p:sp>
        <p:nvSpPr>
          <p:cNvPr id="147463" name="Rectangle 7"/>
          <p:cNvSpPr>
            <a:spLocks noChangeArrowheads="1"/>
          </p:cNvSpPr>
          <p:nvPr>
            <p:custDataLst>
              <p:tags r:id="rId7"/>
            </p:custDataLst>
          </p:nvPr>
        </p:nvSpPr>
        <p:spPr bwMode="auto">
          <a:xfrm>
            <a:off x="6019800" y="1271016"/>
            <a:ext cx="1752600" cy="2743200"/>
          </a:xfrm>
          <a:prstGeom prst="rect">
            <a:avLst/>
          </a:prstGeom>
          <a:solidFill>
            <a:schemeClr val="accent2">
              <a:lumMod val="20000"/>
              <a:lumOff val="80000"/>
            </a:schemeClr>
          </a:solidFill>
          <a:ln w="25400">
            <a:solidFill>
              <a:schemeClr val="tx1"/>
            </a:solidFill>
            <a:miter lim="800000"/>
            <a:headEnd/>
            <a:tailEnd/>
          </a:ln>
          <a:effectLst/>
        </p:spPr>
        <p:txBody>
          <a:bodyPr wrap="none" anchorCtr="1"/>
          <a:lstStyle/>
          <a:p>
            <a:pPr algn="ctr">
              <a:lnSpc>
                <a:spcPct val="100000"/>
              </a:lnSpc>
            </a:pPr>
            <a:r>
              <a:rPr lang="en-US" b="0" dirty="0">
                <a:latin typeface="Calibri" panose="020F0502020204030204" pitchFamily="34" charset="0"/>
                <a:cs typeface="Calibri" panose="020F0502020204030204" pitchFamily="34" charset="0"/>
              </a:rPr>
              <a:t>Memory</a:t>
            </a:r>
          </a:p>
        </p:txBody>
      </p:sp>
      <p:sp>
        <p:nvSpPr>
          <p:cNvPr id="147464" name="Text Box 8"/>
          <p:cNvSpPr txBox="1">
            <a:spLocks noChangeArrowheads="1"/>
          </p:cNvSpPr>
          <p:nvPr>
            <p:custDataLst>
              <p:tags r:id="rId8"/>
            </p:custDataLst>
          </p:nvPr>
        </p:nvSpPr>
        <p:spPr bwMode="auto">
          <a:xfrm>
            <a:off x="6328611" y="1855878"/>
            <a:ext cx="1263316" cy="1013098"/>
          </a:xfrm>
          <a:prstGeom prst="rect">
            <a:avLst/>
          </a:prstGeom>
          <a:noFill/>
          <a:ln w="12700">
            <a:noFill/>
            <a:miter lim="800000"/>
            <a:headEnd/>
            <a:tailEnd/>
          </a:ln>
          <a:effectLst/>
        </p:spPr>
        <p:txBody>
          <a:bodyPr wrap="square" lIns="90487" tIns="44450" rIns="90487" bIns="44450">
            <a:spAutoFit/>
          </a:bodyPr>
          <a:lstStyle/>
          <a:p>
            <a:pPr marL="342900" indent="-342900">
              <a:lnSpc>
                <a:spcPct val="100000"/>
              </a:lnSpc>
              <a:buFont typeface="Arial" panose="020B0604020202020204" pitchFamily="34" charset="0"/>
              <a:buChar char="•"/>
            </a:pPr>
            <a:r>
              <a:rPr lang="en-US" sz="2000" b="0" dirty="0">
                <a:latin typeface="Calibri" panose="020F0502020204030204" pitchFamily="34" charset="0"/>
                <a:cs typeface="Calibri" panose="020F0502020204030204" pitchFamily="34" charset="0"/>
              </a:rPr>
              <a:t>Code</a:t>
            </a:r>
          </a:p>
          <a:p>
            <a:pPr marL="342900" indent="-342900">
              <a:lnSpc>
                <a:spcPct val="100000"/>
              </a:lnSpc>
              <a:buFont typeface="Arial" panose="020B0604020202020204" pitchFamily="34" charset="0"/>
              <a:buChar char="•"/>
            </a:pPr>
            <a:r>
              <a:rPr lang="en-US" sz="2000" b="0" dirty="0">
                <a:latin typeface="Calibri" panose="020F0502020204030204" pitchFamily="34" charset="0"/>
                <a:cs typeface="Calibri" panose="020F0502020204030204" pitchFamily="34" charset="0"/>
              </a:rPr>
              <a:t>Data</a:t>
            </a:r>
          </a:p>
          <a:p>
            <a:pPr marL="342900" indent="-342900">
              <a:lnSpc>
                <a:spcPct val="100000"/>
              </a:lnSpc>
              <a:buFont typeface="Arial" panose="020B0604020202020204" pitchFamily="34" charset="0"/>
              <a:buChar char="•"/>
            </a:pPr>
            <a:r>
              <a:rPr lang="en-US" sz="2000" b="0" dirty="0">
                <a:latin typeface="Calibri" panose="020F0502020204030204" pitchFamily="34" charset="0"/>
                <a:cs typeface="Calibri" panose="020F0502020204030204" pitchFamily="34" charset="0"/>
              </a:rPr>
              <a:t>Stack</a:t>
            </a:r>
          </a:p>
        </p:txBody>
      </p:sp>
      <p:sp>
        <p:nvSpPr>
          <p:cNvPr id="147465" name="Line 9"/>
          <p:cNvSpPr>
            <a:spLocks noChangeShapeType="1"/>
          </p:cNvSpPr>
          <p:nvPr>
            <p:custDataLst>
              <p:tags r:id="rId9"/>
            </p:custDataLst>
          </p:nvPr>
        </p:nvSpPr>
        <p:spPr bwMode="auto">
          <a:xfrm>
            <a:off x="4267200" y="1863048"/>
            <a:ext cx="1752600" cy="0"/>
          </a:xfrm>
          <a:prstGeom prst="line">
            <a:avLst/>
          </a:prstGeom>
          <a:noFill/>
          <a:ln w="25400">
            <a:solidFill>
              <a:schemeClr val="tx1"/>
            </a:solidFill>
            <a:round/>
            <a:headEnd/>
            <a:tailEnd type="triangle" w="med" len="med"/>
          </a:ln>
          <a:effectLst/>
        </p:spPr>
        <p:txBody>
          <a:bodyPr wrap="none" anchor="ctr"/>
          <a:lstStyle/>
          <a:p>
            <a:endParaRPr lang="en-US" b="0" dirty="0">
              <a:latin typeface="Roboto" panose="02000000000000000000" pitchFamily="2" charset="0"/>
            </a:endParaRPr>
          </a:p>
        </p:txBody>
      </p:sp>
      <p:sp>
        <p:nvSpPr>
          <p:cNvPr id="147466" name="Line 10"/>
          <p:cNvSpPr>
            <a:spLocks noChangeShapeType="1"/>
          </p:cNvSpPr>
          <p:nvPr>
            <p:custDataLst>
              <p:tags r:id="rId10"/>
            </p:custDataLst>
          </p:nvPr>
        </p:nvSpPr>
        <p:spPr bwMode="auto">
          <a:xfrm>
            <a:off x="4267200" y="2396448"/>
            <a:ext cx="1752600" cy="0"/>
          </a:xfrm>
          <a:prstGeom prst="line">
            <a:avLst/>
          </a:prstGeom>
          <a:noFill/>
          <a:ln w="25400">
            <a:solidFill>
              <a:schemeClr val="tx1"/>
            </a:solidFill>
            <a:round/>
            <a:headEnd type="triangle" w="med" len="med"/>
            <a:tailEnd type="triangle" w="med" len="med"/>
          </a:ln>
          <a:effectLst/>
        </p:spPr>
        <p:txBody>
          <a:bodyPr wrap="none" anchor="ctr"/>
          <a:lstStyle/>
          <a:p>
            <a:endParaRPr lang="en-US" b="0" dirty="0">
              <a:latin typeface="Roboto" panose="02000000000000000000" pitchFamily="2" charset="0"/>
            </a:endParaRPr>
          </a:p>
        </p:txBody>
      </p:sp>
      <p:sp>
        <p:nvSpPr>
          <p:cNvPr id="147467" name="Line 11"/>
          <p:cNvSpPr>
            <a:spLocks noChangeShapeType="1"/>
          </p:cNvSpPr>
          <p:nvPr>
            <p:custDataLst>
              <p:tags r:id="rId11"/>
            </p:custDataLst>
          </p:nvPr>
        </p:nvSpPr>
        <p:spPr bwMode="auto">
          <a:xfrm>
            <a:off x="4267200" y="2929848"/>
            <a:ext cx="1752600" cy="0"/>
          </a:xfrm>
          <a:prstGeom prst="line">
            <a:avLst/>
          </a:prstGeom>
          <a:noFill/>
          <a:ln w="25400">
            <a:solidFill>
              <a:schemeClr val="tx1"/>
            </a:solidFill>
            <a:round/>
            <a:headEnd type="triangle" w="med" len="med"/>
            <a:tailEnd/>
          </a:ln>
          <a:effectLst/>
        </p:spPr>
        <p:txBody>
          <a:bodyPr wrap="none" anchor="ctr"/>
          <a:lstStyle/>
          <a:p>
            <a:endParaRPr lang="en-US" b="0" dirty="0">
              <a:latin typeface="Roboto" panose="02000000000000000000" pitchFamily="2" charset="0"/>
            </a:endParaRPr>
          </a:p>
        </p:txBody>
      </p:sp>
      <p:sp>
        <p:nvSpPr>
          <p:cNvPr id="147468" name="Text Box 12"/>
          <p:cNvSpPr txBox="1">
            <a:spLocks noChangeArrowheads="1"/>
          </p:cNvSpPr>
          <p:nvPr>
            <p:custDataLst>
              <p:tags r:id="rId12"/>
            </p:custDataLst>
          </p:nvPr>
        </p:nvSpPr>
        <p:spPr bwMode="auto">
          <a:xfrm>
            <a:off x="4267200" y="1456648"/>
            <a:ext cx="1752600" cy="397545"/>
          </a:xfrm>
          <a:prstGeom prst="rect">
            <a:avLst/>
          </a:prstGeom>
          <a:noFill/>
          <a:ln w="12700">
            <a:noFill/>
            <a:miter lim="800000"/>
            <a:headEnd/>
            <a:tailEnd/>
          </a:ln>
          <a:effectLst/>
        </p:spPr>
        <p:txBody>
          <a:bodyPr lIns="90487" tIns="44450" rIns="90487" bIns="44450">
            <a:spAutoFit/>
          </a:bodyPr>
          <a:lstStyle/>
          <a:p>
            <a:pPr algn="ctr">
              <a:lnSpc>
                <a:spcPct val="100000"/>
              </a:lnSpc>
            </a:pPr>
            <a:r>
              <a:rPr lang="en-US" sz="2000" b="0" dirty="0">
                <a:latin typeface="Calibri" panose="020F0502020204030204" pitchFamily="34" charset="0"/>
                <a:cs typeface="Calibri" panose="020F0502020204030204" pitchFamily="34" charset="0"/>
              </a:rPr>
              <a:t>Addresses</a:t>
            </a:r>
          </a:p>
        </p:txBody>
      </p:sp>
      <p:sp>
        <p:nvSpPr>
          <p:cNvPr id="147469" name="Text Box 13"/>
          <p:cNvSpPr txBox="1">
            <a:spLocks noChangeArrowheads="1"/>
          </p:cNvSpPr>
          <p:nvPr>
            <p:custDataLst>
              <p:tags r:id="rId13"/>
            </p:custDataLst>
          </p:nvPr>
        </p:nvSpPr>
        <p:spPr bwMode="auto">
          <a:xfrm>
            <a:off x="4267200" y="2015448"/>
            <a:ext cx="1752600" cy="397545"/>
          </a:xfrm>
          <a:prstGeom prst="rect">
            <a:avLst/>
          </a:prstGeom>
          <a:noFill/>
          <a:ln w="12700">
            <a:noFill/>
            <a:miter lim="800000"/>
            <a:headEnd/>
            <a:tailEnd/>
          </a:ln>
          <a:effectLst/>
        </p:spPr>
        <p:txBody>
          <a:bodyPr lIns="90487" tIns="44450" rIns="90487" bIns="44450">
            <a:spAutoFit/>
          </a:bodyPr>
          <a:lstStyle/>
          <a:p>
            <a:pPr algn="ctr">
              <a:lnSpc>
                <a:spcPct val="100000"/>
              </a:lnSpc>
            </a:pPr>
            <a:r>
              <a:rPr lang="en-US" sz="2000" b="0" dirty="0">
                <a:latin typeface="Calibri" panose="020F0502020204030204" pitchFamily="34" charset="0"/>
                <a:cs typeface="Calibri" panose="020F0502020204030204" pitchFamily="34" charset="0"/>
              </a:rPr>
              <a:t>Data</a:t>
            </a:r>
          </a:p>
        </p:txBody>
      </p:sp>
      <p:sp>
        <p:nvSpPr>
          <p:cNvPr id="147470" name="Text Box 14"/>
          <p:cNvSpPr txBox="1">
            <a:spLocks noChangeArrowheads="1"/>
          </p:cNvSpPr>
          <p:nvPr>
            <p:custDataLst>
              <p:tags r:id="rId14"/>
            </p:custDataLst>
          </p:nvPr>
        </p:nvSpPr>
        <p:spPr bwMode="auto">
          <a:xfrm>
            <a:off x="4267200" y="2548848"/>
            <a:ext cx="1755648" cy="397545"/>
          </a:xfrm>
          <a:prstGeom prst="rect">
            <a:avLst/>
          </a:prstGeom>
          <a:noFill/>
          <a:ln w="12700">
            <a:noFill/>
            <a:miter lim="800000"/>
            <a:headEnd/>
            <a:tailEnd/>
          </a:ln>
          <a:effectLst/>
        </p:spPr>
        <p:txBody>
          <a:bodyPr lIns="90487" tIns="44450" rIns="90487" bIns="44450">
            <a:spAutoFit/>
          </a:bodyPr>
          <a:lstStyle/>
          <a:p>
            <a:pPr algn="ctr">
              <a:lnSpc>
                <a:spcPct val="100000"/>
              </a:lnSpc>
            </a:pPr>
            <a:r>
              <a:rPr lang="en-US" sz="2000" b="0" dirty="0">
                <a:latin typeface="Calibri" panose="020F0502020204030204" pitchFamily="34" charset="0"/>
                <a:cs typeface="Calibri" panose="020F0502020204030204" pitchFamily="34" charset="0"/>
              </a:rPr>
              <a:t>Instructions</a:t>
            </a:r>
          </a:p>
        </p:txBody>
      </p:sp>
      <p:sp>
        <p:nvSpPr>
          <p:cNvPr id="147472" name="Rectangle 16"/>
          <p:cNvSpPr>
            <a:spLocks noChangeArrowheads="1"/>
          </p:cNvSpPr>
          <p:nvPr>
            <p:custDataLst>
              <p:tags r:id="rId15"/>
            </p:custDataLst>
          </p:nvPr>
        </p:nvSpPr>
        <p:spPr bwMode="auto">
          <a:xfrm>
            <a:off x="2362200" y="2472648"/>
            <a:ext cx="1371600" cy="685800"/>
          </a:xfrm>
          <a:prstGeom prst="rect">
            <a:avLst/>
          </a:prstGeom>
          <a:solidFill>
            <a:schemeClr val="accent3"/>
          </a:solidFill>
          <a:ln w="25400">
            <a:solidFill>
              <a:schemeClr val="tx1"/>
            </a:solidFill>
            <a:miter lim="800000"/>
            <a:headEnd/>
            <a:tailEnd/>
          </a:ln>
          <a:effectLst/>
        </p:spPr>
        <p:txBody>
          <a:bodyPr wrap="none" anchor="ctr"/>
          <a:lstStyle/>
          <a:p>
            <a:pPr algn="ctr"/>
            <a:r>
              <a:rPr lang="en-US" sz="2000" b="0" dirty="0">
                <a:latin typeface="Calibri" panose="020F0502020204030204" pitchFamily="34" charset="0"/>
                <a:cs typeface="Calibri" panose="020F0502020204030204" pitchFamily="34" charset="0"/>
              </a:rPr>
              <a:t>Condition</a:t>
            </a:r>
          </a:p>
          <a:p>
            <a:pPr algn="ctr"/>
            <a:r>
              <a:rPr lang="en-US" sz="2000" b="0" dirty="0">
                <a:latin typeface="Calibri" panose="020F0502020204030204" pitchFamily="34" charset="0"/>
                <a:cs typeface="Calibri" panose="020F0502020204030204" pitchFamily="34" charset="0"/>
              </a:rPr>
              <a:t>Codes</a:t>
            </a:r>
          </a:p>
        </p:txBody>
      </p:sp>
      <p:sp>
        <p:nvSpPr>
          <p:cNvPr id="19" name="Rectangle 3"/>
          <p:cNvSpPr txBox="1">
            <a:spLocks noChangeArrowheads="1"/>
          </p:cNvSpPr>
          <p:nvPr>
            <p:custDataLst>
              <p:tags r:id="rId16"/>
            </p:custDataLst>
          </p:nvPr>
        </p:nvSpPr>
        <p:spPr bwMode="auto">
          <a:xfrm>
            <a:off x="5486400" y="4297680"/>
            <a:ext cx="3291840"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800" b="0">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4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sz="2400" kern="0" dirty="0"/>
              <a:t>Memory</a:t>
            </a:r>
          </a:p>
          <a:p>
            <a:pPr lvl="1"/>
            <a:r>
              <a:rPr lang="en-US" sz="2000" b="0" kern="0" dirty="0"/>
              <a:t>Byte-addressable array</a:t>
            </a:r>
          </a:p>
          <a:p>
            <a:pPr lvl="1"/>
            <a:r>
              <a:rPr lang="en-US" sz="2000" b="0" kern="0" dirty="0"/>
              <a:t>Code and user data</a:t>
            </a:r>
          </a:p>
          <a:p>
            <a:pPr lvl="1"/>
            <a:r>
              <a:rPr lang="en-US" sz="2000" b="0" kern="0" dirty="0"/>
              <a:t>Includes </a:t>
            </a:r>
            <a:r>
              <a:rPr lang="en-US" sz="2000" b="0" i="1" kern="0" dirty="0"/>
              <a:t>the Stack </a:t>
            </a:r>
            <a:r>
              <a:rPr lang="en-US" sz="2000" b="0" kern="0" dirty="0"/>
              <a:t>(for supporting procedures)</a:t>
            </a:r>
          </a:p>
        </p:txBody>
      </p:sp>
    </p:spTree>
    <p:extLst>
      <p:ext uri="{BB962C8B-B14F-4D97-AF65-F5344CB8AC3E}">
        <p14:creationId xmlns:p14="http://schemas.microsoft.com/office/powerpoint/2010/main" val="1555780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custDataLst>
              <p:tags r:id="rId1"/>
            </p:custDataLst>
          </p:nvPr>
        </p:nvSpPr>
        <p:spPr>
          <a:xfrm>
            <a:off x="356616" y="438912"/>
            <a:ext cx="8403336" cy="758952"/>
          </a:xfrm>
        </p:spPr>
        <p:txBody>
          <a:bodyPr/>
          <a:lstStyle/>
          <a:p>
            <a:r>
              <a:rPr lang="en-US" dirty="0"/>
              <a:t>Three Basic Kinds of Instructions</a:t>
            </a:r>
          </a:p>
        </p:txBody>
      </p:sp>
      <p:sp>
        <p:nvSpPr>
          <p:cNvPr id="150531" name="Rectangle 3"/>
          <p:cNvSpPr>
            <a:spLocks noGrp="1" noChangeArrowheads="1"/>
          </p:cNvSpPr>
          <p:nvPr>
            <p:ph idx="1"/>
            <p:custDataLst>
              <p:tags r:id="rId2"/>
            </p:custDataLst>
          </p:nvPr>
        </p:nvSpPr>
        <p:spPr>
          <a:xfrm>
            <a:off x="393192" y="1362456"/>
            <a:ext cx="8366760" cy="4974336"/>
          </a:xfrm>
        </p:spPr>
        <p:txBody>
          <a:bodyPr/>
          <a:lstStyle/>
          <a:p>
            <a:pPr marL="346075" indent="-346075">
              <a:buSzPct val="100000"/>
              <a:buFont typeface="+mj-lt"/>
              <a:buAutoNum type="arabicParenR"/>
            </a:pPr>
            <a:r>
              <a:rPr lang="en-US" dirty="0"/>
              <a:t>Transfer data between memory and register</a:t>
            </a:r>
          </a:p>
          <a:p>
            <a:pPr lvl="1"/>
            <a:r>
              <a:rPr lang="en-US" i="1" dirty="0">
                <a:solidFill>
                  <a:srgbClr val="FF0000"/>
                </a:solidFill>
              </a:rPr>
              <a:t>Load</a:t>
            </a:r>
            <a:r>
              <a:rPr lang="en-US" dirty="0">
                <a:solidFill>
                  <a:srgbClr val="000090"/>
                </a:solidFill>
              </a:rPr>
              <a:t> </a:t>
            </a:r>
            <a:r>
              <a:rPr lang="en-US" dirty="0"/>
              <a:t>data from memory into register</a:t>
            </a:r>
          </a:p>
          <a:p>
            <a:pPr lvl="2"/>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reg</a:t>
            </a:r>
            <a:r>
              <a:rPr lang="en-US" dirty="0"/>
              <a:t> = </a:t>
            </a:r>
            <a:r>
              <a:rPr lang="en-US" dirty="0" err="1"/>
              <a:t>Mem</a:t>
            </a:r>
            <a:r>
              <a:rPr lang="en-US" dirty="0"/>
              <a:t>[address] </a:t>
            </a:r>
          </a:p>
          <a:p>
            <a:pPr lvl="1"/>
            <a:r>
              <a:rPr lang="en-US" i="1" dirty="0">
                <a:solidFill>
                  <a:srgbClr val="FF0000"/>
                </a:solidFill>
              </a:rPr>
              <a:t>Store</a:t>
            </a:r>
            <a:r>
              <a:rPr lang="en-US" dirty="0">
                <a:solidFill>
                  <a:srgbClr val="000090"/>
                </a:solidFill>
              </a:rPr>
              <a:t> </a:t>
            </a:r>
            <a:r>
              <a:rPr lang="en-US" dirty="0"/>
              <a:t>register data into memory</a:t>
            </a:r>
          </a:p>
          <a:p>
            <a:pPr lvl="2"/>
            <a:r>
              <a:rPr lang="en-US" dirty="0"/>
              <a:t>Mem[address] =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reg</a:t>
            </a:r>
            <a:endParaRPr lang="en-US" dirty="0"/>
          </a:p>
          <a:p>
            <a:pPr indent="-339725">
              <a:spcBef>
                <a:spcPts val="1800"/>
              </a:spcBef>
              <a:buSzPct val="100000"/>
              <a:buFont typeface="+mj-lt"/>
              <a:buAutoNum type="arabicParenR"/>
            </a:pPr>
            <a:r>
              <a:rPr lang="en-US" dirty="0"/>
              <a:t>Perform arithmetic operation on register or memory data</a:t>
            </a:r>
          </a:p>
          <a:p>
            <a:pPr lvl="1"/>
            <a:r>
              <a:rPr lang="en-US" dirty="0">
                <a:latin typeface="Courier New" panose="02070309020205020404" pitchFamily="49" charset="0"/>
                <a:ea typeface="Anonymous Pro" charset="0"/>
                <a:cs typeface="Courier New" panose="02070309020205020404" pitchFamily="49" charset="0"/>
              </a:rPr>
              <a:t>c = a + b;    z = x &lt;&lt; y;    </a:t>
            </a:r>
            <a:r>
              <a:rPr lang="en-US" dirty="0" err="1">
                <a:latin typeface="Courier New" panose="02070309020205020404" pitchFamily="49" charset="0"/>
                <a:ea typeface="Anonymous Pro" charset="0"/>
                <a:cs typeface="Courier New" panose="02070309020205020404" pitchFamily="49" charset="0"/>
              </a:rPr>
              <a:t>i</a:t>
            </a:r>
            <a:r>
              <a:rPr lang="en-US" dirty="0">
                <a:latin typeface="Courier New" panose="02070309020205020404" pitchFamily="49" charset="0"/>
                <a:ea typeface="Anonymous Pro" charset="0"/>
                <a:cs typeface="Courier New" panose="02070309020205020404" pitchFamily="49" charset="0"/>
              </a:rPr>
              <a:t> = h &amp; g;</a:t>
            </a:r>
            <a:endParaRPr lang="en-US" dirty="0"/>
          </a:p>
          <a:p>
            <a:pPr marL="339725" indent="-339725">
              <a:spcBef>
                <a:spcPts val="1800"/>
              </a:spcBef>
              <a:buSzPct val="100000"/>
              <a:buFont typeface="+mj-lt"/>
              <a:buAutoNum type="arabicParenR"/>
            </a:pPr>
            <a:r>
              <a:rPr lang="en-US" dirty="0"/>
              <a:t>Control flow:  what instruction to execute next</a:t>
            </a:r>
          </a:p>
          <a:p>
            <a:pPr lvl="1"/>
            <a:r>
              <a:rPr lang="en-US" dirty="0"/>
              <a:t>Unconditional jumps to/from procedures</a:t>
            </a:r>
          </a:p>
          <a:p>
            <a:pPr lvl="1"/>
            <a:r>
              <a:rPr lang="en-US" dirty="0"/>
              <a:t>Conditional branches</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21</a:t>
            </a:fld>
            <a:endParaRPr lang="en-US"/>
          </a:p>
        </p:txBody>
      </p:sp>
      <p:sp>
        <p:nvSpPr>
          <p:cNvPr id="8" name="Text Box 6"/>
          <p:cNvSpPr txBox="1">
            <a:spLocks noChangeArrowheads="1"/>
          </p:cNvSpPr>
          <p:nvPr>
            <p:custDataLst>
              <p:tags r:id="rId4"/>
            </p:custDataLst>
          </p:nvPr>
        </p:nvSpPr>
        <p:spPr bwMode="auto">
          <a:xfrm>
            <a:off x="6217920" y="2286000"/>
            <a:ext cx="2468880" cy="1015663"/>
          </a:xfrm>
          <a:prstGeom prst="rect">
            <a:avLst/>
          </a:prstGeom>
          <a:noFill/>
          <a:ln w="25400">
            <a:solidFill>
              <a:srgbClr val="4B2A85"/>
            </a:solidFill>
            <a:miter lim="800000"/>
            <a:headEnd/>
            <a:tailEnd/>
          </a:ln>
          <a:effectLst/>
        </p:spPr>
        <p:txBody>
          <a:bodyPr wrap="square">
            <a:spAutoFit/>
          </a:bodyPr>
          <a:lstStyle/>
          <a:p>
            <a:pPr marL="0" lvl="2" eaLnBrk="1" hangingPunct="1">
              <a:spcBef>
                <a:spcPct val="20000"/>
              </a:spcBef>
              <a:buSzPct val="80000"/>
            </a:pPr>
            <a:r>
              <a:rPr lang="en-US" sz="2000" kern="0" dirty="0">
                <a:solidFill>
                  <a:srgbClr val="4B2A85"/>
                </a:solidFill>
                <a:latin typeface="Calibri" pitchFamily="34" charset="0"/>
              </a:rPr>
              <a:t>Remember:</a:t>
            </a:r>
            <a:r>
              <a:rPr lang="en-US" sz="2000" b="0" kern="0" dirty="0">
                <a:solidFill>
                  <a:srgbClr val="4B2A85"/>
                </a:solidFill>
                <a:latin typeface="Calibri" pitchFamily="34" charset="0"/>
              </a:rPr>
              <a:t>  Memory is indexed just like an array of bytes!</a:t>
            </a:r>
          </a:p>
        </p:txBody>
      </p:sp>
    </p:spTree>
    <p:extLst>
      <p:ext uri="{BB962C8B-B14F-4D97-AF65-F5344CB8AC3E}">
        <p14:creationId xmlns:p14="http://schemas.microsoft.com/office/powerpoint/2010/main" val="3069033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custDataLst>
              <p:tags r:id="rId1"/>
            </p:custDataLst>
          </p:nvPr>
        </p:nvSpPr>
        <p:spPr>
          <a:xfrm>
            <a:off x="356616" y="438912"/>
            <a:ext cx="8403336" cy="758952"/>
          </a:xfrm>
        </p:spPr>
        <p:txBody>
          <a:bodyPr/>
          <a:lstStyle/>
          <a:p>
            <a:r>
              <a:rPr lang="en-US" dirty="0"/>
              <a:t>x86-64 Assembly “Data Types”</a:t>
            </a:r>
          </a:p>
        </p:txBody>
      </p:sp>
      <p:sp>
        <p:nvSpPr>
          <p:cNvPr id="150531" name="Rectangle 3"/>
          <p:cNvSpPr>
            <a:spLocks noGrp="1" noChangeArrowheads="1"/>
          </p:cNvSpPr>
          <p:nvPr>
            <p:ph idx="1"/>
            <p:custDataLst>
              <p:tags r:id="rId2"/>
            </p:custDataLst>
          </p:nvPr>
        </p:nvSpPr>
        <p:spPr>
          <a:xfrm>
            <a:off x="393192" y="1362456"/>
            <a:ext cx="8366760" cy="4974336"/>
          </a:xfrm>
        </p:spPr>
        <p:txBody>
          <a:bodyPr/>
          <a:lstStyle/>
          <a:p>
            <a:r>
              <a:rPr lang="en-US" sz="2400" dirty="0"/>
              <a:t>Integral data of 1, 2, 4, or 8 bytes</a:t>
            </a:r>
          </a:p>
          <a:p>
            <a:pPr lvl="1"/>
            <a:r>
              <a:rPr lang="en-US" sz="2000" dirty="0"/>
              <a:t>Data values</a:t>
            </a:r>
          </a:p>
          <a:p>
            <a:pPr lvl="1"/>
            <a:r>
              <a:rPr lang="en-US" sz="2000" dirty="0"/>
              <a:t>Addresses (</a:t>
            </a:r>
            <a:r>
              <a:rPr lang="en-US" sz="2000" dirty="0" err="1"/>
              <a:t>untyped</a:t>
            </a:r>
            <a:r>
              <a:rPr lang="en-US" sz="2000" dirty="0"/>
              <a:t> pointers)</a:t>
            </a:r>
          </a:p>
          <a:p>
            <a:r>
              <a:rPr lang="en-US" sz="2400" dirty="0"/>
              <a:t>Floating point data of 4, 8, 10 or 2x8 or 4x4 or 8x2</a:t>
            </a:r>
          </a:p>
          <a:p>
            <a:pPr lvl="1"/>
            <a:r>
              <a:rPr lang="en-US" sz="2000" dirty="0"/>
              <a:t>Different registers for those (</a:t>
            </a:r>
            <a:r>
              <a:rPr lang="en-US" sz="2000" i="1" dirty="0"/>
              <a:t>e.g.</a:t>
            </a:r>
            <a:r>
              <a:rPr lang="en-US" sz="2000" dirty="0"/>
              <a:t> </a:t>
            </a:r>
            <a:r>
              <a:rPr lang="en-US" sz="2000" dirty="0">
                <a:latin typeface="Courier New" panose="02070309020205020404" pitchFamily="49" charset="0"/>
                <a:ea typeface="Anonymous Pro" charset="0"/>
                <a:cs typeface="Courier New" panose="02070309020205020404" pitchFamily="49" charset="0"/>
              </a:rPr>
              <a:t>%xmm1</a:t>
            </a:r>
            <a:r>
              <a:rPr lang="en-US" sz="2000" dirty="0">
                <a:latin typeface="Calibri" charset="0"/>
                <a:ea typeface="Calibri" charset="0"/>
                <a:cs typeface="Calibri" charset="0"/>
              </a:rPr>
              <a:t>, </a:t>
            </a:r>
            <a:r>
              <a:rPr lang="en-US" sz="2000" dirty="0">
                <a:latin typeface="Courier New" panose="02070309020205020404" pitchFamily="49" charset="0"/>
                <a:ea typeface="Anonymous Pro" charset="0"/>
                <a:cs typeface="Courier New" panose="02070309020205020404" pitchFamily="49" charset="0"/>
              </a:rPr>
              <a:t>%ymm2</a:t>
            </a:r>
            <a:r>
              <a:rPr lang="en-US" sz="2000" dirty="0"/>
              <a:t>)</a:t>
            </a:r>
          </a:p>
          <a:p>
            <a:pPr lvl="1"/>
            <a:r>
              <a:rPr lang="en-US" sz="2000" dirty="0"/>
              <a:t>Come from </a:t>
            </a:r>
            <a:r>
              <a:rPr lang="en-US" sz="2000" i="1" dirty="0"/>
              <a:t>extensions to x86 </a:t>
            </a:r>
            <a:r>
              <a:rPr lang="en-US" sz="2000" dirty="0"/>
              <a:t>(SSE, AVX, </a:t>
            </a:r>
            <a:r>
              <a:rPr lang="is-IS" sz="2000" dirty="0"/>
              <a:t>…</a:t>
            </a:r>
            <a:r>
              <a:rPr lang="en-US" sz="2000" dirty="0"/>
              <a:t>)</a:t>
            </a:r>
          </a:p>
          <a:p>
            <a:r>
              <a:rPr lang="en-US" sz="2400" dirty="0"/>
              <a:t>No aggregate types such as arrays or structures</a:t>
            </a:r>
          </a:p>
          <a:p>
            <a:pPr lvl="1"/>
            <a:r>
              <a:rPr lang="en-US" sz="2000" dirty="0"/>
              <a:t>Just contiguously allocated bytes in memory</a:t>
            </a:r>
          </a:p>
          <a:p>
            <a:r>
              <a:rPr lang="en-US" sz="2400" dirty="0"/>
              <a:t>Two common syntaxes</a:t>
            </a:r>
          </a:p>
          <a:p>
            <a:pPr lvl="1"/>
            <a:r>
              <a:rPr lang="en-US" sz="2000" dirty="0"/>
              <a:t>“AT&amp;T”: used by our course, slides, textbook, gnu tools, …</a:t>
            </a:r>
          </a:p>
          <a:p>
            <a:pPr lvl="1"/>
            <a:r>
              <a:rPr lang="en-US" sz="2000" dirty="0"/>
              <a:t>“Intel”: used by Intel documentation, Intel tools, …</a:t>
            </a:r>
          </a:p>
          <a:p>
            <a:pPr lvl="1"/>
            <a:r>
              <a:rPr lang="en-US" sz="2000" dirty="0"/>
              <a:t>Must know which you’re reading</a:t>
            </a:r>
          </a:p>
          <a:p>
            <a:endParaRPr lang="en-US" sz="2400" dirty="0"/>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22</a:t>
            </a:fld>
            <a:endParaRPr lang="en-US"/>
          </a:p>
        </p:txBody>
      </p:sp>
      <p:grpSp>
        <p:nvGrpSpPr>
          <p:cNvPr id="6" name="Group 5"/>
          <p:cNvGrpSpPr/>
          <p:nvPr/>
        </p:nvGrpSpPr>
        <p:grpSpPr>
          <a:xfrm>
            <a:off x="6991738" y="2606040"/>
            <a:ext cx="1733822" cy="1097280"/>
            <a:chOff x="6991738" y="2606040"/>
            <a:chExt cx="1733822" cy="1097280"/>
          </a:xfrm>
        </p:grpSpPr>
        <p:sp>
          <p:nvSpPr>
            <p:cNvPr id="2" name="Right Brace 1"/>
            <p:cNvSpPr/>
            <p:nvPr/>
          </p:nvSpPr>
          <p:spPr bwMode="auto">
            <a:xfrm>
              <a:off x="6991738" y="2606040"/>
              <a:ext cx="274320" cy="1097280"/>
            </a:xfrm>
            <a:prstGeom prst="rightBrace">
              <a:avLst/>
            </a:prstGeom>
            <a:noFill/>
            <a:ln w="25400" cap="flat" cmpd="sng" algn="ctr">
              <a:solidFill>
                <a:srgbClr val="4B2A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 name="TextBox 4"/>
            <p:cNvSpPr txBox="1"/>
            <p:nvPr/>
          </p:nvSpPr>
          <p:spPr>
            <a:xfrm>
              <a:off x="7266058" y="2800737"/>
              <a:ext cx="1459502" cy="707886"/>
            </a:xfrm>
            <a:prstGeom prst="rect">
              <a:avLst/>
            </a:prstGeom>
            <a:noFill/>
          </p:spPr>
          <p:txBody>
            <a:bodyPr wrap="none" rtlCol="0">
              <a:spAutoFit/>
            </a:bodyPr>
            <a:lstStyle/>
            <a:p>
              <a:r>
                <a:rPr lang="en-US" sz="2000" b="0" dirty="0">
                  <a:solidFill>
                    <a:srgbClr val="4B2A85"/>
                  </a:solidFill>
                  <a:latin typeface="Calibri" pitchFamily="34" charset="0"/>
                </a:rPr>
                <a:t>Not covered</a:t>
              </a:r>
            </a:p>
            <a:p>
              <a:r>
                <a:rPr lang="en-US" sz="2000" b="0" dirty="0">
                  <a:solidFill>
                    <a:srgbClr val="4B2A85"/>
                  </a:solidFill>
                  <a:latin typeface="Calibri" pitchFamily="34" charset="0"/>
                </a:rPr>
                <a:t>In 351</a:t>
              </a:r>
            </a:p>
          </p:txBody>
        </p:sp>
      </p:grpSp>
    </p:spTree>
    <p:extLst>
      <p:ext uri="{BB962C8B-B14F-4D97-AF65-F5344CB8AC3E}">
        <p14:creationId xmlns:p14="http://schemas.microsoft.com/office/powerpoint/2010/main" val="103564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What is a Register?</a:t>
            </a:r>
          </a:p>
        </p:txBody>
      </p:sp>
      <p:sp>
        <p:nvSpPr>
          <p:cNvPr id="3" name="Content Placeholder 2"/>
          <p:cNvSpPr>
            <a:spLocks noGrp="1"/>
          </p:cNvSpPr>
          <p:nvPr>
            <p:ph idx="1"/>
            <p:custDataLst>
              <p:tags r:id="rId2"/>
            </p:custDataLst>
          </p:nvPr>
        </p:nvSpPr>
        <p:spPr/>
        <p:txBody>
          <a:bodyPr/>
          <a:lstStyle/>
          <a:p>
            <a:r>
              <a:rPr lang="en-US" dirty="0"/>
              <a:t>A location in the CPU that stores a small amount of data, which can be accessed very quickly</a:t>
            </a:r>
            <a:r>
              <a:rPr lang="en-US" dirty="0">
                <a:solidFill>
                  <a:srgbClr val="A6A6A6"/>
                </a:solidFill>
              </a:rPr>
              <a:t> </a:t>
            </a:r>
            <a:r>
              <a:rPr lang="en-US" dirty="0">
                <a:solidFill>
                  <a:schemeClr val="bg2"/>
                </a:solidFill>
              </a:rPr>
              <a:t>(once every clock cycle)</a:t>
            </a:r>
          </a:p>
          <a:p>
            <a:pPr lvl="2"/>
            <a:endParaRPr lang="en-US" dirty="0"/>
          </a:p>
          <a:p>
            <a:r>
              <a:rPr lang="en-US" dirty="0"/>
              <a:t>Registers have </a:t>
            </a:r>
            <a:r>
              <a:rPr lang="en-US" i="1" dirty="0"/>
              <a:t>names</a:t>
            </a:r>
            <a:r>
              <a:rPr lang="en-US" dirty="0"/>
              <a:t>, not </a:t>
            </a:r>
            <a:r>
              <a:rPr lang="en-US" i="1" dirty="0"/>
              <a:t>addresses</a:t>
            </a:r>
          </a:p>
          <a:p>
            <a:pPr lvl="1"/>
            <a:r>
              <a:rPr lang="en-US" dirty="0"/>
              <a:t>In assembly, they start with </a:t>
            </a:r>
            <a:r>
              <a:rPr lang="en-US" dirty="0">
                <a:latin typeface="Courier New" panose="02070309020205020404" pitchFamily="49" charset="0"/>
                <a:ea typeface="Anonymous Pro" charset="0"/>
                <a:cs typeface="Courier New" panose="02070309020205020404" pitchFamily="49" charset="0"/>
              </a:rPr>
              <a:t>%</a:t>
            </a:r>
            <a:r>
              <a:rPr lang="en-US" dirty="0"/>
              <a:t> (</a:t>
            </a:r>
            <a:r>
              <a:rPr lang="en-US" i="1" dirty="0"/>
              <a:t>e.g.</a:t>
            </a:r>
            <a:r>
              <a:rPr lang="en-US" dirty="0"/>
              <a:t> </a:t>
            </a:r>
            <a:r>
              <a:rPr lang="en-US" dirty="0">
                <a:latin typeface="Courier New" panose="02070309020205020404" pitchFamily="49" charset="0"/>
                <a:ea typeface="Anonymous Pro" charset="0"/>
                <a:cs typeface="Courier New" panose="02070309020205020404" pitchFamily="49" charset="0"/>
              </a:rPr>
              <a:t>%</a:t>
            </a:r>
            <a:r>
              <a:rPr lang="en-US" dirty="0" err="1">
                <a:latin typeface="Courier New" panose="02070309020205020404" pitchFamily="49" charset="0"/>
                <a:ea typeface="Anonymous Pro" charset="0"/>
                <a:cs typeface="Courier New" panose="02070309020205020404" pitchFamily="49" charset="0"/>
              </a:rPr>
              <a:t>rsi</a:t>
            </a:r>
            <a:r>
              <a:rPr lang="en-US" dirty="0"/>
              <a:t>)</a:t>
            </a:r>
          </a:p>
          <a:p>
            <a:pPr lvl="2"/>
            <a:endParaRPr lang="en-US" dirty="0"/>
          </a:p>
          <a:p>
            <a:r>
              <a:rPr lang="en-US" dirty="0"/>
              <a:t>Registers are at the heart of assembly programming</a:t>
            </a:r>
          </a:p>
          <a:p>
            <a:pPr lvl="1"/>
            <a:r>
              <a:rPr lang="en-US" dirty="0"/>
              <a:t>They are a precious commodity in all architectures, but </a:t>
            </a:r>
            <a:r>
              <a:rPr lang="en-US" i="1" dirty="0"/>
              <a:t>especially</a:t>
            </a:r>
            <a:r>
              <a:rPr lang="en-US" dirty="0"/>
              <a:t> x86</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23</a:t>
            </a:fld>
            <a:endParaRPr lang="en-US"/>
          </a:p>
        </p:txBody>
      </p:sp>
    </p:spTree>
    <p:extLst>
      <p:ext uri="{BB962C8B-B14F-4D97-AF65-F5344CB8AC3E}">
        <p14:creationId xmlns:p14="http://schemas.microsoft.com/office/powerpoint/2010/main" val="741622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custDataLst>
              <p:tags r:id="rId1"/>
            </p:custDataLst>
          </p:nvPr>
        </p:nvSpPr>
        <p:spPr>
          <a:ln/>
        </p:spPr>
        <p:txBody>
          <a:bodyPr/>
          <a:lstStyle/>
          <a:p>
            <a:pPr marL="119063" indent="-119063"/>
            <a:r>
              <a:rPr lang="en-US" dirty="0"/>
              <a:t>x86-64 Integer Registers – 64 bits wide</a:t>
            </a:r>
          </a:p>
        </p:txBody>
      </p:sp>
      <p:sp>
        <p:nvSpPr>
          <p:cNvPr id="27653" name="Rectangle 5"/>
          <p:cNvSpPr>
            <a:spLocks noGrp="1" noChangeArrowheads="1"/>
          </p:cNvSpPr>
          <p:nvPr>
            <p:ph idx="1"/>
            <p:custDataLst>
              <p:tags r:id="rId2"/>
            </p:custDataLst>
          </p:nvPr>
        </p:nvSpPr>
        <p:spPr>
          <a:xfrm>
            <a:off x="393192" y="5577840"/>
            <a:ext cx="8366760" cy="838200"/>
          </a:xfrm>
          <a:ln/>
        </p:spPr>
        <p:txBody>
          <a:bodyPr/>
          <a:lstStyle/>
          <a:p>
            <a:pPr lvl="1"/>
            <a:r>
              <a:rPr lang="en-US" dirty="0"/>
              <a:t>Can reference low-order 4 bytes (also low-order 2 &amp; 1 bytes)</a:t>
            </a:r>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24</a:t>
            </a:fld>
            <a:endParaRPr lang="en-US"/>
          </a:p>
        </p:txBody>
      </p:sp>
      <p:grpSp>
        <p:nvGrpSpPr>
          <p:cNvPr id="20" name="Group 19"/>
          <p:cNvGrpSpPr/>
          <p:nvPr/>
        </p:nvGrpSpPr>
        <p:grpSpPr>
          <a:xfrm>
            <a:off x="4724400" y="1645920"/>
            <a:ext cx="3556000" cy="3566160"/>
            <a:chOff x="4724400" y="1371600"/>
            <a:chExt cx="3556000" cy="3566160"/>
          </a:xfrm>
        </p:grpSpPr>
        <p:grpSp>
          <p:nvGrpSpPr>
            <p:cNvPr id="5" name="Group 4"/>
            <p:cNvGrpSpPr/>
            <p:nvPr/>
          </p:nvGrpSpPr>
          <p:grpSpPr>
            <a:xfrm>
              <a:off x="4724400" y="1371600"/>
              <a:ext cx="3556000" cy="365760"/>
              <a:chOff x="4724400" y="1143000"/>
              <a:chExt cx="3556000" cy="365760"/>
            </a:xfrm>
          </p:grpSpPr>
          <p:sp>
            <p:nvSpPr>
              <p:cNvPr id="27662" name="Rectangle 14"/>
              <p:cNvSpPr>
                <a:spLocks/>
              </p:cNvSpPr>
              <p:nvPr>
                <p:custDataLst>
                  <p:tags r:id="rId34"/>
                </p:custDataLst>
              </p:nvPr>
            </p:nvSpPr>
            <p:spPr bwMode="auto">
              <a:xfrm>
                <a:off x="6515100" y="11811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%r8d</a:t>
                </a:r>
              </a:p>
            </p:txBody>
          </p:sp>
          <p:sp>
            <p:nvSpPr>
              <p:cNvPr id="27670" name="Rectangle 22"/>
              <p:cNvSpPr>
                <a:spLocks/>
              </p:cNvSpPr>
              <p:nvPr>
                <p:custDataLst>
                  <p:tags r:id="rId35"/>
                </p:custDataLst>
              </p:nvPr>
            </p:nvSpPr>
            <p:spPr bwMode="auto">
              <a:xfrm>
                <a:off x="4724400" y="11430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%r8</a:t>
                </a:r>
              </a:p>
            </p:txBody>
          </p:sp>
        </p:grpSp>
        <p:grpSp>
          <p:nvGrpSpPr>
            <p:cNvPr id="6" name="Group 5"/>
            <p:cNvGrpSpPr/>
            <p:nvPr/>
          </p:nvGrpSpPr>
          <p:grpSpPr>
            <a:xfrm>
              <a:off x="4724400" y="1828800"/>
              <a:ext cx="3556000" cy="365760"/>
              <a:chOff x="4724400" y="1752600"/>
              <a:chExt cx="3556000" cy="365760"/>
            </a:xfrm>
          </p:grpSpPr>
          <p:sp>
            <p:nvSpPr>
              <p:cNvPr id="27663" name="Rectangle 15"/>
              <p:cNvSpPr>
                <a:spLocks/>
              </p:cNvSpPr>
              <p:nvPr>
                <p:custDataLst>
                  <p:tags r:id="rId32"/>
                </p:custDataLst>
              </p:nvPr>
            </p:nvSpPr>
            <p:spPr bwMode="auto">
              <a:xfrm>
                <a:off x="6515100" y="17907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%r9d</a:t>
                </a:r>
              </a:p>
            </p:txBody>
          </p:sp>
          <p:sp>
            <p:nvSpPr>
              <p:cNvPr id="27671" name="Rectangle 23"/>
              <p:cNvSpPr>
                <a:spLocks/>
              </p:cNvSpPr>
              <p:nvPr>
                <p:custDataLst>
                  <p:tags r:id="rId33"/>
                </p:custDataLst>
              </p:nvPr>
            </p:nvSpPr>
            <p:spPr bwMode="auto">
              <a:xfrm>
                <a:off x="4724400" y="17526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%r9</a:t>
                </a:r>
              </a:p>
            </p:txBody>
          </p:sp>
        </p:grpSp>
        <p:grpSp>
          <p:nvGrpSpPr>
            <p:cNvPr id="9" name="Group 8"/>
            <p:cNvGrpSpPr/>
            <p:nvPr/>
          </p:nvGrpSpPr>
          <p:grpSpPr>
            <a:xfrm>
              <a:off x="4724400" y="2286000"/>
              <a:ext cx="3556000" cy="365760"/>
              <a:chOff x="4724400" y="2362200"/>
              <a:chExt cx="3556000" cy="365760"/>
            </a:xfrm>
          </p:grpSpPr>
          <p:sp>
            <p:nvSpPr>
              <p:cNvPr id="27664" name="Rectangle 16"/>
              <p:cNvSpPr>
                <a:spLocks/>
              </p:cNvSpPr>
              <p:nvPr>
                <p:custDataLst>
                  <p:tags r:id="rId30"/>
                </p:custDataLst>
              </p:nvPr>
            </p:nvSpPr>
            <p:spPr bwMode="auto">
              <a:xfrm>
                <a:off x="6515100" y="24003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%r10d</a:t>
                </a:r>
              </a:p>
            </p:txBody>
          </p:sp>
          <p:sp>
            <p:nvSpPr>
              <p:cNvPr id="27672" name="Rectangle 24"/>
              <p:cNvSpPr>
                <a:spLocks/>
              </p:cNvSpPr>
              <p:nvPr>
                <p:custDataLst>
                  <p:tags r:id="rId31"/>
                </p:custDataLst>
              </p:nvPr>
            </p:nvSpPr>
            <p:spPr bwMode="auto">
              <a:xfrm>
                <a:off x="4724400" y="23622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%r10</a:t>
                </a:r>
              </a:p>
            </p:txBody>
          </p:sp>
        </p:grpSp>
        <p:grpSp>
          <p:nvGrpSpPr>
            <p:cNvPr id="10" name="Group 9"/>
            <p:cNvGrpSpPr/>
            <p:nvPr/>
          </p:nvGrpSpPr>
          <p:grpSpPr>
            <a:xfrm>
              <a:off x="4724400" y="2743200"/>
              <a:ext cx="3556000" cy="365760"/>
              <a:chOff x="4724400" y="2971800"/>
              <a:chExt cx="3556000" cy="365760"/>
            </a:xfrm>
          </p:grpSpPr>
          <p:sp>
            <p:nvSpPr>
              <p:cNvPr id="27665" name="Rectangle 17"/>
              <p:cNvSpPr>
                <a:spLocks/>
              </p:cNvSpPr>
              <p:nvPr>
                <p:custDataLst>
                  <p:tags r:id="rId28"/>
                </p:custDataLst>
              </p:nvPr>
            </p:nvSpPr>
            <p:spPr bwMode="auto">
              <a:xfrm>
                <a:off x="6515100" y="30099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%r11d</a:t>
                </a:r>
              </a:p>
            </p:txBody>
          </p:sp>
          <p:sp>
            <p:nvSpPr>
              <p:cNvPr id="27673" name="Rectangle 25"/>
              <p:cNvSpPr>
                <a:spLocks/>
              </p:cNvSpPr>
              <p:nvPr>
                <p:custDataLst>
                  <p:tags r:id="rId29"/>
                </p:custDataLst>
              </p:nvPr>
            </p:nvSpPr>
            <p:spPr bwMode="auto">
              <a:xfrm>
                <a:off x="4724400" y="29718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%r11</a:t>
                </a:r>
              </a:p>
            </p:txBody>
          </p:sp>
        </p:grpSp>
        <p:grpSp>
          <p:nvGrpSpPr>
            <p:cNvPr id="11" name="Group 10"/>
            <p:cNvGrpSpPr/>
            <p:nvPr/>
          </p:nvGrpSpPr>
          <p:grpSpPr>
            <a:xfrm>
              <a:off x="4724400" y="3200400"/>
              <a:ext cx="3556000" cy="365760"/>
              <a:chOff x="4724400" y="3581400"/>
              <a:chExt cx="3556000" cy="365760"/>
            </a:xfrm>
          </p:grpSpPr>
          <p:sp>
            <p:nvSpPr>
              <p:cNvPr id="27666" name="Rectangle 18"/>
              <p:cNvSpPr>
                <a:spLocks/>
              </p:cNvSpPr>
              <p:nvPr>
                <p:custDataLst>
                  <p:tags r:id="rId26"/>
                </p:custDataLst>
              </p:nvPr>
            </p:nvSpPr>
            <p:spPr bwMode="auto">
              <a:xfrm>
                <a:off x="6515100" y="36195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%r12d</a:t>
                </a:r>
              </a:p>
            </p:txBody>
          </p:sp>
          <p:sp>
            <p:nvSpPr>
              <p:cNvPr id="27674" name="Rectangle 26"/>
              <p:cNvSpPr>
                <a:spLocks/>
              </p:cNvSpPr>
              <p:nvPr>
                <p:custDataLst>
                  <p:tags r:id="rId27"/>
                </p:custDataLst>
              </p:nvPr>
            </p:nvSpPr>
            <p:spPr bwMode="auto">
              <a:xfrm>
                <a:off x="4724400" y="35814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%r12</a:t>
                </a:r>
              </a:p>
            </p:txBody>
          </p:sp>
        </p:grpSp>
        <p:grpSp>
          <p:nvGrpSpPr>
            <p:cNvPr id="12" name="Group 11"/>
            <p:cNvGrpSpPr/>
            <p:nvPr/>
          </p:nvGrpSpPr>
          <p:grpSpPr>
            <a:xfrm>
              <a:off x="4724400" y="3657600"/>
              <a:ext cx="3556000" cy="365760"/>
              <a:chOff x="4724400" y="4191000"/>
              <a:chExt cx="3556000" cy="365760"/>
            </a:xfrm>
          </p:grpSpPr>
          <p:sp>
            <p:nvSpPr>
              <p:cNvPr id="27667" name="Rectangle 19"/>
              <p:cNvSpPr>
                <a:spLocks/>
              </p:cNvSpPr>
              <p:nvPr>
                <p:custDataLst>
                  <p:tags r:id="rId24"/>
                </p:custDataLst>
              </p:nvPr>
            </p:nvSpPr>
            <p:spPr bwMode="auto">
              <a:xfrm>
                <a:off x="6515100" y="42291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%r13d</a:t>
                </a:r>
              </a:p>
            </p:txBody>
          </p:sp>
          <p:sp>
            <p:nvSpPr>
              <p:cNvPr id="27675" name="Rectangle 27"/>
              <p:cNvSpPr>
                <a:spLocks/>
              </p:cNvSpPr>
              <p:nvPr>
                <p:custDataLst>
                  <p:tags r:id="rId25"/>
                </p:custDataLst>
              </p:nvPr>
            </p:nvSpPr>
            <p:spPr bwMode="auto">
              <a:xfrm>
                <a:off x="4724400" y="41910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%r13</a:t>
                </a:r>
              </a:p>
            </p:txBody>
          </p:sp>
        </p:grpSp>
        <p:grpSp>
          <p:nvGrpSpPr>
            <p:cNvPr id="13" name="Group 12"/>
            <p:cNvGrpSpPr/>
            <p:nvPr/>
          </p:nvGrpSpPr>
          <p:grpSpPr>
            <a:xfrm>
              <a:off x="4724400" y="4114800"/>
              <a:ext cx="3556000" cy="365760"/>
              <a:chOff x="4724400" y="4800600"/>
              <a:chExt cx="3556000" cy="365760"/>
            </a:xfrm>
          </p:grpSpPr>
          <p:sp>
            <p:nvSpPr>
              <p:cNvPr id="27668" name="Rectangle 20"/>
              <p:cNvSpPr>
                <a:spLocks/>
              </p:cNvSpPr>
              <p:nvPr>
                <p:custDataLst>
                  <p:tags r:id="rId22"/>
                </p:custDataLst>
              </p:nvPr>
            </p:nvSpPr>
            <p:spPr bwMode="auto">
              <a:xfrm>
                <a:off x="6515100" y="48387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%r14d</a:t>
                </a:r>
              </a:p>
            </p:txBody>
          </p:sp>
          <p:sp>
            <p:nvSpPr>
              <p:cNvPr id="27676" name="Rectangle 28"/>
              <p:cNvSpPr>
                <a:spLocks/>
              </p:cNvSpPr>
              <p:nvPr>
                <p:custDataLst>
                  <p:tags r:id="rId23"/>
                </p:custDataLst>
              </p:nvPr>
            </p:nvSpPr>
            <p:spPr bwMode="auto">
              <a:xfrm>
                <a:off x="4724400" y="48006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%r14</a:t>
                </a:r>
              </a:p>
            </p:txBody>
          </p:sp>
        </p:grpSp>
        <p:grpSp>
          <p:nvGrpSpPr>
            <p:cNvPr id="14" name="Group 13"/>
            <p:cNvGrpSpPr/>
            <p:nvPr/>
          </p:nvGrpSpPr>
          <p:grpSpPr>
            <a:xfrm>
              <a:off x="4724400" y="4572000"/>
              <a:ext cx="3556000" cy="365760"/>
              <a:chOff x="4724400" y="5410200"/>
              <a:chExt cx="3556000" cy="365760"/>
            </a:xfrm>
          </p:grpSpPr>
          <p:sp>
            <p:nvSpPr>
              <p:cNvPr id="27669" name="Rectangle 21"/>
              <p:cNvSpPr>
                <a:spLocks/>
              </p:cNvSpPr>
              <p:nvPr>
                <p:custDataLst>
                  <p:tags r:id="rId20"/>
                </p:custDataLst>
              </p:nvPr>
            </p:nvSpPr>
            <p:spPr bwMode="auto">
              <a:xfrm>
                <a:off x="6515100" y="54483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%r15d</a:t>
                </a:r>
              </a:p>
            </p:txBody>
          </p:sp>
          <p:sp>
            <p:nvSpPr>
              <p:cNvPr id="27677" name="Rectangle 29"/>
              <p:cNvSpPr>
                <a:spLocks/>
              </p:cNvSpPr>
              <p:nvPr>
                <p:custDataLst>
                  <p:tags r:id="rId21"/>
                </p:custDataLst>
              </p:nvPr>
            </p:nvSpPr>
            <p:spPr bwMode="auto">
              <a:xfrm>
                <a:off x="4724400" y="54102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%r15</a:t>
                </a:r>
              </a:p>
            </p:txBody>
          </p:sp>
        </p:grpSp>
      </p:grpSp>
      <p:grpSp>
        <p:nvGrpSpPr>
          <p:cNvPr id="21" name="Group 20"/>
          <p:cNvGrpSpPr/>
          <p:nvPr/>
        </p:nvGrpSpPr>
        <p:grpSpPr>
          <a:xfrm>
            <a:off x="761492" y="1645920"/>
            <a:ext cx="3556508" cy="3566160"/>
            <a:chOff x="761492" y="1371600"/>
            <a:chExt cx="3556508" cy="3566160"/>
          </a:xfrm>
        </p:grpSpPr>
        <p:grpSp>
          <p:nvGrpSpPr>
            <p:cNvPr id="16" name="Group 15"/>
            <p:cNvGrpSpPr/>
            <p:nvPr/>
          </p:nvGrpSpPr>
          <p:grpSpPr>
            <a:xfrm>
              <a:off x="762000" y="4114800"/>
              <a:ext cx="3556000" cy="365760"/>
              <a:chOff x="762000" y="4800600"/>
              <a:chExt cx="3556000" cy="365760"/>
            </a:xfrm>
          </p:grpSpPr>
          <p:sp>
            <p:nvSpPr>
              <p:cNvPr id="27649" name="Rectangle 1"/>
              <p:cNvSpPr>
                <a:spLocks/>
              </p:cNvSpPr>
              <p:nvPr>
                <p:custDataLst>
                  <p:tags r:id="rId18"/>
                </p:custDataLst>
              </p:nvPr>
            </p:nvSpPr>
            <p:spPr bwMode="auto">
              <a:xfrm>
                <a:off x="762000" y="4800600"/>
                <a:ext cx="3556000" cy="365760"/>
              </a:xfrm>
              <a:prstGeom prst="rect">
                <a:avLst/>
              </a:prstGeom>
              <a:solidFill>
                <a:srgbClr val="EFBFBF"/>
              </a:solid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a:t>
                </a:r>
                <a:r>
                  <a:rPr lang="en-US" sz="2400" dirty="0" err="1">
                    <a:solidFill>
                      <a:schemeClr val="tx1"/>
                    </a:solidFill>
                    <a:latin typeface="Courier New" panose="02070309020205020404" pitchFamily="49" charset="0"/>
                    <a:cs typeface="Courier New" panose="02070309020205020404" pitchFamily="49" charset="0"/>
                    <a:sym typeface="Courier New Bold" charset="0"/>
                  </a:rPr>
                  <a:t>rsp</a:t>
                </a:r>
                <a:endParaRPr lang="en-US" sz="2400" dirty="0">
                  <a:solidFill>
                    <a:schemeClr val="tx1"/>
                  </a:solidFill>
                  <a:latin typeface="Courier New" panose="02070309020205020404" pitchFamily="49" charset="0"/>
                  <a:cs typeface="Courier New" panose="02070309020205020404" pitchFamily="49" charset="0"/>
                  <a:sym typeface="Courier New Bold" charset="0"/>
                </a:endParaRPr>
              </a:p>
            </p:txBody>
          </p:sp>
          <p:sp>
            <p:nvSpPr>
              <p:cNvPr id="27660" name="Rectangle 12"/>
              <p:cNvSpPr>
                <a:spLocks/>
              </p:cNvSpPr>
              <p:nvPr>
                <p:custDataLst>
                  <p:tags r:id="rId19"/>
                </p:custDataLst>
              </p:nvPr>
            </p:nvSpPr>
            <p:spPr bwMode="auto">
              <a:xfrm>
                <a:off x="2552700" y="4838700"/>
                <a:ext cx="1764792" cy="292608"/>
              </a:xfrm>
              <a:prstGeom prst="rect">
                <a:avLst/>
              </a:prstGeom>
              <a:solidFill>
                <a:srgbClr val="FF9999"/>
              </a:solidFill>
              <a:ln w="12700"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a:t>
                </a:r>
                <a:r>
                  <a:rPr lang="en-US" sz="1800" dirty="0" err="1">
                    <a:solidFill>
                      <a:schemeClr val="tx1"/>
                    </a:solidFill>
                    <a:latin typeface="Courier New" panose="02070309020205020404" pitchFamily="49" charset="0"/>
                    <a:cs typeface="Courier New" panose="02070309020205020404" pitchFamily="49" charset="0"/>
                    <a:sym typeface="Courier New Bold" charset="0"/>
                  </a:rPr>
                  <a:t>esp</a:t>
                </a:r>
                <a:endParaRPr lang="en-US" sz="1800" dirty="0">
                  <a:solidFill>
                    <a:schemeClr val="tx1"/>
                  </a:solidFill>
                  <a:latin typeface="Courier New" panose="02070309020205020404" pitchFamily="49" charset="0"/>
                  <a:cs typeface="Courier New" panose="02070309020205020404" pitchFamily="49" charset="0"/>
                  <a:sym typeface="Courier New Bold" charset="0"/>
                </a:endParaRPr>
              </a:p>
            </p:txBody>
          </p:sp>
        </p:grpSp>
        <p:grpSp>
          <p:nvGrpSpPr>
            <p:cNvPr id="3" name="Group 2"/>
            <p:cNvGrpSpPr/>
            <p:nvPr/>
          </p:nvGrpSpPr>
          <p:grpSpPr>
            <a:xfrm>
              <a:off x="762000" y="1371600"/>
              <a:ext cx="3556000" cy="365760"/>
              <a:chOff x="762000" y="1143000"/>
              <a:chExt cx="3556000" cy="365760"/>
            </a:xfrm>
          </p:grpSpPr>
          <p:sp>
            <p:nvSpPr>
              <p:cNvPr id="27654" name="Rectangle 6"/>
              <p:cNvSpPr>
                <a:spLocks/>
              </p:cNvSpPr>
              <p:nvPr>
                <p:custDataLst>
                  <p:tags r:id="rId16"/>
                </p:custDataLst>
              </p:nvPr>
            </p:nvSpPr>
            <p:spPr bwMode="auto">
              <a:xfrm>
                <a:off x="2552700" y="11811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a:t>
                </a:r>
                <a:r>
                  <a:rPr lang="en-US" sz="1800" dirty="0" err="1">
                    <a:solidFill>
                      <a:schemeClr val="tx1"/>
                    </a:solidFill>
                    <a:latin typeface="Courier New" panose="02070309020205020404" pitchFamily="49" charset="0"/>
                    <a:cs typeface="Courier New" panose="02070309020205020404" pitchFamily="49" charset="0"/>
                    <a:sym typeface="Courier New Bold" charset="0"/>
                  </a:rPr>
                  <a:t>eax</a:t>
                </a:r>
                <a:endParaRPr lang="en-US" sz="1800" dirty="0">
                  <a:solidFill>
                    <a:schemeClr val="tx1"/>
                  </a:solidFill>
                  <a:latin typeface="Courier New" panose="02070309020205020404" pitchFamily="49" charset="0"/>
                  <a:cs typeface="Courier New" panose="02070309020205020404" pitchFamily="49" charset="0"/>
                  <a:sym typeface="Courier New Bold" charset="0"/>
                </a:endParaRPr>
              </a:p>
            </p:txBody>
          </p:sp>
          <p:sp>
            <p:nvSpPr>
              <p:cNvPr id="27678" name="Rectangle 30"/>
              <p:cNvSpPr>
                <a:spLocks/>
              </p:cNvSpPr>
              <p:nvPr>
                <p:custDataLst>
                  <p:tags r:id="rId17"/>
                </p:custDataLst>
              </p:nvPr>
            </p:nvSpPr>
            <p:spPr bwMode="auto">
              <a:xfrm>
                <a:off x="762000" y="11430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a:t>
                </a:r>
                <a:r>
                  <a:rPr lang="en-US" sz="2400" dirty="0" err="1">
                    <a:solidFill>
                      <a:schemeClr val="tx1"/>
                    </a:solidFill>
                    <a:latin typeface="Courier New" panose="02070309020205020404" pitchFamily="49" charset="0"/>
                    <a:cs typeface="Courier New" panose="02070309020205020404" pitchFamily="49" charset="0"/>
                    <a:sym typeface="Courier New Bold" charset="0"/>
                  </a:rPr>
                  <a:t>rax</a:t>
                </a:r>
                <a:endParaRPr lang="en-US" sz="2400" dirty="0">
                  <a:solidFill>
                    <a:schemeClr val="tx1"/>
                  </a:solidFill>
                  <a:latin typeface="Courier New" panose="02070309020205020404" pitchFamily="49" charset="0"/>
                  <a:cs typeface="Courier New" panose="02070309020205020404" pitchFamily="49" charset="0"/>
                  <a:sym typeface="Courier New Bold" charset="0"/>
                </a:endParaRPr>
              </a:p>
            </p:txBody>
          </p:sp>
        </p:grpSp>
        <p:grpSp>
          <p:nvGrpSpPr>
            <p:cNvPr id="7" name="Group 6"/>
            <p:cNvGrpSpPr/>
            <p:nvPr/>
          </p:nvGrpSpPr>
          <p:grpSpPr>
            <a:xfrm>
              <a:off x="762000" y="1828800"/>
              <a:ext cx="3556000" cy="365760"/>
              <a:chOff x="762000" y="1752600"/>
              <a:chExt cx="3556000" cy="365760"/>
            </a:xfrm>
          </p:grpSpPr>
          <p:sp>
            <p:nvSpPr>
              <p:cNvPr id="27655" name="Rectangle 7"/>
              <p:cNvSpPr>
                <a:spLocks/>
              </p:cNvSpPr>
              <p:nvPr>
                <p:custDataLst>
                  <p:tags r:id="rId14"/>
                </p:custDataLst>
              </p:nvPr>
            </p:nvSpPr>
            <p:spPr bwMode="auto">
              <a:xfrm>
                <a:off x="2552700" y="17907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a:t>
                </a:r>
                <a:r>
                  <a:rPr lang="en-US" sz="1800" dirty="0" err="1">
                    <a:solidFill>
                      <a:schemeClr val="tx1"/>
                    </a:solidFill>
                    <a:latin typeface="Courier New" panose="02070309020205020404" pitchFamily="49" charset="0"/>
                    <a:cs typeface="Courier New" panose="02070309020205020404" pitchFamily="49" charset="0"/>
                    <a:sym typeface="Courier New Bold" charset="0"/>
                  </a:rPr>
                  <a:t>ebx</a:t>
                </a:r>
                <a:endParaRPr lang="en-US" sz="1800" dirty="0">
                  <a:solidFill>
                    <a:schemeClr val="tx1"/>
                  </a:solidFill>
                  <a:latin typeface="Courier New" panose="02070309020205020404" pitchFamily="49" charset="0"/>
                  <a:cs typeface="Courier New" panose="02070309020205020404" pitchFamily="49" charset="0"/>
                  <a:sym typeface="Courier New Bold" charset="0"/>
                </a:endParaRPr>
              </a:p>
            </p:txBody>
          </p:sp>
          <p:sp>
            <p:nvSpPr>
              <p:cNvPr id="27679" name="Rectangle 31"/>
              <p:cNvSpPr>
                <a:spLocks/>
              </p:cNvSpPr>
              <p:nvPr>
                <p:custDataLst>
                  <p:tags r:id="rId15"/>
                </p:custDataLst>
              </p:nvPr>
            </p:nvSpPr>
            <p:spPr bwMode="auto">
              <a:xfrm>
                <a:off x="762000" y="17526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a:t>
                </a:r>
                <a:r>
                  <a:rPr lang="en-US" sz="2400" dirty="0" err="1">
                    <a:solidFill>
                      <a:schemeClr val="tx1"/>
                    </a:solidFill>
                    <a:latin typeface="Courier New" panose="02070309020205020404" pitchFamily="49" charset="0"/>
                    <a:cs typeface="Courier New" panose="02070309020205020404" pitchFamily="49" charset="0"/>
                    <a:sym typeface="Courier New Bold" charset="0"/>
                  </a:rPr>
                  <a:t>rbx</a:t>
                </a:r>
                <a:endParaRPr lang="en-US" sz="2400" dirty="0">
                  <a:solidFill>
                    <a:schemeClr val="tx1"/>
                  </a:solidFill>
                  <a:latin typeface="Courier New" panose="02070309020205020404" pitchFamily="49" charset="0"/>
                  <a:cs typeface="Courier New" panose="02070309020205020404" pitchFamily="49" charset="0"/>
                  <a:sym typeface="Courier New Bold" charset="0"/>
                </a:endParaRPr>
              </a:p>
            </p:txBody>
          </p:sp>
        </p:grpSp>
        <p:grpSp>
          <p:nvGrpSpPr>
            <p:cNvPr id="8" name="Group 7"/>
            <p:cNvGrpSpPr/>
            <p:nvPr/>
          </p:nvGrpSpPr>
          <p:grpSpPr>
            <a:xfrm>
              <a:off x="762000" y="2286000"/>
              <a:ext cx="3556000" cy="365760"/>
              <a:chOff x="762000" y="2362200"/>
              <a:chExt cx="3556000" cy="365760"/>
            </a:xfrm>
          </p:grpSpPr>
          <p:sp>
            <p:nvSpPr>
              <p:cNvPr id="27656" name="Rectangle 8"/>
              <p:cNvSpPr>
                <a:spLocks/>
              </p:cNvSpPr>
              <p:nvPr>
                <p:custDataLst>
                  <p:tags r:id="rId12"/>
                </p:custDataLst>
              </p:nvPr>
            </p:nvSpPr>
            <p:spPr bwMode="auto">
              <a:xfrm>
                <a:off x="2552700" y="24003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a:t>
                </a:r>
                <a:r>
                  <a:rPr lang="en-US" sz="1800" dirty="0" err="1">
                    <a:solidFill>
                      <a:schemeClr val="tx1"/>
                    </a:solidFill>
                    <a:latin typeface="Courier New" panose="02070309020205020404" pitchFamily="49" charset="0"/>
                    <a:cs typeface="Courier New" panose="02070309020205020404" pitchFamily="49" charset="0"/>
                    <a:sym typeface="Courier New Bold" charset="0"/>
                  </a:rPr>
                  <a:t>ecx</a:t>
                </a:r>
                <a:endParaRPr lang="en-US" sz="1800" dirty="0">
                  <a:solidFill>
                    <a:schemeClr val="tx1"/>
                  </a:solidFill>
                  <a:latin typeface="Courier New" panose="02070309020205020404" pitchFamily="49" charset="0"/>
                  <a:cs typeface="Courier New" panose="02070309020205020404" pitchFamily="49" charset="0"/>
                  <a:sym typeface="Courier New Bold" charset="0"/>
                </a:endParaRPr>
              </a:p>
            </p:txBody>
          </p:sp>
          <p:sp>
            <p:nvSpPr>
              <p:cNvPr id="27680" name="Rectangle 32"/>
              <p:cNvSpPr>
                <a:spLocks/>
              </p:cNvSpPr>
              <p:nvPr>
                <p:custDataLst>
                  <p:tags r:id="rId13"/>
                </p:custDataLst>
              </p:nvPr>
            </p:nvSpPr>
            <p:spPr bwMode="auto">
              <a:xfrm>
                <a:off x="762000" y="23622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a:t>
                </a:r>
                <a:r>
                  <a:rPr lang="en-US" sz="2400" dirty="0" err="1">
                    <a:solidFill>
                      <a:schemeClr val="tx1"/>
                    </a:solidFill>
                    <a:latin typeface="Courier New" panose="02070309020205020404" pitchFamily="49" charset="0"/>
                    <a:cs typeface="Courier New" panose="02070309020205020404" pitchFamily="49" charset="0"/>
                    <a:sym typeface="Courier New Bold" charset="0"/>
                  </a:rPr>
                  <a:t>rcx</a:t>
                </a:r>
                <a:endParaRPr lang="en-US" sz="2400" dirty="0">
                  <a:solidFill>
                    <a:schemeClr val="tx1"/>
                  </a:solidFill>
                  <a:latin typeface="Courier New" panose="02070309020205020404" pitchFamily="49" charset="0"/>
                  <a:cs typeface="Courier New" panose="02070309020205020404" pitchFamily="49" charset="0"/>
                  <a:sym typeface="Courier New Bold" charset="0"/>
                </a:endParaRPr>
              </a:p>
            </p:txBody>
          </p:sp>
        </p:grpSp>
        <p:grpSp>
          <p:nvGrpSpPr>
            <p:cNvPr id="19" name="Group 18"/>
            <p:cNvGrpSpPr/>
            <p:nvPr/>
          </p:nvGrpSpPr>
          <p:grpSpPr>
            <a:xfrm>
              <a:off x="762000" y="2743200"/>
              <a:ext cx="3556000" cy="365760"/>
              <a:chOff x="762000" y="2971800"/>
              <a:chExt cx="3556000" cy="365760"/>
            </a:xfrm>
          </p:grpSpPr>
          <p:sp>
            <p:nvSpPr>
              <p:cNvPr id="27657" name="Rectangle 9"/>
              <p:cNvSpPr>
                <a:spLocks/>
              </p:cNvSpPr>
              <p:nvPr>
                <p:custDataLst>
                  <p:tags r:id="rId10"/>
                </p:custDataLst>
              </p:nvPr>
            </p:nvSpPr>
            <p:spPr bwMode="auto">
              <a:xfrm>
                <a:off x="2552700" y="30099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a:t>
                </a:r>
                <a:r>
                  <a:rPr lang="en-US" sz="1800" dirty="0" err="1">
                    <a:solidFill>
                      <a:schemeClr val="tx1"/>
                    </a:solidFill>
                    <a:latin typeface="Courier New" panose="02070309020205020404" pitchFamily="49" charset="0"/>
                    <a:cs typeface="Courier New" panose="02070309020205020404" pitchFamily="49" charset="0"/>
                    <a:sym typeface="Courier New Bold" charset="0"/>
                  </a:rPr>
                  <a:t>edx</a:t>
                </a:r>
                <a:endParaRPr lang="en-US" sz="1800" dirty="0">
                  <a:solidFill>
                    <a:schemeClr val="tx1"/>
                  </a:solidFill>
                  <a:latin typeface="Courier New" panose="02070309020205020404" pitchFamily="49" charset="0"/>
                  <a:cs typeface="Courier New" panose="02070309020205020404" pitchFamily="49" charset="0"/>
                  <a:sym typeface="Courier New Bold" charset="0"/>
                </a:endParaRPr>
              </a:p>
            </p:txBody>
          </p:sp>
          <p:sp>
            <p:nvSpPr>
              <p:cNvPr id="27681" name="Rectangle 33"/>
              <p:cNvSpPr>
                <a:spLocks/>
              </p:cNvSpPr>
              <p:nvPr>
                <p:custDataLst>
                  <p:tags r:id="rId11"/>
                </p:custDataLst>
              </p:nvPr>
            </p:nvSpPr>
            <p:spPr bwMode="auto">
              <a:xfrm>
                <a:off x="762000" y="29718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a:t>
                </a:r>
                <a:r>
                  <a:rPr lang="en-US" sz="2400" dirty="0" err="1">
                    <a:solidFill>
                      <a:schemeClr val="tx1"/>
                    </a:solidFill>
                    <a:latin typeface="Courier New" panose="02070309020205020404" pitchFamily="49" charset="0"/>
                    <a:cs typeface="Courier New" panose="02070309020205020404" pitchFamily="49" charset="0"/>
                    <a:sym typeface="Courier New Bold" charset="0"/>
                  </a:rPr>
                  <a:t>rdx</a:t>
                </a:r>
                <a:endParaRPr lang="en-US" sz="2400" dirty="0">
                  <a:solidFill>
                    <a:schemeClr val="tx1"/>
                  </a:solidFill>
                  <a:latin typeface="Courier New" panose="02070309020205020404" pitchFamily="49" charset="0"/>
                  <a:cs typeface="Courier New" panose="02070309020205020404" pitchFamily="49" charset="0"/>
                  <a:sym typeface="Courier New Bold" charset="0"/>
                </a:endParaRPr>
              </a:p>
            </p:txBody>
          </p:sp>
        </p:grpSp>
        <p:grpSp>
          <p:nvGrpSpPr>
            <p:cNvPr id="18" name="Group 17"/>
            <p:cNvGrpSpPr/>
            <p:nvPr/>
          </p:nvGrpSpPr>
          <p:grpSpPr>
            <a:xfrm>
              <a:off x="762000" y="3200400"/>
              <a:ext cx="3556000" cy="365760"/>
              <a:chOff x="762000" y="3581400"/>
              <a:chExt cx="3556000" cy="365760"/>
            </a:xfrm>
          </p:grpSpPr>
          <p:sp>
            <p:nvSpPr>
              <p:cNvPr id="27658" name="Rectangle 10"/>
              <p:cNvSpPr>
                <a:spLocks/>
              </p:cNvSpPr>
              <p:nvPr>
                <p:custDataLst>
                  <p:tags r:id="rId8"/>
                </p:custDataLst>
              </p:nvPr>
            </p:nvSpPr>
            <p:spPr bwMode="auto">
              <a:xfrm>
                <a:off x="2552700" y="36195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a:t>
                </a:r>
                <a:r>
                  <a:rPr lang="en-US" sz="1800" dirty="0" err="1">
                    <a:solidFill>
                      <a:schemeClr val="tx1"/>
                    </a:solidFill>
                    <a:latin typeface="Courier New" panose="02070309020205020404" pitchFamily="49" charset="0"/>
                    <a:cs typeface="Courier New" panose="02070309020205020404" pitchFamily="49" charset="0"/>
                    <a:sym typeface="Courier New Bold" charset="0"/>
                  </a:rPr>
                  <a:t>esi</a:t>
                </a:r>
                <a:endParaRPr lang="en-US" sz="1800" dirty="0">
                  <a:solidFill>
                    <a:schemeClr val="tx1"/>
                  </a:solidFill>
                  <a:latin typeface="Courier New" panose="02070309020205020404" pitchFamily="49" charset="0"/>
                  <a:cs typeface="Courier New" panose="02070309020205020404" pitchFamily="49" charset="0"/>
                  <a:sym typeface="Courier New Bold" charset="0"/>
                </a:endParaRPr>
              </a:p>
            </p:txBody>
          </p:sp>
          <p:sp>
            <p:nvSpPr>
              <p:cNvPr id="27682" name="Rectangle 34"/>
              <p:cNvSpPr>
                <a:spLocks/>
              </p:cNvSpPr>
              <p:nvPr>
                <p:custDataLst>
                  <p:tags r:id="rId9"/>
                </p:custDataLst>
              </p:nvPr>
            </p:nvSpPr>
            <p:spPr bwMode="auto">
              <a:xfrm>
                <a:off x="762000" y="35814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a:t>
                </a:r>
                <a:r>
                  <a:rPr lang="en-US" sz="2400" dirty="0" err="1">
                    <a:solidFill>
                      <a:schemeClr val="tx1"/>
                    </a:solidFill>
                    <a:latin typeface="Courier New" panose="02070309020205020404" pitchFamily="49" charset="0"/>
                    <a:cs typeface="Courier New" panose="02070309020205020404" pitchFamily="49" charset="0"/>
                    <a:sym typeface="Courier New Bold" charset="0"/>
                  </a:rPr>
                  <a:t>rsi</a:t>
                </a:r>
                <a:endParaRPr lang="en-US" sz="2400" dirty="0">
                  <a:solidFill>
                    <a:schemeClr val="tx1"/>
                  </a:solidFill>
                  <a:latin typeface="Courier New" panose="02070309020205020404" pitchFamily="49" charset="0"/>
                  <a:cs typeface="Courier New" panose="02070309020205020404" pitchFamily="49" charset="0"/>
                  <a:sym typeface="Courier New Bold" charset="0"/>
                </a:endParaRPr>
              </a:p>
            </p:txBody>
          </p:sp>
        </p:grpSp>
        <p:grpSp>
          <p:nvGrpSpPr>
            <p:cNvPr id="17" name="Group 16"/>
            <p:cNvGrpSpPr/>
            <p:nvPr/>
          </p:nvGrpSpPr>
          <p:grpSpPr>
            <a:xfrm>
              <a:off x="762000" y="3657600"/>
              <a:ext cx="3556000" cy="365760"/>
              <a:chOff x="762000" y="4191000"/>
              <a:chExt cx="3556000" cy="365760"/>
            </a:xfrm>
          </p:grpSpPr>
          <p:sp>
            <p:nvSpPr>
              <p:cNvPr id="27659" name="Rectangle 11"/>
              <p:cNvSpPr>
                <a:spLocks/>
              </p:cNvSpPr>
              <p:nvPr>
                <p:custDataLst>
                  <p:tags r:id="rId6"/>
                </p:custDataLst>
              </p:nvPr>
            </p:nvSpPr>
            <p:spPr bwMode="auto">
              <a:xfrm>
                <a:off x="2552700" y="42291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a:t>
                </a:r>
                <a:r>
                  <a:rPr lang="en-US" sz="1800" dirty="0" err="1">
                    <a:solidFill>
                      <a:schemeClr val="tx1"/>
                    </a:solidFill>
                    <a:latin typeface="Courier New" panose="02070309020205020404" pitchFamily="49" charset="0"/>
                    <a:cs typeface="Courier New" panose="02070309020205020404" pitchFamily="49" charset="0"/>
                    <a:sym typeface="Courier New Bold" charset="0"/>
                  </a:rPr>
                  <a:t>edi</a:t>
                </a:r>
                <a:endParaRPr lang="en-US" sz="1800" dirty="0">
                  <a:solidFill>
                    <a:schemeClr val="tx1"/>
                  </a:solidFill>
                  <a:latin typeface="Courier New" panose="02070309020205020404" pitchFamily="49" charset="0"/>
                  <a:cs typeface="Courier New" panose="02070309020205020404" pitchFamily="49" charset="0"/>
                  <a:sym typeface="Courier New Bold" charset="0"/>
                </a:endParaRPr>
              </a:p>
            </p:txBody>
          </p:sp>
          <p:sp>
            <p:nvSpPr>
              <p:cNvPr id="27683" name="Rectangle 35"/>
              <p:cNvSpPr>
                <a:spLocks/>
              </p:cNvSpPr>
              <p:nvPr>
                <p:custDataLst>
                  <p:tags r:id="rId7"/>
                </p:custDataLst>
              </p:nvPr>
            </p:nvSpPr>
            <p:spPr bwMode="auto">
              <a:xfrm>
                <a:off x="762000" y="41910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a:t>
                </a:r>
                <a:r>
                  <a:rPr lang="en-US" sz="2400" dirty="0" err="1">
                    <a:solidFill>
                      <a:schemeClr val="tx1"/>
                    </a:solidFill>
                    <a:latin typeface="Courier New" panose="02070309020205020404" pitchFamily="49" charset="0"/>
                    <a:cs typeface="Courier New" panose="02070309020205020404" pitchFamily="49" charset="0"/>
                    <a:sym typeface="Courier New Bold" charset="0"/>
                  </a:rPr>
                  <a:t>rdi</a:t>
                </a:r>
                <a:endParaRPr lang="en-US" sz="2400" dirty="0">
                  <a:solidFill>
                    <a:schemeClr val="tx1"/>
                  </a:solidFill>
                  <a:latin typeface="Courier New" panose="02070309020205020404" pitchFamily="49" charset="0"/>
                  <a:cs typeface="Courier New" panose="02070309020205020404" pitchFamily="49" charset="0"/>
                  <a:sym typeface="Courier New Bold" charset="0"/>
                </a:endParaRPr>
              </a:p>
            </p:txBody>
          </p:sp>
        </p:grpSp>
        <p:grpSp>
          <p:nvGrpSpPr>
            <p:cNvPr id="15" name="Group 14"/>
            <p:cNvGrpSpPr/>
            <p:nvPr/>
          </p:nvGrpSpPr>
          <p:grpSpPr>
            <a:xfrm>
              <a:off x="761492" y="4572000"/>
              <a:ext cx="3556000" cy="365760"/>
              <a:chOff x="762000" y="5410200"/>
              <a:chExt cx="3556000" cy="365760"/>
            </a:xfrm>
          </p:grpSpPr>
          <p:sp>
            <p:nvSpPr>
              <p:cNvPr id="27661" name="Rectangle 13"/>
              <p:cNvSpPr>
                <a:spLocks/>
              </p:cNvSpPr>
              <p:nvPr>
                <p:custDataLst>
                  <p:tags r:id="rId4"/>
                </p:custDataLst>
              </p:nvPr>
            </p:nvSpPr>
            <p:spPr bwMode="auto">
              <a:xfrm>
                <a:off x="2552700" y="54356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a:t>
                </a:r>
                <a:r>
                  <a:rPr lang="en-US" sz="1800" dirty="0" err="1">
                    <a:solidFill>
                      <a:schemeClr val="tx1"/>
                    </a:solidFill>
                    <a:latin typeface="Courier New" panose="02070309020205020404" pitchFamily="49" charset="0"/>
                    <a:cs typeface="Courier New" panose="02070309020205020404" pitchFamily="49" charset="0"/>
                    <a:sym typeface="Courier New Bold" charset="0"/>
                  </a:rPr>
                  <a:t>ebp</a:t>
                </a:r>
                <a:endParaRPr lang="en-US" sz="1800" dirty="0">
                  <a:solidFill>
                    <a:schemeClr val="tx1"/>
                  </a:solidFill>
                  <a:latin typeface="Courier New" panose="02070309020205020404" pitchFamily="49" charset="0"/>
                  <a:cs typeface="Courier New" panose="02070309020205020404" pitchFamily="49" charset="0"/>
                  <a:sym typeface="Courier New Bold" charset="0"/>
                </a:endParaRPr>
              </a:p>
            </p:txBody>
          </p:sp>
          <p:sp>
            <p:nvSpPr>
              <p:cNvPr id="27684" name="Rectangle 36"/>
              <p:cNvSpPr>
                <a:spLocks/>
              </p:cNvSpPr>
              <p:nvPr>
                <p:custDataLst>
                  <p:tags r:id="rId5"/>
                </p:custDataLst>
              </p:nvPr>
            </p:nvSpPr>
            <p:spPr bwMode="auto">
              <a:xfrm>
                <a:off x="762000" y="54102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a:t>
                </a:r>
                <a:r>
                  <a:rPr lang="en-US" sz="2400" dirty="0" err="1">
                    <a:solidFill>
                      <a:schemeClr val="tx1"/>
                    </a:solidFill>
                    <a:latin typeface="Courier New" panose="02070309020205020404" pitchFamily="49" charset="0"/>
                    <a:cs typeface="Courier New" panose="02070309020205020404" pitchFamily="49" charset="0"/>
                    <a:sym typeface="Courier New Bold" charset="0"/>
                  </a:rPr>
                  <a:t>rbp</a:t>
                </a:r>
                <a:endParaRPr lang="en-US" sz="2400" dirty="0">
                  <a:solidFill>
                    <a:schemeClr val="tx1"/>
                  </a:solidFill>
                  <a:latin typeface="Courier New" panose="02070309020205020404" pitchFamily="49" charset="0"/>
                  <a:cs typeface="Courier New" panose="02070309020205020404" pitchFamily="49" charset="0"/>
                  <a:sym typeface="Courier New Bold" charset="0"/>
                </a:endParaRPr>
              </a:p>
            </p:txBody>
          </p:sp>
        </p:grpSp>
      </p:grpSp>
    </p:spTree>
    <p:extLst>
      <p:ext uri="{BB962C8B-B14F-4D97-AF65-F5344CB8AC3E}">
        <p14:creationId xmlns:p14="http://schemas.microsoft.com/office/powerpoint/2010/main" val="218786701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Some History: IA32 Registers – 32 bits wide</a:t>
            </a:r>
          </a:p>
        </p:txBody>
      </p:sp>
      <p:sp>
        <p:nvSpPr>
          <p:cNvPr id="15" name="Slide Number Placeholder 14"/>
          <p:cNvSpPr>
            <a:spLocks noGrp="1"/>
          </p:cNvSpPr>
          <p:nvPr>
            <p:ph type="sldNum" sz="quarter" idx="10"/>
            <p:custDataLst>
              <p:tags r:id="rId2"/>
            </p:custDataLst>
          </p:nvPr>
        </p:nvSpPr>
        <p:spPr/>
        <p:txBody>
          <a:bodyPr/>
          <a:lstStyle/>
          <a:p>
            <a:fld id="{7CBE8339-D2AD-46DC-A898-FD1E949067F0}" type="slidenum">
              <a:rPr lang="en-US" smtClean="0"/>
              <a:pPr/>
              <a:t>25</a:t>
            </a:fld>
            <a:endParaRPr lang="en-US"/>
          </a:p>
        </p:txBody>
      </p:sp>
      <p:grpSp>
        <p:nvGrpSpPr>
          <p:cNvPr id="34" name="Group 33"/>
          <p:cNvGrpSpPr/>
          <p:nvPr/>
        </p:nvGrpSpPr>
        <p:grpSpPr>
          <a:xfrm>
            <a:off x="301752" y="1371600"/>
            <a:ext cx="6492161" cy="5172611"/>
            <a:chOff x="518239" y="1371600"/>
            <a:chExt cx="6492161" cy="5172611"/>
          </a:xfrm>
        </p:grpSpPr>
        <p:grpSp>
          <p:nvGrpSpPr>
            <p:cNvPr id="18" name="Group 17"/>
            <p:cNvGrpSpPr/>
            <p:nvPr/>
          </p:nvGrpSpPr>
          <p:grpSpPr>
            <a:xfrm>
              <a:off x="1295400" y="3566160"/>
              <a:ext cx="5715000" cy="369332"/>
              <a:chOff x="1295400" y="3657600"/>
              <a:chExt cx="5715000" cy="369332"/>
            </a:xfrm>
          </p:grpSpPr>
          <p:sp>
            <p:nvSpPr>
              <p:cNvPr id="9" name="Rectangle 8"/>
              <p:cNvSpPr>
                <a:spLocks noChangeArrowheads="1"/>
              </p:cNvSpPr>
              <p:nvPr>
                <p:custDataLst>
                  <p:tags r:id="rId53"/>
                </p:custDataLst>
              </p:nvPr>
            </p:nvSpPr>
            <p:spPr bwMode="auto">
              <a:xfrm>
                <a:off x="1295400" y="3657600"/>
                <a:ext cx="5715000" cy="36576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esi</a:t>
                </a:r>
                <a:endParaRPr lang="en-US" dirty="0">
                  <a:latin typeface="Courier New" panose="02070309020205020404" pitchFamily="49" charset="0"/>
                  <a:cs typeface="Courier New" panose="02070309020205020404" pitchFamily="49" charset="0"/>
                </a:endParaRPr>
              </a:p>
            </p:txBody>
          </p:sp>
          <p:sp>
            <p:nvSpPr>
              <p:cNvPr id="33" name="Rectangle 32"/>
              <p:cNvSpPr/>
              <p:nvPr>
                <p:custDataLst>
                  <p:tags r:id="rId54"/>
                </p:custDataLst>
              </p:nvPr>
            </p:nvSpPr>
            <p:spPr bwMode="auto">
              <a:xfrm>
                <a:off x="4184326" y="3694176"/>
                <a:ext cx="2819400" cy="292608"/>
              </a:xfrm>
              <a:prstGeom prst="rect">
                <a:avLst/>
              </a:prstGeom>
              <a:solidFill>
                <a:schemeClr val="bg1">
                  <a:lumMod val="8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7" name="TextBox 56"/>
              <p:cNvSpPr txBox="1"/>
              <p:nvPr>
                <p:custDataLst>
                  <p:tags r:id="rId55"/>
                </p:custDataLst>
              </p:nvPr>
            </p:nvSpPr>
            <p:spPr>
              <a:xfrm>
                <a:off x="3581400" y="3657600"/>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si</a:t>
                </a:r>
                <a:endParaRPr lang="en-US" sz="1800" dirty="0">
                  <a:latin typeface="Courier New" panose="02070309020205020404" pitchFamily="49" charset="0"/>
                  <a:cs typeface="Courier New" panose="02070309020205020404" pitchFamily="49" charset="0"/>
                </a:endParaRPr>
              </a:p>
            </p:txBody>
          </p:sp>
        </p:grpSp>
        <p:grpSp>
          <p:nvGrpSpPr>
            <p:cNvPr id="20" name="Group 19"/>
            <p:cNvGrpSpPr/>
            <p:nvPr/>
          </p:nvGrpSpPr>
          <p:grpSpPr>
            <a:xfrm>
              <a:off x="1295400" y="4114800"/>
              <a:ext cx="5715000" cy="369332"/>
              <a:chOff x="1295400" y="4206240"/>
              <a:chExt cx="5715000" cy="369332"/>
            </a:xfrm>
          </p:grpSpPr>
          <p:sp>
            <p:nvSpPr>
              <p:cNvPr id="10" name="Rectangle 9"/>
              <p:cNvSpPr>
                <a:spLocks noChangeArrowheads="1"/>
              </p:cNvSpPr>
              <p:nvPr>
                <p:custDataLst>
                  <p:tags r:id="rId50"/>
                </p:custDataLst>
              </p:nvPr>
            </p:nvSpPr>
            <p:spPr bwMode="auto">
              <a:xfrm>
                <a:off x="1295400" y="4206240"/>
                <a:ext cx="5715000" cy="36576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edi</a:t>
                </a:r>
                <a:endParaRPr lang="en-US" dirty="0">
                  <a:latin typeface="Courier New" panose="02070309020205020404" pitchFamily="49" charset="0"/>
                  <a:cs typeface="Courier New" panose="02070309020205020404" pitchFamily="49" charset="0"/>
                </a:endParaRPr>
              </a:p>
            </p:txBody>
          </p:sp>
          <p:sp>
            <p:nvSpPr>
              <p:cNvPr id="36" name="Rectangle 35"/>
              <p:cNvSpPr/>
              <p:nvPr>
                <p:custDataLst>
                  <p:tags r:id="rId51"/>
                </p:custDataLst>
              </p:nvPr>
            </p:nvSpPr>
            <p:spPr bwMode="auto">
              <a:xfrm>
                <a:off x="4184326" y="4242816"/>
                <a:ext cx="2819400" cy="292608"/>
              </a:xfrm>
              <a:prstGeom prst="rect">
                <a:avLst/>
              </a:prstGeom>
              <a:solidFill>
                <a:schemeClr val="bg1">
                  <a:lumMod val="8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8" name="TextBox 57"/>
              <p:cNvSpPr txBox="1"/>
              <p:nvPr>
                <p:custDataLst>
                  <p:tags r:id="rId52"/>
                </p:custDataLst>
              </p:nvPr>
            </p:nvSpPr>
            <p:spPr>
              <a:xfrm>
                <a:off x="3581400" y="4206240"/>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di</a:t>
                </a:r>
                <a:endParaRPr lang="en-US" sz="1800" dirty="0">
                  <a:latin typeface="Courier New" panose="02070309020205020404" pitchFamily="49" charset="0"/>
                  <a:cs typeface="Courier New" panose="02070309020205020404" pitchFamily="49" charset="0"/>
                </a:endParaRPr>
              </a:p>
            </p:txBody>
          </p:sp>
        </p:grpSp>
        <p:grpSp>
          <p:nvGrpSpPr>
            <p:cNvPr id="21" name="Group 20"/>
            <p:cNvGrpSpPr/>
            <p:nvPr/>
          </p:nvGrpSpPr>
          <p:grpSpPr>
            <a:xfrm>
              <a:off x="1295400" y="4663440"/>
              <a:ext cx="5715000" cy="369332"/>
              <a:chOff x="1295400" y="4841868"/>
              <a:chExt cx="5715000" cy="369332"/>
            </a:xfrm>
          </p:grpSpPr>
          <p:sp>
            <p:nvSpPr>
              <p:cNvPr id="11" name="Rectangle 10"/>
              <p:cNvSpPr>
                <a:spLocks noChangeArrowheads="1"/>
              </p:cNvSpPr>
              <p:nvPr>
                <p:custDataLst>
                  <p:tags r:id="rId47"/>
                </p:custDataLst>
              </p:nvPr>
            </p:nvSpPr>
            <p:spPr bwMode="auto">
              <a:xfrm>
                <a:off x="1295400" y="4844376"/>
                <a:ext cx="5715000" cy="365760"/>
              </a:xfrm>
              <a:prstGeom prst="rect">
                <a:avLst/>
              </a:prstGeom>
              <a:solidFill>
                <a:srgbClr val="EFBFBF"/>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esp</a:t>
                </a:r>
                <a:endParaRPr lang="en-US" dirty="0">
                  <a:latin typeface="Courier New" panose="02070309020205020404" pitchFamily="49" charset="0"/>
                  <a:cs typeface="Courier New" panose="02070309020205020404" pitchFamily="49" charset="0"/>
                </a:endParaRPr>
              </a:p>
            </p:txBody>
          </p:sp>
          <p:sp>
            <p:nvSpPr>
              <p:cNvPr id="39" name="Rectangle 38"/>
              <p:cNvSpPr/>
              <p:nvPr>
                <p:custDataLst>
                  <p:tags r:id="rId48"/>
                </p:custDataLst>
              </p:nvPr>
            </p:nvSpPr>
            <p:spPr bwMode="auto">
              <a:xfrm>
                <a:off x="4184326" y="4882896"/>
                <a:ext cx="2819400" cy="292608"/>
              </a:xfrm>
              <a:prstGeom prst="rect">
                <a:avLst/>
              </a:prstGeom>
              <a:solidFill>
                <a:srgbClr val="FF9999"/>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9" name="TextBox 58"/>
              <p:cNvSpPr txBox="1"/>
              <p:nvPr>
                <p:custDataLst>
                  <p:tags r:id="rId49"/>
                </p:custDataLst>
              </p:nvPr>
            </p:nvSpPr>
            <p:spPr>
              <a:xfrm>
                <a:off x="3581400" y="4841868"/>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%sp</a:t>
                </a:r>
              </a:p>
            </p:txBody>
          </p:sp>
        </p:grpSp>
        <p:grpSp>
          <p:nvGrpSpPr>
            <p:cNvPr id="32" name="Group 31"/>
            <p:cNvGrpSpPr/>
            <p:nvPr/>
          </p:nvGrpSpPr>
          <p:grpSpPr>
            <a:xfrm>
              <a:off x="1295400" y="5212080"/>
              <a:ext cx="5715000" cy="369332"/>
              <a:chOff x="1295400" y="5394960"/>
              <a:chExt cx="5715000" cy="369332"/>
            </a:xfrm>
          </p:grpSpPr>
          <p:sp>
            <p:nvSpPr>
              <p:cNvPr id="12" name="Rectangle 11"/>
              <p:cNvSpPr>
                <a:spLocks noChangeArrowheads="1"/>
              </p:cNvSpPr>
              <p:nvPr>
                <p:custDataLst>
                  <p:tags r:id="rId44"/>
                </p:custDataLst>
              </p:nvPr>
            </p:nvSpPr>
            <p:spPr bwMode="auto">
              <a:xfrm>
                <a:off x="1295400" y="5394960"/>
                <a:ext cx="5715000" cy="365760"/>
              </a:xfrm>
              <a:prstGeom prst="rect">
                <a:avLst/>
              </a:prstGeom>
              <a:solidFill>
                <a:srgbClr val="EFBFBF"/>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ebp</a:t>
                </a:r>
                <a:endParaRPr lang="en-US" dirty="0">
                  <a:latin typeface="Courier New" panose="02070309020205020404" pitchFamily="49" charset="0"/>
                  <a:cs typeface="Courier New" panose="02070309020205020404" pitchFamily="49" charset="0"/>
                </a:endParaRPr>
              </a:p>
            </p:txBody>
          </p:sp>
          <p:sp>
            <p:nvSpPr>
              <p:cNvPr id="42" name="Rectangle 41"/>
              <p:cNvSpPr/>
              <p:nvPr>
                <p:custDataLst>
                  <p:tags r:id="rId45"/>
                </p:custDataLst>
              </p:nvPr>
            </p:nvSpPr>
            <p:spPr bwMode="auto">
              <a:xfrm>
                <a:off x="4184326" y="5431536"/>
                <a:ext cx="2819400" cy="292608"/>
              </a:xfrm>
              <a:prstGeom prst="rect">
                <a:avLst/>
              </a:prstGeom>
              <a:solidFill>
                <a:srgbClr val="FF9999"/>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60" name="TextBox 59"/>
              <p:cNvSpPr txBox="1"/>
              <p:nvPr>
                <p:custDataLst>
                  <p:tags r:id="rId46"/>
                </p:custDataLst>
              </p:nvPr>
            </p:nvSpPr>
            <p:spPr>
              <a:xfrm>
                <a:off x="3581400" y="5394960"/>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bp</a:t>
                </a:r>
                <a:endParaRPr lang="en-US" sz="1800" dirty="0">
                  <a:latin typeface="Courier New" panose="02070309020205020404" pitchFamily="49" charset="0"/>
                  <a:cs typeface="Courier New" panose="02070309020205020404" pitchFamily="49" charset="0"/>
                </a:endParaRPr>
              </a:p>
            </p:txBody>
          </p:sp>
        </p:grpSp>
        <p:grpSp>
          <p:nvGrpSpPr>
            <p:cNvPr id="3" name="Group 2"/>
            <p:cNvGrpSpPr/>
            <p:nvPr/>
          </p:nvGrpSpPr>
          <p:grpSpPr>
            <a:xfrm>
              <a:off x="1295400" y="1371600"/>
              <a:ext cx="5715000" cy="369332"/>
              <a:chOff x="1295400" y="1371600"/>
              <a:chExt cx="5715000" cy="369332"/>
            </a:xfrm>
          </p:grpSpPr>
          <p:sp>
            <p:nvSpPr>
              <p:cNvPr id="5" name="Rectangle 4"/>
              <p:cNvSpPr>
                <a:spLocks noChangeArrowheads="1"/>
              </p:cNvSpPr>
              <p:nvPr>
                <p:custDataLst>
                  <p:tags r:id="rId37"/>
                </p:custDataLst>
              </p:nvPr>
            </p:nvSpPr>
            <p:spPr bwMode="auto">
              <a:xfrm>
                <a:off x="1295400" y="1371600"/>
                <a:ext cx="5715000" cy="365767"/>
              </a:xfrm>
              <a:prstGeom prst="rect">
                <a:avLst/>
              </a:prstGeom>
              <a:solidFill>
                <a:schemeClr val="bg1"/>
              </a:solidFill>
              <a:ln w="25400">
                <a:solidFill>
                  <a:schemeClr val="tx1"/>
                </a:solidFill>
                <a:miter lim="800000"/>
                <a:headEnd/>
                <a:tailEnd/>
              </a:ln>
              <a:effectLst/>
            </p:spPr>
            <p:txBody>
              <a:bodyPr wrap="none" tIns="0" bIns="0"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eax</a:t>
                </a:r>
                <a:endParaRPr lang="en-US" dirty="0">
                  <a:latin typeface="Courier New" panose="02070309020205020404" pitchFamily="49" charset="0"/>
                  <a:cs typeface="Courier New" panose="02070309020205020404" pitchFamily="49" charset="0"/>
                </a:endParaRPr>
              </a:p>
            </p:txBody>
          </p:sp>
          <p:grpSp>
            <p:nvGrpSpPr>
              <p:cNvPr id="22" name="Group 21"/>
              <p:cNvGrpSpPr/>
              <p:nvPr>
                <p:custDataLst>
                  <p:tags r:id="rId38"/>
                </p:custDataLst>
              </p:nvPr>
            </p:nvGrpSpPr>
            <p:grpSpPr>
              <a:xfrm>
                <a:off x="4184326" y="1404970"/>
                <a:ext cx="2819400" cy="292608"/>
                <a:chOff x="4495800" y="1404970"/>
                <a:chExt cx="2819400" cy="343694"/>
              </a:xfrm>
            </p:grpSpPr>
            <p:sp>
              <p:nvSpPr>
                <p:cNvPr id="13" name="Rectangle 12"/>
                <p:cNvSpPr/>
                <p:nvPr>
                  <p:custDataLst>
                    <p:tags r:id="rId42"/>
                  </p:custDataLst>
                </p:nvPr>
              </p:nvSpPr>
              <p:spPr bwMode="auto">
                <a:xfrm>
                  <a:off x="4495800" y="1404970"/>
                  <a:ext cx="2819400" cy="342900"/>
                </a:xfrm>
                <a:prstGeom prst="rect">
                  <a:avLst/>
                </a:prstGeom>
                <a:solidFill>
                  <a:schemeClr val="bg1">
                    <a:lumMod val="8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cxnSp>
              <p:nvCxnSpPr>
                <p:cNvPr id="19" name="Straight Connector 18"/>
                <p:cNvCxnSpPr>
                  <a:stCxn id="13" idx="0"/>
                  <a:endCxn id="13" idx="2"/>
                </p:cNvCxnSpPr>
                <p:nvPr>
                  <p:custDataLst>
                    <p:tags r:id="rId43"/>
                  </p:custDataLst>
                </p:nvPr>
              </p:nvCxnSpPr>
              <p:spPr bwMode="auto">
                <a:xfrm rot="16200000" flipH="1">
                  <a:off x="5734050" y="1576420"/>
                  <a:ext cx="342900" cy="1588"/>
                </a:xfrm>
                <a:prstGeom prst="line">
                  <a:avLst/>
                </a:prstGeom>
                <a:noFill/>
                <a:ln w="12700" cap="flat" cmpd="sng" algn="ctr">
                  <a:solidFill>
                    <a:schemeClr val="tx1"/>
                  </a:solidFill>
                  <a:prstDash val="solid"/>
                  <a:round/>
                  <a:headEnd type="none" w="med" len="med"/>
                  <a:tailEnd type="none" w="med" len="med"/>
                </a:ln>
                <a:effectLst/>
              </p:spPr>
            </p:cxnSp>
          </p:grpSp>
          <p:sp>
            <p:nvSpPr>
              <p:cNvPr id="53" name="TextBox 52"/>
              <p:cNvSpPr txBox="1"/>
              <p:nvPr>
                <p:custDataLst>
                  <p:tags r:id="rId39"/>
                </p:custDataLst>
              </p:nvPr>
            </p:nvSpPr>
            <p:spPr>
              <a:xfrm>
                <a:off x="3581400" y="1371600"/>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%ax</a:t>
                </a:r>
              </a:p>
            </p:txBody>
          </p:sp>
          <p:sp>
            <p:nvSpPr>
              <p:cNvPr id="61" name="TextBox 60"/>
              <p:cNvSpPr txBox="1"/>
              <p:nvPr>
                <p:custDataLst>
                  <p:tags r:id="rId40"/>
                </p:custDataLst>
              </p:nvPr>
            </p:nvSpPr>
            <p:spPr>
              <a:xfrm>
                <a:off x="4572000" y="1371600"/>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%ah</a:t>
                </a:r>
              </a:p>
            </p:txBody>
          </p:sp>
          <p:sp>
            <p:nvSpPr>
              <p:cNvPr id="69" name="TextBox 68"/>
              <p:cNvSpPr txBox="1"/>
              <p:nvPr>
                <p:custDataLst>
                  <p:tags r:id="rId41"/>
                </p:custDataLst>
              </p:nvPr>
            </p:nvSpPr>
            <p:spPr>
              <a:xfrm>
                <a:off x="5943600" y="1371600"/>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%al</a:t>
                </a:r>
              </a:p>
            </p:txBody>
          </p:sp>
        </p:grpSp>
        <p:grpSp>
          <p:nvGrpSpPr>
            <p:cNvPr id="14" name="Group 13"/>
            <p:cNvGrpSpPr/>
            <p:nvPr/>
          </p:nvGrpSpPr>
          <p:grpSpPr>
            <a:xfrm>
              <a:off x="1295400" y="1920240"/>
              <a:ext cx="5715000" cy="369332"/>
              <a:chOff x="1295400" y="2011680"/>
              <a:chExt cx="5715000" cy="369332"/>
            </a:xfrm>
          </p:grpSpPr>
          <p:sp>
            <p:nvSpPr>
              <p:cNvPr id="6" name="Rectangle 5"/>
              <p:cNvSpPr>
                <a:spLocks noChangeArrowheads="1"/>
              </p:cNvSpPr>
              <p:nvPr>
                <p:custDataLst>
                  <p:tags r:id="rId30"/>
                </p:custDataLst>
              </p:nvPr>
            </p:nvSpPr>
            <p:spPr bwMode="auto">
              <a:xfrm>
                <a:off x="1295400" y="2011680"/>
                <a:ext cx="5715000" cy="365760"/>
              </a:xfrm>
              <a:prstGeom prst="rect">
                <a:avLst/>
              </a:prstGeom>
              <a:solidFill>
                <a:schemeClr val="bg1"/>
              </a:solidFill>
              <a:ln w="25400">
                <a:solidFill>
                  <a:schemeClr val="tx1"/>
                </a:solidFill>
                <a:miter lim="800000"/>
                <a:headEnd/>
                <a:tailEnd/>
              </a:ln>
              <a:effectLst/>
            </p:spPr>
            <p:txBody>
              <a:bodyPr wrap="none" tIns="0" bIns="0"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ecx</a:t>
                </a:r>
                <a:endParaRPr lang="en-US" dirty="0">
                  <a:latin typeface="Courier New" panose="02070309020205020404" pitchFamily="49" charset="0"/>
                  <a:cs typeface="Courier New" panose="02070309020205020404" pitchFamily="49" charset="0"/>
                </a:endParaRPr>
              </a:p>
            </p:txBody>
          </p:sp>
          <p:grpSp>
            <p:nvGrpSpPr>
              <p:cNvPr id="23" name="Group 22"/>
              <p:cNvGrpSpPr/>
              <p:nvPr>
                <p:custDataLst>
                  <p:tags r:id="rId31"/>
                </p:custDataLst>
              </p:nvPr>
            </p:nvGrpSpPr>
            <p:grpSpPr>
              <a:xfrm>
                <a:off x="4184326" y="2048256"/>
                <a:ext cx="2819400" cy="292608"/>
                <a:chOff x="4495800" y="1404970"/>
                <a:chExt cx="2819400" cy="343694"/>
              </a:xfrm>
            </p:grpSpPr>
            <p:sp>
              <p:nvSpPr>
                <p:cNvPr id="24" name="Rectangle 23"/>
                <p:cNvSpPr/>
                <p:nvPr>
                  <p:custDataLst>
                    <p:tags r:id="rId35"/>
                  </p:custDataLst>
                </p:nvPr>
              </p:nvSpPr>
              <p:spPr bwMode="auto">
                <a:xfrm>
                  <a:off x="4495800" y="1404970"/>
                  <a:ext cx="2819400" cy="342900"/>
                </a:xfrm>
                <a:prstGeom prst="rect">
                  <a:avLst/>
                </a:prstGeom>
                <a:solidFill>
                  <a:schemeClr val="bg1">
                    <a:lumMod val="8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cxnSp>
              <p:nvCxnSpPr>
                <p:cNvPr id="25" name="Straight Connector 24"/>
                <p:cNvCxnSpPr>
                  <a:stCxn id="24" idx="0"/>
                  <a:endCxn id="24" idx="2"/>
                </p:cNvCxnSpPr>
                <p:nvPr>
                  <p:custDataLst>
                    <p:tags r:id="rId36"/>
                  </p:custDataLst>
                </p:nvPr>
              </p:nvCxnSpPr>
              <p:spPr bwMode="auto">
                <a:xfrm rot="16200000" flipH="1">
                  <a:off x="5734050" y="1576420"/>
                  <a:ext cx="342900" cy="1588"/>
                </a:xfrm>
                <a:prstGeom prst="line">
                  <a:avLst/>
                </a:prstGeom>
                <a:noFill/>
                <a:ln w="12700" cap="flat" cmpd="sng" algn="ctr">
                  <a:solidFill>
                    <a:schemeClr val="tx1"/>
                  </a:solidFill>
                  <a:prstDash val="solid"/>
                  <a:round/>
                  <a:headEnd type="none" w="med" len="med"/>
                  <a:tailEnd type="none" w="med" len="med"/>
                </a:ln>
                <a:effectLst/>
              </p:spPr>
            </p:cxnSp>
          </p:grpSp>
          <p:sp>
            <p:nvSpPr>
              <p:cNvPr id="54" name="TextBox 53"/>
              <p:cNvSpPr txBox="1"/>
              <p:nvPr>
                <p:custDataLst>
                  <p:tags r:id="rId32"/>
                </p:custDataLst>
              </p:nvPr>
            </p:nvSpPr>
            <p:spPr>
              <a:xfrm>
                <a:off x="3581400" y="2011680"/>
                <a:ext cx="598241" cy="369332"/>
              </a:xfrm>
              <a:prstGeom prst="rect">
                <a:avLst/>
              </a:prstGeom>
              <a:noFill/>
            </p:spPr>
            <p:txBody>
              <a:bodyPr wrap="none" rtlCol="0">
                <a:spAutoFit/>
              </a:bodyPr>
              <a:lstStyle/>
              <a:p>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cx</a:t>
                </a:r>
                <a:endParaRPr lang="en-US" sz="1800" dirty="0">
                  <a:latin typeface="Courier New" panose="02070309020205020404" pitchFamily="49" charset="0"/>
                  <a:cs typeface="Courier New" panose="02070309020205020404" pitchFamily="49" charset="0"/>
                </a:endParaRPr>
              </a:p>
            </p:txBody>
          </p:sp>
          <p:sp>
            <p:nvSpPr>
              <p:cNvPr id="62" name="TextBox 61"/>
              <p:cNvSpPr txBox="1"/>
              <p:nvPr>
                <p:custDataLst>
                  <p:tags r:id="rId33"/>
                </p:custDataLst>
              </p:nvPr>
            </p:nvSpPr>
            <p:spPr>
              <a:xfrm>
                <a:off x="4572000" y="2011680"/>
                <a:ext cx="598241" cy="369332"/>
              </a:xfrm>
              <a:prstGeom prst="rect">
                <a:avLst/>
              </a:prstGeom>
              <a:noFill/>
            </p:spPr>
            <p:txBody>
              <a:bodyPr wrap="none" rtlCol="0">
                <a:spAutoFit/>
              </a:bodyPr>
              <a:lstStyle/>
              <a:p>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ch</a:t>
                </a:r>
                <a:endParaRPr lang="en-US" sz="1800" dirty="0">
                  <a:latin typeface="Courier New" panose="02070309020205020404" pitchFamily="49" charset="0"/>
                  <a:cs typeface="Courier New" panose="02070309020205020404" pitchFamily="49" charset="0"/>
                </a:endParaRPr>
              </a:p>
            </p:txBody>
          </p:sp>
          <p:sp>
            <p:nvSpPr>
              <p:cNvPr id="70" name="TextBox 69"/>
              <p:cNvSpPr txBox="1"/>
              <p:nvPr>
                <p:custDataLst>
                  <p:tags r:id="rId34"/>
                </p:custDataLst>
              </p:nvPr>
            </p:nvSpPr>
            <p:spPr>
              <a:xfrm>
                <a:off x="5943600" y="2011680"/>
                <a:ext cx="598241" cy="369332"/>
              </a:xfrm>
              <a:prstGeom prst="rect">
                <a:avLst/>
              </a:prstGeom>
              <a:noFill/>
            </p:spPr>
            <p:txBody>
              <a:bodyPr wrap="none" rtlCol="0">
                <a:spAutoFit/>
              </a:bodyPr>
              <a:lstStyle/>
              <a:p>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cl</a:t>
                </a:r>
                <a:endParaRPr lang="en-US" sz="1800" dirty="0">
                  <a:latin typeface="Courier New" panose="02070309020205020404" pitchFamily="49" charset="0"/>
                  <a:cs typeface="Courier New" panose="02070309020205020404" pitchFamily="49" charset="0"/>
                </a:endParaRPr>
              </a:p>
            </p:txBody>
          </p:sp>
        </p:grpSp>
        <p:grpSp>
          <p:nvGrpSpPr>
            <p:cNvPr id="16" name="Group 15"/>
            <p:cNvGrpSpPr/>
            <p:nvPr/>
          </p:nvGrpSpPr>
          <p:grpSpPr>
            <a:xfrm>
              <a:off x="1295400" y="2468880"/>
              <a:ext cx="5715000" cy="369332"/>
              <a:chOff x="1295400" y="2560320"/>
              <a:chExt cx="5715000" cy="369332"/>
            </a:xfrm>
          </p:grpSpPr>
          <p:sp>
            <p:nvSpPr>
              <p:cNvPr id="7" name="Rectangle 6"/>
              <p:cNvSpPr>
                <a:spLocks noChangeArrowheads="1"/>
              </p:cNvSpPr>
              <p:nvPr>
                <p:custDataLst>
                  <p:tags r:id="rId23"/>
                </p:custDataLst>
              </p:nvPr>
            </p:nvSpPr>
            <p:spPr bwMode="auto">
              <a:xfrm>
                <a:off x="1295400" y="2560320"/>
                <a:ext cx="5715000" cy="36576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edx</a:t>
                </a:r>
                <a:endParaRPr lang="en-US" dirty="0">
                  <a:latin typeface="Courier New" panose="02070309020205020404" pitchFamily="49" charset="0"/>
                  <a:cs typeface="Courier New" panose="02070309020205020404" pitchFamily="49" charset="0"/>
                </a:endParaRPr>
              </a:p>
            </p:txBody>
          </p:sp>
          <p:grpSp>
            <p:nvGrpSpPr>
              <p:cNvPr id="26" name="Group 25"/>
              <p:cNvGrpSpPr/>
              <p:nvPr>
                <p:custDataLst>
                  <p:tags r:id="rId24"/>
                </p:custDataLst>
              </p:nvPr>
            </p:nvGrpSpPr>
            <p:grpSpPr>
              <a:xfrm>
                <a:off x="4184326" y="2596896"/>
                <a:ext cx="2819400" cy="292608"/>
                <a:chOff x="4495800" y="1404970"/>
                <a:chExt cx="2819400" cy="343694"/>
              </a:xfrm>
            </p:grpSpPr>
            <p:sp>
              <p:nvSpPr>
                <p:cNvPr id="27" name="Rectangle 26"/>
                <p:cNvSpPr/>
                <p:nvPr>
                  <p:custDataLst>
                    <p:tags r:id="rId28"/>
                  </p:custDataLst>
                </p:nvPr>
              </p:nvSpPr>
              <p:spPr bwMode="auto">
                <a:xfrm>
                  <a:off x="4495800" y="1404970"/>
                  <a:ext cx="2819400" cy="342900"/>
                </a:xfrm>
                <a:prstGeom prst="rect">
                  <a:avLst/>
                </a:prstGeom>
                <a:solidFill>
                  <a:schemeClr val="bg1">
                    <a:lumMod val="8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cxnSp>
              <p:nvCxnSpPr>
                <p:cNvPr id="28" name="Straight Connector 27"/>
                <p:cNvCxnSpPr>
                  <a:stCxn id="27" idx="0"/>
                  <a:endCxn id="27" idx="2"/>
                </p:cNvCxnSpPr>
                <p:nvPr>
                  <p:custDataLst>
                    <p:tags r:id="rId29"/>
                  </p:custDataLst>
                </p:nvPr>
              </p:nvCxnSpPr>
              <p:spPr bwMode="auto">
                <a:xfrm rot="16200000" flipH="1">
                  <a:off x="5734050" y="1576420"/>
                  <a:ext cx="342900" cy="1588"/>
                </a:xfrm>
                <a:prstGeom prst="line">
                  <a:avLst/>
                </a:prstGeom>
                <a:noFill/>
                <a:ln w="12700" cap="flat" cmpd="sng" algn="ctr">
                  <a:solidFill>
                    <a:schemeClr val="tx1"/>
                  </a:solidFill>
                  <a:prstDash val="solid"/>
                  <a:round/>
                  <a:headEnd type="none" w="med" len="med"/>
                  <a:tailEnd type="none" w="med" len="med"/>
                </a:ln>
                <a:effectLst/>
              </p:spPr>
            </p:cxnSp>
          </p:grpSp>
          <p:sp>
            <p:nvSpPr>
              <p:cNvPr id="55" name="TextBox 54"/>
              <p:cNvSpPr txBox="1"/>
              <p:nvPr>
                <p:custDataLst>
                  <p:tags r:id="rId25"/>
                </p:custDataLst>
              </p:nvPr>
            </p:nvSpPr>
            <p:spPr>
              <a:xfrm>
                <a:off x="3581400" y="2560320"/>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dx</a:t>
                </a:r>
                <a:endParaRPr lang="en-US" sz="1800" dirty="0">
                  <a:latin typeface="Courier New" panose="02070309020205020404" pitchFamily="49" charset="0"/>
                  <a:cs typeface="Courier New" panose="02070309020205020404" pitchFamily="49" charset="0"/>
                </a:endParaRPr>
              </a:p>
            </p:txBody>
          </p:sp>
          <p:sp>
            <p:nvSpPr>
              <p:cNvPr id="63" name="TextBox 62"/>
              <p:cNvSpPr txBox="1"/>
              <p:nvPr>
                <p:custDataLst>
                  <p:tags r:id="rId26"/>
                </p:custDataLst>
              </p:nvPr>
            </p:nvSpPr>
            <p:spPr>
              <a:xfrm>
                <a:off x="4572000" y="2560320"/>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%dh</a:t>
                </a:r>
              </a:p>
            </p:txBody>
          </p:sp>
          <p:sp>
            <p:nvSpPr>
              <p:cNvPr id="71" name="TextBox 70"/>
              <p:cNvSpPr txBox="1"/>
              <p:nvPr>
                <p:custDataLst>
                  <p:tags r:id="rId27"/>
                </p:custDataLst>
              </p:nvPr>
            </p:nvSpPr>
            <p:spPr>
              <a:xfrm>
                <a:off x="5943600" y="2560320"/>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%dl</a:t>
                </a:r>
              </a:p>
            </p:txBody>
          </p:sp>
        </p:grpSp>
        <p:grpSp>
          <p:nvGrpSpPr>
            <p:cNvPr id="17" name="Group 16"/>
            <p:cNvGrpSpPr/>
            <p:nvPr/>
          </p:nvGrpSpPr>
          <p:grpSpPr>
            <a:xfrm>
              <a:off x="1295400" y="3017520"/>
              <a:ext cx="5715000" cy="370304"/>
              <a:chOff x="1295400" y="3107988"/>
              <a:chExt cx="5715000" cy="370304"/>
            </a:xfrm>
          </p:grpSpPr>
          <p:sp>
            <p:nvSpPr>
              <p:cNvPr id="8" name="Rectangle 7"/>
              <p:cNvSpPr>
                <a:spLocks noChangeArrowheads="1"/>
              </p:cNvSpPr>
              <p:nvPr>
                <p:custDataLst>
                  <p:tags r:id="rId16"/>
                </p:custDataLst>
              </p:nvPr>
            </p:nvSpPr>
            <p:spPr bwMode="auto">
              <a:xfrm>
                <a:off x="1295400" y="3107988"/>
                <a:ext cx="5715000" cy="36576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ebx</a:t>
                </a:r>
                <a:endParaRPr lang="en-US" dirty="0">
                  <a:latin typeface="Courier New" panose="02070309020205020404" pitchFamily="49" charset="0"/>
                  <a:cs typeface="Courier New" panose="02070309020205020404" pitchFamily="49" charset="0"/>
                </a:endParaRPr>
              </a:p>
            </p:txBody>
          </p:sp>
          <p:grpSp>
            <p:nvGrpSpPr>
              <p:cNvPr id="29" name="Group 28"/>
              <p:cNvGrpSpPr/>
              <p:nvPr>
                <p:custDataLst>
                  <p:tags r:id="rId17"/>
                </p:custDataLst>
              </p:nvPr>
            </p:nvGrpSpPr>
            <p:grpSpPr>
              <a:xfrm>
                <a:off x="4184326" y="3141484"/>
                <a:ext cx="2819400" cy="292608"/>
                <a:chOff x="4495800" y="1404970"/>
                <a:chExt cx="2819400" cy="343694"/>
              </a:xfrm>
            </p:grpSpPr>
            <p:sp>
              <p:nvSpPr>
                <p:cNvPr id="30" name="Rectangle 29"/>
                <p:cNvSpPr/>
                <p:nvPr>
                  <p:custDataLst>
                    <p:tags r:id="rId21"/>
                  </p:custDataLst>
                </p:nvPr>
              </p:nvSpPr>
              <p:spPr bwMode="auto">
                <a:xfrm>
                  <a:off x="4495800" y="1404970"/>
                  <a:ext cx="2819400" cy="342900"/>
                </a:xfrm>
                <a:prstGeom prst="rect">
                  <a:avLst/>
                </a:prstGeom>
                <a:solidFill>
                  <a:schemeClr val="bg1">
                    <a:lumMod val="8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cxnSp>
              <p:nvCxnSpPr>
                <p:cNvPr id="31" name="Straight Connector 30"/>
                <p:cNvCxnSpPr>
                  <a:stCxn id="30" idx="0"/>
                  <a:endCxn id="30" idx="2"/>
                </p:cNvCxnSpPr>
                <p:nvPr>
                  <p:custDataLst>
                    <p:tags r:id="rId22"/>
                  </p:custDataLst>
                </p:nvPr>
              </p:nvCxnSpPr>
              <p:spPr bwMode="auto">
                <a:xfrm rot="16200000" flipH="1">
                  <a:off x="5734050" y="1576420"/>
                  <a:ext cx="342900" cy="1588"/>
                </a:xfrm>
                <a:prstGeom prst="line">
                  <a:avLst/>
                </a:prstGeom>
                <a:noFill/>
                <a:ln w="12700" cap="flat" cmpd="sng" algn="ctr">
                  <a:solidFill>
                    <a:schemeClr val="tx1"/>
                  </a:solidFill>
                  <a:prstDash val="solid"/>
                  <a:round/>
                  <a:headEnd type="none" w="med" len="med"/>
                  <a:tailEnd type="none" w="med" len="med"/>
                </a:ln>
                <a:effectLst/>
              </p:spPr>
            </p:cxnSp>
          </p:grpSp>
          <p:sp>
            <p:nvSpPr>
              <p:cNvPr id="56" name="TextBox 55"/>
              <p:cNvSpPr txBox="1"/>
              <p:nvPr>
                <p:custDataLst>
                  <p:tags r:id="rId18"/>
                </p:custDataLst>
              </p:nvPr>
            </p:nvSpPr>
            <p:spPr>
              <a:xfrm>
                <a:off x="3581400" y="3108960"/>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bx</a:t>
                </a:r>
                <a:endParaRPr lang="en-US" sz="1800" dirty="0">
                  <a:latin typeface="Courier New" panose="02070309020205020404" pitchFamily="49" charset="0"/>
                  <a:cs typeface="Courier New" panose="02070309020205020404" pitchFamily="49" charset="0"/>
                </a:endParaRPr>
              </a:p>
            </p:txBody>
          </p:sp>
          <p:sp>
            <p:nvSpPr>
              <p:cNvPr id="64" name="TextBox 63"/>
              <p:cNvSpPr txBox="1"/>
              <p:nvPr>
                <p:custDataLst>
                  <p:tags r:id="rId19"/>
                </p:custDataLst>
              </p:nvPr>
            </p:nvSpPr>
            <p:spPr>
              <a:xfrm>
                <a:off x="4572000" y="3108960"/>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bh</a:t>
                </a:r>
                <a:endParaRPr lang="en-US" sz="1800" dirty="0">
                  <a:latin typeface="Courier New" panose="02070309020205020404" pitchFamily="49" charset="0"/>
                  <a:cs typeface="Courier New" panose="02070309020205020404" pitchFamily="49" charset="0"/>
                </a:endParaRPr>
              </a:p>
            </p:txBody>
          </p:sp>
          <p:sp>
            <p:nvSpPr>
              <p:cNvPr id="72" name="TextBox 71"/>
              <p:cNvSpPr txBox="1"/>
              <p:nvPr>
                <p:custDataLst>
                  <p:tags r:id="rId20"/>
                </p:custDataLst>
              </p:nvPr>
            </p:nvSpPr>
            <p:spPr>
              <a:xfrm>
                <a:off x="5943600" y="3108960"/>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bl</a:t>
                </a:r>
                <a:endParaRPr lang="en-US" sz="1800" dirty="0">
                  <a:latin typeface="Courier New" panose="02070309020205020404" pitchFamily="49" charset="0"/>
                  <a:cs typeface="Courier New" panose="02070309020205020404" pitchFamily="49" charset="0"/>
                </a:endParaRPr>
              </a:p>
            </p:txBody>
          </p:sp>
        </p:grpSp>
        <p:sp>
          <p:nvSpPr>
            <p:cNvPr id="73" name="AutoShape 7"/>
            <p:cNvSpPr>
              <a:spLocks/>
            </p:cNvSpPr>
            <p:nvPr>
              <p:custDataLst>
                <p:tags r:id="rId12"/>
              </p:custDataLst>
            </p:nvPr>
          </p:nvSpPr>
          <p:spPr bwMode="auto">
            <a:xfrm rot="5400000">
              <a:off x="5454523" y="4389120"/>
              <a:ext cx="274320" cy="2824085"/>
            </a:xfrm>
            <a:prstGeom prst="rightBrace">
              <a:avLst>
                <a:gd name="adj1" fmla="val 25000"/>
                <a:gd name="adj2" fmla="val 50000"/>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74" name="TextBox 73"/>
            <p:cNvSpPr txBox="1"/>
            <p:nvPr>
              <p:custDataLst>
                <p:tags r:id="rId13"/>
              </p:custDataLst>
            </p:nvPr>
          </p:nvSpPr>
          <p:spPr>
            <a:xfrm>
              <a:off x="4267200" y="5897880"/>
              <a:ext cx="2660728" cy="646331"/>
            </a:xfrm>
            <a:prstGeom prst="rect">
              <a:avLst/>
            </a:prstGeom>
            <a:noFill/>
          </p:spPr>
          <p:txBody>
            <a:bodyPr wrap="none" rtlCol="0">
              <a:spAutoFit/>
            </a:bodyPr>
            <a:lstStyle/>
            <a:p>
              <a:pPr algn="ctr"/>
              <a:r>
                <a:rPr lang="en-US" sz="1800" b="0" dirty="0">
                  <a:latin typeface="Calibri" pitchFamily="34" charset="0"/>
                </a:rPr>
                <a:t>16-bit virtual registers</a:t>
              </a:r>
            </a:p>
            <a:p>
              <a:pPr algn="ctr"/>
              <a:r>
                <a:rPr lang="en-US" sz="1800" b="0" dirty="0">
                  <a:latin typeface="Calibri" pitchFamily="34" charset="0"/>
                </a:rPr>
                <a:t>(backwards compatibility)</a:t>
              </a:r>
            </a:p>
          </p:txBody>
        </p:sp>
        <p:sp>
          <p:nvSpPr>
            <p:cNvPr id="75" name="AutoShape 7"/>
            <p:cNvSpPr>
              <a:spLocks/>
            </p:cNvSpPr>
            <p:nvPr>
              <p:custDataLst>
                <p:tags r:id="rId14"/>
              </p:custDataLst>
            </p:nvPr>
          </p:nvSpPr>
          <p:spPr bwMode="auto">
            <a:xfrm flipH="1">
              <a:off x="914400" y="1371600"/>
              <a:ext cx="274320" cy="3108960"/>
            </a:xfrm>
            <a:prstGeom prst="rightBrace">
              <a:avLst>
                <a:gd name="adj1" fmla="val 25000"/>
                <a:gd name="adj2" fmla="val 50000"/>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76" name="TextBox 75"/>
            <p:cNvSpPr txBox="1"/>
            <p:nvPr>
              <p:custDataLst>
                <p:tags r:id="rId15"/>
              </p:custDataLst>
            </p:nvPr>
          </p:nvSpPr>
          <p:spPr>
            <a:xfrm rot="16200000">
              <a:off x="-160697" y="2741414"/>
              <a:ext cx="1727204" cy="369332"/>
            </a:xfrm>
            <a:prstGeom prst="rect">
              <a:avLst/>
            </a:prstGeom>
            <a:noFill/>
          </p:spPr>
          <p:txBody>
            <a:bodyPr wrap="none" rtlCol="0">
              <a:spAutoFit/>
            </a:bodyPr>
            <a:lstStyle/>
            <a:p>
              <a:r>
                <a:rPr lang="en-US" sz="1800" dirty="0">
                  <a:latin typeface="Calibri" pitchFamily="34" charset="0"/>
                </a:rPr>
                <a:t>general </a:t>
              </a:r>
              <a:r>
                <a:rPr lang="en-US" sz="1800" b="0" dirty="0">
                  <a:latin typeface="Calibri" pitchFamily="34" charset="0"/>
                </a:rPr>
                <a:t>purpose</a:t>
              </a:r>
            </a:p>
          </p:txBody>
        </p:sp>
      </p:grpSp>
      <p:grpSp>
        <p:nvGrpSpPr>
          <p:cNvPr id="35" name="Group 34"/>
          <p:cNvGrpSpPr/>
          <p:nvPr/>
        </p:nvGrpSpPr>
        <p:grpSpPr>
          <a:xfrm>
            <a:off x="6766560" y="1371600"/>
            <a:ext cx="2286000" cy="4206240"/>
            <a:chOff x="7132319" y="1371600"/>
            <a:chExt cx="2286000" cy="4206240"/>
          </a:xfrm>
        </p:grpSpPr>
        <p:sp>
          <p:nvSpPr>
            <p:cNvPr id="77" name="TextBox 76"/>
            <p:cNvSpPr txBox="1"/>
            <p:nvPr>
              <p:custDataLst>
                <p:tags r:id="rId4"/>
              </p:custDataLst>
            </p:nvPr>
          </p:nvSpPr>
          <p:spPr>
            <a:xfrm>
              <a:off x="7132320" y="1371600"/>
              <a:ext cx="1828800" cy="365760"/>
            </a:xfrm>
            <a:prstGeom prst="rect">
              <a:avLst/>
            </a:prstGeom>
            <a:noFill/>
          </p:spPr>
          <p:txBody>
            <a:bodyPr wrap="none" rtlCol="0" anchor="ctr" anchorCtr="0">
              <a:normAutofit/>
            </a:bodyPr>
            <a:lstStyle/>
            <a:p>
              <a:r>
                <a:rPr lang="en-US" sz="1600" i="1" dirty="0">
                  <a:solidFill>
                    <a:schemeClr val="bg1">
                      <a:lumMod val="50000"/>
                    </a:schemeClr>
                  </a:solidFill>
                  <a:latin typeface="Courier New" panose="02070309020205020404" pitchFamily="49" charset="0"/>
                  <a:cs typeface="Courier New" panose="02070309020205020404" pitchFamily="49" charset="0"/>
                </a:rPr>
                <a:t>accumulate</a:t>
              </a:r>
            </a:p>
          </p:txBody>
        </p:sp>
        <p:sp>
          <p:nvSpPr>
            <p:cNvPr id="78" name="TextBox 77"/>
            <p:cNvSpPr txBox="1"/>
            <p:nvPr>
              <p:custDataLst>
                <p:tags r:id="rId5"/>
              </p:custDataLst>
            </p:nvPr>
          </p:nvSpPr>
          <p:spPr>
            <a:xfrm>
              <a:off x="7132320" y="1920240"/>
              <a:ext cx="1828800" cy="365760"/>
            </a:xfrm>
            <a:prstGeom prst="rect">
              <a:avLst/>
            </a:prstGeom>
            <a:noFill/>
          </p:spPr>
          <p:txBody>
            <a:bodyPr wrap="none" rtlCol="0" anchor="ctr" anchorCtr="0">
              <a:normAutofit/>
            </a:bodyPr>
            <a:lstStyle/>
            <a:p>
              <a:r>
                <a:rPr lang="en-US" sz="1600" i="1" dirty="0">
                  <a:solidFill>
                    <a:schemeClr val="bg1">
                      <a:lumMod val="50000"/>
                    </a:schemeClr>
                  </a:solidFill>
                  <a:latin typeface="Courier New" panose="02070309020205020404" pitchFamily="49" charset="0"/>
                  <a:cs typeface="Courier New" panose="02070309020205020404" pitchFamily="49" charset="0"/>
                </a:rPr>
                <a:t>counter</a:t>
              </a:r>
              <a:endParaRPr lang="en-US" sz="1400" i="1" dirty="0">
                <a:solidFill>
                  <a:schemeClr val="bg1">
                    <a:lumMod val="50000"/>
                  </a:schemeClr>
                </a:solidFill>
                <a:latin typeface="Courier New" panose="02070309020205020404" pitchFamily="49" charset="0"/>
                <a:cs typeface="Courier New" panose="02070309020205020404" pitchFamily="49" charset="0"/>
              </a:endParaRPr>
            </a:p>
          </p:txBody>
        </p:sp>
        <p:sp>
          <p:nvSpPr>
            <p:cNvPr id="79" name="TextBox 78"/>
            <p:cNvSpPr txBox="1"/>
            <p:nvPr>
              <p:custDataLst>
                <p:tags r:id="rId6"/>
              </p:custDataLst>
            </p:nvPr>
          </p:nvSpPr>
          <p:spPr>
            <a:xfrm>
              <a:off x="7132320" y="2468880"/>
              <a:ext cx="1828800" cy="365760"/>
            </a:xfrm>
            <a:prstGeom prst="rect">
              <a:avLst/>
            </a:prstGeom>
            <a:noFill/>
          </p:spPr>
          <p:txBody>
            <a:bodyPr wrap="none" rtlCol="0" anchor="ctr" anchorCtr="0">
              <a:normAutofit/>
            </a:bodyPr>
            <a:lstStyle/>
            <a:p>
              <a:r>
                <a:rPr lang="en-US" sz="1600" i="1" dirty="0">
                  <a:solidFill>
                    <a:schemeClr val="bg1">
                      <a:lumMod val="50000"/>
                    </a:schemeClr>
                  </a:solidFill>
                  <a:latin typeface="Courier New" panose="02070309020205020404" pitchFamily="49" charset="0"/>
                  <a:cs typeface="Courier New" panose="02070309020205020404" pitchFamily="49" charset="0"/>
                </a:rPr>
                <a:t>data</a:t>
              </a:r>
            </a:p>
          </p:txBody>
        </p:sp>
        <p:sp>
          <p:nvSpPr>
            <p:cNvPr id="80" name="TextBox 79"/>
            <p:cNvSpPr txBox="1"/>
            <p:nvPr>
              <p:custDataLst>
                <p:tags r:id="rId7"/>
              </p:custDataLst>
            </p:nvPr>
          </p:nvSpPr>
          <p:spPr>
            <a:xfrm>
              <a:off x="7132319" y="3017519"/>
              <a:ext cx="1828800" cy="365760"/>
            </a:xfrm>
            <a:prstGeom prst="rect">
              <a:avLst/>
            </a:prstGeom>
            <a:noFill/>
          </p:spPr>
          <p:txBody>
            <a:bodyPr wrap="none" rtlCol="0" anchor="ctr" anchorCtr="0">
              <a:noAutofit/>
            </a:bodyPr>
            <a:lstStyle/>
            <a:p>
              <a:r>
                <a:rPr lang="en-US" sz="1600" i="1" dirty="0">
                  <a:solidFill>
                    <a:schemeClr val="bg1">
                      <a:lumMod val="50000"/>
                    </a:schemeClr>
                  </a:solidFill>
                  <a:latin typeface="Courier New" panose="02070309020205020404" pitchFamily="49" charset="0"/>
                  <a:cs typeface="Courier New" panose="02070309020205020404" pitchFamily="49" charset="0"/>
                </a:rPr>
                <a:t>base</a:t>
              </a:r>
              <a:endParaRPr lang="en-US" sz="1400" i="1" dirty="0">
                <a:solidFill>
                  <a:schemeClr val="bg1">
                    <a:lumMod val="50000"/>
                  </a:schemeClr>
                </a:solidFill>
                <a:latin typeface="Courier New" panose="02070309020205020404" pitchFamily="49" charset="0"/>
                <a:cs typeface="Courier New" panose="02070309020205020404" pitchFamily="49" charset="0"/>
              </a:endParaRPr>
            </a:p>
          </p:txBody>
        </p:sp>
        <p:sp>
          <p:nvSpPr>
            <p:cNvPr id="81" name="TextBox 80"/>
            <p:cNvSpPr txBox="1"/>
            <p:nvPr>
              <p:custDataLst>
                <p:tags r:id="rId8"/>
              </p:custDataLst>
            </p:nvPr>
          </p:nvSpPr>
          <p:spPr>
            <a:xfrm>
              <a:off x="7132320" y="3566160"/>
              <a:ext cx="1828800" cy="365760"/>
            </a:xfrm>
            <a:prstGeom prst="rect">
              <a:avLst/>
            </a:prstGeom>
            <a:noFill/>
          </p:spPr>
          <p:txBody>
            <a:bodyPr wrap="none" rtlCol="0" anchor="ctr" anchorCtr="0">
              <a:normAutofit/>
            </a:bodyPr>
            <a:lstStyle/>
            <a:p>
              <a:r>
                <a:rPr lang="en-US" sz="1600" i="1" dirty="0">
                  <a:solidFill>
                    <a:schemeClr val="bg1">
                      <a:lumMod val="50000"/>
                    </a:schemeClr>
                  </a:solidFill>
                  <a:latin typeface="Courier New" panose="02070309020205020404" pitchFamily="49" charset="0"/>
                  <a:cs typeface="Courier New" panose="02070309020205020404" pitchFamily="49" charset="0"/>
                </a:rPr>
                <a:t>source index</a:t>
              </a:r>
            </a:p>
          </p:txBody>
        </p:sp>
        <p:sp>
          <p:nvSpPr>
            <p:cNvPr id="82" name="TextBox 81"/>
            <p:cNvSpPr txBox="1"/>
            <p:nvPr>
              <p:custDataLst>
                <p:tags r:id="rId9"/>
              </p:custDataLst>
            </p:nvPr>
          </p:nvSpPr>
          <p:spPr>
            <a:xfrm>
              <a:off x="7132319" y="4114799"/>
              <a:ext cx="2286000" cy="365760"/>
            </a:xfrm>
            <a:prstGeom prst="rect">
              <a:avLst/>
            </a:prstGeom>
            <a:noFill/>
          </p:spPr>
          <p:txBody>
            <a:bodyPr wrap="none" rtlCol="0" anchor="ctr" anchorCtr="0">
              <a:normAutofit/>
            </a:bodyPr>
            <a:lstStyle/>
            <a:p>
              <a:r>
                <a:rPr lang="en-US" sz="1600" i="1" dirty="0">
                  <a:solidFill>
                    <a:schemeClr val="bg1">
                      <a:lumMod val="50000"/>
                    </a:schemeClr>
                  </a:solidFill>
                  <a:latin typeface="Courier New" panose="02070309020205020404" pitchFamily="49" charset="0"/>
                  <a:cs typeface="Courier New" panose="02070309020205020404" pitchFamily="49" charset="0"/>
                </a:rPr>
                <a:t>destination index</a:t>
              </a:r>
            </a:p>
          </p:txBody>
        </p:sp>
        <p:sp>
          <p:nvSpPr>
            <p:cNvPr id="83" name="TextBox 82"/>
            <p:cNvSpPr txBox="1"/>
            <p:nvPr>
              <p:custDataLst>
                <p:tags r:id="rId10"/>
              </p:custDataLst>
            </p:nvPr>
          </p:nvSpPr>
          <p:spPr>
            <a:xfrm>
              <a:off x="7132320" y="4663440"/>
              <a:ext cx="1828800" cy="365760"/>
            </a:xfrm>
            <a:prstGeom prst="rect">
              <a:avLst/>
            </a:prstGeom>
            <a:noFill/>
          </p:spPr>
          <p:txBody>
            <a:bodyPr wrap="none" rtlCol="0" anchor="ctr" anchorCtr="0">
              <a:normAutofit/>
            </a:bodyPr>
            <a:lstStyle/>
            <a:p>
              <a:r>
                <a:rPr lang="en-US" sz="1600" i="1" dirty="0">
                  <a:latin typeface="Courier New" panose="02070309020205020404" pitchFamily="49" charset="0"/>
                  <a:cs typeface="Courier New" panose="02070309020205020404" pitchFamily="49" charset="0"/>
                </a:rPr>
                <a:t>stack pointer</a:t>
              </a:r>
            </a:p>
          </p:txBody>
        </p:sp>
        <p:sp>
          <p:nvSpPr>
            <p:cNvPr id="84" name="TextBox 83"/>
            <p:cNvSpPr txBox="1"/>
            <p:nvPr>
              <p:custDataLst>
                <p:tags r:id="rId11"/>
              </p:custDataLst>
            </p:nvPr>
          </p:nvSpPr>
          <p:spPr>
            <a:xfrm>
              <a:off x="7132320" y="5212080"/>
              <a:ext cx="1828800" cy="365760"/>
            </a:xfrm>
            <a:prstGeom prst="rect">
              <a:avLst/>
            </a:prstGeom>
            <a:noFill/>
          </p:spPr>
          <p:txBody>
            <a:bodyPr wrap="none" rtlCol="0" anchor="ctr" anchorCtr="0">
              <a:normAutofit/>
            </a:bodyPr>
            <a:lstStyle/>
            <a:p>
              <a:r>
                <a:rPr lang="en-US" sz="1600" i="1" dirty="0">
                  <a:latin typeface="Courier New" panose="02070309020205020404" pitchFamily="49" charset="0"/>
                  <a:cs typeface="Courier New" panose="02070309020205020404" pitchFamily="49" charset="0"/>
                </a:rPr>
                <a:t>base pointer</a:t>
              </a:r>
            </a:p>
          </p:txBody>
        </p:sp>
      </p:grpSp>
      <p:sp>
        <p:nvSpPr>
          <p:cNvPr id="85" name="TextBox 84"/>
          <p:cNvSpPr txBox="1"/>
          <p:nvPr>
            <p:custDataLst>
              <p:tags r:id="rId3"/>
            </p:custDataLst>
          </p:nvPr>
        </p:nvSpPr>
        <p:spPr>
          <a:xfrm>
            <a:off x="6766560" y="5897880"/>
            <a:ext cx="1850058" cy="646331"/>
          </a:xfrm>
          <a:prstGeom prst="rect">
            <a:avLst/>
          </a:prstGeom>
          <a:noFill/>
        </p:spPr>
        <p:txBody>
          <a:bodyPr wrap="none" rtlCol="0">
            <a:spAutoFit/>
          </a:bodyPr>
          <a:lstStyle/>
          <a:p>
            <a:pPr algn="ctr"/>
            <a:r>
              <a:rPr lang="en-US" sz="1800" b="0" dirty="0">
                <a:latin typeface="Calibri" pitchFamily="34" charset="0"/>
              </a:rPr>
              <a:t>Name Origin</a:t>
            </a:r>
          </a:p>
          <a:p>
            <a:pPr algn="ctr"/>
            <a:r>
              <a:rPr lang="en-US" sz="1800" b="0" dirty="0">
                <a:latin typeface="Calibri" pitchFamily="34" charset="0"/>
              </a:rPr>
              <a:t>(mostly obsolete)</a:t>
            </a:r>
          </a:p>
        </p:txBody>
      </p:sp>
    </p:spTree>
    <p:extLst>
      <p:ext uri="{BB962C8B-B14F-4D97-AF65-F5344CB8AC3E}">
        <p14:creationId xmlns:p14="http://schemas.microsoft.com/office/powerpoint/2010/main" val="309917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	Memory 		vs.	Registers</a:t>
            </a:r>
          </a:p>
        </p:txBody>
      </p:sp>
      <p:sp>
        <p:nvSpPr>
          <p:cNvPr id="3" name="Content Placeholder 2"/>
          <p:cNvSpPr>
            <a:spLocks noGrp="1"/>
          </p:cNvSpPr>
          <p:nvPr>
            <p:ph idx="1"/>
            <p:custDataLst>
              <p:tags r:id="rId2"/>
            </p:custDataLst>
          </p:nvPr>
        </p:nvSpPr>
        <p:spPr/>
        <p:txBody>
          <a:bodyPr/>
          <a:lstStyle/>
          <a:p>
            <a:r>
              <a:rPr lang="en-US" sz="2800" dirty="0"/>
              <a:t>Addresses 		</a:t>
            </a:r>
            <a:r>
              <a:rPr lang="en-US" sz="2800" b="1" dirty="0"/>
              <a:t>vs.</a:t>
            </a:r>
            <a:r>
              <a:rPr lang="en-US" sz="2800" dirty="0"/>
              <a:t>	Names</a:t>
            </a:r>
          </a:p>
          <a:p>
            <a:pPr lvl="1"/>
            <a:r>
              <a:rPr lang="en-US" dirty="0">
                <a:latin typeface="Courier New" panose="02070309020205020404" pitchFamily="49" charset="0"/>
                <a:cs typeface="Courier New" panose="02070309020205020404" pitchFamily="49" charset="0"/>
              </a:rPr>
              <a:t>0x7FFFD024C3DC</a:t>
            </a:r>
            <a:r>
              <a:rPr lang="is-IS" dirty="0">
                <a:cs typeface="Courier New" panose="02070309020205020404" pitchFamily="49" charset="0"/>
              </a:rPr>
              <a:t>	</a:t>
            </a:r>
            <a:r>
              <a:rPr lang="is-IS" dirty="0"/>
              <a:t>	</a:t>
            </a:r>
            <a:r>
              <a:rPr lang="is-IS" dirty="0">
                <a:latin typeface="Courier New" panose="02070309020205020404" pitchFamily="49" charset="0"/>
                <a:cs typeface="Courier New" panose="02070309020205020404" pitchFamily="49" charset="0"/>
              </a:rPr>
              <a:t>%rdi</a:t>
            </a:r>
            <a:endParaRPr lang="en-US" sz="2400" dirty="0"/>
          </a:p>
          <a:p>
            <a:pPr>
              <a:spcBef>
                <a:spcPts val="1800"/>
              </a:spcBef>
            </a:pPr>
            <a:r>
              <a:rPr lang="en-US" sz="2800" dirty="0"/>
              <a:t>Big				</a:t>
            </a:r>
            <a:r>
              <a:rPr lang="en-US" sz="2800" b="1" dirty="0"/>
              <a:t>vs.</a:t>
            </a:r>
            <a:r>
              <a:rPr lang="en-US" dirty="0"/>
              <a:t>	</a:t>
            </a:r>
            <a:r>
              <a:rPr lang="en-US" sz="2800" dirty="0"/>
              <a:t>Small</a:t>
            </a:r>
          </a:p>
          <a:p>
            <a:pPr lvl="1"/>
            <a:r>
              <a:rPr lang="en-US" sz="2400" dirty="0"/>
              <a:t>~ 8 GB				(16 x 8 B) = </a:t>
            </a:r>
            <a:r>
              <a:rPr lang="en-US" dirty="0"/>
              <a:t>128</a:t>
            </a:r>
            <a:r>
              <a:rPr lang="en-US" sz="2400" dirty="0"/>
              <a:t> B</a:t>
            </a:r>
          </a:p>
          <a:p>
            <a:pPr>
              <a:spcBef>
                <a:spcPts val="1800"/>
              </a:spcBef>
            </a:pPr>
            <a:r>
              <a:rPr lang="en-US" sz="2800" dirty="0"/>
              <a:t>Slow			</a:t>
            </a:r>
            <a:r>
              <a:rPr lang="en-US" sz="2800" b="1" dirty="0"/>
              <a:t>vs.</a:t>
            </a:r>
            <a:r>
              <a:rPr lang="en-US" sz="2800" dirty="0"/>
              <a:t>	Fast</a:t>
            </a:r>
          </a:p>
          <a:p>
            <a:pPr lvl="1"/>
            <a:r>
              <a:rPr lang="en-US" sz="2400" dirty="0"/>
              <a:t>~50-100 ns			</a:t>
            </a:r>
            <a:r>
              <a:rPr lang="en-US" dirty="0">
                <a:ea typeface="ＭＳ Ｐゴシック" pitchFamily="34" charset="-128"/>
              </a:rPr>
              <a:t>sub-nanosecond timescale</a:t>
            </a:r>
            <a:endParaRPr lang="en-US" sz="2400" dirty="0"/>
          </a:p>
          <a:p>
            <a:pPr>
              <a:spcBef>
                <a:spcPts val="1800"/>
              </a:spcBef>
            </a:pPr>
            <a:r>
              <a:rPr lang="en-US" sz="2800" dirty="0"/>
              <a:t>Dynamic			</a:t>
            </a:r>
            <a:r>
              <a:rPr lang="en-US" sz="2800" b="1" dirty="0"/>
              <a:t>vs.</a:t>
            </a:r>
            <a:r>
              <a:rPr lang="en-US" sz="2800" dirty="0"/>
              <a:t>	Static</a:t>
            </a:r>
            <a:endParaRPr lang="en-US" dirty="0"/>
          </a:p>
          <a:p>
            <a:pPr lvl="1"/>
            <a:r>
              <a:rPr lang="en-US" dirty="0"/>
              <a:t>Can “grow” as needed		fixed number in hardware</a:t>
            </a:r>
            <a:br>
              <a:rPr lang="en-US" dirty="0"/>
            </a:br>
            <a:r>
              <a:rPr lang="en-US" dirty="0"/>
              <a:t>  while program runs</a:t>
            </a:r>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26</a:t>
            </a:fld>
            <a:endParaRPr lang="en-US"/>
          </a:p>
        </p:txBody>
      </p:sp>
    </p:spTree>
    <p:extLst>
      <p:ext uri="{BB962C8B-B14F-4D97-AF65-F5344CB8AC3E}">
        <p14:creationId xmlns:p14="http://schemas.microsoft.com/office/powerpoint/2010/main" val="3804573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custDataLst>
              <p:tags r:id="rId1"/>
            </p:custDataLst>
          </p:nvPr>
        </p:nvSpPr>
        <p:spPr>
          <a:xfrm>
            <a:off x="356616" y="438912"/>
            <a:ext cx="8403336" cy="758952"/>
          </a:xfrm>
        </p:spPr>
        <p:txBody>
          <a:bodyPr/>
          <a:lstStyle/>
          <a:p>
            <a:r>
              <a:rPr lang="en-US" dirty="0"/>
              <a:t>Operand types</a:t>
            </a:r>
          </a:p>
        </p:txBody>
      </p:sp>
      <p:sp>
        <p:nvSpPr>
          <p:cNvPr id="156675" name="Rectangle 3"/>
          <p:cNvSpPr>
            <a:spLocks noGrp="1" noChangeArrowheads="1"/>
          </p:cNvSpPr>
          <p:nvPr>
            <p:ph idx="1"/>
            <p:custDataLst>
              <p:tags r:id="rId2"/>
            </p:custDataLst>
          </p:nvPr>
        </p:nvSpPr>
        <p:spPr>
          <a:xfrm>
            <a:off x="393191" y="1362456"/>
            <a:ext cx="5760720" cy="5224462"/>
          </a:xfrm>
        </p:spPr>
        <p:txBody>
          <a:bodyPr/>
          <a:lstStyle/>
          <a:p>
            <a:r>
              <a:rPr lang="en-US" sz="2400" b="1" i="1" dirty="0">
                <a:solidFill>
                  <a:srgbClr val="4B2A85"/>
                </a:solidFill>
              </a:rPr>
              <a:t>Immediate:</a:t>
            </a:r>
            <a:r>
              <a:rPr lang="en-US" sz="2400" dirty="0"/>
              <a:t>  Constant integer data</a:t>
            </a:r>
          </a:p>
          <a:p>
            <a:pPr lvl="1"/>
            <a:r>
              <a:rPr lang="en-US" sz="2000" dirty="0"/>
              <a:t>Examples:  </a:t>
            </a:r>
            <a:r>
              <a:rPr lang="en-US" sz="2000" b="1" dirty="0">
                <a:latin typeface="Courier New" panose="02070309020205020404" pitchFamily="49" charset="0"/>
                <a:cs typeface="Courier New" panose="02070309020205020404" pitchFamily="49" charset="0"/>
              </a:rPr>
              <a:t>$0x400</a:t>
            </a:r>
            <a:r>
              <a:rPr lang="en-US" sz="2000" dirty="0"/>
              <a:t>,  </a:t>
            </a:r>
            <a:r>
              <a:rPr lang="en-US" sz="2000" b="1" dirty="0">
                <a:latin typeface="Courier New" panose="02070309020205020404" pitchFamily="49" charset="0"/>
                <a:cs typeface="Courier New" panose="02070309020205020404" pitchFamily="49" charset="0"/>
              </a:rPr>
              <a:t>$-533</a:t>
            </a:r>
            <a:endParaRPr lang="en-US" sz="2000" dirty="0">
              <a:latin typeface="Courier New" panose="02070309020205020404" pitchFamily="49" charset="0"/>
              <a:cs typeface="Courier New" panose="02070309020205020404" pitchFamily="49" charset="0"/>
            </a:endParaRPr>
          </a:p>
          <a:p>
            <a:pPr lvl="1"/>
            <a:r>
              <a:rPr lang="en-US" sz="2000" dirty="0"/>
              <a:t>Like C literal, but prefixed with </a:t>
            </a:r>
            <a:r>
              <a:rPr lang="en-US" sz="2000" b="1" dirty="0">
                <a:latin typeface="Courier New" panose="02070309020205020404" pitchFamily="49" charset="0"/>
                <a:cs typeface="Courier New" panose="02070309020205020404" pitchFamily="49" charset="0"/>
              </a:rPr>
              <a:t>‘$’</a:t>
            </a:r>
          </a:p>
          <a:p>
            <a:pPr lvl="1"/>
            <a:r>
              <a:rPr lang="en-US" sz="2000" dirty="0"/>
              <a:t>Encoded with 1, 2, 4, or 8 bytes </a:t>
            </a:r>
            <a:br>
              <a:rPr lang="en-US" sz="2000" dirty="0"/>
            </a:br>
            <a:r>
              <a:rPr lang="en-US" sz="2000" i="1" dirty="0"/>
              <a:t>depending on the instruction</a:t>
            </a:r>
          </a:p>
          <a:p>
            <a:r>
              <a:rPr lang="en-US" sz="2400" b="1" i="1" dirty="0">
                <a:solidFill>
                  <a:srgbClr val="4B2A85"/>
                </a:solidFill>
              </a:rPr>
              <a:t>Register:</a:t>
            </a:r>
            <a:r>
              <a:rPr lang="en-US" sz="2400" b="1" i="1" dirty="0">
                <a:solidFill>
                  <a:srgbClr val="C00000"/>
                </a:solidFill>
              </a:rPr>
              <a:t>  </a:t>
            </a:r>
            <a:r>
              <a:rPr lang="en-US" sz="2400" dirty="0"/>
              <a:t>1 of 16 integer registers</a:t>
            </a:r>
          </a:p>
          <a:p>
            <a:pPr lvl="1"/>
            <a:r>
              <a:rPr lang="en-US" sz="2000" dirty="0"/>
              <a:t>Examples:  </a:t>
            </a:r>
            <a:r>
              <a:rPr lang="en-US" sz="2000" b="1" dirty="0">
                <a:latin typeface="Courier New" panose="02070309020205020404" pitchFamily="49" charset="0"/>
                <a:cs typeface="Courier New" panose="02070309020205020404" pitchFamily="49" charset="0"/>
              </a:rPr>
              <a:t>%</a:t>
            </a:r>
            <a:r>
              <a:rPr lang="en-US" sz="2000" b="1" dirty="0" err="1">
                <a:latin typeface="Courier New" panose="02070309020205020404" pitchFamily="49" charset="0"/>
                <a:cs typeface="Courier New" panose="02070309020205020404" pitchFamily="49" charset="0"/>
              </a:rPr>
              <a:t>rax</a:t>
            </a:r>
            <a:r>
              <a:rPr lang="en-US" sz="2000" dirty="0"/>
              <a:t>,  </a:t>
            </a:r>
            <a:r>
              <a:rPr lang="en-US" sz="2000" b="1" dirty="0">
                <a:latin typeface="Courier New" panose="02070309020205020404" pitchFamily="49" charset="0"/>
                <a:cs typeface="Courier New" panose="02070309020205020404" pitchFamily="49" charset="0"/>
              </a:rPr>
              <a:t>%r13</a:t>
            </a:r>
          </a:p>
          <a:p>
            <a:pPr lvl="1"/>
            <a:r>
              <a:rPr lang="en-US" sz="2000" dirty="0"/>
              <a:t>But </a:t>
            </a:r>
            <a:r>
              <a:rPr lang="en-US" sz="2000" b="1" dirty="0">
                <a:latin typeface="Courier New" panose="02070309020205020404" pitchFamily="49" charset="0"/>
                <a:cs typeface="Courier New" panose="02070309020205020404" pitchFamily="49" charset="0"/>
              </a:rPr>
              <a:t>%</a:t>
            </a:r>
            <a:r>
              <a:rPr lang="en-US" sz="2000" b="1" dirty="0" err="1">
                <a:latin typeface="Courier New" panose="02070309020205020404" pitchFamily="49" charset="0"/>
                <a:cs typeface="Courier New" panose="02070309020205020404" pitchFamily="49" charset="0"/>
              </a:rPr>
              <a:t>rsp</a:t>
            </a:r>
            <a:r>
              <a:rPr lang="en-US" sz="2000" dirty="0"/>
              <a:t> reserved for special use</a:t>
            </a:r>
          </a:p>
          <a:p>
            <a:pPr lvl="1"/>
            <a:r>
              <a:rPr lang="en-US" sz="2000" dirty="0"/>
              <a:t>Others have special uses for particular instructions</a:t>
            </a:r>
          </a:p>
          <a:p>
            <a:r>
              <a:rPr lang="en-US" sz="2400" b="1" i="1" dirty="0">
                <a:solidFill>
                  <a:srgbClr val="4B2A85"/>
                </a:solidFill>
              </a:rPr>
              <a:t>Memory:</a:t>
            </a:r>
            <a:r>
              <a:rPr lang="en-US" sz="2400" dirty="0"/>
              <a:t>  Consecutive bytes of memory at a computed address</a:t>
            </a:r>
          </a:p>
          <a:p>
            <a:pPr lvl="1"/>
            <a:r>
              <a:rPr lang="en-US" sz="2000" dirty="0"/>
              <a:t>Simplest example:  </a:t>
            </a:r>
            <a:r>
              <a:rPr lang="en-US" sz="2000" b="1" dirty="0">
                <a:latin typeface="Courier New" panose="02070309020205020404" pitchFamily="49" charset="0"/>
                <a:cs typeface="Courier New" panose="02070309020205020404" pitchFamily="49" charset="0"/>
              </a:rPr>
              <a:t>(%</a:t>
            </a:r>
            <a:r>
              <a:rPr lang="en-US" sz="2000" b="1" dirty="0" err="1">
                <a:latin typeface="Courier New" panose="02070309020205020404" pitchFamily="49" charset="0"/>
                <a:cs typeface="Courier New" panose="02070309020205020404" pitchFamily="49" charset="0"/>
              </a:rPr>
              <a:t>rax</a:t>
            </a:r>
            <a:r>
              <a:rPr lang="en-US" sz="2000" b="1" dirty="0">
                <a:latin typeface="Courier New" panose="02070309020205020404" pitchFamily="49" charset="0"/>
                <a:cs typeface="Courier New" panose="02070309020205020404" pitchFamily="49" charset="0"/>
              </a:rPr>
              <a:t>)</a:t>
            </a:r>
          </a:p>
          <a:p>
            <a:pPr lvl="1"/>
            <a:r>
              <a:rPr lang="en-US" sz="2000" dirty="0"/>
              <a:t>Various other “address modes”</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27</a:t>
            </a:fld>
            <a:endParaRPr lang="en-US"/>
          </a:p>
        </p:txBody>
      </p:sp>
      <p:grpSp>
        <p:nvGrpSpPr>
          <p:cNvPr id="3" name="Group 2"/>
          <p:cNvGrpSpPr/>
          <p:nvPr>
            <p:custDataLst>
              <p:tags r:id="rId4"/>
            </p:custDataLst>
          </p:nvPr>
        </p:nvGrpSpPr>
        <p:grpSpPr>
          <a:xfrm>
            <a:off x="6167416" y="1362456"/>
            <a:ext cx="2519384" cy="4267200"/>
            <a:chOff x="6167416" y="609600"/>
            <a:chExt cx="2519384" cy="4267200"/>
          </a:xfrm>
        </p:grpSpPr>
        <p:sp>
          <p:nvSpPr>
            <p:cNvPr id="156676" name="Rectangle 4"/>
            <p:cNvSpPr>
              <a:spLocks noChangeArrowheads="1"/>
            </p:cNvSpPr>
            <p:nvPr>
              <p:custDataLst>
                <p:tags r:id="rId5"/>
              </p:custDataLst>
            </p:nvPr>
          </p:nvSpPr>
          <p:spPr bwMode="auto">
            <a:xfrm>
              <a:off x="6172200" y="609600"/>
              <a:ext cx="2514600" cy="3810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rax</a:t>
              </a:r>
              <a:endParaRPr lang="en-US" dirty="0">
                <a:latin typeface="Courier New" panose="02070309020205020404" pitchFamily="49" charset="0"/>
                <a:cs typeface="Courier New" panose="02070309020205020404" pitchFamily="49" charset="0"/>
              </a:endParaRPr>
            </a:p>
          </p:txBody>
        </p:sp>
        <p:sp>
          <p:nvSpPr>
            <p:cNvPr id="156677" name="Rectangle 5"/>
            <p:cNvSpPr>
              <a:spLocks noChangeArrowheads="1"/>
            </p:cNvSpPr>
            <p:nvPr>
              <p:custDataLst>
                <p:tags r:id="rId6"/>
              </p:custDataLst>
            </p:nvPr>
          </p:nvSpPr>
          <p:spPr bwMode="auto">
            <a:xfrm>
              <a:off x="6172200" y="1066800"/>
              <a:ext cx="2514600" cy="3810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rcx</a:t>
              </a:r>
              <a:endParaRPr lang="en-US" dirty="0">
                <a:latin typeface="Courier New" panose="02070309020205020404" pitchFamily="49" charset="0"/>
                <a:cs typeface="Courier New" panose="02070309020205020404" pitchFamily="49" charset="0"/>
              </a:endParaRPr>
            </a:p>
          </p:txBody>
        </p:sp>
        <p:sp>
          <p:nvSpPr>
            <p:cNvPr id="156678" name="Rectangle 6"/>
            <p:cNvSpPr>
              <a:spLocks noChangeArrowheads="1"/>
            </p:cNvSpPr>
            <p:nvPr>
              <p:custDataLst>
                <p:tags r:id="rId7"/>
              </p:custDataLst>
            </p:nvPr>
          </p:nvSpPr>
          <p:spPr bwMode="auto">
            <a:xfrm>
              <a:off x="6172200" y="1524000"/>
              <a:ext cx="2514600" cy="3810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rdx</a:t>
              </a:r>
              <a:endParaRPr lang="en-US" dirty="0">
                <a:latin typeface="Courier New" panose="02070309020205020404" pitchFamily="49" charset="0"/>
                <a:cs typeface="Courier New" panose="02070309020205020404" pitchFamily="49" charset="0"/>
              </a:endParaRPr>
            </a:p>
          </p:txBody>
        </p:sp>
        <p:sp>
          <p:nvSpPr>
            <p:cNvPr id="156679" name="Rectangle 7"/>
            <p:cNvSpPr>
              <a:spLocks noChangeArrowheads="1"/>
            </p:cNvSpPr>
            <p:nvPr>
              <p:custDataLst>
                <p:tags r:id="rId8"/>
              </p:custDataLst>
            </p:nvPr>
          </p:nvSpPr>
          <p:spPr bwMode="auto">
            <a:xfrm>
              <a:off x="6172200" y="1981200"/>
              <a:ext cx="2514600" cy="3810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rbx</a:t>
              </a:r>
              <a:endParaRPr lang="en-US" dirty="0">
                <a:latin typeface="Courier New" panose="02070309020205020404" pitchFamily="49" charset="0"/>
                <a:cs typeface="Courier New" panose="02070309020205020404" pitchFamily="49" charset="0"/>
              </a:endParaRPr>
            </a:p>
          </p:txBody>
        </p:sp>
        <p:sp>
          <p:nvSpPr>
            <p:cNvPr id="156680" name="Rectangle 8"/>
            <p:cNvSpPr>
              <a:spLocks noChangeArrowheads="1"/>
            </p:cNvSpPr>
            <p:nvPr>
              <p:custDataLst>
                <p:tags r:id="rId9"/>
              </p:custDataLst>
            </p:nvPr>
          </p:nvSpPr>
          <p:spPr bwMode="auto">
            <a:xfrm>
              <a:off x="6172200" y="2438400"/>
              <a:ext cx="2514600" cy="3810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rsi</a:t>
              </a:r>
              <a:endParaRPr lang="en-US" dirty="0">
                <a:latin typeface="Courier New" panose="02070309020205020404" pitchFamily="49" charset="0"/>
                <a:cs typeface="Courier New" panose="02070309020205020404" pitchFamily="49" charset="0"/>
              </a:endParaRPr>
            </a:p>
          </p:txBody>
        </p:sp>
        <p:sp>
          <p:nvSpPr>
            <p:cNvPr id="156681" name="Rectangle 9"/>
            <p:cNvSpPr>
              <a:spLocks noChangeArrowheads="1"/>
            </p:cNvSpPr>
            <p:nvPr>
              <p:custDataLst>
                <p:tags r:id="rId10"/>
              </p:custDataLst>
            </p:nvPr>
          </p:nvSpPr>
          <p:spPr bwMode="auto">
            <a:xfrm>
              <a:off x="6172200" y="2895600"/>
              <a:ext cx="2514600" cy="3810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rdi</a:t>
              </a:r>
              <a:endParaRPr lang="en-US" dirty="0">
                <a:latin typeface="Courier New" panose="02070309020205020404" pitchFamily="49" charset="0"/>
                <a:cs typeface="Courier New" panose="02070309020205020404" pitchFamily="49" charset="0"/>
              </a:endParaRPr>
            </a:p>
          </p:txBody>
        </p:sp>
        <p:sp>
          <p:nvSpPr>
            <p:cNvPr id="156682" name="Rectangle 10"/>
            <p:cNvSpPr>
              <a:spLocks noChangeArrowheads="1"/>
            </p:cNvSpPr>
            <p:nvPr>
              <p:custDataLst>
                <p:tags r:id="rId11"/>
              </p:custDataLst>
            </p:nvPr>
          </p:nvSpPr>
          <p:spPr bwMode="auto">
            <a:xfrm>
              <a:off x="6172200" y="3352800"/>
              <a:ext cx="2514600" cy="381000"/>
            </a:xfrm>
            <a:prstGeom prst="rect">
              <a:avLst/>
            </a:prstGeom>
            <a:solidFill>
              <a:srgbClr val="EFBFBF"/>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rsp</a:t>
              </a:r>
              <a:endParaRPr lang="en-US" dirty="0">
                <a:latin typeface="Courier New" panose="02070309020205020404" pitchFamily="49" charset="0"/>
                <a:cs typeface="Courier New" panose="02070309020205020404" pitchFamily="49" charset="0"/>
              </a:endParaRPr>
            </a:p>
          </p:txBody>
        </p:sp>
        <p:sp>
          <p:nvSpPr>
            <p:cNvPr id="156683" name="Rectangle 11"/>
            <p:cNvSpPr>
              <a:spLocks noChangeArrowheads="1"/>
            </p:cNvSpPr>
            <p:nvPr>
              <p:custDataLst>
                <p:tags r:id="rId12"/>
              </p:custDataLst>
            </p:nvPr>
          </p:nvSpPr>
          <p:spPr bwMode="auto">
            <a:xfrm>
              <a:off x="6172200" y="3810000"/>
              <a:ext cx="2514600" cy="3810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rbp</a:t>
              </a:r>
              <a:endParaRPr lang="en-US" dirty="0">
                <a:latin typeface="Courier New" panose="02070309020205020404" pitchFamily="49" charset="0"/>
                <a:cs typeface="Courier New" panose="02070309020205020404" pitchFamily="49" charset="0"/>
              </a:endParaRPr>
            </a:p>
          </p:txBody>
        </p:sp>
        <p:sp>
          <p:nvSpPr>
            <p:cNvPr id="13" name="Rectangle 11"/>
            <p:cNvSpPr>
              <a:spLocks noChangeArrowheads="1"/>
            </p:cNvSpPr>
            <p:nvPr>
              <p:custDataLst>
                <p:tags r:id="rId13"/>
              </p:custDataLst>
            </p:nvPr>
          </p:nvSpPr>
          <p:spPr bwMode="auto">
            <a:xfrm>
              <a:off x="6167416" y="4495800"/>
              <a:ext cx="2514600" cy="3810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rN</a:t>
              </a:r>
              <a:endParaRPr lang="en-US" dirty="0">
                <a:latin typeface="Courier New" panose="02070309020205020404" pitchFamily="49" charset="0"/>
                <a:cs typeface="Courier New" panose="02070309020205020404" pitchFamily="49" charset="0"/>
              </a:endParaRPr>
            </a:p>
          </p:txBody>
        </p:sp>
      </p:grpSp>
    </p:spTree>
    <p:extLst>
      <p:ext uri="{BB962C8B-B14F-4D97-AF65-F5344CB8AC3E}">
        <p14:creationId xmlns:p14="http://schemas.microsoft.com/office/powerpoint/2010/main" val="282229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67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667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667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6675">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667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6675">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66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x86-64 is a complex instruction set computing (CISC) architecture</a:t>
            </a:r>
          </a:p>
          <a:p>
            <a:r>
              <a:rPr lang="en-US" b="1" dirty="0"/>
              <a:t>Registers</a:t>
            </a:r>
            <a:r>
              <a:rPr lang="en-US" dirty="0"/>
              <a:t> are named locations in the CPU for holding and manipulating data</a:t>
            </a:r>
          </a:p>
          <a:p>
            <a:pPr lvl="1"/>
            <a:r>
              <a:rPr lang="en-US" dirty="0"/>
              <a:t>x86-64 uses 16 64-bit wide registers</a:t>
            </a:r>
          </a:p>
          <a:p>
            <a:r>
              <a:rPr lang="en-US" dirty="0"/>
              <a:t>Assembly operands include </a:t>
            </a:r>
            <a:r>
              <a:rPr lang="en-US" dirty="0" err="1"/>
              <a:t>immediates</a:t>
            </a:r>
            <a:r>
              <a:rPr lang="en-US" dirty="0"/>
              <a:t>, registers, and data at specified memory locations</a:t>
            </a:r>
          </a:p>
          <a:p>
            <a:endParaRPr lang="en-US" dirty="0"/>
          </a:p>
        </p:txBody>
      </p:sp>
      <p:sp>
        <p:nvSpPr>
          <p:cNvPr id="4" name="Slide Number Placeholder 3"/>
          <p:cNvSpPr>
            <a:spLocks noGrp="1"/>
          </p:cNvSpPr>
          <p:nvPr>
            <p:ph type="sldNum" sz="quarter" idx="10"/>
          </p:nvPr>
        </p:nvSpPr>
        <p:spPr/>
        <p:txBody>
          <a:bodyPr/>
          <a:lstStyle/>
          <a:p>
            <a:fld id="{7CBE8339-D2AD-46DC-A898-FD1E949067F0}" type="slidenum">
              <a:rPr lang="en-US" smtClean="0"/>
              <a:pPr/>
              <a:t>28</a:t>
            </a:fld>
            <a:endParaRPr lang="en-US" dirty="0"/>
          </a:p>
        </p:txBody>
      </p:sp>
    </p:spTree>
    <p:extLst>
      <p:ext uri="{BB962C8B-B14F-4D97-AF65-F5344CB8AC3E}">
        <p14:creationId xmlns:p14="http://schemas.microsoft.com/office/powerpoint/2010/main" val="2197526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custDataLst>
              <p:tags r:id="rId1"/>
            </p:custDataLst>
          </p:nvPr>
        </p:nvSpPr>
        <p:spPr/>
        <p:txBody>
          <a:bodyPr/>
          <a:lstStyle/>
          <a:p>
            <a:r>
              <a:rPr lang="en-US" dirty="0"/>
              <a:t>Floating Point Summary</a:t>
            </a:r>
          </a:p>
        </p:txBody>
      </p:sp>
      <p:sp>
        <p:nvSpPr>
          <p:cNvPr id="38" name="Content Placeholder 37"/>
          <p:cNvSpPr>
            <a:spLocks noGrp="1"/>
          </p:cNvSpPr>
          <p:nvPr>
            <p:ph idx="1"/>
            <p:custDataLst>
              <p:tags r:id="rId2"/>
            </p:custDataLst>
          </p:nvPr>
        </p:nvSpPr>
        <p:spPr>
          <a:xfrm>
            <a:off x="396875" y="1362075"/>
            <a:ext cx="8366125" cy="5303520"/>
          </a:xfrm>
        </p:spPr>
        <p:txBody>
          <a:bodyPr>
            <a:normAutofit lnSpcReduction="10000"/>
          </a:bodyPr>
          <a:lstStyle/>
          <a:p>
            <a:r>
              <a:rPr lang="en-US" dirty="0"/>
              <a:t>Floats also suffer from the fixed number of bits available to represent them </a:t>
            </a:r>
          </a:p>
          <a:p>
            <a:pPr lvl="1"/>
            <a:r>
              <a:rPr lang="en-US" dirty="0"/>
              <a:t>Can get overflow/underflow</a:t>
            </a:r>
          </a:p>
          <a:p>
            <a:pPr lvl="1"/>
            <a:r>
              <a:rPr lang="en-US" dirty="0"/>
              <a:t>“Gaps” produced in representable numbers means we can lose precision, unlike </a:t>
            </a:r>
            <a:r>
              <a:rPr lang="en-US" dirty="0" err="1">
                <a:latin typeface="Courier New" panose="02070309020205020404" pitchFamily="49" charset="0"/>
                <a:cs typeface="Courier New" panose="02070309020205020404" pitchFamily="49" charset="0"/>
              </a:rPr>
              <a:t>int</a:t>
            </a:r>
            <a:r>
              <a:rPr lang="en-US" dirty="0" err="1"/>
              <a:t>s</a:t>
            </a:r>
            <a:endParaRPr lang="en-US" dirty="0"/>
          </a:p>
          <a:p>
            <a:pPr lvl="2"/>
            <a:r>
              <a:rPr lang="en-US" dirty="0"/>
              <a:t>Some “simple fractions” have no exact representation (</a:t>
            </a:r>
            <a:r>
              <a:rPr lang="en-US" i="1" dirty="0"/>
              <a:t>e.g.</a:t>
            </a:r>
            <a:r>
              <a:rPr lang="en-US" dirty="0"/>
              <a:t> 0.2)</a:t>
            </a:r>
          </a:p>
          <a:p>
            <a:pPr lvl="2"/>
            <a:r>
              <a:rPr lang="en-US" dirty="0"/>
              <a:t>“Every operation gets a slightly wrong result”</a:t>
            </a:r>
          </a:p>
          <a:p>
            <a:r>
              <a:rPr lang="en-US" dirty="0"/>
              <a:t>Floating point arithmetic not associative or distributive</a:t>
            </a:r>
          </a:p>
          <a:p>
            <a:pPr lvl="1"/>
            <a:r>
              <a:rPr lang="en-US" dirty="0"/>
              <a:t>Mathematically equivalent ways of writing an expression may compute different results</a:t>
            </a:r>
          </a:p>
          <a:p>
            <a:r>
              <a:rPr lang="en-US" dirty="0">
                <a:solidFill>
                  <a:srgbClr val="FF0000"/>
                </a:solidFill>
              </a:rPr>
              <a:t>Never</a:t>
            </a:r>
            <a:r>
              <a:rPr lang="en-US" dirty="0"/>
              <a:t> test floating point values for equality!</a:t>
            </a:r>
          </a:p>
          <a:p>
            <a:r>
              <a:rPr lang="en-US" dirty="0">
                <a:solidFill>
                  <a:srgbClr val="FF0000"/>
                </a:solidFill>
              </a:rPr>
              <a:t>Careful </a:t>
            </a:r>
            <a:r>
              <a:rPr lang="en-US" dirty="0"/>
              <a:t>when converting between </a:t>
            </a:r>
            <a:r>
              <a:rPr lang="en-US" dirty="0" err="1">
                <a:latin typeface="Courier New" panose="02070309020205020404" pitchFamily="49" charset="0"/>
                <a:cs typeface="Courier New" panose="02070309020205020404" pitchFamily="49" charset="0"/>
              </a:rPr>
              <a:t>int</a:t>
            </a:r>
            <a:r>
              <a:rPr lang="en-US" dirty="0" err="1"/>
              <a:t>s</a:t>
            </a:r>
            <a:r>
              <a:rPr lang="en-US" dirty="0"/>
              <a:t> and </a:t>
            </a:r>
            <a:r>
              <a:rPr lang="en-US" dirty="0">
                <a:latin typeface="Courier New" panose="02070309020205020404" pitchFamily="49" charset="0"/>
                <a:cs typeface="Courier New" panose="02070309020205020404" pitchFamily="49" charset="0"/>
              </a:rPr>
              <a:t>float</a:t>
            </a:r>
            <a:r>
              <a:rPr lang="en-US" dirty="0"/>
              <a:t>s!</a:t>
            </a:r>
          </a:p>
          <a:p>
            <a:pPr marL="0" indent="0">
              <a:buNone/>
            </a:pPr>
            <a:endParaRPr lang="en-US" dirty="0"/>
          </a:p>
        </p:txBody>
      </p:sp>
      <p:sp>
        <p:nvSpPr>
          <p:cNvPr id="4" name="Slide Number Placeholder 3"/>
          <p:cNvSpPr>
            <a:spLocks noGrp="1"/>
          </p:cNvSpPr>
          <p:nvPr>
            <p:ph type="sldNum" sz="quarter" idx="10"/>
            <p:custDataLst>
              <p:tags r:id="rId3"/>
            </p:custDataLst>
          </p:nvPr>
        </p:nvSpPr>
        <p:spPr/>
        <p:txBody>
          <a:bodyPr/>
          <a:lstStyle/>
          <a:p>
            <a:pPr>
              <a:defRPr/>
            </a:pPr>
            <a:fld id="{9FDB4C98-D2E6-A74A-9C3E-4BF05FFA5297}" type="slidenum">
              <a:rPr lang="en-US" smtClean="0"/>
              <a:pPr>
                <a:defRPr/>
              </a:pPr>
              <a:t>29</a:t>
            </a:fld>
            <a:endParaRPr lang="en-US" dirty="0"/>
          </a:p>
        </p:txBody>
      </p:sp>
    </p:spTree>
    <p:extLst>
      <p:ext uri="{BB962C8B-B14F-4D97-AF65-F5344CB8AC3E}">
        <p14:creationId xmlns:p14="http://schemas.microsoft.com/office/powerpoint/2010/main" val="15362727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34645" y="2180453"/>
            <a:ext cx="1581229" cy="2377440"/>
          </a:xfrm>
          <a:prstGeom prst="rect">
            <a:avLst/>
          </a:prstGeom>
        </p:spPr>
      </p:pic>
      <p:sp>
        <p:nvSpPr>
          <p:cNvPr id="2" name="Title 1"/>
          <p:cNvSpPr>
            <a:spLocks noGrp="1"/>
          </p:cNvSpPr>
          <p:nvPr>
            <p:ph type="title"/>
            <p:custDataLst>
              <p:tags r:id="rId1"/>
            </p:custDataLst>
          </p:nvPr>
        </p:nvSpPr>
        <p:spPr/>
        <p:txBody>
          <a:bodyPr/>
          <a:lstStyle/>
          <a:p>
            <a:r>
              <a:rPr lang="en-US" dirty="0"/>
              <a:t>Floating point topics</a:t>
            </a:r>
          </a:p>
        </p:txBody>
      </p:sp>
      <p:sp>
        <p:nvSpPr>
          <p:cNvPr id="3" name="Content Placeholder 2"/>
          <p:cNvSpPr>
            <a:spLocks noGrp="1"/>
          </p:cNvSpPr>
          <p:nvPr>
            <p:ph idx="1"/>
            <p:custDataLst>
              <p:tags r:id="rId2"/>
            </p:custDataLst>
          </p:nvPr>
        </p:nvSpPr>
        <p:spPr/>
        <p:txBody>
          <a:bodyPr/>
          <a:lstStyle/>
          <a:p>
            <a:r>
              <a:rPr lang="en-US" dirty="0"/>
              <a:t>Fractional binary numbers</a:t>
            </a:r>
          </a:p>
          <a:p>
            <a:r>
              <a:rPr lang="en-US" dirty="0"/>
              <a:t>IEEE floating-point standard</a:t>
            </a:r>
          </a:p>
          <a:p>
            <a:r>
              <a:rPr lang="en-US" dirty="0"/>
              <a:t>Floating-point operations and rounding</a:t>
            </a:r>
          </a:p>
          <a:p>
            <a:r>
              <a:rPr lang="en-US" b="1" dirty="0">
                <a:solidFill>
                  <a:srgbClr val="4B2A85"/>
                </a:solidFill>
              </a:rPr>
              <a:t>Floating-point in C</a:t>
            </a:r>
          </a:p>
          <a:p>
            <a:endParaRPr lang="en-US" dirty="0"/>
          </a:p>
          <a:p>
            <a:r>
              <a:rPr lang="en-US" dirty="0"/>
              <a:t>There are many more details that </a:t>
            </a:r>
            <a:br>
              <a:rPr lang="en-US" dirty="0"/>
            </a:br>
            <a:r>
              <a:rPr lang="en-US" dirty="0"/>
              <a:t>we won’t cover</a:t>
            </a:r>
          </a:p>
          <a:p>
            <a:pPr lvl="1"/>
            <a:r>
              <a:rPr lang="en-US" dirty="0"/>
              <a:t>It’s a 58-page standard…</a:t>
            </a:r>
          </a:p>
        </p:txBody>
      </p:sp>
      <p:sp>
        <p:nvSpPr>
          <p:cNvPr id="8" name="Slide Number Placeholder 7"/>
          <p:cNvSpPr>
            <a:spLocks noGrp="1"/>
          </p:cNvSpPr>
          <p:nvPr>
            <p:ph type="sldNum" sz="quarter" idx="10"/>
            <p:custDataLst>
              <p:tags r:id="rId3"/>
            </p:custDataLst>
          </p:nvPr>
        </p:nvSpPr>
        <p:spPr/>
        <p:txBody>
          <a:bodyPr/>
          <a:lstStyle/>
          <a:p>
            <a:pPr>
              <a:defRPr/>
            </a:pPr>
            <a:fld id="{9FDB4C98-D2E6-A74A-9C3E-4BF05FFA5297}" type="slidenum">
              <a:rPr lang="en-US" smtClean="0"/>
              <a:pPr>
                <a:defRPr/>
              </a:pPr>
              <a:t>3</a:t>
            </a:fld>
            <a:endParaRPr lang="en-US" dirty="0"/>
          </a:p>
        </p:txBody>
      </p:sp>
      <p:pic>
        <p:nvPicPr>
          <p:cNvPr id="10" name="Picture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67139" y="322150"/>
            <a:ext cx="2011680" cy="2011680"/>
          </a:xfrm>
          <a:prstGeom prst="rect">
            <a:avLst/>
          </a:prstGeom>
          <a:ln>
            <a:noFill/>
          </a:ln>
          <a:effectLst>
            <a:softEdge rad="112500"/>
          </a:effectLst>
        </p:spPr>
      </p:pic>
      <p:pic>
        <p:nvPicPr>
          <p:cNvPr id="11" name="Picture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131561" y="4505325"/>
            <a:ext cx="2882837" cy="1828800"/>
          </a:xfrm>
          <a:prstGeom prst="rect">
            <a:avLst/>
          </a:prstGeom>
          <a:ln>
            <a:noFill/>
          </a:ln>
          <a:effectLst>
            <a:softEdge rad="112500"/>
          </a:effectLst>
        </p:spPr>
      </p:pic>
    </p:spTree>
    <p:extLst>
      <p:ext uri="{BB962C8B-B14F-4D97-AF65-F5344CB8AC3E}">
        <p14:creationId xmlns:p14="http://schemas.microsoft.com/office/powerpoint/2010/main" val="85773696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402C1-D97E-45EE-B9ED-0C4B3FD1181E}"/>
              </a:ext>
            </a:extLst>
          </p:cNvPr>
          <p:cNvSpPr>
            <a:spLocks noGrp="1"/>
          </p:cNvSpPr>
          <p:nvPr>
            <p:ph type="title"/>
          </p:nvPr>
        </p:nvSpPr>
        <p:spPr/>
        <p:txBody>
          <a:bodyPr/>
          <a:lstStyle/>
          <a:p>
            <a:r>
              <a:rPr lang="en-US" dirty="0"/>
              <a:t>Floating Point Summary</a:t>
            </a:r>
          </a:p>
        </p:txBody>
      </p:sp>
      <p:sp>
        <p:nvSpPr>
          <p:cNvPr id="3" name="Content Placeholder 2">
            <a:extLst>
              <a:ext uri="{FF2B5EF4-FFF2-40B4-BE49-F238E27FC236}">
                <a16:creationId xmlns:a16="http://schemas.microsoft.com/office/drawing/2014/main" id="{CE06E250-8ECD-4EBE-B40A-83FC2D8709AF}"/>
              </a:ext>
            </a:extLst>
          </p:cNvPr>
          <p:cNvSpPr>
            <a:spLocks noGrp="1"/>
          </p:cNvSpPr>
          <p:nvPr>
            <p:ph idx="1"/>
          </p:nvPr>
        </p:nvSpPr>
        <p:spPr/>
        <p:txBody>
          <a:bodyPr/>
          <a:lstStyle/>
          <a:p>
            <a:r>
              <a:rPr lang="en-US" dirty="0"/>
              <a:t>Converting between integral and floating point data types </a:t>
            </a:r>
            <a:r>
              <a:rPr lang="en-US" i="1" dirty="0"/>
              <a:t>does</a:t>
            </a:r>
            <a:r>
              <a:rPr lang="en-US" dirty="0"/>
              <a:t> change the bits </a:t>
            </a:r>
          </a:p>
          <a:p>
            <a:pPr lvl="1"/>
            <a:r>
              <a:rPr lang="en-US" dirty="0"/>
              <a:t>Floating point rounding is a HUGE issue!</a:t>
            </a:r>
          </a:p>
          <a:p>
            <a:pPr lvl="2"/>
            <a:r>
              <a:rPr lang="en-US" dirty="0"/>
              <a:t>Limited mantissa bits cause inaccurate representations</a:t>
            </a:r>
          </a:p>
          <a:p>
            <a:pPr lvl="2"/>
            <a:r>
              <a:rPr lang="en-US" dirty="0"/>
              <a:t>Floating point arithmetic is NOT associative or distributive</a:t>
            </a:r>
          </a:p>
          <a:p>
            <a:endParaRPr lang="en-US" dirty="0"/>
          </a:p>
        </p:txBody>
      </p:sp>
      <p:sp>
        <p:nvSpPr>
          <p:cNvPr id="4" name="Slide Number Placeholder 3">
            <a:extLst>
              <a:ext uri="{FF2B5EF4-FFF2-40B4-BE49-F238E27FC236}">
                <a16:creationId xmlns:a16="http://schemas.microsoft.com/office/drawing/2014/main" id="{F79D5D3D-DB8C-4FD9-886C-4C2A25D4C59D}"/>
              </a:ext>
            </a:extLst>
          </p:cNvPr>
          <p:cNvSpPr>
            <a:spLocks noGrp="1"/>
          </p:cNvSpPr>
          <p:nvPr>
            <p:ph type="sldNum" sz="quarter" idx="10"/>
          </p:nvPr>
        </p:nvSpPr>
        <p:spPr/>
        <p:txBody>
          <a:bodyPr/>
          <a:lstStyle/>
          <a:p>
            <a:fld id="{087F8D93-0595-48F0-80B2-30676001FDF5}" type="slidenum">
              <a:rPr lang="en-US" smtClean="0"/>
              <a:t>30</a:t>
            </a:fld>
            <a:endParaRPr lang="en-US"/>
          </a:p>
        </p:txBody>
      </p:sp>
    </p:spTree>
    <p:extLst>
      <p:ext uri="{BB962C8B-B14F-4D97-AF65-F5344CB8AC3E}">
        <p14:creationId xmlns:p14="http://schemas.microsoft.com/office/powerpoint/2010/main" val="3784071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custDataLst>
              <p:tags r:id="rId1"/>
            </p:custDataLst>
          </p:nvPr>
        </p:nvSpPr>
        <p:spPr/>
        <p:txBody>
          <a:bodyPr/>
          <a:lstStyle/>
          <a:p>
            <a:r>
              <a:rPr lang="en-US" dirty="0"/>
              <a:t>Floating Point in C</a:t>
            </a:r>
          </a:p>
        </p:txBody>
      </p:sp>
      <p:sp>
        <p:nvSpPr>
          <p:cNvPr id="134147" name="Rectangle 3"/>
          <p:cNvSpPr>
            <a:spLocks noGrp="1" noChangeArrowheads="1"/>
          </p:cNvSpPr>
          <p:nvPr>
            <p:ph idx="1"/>
            <p:custDataLst>
              <p:tags r:id="rId2"/>
            </p:custDataLst>
          </p:nvPr>
        </p:nvSpPr>
        <p:spPr/>
        <p:txBody>
          <a:bodyPr/>
          <a:lstStyle/>
          <a:p>
            <a:r>
              <a:rPr lang="en-US" dirty="0"/>
              <a:t>C offers two (well, 3) levels of precision</a:t>
            </a:r>
          </a:p>
          <a:p>
            <a:pPr lvl="1">
              <a:buNone/>
            </a:pPr>
            <a:r>
              <a:rPr lang="en-US" dirty="0">
                <a:latin typeface="Courier New" panose="02070309020205020404" pitchFamily="49" charset="0"/>
                <a:cs typeface="Courier New" panose="02070309020205020404" pitchFamily="49" charset="0"/>
              </a:rPr>
              <a:t>float</a:t>
            </a:r>
            <a:r>
              <a:rPr lang="en-US" dirty="0">
                <a:latin typeface="Courier New" panose="02070309020205020404" pitchFamily="49" charset="0"/>
                <a:ea typeface="Anonymous Pro" charset="0"/>
                <a:cs typeface="Courier New" panose="02070309020205020404" pitchFamily="49" charset="0"/>
              </a:rPr>
              <a:t>		1.0f   </a:t>
            </a:r>
            <a:r>
              <a:rPr lang="en-US" dirty="0"/>
              <a:t>single precision (32-bit)</a:t>
            </a:r>
          </a:p>
          <a:p>
            <a:pPr lvl="1">
              <a:buNone/>
            </a:pPr>
            <a:r>
              <a:rPr lang="en-US" dirty="0">
                <a:latin typeface="Courier New" panose="02070309020205020404" pitchFamily="49" charset="0"/>
                <a:cs typeface="Courier New" panose="02070309020205020404" pitchFamily="49" charset="0"/>
              </a:rPr>
              <a:t>double</a:t>
            </a:r>
            <a:r>
              <a:rPr lang="en-US" dirty="0">
                <a:latin typeface="Courier New" panose="02070309020205020404" pitchFamily="49" charset="0"/>
                <a:ea typeface="Anonymous Pro" charset="0"/>
                <a:cs typeface="Courier New" panose="02070309020205020404" pitchFamily="49" charset="0"/>
              </a:rPr>
              <a:t>		1.0    </a:t>
            </a:r>
            <a:r>
              <a:rPr lang="en-US" dirty="0"/>
              <a:t>double precision (64-bit)</a:t>
            </a:r>
          </a:p>
          <a:p>
            <a:pPr lvl="1">
              <a:buNone/>
            </a:pPr>
            <a:r>
              <a:rPr lang="en-US" dirty="0">
                <a:solidFill>
                  <a:schemeClr val="bg2"/>
                </a:solidFill>
                <a:latin typeface="Courier New" panose="02070309020205020404" pitchFamily="49" charset="0"/>
                <a:ea typeface="Anonymous Pro" charset="0"/>
                <a:cs typeface="Courier New" panose="02070309020205020404" pitchFamily="49" charset="0"/>
              </a:rPr>
              <a:t>long double  1.0L   </a:t>
            </a:r>
            <a:r>
              <a:rPr lang="en-US" i="1" dirty="0">
                <a:solidFill>
                  <a:schemeClr val="bg2"/>
                </a:solidFill>
                <a:ea typeface="Roboto" charset="0"/>
                <a:cs typeface="Calibri" panose="020F0502020204030204" pitchFamily="34" charset="0"/>
              </a:rPr>
              <a:t>(“double </a:t>
            </a:r>
            <a:r>
              <a:rPr lang="en-US" i="1" dirty="0" err="1">
                <a:solidFill>
                  <a:schemeClr val="bg2"/>
                </a:solidFill>
                <a:ea typeface="Roboto" charset="0"/>
                <a:cs typeface="Calibri" panose="020F0502020204030204" pitchFamily="34" charset="0"/>
              </a:rPr>
              <a:t>double</a:t>
            </a:r>
            <a:r>
              <a:rPr lang="en-US" i="1" dirty="0">
                <a:solidFill>
                  <a:schemeClr val="bg2"/>
                </a:solidFill>
                <a:ea typeface="Roboto" charset="0"/>
                <a:cs typeface="Calibri" panose="020F0502020204030204" pitchFamily="34" charset="0"/>
              </a:rPr>
              <a:t>” or </a:t>
            </a:r>
            <a:r>
              <a:rPr lang="en-US" i="1" dirty="0">
                <a:solidFill>
                  <a:schemeClr val="bg2"/>
                </a:solidFill>
                <a:cs typeface="Calibri" panose="020F0502020204030204" pitchFamily="34" charset="0"/>
              </a:rPr>
              <a:t>quadruple)</a:t>
            </a:r>
            <a:br>
              <a:rPr lang="en-US" i="1" dirty="0">
                <a:solidFill>
                  <a:schemeClr val="bg2"/>
                </a:solidFill>
                <a:cs typeface="Calibri" panose="020F0502020204030204" pitchFamily="34" charset="0"/>
              </a:rPr>
            </a:br>
            <a:r>
              <a:rPr lang="en-US" i="1" dirty="0">
                <a:solidFill>
                  <a:schemeClr val="bg2"/>
                </a:solidFill>
                <a:cs typeface="Calibri" panose="020F0502020204030204" pitchFamily="34" charset="0"/>
              </a:rPr>
              <a:t>				</a:t>
            </a:r>
            <a:r>
              <a:rPr lang="en-US" i="1" dirty="0">
                <a:solidFill>
                  <a:schemeClr val="bg2"/>
                </a:solidFill>
                <a:latin typeface="Courier New" panose="02070309020205020404" pitchFamily="49" charset="0"/>
                <a:cs typeface="Courier New" panose="02070309020205020404" pitchFamily="49" charset="0"/>
              </a:rPr>
              <a:t>  </a:t>
            </a:r>
            <a:r>
              <a:rPr lang="en-US" dirty="0">
                <a:solidFill>
                  <a:schemeClr val="bg2"/>
                </a:solidFill>
                <a:cs typeface="Calibri" panose="020F0502020204030204" pitchFamily="34" charset="0"/>
              </a:rPr>
              <a:t>precision (64-128 bits)</a:t>
            </a:r>
            <a:endParaRPr lang="en-US" sz="1500" dirty="0">
              <a:solidFill>
                <a:schemeClr val="bg2"/>
              </a:solidFill>
              <a:cs typeface="Calibri" panose="020F0502020204030204" pitchFamily="34" charset="0"/>
            </a:endParaRPr>
          </a:p>
          <a:p>
            <a:pPr lvl="2"/>
            <a:endParaRPr lang="en-US" dirty="0"/>
          </a:p>
          <a:p>
            <a:r>
              <a:rPr lang="en-US" dirty="0">
                <a:latin typeface="Courier New" panose="02070309020205020404" pitchFamily="49" charset="0"/>
                <a:cs typeface="Courier New" panose="02070309020205020404" pitchFamily="49" charset="0"/>
              </a:rPr>
              <a:t>#include &lt;math.h&gt; </a:t>
            </a:r>
            <a:r>
              <a:rPr lang="en-US" dirty="0"/>
              <a:t>to get </a:t>
            </a:r>
            <a:r>
              <a:rPr lang="en-US" dirty="0">
                <a:latin typeface="Courier New" panose="02070309020205020404" pitchFamily="49" charset="0"/>
                <a:cs typeface="Courier New" panose="02070309020205020404" pitchFamily="49" charset="0"/>
              </a:rPr>
              <a:t>INFINITY</a:t>
            </a:r>
            <a:r>
              <a:rPr lang="en-US" dirty="0"/>
              <a:t> and </a:t>
            </a:r>
            <a:r>
              <a:rPr lang="en-US" dirty="0">
                <a:latin typeface="Courier New" panose="02070309020205020404" pitchFamily="49" charset="0"/>
                <a:cs typeface="Courier New" panose="02070309020205020404" pitchFamily="49" charset="0"/>
              </a:rPr>
              <a:t>NAN</a:t>
            </a:r>
            <a:r>
              <a:rPr lang="en-US" dirty="0"/>
              <a:t> constants</a:t>
            </a:r>
          </a:p>
          <a:p>
            <a:r>
              <a:rPr lang="en-US" dirty="0">
                <a:solidFill>
                  <a:srgbClr val="FF0000"/>
                </a:solidFill>
              </a:rPr>
              <a:t>Equality (</a:t>
            </a:r>
            <a:r>
              <a:rPr lang="en-US" dirty="0">
                <a:solidFill>
                  <a:srgbClr val="FF0000"/>
                </a:solidFill>
                <a:latin typeface="Courier New" panose="02070309020205020404" pitchFamily="49" charset="0"/>
                <a:cs typeface="Courier New" panose="02070309020205020404" pitchFamily="49" charset="0"/>
              </a:rPr>
              <a:t>==</a:t>
            </a:r>
            <a:r>
              <a:rPr lang="en-US" dirty="0">
                <a:solidFill>
                  <a:srgbClr val="FF0000"/>
                </a:solidFill>
              </a:rPr>
              <a:t>) comparisons between floating point numbers are tricky, and often return unexpected results, so just avoid them!</a:t>
            </a:r>
          </a:p>
        </p:txBody>
      </p:sp>
      <p:sp>
        <p:nvSpPr>
          <p:cNvPr id="4" name="Slide Number Placeholder 3"/>
          <p:cNvSpPr>
            <a:spLocks noGrp="1"/>
          </p:cNvSpPr>
          <p:nvPr>
            <p:ph type="sldNum" sz="quarter" idx="10"/>
            <p:custDataLst>
              <p:tags r:id="rId3"/>
            </p:custDataLst>
          </p:nvPr>
        </p:nvSpPr>
        <p:spPr/>
        <p:txBody>
          <a:bodyPr/>
          <a:lstStyle/>
          <a:p>
            <a:pPr>
              <a:defRPr/>
            </a:pPr>
            <a:fld id="{9FDB4C98-D2E6-A74A-9C3E-4BF05FFA5297}" type="slidenum">
              <a:rPr lang="en-US" smtClean="0"/>
              <a:pPr>
                <a:defRPr/>
              </a:pPr>
              <a:t>4</a:t>
            </a:fld>
            <a:endParaRPr lang="en-US" dirty="0"/>
          </a:p>
        </p:txBody>
      </p:sp>
      <p:sp>
        <p:nvSpPr>
          <p:cNvPr id="6" name="TextBox 5"/>
          <p:cNvSpPr txBox="1"/>
          <p:nvPr>
            <p:custDataLst>
              <p:tags r:id="rId4"/>
            </p:custDataLst>
          </p:nvPr>
        </p:nvSpPr>
        <p:spPr>
          <a:xfrm>
            <a:off x="8046720" y="228600"/>
            <a:ext cx="1097280" cy="1097280"/>
          </a:xfrm>
          <a:prstGeom prst="rect">
            <a:avLst/>
          </a:prstGeom>
          <a:solidFill>
            <a:srgbClr val="FFDBD0"/>
          </a:solidFill>
        </p:spPr>
        <p:txBody>
          <a:bodyPr wrap="none" tIns="0" bIns="0" rtlCol="0" anchor="ctr" anchorCtr="0">
            <a:spAutoFit/>
          </a:bodyPr>
          <a:lstStyle/>
          <a:p>
            <a:pPr algn="ctr"/>
            <a:r>
              <a:rPr lang="en-US" sz="7200" dirty="0">
                <a:solidFill>
                  <a:srgbClr val="AB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89512067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custDataLst>
              <p:tags r:id="rId1"/>
            </p:custDataLst>
          </p:nvPr>
        </p:nvSpPr>
        <p:spPr/>
        <p:txBody>
          <a:bodyPr/>
          <a:lstStyle/>
          <a:p>
            <a:r>
              <a:rPr lang="en-US" dirty="0"/>
              <a:t>Floating Point Conversions in C</a:t>
            </a:r>
          </a:p>
        </p:txBody>
      </p:sp>
      <mc:AlternateContent xmlns:mc="http://schemas.openxmlformats.org/markup-compatibility/2006" xmlns:a14="http://schemas.microsoft.com/office/drawing/2010/main">
        <mc:Choice Requires="a14">
          <p:sp>
            <p:nvSpPr>
              <p:cNvPr id="134147" name="Rectangle 3"/>
              <p:cNvSpPr>
                <a:spLocks noGrp="1" noChangeArrowheads="1"/>
              </p:cNvSpPr>
              <p:nvPr>
                <p:ph idx="1"/>
                <p:custDataLst>
                  <p:tags r:id="rId2"/>
                </p:custDataLst>
              </p:nvPr>
            </p:nvSpPr>
            <p:spPr/>
            <p:txBody>
              <a:bodyPr/>
              <a:lstStyle/>
              <a:p>
                <a:r>
                  <a:rPr lang="en-US" dirty="0">
                    <a:solidFill>
                      <a:srgbClr val="FF0000"/>
                    </a:solidFill>
                  </a:rPr>
                  <a:t>Casting between </a:t>
                </a:r>
                <a:r>
                  <a:rPr lang="en-US" dirty="0" err="1">
                    <a:solidFill>
                      <a:srgbClr val="FF0000"/>
                    </a:solidFill>
                    <a:latin typeface="Courier New" panose="02070309020205020404" pitchFamily="49" charset="0"/>
                    <a:cs typeface="Courier New" panose="02070309020205020404" pitchFamily="49" charset="0"/>
                  </a:rPr>
                  <a:t>int</a:t>
                </a:r>
                <a:r>
                  <a:rPr lang="en-US" dirty="0">
                    <a:solidFill>
                      <a:srgbClr val="FF0000"/>
                    </a:solidFill>
                  </a:rPr>
                  <a:t>, </a:t>
                </a:r>
                <a:r>
                  <a:rPr lang="en-US" dirty="0">
                    <a:solidFill>
                      <a:srgbClr val="FF0000"/>
                    </a:solidFill>
                    <a:latin typeface="Courier New" panose="02070309020205020404" pitchFamily="49" charset="0"/>
                    <a:cs typeface="Courier New" panose="02070309020205020404" pitchFamily="49" charset="0"/>
                  </a:rPr>
                  <a:t>float</a:t>
                </a:r>
                <a:r>
                  <a:rPr lang="en-US" dirty="0">
                    <a:solidFill>
                      <a:srgbClr val="FF0000"/>
                    </a:solidFill>
                  </a:rPr>
                  <a:t>, and </a:t>
                </a:r>
                <a:r>
                  <a:rPr lang="en-US" dirty="0">
                    <a:solidFill>
                      <a:srgbClr val="FF0000"/>
                    </a:solidFill>
                    <a:latin typeface="Courier New" panose="02070309020205020404" pitchFamily="49" charset="0"/>
                    <a:cs typeface="Courier New" panose="02070309020205020404" pitchFamily="49" charset="0"/>
                  </a:rPr>
                  <a:t>double</a:t>
                </a:r>
                <a:r>
                  <a:rPr lang="en-US" dirty="0">
                    <a:solidFill>
                      <a:srgbClr val="FF0000"/>
                    </a:solidFill>
                  </a:rPr>
                  <a:t> </a:t>
                </a:r>
                <a:r>
                  <a:rPr lang="en-US" b="1" dirty="0">
                    <a:solidFill>
                      <a:srgbClr val="FF0000"/>
                    </a:solidFill>
                  </a:rPr>
                  <a:t>changes</a:t>
                </a:r>
                <a:r>
                  <a:rPr lang="en-US" dirty="0">
                    <a:solidFill>
                      <a:srgbClr val="FF0000"/>
                    </a:solidFill>
                  </a:rPr>
                  <a:t> the bit representation</a:t>
                </a:r>
              </a:p>
              <a:p>
                <a:pPr lvl="1"/>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r>
                  <a:rPr lang="en-US" dirty="0">
                    <a:latin typeface="Courier New" panose="02070309020205020404" pitchFamily="49" charset="0"/>
                    <a:cs typeface="Courier New" panose="02070309020205020404" pitchFamily="49" charset="0"/>
                  </a:rPr>
                  <a:t> float</a:t>
                </a:r>
              </a:p>
              <a:p>
                <a:pPr lvl="2"/>
                <a:r>
                  <a:rPr lang="en-US" dirty="0"/>
                  <a:t>May be rounded (not enough bits in mantissa: 23)</a:t>
                </a:r>
              </a:p>
              <a:p>
                <a:pPr lvl="2"/>
                <a:r>
                  <a:rPr lang="en-US" dirty="0"/>
                  <a:t>Overflow impossible</a:t>
                </a:r>
              </a:p>
              <a:p>
                <a:pPr lvl="1"/>
                <a:r>
                  <a:rPr lang="en-US" dirty="0" err="1">
                    <a:latin typeface="Courier New" panose="02070309020205020404" pitchFamily="49" charset="0"/>
                    <a:cs typeface="Courier New" panose="02070309020205020404" pitchFamily="49" charset="0"/>
                  </a:rPr>
                  <a:t>int</a:t>
                </a:r>
                <a:r>
                  <a:rPr lang="en-US" dirty="0"/>
                  <a:t> or </a:t>
                </a:r>
                <a:r>
                  <a:rPr lang="en-US" dirty="0">
                    <a:latin typeface="Courier New" panose="02070309020205020404" pitchFamily="49" charset="0"/>
                    <a:cs typeface="Courier New" panose="02070309020205020404" pitchFamily="49" charset="0"/>
                  </a:rPr>
                  <a:t>float </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r>
                  <a:rPr lang="en-US" dirty="0">
                    <a:latin typeface="Courier New" panose="02070309020205020404" pitchFamily="49" charset="0"/>
                    <a:cs typeface="Courier New" panose="02070309020205020404" pitchFamily="49" charset="0"/>
                  </a:rPr>
                  <a:t> double</a:t>
                </a:r>
              </a:p>
              <a:p>
                <a:pPr lvl="2"/>
                <a:r>
                  <a:rPr lang="en-US" dirty="0"/>
                  <a:t>Exact conversion (all 32-bit </a:t>
                </a:r>
                <a:r>
                  <a:rPr lang="en-US" dirty="0" err="1">
                    <a:latin typeface="Courier New" panose="02070309020205020404" pitchFamily="49" charset="0"/>
                    <a:cs typeface="Courier New" panose="02070309020205020404" pitchFamily="49" charset="0"/>
                  </a:rPr>
                  <a:t>int</a:t>
                </a:r>
                <a:r>
                  <a:rPr lang="en-US" dirty="0" err="1"/>
                  <a:t>s</a:t>
                </a:r>
                <a:r>
                  <a:rPr lang="en-US" dirty="0"/>
                  <a:t> representable)</a:t>
                </a:r>
              </a:p>
              <a:p>
                <a:pPr lvl="1"/>
                <a:r>
                  <a:rPr lang="en-US" dirty="0">
                    <a:latin typeface="Courier New" panose="02070309020205020404" pitchFamily="49" charset="0"/>
                    <a:cs typeface="Courier New" panose="02070309020205020404" pitchFamily="49" charset="0"/>
                  </a:rPr>
                  <a:t>long </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r>
                  <a:rPr lang="en-US" dirty="0">
                    <a:latin typeface="Courier New" panose="02070309020205020404" pitchFamily="49" charset="0"/>
                    <a:cs typeface="Courier New" panose="02070309020205020404" pitchFamily="49" charset="0"/>
                  </a:rPr>
                  <a:t> double</a:t>
                </a:r>
              </a:p>
              <a:p>
                <a:pPr lvl="2"/>
                <a:r>
                  <a:rPr lang="en-US" dirty="0"/>
                  <a:t>Depends on word size (32-bit is exact, 64-bit may be rounded)</a:t>
                </a:r>
              </a:p>
              <a:p>
                <a:pPr lvl="1"/>
                <a:r>
                  <a:rPr lang="en-US" dirty="0">
                    <a:latin typeface="Courier New" panose="02070309020205020404" pitchFamily="49" charset="0"/>
                    <a:cs typeface="Courier New" panose="02070309020205020404" pitchFamily="49" charset="0"/>
                  </a:rPr>
                  <a:t>double</a:t>
                </a:r>
                <a:r>
                  <a:rPr lang="en-US" dirty="0"/>
                  <a:t> or </a:t>
                </a:r>
                <a:r>
                  <a:rPr lang="en-US" dirty="0">
                    <a:latin typeface="Courier New" panose="02070309020205020404" pitchFamily="49" charset="0"/>
                    <a:cs typeface="Courier New" panose="02070309020205020404" pitchFamily="49" charset="0"/>
                  </a:rPr>
                  <a:t>float </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int</a:t>
                </a:r>
                <a:endParaRPr lang="en-US" dirty="0">
                  <a:latin typeface="Courier New" panose="02070309020205020404" pitchFamily="49" charset="0"/>
                  <a:cs typeface="Courier New" panose="02070309020205020404" pitchFamily="49" charset="0"/>
                </a:endParaRPr>
              </a:p>
              <a:p>
                <a:pPr lvl="2"/>
                <a:r>
                  <a:rPr lang="en-US" dirty="0"/>
                  <a:t>Truncates fractional part (rounded toward zero)</a:t>
                </a:r>
              </a:p>
              <a:p>
                <a:pPr lvl="2"/>
                <a:r>
                  <a:rPr lang="en-US" dirty="0"/>
                  <a:t>“Not defined” when out of range or </a:t>
                </a:r>
                <a:r>
                  <a:rPr lang="en-US" dirty="0" err="1"/>
                  <a:t>NaN</a:t>
                </a:r>
                <a:r>
                  <a:rPr lang="en-US" dirty="0"/>
                  <a:t>:  generally sets to </a:t>
                </a:r>
                <a:r>
                  <a:rPr lang="en-US" dirty="0" err="1">
                    <a:latin typeface="Courier New" panose="02070309020205020404" pitchFamily="49" charset="0"/>
                    <a:cs typeface="Courier New" panose="02070309020205020404" pitchFamily="49" charset="0"/>
                  </a:rPr>
                  <a:t>Tmin</a:t>
                </a:r>
                <a:br>
                  <a:rPr lang="en-US" dirty="0"/>
                </a:br>
                <a:r>
                  <a:rPr lang="en-US" dirty="0"/>
                  <a:t>(even if the value is a very big positive)</a:t>
                </a:r>
              </a:p>
              <a:p>
                <a:endParaRPr lang="en-US" dirty="0"/>
              </a:p>
            </p:txBody>
          </p:sp>
        </mc:Choice>
        <mc:Fallback xmlns="">
          <p:sp>
            <p:nvSpPr>
              <p:cNvPr id="134147" name="Rectangle 3"/>
              <p:cNvSpPr>
                <a:spLocks noGrp="1" noRot="1" noChangeAspect="1" noMove="1" noResize="1" noEditPoints="1" noAdjustHandles="1" noChangeArrowheads="1" noChangeShapeType="1" noTextEdit="1"/>
              </p:cNvSpPr>
              <p:nvPr>
                <p:ph idx="1"/>
                <p:custDataLst>
                  <p:tags r:id="rId7"/>
                </p:custDataLst>
              </p:nvPr>
            </p:nvSpPr>
            <p:spPr>
              <a:xfrm>
                <a:off x="396875" y="1362075"/>
                <a:ext cx="8366760" cy="4972050"/>
              </a:xfrm>
              <a:blipFill rotWithShape="0">
                <a:blip r:embed="rId8"/>
                <a:stretch>
                  <a:fillRect l="-291" t="-1471" b="-6740"/>
                </a:stretch>
              </a:blipFill>
            </p:spPr>
            <p:txBody>
              <a:bodyPr/>
              <a:lstStyle/>
              <a:p>
                <a:r>
                  <a:rPr lang="en-US">
                    <a:noFill/>
                  </a:rPr>
                  <a:t> </a:t>
                </a:r>
              </a:p>
            </p:txBody>
          </p:sp>
        </mc:Fallback>
      </mc:AlternateContent>
      <p:sp>
        <p:nvSpPr>
          <p:cNvPr id="4" name="Slide Number Placeholder 3"/>
          <p:cNvSpPr>
            <a:spLocks noGrp="1"/>
          </p:cNvSpPr>
          <p:nvPr>
            <p:ph type="sldNum" sz="quarter" idx="10"/>
            <p:custDataLst>
              <p:tags r:id="rId3"/>
            </p:custDataLst>
          </p:nvPr>
        </p:nvSpPr>
        <p:spPr/>
        <p:txBody>
          <a:bodyPr/>
          <a:lstStyle/>
          <a:p>
            <a:pPr>
              <a:defRPr/>
            </a:pPr>
            <a:fld id="{9FDB4C98-D2E6-A74A-9C3E-4BF05FFA5297}" type="slidenum">
              <a:rPr lang="en-US" smtClean="0"/>
              <a:pPr>
                <a:defRPr/>
              </a:pPr>
              <a:t>5</a:t>
            </a:fld>
            <a:endParaRPr lang="en-US" dirty="0"/>
          </a:p>
        </p:txBody>
      </p:sp>
      <p:sp>
        <p:nvSpPr>
          <p:cNvPr id="6" name="TextBox 5"/>
          <p:cNvSpPr txBox="1"/>
          <p:nvPr>
            <p:custDataLst>
              <p:tags r:id="rId4"/>
            </p:custDataLst>
          </p:nvPr>
        </p:nvSpPr>
        <p:spPr>
          <a:xfrm>
            <a:off x="8046720" y="228600"/>
            <a:ext cx="1097280" cy="1097280"/>
          </a:xfrm>
          <a:prstGeom prst="rect">
            <a:avLst/>
          </a:prstGeom>
          <a:solidFill>
            <a:srgbClr val="FFDBD0"/>
          </a:solidFill>
        </p:spPr>
        <p:txBody>
          <a:bodyPr wrap="none" tIns="0" bIns="0" rtlCol="0" anchor="ctr" anchorCtr="0">
            <a:spAutoFit/>
          </a:bodyPr>
          <a:lstStyle/>
          <a:p>
            <a:pPr algn="ctr"/>
            <a:r>
              <a:rPr lang="en-US" sz="7200" dirty="0">
                <a:solidFill>
                  <a:srgbClr val="AB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06068729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Number Representation Really Matters</a:t>
            </a:r>
          </a:p>
        </p:txBody>
      </p:sp>
      <p:sp>
        <p:nvSpPr>
          <p:cNvPr id="3" name="Content Placeholder 2"/>
          <p:cNvSpPr>
            <a:spLocks noGrp="1"/>
          </p:cNvSpPr>
          <p:nvPr>
            <p:ph idx="1"/>
            <p:custDataLst>
              <p:tags r:id="rId2"/>
            </p:custDataLst>
          </p:nvPr>
        </p:nvSpPr>
        <p:spPr>
          <a:xfrm>
            <a:off x="393192" y="1362456"/>
            <a:ext cx="8366760" cy="4974336"/>
          </a:xfrm>
        </p:spPr>
        <p:txBody>
          <a:bodyPr/>
          <a:lstStyle/>
          <a:p>
            <a:r>
              <a:rPr lang="en-US" sz="2400" b="1" dirty="0"/>
              <a:t>1991:</a:t>
            </a:r>
            <a:r>
              <a:rPr lang="en-US" sz="2400" dirty="0"/>
              <a:t> Patriot missile targeting error</a:t>
            </a:r>
          </a:p>
          <a:p>
            <a:pPr lvl="1">
              <a:spcBef>
                <a:spcPts val="0"/>
              </a:spcBef>
            </a:pPr>
            <a:r>
              <a:rPr lang="en-US" sz="2000" dirty="0"/>
              <a:t>clock skew due to conversion from integer to floating point</a:t>
            </a:r>
          </a:p>
          <a:p>
            <a:r>
              <a:rPr lang="en-US" sz="2400" b="1" dirty="0"/>
              <a:t>1996:</a:t>
            </a:r>
            <a:r>
              <a:rPr lang="en-US" sz="2400" dirty="0"/>
              <a:t> </a:t>
            </a:r>
            <a:r>
              <a:rPr lang="en-US" sz="2400" dirty="0" err="1"/>
              <a:t>Ariane</a:t>
            </a:r>
            <a:r>
              <a:rPr lang="en-US" sz="2400" dirty="0"/>
              <a:t> 5 rocket exploded  ($1 billion)</a:t>
            </a:r>
          </a:p>
          <a:p>
            <a:pPr lvl="1">
              <a:spcBef>
                <a:spcPts val="0"/>
              </a:spcBef>
            </a:pPr>
            <a:r>
              <a:rPr lang="en-US" sz="2000" dirty="0"/>
              <a:t>overflow converting 64-bit floating point to 16-bit integer</a:t>
            </a:r>
          </a:p>
          <a:p>
            <a:r>
              <a:rPr lang="en-US" sz="2400" b="1" dirty="0"/>
              <a:t>2000:</a:t>
            </a:r>
            <a:r>
              <a:rPr lang="en-US" sz="2400" dirty="0"/>
              <a:t> Y2K problem</a:t>
            </a:r>
          </a:p>
          <a:p>
            <a:pPr lvl="1">
              <a:spcBef>
                <a:spcPts val="0"/>
              </a:spcBef>
            </a:pPr>
            <a:r>
              <a:rPr lang="en-US" sz="2000" dirty="0"/>
              <a:t>limited (decimal) representation: overflow, wrap-around</a:t>
            </a:r>
          </a:p>
          <a:p>
            <a:r>
              <a:rPr lang="en-US" sz="2400" b="1" dirty="0"/>
              <a:t>2038:</a:t>
            </a:r>
            <a:r>
              <a:rPr lang="en-US" sz="2400" dirty="0"/>
              <a:t> Unix epoch rollover</a:t>
            </a:r>
          </a:p>
          <a:p>
            <a:pPr lvl="1">
              <a:spcBef>
                <a:spcPts val="0"/>
              </a:spcBef>
            </a:pPr>
            <a:r>
              <a:rPr lang="en-US" sz="2000" dirty="0"/>
              <a:t>Unix epoch = seconds since 12am, January 1, 1970</a:t>
            </a:r>
          </a:p>
          <a:p>
            <a:pPr lvl="1"/>
            <a:r>
              <a:rPr lang="en-US" sz="2000" dirty="0"/>
              <a:t>signed 32-bit integer representation rolls over to </a:t>
            </a:r>
            <a:r>
              <a:rPr lang="en-US" sz="2000" dirty="0" err="1"/>
              <a:t>TMin</a:t>
            </a:r>
            <a:r>
              <a:rPr lang="en-US" sz="2000" dirty="0"/>
              <a:t> in 2038</a:t>
            </a:r>
          </a:p>
          <a:p>
            <a:r>
              <a:rPr lang="en-US" sz="2400" b="1" dirty="0"/>
              <a:t>Other related bugs:</a:t>
            </a:r>
          </a:p>
          <a:p>
            <a:pPr lvl="1">
              <a:spcBef>
                <a:spcPts val="0"/>
              </a:spcBef>
            </a:pPr>
            <a:r>
              <a:rPr lang="en-US" sz="2000" dirty="0"/>
              <a:t>1982: Vancouver Stock Exchange (truncation instead of rounding)</a:t>
            </a:r>
          </a:p>
          <a:p>
            <a:pPr lvl="1"/>
            <a:r>
              <a:rPr lang="en-US" sz="2000" dirty="0"/>
              <a:t>1994: Intel Pentium FDIV (floating point division) HW bug ($475 million)</a:t>
            </a:r>
          </a:p>
          <a:p>
            <a:pPr lvl="1"/>
            <a:r>
              <a:rPr lang="en-US" sz="2000" dirty="0"/>
              <a:t>1997: USS Yorktown “smart” warship stranded: divide by zero</a:t>
            </a:r>
          </a:p>
          <a:p>
            <a:pPr lvl="1"/>
            <a:r>
              <a:rPr lang="en-US" sz="2000" dirty="0"/>
              <a:t>1998: Mars Climate Orbiter crashed: unit mismatch ($193 million)</a:t>
            </a:r>
          </a:p>
        </p:txBody>
      </p:sp>
      <p:sp>
        <p:nvSpPr>
          <p:cNvPr id="8" name="Slide Number Placeholder 7"/>
          <p:cNvSpPr>
            <a:spLocks noGrp="1"/>
          </p:cNvSpPr>
          <p:nvPr>
            <p:ph type="sldNum" sz="quarter" idx="10"/>
            <p:custDataLst>
              <p:tags r:id="rId3"/>
            </p:custDataLst>
          </p:nvPr>
        </p:nvSpPr>
        <p:spPr/>
        <p:txBody>
          <a:bodyPr/>
          <a:lstStyle/>
          <a:p>
            <a:fld id="{9FDB4C98-D2E6-A74A-9C3E-4BF05FFA5297}" type="slidenum">
              <a:rPr lang="en-US" smtClean="0"/>
              <a:pPr/>
              <a:t>6</a:t>
            </a:fld>
            <a:endParaRPr lang="en-US" dirty="0"/>
          </a:p>
        </p:txBody>
      </p:sp>
    </p:spTree>
    <p:extLst>
      <p:ext uri="{BB962C8B-B14F-4D97-AF65-F5344CB8AC3E}">
        <p14:creationId xmlns:p14="http://schemas.microsoft.com/office/powerpoint/2010/main" val="1842343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7018" y="304800"/>
            <a:ext cx="2538582" cy="762000"/>
          </a:xfrm>
        </p:spPr>
        <p:txBody>
          <a:bodyPr/>
          <a:lstStyle/>
          <a:p>
            <a:r>
              <a:rPr lang="en-US" dirty="0"/>
              <a:t>Roadmap</a:t>
            </a:r>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7</a:t>
            </a:fld>
            <a:endParaRPr lang="en-US" dirty="0"/>
          </a:p>
        </p:txBody>
      </p:sp>
      <p:sp>
        <p:nvSpPr>
          <p:cNvPr id="9" name="Rectangle 2"/>
          <p:cNvSpPr>
            <a:spLocks noChangeArrowheads="1"/>
          </p:cNvSpPr>
          <p:nvPr>
            <p:custDataLst>
              <p:tags r:id="rId3"/>
            </p:custDataLst>
          </p:nvPr>
        </p:nvSpPr>
        <p:spPr bwMode="auto">
          <a:xfrm>
            <a:off x="457200" y="1434490"/>
            <a:ext cx="3733800" cy="132087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600" b="1" dirty="0">
                <a:latin typeface="Courier New" panose="02070309020205020404" pitchFamily="49" charset="0"/>
                <a:cs typeface="Courier New" panose="02070309020205020404" pitchFamily="49" charset="0"/>
              </a:rPr>
              <a:t>car *</a:t>
            </a:r>
            <a:r>
              <a:rPr lang="en-US" sz="1600" b="0" dirty="0">
                <a:latin typeface="Courier New" panose="02070309020205020404" pitchFamily="49" charset="0"/>
                <a:cs typeface="Courier New" panose="02070309020205020404" pitchFamily="49" charset="0"/>
              </a:rPr>
              <a:t>c = malloc(sizeof(</a:t>
            </a:r>
            <a:r>
              <a:rPr lang="en-US" sz="1600" dirty="0">
                <a:latin typeface="Courier New" panose="02070309020205020404" pitchFamily="49" charset="0"/>
                <a:cs typeface="Courier New" panose="02070309020205020404" pitchFamily="49" charset="0"/>
              </a:rPr>
              <a:t>car</a:t>
            </a:r>
            <a:r>
              <a:rPr lang="en-US" sz="1600" b="0" dirty="0">
                <a:latin typeface="Courier New" panose="02070309020205020404" pitchFamily="49" charset="0"/>
                <a:cs typeface="Courier New" panose="02070309020205020404" pitchFamily="49" charset="0"/>
              </a:rPr>
              <a:t>));</a:t>
            </a:r>
          </a:p>
          <a:p>
            <a:r>
              <a:rPr lang="en-US" sz="1600" b="0" dirty="0">
                <a:latin typeface="Courier New" panose="02070309020205020404" pitchFamily="49" charset="0"/>
                <a:cs typeface="Courier New" panose="02070309020205020404" pitchFamily="49" charset="0"/>
              </a:rPr>
              <a:t>c-&gt;miles = 100;</a:t>
            </a:r>
          </a:p>
          <a:p>
            <a:r>
              <a:rPr lang="en-US" sz="1600" b="0" dirty="0">
                <a:latin typeface="Courier New" panose="02070309020205020404" pitchFamily="49" charset="0"/>
                <a:cs typeface="Courier New" panose="02070309020205020404" pitchFamily="49" charset="0"/>
              </a:rPr>
              <a:t>c-&gt;gals = 17;</a:t>
            </a:r>
          </a:p>
          <a:p>
            <a:r>
              <a:rPr lang="en-US" sz="1600" b="1" dirty="0">
                <a:latin typeface="Courier New" panose="02070309020205020404" pitchFamily="49" charset="0"/>
                <a:cs typeface="Courier New" panose="02070309020205020404" pitchFamily="49" charset="0"/>
              </a:rPr>
              <a:t>float</a:t>
            </a:r>
            <a:r>
              <a:rPr lang="en-US" sz="1600" b="0" dirty="0">
                <a:latin typeface="Courier New" panose="02070309020205020404" pitchFamily="49" charset="0"/>
                <a:cs typeface="Courier New" panose="02070309020205020404" pitchFamily="49" charset="0"/>
              </a:rPr>
              <a:t> mpg = get_mpg(c);</a:t>
            </a:r>
          </a:p>
          <a:p>
            <a:r>
              <a:rPr lang="en-US" sz="1600" b="0" dirty="0">
                <a:latin typeface="Courier New" panose="02070309020205020404" pitchFamily="49" charset="0"/>
                <a:cs typeface="Courier New" panose="02070309020205020404" pitchFamily="49" charset="0"/>
              </a:rPr>
              <a:t>free(c);</a:t>
            </a:r>
          </a:p>
        </p:txBody>
      </p:sp>
      <p:sp>
        <p:nvSpPr>
          <p:cNvPr id="10" name="Rectangle 2"/>
          <p:cNvSpPr>
            <a:spLocks noChangeArrowheads="1"/>
          </p:cNvSpPr>
          <p:nvPr>
            <p:custDataLst>
              <p:tags r:id="rId4"/>
            </p:custDataLst>
          </p:nvPr>
        </p:nvSpPr>
        <p:spPr bwMode="auto">
          <a:xfrm>
            <a:off x="4343400" y="1425714"/>
            <a:ext cx="2438400" cy="132087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600" b="0" dirty="0">
                <a:latin typeface="Courier New" panose="02070309020205020404" pitchFamily="49" charset="0"/>
                <a:cs typeface="Courier New" panose="02070309020205020404" pitchFamily="49" charset="0"/>
              </a:rPr>
              <a:t>Car c = new Car();</a:t>
            </a:r>
          </a:p>
          <a:p>
            <a:r>
              <a:rPr lang="en-US" sz="1600" b="0" dirty="0">
                <a:latin typeface="Courier New" panose="02070309020205020404" pitchFamily="49" charset="0"/>
                <a:cs typeface="Courier New" panose="02070309020205020404" pitchFamily="49" charset="0"/>
              </a:rPr>
              <a:t>c.setMiles(100);</a:t>
            </a:r>
          </a:p>
          <a:p>
            <a:r>
              <a:rPr lang="en-US" sz="1600" b="0" dirty="0">
                <a:latin typeface="Courier New" panose="02070309020205020404" pitchFamily="49" charset="0"/>
                <a:cs typeface="Courier New" panose="02070309020205020404" pitchFamily="49" charset="0"/>
              </a:rPr>
              <a:t>c.setGals(17);</a:t>
            </a:r>
          </a:p>
          <a:p>
            <a:r>
              <a:rPr lang="en-US" sz="1600" b="0" dirty="0">
                <a:latin typeface="Courier New" panose="02070309020205020404" pitchFamily="49" charset="0"/>
                <a:cs typeface="Courier New" panose="02070309020205020404" pitchFamily="49" charset="0"/>
              </a:rPr>
              <a:t>float mpg =</a:t>
            </a:r>
            <a:br>
              <a:rPr lang="en-US" sz="1600" b="0" dirty="0">
                <a:latin typeface="Courier New" panose="02070309020205020404" pitchFamily="49" charset="0"/>
                <a:cs typeface="Courier New" panose="02070309020205020404" pitchFamily="49" charset="0"/>
              </a:rPr>
            </a:br>
            <a:r>
              <a:rPr lang="en-US" sz="1600" b="0" dirty="0">
                <a:latin typeface="Courier New" panose="02070309020205020404" pitchFamily="49" charset="0"/>
                <a:cs typeface="Courier New" panose="02070309020205020404" pitchFamily="49" charset="0"/>
              </a:rPr>
              <a:t>    c.getMPG();</a:t>
            </a:r>
          </a:p>
        </p:txBody>
      </p:sp>
      <p:sp>
        <p:nvSpPr>
          <p:cNvPr id="11" name="Rectangle 2"/>
          <p:cNvSpPr>
            <a:spLocks noChangeArrowheads="1"/>
          </p:cNvSpPr>
          <p:nvPr>
            <p:custDataLst>
              <p:tags r:id="rId5"/>
            </p:custDataLst>
          </p:nvPr>
        </p:nvSpPr>
        <p:spPr bwMode="auto">
          <a:xfrm>
            <a:off x="1905000" y="2938884"/>
            <a:ext cx="3471081" cy="1382430"/>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400" b="0" dirty="0">
                <a:latin typeface="Courier New" panose="02070309020205020404" pitchFamily="49" charset="0"/>
                <a:cs typeface="Courier New" panose="02070309020205020404" pitchFamily="49" charset="0"/>
              </a:rPr>
              <a:t>get_mpg:</a:t>
            </a:r>
          </a:p>
          <a:p>
            <a:r>
              <a:rPr lang="en-US" sz="1400" b="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pushq</a:t>
            </a:r>
            <a:r>
              <a:rPr lang="en-US" sz="1400" b="0" dirty="0">
                <a:latin typeface="Courier New" panose="02070309020205020404" pitchFamily="49" charset="0"/>
                <a:cs typeface="Courier New" panose="02070309020205020404" pitchFamily="49" charset="0"/>
              </a:rPr>
              <a:t>   %rbp</a:t>
            </a:r>
          </a:p>
          <a:p>
            <a:r>
              <a:rPr lang="en-US" sz="1400" b="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movq</a:t>
            </a:r>
            <a:r>
              <a:rPr lang="en-US" sz="1400" b="0" dirty="0">
                <a:latin typeface="Courier New" panose="02070309020205020404" pitchFamily="49" charset="0"/>
                <a:cs typeface="Courier New" panose="02070309020205020404" pitchFamily="49" charset="0"/>
              </a:rPr>
              <a:t>    %rsp, %rbp</a:t>
            </a:r>
          </a:p>
          <a:p>
            <a:r>
              <a:rPr lang="en-US" sz="1400" b="0" dirty="0">
                <a:latin typeface="Courier New" panose="02070309020205020404" pitchFamily="49" charset="0"/>
                <a:cs typeface="Courier New" panose="02070309020205020404" pitchFamily="49" charset="0"/>
              </a:rPr>
              <a:t>    ...</a:t>
            </a:r>
          </a:p>
          <a:p>
            <a:r>
              <a:rPr lang="en-US" sz="1400" b="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popq</a:t>
            </a:r>
            <a:r>
              <a:rPr lang="en-US" sz="1400" b="0" dirty="0">
                <a:latin typeface="Courier New" panose="02070309020205020404" pitchFamily="49" charset="0"/>
                <a:cs typeface="Courier New" panose="02070309020205020404" pitchFamily="49" charset="0"/>
              </a:rPr>
              <a:t>    %rbp</a:t>
            </a:r>
          </a:p>
          <a:p>
            <a:r>
              <a:rPr lang="en-US" sz="1400" b="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ret</a:t>
            </a:r>
          </a:p>
        </p:txBody>
      </p:sp>
      <p:pic>
        <p:nvPicPr>
          <p:cNvPr id="12" name="Picture 11"/>
          <p:cNvPicPr>
            <a:picLocks noChangeAspect="1"/>
          </p:cNvPicPr>
          <p:nvPr>
            <p:custDataLst>
              <p:tags r:id="rId6"/>
            </p:custDataLst>
          </p:nvPr>
        </p:nvPicPr>
        <p:blipFill>
          <a:blip r:embed="rId28"/>
          <a:stretch>
            <a:fillRect/>
          </a:stretch>
        </p:blipFill>
        <p:spPr>
          <a:xfrm>
            <a:off x="2147855" y="5669280"/>
            <a:ext cx="1204945" cy="1055970"/>
          </a:xfrm>
          <a:prstGeom prst="rect">
            <a:avLst/>
          </a:prstGeom>
        </p:spPr>
      </p:pic>
      <p:pic>
        <p:nvPicPr>
          <p:cNvPr id="16" name="Picture 15"/>
          <p:cNvPicPr>
            <a:picLocks noChangeAspect="1"/>
          </p:cNvPicPr>
          <p:nvPr>
            <p:custDataLst>
              <p:tags r:id="rId7"/>
            </p:custDataLst>
          </p:nvPr>
        </p:nvPicPr>
        <p:blipFill>
          <a:blip r:embed="rId29"/>
          <a:stretch>
            <a:fillRect/>
          </a:stretch>
        </p:blipFill>
        <p:spPr>
          <a:xfrm>
            <a:off x="4267200" y="5727354"/>
            <a:ext cx="1828800" cy="932688"/>
          </a:xfrm>
          <a:prstGeom prst="rect">
            <a:avLst/>
          </a:prstGeom>
        </p:spPr>
      </p:pic>
      <p:sp>
        <p:nvSpPr>
          <p:cNvPr id="5" name="Rectangle 4"/>
          <p:cNvSpPr/>
          <p:nvPr>
            <p:custDataLst>
              <p:tags r:id="rId8"/>
            </p:custDataLst>
          </p:nvPr>
        </p:nvSpPr>
        <p:spPr bwMode="auto">
          <a:xfrm>
            <a:off x="1752600" y="5649630"/>
            <a:ext cx="7010400" cy="1055970"/>
          </a:xfrm>
          <a:prstGeom prst="rect">
            <a:avLst/>
          </a:prstGeom>
          <a:noFill/>
          <a:ln w="19050" cap="flat" cmpd="sng" algn="ctr">
            <a:solidFill>
              <a:srgbClr val="00009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sp>
        <p:nvSpPr>
          <p:cNvPr id="22" name="TextBox 21"/>
          <p:cNvSpPr txBox="1"/>
          <p:nvPr>
            <p:custDataLst>
              <p:tags r:id="rId9"/>
            </p:custDataLst>
          </p:nvPr>
        </p:nvSpPr>
        <p:spPr>
          <a:xfrm>
            <a:off x="4343400" y="1034380"/>
            <a:ext cx="1143000" cy="400110"/>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Java:</a:t>
            </a:r>
          </a:p>
        </p:txBody>
      </p:sp>
      <p:sp>
        <p:nvSpPr>
          <p:cNvPr id="23" name="TextBox 22"/>
          <p:cNvSpPr txBox="1"/>
          <p:nvPr>
            <p:custDataLst>
              <p:tags r:id="rId10"/>
            </p:custDataLst>
          </p:nvPr>
        </p:nvSpPr>
        <p:spPr>
          <a:xfrm>
            <a:off x="457200" y="1018780"/>
            <a:ext cx="1143000" cy="400110"/>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C:</a:t>
            </a:r>
          </a:p>
        </p:txBody>
      </p:sp>
      <p:sp>
        <p:nvSpPr>
          <p:cNvPr id="24" name="TextBox 23"/>
          <p:cNvSpPr txBox="1"/>
          <p:nvPr>
            <p:custDataLst>
              <p:tags r:id="rId11"/>
            </p:custDataLst>
          </p:nvPr>
        </p:nvSpPr>
        <p:spPr>
          <a:xfrm>
            <a:off x="457200" y="2873514"/>
            <a:ext cx="1412774" cy="707886"/>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Assembly language:</a:t>
            </a:r>
          </a:p>
        </p:txBody>
      </p:sp>
      <p:sp>
        <p:nvSpPr>
          <p:cNvPr id="25" name="TextBox 24"/>
          <p:cNvSpPr txBox="1"/>
          <p:nvPr>
            <p:custDataLst>
              <p:tags r:id="rId12"/>
            </p:custDataLst>
          </p:nvPr>
        </p:nvSpPr>
        <p:spPr>
          <a:xfrm>
            <a:off x="451488" y="4430696"/>
            <a:ext cx="1412774" cy="707886"/>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Machine code:</a:t>
            </a:r>
          </a:p>
        </p:txBody>
      </p:sp>
      <p:sp>
        <p:nvSpPr>
          <p:cNvPr id="27" name="Rectangle 2"/>
          <p:cNvSpPr>
            <a:spLocks noChangeArrowheads="1"/>
          </p:cNvSpPr>
          <p:nvPr>
            <p:custDataLst>
              <p:tags r:id="rId13"/>
            </p:custDataLst>
          </p:nvPr>
        </p:nvSpPr>
        <p:spPr bwMode="auto">
          <a:xfrm>
            <a:off x="1905000" y="4473714"/>
            <a:ext cx="3471081" cy="951542"/>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400" b="0" dirty="0">
                <a:latin typeface="Courier New" panose="02070309020205020404" pitchFamily="49" charset="0"/>
                <a:cs typeface="Courier New" panose="02070309020205020404" pitchFamily="49" charset="0"/>
              </a:rPr>
              <a:t>0111010000011000</a:t>
            </a:r>
          </a:p>
          <a:p>
            <a:r>
              <a:rPr lang="en-US" sz="1400" b="0" dirty="0">
                <a:latin typeface="Courier New" panose="02070309020205020404" pitchFamily="49" charset="0"/>
                <a:cs typeface="Courier New" panose="02070309020205020404" pitchFamily="49" charset="0"/>
              </a:rPr>
              <a:t>100011010000010000000010</a:t>
            </a:r>
          </a:p>
          <a:p>
            <a:r>
              <a:rPr lang="en-US" sz="1400" b="0" dirty="0">
                <a:latin typeface="Courier New" panose="02070309020205020404" pitchFamily="49" charset="0"/>
                <a:cs typeface="Courier New" panose="02070309020205020404" pitchFamily="49" charset="0"/>
              </a:rPr>
              <a:t>1000100111000010</a:t>
            </a:r>
          </a:p>
          <a:p>
            <a:r>
              <a:rPr lang="en-US" sz="1400" b="0" dirty="0">
                <a:latin typeface="Courier New" panose="02070309020205020404" pitchFamily="49" charset="0"/>
                <a:cs typeface="Courier New" panose="02070309020205020404" pitchFamily="49" charset="0"/>
              </a:rPr>
              <a:t>110000011111101000011111</a:t>
            </a:r>
          </a:p>
        </p:txBody>
      </p:sp>
      <p:sp>
        <p:nvSpPr>
          <p:cNvPr id="29" name="TextBox 28"/>
          <p:cNvSpPr txBox="1"/>
          <p:nvPr>
            <p:custDataLst>
              <p:tags r:id="rId14"/>
            </p:custDataLst>
          </p:nvPr>
        </p:nvSpPr>
        <p:spPr>
          <a:xfrm>
            <a:off x="457200" y="5561798"/>
            <a:ext cx="1412774" cy="707886"/>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Computer system:</a:t>
            </a:r>
          </a:p>
        </p:txBody>
      </p:sp>
      <p:sp>
        <p:nvSpPr>
          <p:cNvPr id="30" name="TextBox 29"/>
          <p:cNvSpPr txBox="1"/>
          <p:nvPr>
            <p:custDataLst>
              <p:tags r:id="rId15"/>
            </p:custDataLst>
          </p:nvPr>
        </p:nvSpPr>
        <p:spPr>
          <a:xfrm>
            <a:off x="5550125" y="4030586"/>
            <a:ext cx="1143000" cy="400110"/>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OS:</a:t>
            </a:r>
          </a:p>
        </p:txBody>
      </p:sp>
      <p:grpSp>
        <p:nvGrpSpPr>
          <p:cNvPr id="17" name="Group 16"/>
          <p:cNvGrpSpPr/>
          <p:nvPr/>
        </p:nvGrpSpPr>
        <p:grpSpPr>
          <a:xfrm>
            <a:off x="5562600" y="4401458"/>
            <a:ext cx="3048000" cy="1097280"/>
            <a:chOff x="5562600" y="4401458"/>
            <a:chExt cx="3048000" cy="1097280"/>
          </a:xfrm>
        </p:grpSpPr>
        <p:grpSp>
          <p:nvGrpSpPr>
            <p:cNvPr id="7" name="Group 6"/>
            <p:cNvGrpSpPr/>
            <p:nvPr/>
          </p:nvGrpSpPr>
          <p:grpSpPr>
            <a:xfrm>
              <a:off x="5568724" y="4401458"/>
              <a:ext cx="3041876" cy="1097280"/>
              <a:chOff x="5568724" y="4401458"/>
              <a:chExt cx="3041876" cy="1097280"/>
            </a:xfrm>
          </p:grpSpPr>
          <p:pic>
            <p:nvPicPr>
              <p:cNvPr id="3" name="Picture 2"/>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5568724" y="4401458"/>
                <a:ext cx="1213076" cy="1097280"/>
              </a:xfrm>
              <a:prstGeom prst="rect">
                <a:avLst/>
              </a:prstGeom>
            </p:spPr>
          </p:pic>
          <p:pic>
            <p:nvPicPr>
              <p:cNvPr id="19" name="Picture 18"/>
              <p:cNvPicPr>
                <a:picLocks noChangeAspect="1"/>
              </p:cNvPicPr>
              <p:nvPr>
                <p:custDataLst>
                  <p:tags r:id="rId25"/>
                </p:custDataLst>
              </p:nvPr>
            </p:nvPicPr>
            <p:blipFill>
              <a:blip r:embed="rId31"/>
              <a:stretch>
                <a:fillRect/>
              </a:stretch>
            </p:blipFill>
            <p:spPr>
              <a:xfrm>
                <a:off x="7835900" y="4486341"/>
                <a:ext cx="774700" cy="897741"/>
              </a:xfrm>
              <a:prstGeom prst="rect">
                <a:avLst/>
              </a:prstGeom>
            </p:spPr>
          </p:pic>
          <p:pic>
            <p:nvPicPr>
              <p:cNvPr id="6" name="Picture 5"/>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6858000" y="4473714"/>
                <a:ext cx="822960" cy="914400"/>
              </a:xfrm>
              <a:prstGeom prst="rect">
                <a:avLst/>
              </a:prstGeom>
            </p:spPr>
          </p:pic>
        </p:grpSp>
        <p:sp>
          <p:nvSpPr>
            <p:cNvPr id="31" name="Rectangle 30"/>
            <p:cNvSpPr/>
            <p:nvPr>
              <p:custDataLst>
                <p:tags r:id="rId24"/>
              </p:custDataLst>
            </p:nvPr>
          </p:nvSpPr>
          <p:spPr bwMode="auto">
            <a:xfrm>
              <a:off x="5562600" y="4419600"/>
              <a:ext cx="3048000" cy="1055970"/>
            </a:xfrm>
            <a:prstGeom prst="rect">
              <a:avLst/>
            </a:prstGeom>
            <a:noFill/>
            <a:ln w="19050" cap="flat" cmpd="sng" algn="ctr">
              <a:solidFill>
                <a:srgbClr val="00009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u="none" strike="noStrike" cap="none" normalizeH="0" baseline="0" dirty="0">
                <a:ln>
                  <a:noFill/>
                </a:ln>
                <a:solidFill>
                  <a:schemeClr val="tx1"/>
                </a:solidFill>
                <a:effectLst/>
                <a:latin typeface="Roboto" panose="02000000000000000000" pitchFamily="2" charset="0"/>
              </a:endParaRPr>
            </a:p>
          </p:txBody>
        </p:sp>
      </p:grpSp>
      <p:cxnSp>
        <p:nvCxnSpPr>
          <p:cNvPr id="32" name="Straight Arrow Connector 31"/>
          <p:cNvCxnSpPr>
            <a:stCxn id="9" idx="2"/>
          </p:cNvCxnSpPr>
          <p:nvPr>
            <p:custDataLst>
              <p:tags r:id="rId16"/>
            </p:custDataLst>
          </p:nvPr>
        </p:nvCxnSpPr>
        <p:spPr bwMode="auto">
          <a:xfrm>
            <a:off x="2324100" y="2755364"/>
            <a:ext cx="571500" cy="183520"/>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37" name="Straight Arrow Connector 36"/>
          <p:cNvCxnSpPr>
            <a:stCxn id="10" idx="2"/>
          </p:cNvCxnSpPr>
          <p:nvPr>
            <p:custDataLst>
              <p:tags r:id="rId17"/>
            </p:custDataLst>
          </p:nvPr>
        </p:nvCxnSpPr>
        <p:spPr bwMode="auto">
          <a:xfrm flipH="1">
            <a:off x="4876800" y="2746588"/>
            <a:ext cx="685800" cy="192296"/>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0" name="Straight Arrow Connector 39"/>
          <p:cNvCxnSpPr>
            <a:endCxn id="27" idx="0"/>
          </p:cNvCxnSpPr>
          <p:nvPr>
            <p:custDataLst>
              <p:tags r:id="rId18"/>
            </p:custDataLst>
          </p:nvPr>
        </p:nvCxnSpPr>
        <p:spPr bwMode="auto">
          <a:xfrm>
            <a:off x="3640541" y="4191000"/>
            <a:ext cx="0" cy="282714"/>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4" name="Straight Arrow Connector 43"/>
          <p:cNvCxnSpPr/>
          <p:nvPr>
            <p:custDataLst>
              <p:tags r:id="rId19"/>
            </p:custDataLst>
          </p:nvPr>
        </p:nvCxnSpPr>
        <p:spPr bwMode="auto">
          <a:xfrm>
            <a:off x="3640541" y="5384082"/>
            <a:ext cx="0" cy="282714"/>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5" name="Straight Arrow Connector 44"/>
          <p:cNvCxnSpPr/>
          <p:nvPr>
            <p:custDataLst>
              <p:tags r:id="rId20"/>
            </p:custDataLst>
          </p:nvPr>
        </p:nvCxnSpPr>
        <p:spPr bwMode="auto">
          <a:xfrm>
            <a:off x="6781800" y="5384082"/>
            <a:ext cx="0" cy="282714"/>
          </a:xfrm>
          <a:prstGeom prst="straightConnector1">
            <a:avLst/>
          </a:prstGeom>
          <a:noFill/>
          <a:ln w="38100" cap="flat" cmpd="sng" algn="ctr">
            <a:solidFill>
              <a:srgbClr val="008000"/>
            </a:solidFill>
            <a:prstDash val="solid"/>
            <a:round/>
            <a:headEnd type="none" w="med" len="med"/>
            <a:tailEnd type="arrow" w="med" len="med"/>
          </a:ln>
          <a:effectLst/>
        </p:spPr>
      </p:cxnSp>
      <p:pic>
        <p:nvPicPr>
          <p:cNvPr id="47" name="Picture 46"/>
          <p:cNvPicPr>
            <a:picLocks noChangeAspect="1"/>
          </p:cNvPicPr>
          <p:nvPr>
            <p:custDataLst>
              <p:tags r:id="rId21"/>
            </p:custDataLst>
          </p:nvPr>
        </p:nvPicPr>
        <p:blipFill>
          <a:blip r:embed="rId33"/>
          <a:stretch>
            <a:fillRect/>
          </a:stretch>
        </p:blipFill>
        <p:spPr>
          <a:xfrm>
            <a:off x="7074125" y="5776393"/>
            <a:ext cx="774475" cy="803518"/>
          </a:xfrm>
          <a:prstGeom prst="rect">
            <a:avLst/>
          </a:prstGeom>
        </p:spPr>
      </p:pic>
      <p:sp>
        <p:nvSpPr>
          <p:cNvPr id="34" name="TextBox 33"/>
          <p:cNvSpPr txBox="1"/>
          <p:nvPr>
            <p:custDataLst>
              <p:tags r:id="rId22"/>
            </p:custDataLst>
          </p:nvPr>
        </p:nvSpPr>
        <p:spPr>
          <a:xfrm>
            <a:off x="6949440" y="1033272"/>
            <a:ext cx="2133601" cy="3139321"/>
          </a:xfrm>
          <a:prstGeom prst="rect">
            <a:avLst/>
          </a:prstGeom>
          <a:noFill/>
        </p:spPr>
        <p:txBody>
          <a:bodyPr wrap="square" rtlCol="0">
            <a:spAutoFit/>
          </a:bodyPr>
          <a:lstStyle/>
          <a:p>
            <a:r>
              <a:rPr lang="en-US" sz="1800" b="0" dirty="0">
                <a:solidFill>
                  <a:srgbClr val="999999"/>
                </a:solidFill>
                <a:latin typeface="Calibri" panose="020F0502020204030204" pitchFamily="34" charset="0"/>
                <a:cs typeface="Calibri" panose="020F0502020204030204" pitchFamily="34" charset="0"/>
              </a:rPr>
              <a:t>Memory &amp; data</a:t>
            </a:r>
          </a:p>
          <a:p>
            <a:r>
              <a:rPr lang="en-US" sz="1800" b="0" dirty="0">
                <a:solidFill>
                  <a:srgbClr val="999999"/>
                </a:solidFill>
                <a:latin typeface="Calibri" panose="020F0502020204030204" pitchFamily="34" charset="0"/>
                <a:cs typeface="Calibri" panose="020F0502020204030204" pitchFamily="34" charset="0"/>
              </a:rPr>
              <a:t>Integers &amp; floats</a:t>
            </a:r>
          </a:p>
          <a:p>
            <a:r>
              <a:rPr lang="en-US" sz="1800" b="0" dirty="0">
                <a:solidFill>
                  <a:srgbClr val="C00000"/>
                </a:solidFill>
                <a:latin typeface="Calibri" panose="020F0502020204030204" pitchFamily="34" charset="0"/>
                <a:cs typeface="Calibri" panose="020F0502020204030204" pitchFamily="34" charset="0"/>
              </a:rPr>
              <a:t>x86 assembly</a:t>
            </a:r>
          </a:p>
          <a:p>
            <a:r>
              <a:rPr lang="en-US" sz="1800" b="0" dirty="0">
                <a:solidFill>
                  <a:srgbClr val="999999"/>
                </a:solidFill>
                <a:latin typeface="Calibri" panose="020F0502020204030204" pitchFamily="34" charset="0"/>
                <a:cs typeface="Calibri" panose="020F0502020204030204" pitchFamily="34" charset="0"/>
              </a:rPr>
              <a:t>Procedures &amp; stacks</a:t>
            </a:r>
          </a:p>
          <a:p>
            <a:r>
              <a:rPr lang="en-US" sz="1800" b="0" dirty="0">
                <a:solidFill>
                  <a:srgbClr val="999999"/>
                </a:solidFill>
                <a:latin typeface="Calibri" panose="020F0502020204030204" pitchFamily="34" charset="0"/>
                <a:cs typeface="Calibri" panose="020F0502020204030204" pitchFamily="34" charset="0"/>
              </a:rPr>
              <a:t>Executables</a:t>
            </a:r>
          </a:p>
          <a:p>
            <a:r>
              <a:rPr lang="en-US" sz="1800" b="0" dirty="0">
                <a:solidFill>
                  <a:srgbClr val="999999"/>
                </a:solidFill>
                <a:latin typeface="Calibri" panose="020F0502020204030204" pitchFamily="34" charset="0"/>
                <a:cs typeface="Calibri" panose="020F0502020204030204" pitchFamily="34" charset="0"/>
              </a:rPr>
              <a:t>Arrays &amp; structs</a:t>
            </a:r>
          </a:p>
          <a:p>
            <a:r>
              <a:rPr lang="en-US" sz="1800" b="0" dirty="0">
                <a:solidFill>
                  <a:srgbClr val="999999"/>
                </a:solidFill>
                <a:latin typeface="Calibri" panose="020F0502020204030204" pitchFamily="34" charset="0"/>
                <a:cs typeface="Calibri" panose="020F0502020204030204" pitchFamily="34" charset="0"/>
              </a:rPr>
              <a:t>Memory &amp; caches</a:t>
            </a:r>
          </a:p>
          <a:p>
            <a:r>
              <a:rPr lang="en-US" sz="1800" b="0" dirty="0">
                <a:solidFill>
                  <a:srgbClr val="999999"/>
                </a:solidFill>
                <a:latin typeface="Calibri" panose="020F0502020204030204" pitchFamily="34" charset="0"/>
                <a:cs typeface="Calibri" panose="020F0502020204030204" pitchFamily="34" charset="0"/>
              </a:rPr>
              <a:t>Processes</a:t>
            </a:r>
          </a:p>
          <a:p>
            <a:r>
              <a:rPr lang="en-US" sz="1800" b="0" dirty="0">
                <a:solidFill>
                  <a:srgbClr val="999999"/>
                </a:solidFill>
                <a:latin typeface="Calibri" panose="020F0502020204030204" pitchFamily="34" charset="0"/>
                <a:cs typeface="Calibri" panose="020F0502020204030204" pitchFamily="34" charset="0"/>
              </a:rPr>
              <a:t>Virtual memory</a:t>
            </a:r>
          </a:p>
          <a:p>
            <a:r>
              <a:rPr lang="en-US" sz="1800" b="0" dirty="0">
                <a:solidFill>
                  <a:srgbClr val="999999"/>
                </a:solidFill>
                <a:latin typeface="Calibri" panose="020F0502020204030204" pitchFamily="34" charset="0"/>
                <a:cs typeface="Calibri" panose="020F0502020204030204" pitchFamily="34" charset="0"/>
              </a:rPr>
              <a:t>Memory allocation</a:t>
            </a:r>
          </a:p>
          <a:p>
            <a:r>
              <a:rPr lang="en-US" sz="1800" b="0" dirty="0">
                <a:solidFill>
                  <a:srgbClr val="999999"/>
                </a:solidFill>
                <a:latin typeface="Calibri" panose="020F0502020204030204" pitchFamily="34" charset="0"/>
                <a:cs typeface="Calibri" panose="020F0502020204030204" pitchFamily="34" charset="0"/>
              </a:rPr>
              <a:t>Java vs. C</a:t>
            </a:r>
          </a:p>
        </p:txBody>
      </p:sp>
      <p:sp>
        <p:nvSpPr>
          <p:cNvPr id="43" name="Rectangle 42"/>
          <p:cNvSpPr/>
          <p:nvPr>
            <p:custDataLst>
              <p:tags r:id="rId23"/>
            </p:custDataLst>
          </p:nvPr>
        </p:nvSpPr>
        <p:spPr bwMode="auto">
          <a:xfrm>
            <a:off x="411479" y="2880359"/>
            <a:ext cx="5029200" cy="1490472"/>
          </a:xfrm>
          <a:prstGeom prst="rect">
            <a:avLst/>
          </a:prstGeom>
          <a:noFill/>
          <a:ln w="3810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1910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0678F-2BF9-4BED-8128-8713F1EC229C}"/>
              </a:ext>
            </a:extLst>
          </p:cNvPr>
          <p:cNvSpPr>
            <a:spLocks noGrp="1"/>
          </p:cNvSpPr>
          <p:nvPr>
            <p:ph type="title"/>
          </p:nvPr>
        </p:nvSpPr>
        <p:spPr/>
        <p:txBody>
          <a:bodyPr/>
          <a:lstStyle/>
          <a:p>
            <a:r>
              <a:rPr lang="en-US" sz="3200" dirty="0"/>
              <a:t>Basics of Machine Programming &amp; Architecture</a:t>
            </a:r>
          </a:p>
        </p:txBody>
      </p:sp>
      <p:sp>
        <p:nvSpPr>
          <p:cNvPr id="3" name="Content Placeholder 2">
            <a:extLst>
              <a:ext uri="{FF2B5EF4-FFF2-40B4-BE49-F238E27FC236}">
                <a16:creationId xmlns:a16="http://schemas.microsoft.com/office/drawing/2014/main" id="{9BDB2F45-62F6-44AE-B841-9FDA7E6498F8}"/>
              </a:ext>
            </a:extLst>
          </p:cNvPr>
          <p:cNvSpPr>
            <a:spLocks noGrp="1"/>
          </p:cNvSpPr>
          <p:nvPr>
            <p:ph idx="1"/>
          </p:nvPr>
        </p:nvSpPr>
        <p:spPr/>
        <p:txBody>
          <a:bodyPr/>
          <a:lstStyle/>
          <a:p>
            <a:r>
              <a:rPr lang="en-US" dirty="0"/>
              <a:t>What is an ISA (Instruction Set Architecture)?</a:t>
            </a:r>
          </a:p>
          <a:p>
            <a:r>
              <a:rPr lang="en-US" dirty="0"/>
              <a:t>A brief history of Intel processors and architectures</a:t>
            </a:r>
          </a:p>
          <a:p>
            <a:r>
              <a:rPr lang="en-US" dirty="0"/>
              <a:t>Intro to Assembly and Registers</a:t>
            </a:r>
          </a:p>
        </p:txBody>
      </p:sp>
      <p:sp>
        <p:nvSpPr>
          <p:cNvPr id="4" name="Slide Number Placeholder 3">
            <a:extLst>
              <a:ext uri="{FF2B5EF4-FFF2-40B4-BE49-F238E27FC236}">
                <a16:creationId xmlns:a16="http://schemas.microsoft.com/office/drawing/2014/main" id="{E48524F7-E9FE-4A1D-BF49-B4A16E4911BA}"/>
              </a:ext>
            </a:extLst>
          </p:cNvPr>
          <p:cNvSpPr>
            <a:spLocks noGrp="1"/>
          </p:cNvSpPr>
          <p:nvPr>
            <p:ph type="sldNum" sz="quarter" idx="10"/>
          </p:nvPr>
        </p:nvSpPr>
        <p:spPr/>
        <p:txBody>
          <a:bodyPr/>
          <a:lstStyle/>
          <a:p>
            <a:fld id="{7CBE8339-D2AD-46DC-A898-FD1E949067F0}" type="slidenum">
              <a:rPr lang="en-US" smtClean="0"/>
              <a:pPr/>
              <a:t>8</a:t>
            </a:fld>
            <a:endParaRPr lang="en-US" dirty="0"/>
          </a:p>
        </p:txBody>
      </p:sp>
    </p:spTree>
    <p:extLst>
      <p:ext uri="{BB962C8B-B14F-4D97-AF65-F5344CB8AC3E}">
        <p14:creationId xmlns:p14="http://schemas.microsoft.com/office/powerpoint/2010/main" val="704529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lstStyle/>
          <a:p>
            <a:r>
              <a:rPr lang="en-US" dirty="0"/>
              <a:t>Translation</a:t>
            </a:r>
          </a:p>
        </p:txBody>
      </p:sp>
      <p:sp>
        <p:nvSpPr>
          <p:cNvPr id="2" name="Slide Number Placeholder 1"/>
          <p:cNvSpPr>
            <a:spLocks noGrp="1"/>
          </p:cNvSpPr>
          <p:nvPr>
            <p:ph type="sldNum" sz="quarter" idx="10"/>
            <p:custDataLst>
              <p:tags r:id="rId2"/>
            </p:custDataLst>
          </p:nvPr>
        </p:nvSpPr>
        <p:spPr/>
        <p:txBody>
          <a:bodyPr/>
          <a:lstStyle/>
          <a:p>
            <a:fld id="{7CBE8339-D2AD-46DC-A898-FD1E949067F0}" type="slidenum">
              <a:rPr lang="en-US" smtClean="0"/>
              <a:pPr/>
              <a:t>9</a:t>
            </a:fld>
            <a:endParaRPr lang="en-US" dirty="0"/>
          </a:p>
        </p:txBody>
      </p:sp>
      <p:sp>
        <p:nvSpPr>
          <p:cNvPr id="3" name="TextBox 2"/>
          <p:cNvSpPr txBox="1"/>
          <p:nvPr>
            <p:custDataLst>
              <p:tags r:id="rId3"/>
            </p:custDataLst>
          </p:nvPr>
        </p:nvSpPr>
        <p:spPr>
          <a:xfrm>
            <a:off x="2286000" y="5614916"/>
            <a:ext cx="4572000" cy="461665"/>
          </a:xfrm>
          <a:prstGeom prst="rect">
            <a:avLst/>
          </a:prstGeom>
          <a:noFill/>
        </p:spPr>
        <p:txBody>
          <a:bodyPr wrap="none" rtlCol="0">
            <a:spAutoFit/>
          </a:bodyPr>
          <a:lstStyle/>
          <a:p>
            <a:pPr algn="ctr"/>
            <a:r>
              <a:rPr lang="en-US" b="0" dirty="0">
                <a:latin typeface="Calibri" panose="020F0502020204030204" pitchFamily="34" charset="0"/>
                <a:cs typeface="Calibri" panose="020F0502020204030204" pitchFamily="34" charset="0"/>
              </a:rPr>
              <a:t>What makes programs run fast(</a:t>
            </a:r>
            <a:r>
              <a:rPr lang="en-US" b="0" dirty="0" err="1">
                <a:latin typeface="Calibri" panose="020F0502020204030204" pitchFamily="34" charset="0"/>
                <a:cs typeface="Calibri" panose="020F0502020204030204" pitchFamily="34" charset="0"/>
              </a:rPr>
              <a:t>er</a:t>
            </a:r>
            <a:r>
              <a:rPr lang="en-US" b="0" dirty="0">
                <a:latin typeface="Calibri" panose="020F0502020204030204" pitchFamily="34" charset="0"/>
                <a:cs typeface="Calibri" panose="020F0502020204030204" pitchFamily="34" charset="0"/>
              </a:rPr>
              <a:t>)?</a:t>
            </a:r>
          </a:p>
        </p:txBody>
      </p:sp>
      <p:sp>
        <p:nvSpPr>
          <p:cNvPr id="65" name="Rectangle 1"/>
          <p:cNvSpPr>
            <a:spLocks noChangeArrowheads="1"/>
          </p:cNvSpPr>
          <p:nvPr>
            <p:custDataLst>
              <p:tags r:id="rId4"/>
            </p:custDataLst>
          </p:nvPr>
        </p:nvSpPr>
        <p:spPr bwMode="auto">
          <a:xfrm>
            <a:off x="7076859" y="2070761"/>
            <a:ext cx="1846263" cy="2959100"/>
          </a:xfrm>
          <a:prstGeom prst="rect">
            <a:avLst/>
          </a:prstGeom>
          <a:solidFill>
            <a:srgbClr val="DC2300">
              <a:alpha val="5000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b="0" dirty="0">
              <a:latin typeface="Roboto" panose="02000000000000000000" pitchFamily="2" charset="0"/>
            </a:endParaRPr>
          </a:p>
        </p:txBody>
      </p:sp>
      <p:sp>
        <p:nvSpPr>
          <p:cNvPr id="66" name="Rectangle 2"/>
          <p:cNvSpPr>
            <a:spLocks noChangeArrowheads="1"/>
          </p:cNvSpPr>
          <p:nvPr>
            <p:custDataLst>
              <p:tags r:id="rId5"/>
            </p:custDataLst>
          </p:nvPr>
        </p:nvSpPr>
        <p:spPr bwMode="auto">
          <a:xfrm>
            <a:off x="2679484" y="2070761"/>
            <a:ext cx="3962399" cy="2959100"/>
          </a:xfrm>
          <a:prstGeom prst="rect">
            <a:avLst/>
          </a:prstGeom>
          <a:solidFill>
            <a:srgbClr val="99CCFF">
              <a:alpha val="5000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b="0" dirty="0">
              <a:latin typeface="Roboto" panose="02000000000000000000" pitchFamily="2" charset="0"/>
            </a:endParaRPr>
          </a:p>
        </p:txBody>
      </p:sp>
      <p:sp>
        <p:nvSpPr>
          <p:cNvPr id="67" name="Rectangle 3"/>
          <p:cNvSpPr>
            <a:spLocks noChangeArrowheads="1"/>
          </p:cNvSpPr>
          <p:nvPr>
            <p:custDataLst>
              <p:tags r:id="rId6"/>
            </p:custDataLst>
          </p:nvPr>
        </p:nvSpPr>
        <p:spPr bwMode="auto">
          <a:xfrm>
            <a:off x="236322" y="2070761"/>
            <a:ext cx="2057400" cy="2959100"/>
          </a:xfrm>
          <a:prstGeom prst="rect">
            <a:avLst/>
          </a:prstGeom>
          <a:solidFill>
            <a:srgbClr val="FFFF99">
              <a:alpha val="5000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b="0" dirty="0">
              <a:latin typeface="Roboto" panose="02000000000000000000" pitchFamily="2" charset="0"/>
            </a:endParaRPr>
          </a:p>
        </p:txBody>
      </p:sp>
      <p:sp>
        <p:nvSpPr>
          <p:cNvPr id="68" name="Line 5"/>
          <p:cNvSpPr>
            <a:spLocks noChangeShapeType="1"/>
          </p:cNvSpPr>
          <p:nvPr>
            <p:custDataLst>
              <p:tags r:id="rId7"/>
            </p:custDataLst>
          </p:nvPr>
        </p:nvSpPr>
        <p:spPr bwMode="auto">
          <a:xfrm>
            <a:off x="6870484" y="2396199"/>
            <a:ext cx="1588" cy="2286000"/>
          </a:xfrm>
          <a:prstGeom prst="line">
            <a:avLst/>
          </a:prstGeom>
          <a:noFill/>
          <a:ln w="7308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b="0" dirty="0">
              <a:latin typeface="Roboto" panose="02000000000000000000" pitchFamily="2" charset="0"/>
            </a:endParaRPr>
          </a:p>
        </p:txBody>
      </p:sp>
      <p:sp>
        <p:nvSpPr>
          <p:cNvPr id="69" name="Oval 6"/>
          <p:cNvSpPr>
            <a:spLocks noChangeArrowheads="1"/>
          </p:cNvSpPr>
          <p:nvPr>
            <p:custDataLst>
              <p:tags r:id="rId8"/>
            </p:custDataLst>
          </p:nvPr>
        </p:nvSpPr>
        <p:spPr bwMode="auto">
          <a:xfrm>
            <a:off x="7537235" y="3028024"/>
            <a:ext cx="1023937" cy="1023937"/>
          </a:xfrm>
          <a:prstGeom prst="ellipse">
            <a:avLst/>
          </a:prstGeom>
          <a:solidFill>
            <a:srgbClr val="99CCFF"/>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Lst>
            </a:pPr>
            <a:r>
              <a:rPr lang="en-US" sz="1600" b="0" dirty="0">
                <a:solidFill>
                  <a:srgbClr val="000000"/>
                </a:solidFill>
                <a:latin typeface="Calibri" panose="020F0502020204030204" pitchFamily="34" charset="0"/>
                <a:cs typeface="Calibri" panose="020F0502020204030204" pitchFamily="34" charset="0"/>
              </a:rPr>
              <a:t>Hardware</a:t>
            </a:r>
          </a:p>
        </p:txBody>
      </p:sp>
      <p:cxnSp>
        <p:nvCxnSpPr>
          <p:cNvPr id="70" name="AutoShape 7"/>
          <p:cNvCxnSpPr>
            <a:cxnSpLocks noChangeShapeType="1"/>
          </p:cNvCxnSpPr>
          <p:nvPr>
            <p:custDataLst>
              <p:tags r:id="rId9"/>
            </p:custDataLst>
          </p:nvPr>
        </p:nvCxnSpPr>
        <p:spPr bwMode="auto">
          <a:xfrm>
            <a:off x="676059" y="3081999"/>
            <a:ext cx="4763" cy="744537"/>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71" name="Line 8"/>
          <p:cNvSpPr>
            <a:spLocks noChangeShapeType="1"/>
          </p:cNvSpPr>
          <p:nvPr>
            <p:custDataLst>
              <p:tags r:id="rId10"/>
            </p:custDataLst>
          </p:nvPr>
        </p:nvSpPr>
        <p:spPr bwMode="auto">
          <a:xfrm flipV="1">
            <a:off x="447459" y="3766211"/>
            <a:ext cx="228600" cy="46037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b="0" dirty="0">
              <a:latin typeface="Roboto" panose="02000000000000000000" pitchFamily="2" charset="0"/>
            </a:endParaRPr>
          </a:p>
        </p:txBody>
      </p:sp>
      <p:sp>
        <p:nvSpPr>
          <p:cNvPr id="72" name="Line 9"/>
          <p:cNvSpPr>
            <a:spLocks noChangeShapeType="1"/>
          </p:cNvSpPr>
          <p:nvPr>
            <p:custDataLst>
              <p:tags r:id="rId11"/>
            </p:custDataLst>
          </p:nvPr>
        </p:nvSpPr>
        <p:spPr bwMode="auto">
          <a:xfrm flipH="1" flipV="1">
            <a:off x="698284" y="3766211"/>
            <a:ext cx="231775" cy="46037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b="0" dirty="0">
              <a:latin typeface="Roboto" panose="02000000000000000000" pitchFamily="2" charset="0"/>
            </a:endParaRPr>
          </a:p>
        </p:txBody>
      </p:sp>
      <p:sp>
        <p:nvSpPr>
          <p:cNvPr id="73" name="Line 10"/>
          <p:cNvSpPr>
            <a:spLocks noChangeShapeType="1"/>
          </p:cNvSpPr>
          <p:nvPr>
            <p:custDataLst>
              <p:tags r:id="rId12"/>
            </p:custDataLst>
          </p:nvPr>
        </p:nvSpPr>
        <p:spPr bwMode="auto">
          <a:xfrm>
            <a:off x="339509" y="3310599"/>
            <a:ext cx="685800" cy="158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b="0" dirty="0">
              <a:latin typeface="Roboto" panose="02000000000000000000" pitchFamily="2" charset="0"/>
            </a:endParaRPr>
          </a:p>
        </p:txBody>
      </p:sp>
      <p:sp>
        <p:nvSpPr>
          <p:cNvPr id="74" name="AutoShape 11"/>
          <p:cNvSpPr>
            <a:spLocks noChangeArrowheads="1"/>
          </p:cNvSpPr>
          <p:nvPr>
            <p:custDataLst>
              <p:tags r:id="rId13"/>
            </p:custDataLst>
          </p:nvPr>
        </p:nvSpPr>
        <p:spPr bwMode="auto">
          <a:xfrm>
            <a:off x="433172" y="2708936"/>
            <a:ext cx="457200" cy="457200"/>
          </a:xfrm>
          <a:prstGeom prst="smileyFace">
            <a:avLst>
              <a:gd name="adj" fmla="val 4653"/>
            </a:avLst>
          </a:prstGeom>
          <a:solidFill>
            <a:srgbClr val="99CCFF"/>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b="0" dirty="0">
              <a:latin typeface="Roboto" panose="02000000000000000000" pitchFamily="2" charset="0"/>
            </a:endParaRPr>
          </a:p>
        </p:txBody>
      </p:sp>
      <p:sp>
        <p:nvSpPr>
          <p:cNvPr id="75" name="Rectangle 12"/>
          <p:cNvSpPr>
            <a:spLocks noChangeArrowheads="1"/>
          </p:cNvSpPr>
          <p:nvPr>
            <p:custDataLst>
              <p:tags r:id="rId14"/>
            </p:custDataLst>
          </p:nvPr>
        </p:nvSpPr>
        <p:spPr bwMode="auto">
          <a:xfrm>
            <a:off x="1272959" y="2853399"/>
            <a:ext cx="914400" cy="1371600"/>
          </a:xfrm>
          <a:prstGeom prst="rect">
            <a:avLst/>
          </a:prstGeom>
          <a:solidFill>
            <a:srgbClr val="99CCFF"/>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Lst>
            </a:pPr>
            <a:r>
              <a:rPr lang="en-US" sz="1800" b="0" dirty="0">
                <a:solidFill>
                  <a:srgbClr val="000000"/>
                </a:solidFill>
                <a:latin typeface="Calibri" panose="020F0502020204030204" pitchFamily="34" charset="0"/>
                <a:cs typeface="Calibri" panose="020F0502020204030204" pitchFamily="34" charset="0"/>
              </a:rPr>
              <a:t>User</a:t>
            </a:r>
            <a:br>
              <a:rPr lang="en-US" sz="1800" b="0" dirty="0">
                <a:solidFill>
                  <a:srgbClr val="000000"/>
                </a:solidFill>
                <a:latin typeface="Calibri" panose="020F0502020204030204" pitchFamily="34" charset="0"/>
                <a:cs typeface="Calibri" panose="020F0502020204030204" pitchFamily="34" charset="0"/>
              </a:rPr>
            </a:br>
            <a:r>
              <a:rPr lang="en-US" sz="1800" b="0" dirty="0">
                <a:solidFill>
                  <a:srgbClr val="000000"/>
                </a:solidFill>
                <a:latin typeface="Calibri" panose="020F0502020204030204" pitchFamily="34" charset="0"/>
                <a:cs typeface="Calibri" panose="020F0502020204030204" pitchFamily="34" charset="0"/>
              </a:rPr>
              <a:t>program</a:t>
            </a:r>
            <a:br>
              <a:rPr lang="en-US" sz="1800" b="0" dirty="0">
                <a:solidFill>
                  <a:srgbClr val="000000"/>
                </a:solidFill>
                <a:latin typeface="Calibri" panose="020F0502020204030204" pitchFamily="34" charset="0"/>
                <a:cs typeface="Calibri" panose="020F0502020204030204" pitchFamily="34" charset="0"/>
              </a:rPr>
            </a:br>
            <a:r>
              <a:rPr lang="en-US" sz="1800" b="0" dirty="0">
                <a:solidFill>
                  <a:srgbClr val="000000"/>
                </a:solidFill>
                <a:latin typeface="Calibri" panose="020F0502020204030204" pitchFamily="34" charset="0"/>
                <a:cs typeface="Calibri" panose="020F0502020204030204" pitchFamily="34" charset="0"/>
              </a:rPr>
              <a:t>in C</a:t>
            </a:r>
          </a:p>
        </p:txBody>
      </p:sp>
      <p:sp>
        <p:nvSpPr>
          <p:cNvPr id="76" name="Line 13"/>
          <p:cNvSpPr>
            <a:spLocks noChangeShapeType="1"/>
          </p:cNvSpPr>
          <p:nvPr>
            <p:custDataLst>
              <p:tags r:id="rId15"/>
            </p:custDataLst>
          </p:nvPr>
        </p:nvSpPr>
        <p:spPr bwMode="auto">
          <a:xfrm>
            <a:off x="4641634" y="2396199"/>
            <a:ext cx="1587" cy="2286000"/>
          </a:xfrm>
          <a:prstGeom prst="line">
            <a:avLst/>
          </a:prstGeom>
          <a:noFill/>
          <a:ln w="7308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b="0" dirty="0">
              <a:latin typeface="Roboto" panose="02000000000000000000" pitchFamily="2" charset="0"/>
            </a:endParaRPr>
          </a:p>
        </p:txBody>
      </p:sp>
      <p:sp>
        <p:nvSpPr>
          <p:cNvPr id="77" name="AutoShape 14"/>
          <p:cNvSpPr>
            <a:spLocks noChangeArrowheads="1"/>
          </p:cNvSpPr>
          <p:nvPr>
            <p:custDataLst>
              <p:tags r:id="rId16"/>
            </p:custDataLst>
          </p:nvPr>
        </p:nvSpPr>
        <p:spPr bwMode="auto">
          <a:xfrm>
            <a:off x="5060734" y="3201061"/>
            <a:ext cx="1200150" cy="685800"/>
          </a:xfrm>
          <a:prstGeom prst="roundRect">
            <a:avLst>
              <a:gd name="adj" fmla="val 16667"/>
            </a:avLst>
          </a:prstGeom>
          <a:solidFill>
            <a:srgbClr val="99CCFF"/>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Lst>
            </a:pPr>
            <a:r>
              <a:rPr lang="en-US" sz="1800" b="0" dirty="0">
                <a:solidFill>
                  <a:srgbClr val="000000"/>
                </a:solidFill>
                <a:latin typeface="Calibri" panose="020F0502020204030204" pitchFamily="34" charset="0"/>
                <a:cs typeface="Calibri" panose="020F0502020204030204" pitchFamily="34" charset="0"/>
              </a:rPr>
              <a:t>Assembler</a:t>
            </a:r>
          </a:p>
        </p:txBody>
      </p:sp>
      <p:sp>
        <p:nvSpPr>
          <p:cNvPr id="78" name="Line 15"/>
          <p:cNvSpPr>
            <a:spLocks noChangeShapeType="1"/>
          </p:cNvSpPr>
          <p:nvPr>
            <p:custDataLst>
              <p:tags r:id="rId17"/>
            </p:custDataLst>
          </p:nvPr>
        </p:nvSpPr>
        <p:spPr bwMode="auto">
          <a:xfrm>
            <a:off x="2187358" y="3539200"/>
            <a:ext cx="873125"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b="0" dirty="0">
              <a:latin typeface="Roboto" panose="02000000000000000000" pitchFamily="2" charset="0"/>
            </a:endParaRPr>
          </a:p>
        </p:txBody>
      </p:sp>
      <p:sp>
        <p:nvSpPr>
          <p:cNvPr id="79" name="Line 16"/>
          <p:cNvSpPr>
            <a:spLocks noChangeShapeType="1"/>
          </p:cNvSpPr>
          <p:nvPr>
            <p:custDataLst>
              <p:tags r:id="rId18"/>
            </p:custDataLst>
          </p:nvPr>
        </p:nvSpPr>
        <p:spPr bwMode="auto">
          <a:xfrm>
            <a:off x="2466759" y="2396199"/>
            <a:ext cx="1588" cy="2286000"/>
          </a:xfrm>
          <a:prstGeom prst="line">
            <a:avLst/>
          </a:prstGeom>
          <a:noFill/>
          <a:ln w="7308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b="0" dirty="0">
              <a:latin typeface="Roboto" panose="02000000000000000000" pitchFamily="2" charset="0"/>
            </a:endParaRPr>
          </a:p>
        </p:txBody>
      </p:sp>
      <p:sp>
        <p:nvSpPr>
          <p:cNvPr id="80" name="Line 17"/>
          <p:cNvSpPr>
            <a:spLocks noChangeShapeType="1"/>
          </p:cNvSpPr>
          <p:nvPr>
            <p:custDataLst>
              <p:tags r:id="rId19"/>
            </p:custDataLst>
          </p:nvPr>
        </p:nvSpPr>
        <p:spPr bwMode="auto">
          <a:xfrm>
            <a:off x="4281272" y="3539199"/>
            <a:ext cx="779462" cy="1"/>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b="0" dirty="0">
              <a:latin typeface="Roboto" panose="02000000000000000000" pitchFamily="2" charset="0"/>
            </a:endParaRPr>
          </a:p>
        </p:txBody>
      </p:sp>
      <p:sp>
        <p:nvSpPr>
          <p:cNvPr id="81" name="AutoShape 18"/>
          <p:cNvSpPr>
            <a:spLocks noChangeArrowheads="1"/>
          </p:cNvSpPr>
          <p:nvPr>
            <p:custDataLst>
              <p:tags r:id="rId20"/>
            </p:custDataLst>
          </p:nvPr>
        </p:nvSpPr>
        <p:spPr bwMode="auto">
          <a:xfrm>
            <a:off x="3081121" y="3237574"/>
            <a:ext cx="1200150" cy="685800"/>
          </a:xfrm>
          <a:prstGeom prst="roundRect">
            <a:avLst>
              <a:gd name="adj" fmla="val 16667"/>
            </a:avLst>
          </a:prstGeom>
          <a:solidFill>
            <a:srgbClr val="99CCFF"/>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nchor="ctr"/>
          <a:lstStyle/>
          <a:p>
            <a:pPr algn="ctr">
              <a:tabLst>
                <a:tab pos="723900" algn="l"/>
              </a:tabLst>
            </a:pPr>
            <a:r>
              <a:rPr lang="en-US" sz="1800" b="0" dirty="0">
                <a:solidFill>
                  <a:srgbClr val="000000"/>
                </a:solidFill>
                <a:latin typeface="Calibri" panose="020F0502020204030204" pitchFamily="34" charset="0"/>
                <a:cs typeface="Calibri" panose="020F0502020204030204" pitchFamily="34" charset="0"/>
              </a:rPr>
              <a:t>C</a:t>
            </a:r>
          </a:p>
          <a:p>
            <a:pPr algn="ctr">
              <a:tabLst>
                <a:tab pos="723900" algn="l"/>
              </a:tabLst>
            </a:pPr>
            <a:r>
              <a:rPr lang="en-US" sz="1800" b="0" dirty="0">
                <a:solidFill>
                  <a:srgbClr val="000000"/>
                </a:solidFill>
                <a:latin typeface="Calibri" panose="020F0502020204030204" pitchFamily="34" charset="0"/>
                <a:cs typeface="Calibri" panose="020F0502020204030204" pitchFamily="34" charset="0"/>
              </a:rPr>
              <a:t>compiler</a:t>
            </a:r>
          </a:p>
        </p:txBody>
      </p:sp>
      <p:cxnSp>
        <p:nvCxnSpPr>
          <p:cNvPr id="82" name="AutoShape 20"/>
          <p:cNvCxnSpPr>
            <a:cxnSpLocks noChangeShapeType="1"/>
            <a:stCxn id="77" idx="3"/>
            <a:endCxn id="69" idx="2"/>
          </p:cNvCxnSpPr>
          <p:nvPr>
            <p:custDataLst>
              <p:tags r:id="rId21"/>
            </p:custDataLst>
          </p:nvPr>
        </p:nvCxnSpPr>
        <p:spPr bwMode="auto">
          <a:xfrm flipV="1">
            <a:off x="6260884" y="3539993"/>
            <a:ext cx="1276351" cy="3968"/>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83" name="Text Box 22"/>
          <p:cNvSpPr txBox="1">
            <a:spLocks noChangeArrowheads="1"/>
          </p:cNvSpPr>
          <p:nvPr>
            <p:custDataLst>
              <p:tags r:id="rId22"/>
            </p:custDataLst>
          </p:nvPr>
        </p:nvSpPr>
        <p:spPr bwMode="auto">
          <a:xfrm>
            <a:off x="630021" y="1461161"/>
            <a:ext cx="1285875"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lstStyle>
            <a:lvl1pPr>
              <a:tabLst>
                <a:tab pos="723900" algn="l"/>
              </a:tabLst>
              <a:defRPr>
                <a:solidFill>
                  <a:srgbClr val="000000"/>
                </a:solidFill>
                <a:latin typeface="Arial" charset="0"/>
                <a:ea typeface="ＭＳ Ｐゴシック" charset="0"/>
                <a:cs typeface="Calibri" charset="0"/>
              </a:defRPr>
            </a:lvl1pPr>
            <a:lvl2pPr>
              <a:tabLst>
                <a:tab pos="723900" algn="l"/>
              </a:tabLst>
              <a:defRPr>
                <a:solidFill>
                  <a:srgbClr val="000000"/>
                </a:solidFill>
                <a:latin typeface="Arial" charset="0"/>
                <a:ea typeface="ＭＳ Ｐゴシック" charset="0"/>
                <a:cs typeface="Calibri" charset="0"/>
              </a:defRPr>
            </a:lvl2pPr>
            <a:lvl3pPr>
              <a:tabLst>
                <a:tab pos="723900" algn="l"/>
              </a:tabLst>
              <a:defRPr>
                <a:solidFill>
                  <a:srgbClr val="000000"/>
                </a:solidFill>
                <a:latin typeface="Arial" charset="0"/>
                <a:ea typeface="ＭＳ Ｐゴシック" charset="0"/>
                <a:cs typeface="Calibri" charset="0"/>
              </a:defRPr>
            </a:lvl3pPr>
            <a:lvl4pPr>
              <a:tabLst>
                <a:tab pos="723900" algn="l"/>
              </a:tabLst>
              <a:defRPr>
                <a:solidFill>
                  <a:srgbClr val="000000"/>
                </a:solidFill>
                <a:latin typeface="Arial" charset="0"/>
                <a:ea typeface="ＭＳ Ｐゴシック" charset="0"/>
                <a:cs typeface="Calibri" charset="0"/>
              </a:defRPr>
            </a:lvl4pPr>
            <a:lvl5pPr>
              <a:tabLst>
                <a:tab pos="723900" algn="l"/>
              </a:tabLst>
              <a:defRPr>
                <a:solidFill>
                  <a:srgbClr val="000000"/>
                </a:solidFill>
                <a:latin typeface="Arial" charset="0"/>
                <a:ea typeface="ＭＳ Ｐゴシック" charset="0"/>
                <a:cs typeface="Calibr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Calibr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Calibr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Calibr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Calibri" charset="0"/>
              </a:defRPr>
            </a:lvl9pPr>
          </a:lstStyle>
          <a:p>
            <a:pPr algn="ctr"/>
            <a:r>
              <a:rPr lang="en-US" b="0" dirty="0">
                <a:latin typeface="Calibri" panose="020F0502020204030204" pitchFamily="34" charset="0"/>
                <a:cs typeface="Calibri" panose="020F0502020204030204" pitchFamily="34" charset="0"/>
              </a:rPr>
              <a:t>Code Time</a:t>
            </a:r>
          </a:p>
        </p:txBody>
      </p:sp>
      <p:sp>
        <p:nvSpPr>
          <p:cNvPr id="84" name="Text Box 23"/>
          <p:cNvSpPr txBox="1">
            <a:spLocks noChangeArrowheads="1"/>
          </p:cNvSpPr>
          <p:nvPr>
            <p:custDataLst>
              <p:tags r:id="rId23"/>
            </p:custDataLst>
          </p:nvPr>
        </p:nvSpPr>
        <p:spPr bwMode="auto">
          <a:xfrm>
            <a:off x="3982822" y="1461161"/>
            <a:ext cx="1577975"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lstStyle>
            <a:lvl1pPr>
              <a:tabLst>
                <a:tab pos="723900" algn="l"/>
                <a:tab pos="1447800" algn="l"/>
              </a:tabLst>
              <a:defRPr>
                <a:solidFill>
                  <a:srgbClr val="000000"/>
                </a:solidFill>
                <a:latin typeface="Arial" charset="0"/>
                <a:ea typeface="ＭＳ Ｐゴシック" charset="0"/>
                <a:cs typeface="Calibri" charset="0"/>
              </a:defRPr>
            </a:lvl1pPr>
            <a:lvl2pPr>
              <a:tabLst>
                <a:tab pos="723900" algn="l"/>
                <a:tab pos="1447800" algn="l"/>
              </a:tabLst>
              <a:defRPr>
                <a:solidFill>
                  <a:srgbClr val="000000"/>
                </a:solidFill>
                <a:latin typeface="Arial" charset="0"/>
                <a:ea typeface="ＭＳ Ｐゴシック" charset="0"/>
                <a:cs typeface="Calibri" charset="0"/>
              </a:defRPr>
            </a:lvl2pPr>
            <a:lvl3pPr>
              <a:tabLst>
                <a:tab pos="723900" algn="l"/>
                <a:tab pos="1447800" algn="l"/>
              </a:tabLst>
              <a:defRPr>
                <a:solidFill>
                  <a:srgbClr val="000000"/>
                </a:solidFill>
                <a:latin typeface="Arial" charset="0"/>
                <a:ea typeface="ＭＳ Ｐゴシック" charset="0"/>
                <a:cs typeface="Calibri" charset="0"/>
              </a:defRPr>
            </a:lvl3pPr>
            <a:lvl4pPr>
              <a:tabLst>
                <a:tab pos="723900" algn="l"/>
                <a:tab pos="1447800" algn="l"/>
              </a:tabLst>
              <a:defRPr>
                <a:solidFill>
                  <a:srgbClr val="000000"/>
                </a:solidFill>
                <a:latin typeface="Arial" charset="0"/>
                <a:ea typeface="ＭＳ Ｐゴシック" charset="0"/>
                <a:cs typeface="Calibri" charset="0"/>
              </a:defRPr>
            </a:lvl4pPr>
            <a:lvl5pPr>
              <a:tabLst>
                <a:tab pos="723900" algn="l"/>
                <a:tab pos="1447800" algn="l"/>
              </a:tabLst>
              <a:defRPr>
                <a:solidFill>
                  <a:srgbClr val="000000"/>
                </a:solidFill>
                <a:latin typeface="Arial" charset="0"/>
                <a:ea typeface="ＭＳ Ｐゴシック" charset="0"/>
                <a:cs typeface="Calibr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Calibr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Calibr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Calibr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Calibri" charset="0"/>
              </a:defRPr>
            </a:lvl9pPr>
          </a:lstStyle>
          <a:p>
            <a:pPr algn="ctr"/>
            <a:r>
              <a:rPr lang="en-US" b="0" dirty="0">
                <a:latin typeface="Calibri" panose="020F0502020204030204" pitchFamily="34" charset="0"/>
                <a:cs typeface="Calibri" panose="020F0502020204030204" pitchFamily="34" charset="0"/>
              </a:rPr>
              <a:t>Compile Time</a:t>
            </a:r>
          </a:p>
        </p:txBody>
      </p:sp>
      <p:sp>
        <p:nvSpPr>
          <p:cNvPr id="85" name="Text Box 24"/>
          <p:cNvSpPr txBox="1">
            <a:spLocks noChangeArrowheads="1"/>
          </p:cNvSpPr>
          <p:nvPr>
            <p:custDataLst>
              <p:tags r:id="rId24"/>
            </p:custDataLst>
          </p:nvPr>
        </p:nvSpPr>
        <p:spPr bwMode="auto">
          <a:xfrm>
            <a:off x="7402297" y="1461161"/>
            <a:ext cx="1158875"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lstStyle>
            <a:lvl1pPr>
              <a:tabLst>
                <a:tab pos="723900" algn="l"/>
              </a:tabLst>
              <a:defRPr>
                <a:solidFill>
                  <a:srgbClr val="000000"/>
                </a:solidFill>
                <a:latin typeface="Arial" charset="0"/>
                <a:ea typeface="ＭＳ Ｐゴシック" charset="0"/>
                <a:cs typeface="Calibri" charset="0"/>
              </a:defRPr>
            </a:lvl1pPr>
            <a:lvl2pPr>
              <a:tabLst>
                <a:tab pos="723900" algn="l"/>
              </a:tabLst>
              <a:defRPr>
                <a:solidFill>
                  <a:srgbClr val="000000"/>
                </a:solidFill>
                <a:latin typeface="Arial" charset="0"/>
                <a:ea typeface="ＭＳ Ｐゴシック" charset="0"/>
                <a:cs typeface="Calibri" charset="0"/>
              </a:defRPr>
            </a:lvl2pPr>
            <a:lvl3pPr>
              <a:tabLst>
                <a:tab pos="723900" algn="l"/>
              </a:tabLst>
              <a:defRPr>
                <a:solidFill>
                  <a:srgbClr val="000000"/>
                </a:solidFill>
                <a:latin typeface="Arial" charset="0"/>
                <a:ea typeface="ＭＳ Ｐゴシック" charset="0"/>
                <a:cs typeface="Calibri" charset="0"/>
              </a:defRPr>
            </a:lvl3pPr>
            <a:lvl4pPr>
              <a:tabLst>
                <a:tab pos="723900" algn="l"/>
              </a:tabLst>
              <a:defRPr>
                <a:solidFill>
                  <a:srgbClr val="000000"/>
                </a:solidFill>
                <a:latin typeface="Arial" charset="0"/>
                <a:ea typeface="ＭＳ Ｐゴシック" charset="0"/>
                <a:cs typeface="Calibri" charset="0"/>
              </a:defRPr>
            </a:lvl4pPr>
            <a:lvl5pPr>
              <a:tabLst>
                <a:tab pos="723900" algn="l"/>
              </a:tabLst>
              <a:defRPr>
                <a:solidFill>
                  <a:srgbClr val="000000"/>
                </a:solidFill>
                <a:latin typeface="Arial" charset="0"/>
                <a:ea typeface="ＭＳ Ｐゴシック" charset="0"/>
                <a:cs typeface="Calibr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Calibr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Calibr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Calibr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Calibri" charset="0"/>
              </a:defRPr>
            </a:lvl9pPr>
          </a:lstStyle>
          <a:p>
            <a:pPr algn="ctr"/>
            <a:r>
              <a:rPr lang="en-US" b="0" dirty="0">
                <a:latin typeface="Calibri" panose="020F0502020204030204" pitchFamily="34" charset="0"/>
                <a:cs typeface="Calibri" panose="020F0502020204030204" pitchFamily="34" charset="0"/>
              </a:rPr>
              <a:t>Run Time</a:t>
            </a:r>
          </a:p>
        </p:txBody>
      </p:sp>
      <p:sp>
        <p:nvSpPr>
          <p:cNvPr id="86" name="TextBox 85"/>
          <p:cNvSpPr txBox="1"/>
          <p:nvPr>
            <p:custDataLst>
              <p:tags r:id="rId25"/>
            </p:custDataLst>
          </p:nvPr>
        </p:nvSpPr>
        <p:spPr>
          <a:xfrm>
            <a:off x="6406148" y="5124595"/>
            <a:ext cx="1080745" cy="369332"/>
          </a:xfrm>
          <a:prstGeom prst="rect">
            <a:avLst/>
          </a:prstGeom>
          <a:noFill/>
        </p:spPr>
        <p:txBody>
          <a:bodyPr wrap="none" rtlCol="0">
            <a:spAutoFit/>
          </a:bodyPr>
          <a:lstStyle/>
          <a:p>
            <a:r>
              <a:rPr lang="en-US" sz="1800" b="0" dirty="0">
                <a:latin typeface="Courier New" panose="02070309020205020404" pitchFamily="49" charset="0"/>
                <a:cs typeface="Courier New" panose="02070309020205020404" pitchFamily="49" charset="0"/>
              </a:rPr>
              <a:t>.exe</a:t>
            </a:r>
            <a:r>
              <a:rPr lang="en-US" sz="1800" b="0" dirty="0">
                <a:latin typeface="Calibri" panose="020F0502020204030204" pitchFamily="34" charset="0"/>
                <a:cs typeface="Calibri" panose="020F0502020204030204" pitchFamily="34" charset="0"/>
              </a:rPr>
              <a:t> file</a:t>
            </a:r>
          </a:p>
        </p:txBody>
      </p:sp>
      <p:sp>
        <p:nvSpPr>
          <p:cNvPr id="87" name="TextBox 86"/>
          <p:cNvSpPr txBox="1"/>
          <p:nvPr>
            <p:custDataLst>
              <p:tags r:id="rId26"/>
            </p:custDataLst>
          </p:nvPr>
        </p:nvSpPr>
        <p:spPr>
          <a:xfrm>
            <a:off x="2132379" y="5124595"/>
            <a:ext cx="805029" cy="369332"/>
          </a:xfrm>
          <a:prstGeom prst="rect">
            <a:avLst/>
          </a:prstGeom>
          <a:noFill/>
        </p:spPr>
        <p:txBody>
          <a:bodyPr wrap="none" rtlCol="0">
            <a:spAutoFit/>
          </a:bodyPr>
          <a:lstStyle/>
          <a:p>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c</a:t>
            </a:r>
            <a:r>
              <a:rPr lang="en-US" sz="1800" b="0" dirty="0">
                <a:latin typeface="Calibri" panose="020F0502020204030204" pitchFamily="34" charset="0"/>
                <a:cs typeface="Calibri" panose="020F0502020204030204" pitchFamily="34" charset="0"/>
              </a:rPr>
              <a:t> file</a:t>
            </a:r>
          </a:p>
        </p:txBody>
      </p:sp>
    </p:spTree>
    <p:extLst>
      <p:ext uri="{BB962C8B-B14F-4D97-AF65-F5344CB8AC3E}">
        <p14:creationId xmlns:p14="http://schemas.microsoft.com/office/powerpoint/2010/main" val="33011241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UWTheme-351-Au17">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CC0000"/>
          </a:solidFill>
          <a:prstDash val="solid"/>
          <a:round/>
          <a:headEnd type="none" w="med" len="med"/>
          <a:tailEnd type="triangle" w="med" len="med"/>
        </a:ln>
        <a:effectLst/>
      </a:spPr>
      <a:bodyPr vert="horz" wrap="squar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2000" smtClean="0">
            <a:solidFill>
              <a:srgbClr val="C00000"/>
            </a:solidFill>
            <a:latin typeface="Calibri" charset="0"/>
            <a:ea typeface="Calibri" charset="0"/>
            <a:cs typeface="Calibri" charset="0"/>
          </a:defRPr>
        </a:defPPr>
      </a:lstStyle>
    </a:spDef>
    <a:ln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lnDef>
    <a:txDef>
      <a:spPr>
        <a:noFill/>
      </a:spPr>
      <a:bodyPr wrap="none" rtlCol="0">
        <a:spAutoFit/>
      </a:bodyPr>
      <a:lstStyle>
        <a:defPPr>
          <a:defRPr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WTheme-351-Au17" id="{7302119E-D817-4400-B64D-716D5ECC4B33}" vid="{5CC1F176-B9F3-44BC-A806-5CC77F7B743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UWTheme-351-Au17</Template>
  <TotalTime>0</TotalTime>
  <Words>2726</Words>
  <Application>Microsoft Office PowerPoint</Application>
  <PresentationFormat>On-screen Show (4:3)</PresentationFormat>
  <Paragraphs>566</Paragraphs>
  <Slides>30</Slides>
  <Notes>26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30</vt:i4>
      </vt:variant>
    </vt:vector>
  </HeadingPairs>
  <TitlesOfParts>
    <vt:vector size="43" baseType="lpstr">
      <vt:lpstr>Roboto</vt:lpstr>
      <vt:lpstr>Courier New</vt:lpstr>
      <vt:lpstr>Cambria Math</vt:lpstr>
      <vt:lpstr>Times New Roman</vt:lpstr>
      <vt:lpstr>ＭＳ Ｐゴシック</vt:lpstr>
      <vt:lpstr>Wingdings</vt:lpstr>
      <vt:lpstr>Arial Narrow</vt:lpstr>
      <vt:lpstr>Anonymous Pro</vt:lpstr>
      <vt:lpstr>Arial</vt:lpstr>
      <vt:lpstr>Calibri</vt:lpstr>
      <vt:lpstr>Roboto Regular</vt:lpstr>
      <vt:lpstr>Courier New Bold</vt:lpstr>
      <vt:lpstr>UWTheme-351-Au17</vt:lpstr>
      <vt:lpstr>x86-64 Assembly CSE 351 Winter 2018</vt:lpstr>
      <vt:lpstr>Administrivia</vt:lpstr>
      <vt:lpstr>Floating point topics</vt:lpstr>
      <vt:lpstr>Floating Point in C</vt:lpstr>
      <vt:lpstr>Floating Point Conversions in C</vt:lpstr>
      <vt:lpstr>Number Representation Really Matters</vt:lpstr>
      <vt:lpstr>Roadmap</vt:lpstr>
      <vt:lpstr>Basics of Machine Programming &amp; Architecture</vt:lpstr>
      <vt:lpstr>Translation</vt:lpstr>
      <vt:lpstr>HW Interface Affects Performance</vt:lpstr>
      <vt:lpstr>Definitions</vt:lpstr>
      <vt:lpstr>Instruction Set Architectures</vt:lpstr>
      <vt:lpstr>Instruction Set Philosophies</vt:lpstr>
      <vt:lpstr>General ISA Design Decisions</vt:lpstr>
      <vt:lpstr>Mainstream ISAs</vt:lpstr>
      <vt:lpstr>Intel/AMD x86 Evolution: Milestones</vt:lpstr>
      <vt:lpstr>Intel/AMD x86 Evolution: Milestones</vt:lpstr>
      <vt:lpstr>Technology Scaling</vt:lpstr>
      <vt:lpstr>Transition to 64-bit</vt:lpstr>
      <vt:lpstr>Assembly Programmer’s View</vt:lpstr>
      <vt:lpstr>Three Basic Kinds of Instructions</vt:lpstr>
      <vt:lpstr>x86-64 Assembly “Data Types”</vt:lpstr>
      <vt:lpstr>What is a Register?</vt:lpstr>
      <vt:lpstr>x86-64 Integer Registers – 64 bits wide</vt:lpstr>
      <vt:lpstr>Some History: IA32 Registers – 32 bits wide</vt:lpstr>
      <vt:lpstr> Memory   vs. Registers</vt:lpstr>
      <vt:lpstr>Operand types</vt:lpstr>
      <vt:lpstr>Summary</vt:lpstr>
      <vt:lpstr>Floating Point Summary</vt:lpstr>
      <vt:lpstr>Floating Point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
  <cp:lastModifiedBy/>
  <cp:revision>1</cp:revision>
  <dcterms:created xsi:type="dcterms:W3CDTF">2018-01-10T07:23:19Z</dcterms:created>
  <dcterms:modified xsi:type="dcterms:W3CDTF">2018-01-19T18:16:10Z</dcterms:modified>
</cp:coreProperties>
</file>