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0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2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13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14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5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16.xml" ContentType="application/vnd.openxmlformats-officedocument.presentationml.notesSlide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17.xml" ContentType="application/vnd.openxmlformats-officedocument.presentationml.notesSl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20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21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22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notesSlides/notesSlide23.xml" ContentType="application/vnd.openxmlformats-officedocument.presentationml.notesSlide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24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notesSlides/notesSlide25.xml" ContentType="application/vnd.openxmlformats-officedocument.presentationml.notesSlide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notesSlides/notesSlide26.xml" ContentType="application/vnd.openxmlformats-officedocument.presentationml.notesSlide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6110.xml" ContentType="application/vnd.openxmlformats-officedocument.presentationml.tags+xml"/>
  <Override PartName="/ppt/tags/tag649.xml" ContentType="application/vnd.openxmlformats-officedocument.presentationml.tags+xml"/>
  <Override PartName="/ppt/tags/tag2440.xml" ContentType="application/vnd.openxmlformats-officedocument.presentationml.tags+xml"/>
  <Override PartName="/ppt/tags/tag60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97" r:id="rId1"/>
  </p:sldMasterIdLst>
  <p:notesMasterIdLst>
    <p:notesMasterId r:id="rId35"/>
  </p:notesMasterIdLst>
  <p:handoutMasterIdLst>
    <p:handoutMasterId r:id="rId36"/>
  </p:handoutMasterIdLst>
  <p:sldIdLst>
    <p:sldId id="465" r:id="rId2"/>
    <p:sldId id="452" r:id="rId3"/>
    <p:sldId id="472" r:id="rId4"/>
    <p:sldId id="473" r:id="rId5"/>
    <p:sldId id="474" r:id="rId6"/>
    <p:sldId id="442" r:id="rId7"/>
    <p:sldId id="443" r:id="rId8"/>
    <p:sldId id="444" r:id="rId9"/>
    <p:sldId id="446" r:id="rId10"/>
    <p:sldId id="447" r:id="rId11"/>
    <p:sldId id="304" r:id="rId12"/>
    <p:sldId id="296" r:id="rId13"/>
    <p:sldId id="449" r:id="rId14"/>
    <p:sldId id="323" r:id="rId15"/>
    <p:sldId id="450" r:id="rId16"/>
    <p:sldId id="451" r:id="rId17"/>
    <p:sldId id="337" r:id="rId18"/>
    <p:sldId id="424" r:id="rId19"/>
    <p:sldId id="448" r:id="rId20"/>
    <p:sldId id="454" r:id="rId21"/>
    <p:sldId id="456" r:id="rId22"/>
    <p:sldId id="457" r:id="rId23"/>
    <p:sldId id="277" r:id="rId24"/>
    <p:sldId id="427" r:id="rId25"/>
    <p:sldId id="279" r:id="rId26"/>
    <p:sldId id="458" r:id="rId27"/>
    <p:sldId id="459" r:id="rId28"/>
    <p:sldId id="315" r:id="rId29"/>
    <p:sldId id="460" r:id="rId30"/>
    <p:sldId id="463" r:id="rId31"/>
    <p:sldId id="461" r:id="rId32"/>
    <p:sldId id="475" r:id="rId33"/>
    <p:sldId id="476" r:id="rId34"/>
  </p:sldIdLst>
  <p:sldSz cx="9144000" cy="6858000" type="screen4x3"/>
  <p:notesSz cx="7010400" cy="9296400"/>
  <p:embeddedFontLst>
    <p:embeddedFont>
      <p:font typeface="Roboto Light" panose="020B0604020202020204" charset="0"/>
      <p:regular r:id="rId37"/>
      <p:italic r:id="rId38"/>
    </p:embeddedFont>
    <p:embeddedFont>
      <p:font typeface="Anonymous Pro" panose="020B0604020202020204" charset="0"/>
      <p:regular r:id="rId39"/>
      <p:bold r:id="rId40"/>
      <p:italic r:id="rId41"/>
      <p:boldItalic r:id="rId42"/>
    </p:embeddedFont>
    <p:embeddedFont>
      <p:font typeface="Roboto" panose="020B0604020202020204" charset="0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  <p:embeddedFont>
      <p:font typeface="ＭＳ Ｐゴシック" panose="020B0600070205080204" pitchFamily="34" charset="-128"/>
      <p:regular r:id="rId48"/>
    </p:embeddedFont>
    <p:embeddedFont>
      <p:font typeface="Tahoma" panose="020B0604030504040204" pitchFamily="34" charset="0"/>
      <p:regular r:id="rId49"/>
      <p:bold r:id="rId50"/>
    </p:embeddedFont>
    <p:embeddedFont>
      <p:font typeface="Arial Narrow" panose="020B0606020202030204" pitchFamily="34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Roboto Regular" panose="020B0604020202020204" charset="0"/>
      <p:regular r:id="rId59"/>
    </p:embeddedFont>
  </p:embeddedFontLst>
  <p:custDataLst>
    <p:tags r:id="rId60"/>
  </p:custData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9pPr>
  </p:defaultTextStyle>
  <p:extLst>
    <p:ext uri="{521415D9-36F7-43E2-AB2F-B90AF26B5E84}">
      <p14:sectionLst xmlns:p14="http://schemas.microsoft.com/office/powerpoint/2010/main">
        <p14:section name="Intro" id="{9990DBA2-242E-4819-9345-E7D9A562B1EA}">
          <p14:sldIdLst>
            <p14:sldId id="465"/>
          </p14:sldIdLst>
        </p14:section>
        <p14:section name="Admin" id="{735EB441-53DD-4E3B-9C18-43FDFDD85C03}">
          <p14:sldIdLst>
            <p14:sldId id="452"/>
          </p14:sldIdLst>
        </p14:section>
        <p14:section name="Examining Data" id="{043D9C8D-9DC6-4283-AD1D-D14A078490E3}">
          <p14:sldIdLst>
            <p14:sldId id="472"/>
            <p14:sldId id="473"/>
            <p14:sldId id="474"/>
          </p14:sldIdLst>
        </p14:section>
        <p14:section name="Data III - Boolean Algebra" id="{5175B822-58CF-440C-BAF5-7C00C39145F7}">
          <p14:sldIdLst>
            <p14:sldId id="442"/>
            <p14:sldId id="443"/>
            <p14:sldId id="444"/>
          </p14:sldIdLst>
        </p14:section>
        <p14:section name="Bit Ops" id="{1C145BED-E8DF-46B5-B753-284F78C0D470}">
          <p14:sldIdLst>
            <p14:sldId id="446"/>
            <p14:sldId id="447"/>
          </p14:sldIdLst>
        </p14:section>
        <p14:section name="Roadmap" id="{0CD41E72-FEED-41F8-9A73-BE73CD3C8170}">
          <p14:sldIdLst>
            <p14:sldId id="304"/>
          </p14:sldIdLst>
        </p14:section>
        <p14:section name="Cards and Suits" id="{A9E969B5-91D9-4112-86B2-42876042C31E}">
          <p14:sldIdLst>
            <p14:sldId id="296"/>
            <p14:sldId id="449"/>
            <p14:sldId id="323"/>
            <p14:sldId id="450"/>
            <p14:sldId id="451"/>
            <p14:sldId id="337"/>
            <p14:sldId id="424"/>
          </p14:sldIdLst>
        </p14:section>
        <p14:section name="Integers" id="{7D03EDAA-443E-4433-B814-9F07CECED1D2}">
          <p14:sldIdLst>
            <p14:sldId id="448"/>
            <p14:sldId id="454"/>
          </p14:sldIdLst>
        </p14:section>
        <p14:section name="Unsigned" id="{D1078DC6-4887-47B6-8103-750467CFEDA6}">
          <p14:sldIdLst>
            <p14:sldId id="456"/>
          </p14:sldIdLst>
        </p14:section>
        <p14:section name="Sign and Magnitude" id="{2EB7B4CB-DB9D-40E1-AFFE-74245376EFDD}">
          <p14:sldIdLst>
            <p14:sldId id="457"/>
            <p14:sldId id="277"/>
            <p14:sldId id="427"/>
            <p14:sldId id="279"/>
          </p14:sldIdLst>
        </p14:section>
        <p14:section name="Two's Complement" id="{5C84A724-4EAD-4BFD-8047-2088C0E65F53}">
          <p14:sldIdLst>
            <p14:sldId id="458"/>
            <p14:sldId id="459"/>
            <p14:sldId id="315"/>
            <p14:sldId id="460"/>
            <p14:sldId id="463"/>
            <p14:sldId id="461"/>
            <p14:sldId id="475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3" userDrawn="1">
          <p15:clr>
            <a:srgbClr val="A4A3A4"/>
          </p15:clr>
        </p15:guide>
        <p15:guide id="2" pos="207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4B2A85"/>
    <a:srgbClr val="AB0000"/>
    <a:srgbClr val="FFFF99"/>
    <a:srgbClr val="FFDBD0"/>
    <a:srgbClr val="644C00"/>
    <a:srgbClr val="F2E8B2"/>
    <a:srgbClr val="D0DAFF"/>
    <a:srgbClr val="C5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/>
    <p:restoredTop sz="74332" autoAdjust="0"/>
  </p:normalViewPr>
  <p:slideViewPr>
    <p:cSldViewPr>
      <p:cViewPr varScale="1">
        <p:scale>
          <a:sx n="71" d="100"/>
          <a:sy n="71" d="100"/>
        </p:scale>
        <p:origin x="1601" y="4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774" y="58"/>
      </p:cViewPr>
      <p:guideLst>
        <p:guide orient="horz" pos="2793"/>
        <p:guide pos="207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332" cy="464897"/>
          </a:xfrm>
          <a:prstGeom prst="rect">
            <a:avLst/>
          </a:prstGeom>
        </p:spPr>
        <p:txBody>
          <a:bodyPr vert="horz" lIns="88285" tIns="44143" rIns="88285" bIns="44143" rtlCol="0"/>
          <a:lstStyle>
            <a:lvl1pPr algn="l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>
              <a:latin typeface="Calibri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546" y="1"/>
            <a:ext cx="3037332" cy="464897"/>
          </a:xfrm>
          <a:prstGeom prst="rect">
            <a:avLst/>
          </a:prstGeom>
        </p:spPr>
        <p:txBody>
          <a:bodyPr vert="horz" lIns="88285" tIns="44143" rIns="88285" bIns="44143" rtlCol="0"/>
          <a:lstStyle>
            <a:lvl1pPr algn="r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>
                <a:latin typeface="Calibri" charset="0"/>
              </a:rPr>
              <a:t>CSE351 Lecture 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332" cy="464897"/>
          </a:xfrm>
          <a:prstGeom prst="rect">
            <a:avLst/>
          </a:prstGeom>
        </p:spPr>
        <p:txBody>
          <a:bodyPr vert="horz" lIns="88285" tIns="44143" rIns="88285" bIns="44143" rtlCol="0" anchor="b"/>
          <a:lstStyle>
            <a:lvl1pPr algn="l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546" y="8829966"/>
            <a:ext cx="3037332" cy="464897"/>
          </a:xfrm>
          <a:prstGeom prst="rect">
            <a:avLst/>
          </a:prstGeom>
        </p:spPr>
        <p:txBody>
          <a:bodyPr vert="horz" lIns="88285" tIns="44143" rIns="88285" bIns="44143" rtlCol="0" anchor="b"/>
          <a:lstStyle>
            <a:lvl1pPr algn="r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8FBC9026-38BE-704B-962B-EE795F7854C4}" type="slidenum">
              <a:rPr lang="en-US">
                <a:latin typeface="Calibri" charset="0"/>
              </a:rPr>
              <a:pPr>
                <a:defRPr/>
              </a:pPr>
              <a:t>‹#›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36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2225" y="738188"/>
            <a:ext cx="4875213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46761" y="4632039"/>
            <a:ext cx="5967984" cy="4387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b="0" i="0" noProof="0" dirty="0">
                <a:latin typeface="Roboto Light" charset="0"/>
                <a:ea typeface="Roboto Light" charset="0"/>
                <a:cs typeface="Roboto Light" charset="0"/>
              </a:rPr>
              <a:t>Test</a:t>
            </a:r>
          </a:p>
          <a:p>
            <a:pPr lvl="1"/>
            <a:r>
              <a:rPr lang="en-US" b="0" i="0" noProof="0" dirty="0">
                <a:latin typeface="Roboto Light" charset="0"/>
                <a:ea typeface="Roboto Light" charset="0"/>
                <a:cs typeface="Roboto Light" charset="0"/>
              </a:rPr>
              <a:t>test</a:t>
            </a:r>
            <a:endParaRPr lang="en-US" noProof="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23005" y="9265612"/>
            <a:ext cx="3236976" cy="4864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109" charset="0"/>
              <a:buNone/>
              <a:tabLst>
                <a:tab pos="698925" algn="l"/>
                <a:tab pos="1397851" algn="l"/>
                <a:tab pos="2096776" algn="l"/>
                <a:tab pos="2795702" algn="l"/>
              </a:tabLst>
              <a:defRPr sz="1400">
                <a:solidFill>
                  <a:srgbClr val="000000"/>
                </a:solidFill>
                <a:latin typeface="Times New Roman" pitchFamily="-109" charset="0"/>
                <a:ea typeface="Calibri" charset="0"/>
                <a:cs typeface="Calibri" charset="0"/>
              </a:defRPr>
            </a:lvl1pPr>
          </a:lstStyle>
          <a:p>
            <a:pPr>
              <a:defRPr/>
            </a:pPr>
            <a:fld id="{5E22BDE2-C154-9A43-AAE0-0757C991E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886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137160" indent="-13716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Calibri" charset="-120"/>
      <a:buChar char="–"/>
      <a:defRPr sz="1400" b="0" i="0" kern="1200">
        <a:solidFill>
          <a:srgbClr val="000000"/>
        </a:solidFill>
        <a:latin typeface="Roboto" charset="0"/>
        <a:ea typeface="Roboto" charset="0"/>
        <a:cs typeface="Roboto" charset="0"/>
      </a:defRPr>
    </a:lvl1pPr>
    <a:lvl2pPr marL="320040" indent="-13716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Calibri" charset="-120"/>
      <a:buChar char="–"/>
      <a:defRPr sz="1400" b="0" i="0" kern="1200">
        <a:solidFill>
          <a:srgbClr val="000000"/>
        </a:solidFill>
        <a:latin typeface="Roboto" charset="0"/>
        <a:ea typeface="Roboto" charset="0"/>
        <a:cs typeface="Roboto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0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36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</a:t>
            </a:r>
            <a:r>
              <a:rPr lang="en-US" baseline="0" dirty="0"/>
              <a:t> comparison:  War</a:t>
            </a:r>
            <a:endParaRPr lang="en-US" dirty="0"/>
          </a:p>
          <a:p>
            <a:r>
              <a:rPr lang="en-US" dirty="0"/>
              <a:t>Same suit:</a:t>
            </a:r>
            <a:r>
              <a:rPr lang="en-US" baseline="0" dirty="0"/>
              <a:t>  Crazy 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10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</a:t>
            </a:r>
            <a:r>
              <a:rPr lang="en-US" baseline="0" dirty="0"/>
              <a:t> you think of a possible advantage to this approach? </a:t>
            </a:r>
          </a:p>
          <a:p>
            <a:r>
              <a:rPr lang="en-US" baseline="0" dirty="0"/>
              <a:t>What if we wanted to represent multiple cards (i.e. a poker hand)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29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the arbitrariness</a:t>
            </a:r>
            <a:r>
              <a:rPr lang="en-US" baseline="0" dirty="0"/>
              <a:t> of binary encoding choices:  A is 1 instead of 0, ordering of suits (CDHS or DCHS?)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6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00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16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63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24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708025"/>
            <a:ext cx="4643437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4982"/>
            <a:ext cx="5608320" cy="4182534"/>
          </a:xfrm>
          <a:noFill/>
          <a:ln/>
        </p:spPr>
        <p:txBody>
          <a:bodyPr wrap="none" anchor="ctr"/>
          <a:lstStyle/>
          <a:p>
            <a:pPr marL="137160" marR="0" lvl="0" indent="-13716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-120"/>
              <a:buNone/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  <a:tab pos="5591404" algn="l"/>
              </a:tabLst>
              <a:defRPr/>
            </a:pPr>
            <a:endParaRPr lang="en-US" sz="19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" y="0"/>
            <a:ext cx="1525" cy="1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895" tIns="43448" rIns="86895" bIns="4344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441ED874-874C-1842-BE2E-39B303BA4202}" type="slidenum">
              <a:rPr lang="en-US" sz="2300" b="1">
                <a:solidFill>
                  <a:srgbClr val="000000"/>
                </a:solidFill>
                <a:latin typeface="Arial Narrow" pitchFamily="34" charset="0"/>
              </a:rPr>
              <a:pPr>
                <a:lnSpc>
                  <a:spcPct val="100000"/>
                </a:lnSpc>
              </a:pPr>
              <a:t>19</a:t>
            </a:fld>
            <a:endParaRPr lang="en-US" sz="23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29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latin typeface="Roboto" charset="0"/>
                <a:ea typeface="Roboto" charset="0"/>
                <a:cs typeface="Roboto" charset="0"/>
              </a:rPr>
              <a:t>Okay,</a:t>
            </a:r>
            <a:r>
              <a:rPr lang="en-US" b="0" i="0" baseline="0" dirty="0">
                <a:latin typeface="Roboto" charset="0"/>
                <a:ea typeface="Roboto" charset="0"/>
                <a:cs typeface="Roboto" charset="0"/>
              </a:rPr>
              <a:t> so now let’s talk some more about how we represent numbers, or </a:t>
            </a:r>
            <a:r>
              <a:rPr lang="en-US" b="1" i="0" baseline="0" dirty="0">
                <a:latin typeface="Roboto" charset="0"/>
                <a:ea typeface="Roboto" charset="0"/>
                <a:cs typeface="Roboto" charset="0"/>
              </a:rPr>
              <a:t>integers</a:t>
            </a:r>
            <a:r>
              <a:rPr lang="en-US" b="0" i="0" baseline="0" dirty="0">
                <a:latin typeface="Roboto" charset="0"/>
                <a:ea typeface="Roboto" charset="0"/>
                <a:cs typeface="Roboto" charset="0"/>
              </a:rPr>
              <a:t> to be specific</a:t>
            </a:r>
          </a:p>
          <a:p>
            <a:r>
              <a:rPr lang="en-US" b="0" i="0" dirty="0">
                <a:latin typeface="Roboto" charset="0"/>
                <a:ea typeface="Roboto" charset="0"/>
                <a:cs typeface="Roboto" charset="0"/>
              </a:rPr>
              <a:t>Multiple sizes of integers, using different numbers of bytes</a:t>
            </a:r>
          </a:p>
          <a:p>
            <a:r>
              <a:rPr lang="en-US" b="0" i="0" dirty="0">
                <a:latin typeface="Roboto" charset="0"/>
                <a:ea typeface="Roboto" charset="0"/>
                <a:cs typeface="Roboto" charset="0"/>
              </a:rPr>
              <a:t>But for each size, there are two ways of interpreting the bits…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2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/>
              <a:t>%p: prefix “0x” automatically printed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63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“1’s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place”, the “2’s place”, “4’s place”</a:t>
            </a:r>
            <a:r>
              <a:rPr lang="is-IS" b="0" i="0" baseline="0" dirty="0">
                <a:latin typeface="Roboto Light" charset="0"/>
                <a:ea typeface="Roboto Light" charset="0"/>
                <a:cs typeface="Roboto Light" charset="0"/>
              </a:rPr>
              <a:t>…</a:t>
            </a:r>
            <a:endParaRPr lang="en-US" b="0" i="0" dirty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An important use of unsigned values in C is pointers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- t</a:t>
            </a:r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here are no negative memory addresses</a:t>
            </a: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What if we want to represent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negative numbers?</a:t>
            </a:r>
            <a:endParaRPr lang="en-US" b="0" i="0" dirty="0">
              <a:latin typeface="Roboto Light" charset="0"/>
              <a:ea typeface="Roboto Light" charset="0"/>
              <a:cs typeface="Roboto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708025"/>
            <a:ext cx="4643437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4982"/>
            <a:ext cx="5608320" cy="4182534"/>
          </a:xfrm>
          <a:noFill/>
          <a:ln/>
        </p:spPr>
        <p:txBody>
          <a:bodyPr wrap="none" anchor="ctr"/>
          <a:lstStyle/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To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help visualize these numbers, we’ll use this number wheel</a:t>
            </a:r>
          </a:p>
          <a:p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See how we start with </a:t>
            </a:r>
            <a:r>
              <a:rPr lang="en-US" b="1" i="0" baseline="0" dirty="0">
                <a:latin typeface="Roboto Light" charset="0"/>
                <a:ea typeface="Roboto Light" charset="0"/>
                <a:cs typeface="Roboto Light" charset="0"/>
              </a:rPr>
              <a:t>+0 – +7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on right side</a:t>
            </a: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Then the left side, which starts with 1, are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all negative, starting with -0 .. -7</a:t>
            </a:r>
            <a:endParaRPr lang="en-US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4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708025"/>
            <a:ext cx="4643437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4982"/>
            <a:ext cx="5608320" cy="4182534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1083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708025"/>
            <a:ext cx="4643437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4982"/>
            <a:ext cx="5608320" cy="4182534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Arithmetic is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cumbersome</a:t>
            </a:r>
          </a:p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4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– 3 should be 1, as we see on the left</a:t>
            </a:r>
          </a:p>
          <a:p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But 4 + -3 should </a:t>
            </a:r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be </a:t>
            </a:r>
            <a:r>
              <a:rPr lang="en-US" i="1" baseline="0" dirty="0">
                <a:latin typeface="Roboto" charset="0"/>
                <a:ea typeface="Roboto" charset="0"/>
                <a:cs typeface="Roboto" charset="0"/>
              </a:rPr>
              <a:t>equivalent</a:t>
            </a:r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, but if we naively add the two together, it doesn’t work</a:t>
            </a:r>
          </a:p>
          <a:p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We have to make sure we change all plus-negatives to subtractions</a:t>
            </a:r>
          </a:p>
          <a:p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So, how do we solve these problems?</a:t>
            </a:r>
          </a:p>
          <a:p>
            <a:pPr lvl="1"/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It turns out there’s a really clever other way of interpreting the MSB</a:t>
            </a:r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01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81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708025"/>
            <a:ext cx="4643437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4982"/>
            <a:ext cx="5608320" cy="4182534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9444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is not valid in the 3 systems we talked about today</a:t>
            </a:r>
          </a:p>
          <a:p>
            <a:r>
              <a:rPr lang="en-US" dirty="0"/>
              <a:t>B is valid in Two’s Complement</a:t>
            </a:r>
          </a:p>
          <a:p>
            <a:r>
              <a:rPr lang="en-US" dirty="0"/>
              <a:t>C is valid in Unsigned</a:t>
            </a:r>
          </a:p>
          <a:p>
            <a:r>
              <a:rPr lang="en-US" dirty="0"/>
              <a:t>D is valid in Sign and Magnitude</a:t>
            </a:r>
          </a:p>
        </p:txBody>
      </p:sp>
    </p:spTree>
    <p:extLst>
      <p:ext uri="{BB962C8B-B14F-4D97-AF65-F5344CB8AC3E}">
        <p14:creationId xmlns:p14="http://schemas.microsoft.com/office/powerpoint/2010/main" val="502976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Useful operator when working with bit representations</a:t>
            </a:r>
          </a:p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Especially Lab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6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/>
              <a:t>%p: prefix “0x” automatically printed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80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fine-grained</a:t>
            </a:r>
            <a:r>
              <a:rPr lang="en-US" baseline="0" dirty="0"/>
              <a:t> data manipulations.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6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Also covered in CSE 311</a:t>
            </a:r>
          </a:p>
        </p:txBody>
      </p:sp>
    </p:spTree>
    <p:extLst>
      <p:ext uri="{BB962C8B-B14F-4D97-AF65-F5344CB8AC3E}">
        <p14:creationId xmlns:p14="http://schemas.microsoft.com/office/powerpoint/2010/main" val="4054130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Now, how do we use the </a:t>
            </a:r>
            <a:r>
              <a:rPr lang="en-US" dirty="0" err="1"/>
              <a:t>boolean</a:t>
            </a:r>
            <a:r>
              <a:rPr lang="en-US" dirty="0"/>
              <a:t> operators?</a:t>
            </a:r>
          </a:p>
          <a:p>
            <a:pPr lvl="1"/>
            <a:r>
              <a:rPr lang="en-US" dirty="0"/>
              <a:t>Typically on ”bit vectors”</a:t>
            </a:r>
            <a:r>
              <a:rPr lang="en-US" baseline="0" dirty="0"/>
              <a:t> (treat a byte, or multiple bytes) as a bit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40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bit-twiddling puzzles in Lab 1</a:t>
            </a:r>
          </a:p>
        </p:txBody>
      </p:sp>
    </p:spTree>
    <p:extLst>
      <p:ext uri="{BB962C8B-B14F-4D97-AF65-F5344CB8AC3E}">
        <p14:creationId xmlns:p14="http://schemas.microsoft.com/office/powerpoint/2010/main" val="894573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1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094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0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0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158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016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67689" y="-2231"/>
            <a:ext cx="1276311" cy="221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Winter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1338" y="-2231"/>
            <a:ext cx="1401346" cy="221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L04:  Data III, Integers I</a:t>
            </a:r>
          </a:p>
        </p:txBody>
      </p:sp>
    </p:spTree>
    <p:extLst>
      <p:ext uri="{BB962C8B-B14F-4D97-AF65-F5344CB8AC3E}">
        <p14:creationId xmlns:p14="http://schemas.microsoft.com/office/powerpoint/2010/main" val="301996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25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3" Type="http://schemas.openxmlformats.org/officeDocument/2006/relationships/tags" Target="../tags/tag38.xml"/><Relationship Id="rId21" Type="http://schemas.openxmlformats.org/officeDocument/2006/relationships/tags" Target="../tags/tag56.xml"/><Relationship Id="rId34" Type="http://schemas.openxmlformats.org/officeDocument/2006/relationships/image" Target="../media/image9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image" Target="../media/image8.png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29" Type="http://schemas.openxmlformats.org/officeDocument/2006/relationships/notesSlide" Target="../notesSlides/notesSlide10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image" Target="../media/image7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image" Target="../media/image6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image" Target="../media/image5.png"/><Relationship Id="rId35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11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92.xml"/><Relationship Id="rId117" Type="http://schemas.openxmlformats.org/officeDocument/2006/relationships/tags" Target="../tags/tag183.xml"/><Relationship Id="rId21" Type="http://schemas.openxmlformats.org/officeDocument/2006/relationships/tags" Target="../tags/tag87.xml"/><Relationship Id="rId42" Type="http://schemas.openxmlformats.org/officeDocument/2006/relationships/tags" Target="../tags/tag108.xml"/><Relationship Id="rId47" Type="http://schemas.openxmlformats.org/officeDocument/2006/relationships/tags" Target="../tags/tag113.xml"/><Relationship Id="rId63" Type="http://schemas.openxmlformats.org/officeDocument/2006/relationships/tags" Target="../tags/tag129.xml"/><Relationship Id="rId68" Type="http://schemas.openxmlformats.org/officeDocument/2006/relationships/tags" Target="../tags/tag134.xml"/><Relationship Id="rId84" Type="http://schemas.openxmlformats.org/officeDocument/2006/relationships/tags" Target="../tags/tag150.xml"/><Relationship Id="rId89" Type="http://schemas.openxmlformats.org/officeDocument/2006/relationships/tags" Target="../tags/tag155.xml"/><Relationship Id="rId112" Type="http://schemas.openxmlformats.org/officeDocument/2006/relationships/tags" Target="../tags/tag178.xml"/><Relationship Id="rId133" Type="http://schemas.openxmlformats.org/officeDocument/2006/relationships/tags" Target="../tags/tag199.xml"/><Relationship Id="rId138" Type="http://schemas.openxmlformats.org/officeDocument/2006/relationships/slideLayout" Target="../slideLayouts/slideLayout2.xml"/><Relationship Id="rId16" Type="http://schemas.openxmlformats.org/officeDocument/2006/relationships/tags" Target="../tags/tag82.xml"/><Relationship Id="rId107" Type="http://schemas.openxmlformats.org/officeDocument/2006/relationships/tags" Target="../tags/tag173.xml"/><Relationship Id="rId11" Type="http://schemas.openxmlformats.org/officeDocument/2006/relationships/tags" Target="../tags/tag77.xml"/><Relationship Id="rId32" Type="http://schemas.openxmlformats.org/officeDocument/2006/relationships/tags" Target="../tags/tag98.xml"/><Relationship Id="rId37" Type="http://schemas.openxmlformats.org/officeDocument/2006/relationships/tags" Target="../tags/tag103.xml"/><Relationship Id="rId53" Type="http://schemas.openxmlformats.org/officeDocument/2006/relationships/tags" Target="../tags/tag119.xml"/><Relationship Id="rId58" Type="http://schemas.openxmlformats.org/officeDocument/2006/relationships/tags" Target="../tags/tag124.xml"/><Relationship Id="rId74" Type="http://schemas.openxmlformats.org/officeDocument/2006/relationships/tags" Target="../tags/tag140.xml"/><Relationship Id="rId79" Type="http://schemas.openxmlformats.org/officeDocument/2006/relationships/tags" Target="../tags/tag145.xml"/><Relationship Id="rId102" Type="http://schemas.openxmlformats.org/officeDocument/2006/relationships/tags" Target="../tags/tag168.xml"/><Relationship Id="rId123" Type="http://schemas.openxmlformats.org/officeDocument/2006/relationships/tags" Target="../tags/tag189.xml"/><Relationship Id="rId128" Type="http://schemas.openxmlformats.org/officeDocument/2006/relationships/tags" Target="../tags/tag194.xml"/><Relationship Id="rId5" Type="http://schemas.openxmlformats.org/officeDocument/2006/relationships/tags" Target="../tags/tag71.xml"/><Relationship Id="rId90" Type="http://schemas.openxmlformats.org/officeDocument/2006/relationships/tags" Target="../tags/tag156.xml"/><Relationship Id="rId95" Type="http://schemas.openxmlformats.org/officeDocument/2006/relationships/tags" Target="../tags/tag161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43" Type="http://schemas.openxmlformats.org/officeDocument/2006/relationships/tags" Target="../tags/tag109.xml"/><Relationship Id="rId48" Type="http://schemas.openxmlformats.org/officeDocument/2006/relationships/tags" Target="../tags/tag114.xml"/><Relationship Id="rId64" Type="http://schemas.openxmlformats.org/officeDocument/2006/relationships/tags" Target="../tags/tag130.xml"/><Relationship Id="rId69" Type="http://schemas.openxmlformats.org/officeDocument/2006/relationships/tags" Target="../tags/tag135.xml"/><Relationship Id="rId113" Type="http://schemas.openxmlformats.org/officeDocument/2006/relationships/tags" Target="../tags/tag179.xml"/><Relationship Id="rId118" Type="http://schemas.openxmlformats.org/officeDocument/2006/relationships/tags" Target="../tags/tag184.xml"/><Relationship Id="rId134" Type="http://schemas.openxmlformats.org/officeDocument/2006/relationships/tags" Target="../tags/tag200.xml"/><Relationship Id="rId139" Type="http://schemas.openxmlformats.org/officeDocument/2006/relationships/notesSlide" Target="../notesSlides/notesSlide12.xml"/><Relationship Id="rId8" Type="http://schemas.openxmlformats.org/officeDocument/2006/relationships/tags" Target="../tags/tag74.xml"/><Relationship Id="rId51" Type="http://schemas.openxmlformats.org/officeDocument/2006/relationships/tags" Target="../tags/tag117.xml"/><Relationship Id="rId72" Type="http://schemas.openxmlformats.org/officeDocument/2006/relationships/tags" Target="../tags/tag138.xml"/><Relationship Id="rId80" Type="http://schemas.openxmlformats.org/officeDocument/2006/relationships/tags" Target="../tags/tag146.xml"/><Relationship Id="rId85" Type="http://schemas.openxmlformats.org/officeDocument/2006/relationships/tags" Target="../tags/tag151.xml"/><Relationship Id="rId93" Type="http://schemas.openxmlformats.org/officeDocument/2006/relationships/tags" Target="../tags/tag159.xml"/><Relationship Id="rId98" Type="http://schemas.openxmlformats.org/officeDocument/2006/relationships/tags" Target="../tags/tag164.xml"/><Relationship Id="rId121" Type="http://schemas.openxmlformats.org/officeDocument/2006/relationships/tags" Target="../tags/tag187.xml"/><Relationship Id="rId3" Type="http://schemas.openxmlformats.org/officeDocument/2006/relationships/tags" Target="../tags/tag69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tags" Target="../tags/tag99.xml"/><Relationship Id="rId38" Type="http://schemas.openxmlformats.org/officeDocument/2006/relationships/tags" Target="../tags/tag104.xml"/><Relationship Id="rId46" Type="http://schemas.openxmlformats.org/officeDocument/2006/relationships/tags" Target="../tags/tag112.xml"/><Relationship Id="rId59" Type="http://schemas.openxmlformats.org/officeDocument/2006/relationships/tags" Target="../tags/tag125.xml"/><Relationship Id="rId67" Type="http://schemas.openxmlformats.org/officeDocument/2006/relationships/tags" Target="../tags/tag133.xml"/><Relationship Id="rId103" Type="http://schemas.openxmlformats.org/officeDocument/2006/relationships/tags" Target="../tags/tag169.xml"/><Relationship Id="rId108" Type="http://schemas.openxmlformats.org/officeDocument/2006/relationships/tags" Target="../tags/tag174.xml"/><Relationship Id="rId116" Type="http://schemas.openxmlformats.org/officeDocument/2006/relationships/tags" Target="../tags/tag182.xml"/><Relationship Id="rId124" Type="http://schemas.openxmlformats.org/officeDocument/2006/relationships/tags" Target="../tags/tag190.xml"/><Relationship Id="rId129" Type="http://schemas.openxmlformats.org/officeDocument/2006/relationships/tags" Target="../tags/tag195.xml"/><Relationship Id="rId137" Type="http://schemas.openxmlformats.org/officeDocument/2006/relationships/tags" Target="../tags/tag203.xml"/><Relationship Id="rId20" Type="http://schemas.openxmlformats.org/officeDocument/2006/relationships/tags" Target="../tags/tag86.xml"/><Relationship Id="rId41" Type="http://schemas.openxmlformats.org/officeDocument/2006/relationships/tags" Target="../tags/tag107.xml"/><Relationship Id="rId54" Type="http://schemas.openxmlformats.org/officeDocument/2006/relationships/tags" Target="../tags/tag120.xml"/><Relationship Id="rId62" Type="http://schemas.openxmlformats.org/officeDocument/2006/relationships/tags" Target="../tags/tag128.xml"/><Relationship Id="rId70" Type="http://schemas.openxmlformats.org/officeDocument/2006/relationships/tags" Target="../tags/tag136.xml"/><Relationship Id="rId75" Type="http://schemas.openxmlformats.org/officeDocument/2006/relationships/tags" Target="../tags/tag141.xml"/><Relationship Id="rId83" Type="http://schemas.openxmlformats.org/officeDocument/2006/relationships/tags" Target="../tags/tag149.xml"/><Relationship Id="rId88" Type="http://schemas.openxmlformats.org/officeDocument/2006/relationships/tags" Target="../tags/tag154.xml"/><Relationship Id="rId91" Type="http://schemas.openxmlformats.org/officeDocument/2006/relationships/tags" Target="../tags/tag157.xml"/><Relationship Id="rId96" Type="http://schemas.openxmlformats.org/officeDocument/2006/relationships/tags" Target="../tags/tag162.xml"/><Relationship Id="rId111" Type="http://schemas.openxmlformats.org/officeDocument/2006/relationships/tags" Target="../tags/tag177.xml"/><Relationship Id="rId132" Type="http://schemas.openxmlformats.org/officeDocument/2006/relationships/tags" Target="../tags/tag19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tags" Target="../tags/tag102.xml"/><Relationship Id="rId49" Type="http://schemas.openxmlformats.org/officeDocument/2006/relationships/tags" Target="../tags/tag115.xml"/><Relationship Id="rId57" Type="http://schemas.openxmlformats.org/officeDocument/2006/relationships/tags" Target="../tags/tag123.xml"/><Relationship Id="rId106" Type="http://schemas.openxmlformats.org/officeDocument/2006/relationships/tags" Target="../tags/tag172.xml"/><Relationship Id="rId114" Type="http://schemas.openxmlformats.org/officeDocument/2006/relationships/tags" Target="../tags/tag180.xml"/><Relationship Id="rId119" Type="http://schemas.openxmlformats.org/officeDocument/2006/relationships/tags" Target="../tags/tag185.xml"/><Relationship Id="rId127" Type="http://schemas.openxmlformats.org/officeDocument/2006/relationships/tags" Target="../tags/tag193.xml"/><Relationship Id="rId10" Type="http://schemas.openxmlformats.org/officeDocument/2006/relationships/tags" Target="../tags/tag76.xml"/><Relationship Id="rId31" Type="http://schemas.openxmlformats.org/officeDocument/2006/relationships/tags" Target="../tags/tag97.xml"/><Relationship Id="rId44" Type="http://schemas.openxmlformats.org/officeDocument/2006/relationships/tags" Target="../tags/tag110.xml"/><Relationship Id="rId52" Type="http://schemas.openxmlformats.org/officeDocument/2006/relationships/tags" Target="../tags/tag118.xml"/><Relationship Id="rId60" Type="http://schemas.openxmlformats.org/officeDocument/2006/relationships/tags" Target="../tags/tag126.xml"/><Relationship Id="rId65" Type="http://schemas.openxmlformats.org/officeDocument/2006/relationships/tags" Target="../tags/tag131.xml"/><Relationship Id="rId73" Type="http://schemas.openxmlformats.org/officeDocument/2006/relationships/tags" Target="../tags/tag139.xml"/><Relationship Id="rId78" Type="http://schemas.openxmlformats.org/officeDocument/2006/relationships/tags" Target="../tags/tag144.xml"/><Relationship Id="rId81" Type="http://schemas.openxmlformats.org/officeDocument/2006/relationships/tags" Target="../tags/tag147.xml"/><Relationship Id="rId86" Type="http://schemas.openxmlformats.org/officeDocument/2006/relationships/tags" Target="../tags/tag152.xml"/><Relationship Id="rId94" Type="http://schemas.openxmlformats.org/officeDocument/2006/relationships/tags" Target="../tags/tag160.xml"/><Relationship Id="rId99" Type="http://schemas.openxmlformats.org/officeDocument/2006/relationships/tags" Target="../tags/tag165.xml"/><Relationship Id="rId101" Type="http://schemas.openxmlformats.org/officeDocument/2006/relationships/tags" Target="../tags/tag167.xml"/><Relationship Id="rId122" Type="http://schemas.openxmlformats.org/officeDocument/2006/relationships/tags" Target="../tags/tag188.xml"/><Relationship Id="rId130" Type="http://schemas.openxmlformats.org/officeDocument/2006/relationships/tags" Target="../tags/tag196.xml"/><Relationship Id="rId135" Type="http://schemas.openxmlformats.org/officeDocument/2006/relationships/tags" Target="../tags/tag201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39" Type="http://schemas.openxmlformats.org/officeDocument/2006/relationships/tags" Target="../tags/tag105.xml"/><Relationship Id="rId109" Type="http://schemas.openxmlformats.org/officeDocument/2006/relationships/tags" Target="../tags/tag175.xml"/><Relationship Id="rId34" Type="http://schemas.openxmlformats.org/officeDocument/2006/relationships/tags" Target="../tags/tag100.xml"/><Relationship Id="rId50" Type="http://schemas.openxmlformats.org/officeDocument/2006/relationships/tags" Target="../tags/tag116.xml"/><Relationship Id="rId55" Type="http://schemas.openxmlformats.org/officeDocument/2006/relationships/tags" Target="../tags/tag121.xml"/><Relationship Id="rId76" Type="http://schemas.openxmlformats.org/officeDocument/2006/relationships/tags" Target="../tags/tag142.xml"/><Relationship Id="rId97" Type="http://schemas.openxmlformats.org/officeDocument/2006/relationships/tags" Target="../tags/tag163.xml"/><Relationship Id="rId104" Type="http://schemas.openxmlformats.org/officeDocument/2006/relationships/tags" Target="../tags/tag170.xml"/><Relationship Id="rId120" Type="http://schemas.openxmlformats.org/officeDocument/2006/relationships/tags" Target="../tags/tag186.xml"/><Relationship Id="rId125" Type="http://schemas.openxmlformats.org/officeDocument/2006/relationships/tags" Target="../tags/tag191.xml"/><Relationship Id="rId7" Type="http://schemas.openxmlformats.org/officeDocument/2006/relationships/tags" Target="../tags/tag73.xml"/><Relationship Id="rId71" Type="http://schemas.openxmlformats.org/officeDocument/2006/relationships/tags" Target="../tags/tag137.xml"/><Relationship Id="rId92" Type="http://schemas.openxmlformats.org/officeDocument/2006/relationships/tags" Target="../tags/tag158.xml"/><Relationship Id="rId2" Type="http://schemas.openxmlformats.org/officeDocument/2006/relationships/tags" Target="../tags/tag68.xml"/><Relationship Id="rId29" Type="http://schemas.openxmlformats.org/officeDocument/2006/relationships/tags" Target="../tags/tag95.xml"/><Relationship Id="rId24" Type="http://schemas.openxmlformats.org/officeDocument/2006/relationships/tags" Target="../tags/tag90.xml"/><Relationship Id="rId40" Type="http://schemas.openxmlformats.org/officeDocument/2006/relationships/tags" Target="../tags/tag106.xml"/><Relationship Id="rId45" Type="http://schemas.openxmlformats.org/officeDocument/2006/relationships/tags" Target="../tags/tag111.xml"/><Relationship Id="rId66" Type="http://schemas.openxmlformats.org/officeDocument/2006/relationships/tags" Target="../tags/tag132.xml"/><Relationship Id="rId87" Type="http://schemas.openxmlformats.org/officeDocument/2006/relationships/tags" Target="../tags/tag153.xml"/><Relationship Id="rId110" Type="http://schemas.openxmlformats.org/officeDocument/2006/relationships/tags" Target="../tags/tag176.xml"/><Relationship Id="rId115" Type="http://schemas.openxmlformats.org/officeDocument/2006/relationships/tags" Target="../tags/tag181.xml"/><Relationship Id="rId131" Type="http://schemas.openxmlformats.org/officeDocument/2006/relationships/tags" Target="../tags/tag197.xml"/><Relationship Id="rId136" Type="http://schemas.openxmlformats.org/officeDocument/2006/relationships/tags" Target="../tags/tag202.xml"/><Relationship Id="rId61" Type="http://schemas.openxmlformats.org/officeDocument/2006/relationships/tags" Target="../tags/tag127.xml"/><Relationship Id="rId82" Type="http://schemas.openxmlformats.org/officeDocument/2006/relationships/tags" Target="../tags/tag148.xml"/><Relationship Id="rId19" Type="http://schemas.openxmlformats.org/officeDocument/2006/relationships/tags" Target="../tags/tag85.xml"/><Relationship Id="rId14" Type="http://schemas.openxmlformats.org/officeDocument/2006/relationships/tags" Target="../tags/tag80.xml"/><Relationship Id="rId30" Type="http://schemas.openxmlformats.org/officeDocument/2006/relationships/tags" Target="../tags/tag96.xml"/><Relationship Id="rId35" Type="http://schemas.openxmlformats.org/officeDocument/2006/relationships/tags" Target="../tags/tag101.xml"/><Relationship Id="rId56" Type="http://schemas.openxmlformats.org/officeDocument/2006/relationships/tags" Target="../tags/tag122.xml"/><Relationship Id="rId77" Type="http://schemas.openxmlformats.org/officeDocument/2006/relationships/tags" Target="../tags/tag143.xml"/><Relationship Id="rId100" Type="http://schemas.openxmlformats.org/officeDocument/2006/relationships/tags" Target="../tags/tag166.xml"/><Relationship Id="rId105" Type="http://schemas.openxmlformats.org/officeDocument/2006/relationships/tags" Target="../tags/tag171.xml"/><Relationship Id="rId126" Type="http://schemas.openxmlformats.org/officeDocument/2006/relationships/tags" Target="../tags/tag19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26" Type="http://schemas.openxmlformats.org/officeDocument/2006/relationships/tags" Target="../tags/tag229.xml"/><Relationship Id="rId3" Type="http://schemas.openxmlformats.org/officeDocument/2006/relationships/tags" Target="../tags/tag206.xml"/><Relationship Id="rId21" Type="http://schemas.openxmlformats.org/officeDocument/2006/relationships/tags" Target="../tags/tag224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tags" Target="../tags/tag228.xml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tags" Target="../tags/tag223.xml"/><Relationship Id="rId29" Type="http://schemas.openxmlformats.org/officeDocument/2006/relationships/notesSlide" Target="../notesSlides/notesSlide13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24" Type="http://schemas.openxmlformats.org/officeDocument/2006/relationships/tags" Target="../tags/tag227.xml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23" Type="http://schemas.openxmlformats.org/officeDocument/2006/relationships/tags" Target="../tags/tag226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13.xml"/><Relationship Id="rId19" Type="http://schemas.openxmlformats.org/officeDocument/2006/relationships/tags" Target="../tags/tag222.xml"/><Relationship Id="rId31" Type="http://schemas.openxmlformats.org/officeDocument/2006/relationships/image" Target="../media/image130.png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tags" Target="../tags/tag225.xml"/><Relationship Id="rId27" Type="http://schemas.openxmlformats.org/officeDocument/2006/relationships/tags" Target="../tags/tag230.xml"/><Relationship Id="rId30" Type="http://schemas.openxmlformats.org/officeDocument/2006/relationships/tags" Target="../tags/tag244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tags" Target="../tags/tag256.xml"/><Relationship Id="rId3" Type="http://schemas.openxmlformats.org/officeDocument/2006/relationships/tags" Target="../tags/tag233.xml"/><Relationship Id="rId21" Type="http://schemas.openxmlformats.org/officeDocument/2006/relationships/tags" Target="../tags/tag251.xml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tags" Target="../tags/tag255.xml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tags" Target="../tags/tag250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tags" Target="../tags/tag254.xml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tags" Target="../tags/tag253.xml"/><Relationship Id="rId28" Type="http://schemas.openxmlformats.org/officeDocument/2006/relationships/tags" Target="../tags/tag258.xml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tags" Target="../tags/tag252.xml"/><Relationship Id="rId27" Type="http://schemas.openxmlformats.org/officeDocument/2006/relationships/tags" Target="../tags/tag257.xml"/><Relationship Id="rId30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notesSlide" Target="../notesSlides/notesSlide15.xml"/><Relationship Id="rId3" Type="http://schemas.openxmlformats.org/officeDocument/2006/relationships/tags" Target="../tags/tag261.xml"/><Relationship Id="rId7" Type="http://schemas.openxmlformats.org/officeDocument/2006/relationships/tags" Target="../tags/tag26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5" Type="http://schemas.openxmlformats.org/officeDocument/2006/relationships/tags" Target="../tags/tag263.xml"/><Relationship Id="rId10" Type="http://schemas.openxmlformats.org/officeDocument/2006/relationships/tags" Target="../tags/tag268.xml"/><Relationship Id="rId4" Type="http://schemas.openxmlformats.org/officeDocument/2006/relationships/tags" Target="../tags/tag262.xml"/><Relationship Id="rId9" Type="http://schemas.openxmlformats.org/officeDocument/2006/relationships/tags" Target="../tags/tag26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tags" Target="../tags/tag295.xml"/><Relationship Id="rId3" Type="http://schemas.openxmlformats.org/officeDocument/2006/relationships/tags" Target="../tags/tag272.xml"/><Relationship Id="rId21" Type="http://schemas.openxmlformats.org/officeDocument/2006/relationships/tags" Target="../tags/tag290.xml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tags" Target="../tags/tag294.xml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0" Type="http://schemas.openxmlformats.org/officeDocument/2006/relationships/tags" Target="../tags/tag289.xml"/><Relationship Id="rId29" Type="http://schemas.openxmlformats.org/officeDocument/2006/relationships/notesSlide" Target="../notesSlides/notesSlide16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tags" Target="../tags/tag293.xml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tags" Target="../tags/tag292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tags" Target="../tags/tag291.xml"/><Relationship Id="rId27" Type="http://schemas.openxmlformats.org/officeDocument/2006/relationships/tags" Target="../tags/tag29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01.xml"/><Relationship Id="rId10" Type="http://schemas.openxmlformats.org/officeDocument/2006/relationships/tags" Target="../tags/tag306.xml"/><Relationship Id="rId4" Type="http://schemas.openxmlformats.org/officeDocument/2006/relationships/tags" Target="../tags/tag300.xml"/><Relationship Id="rId9" Type="http://schemas.openxmlformats.org/officeDocument/2006/relationships/tags" Target="../tags/tag30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2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0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5" Type="http://schemas.openxmlformats.org/officeDocument/2006/relationships/image" Target="../media/image131.pn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26" Type="http://schemas.openxmlformats.org/officeDocument/2006/relationships/tags" Target="../tags/tag338.xml"/><Relationship Id="rId39" Type="http://schemas.openxmlformats.org/officeDocument/2006/relationships/tags" Target="../tags/tag351.xml"/><Relationship Id="rId21" Type="http://schemas.openxmlformats.org/officeDocument/2006/relationships/tags" Target="../tags/tag333.xml"/><Relationship Id="rId34" Type="http://schemas.openxmlformats.org/officeDocument/2006/relationships/tags" Target="../tags/tag346.xml"/><Relationship Id="rId42" Type="http://schemas.openxmlformats.org/officeDocument/2006/relationships/tags" Target="../tags/tag354.xml"/><Relationship Id="rId47" Type="http://schemas.openxmlformats.org/officeDocument/2006/relationships/tags" Target="../tags/tag359.xml"/><Relationship Id="rId50" Type="http://schemas.openxmlformats.org/officeDocument/2006/relationships/tags" Target="../tags/tag362.xml"/><Relationship Id="rId55" Type="http://schemas.openxmlformats.org/officeDocument/2006/relationships/tags" Target="../tags/tag367.xml"/><Relationship Id="rId63" Type="http://schemas.openxmlformats.org/officeDocument/2006/relationships/tags" Target="../tags/tag375.xml"/><Relationship Id="rId68" Type="http://schemas.openxmlformats.org/officeDocument/2006/relationships/tags" Target="../tags/tag380.xml"/><Relationship Id="rId7" Type="http://schemas.openxmlformats.org/officeDocument/2006/relationships/tags" Target="../tags/tag319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9" Type="http://schemas.openxmlformats.org/officeDocument/2006/relationships/tags" Target="../tags/tag341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24" Type="http://schemas.openxmlformats.org/officeDocument/2006/relationships/tags" Target="../tags/tag336.xml"/><Relationship Id="rId32" Type="http://schemas.openxmlformats.org/officeDocument/2006/relationships/tags" Target="../tags/tag344.xml"/><Relationship Id="rId37" Type="http://schemas.openxmlformats.org/officeDocument/2006/relationships/tags" Target="../tags/tag349.xml"/><Relationship Id="rId40" Type="http://schemas.openxmlformats.org/officeDocument/2006/relationships/tags" Target="../tags/tag352.xml"/><Relationship Id="rId45" Type="http://schemas.openxmlformats.org/officeDocument/2006/relationships/tags" Target="../tags/tag357.xml"/><Relationship Id="rId53" Type="http://schemas.openxmlformats.org/officeDocument/2006/relationships/tags" Target="../tags/tag365.xml"/><Relationship Id="rId58" Type="http://schemas.openxmlformats.org/officeDocument/2006/relationships/tags" Target="../tags/tag370.xml"/><Relationship Id="rId66" Type="http://schemas.openxmlformats.org/officeDocument/2006/relationships/tags" Target="../tags/tag378.xml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tags" Target="../tags/tag335.xml"/><Relationship Id="rId28" Type="http://schemas.openxmlformats.org/officeDocument/2006/relationships/tags" Target="../tags/tag340.xml"/><Relationship Id="rId36" Type="http://schemas.openxmlformats.org/officeDocument/2006/relationships/tags" Target="../tags/tag348.xml"/><Relationship Id="rId49" Type="http://schemas.openxmlformats.org/officeDocument/2006/relationships/tags" Target="../tags/tag361.xml"/><Relationship Id="rId57" Type="http://schemas.openxmlformats.org/officeDocument/2006/relationships/tags" Target="../tags/tag369.xml"/><Relationship Id="rId61" Type="http://schemas.openxmlformats.org/officeDocument/2006/relationships/tags" Target="../tags/tag373.xml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31" Type="http://schemas.openxmlformats.org/officeDocument/2006/relationships/tags" Target="../tags/tag343.xml"/><Relationship Id="rId44" Type="http://schemas.openxmlformats.org/officeDocument/2006/relationships/tags" Target="../tags/tag356.xml"/><Relationship Id="rId52" Type="http://schemas.openxmlformats.org/officeDocument/2006/relationships/tags" Target="../tags/tag364.xml"/><Relationship Id="rId60" Type="http://schemas.openxmlformats.org/officeDocument/2006/relationships/tags" Target="../tags/tag372.xml"/><Relationship Id="rId65" Type="http://schemas.openxmlformats.org/officeDocument/2006/relationships/tags" Target="../tags/tag377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tags" Target="../tags/tag334.xml"/><Relationship Id="rId27" Type="http://schemas.openxmlformats.org/officeDocument/2006/relationships/tags" Target="../tags/tag339.xml"/><Relationship Id="rId30" Type="http://schemas.openxmlformats.org/officeDocument/2006/relationships/tags" Target="../tags/tag342.xml"/><Relationship Id="rId35" Type="http://schemas.openxmlformats.org/officeDocument/2006/relationships/tags" Target="../tags/tag347.xml"/><Relationship Id="rId43" Type="http://schemas.openxmlformats.org/officeDocument/2006/relationships/tags" Target="../tags/tag355.xml"/><Relationship Id="rId48" Type="http://schemas.openxmlformats.org/officeDocument/2006/relationships/tags" Target="../tags/tag360.xml"/><Relationship Id="rId56" Type="http://schemas.openxmlformats.org/officeDocument/2006/relationships/tags" Target="../tags/tag368.xml"/><Relationship Id="rId64" Type="http://schemas.openxmlformats.org/officeDocument/2006/relationships/tags" Target="../tags/tag376.xml"/><Relationship Id="rId69" Type="http://schemas.openxmlformats.org/officeDocument/2006/relationships/tags" Target="../tags/tag381.xml"/><Relationship Id="rId8" Type="http://schemas.openxmlformats.org/officeDocument/2006/relationships/tags" Target="../tags/tag320.xml"/><Relationship Id="rId51" Type="http://schemas.openxmlformats.org/officeDocument/2006/relationships/tags" Target="../tags/tag363.xml"/><Relationship Id="rId72" Type="http://schemas.openxmlformats.org/officeDocument/2006/relationships/notesSlide" Target="../notesSlides/notesSlide21.xml"/><Relationship Id="rId3" Type="http://schemas.openxmlformats.org/officeDocument/2006/relationships/tags" Target="../tags/tag315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tags" Target="../tags/tag337.xml"/><Relationship Id="rId33" Type="http://schemas.openxmlformats.org/officeDocument/2006/relationships/tags" Target="../tags/tag345.xml"/><Relationship Id="rId38" Type="http://schemas.openxmlformats.org/officeDocument/2006/relationships/tags" Target="../tags/tag350.xml"/><Relationship Id="rId46" Type="http://schemas.openxmlformats.org/officeDocument/2006/relationships/tags" Target="../tags/tag358.xml"/><Relationship Id="rId59" Type="http://schemas.openxmlformats.org/officeDocument/2006/relationships/tags" Target="../tags/tag371.xml"/><Relationship Id="rId67" Type="http://schemas.openxmlformats.org/officeDocument/2006/relationships/tags" Target="../tags/tag379.xml"/><Relationship Id="rId20" Type="http://schemas.openxmlformats.org/officeDocument/2006/relationships/tags" Target="../tags/tag332.xml"/><Relationship Id="rId41" Type="http://schemas.openxmlformats.org/officeDocument/2006/relationships/tags" Target="../tags/tag353.xml"/><Relationship Id="rId54" Type="http://schemas.openxmlformats.org/officeDocument/2006/relationships/tags" Target="../tags/tag366.xml"/><Relationship Id="rId62" Type="http://schemas.openxmlformats.org/officeDocument/2006/relationships/tags" Target="../tags/tag374.xml"/><Relationship Id="rId70" Type="http://schemas.openxmlformats.org/officeDocument/2006/relationships/tags" Target="../tags/tag38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13" Type="http://schemas.openxmlformats.org/officeDocument/2006/relationships/tags" Target="../tags/tag395.xml"/><Relationship Id="rId18" Type="http://schemas.openxmlformats.org/officeDocument/2006/relationships/tags" Target="../tags/tag400.xml"/><Relationship Id="rId26" Type="http://schemas.openxmlformats.org/officeDocument/2006/relationships/tags" Target="../tags/tag408.xml"/><Relationship Id="rId39" Type="http://schemas.openxmlformats.org/officeDocument/2006/relationships/notesSlide" Target="../notesSlides/notesSlide22.xml"/><Relationship Id="rId3" Type="http://schemas.openxmlformats.org/officeDocument/2006/relationships/tags" Target="../tags/tag385.xml"/><Relationship Id="rId21" Type="http://schemas.openxmlformats.org/officeDocument/2006/relationships/tags" Target="../tags/tag403.xml"/><Relationship Id="rId34" Type="http://schemas.openxmlformats.org/officeDocument/2006/relationships/tags" Target="../tags/tag416.xml"/><Relationship Id="rId7" Type="http://schemas.openxmlformats.org/officeDocument/2006/relationships/tags" Target="../tags/tag389.xml"/><Relationship Id="rId12" Type="http://schemas.openxmlformats.org/officeDocument/2006/relationships/tags" Target="../tags/tag394.xml"/><Relationship Id="rId17" Type="http://schemas.openxmlformats.org/officeDocument/2006/relationships/tags" Target="../tags/tag399.xml"/><Relationship Id="rId25" Type="http://schemas.openxmlformats.org/officeDocument/2006/relationships/tags" Target="../tags/tag407.xml"/><Relationship Id="rId33" Type="http://schemas.openxmlformats.org/officeDocument/2006/relationships/tags" Target="../tags/tag415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0" Type="http://schemas.openxmlformats.org/officeDocument/2006/relationships/tags" Target="../tags/tag402.xml"/><Relationship Id="rId29" Type="http://schemas.openxmlformats.org/officeDocument/2006/relationships/tags" Target="../tags/tag411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24" Type="http://schemas.openxmlformats.org/officeDocument/2006/relationships/tags" Target="../tags/tag406.xml"/><Relationship Id="rId32" Type="http://schemas.openxmlformats.org/officeDocument/2006/relationships/tags" Target="../tags/tag414.xml"/><Relationship Id="rId37" Type="http://schemas.openxmlformats.org/officeDocument/2006/relationships/tags" Target="../tags/tag419.xml"/><Relationship Id="rId5" Type="http://schemas.openxmlformats.org/officeDocument/2006/relationships/tags" Target="../tags/tag387.xml"/><Relationship Id="rId15" Type="http://schemas.openxmlformats.org/officeDocument/2006/relationships/tags" Target="../tags/tag397.xml"/><Relationship Id="rId23" Type="http://schemas.openxmlformats.org/officeDocument/2006/relationships/tags" Target="../tags/tag405.xml"/><Relationship Id="rId28" Type="http://schemas.openxmlformats.org/officeDocument/2006/relationships/tags" Target="../tags/tag410.xml"/><Relationship Id="rId36" Type="http://schemas.openxmlformats.org/officeDocument/2006/relationships/tags" Target="../tags/tag418.xml"/><Relationship Id="rId10" Type="http://schemas.openxmlformats.org/officeDocument/2006/relationships/tags" Target="../tags/tag392.xml"/><Relationship Id="rId19" Type="http://schemas.openxmlformats.org/officeDocument/2006/relationships/tags" Target="../tags/tag401.xml"/><Relationship Id="rId31" Type="http://schemas.openxmlformats.org/officeDocument/2006/relationships/tags" Target="../tags/tag413.xml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Relationship Id="rId22" Type="http://schemas.openxmlformats.org/officeDocument/2006/relationships/tags" Target="../tags/tag404.xml"/><Relationship Id="rId27" Type="http://schemas.openxmlformats.org/officeDocument/2006/relationships/tags" Target="../tags/tag409.xml"/><Relationship Id="rId30" Type="http://schemas.openxmlformats.org/officeDocument/2006/relationships/tags" Target="../tags/tag412.xml"/><Relationship Id="rId35" Type="http://schemas.openxmlformats.org/officeDocument/2006/relationships/tags" Target="../tags/tag4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27.xml"/><Relationship Id="rId13" Type="http://schemas.openxmlformats.org/officeDocument/2006/relationships/tags" Target="../tags/tag432.xml"/><Relationship Id="rId18" Type="http://schemas.openxmlformats.org/officeDocument/2006/relationships/tags" Target="../tags/tag437.xml"/><Relationship Id="rId26" Type="http://schemas.openxmlformats.org/officeDocument/2006/relationships/tags" Target="../tags/tag445.xml"/><Relationship Id="rId39" Type="http://schemas.openxmlformats.org/officeDocument/2006/relationships/tags" Target="../tags/tag458.xml"/><Relationship Id="rId3" Type="http://schemas.openxmlformats.org/officeDocument/2006/relationships/tags" Target="../tags/tag422.xml"/><Relationship Id="rId21" Type="http://schemas.openxmlformats.org/officeDocument/2006/relationships/tags" Target="../tags/tag440.xml"/><Relationship Id="rId34" Type="http://schemas.openxmlformats.org/officeDocument/2006/relationships/tags" Target="../tags/tag453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426.xml"/><Relationship Id="rId12" Type="http://schemas.openxmlformats.org/officeDocument/2006/relationships/tags" Target="../tags/tag431.xml"/><Relationship Id="rId17" Type="http://schemas.openxmlformats.org/officeDocument/2006/relationships/tags" Target="../tags/tag436.xml"/><Relationship Id="rId25" Type="http://schemas.openxmlformats.org/officeDocument/2006/relationships/tags" Target="../tags/tag444.xml"/><Relationship Id="rId33" Type="http://schemas.openxmlformats.org/officeDocument/2006/relationships/tags" Target="../tags/tag452.xml"/><Relationship Id="rId38" Type="http://schemas.openxmlformats.org/officeDocument/2006/relationships/tags" Target="../tags/tag457.xml"/><Relationship Id="rId2" Type="http://schemas.openxmlformats.org/officeDocument/2006/relationships/tags" Target="../tags/tag421.xml"/><Relationship Id="rId16" Type="http://schemas.openxmlformats.org/officeDocument/2006/relationships/tags" Target="../tags/tag435.xml"/><Relationship Id="rId20" Type="http://schemas.openxmlformats.org/officeDocument/2006/relationships/tags" Target="../tags/tag439.xml"/><Relationship Id="rId29" Type="http://schemas.openxmlformats.org/officeDocument/2006/relationships/tags" Target="../tags/tag448.xml"/><Relationship Id="rId41" Type="http://schemas.openxmlformats.org/officeDocument/2006/relationships/tags" Target="../tags/tag460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tags" Target="../tags/tag430.xml"/><Relationship Id="rId24" Type="http://schemas.openxmlformats.org/officeDocument/2006/relationships/tags" Target="../tags/tag443.xml"/><Relationship Id="rId32" Type="http://schemas.openxmlformats.org/officeDocument/2006/relationships/tags" Target="../tags/tag451.xml"/><Relationship Id="rId37" Type="http://schemas.openxmlformats.org/officeDocument/2006/relationships/tags" Target="../tags/tag456.xml"/><Relationship Id="rId40" Type="http://schemas.openxmlformats.org/officeDocument/2006/relationships/tags" Target="../tags/tag459.xml"/><Relationship Id="rId5" Type="http://schemas.openxmlformats.org/officeDocument/2006/relationships/tags" Target="../tags/tag424.xml"/><Relationship Id="rId15" Type="http://schemas.openxmlformats.org/officeDocument/2006/relationships/tags" Target="../tags/tag434.xml"/><Relationship Id="rId23" Type="http://schemas.openxmlformats.org/officeDocument/2006/relationships/tags" Target="../tags/tag442.xml"/><Relationship Id="rId28" Type="http://schemas.openxmlformats.org/officeDocument/2006/relationships/tags" Target="../tags/tag447.xml"/><Relationship Id="rId36" Type="http://schemas.openxmlformats.org/officeDocument/2006/relationships/tags" Target="../tags/tag455.xml"/><Relationship Id="rId10" Type="http://schemas.openxmlformats.org/officeDocument/2006/relationships/tags" Target="../tags/tag429.xml"/><Relationship Id="rId19" Type="http://schemas.openxmlformats.org/officeDocument/2006/relationships/tags" Target="../tags/tag438.xml"/><Relationship Id="rId31" Type="http://schemas.openxmlformats.org/officeDocument/2006/relationships/tags" Target="../tags/tag450.xml"/><Relationship Id="rId4" Type="http://schemas.openxmlformats.org/officeDocument/2006/relationships/tags" Target="../tags/tag423.xml"/><Relationship Id="rId9" Type="http://schemas.openxmlformats.org/officeDocument/2006/relationships/tags" Target="../tags/tag428.xml"/><Relationship Id="rId14" Type="http://schemas.openxmlformats.org/officeDocument/2006/relationships/tags" Target="../tags/tag433.xml"/><Relationship Id="rId22" Type="http://schemas.openxmlformats.org/officeDocument/2006/relationships/tags" Target="../tags/tag441.xml"/><Relationship Id="rId27" Type="http://schemas.openxmlformats.org/officeDocument/2006/relationships/tags" Target="../tags/tag446.xml"/><Relationship Id="rId30" Type="http://schemas.openxmlformats.org/officeDocument/2006/relationships/tags" Target="../tags/tag449.xml"/><Relationship Id="rId35" Type="http://schemas.openxmlformats.org/officeDocument/2006/relationships/tags" Target="../tags/tag454.xml"/><Relationship Id="rId43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13" Type="http://schemas.openxmlformats.org/officeDocument/2006/relationships/tags" Target="../tags/tag473.xml"/><Relationship Id="rId18" Type="http://schemas.openxmlformats.org/officeDocument/2006/relationships/tags" Target="../tags/tag478.xml"/><Relationship Id="rId26" Type="http://schemas.openxmlformats.org/officeDocument/2006/relationships/tags" Target="../tags/tag486.xml"/><Relationship Id="rId3" Type="http://schemas.openxmlformats.org/officeDocument/2006/relationships/tags" Target="../tags/tag463.xml"/><Relationship Id="rId21" Type="http://schemas.openxmlformats.org/officeDocument/2006/relationships/tags" Target="../tags/tag481.xml"/><Relationship Id="rId34" Type="http://schemas.openxmlformats.org/officeDocument/2006/relationships/tags" Target="../tags/tag494.xml"/><Relationship Id="rId7" Type="http://schemas.openxmlformats.org/officeDocument/2006/relationships/tags" Target="../tags/tag467.xml"/><Relationship Id="rId12" Type="http://schemas.openxmlformats.org/officeDocument/2006/relationships/tags" Target="../tags/tag472.xml"/><Relationship Id="rId17" Type="http://schemas.openxmlformats.org/officeDocument/2006/relationships/tags" Target="../tags/tag477.xml"/><Relationship Id="rId25" Type="http://schemas.openxmlformats.org/officeDocument/2006/relationships/tags" Target="../tags/tag485.xml"/><Relationship Id="rId33" Type="http://schemas.openxmlformats.org/officeDocument/2006/relationships/tags" Target="../tags/tag493.xml"/><Relationship Id="rId2" Type="http://schemas.openxmlformats.org/officeDocument/2006/relationships/tags" Target="../tags/tag462.xml"/><Relationship Id="rId16" Type="http://schemas.openxmlformats.org/officeDocument/2006/relationships/tags" Target="../tags/tag476.xml"/><Relationship Id="rId20" Type="http://schemas.openxmlformats.org/officeDocument/2006/relationships/tags" Target="../tags/tag480.xml"/><Relationship Id="rId29" Type="http://schemas.openxmlformats.org/officeDocument/2006/relationships/tags" Target="../tags/tag489.xml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tags" Target="../tags/tag471.xml"/><Relationship Id="rId24" Type="http://schemas.openxmlformats.org/officeDocument/2006/relationships/tags" Target="../tags/tag484.xml"/><Relationship Id="rId32" Type="http://schemas.openxmlformats.org/officeDocument/2006/relationships/tags" Target="../tags/tag492.xml"/><Relationship Id="rId5" Type="http://schemas.openxmlformats.org/officeDocument/2006/relationships/tags" Target="../tags/tag465.xml"/><Relationship Id="rId15" Type="http://schemas.openxmlformats.org/officeDocument/2006/relationships/tags" Target="../tags/tag475.xml"/><Relationship Id="rId23" Type="http://schemas.openxmlformats.org/officeDocument/2006/relationships/tags" Target="../tags/tag483.xml"/><Relationship Id="rId28" Type="http://schemas.openxmlformats.org/officeDocument/2006/relationships/tags" Target="../tags/tag488.xml"/><Relationship Id="rId10" Type="http://schemas.openxmlformats.org/officeDocument/2006/relationships/tags" Target="../tags/tag470.xml"/><Relationship Id="rId19" Type="http://schemas.openxmlformats.org/officeDocument/2006/relationships/tags" Target="../tags/tag479.xml"/><Relationship Id="rId31" Type="http://schemas.openxmlformats.org/officeDocument/2006/relationships/tags" Target="../tags/tag491.xml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4" Type="http://schemas.openxmlformats.org/officeDocument/2006/relationships/tags" Target="../tags/tag474.xml"/><Relationship Id="rId22" Type="http://schemas.openxmlformats.org/officeDocument/2006/relationships/tags" Target="../tags/tag482.xml"/><Relationship Id="rId27" Type="http://schemas.openxmlformats.org/officeDocument/2006/relationships/tags" Target="../tags/tag487.xml"/><Relationship Id="rId30" Type="http://schemas.openxmlformats.org/officeDocument/2006/relationships/tags" Target="../tags/tag490.xml"/><Relationship Id="rId35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13" Type="http://schemas.openxmlformats.org/officeDocument/2006/relationships/tags" Target="../tags/tag507.xml"/><Relationship Id="rId18" Type="http://schemas.openxmlformats.org/officeDocument/2006/relationships/tags" Target="../tags/tag512.xml"/><Relationship Id="rId26" Type="http://schemas.openxmlformats.org/officeDocument/2006/relationships/tags" Target="../tags/tag520.xml"/><Relationship Id="rId3" Type="http://schemas.openxmlformats.org/officeDocument/2006/relationships/tags" Target="../tags/tag497.xml"/><Relationship Id="rId21" Type="http://schemas.openxmlformats.org/officeDocument/2006/relationships/tags" Target="../tags/tag515.xml"/><Relationship Id="rId34" Type="http://schemas.openxmlformats.org/officeDocument/2006/relationships/tags" Target="../tags/tag528.xml"/><Relationship Id="rId7" Type="http://schemas.openxmlformats.org/officeDocument/2006/relationships/tags" Target="../tags/tag501.xml"/><Relationship Id="rId12" Type="http://schemas.openxmlformats.org/officeDocument/2006/relationships/tags" Target="../tags/tag506.xml"/><Relationship Id="rId17" Type="http://schemas.openxmlformats.org/officeDocument/2006/relationships/tags" Target="../tags/tag511.xml"/><Relationship Id="rId25" Type="http://schemas.openxmlformats.org/officeDocument/2006/relationships/tags" Target="../tags/tag519.xml"/><Relationship Id="rId33" Type="http://schemas.openxmlformats.org/officeDocument/2006/relationships/tags" Target="../tags/tag527.xml"/><Relationship Id="rId2" Type="http://schemas.openxmlformats.org/officeDocument/2006/relationships/tags" Target="../tags/tag496.xml"/><Relationship Id="rId16" Type="http://schemas.openxmlformats.org/officeDocument/2006/relationships/tags" Target="../tags/tag510.xml"/><Relationship Id="rId20" Type="http://schemas.openxmlformats.org/officeDocument/2006/relationships/tags" Target="../tags/tag514.xml"/><Relationship Id="rId29" Type="http://schemas.openxmlformats.org/officeDocument/2006/relationships/tags" Target="../tags/tag523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tags" Target="../tags/tag505.xml"/><Relationship Id="rId24" Type="http://schemas.openxmlformats.org/officeDocument/2006/relationships/tags" Target="../tags/tag518.xml"/><Relationship Id="rId32" Type="http://schemas.openxmlformats.org/officeDocument/2006/relationships/tags" Target="../tags/tag526.xml"/><Relationship Id="rId37" Type="http://schemas.openxmlformats.org/officeDocument/2006/relationships/image" Target="../media/image29.png"/><Relationship Id="rId5" Type="http://schemas.openxmlformats.org/officeDocument/2006/relationships/tags" Target="../tags/tag499.xml"/><Relationship Id="rId15" Type="http://schemas.openxmlformats.org/officeDocument/2006/relationships/tags" Target="../tags/tag509.xml"/><Relationship Id="rId23" Type="http://schemas.openxmlformats.org/officeDocument/2006/relationships/tags" Target="../tags/tag517.xml"/><Relationship Id="rId28" Type="http://schemas.openxmlformats.org/officeDocument/2006/relationships/tags" Target="../tags/tag522.xml"/><Relationship Id="rId36" Type="http://schemas.openxmlformats.org/officeDocument/2006/relationships/notesSlide" Target="../notesSlides/notesSlide24.xml"/><Relationship Id="rId10" Type="http://schemas.openxmlformats.org/officeDocument/2006/relationships/tags" Target="../tags/tag504.xml"/><Relationship Id="rId19" Type="http://schemas.openxmlformats.org/officeDocument/2006/relationships/tags" Target="../tags/tag513.xml"/><Relationship Id="rId31" Type="http://schemas.openxmlformats.org/officeDocument/2006/relationships/tags" Target="../tags/tag525.xml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14" Type="http://schemas.openxmlformats.org/officeDocument/2006/relationships/tags" Target="../tags/tag508.xml"/><Relationship Id="rId22" Type="http://schemas.openxmlformats.org/officeDocument/2006/relationships/tags" Target="../tags/tag516.xml"/><Relationship Id="rId27" Type="http://schemas.openxmlformats.org/officeDocument/2006/relationships/tags" Target="../tags/tag521.xml"/><Relationship Id="rId30" Type="http://schemas.openxmlformats.org/officeDocument/2006/relationships/tags" Target="../tags/tag524.xml"/><Relationship Id="rId35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541.xml"/><Relationship Id="rId18" Type="http://schemas.openxmlformats.org/officeDocument/2006/relationships/tags" Target="../tags/tag546.xml"/><Relationship Id="rId26" Type="http://schemas.openxmlformats.org/officeDocument/2006/relationships/tags" Target="../tags/tag554.xml"/><Relationship Id="rId39" Type="http://schemas.openxmlformats.org/officeDocument/2006/relationships/tags" Target="../tags/tag567.xml"/><Relationship Id="rId3" Type="http://schemas.openxmlformats.org/officeDocument/2006/relationships/tags" Target="../tags/tag531.xml"/><Relationship Id="rId21" Type="http://schemas.openxmlformats.org/officeDocument/2006/relationships/tags" Target="../tags/tag549.xml"/><Relationship Id="rId34" Type="http://schemas.openxmlformats.org/officeDocument/2006/relationships/tags" Target="../tags/tag562.xml"/><Relationship Id="rId42" Type="http://schemas.openxmlformats.org/officeDocument/2006/relationships/tags" Target="../tags/tag570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27.png"/><Relationship Id="rId7" Type="http://schemas.openxmlformats.org/officeDocument/2006/relationships/tags" Target="../tags/tag535.xml"/><Relationship Id="rId12" Type="http://schemas.openxmlformats.org/officeDocument/2006/relationships/tags" Target="../tags/tag540.xml"/><Relationship Id="rId17" Type="http://schemas.openxmlformats.org/officeDocument/2006/relationships/tags" Target="../tags/tag545.xml"/><Relationship Id="rId25" Type="http://schemas.openxmlformats.org/officeDocument/2006/relationships/tags" Target="../tags/tag553.xml"/><Relationship Id="rId33" Type="http://schemas.openxmlformats.org/officeDocument/2006/relationships/tags" Target="../tags/tag561.xml"/><Relationship Id="rId38" Type="http://schemas.openxmlformats.org/officeDocument/2006/relationships/tags" Target="../tags/tag566.xml"/><Relationship Id="rId46" Type="http://schemas.openxmlformats.org/officeDocument/2006/relationships/tags" Target="../tags/tag574.xml"/><Relationship Id="rId2" Type="http://schemas.openxmlformats.org/officeDocument/2006/relationships/tags" Target="../tags/tag530.xml"/><Relationship Id="rId16" Type="http://schemas.openxmlformats.org/officeDocument/2006/relationships/tags" Target="../tags/tag544.xml"/><Relationship Id="rId20" Type="http://schemas.openxmlformats.org/officeDocument/2006/relationships/tags" Target="../tags/tag548.xml"/><Relationship Id="rId29" Type="http://schemas.openxmlformats.org/officeDocument/2006/relationships/tags" Target="../tags/tag557.xml"/><Relationship Id="rId41" Type="http://schemas.openxmlformats.org/officeDocument/2006/relationships/tags" Target="../tags/tag569.xml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tags" Target="../tags/tag539.xml"/><Relationship Id="rId24" Type="http://schemas.openxmlformats.org/officeDocument/2006/relationships/tags" Target="../tags/tag552.xml"/><Relationship Id="rId32" Type="http://schemas.openxmlformats.org/officeDocument/2006/relationships/tags" Target="../tags/tag560.xml"/><Relationship Id="rId37" Type="http://schemas.openxmlformats.org/officeDocument/2006/relationships/tags" Target="../tags/tag565.xml"/><Relationship Id="rId40" Type="http://schemas.openxmlformats.org/officeDocument/2006/relationships/tags" Target="../tags/tag568.xml"/><Relationship Id="rId45" Type="http://schemas.openxmlformats.org/officeDocument/2006/relationships/tags" Target="../tags/tag573.xml"/><Relationship Id="rId5" Type="http://schemas.openxmlformats.org/officeDocument/2006/relationships/tags" Target="../tags/tag533.xml"/><Relationship Id="rId15" Type="http://schemas.openxmlformats.org/officeDocument/2006/relationships/tags" Target="../tags/tag543.xml"/><Relationship Id="rId23" Type="http://schemas.openxmlformats.org/officeDocument/2006/relationships/tags" Target="../tags/tag551.xml"/><Relationship Id="rId28" Type="http://schemas.openxmlformats.org/officeDocument/2006/relationships/tags" Target="../tags/tag556.xml"/><Relationship Id="rId36" Type="http://schemas.openxmlformats.org/officeDocument/2006/relationships/tags" Target="../tags/tag564.xml"/><Relationship Id="rId49" Type="http://schemas.openxmlformats.org/officeDocument/2006/relationships/tags" Target="../tags/tag6050.xml"/><Relationship Id="rId10" Type="http://schemas.openxmlformats.org/officeDocument/2006/relationships/tags" Target="../tags/tag538.xml"/><Relationship Id="rId19" Type="http://schemas.openxmlformats.org/officeDocument/2006/relationships/tags" Target="../tags/tag547.xml"/><Relationship Id="rId31" Type="http://schemas.openxmlformats.org/officeDocument/2006/relationships/tags" Target="../tags/tag559.xml"/><Relationship Id="rId44" Type="http://schemas.openxmlformats.org/officeDocument/2006/relationships/tags" Target="../tags/tag572.xml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tags" Target="../tags/tag542.xml"/><Relationship Id="rId22" Type="http://schemas.openxmlformats.org/officeDocument/2006/relationships/tags" Target="../tags/tag550.xml"/><Relationship Id="rId27" Type="http://schemas.openxmlformats.org/officeDocument/2006/relationships/tags" Target="../tags/tag555.xml"/><Relationship Id="rId30" Type="http://schemas.openxmlformats.org/officeDocument/2006/relationships/tags" Target="../tags/tag558.xml"/><Relationship Id="rId35" Type="http://schemas.openxmlformats.org/officeDocument/2006/relationships/tags" Target="../tags/tag563.xml"/><Relationship Id="rId43" Type="http://schemas.openxmlformats.org/officeDocument/2006/relationships/tags" Target="../tags/tag571.xml"/><Relationship Id="rId48" Type="http://schemas.openxmlformats.org/officeDocument/2006/relationships/notesSlide" Target="../notesSlides/notesSlide25.xml"/><Relationship Id="rId8" Type="http://schemas.openxmlformats.org/officeDocument/2006/relationships/tags" Target="../tags/tag53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13" Type="http://schemas.openxmlformats.org/officeDocument/2006/relationships/tags" Target="../tags/tag587.xml"/><Relationship Id="rId18" Type="http://schemas.openxmlformats.org/officeDocument/2006/relationships/tags" Target="../tags/tag592.xml"/><Relationship Id="rId26" Type="http://schemas.openxmlformats.org/officeDocument/2006/relationships/tags" Target="../tags/tag600.xml"/><Relationship Id="rId3" Type="http://schemas.openxmlformats.org/officeDocument/2006/relationships/tags" Target="../tags/tag577.xml"/><Relationship Id="rId21" Type="http://schemas.openxmlformats.org/officeDocument/2006/relationships/tags" Target="../tags/tag595.xml"/><Relationship Id="rId34" Type="http://schemas.openxmlformats.org/officeDocument/2006/relationships/tags" Target="../tags/tag608.xml"/><Relationship Id="rId7" Type="http://schemas.openxmlformats.org/officeDocument/2006/relationships/tags" Target="../tags/tag581.xml"/><Relationship Id="rId12" Type="http://schemas.openxmlformats.org/officeDocument/2006/relationships/tags" Target="../tags/tag586.xml"/><Relationship Id="rId17" Type="http://schemas.openxmlformats.org/officeDocument/2006/relationships/tags" Target="../tags/tag591.xml"/><Relationship Id="rId25" Type="http://schemas.openxmlformats.org/officeDocument/2006/relationships/tags" Target="../tags/tag599.xml"/><Relationship Id="rId33" Type="http://schemas.openxmlformats.org/officeDocument/2006/relationships/tags" Target="../tags/tag607.xml"/><Relationship Id="rId2" Type="http://schemas.openxmlformats.org/officeDocument/2006/relationships/tags" Target="../tags/tag576.xml"/><Relationship Id="rId16" Type="http://schemas.openxmlformats.org/officeDocument/2006/relationships/tags" Target="../tags/tag590.xml"/><Relationship Id="rId20" Type="http://schemas.openxmlformats.org/officeDocument/2006/relationships/tags" Target="../tags/tag594.xml"/><Relationship Id="rId29" Type="http://schemas.openxmlformats.org/officeDocument/2006/relationships/tags" Target="../tags/tag603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tags" Target="../tags/tag585.xml"/><Relationship Id="rId24" Type="http://schemas.openxmlformats.org/officeDocument/2006/relationships/tags" Target="../tags/tag598.xml"/><Relationship Id="rId32" Type="http://schemas.openxmlformats.org/officeDocument/2006/relationships/tags" Target="../tags/tag606.xml"/><Relationship Id="rId5" Type="http://schemas.openxmlformats.org/officeDocument/2006/relationships/tags" Target="../tags/tag579.xml"/><Relationship Id="rId15" Type="http://schemas.openxmlformats.org/officeDocument/2006/relationships/tags" Target="../tags/tag589.xml"/><Relationship Id="rId23" Type="http://schemas.openxmlformats.org/officeDocument/2006/relationships/tags" Target="../tags/tag597.xml"/><Relationship Id="rId28" Type="http://schemas.openxmlformats.org/officeDocument/2006/relationships/tags" Target="../tags/tag602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584.xml"/><Relationship Id="rId19" Type="http://schemas.openxmlformats.org/officeDocument/2006/relationships/tags" Target="../tags/tag593.xml"/><Relationship Id="rId31" Type="http://schemas.openxmlformats.org/officeDocument/2006/relationships/tags" Target="../tags/tag605.xml"/><Relationship Id="rId4" Type="http://schemas.openxmlformats.org/officeDocument/2006/relationships/tags" Target="../tags/tag578.xml"/><Relationship Id="rId9" Type="http://schemas.openxmlformats.org/officeDocument/2006/relationships/tags" Target="../tags/tag583.xml"/><Relationship Id="rId14" Type="http://schemas.openxmlformats.org/officeDocument/2006/relationships/tags" Target="../tags/tag588.xml"/><Relationship Id="rId22" Type="http://schemas.openxmlformats.org/officeDocument/2006/relationships/tags" Target="../tags/tag596.xml"/><Relationship Id="rId27" Type="http://schemas.openxmlformats.org/officeDocument/2006/relationships/tags" Target="../tags/tag601.xml"/><Relationship Id="rId30" Type="http://schemas.openxmlformats.org/officeDocument/2006/relationships/tags" Target="../tags/tag604.xml"/><Relationship Id="rId35" Type="http://schemas.openxmlformats.org/officeDocument/2006/relationships/tags" Target="../tags/tag60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612.xml"/><Relationship Id="rId2" Type="http://schemas.openxmlformats.org/officeDocument/2006/relationships/tags" Target="../tags/tag611.xml"/><Relationship Id="rId1" Type="http://schemas.openxmlformats.org/officeDocument/2006/relationships/tags" Target="../tags/tag610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6110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4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649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2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Data III &amp; Integers I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Parker </a:t>
            </a:r>
            <a:r>
              <a:rPr lang="en-US" sz="2000" dirty="0" err="1"/>
              <a:t>DeWilde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Emily </a:t>
            </a:r>
            <a:r>
              <a:rPr lang="en-US" sz="2000" dirty="0" err="1"/>
              <a:t>Furst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Sarah House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Waylon Huang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Vinny </a:t>
            </a:r>
            <a:r>
              <a:rPr lang="en-US" sz="2000" dirty="0" err="1"/>
              <a:t>Palaniappan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53987" y="5401951"/>
            <a:ext cx="3657600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5"/>
              </a:rPr>
              <a:t>http://xkcd.com/257/</a:t>
            </a:r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63" y="1771777"/>
            <a:ext cx="4572012" cy="36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28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Contrast:  Logic Operations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4"/>
            <a:ext cx="8366760" cy="5267325"/>
          </a:xfrm>
        </p:spPr>
        <p:txBody>
          <a:bodyPr/>
          <a:lstStyle/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/>
              <a:t>Logical operators in C: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/>
              <a:t> (AND),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/>
              <a:t> (OR),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/>
              <a:t> (NOT)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/>
              <a:t>0</a:t>
            </a:r>
            <a:r>
              <a:rPr lang="en-US" dirty="0"/>
              <a:t> is False,  </a:t>
            </a:r>
            <a:r>
              <a:rPr lang="en-US" b="1" u="sng" dirty="0"/>
              <a:t>anything nonzero </a:t>
            </a:r>
            <a:r>
              <a:rPr lang="en-US" dirty="0"/>
              <a:t>is True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/>
              <a:t>Always</a:t>
            </a:r>
            <a:r>
              <a:rPr lang="en-US" dirty="0"/>
              <a:t> return 0 or 1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Early termination </a:t>
            </a:r>
            <a:r>
              <a:rPr lang="en-US" dirty="0"/>
              <a:t>(a.k.a. short-circuit evaluation)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/>
              <a:t>Examples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 data type)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!0x41  -&gt;  0x00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!0x00  -&gt;  0x01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!!0x41 -&gt;  0x01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&amp;&amp; *p++</a:t>
            </a:r>
          </a:p>
          <a:p>
            <a:pPr lvl="2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/>
              <a:t>Avoids </a:t>
            </a:r>
            <a:r>
              <a:rPr lang="en-US" dirty="0">
                <a:solidFill>
                  <a:srgbClr val="FF0000"/>
                </a:solidFill>
              </a:rPr>
              <a:t>null pointer </a:t>
            </a:r>
            <a:r>
              <a:rPr lang="en-US" dirty="0"/>
              <a:t>(0x0) access via </a:t>
            </a:r>
            <a:r>
              <a:rPr lang="en-US" i="1" dirty="0"/>
              <a:t>early termination</a:t>
            </a:r>
          </a:p>
          <a:p>
            <a:pPr lvl="2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/>
              <a:t>Short for: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(p) { *p++; 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206240" y="1362075"/>
            <a:ext cx="4572000" cy="49720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800" kern="0" dirty="0"/>
          </a:p>
          <a:p>
            <a:pPr lvl="1">
              <a:lnSpc>
                <a:spcPct val="100000"/>
              </a:lnSpc>
            </a:pPr>
            <a:endParaRPr lang="en-US" sz="2400" kern="0" dirty="0"/>
          </a:p>
          <a:p>
            <a:pPr lvl="1">
              <a:lnSpc>
                <a:spcPct val="100000"/>
              </a:lnSpc>
            </a:pPr>
            <a:endParaRPr lang="en-US" sz="2400" kern="0" dirty="0"/>
          </a:p>
          <a:p>
            <a:pPr lvl="1">
              <a:lnSpc>
                <a:spcPct val="100000"/>
              </a:lnSpc>
            </a:pPr>
            <a:endParaRPr lang="en-US" sz="2400" kern="0" dirty="0"/>
          </a:p>
          <a:p>
            <a:pPr>
              <a:lnSpc>
                <a:spcPct val="100000"/>
              </a:lnSpc>
            </a:pPr>
            <a:endParaRPr lang="en-US" sz="2800" kern="0" dirty="0"/>
          </a:p>
          <a:p>
            <a:pPr lvl="1">
              <a:lnSpc>
                <a:spcPct val="100000"/>
              </a:lnSpc>
            </a:pPr>
            <a:r>
              <a:rPr lang="en-US" sz="2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0xCC &amp;&amp; 0x33 -&gt; 0x01</a:t>
            </a:r>
          </a:p>
          <a:p>
            <a:pPr lvl="1">
              <a:lnSpc>
                <a:spcPct val="100000"/>
              </a:lnSpc>
            </a:pPr>
            <a:r>
              <a:rPr lang="en-US" sz="2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0x00 || 0x33 -&gt; 0x01</a:t>
            </a:r>
          </a:p>
        </p:txBody>
      </p:sp>
    </p:spTree>
    <p:extLst>
      <p:ext uri="{BB962C8B-B14F-4D97-AF65-F5344CB8AC3E}">
        <p14:creationId xmlns:p14="http://schemas.microsoft.com/office/powerpoint/2010/main" val="2139961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car 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 = malloc(sizeof(car));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c-&gt;miles =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c-&gt;gals =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17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mpg = get_mpg(c);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Car c = new Car();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c.setMiles(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c.setGals(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17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float mpg =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get_mpg: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pushq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%rbp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movq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%rsp, %rbp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...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popq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%rbp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855" y="564963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sz="2400" b="1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>
            <p:custDataLst>
              <p:tags r:id="rId9"/>
            </p:custDataLst>
          </p:nvPr>
        </p:nvGrpSpPr>
        <p:grpSpPr>
          <a:xfrm>
            <a:off x="5626100" y="4444347"/>
            <a:ext cx="2984500" cy="1017305"/>
            <a:chOff x="2057400" y="4480727"/>
            <a:chExt cx="2984500" cy="1017305"/>
          </a:xfrm>
        </p:grpSpPr>
        <p:pic>
          <p:nvPicPr>
            <p:cNvPr id="18" name="Picture 17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6600" y="4480727"/>
              <a:ext cx="772668" cy="10173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7400" y="4597400"/>
              <a:ext cx="1081903" cy="812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4522721"/>
              <a:ext cx="774700" cy="89774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+mn-ea"/>
                <a:cs typeface="+mn-cs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+mn-ea"/>
                <a:cs typeface="+mn-cs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3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0111010000011000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100011010000010000000010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1000100111000010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5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6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OS:</a:t>
            </a:r>
          </a:p>
        </p:txBody>
      </p:sp>
      <p:sp>
        <p:nvSpPr>
          <p:cNvPr id="31" name="Rectangle 30"/>
          <p:cNvSpPr/>
          <p:nvPr>
            <p:custDataLst>
              <p:tags r:id="rId17"/>
            </p:custDataLst>
          </p:nvPr>
        </p:nvSpPr>
        <p:spPr bwMode="auto">
          <a:xfrm>
            <a:off x="5562600" y="4419600"/>
            <a:ext cx="30480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sz="2400" b="1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32" name="Straight Arrow Connector 31"/>
          <p:cNvCxnSpPr>
            <a:stCxn id="9" idx="2"/>
          </p:cNvCxnSpPr>
          <p:nvPr>
            <p:custDataLst>
              <p:tags r:id="rId18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9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20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21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2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3" name="TextBox 32"/>
          <p:cNvSpPr txBox="1"/>
          <p:nvPr>
            <p:custDataLst>
              <p:tags r:id="rId24"/>
            </p:custDataLst>
          </p:nvPr>
        </p:nvSpPr>
        <p:spPr>
          <a:xfrm>
            <a:off x="6949440" y="1280160"/>
            <a:ext cx="2133601" cy="266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code &amp; C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Systems</a:t>
            </a:r>
          </a:p>
        </p:txBody>
      </p:sp>
    </p:spTree>
    <p:extLst>
      <p:ext uri="{BB962C8B-B14F-4D97-AF65-F5344CB8AC3E}">
        <p14:creationId xmlns:p14="http://schemas.microsoft.com/office/powerpoint/2010/main" val="188835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But before we get to integers….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Encode a standard deck of playing cards</a:t>
            </a:r>
          </a:p>
          <a:p>
            <a:r>
              <a:rPr lang="en-US" sz="2400" dirty="0"/>
              <a:t>52 cards in 4 suits</a:t>
            </a:r>
          </a:p>
          <a:p>
            <a:pPr lvl="1"/>
            <a:r>
              <a:rPr lang="en-US" sz="2000" dirty="0"/>
              <a:t>How do we encode suits, face cards?</a:t>
            </a:r>
          </a:p>
          <a:p>
            <a:r>
              <a:rPr lang="en-US" sz="2400" dirty="0"/>
              <a:t>What operations do we want to make easy to implement?</a:t>
            </a:r>
          </a:p>
          <a:p>
            <a:pPr lvl="1"/>
            <a:r>
              <a:rPr lang="en-US" sz="2000" dirty="0"/>
              <a:t>Which is the higher value card?</a:t>
            </a:r>
          </a:p>
          <a:p>
            <a:pPr lvl="1"/>
            <a:r>
              <a:rPr lang="en-US" sz="2000" dirty="0"/>
              <a:t>Are they the same suit?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67000" y="3962400"/>
            <a:ext cx="6324600" cy="26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81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 possible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1 bit per card (52):  bit corresponding to card set to 1</a:t>
            </a:r>
          </a:p>
          <a:p>
            <a:pPr marL="363474" lvl="1" indent="0">
              <a:buNone/>
            </a:pPr>
            <a:endParaRPr lang="en-US" sz="3200" dirty="0"/>
          </a:p>
          <a:p>
            <a:pPr lvl="1"/>
            <a:r>
              <a:rPr lang="en-US" dirty="0"/>
              <a:t>“One-hot” encoding  (similar to set notation)</a:t>
            </a:r>
          </a:p>
          <a:p>
            <a:pPr lvl="1"/>
            <a:r>
              <a:rPr lang="en-US" dirty="0"/>
              <a:t>Drawbacks:</a:t>
            </a:r>
          </a:p>
          <a:p>
            <a:pPr lvl="2"/>
            <a:r>
              <a:rPr lang="en-US" dirty="0"/>
              <a:t>Hard to compare values and suits</a:t>
            </a:r>
          </a:p>
          <a:p>
            <a:pPr lvl="2"/>
            <a:r>
              <a:rPr lang="en-US" dirty="0"/>
              <a:t>Large number of bits required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1 bit per suit (4), 1 bit per number (13):  2 bits set</a:t>
            </a:r>
          </a:p>
          <a:p>
            <a:endParaRPr lang="en-US" dirty="0"/>
          </a:p>
          <a:p>
            <a:pPr lvl="1"/>
            <a:r>
              <a:rPr lang="en-US" dirty="0"/>
              <a:t>Pair of one-hot encoded values</a:t>
            </a:r>
          </a:p>
          <a:p>
            <a:pPr lvl="1"/>
            <a:r>
              <a:rPr lang="en-US" dirty="0"/>
              <a:t>Easier to compare suits and values, but still lots of bits used</a:t>
            </a:r>
          </a:p>
          <a:p>
            <a:pPr>
              <a:spcBef>
                <a:spcPts val="1800"/>
              </a:spcBef>
            </a:pPr>
            <a:r>
              <a:rPr lang="en-US" dirty="0"/>
              <a:t>Can we do better?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9752" y="1920240"/>
            <a:ext cx="8763000" cy="529071"/>
            <a:chOff x="189752" y="2057400"/>
            <a:chExt cx="8763000" cy="529071"/>
          </a:xfrm>
        </p:grpSpPr>
        <p:grpSp>
          <p:nvGrpSpPr>
            <p:cNvPr id="72" name="Group 71"/>
            <p:cNvGrpSpPr/>
            <p:nvPr>
              <p:custDataLst>
                <p:tags r:id="rId71"/>
              </p:custDataLst>
            </p:nvPr>
          </p:nvGrpSpPr>
          <p:grpSpPr>
            <a:xfrm>
              <a:off x="189752" y="2057400"/>
              <a:ext cx="8763000" cy="136922"/>
              <a:chOff x="152400" y="1981200"/>
              <a:chExt cx="9753600" cy="152400"/>
            </a:xfrm>
          </p:grpSpPr>
          <p:sp>
            <p:nvSpPr>
              <p:cNvPr id="7" name="Rectangle 6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15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8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30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0" name="Rectangle 9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45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60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Rectangle 11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76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91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121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6" name="Rectangle 15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137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7" name="Rectangle 16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152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8" name="Rectangle 17"/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167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9" name="Rectangle 18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182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0" name="Rectangle 19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198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1" name="Rectangle 20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213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2" name="Rectangle 21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2286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3" name="Rectangle 22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2438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4" name="Rectangle 23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2590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5" name="Rectangle 24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2743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6" name="Rectangle 25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2895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7" name="Rectangle 26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3048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8" name="Rectangle 27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3200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9" name="Rectangle 28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3352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0" name="Rectangle 29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3505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1" name="Rectangle 30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3657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2" name="Rectangle 31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3810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3" name="Rectangle 32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396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411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426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441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457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472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487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502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1" name="Rectangle 40"/>
              <p:cNvSpPr/>
              <p:nvPr>
                <p:custDataLst>
                  <p:tags r:id="rId107"/>
                </p:custDataLst>
              </p:nvPr>
            </p:nvSpPr>
            <p:spPr bwMode="auto">
              <a:xfrm>
                <a:off x="518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2" name="Rectangle 41"/>
              <p:cNvSpPr/>
              <p:nvPr>
                <p:custDataLst>
                  <p:tags r:id="rId108"/>
                </p:custDataLst>
              </p:nvPr>
            </p:nvSpPr>
            <p:spPr bwMode="auto">
              <a:xfrm>
                <a:off x="533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3" name="Rectangle 42"/>
              <p:cNvSpPr/>
              <p:nvPr>
                <p:custDataLst>
                  <p:tags r:id="rId109"/>
                </p:custDataLst>
              </p:nvPr>
            </p:nvSpPr>
            <p:spPr bwMode="auto">
              <a:xfrm>
                <a:off x="548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4" name="Rectangle 43"/>
              <p:cNvSpPr/>
              <p:nvPr>
                <p:custDataLst>
                  <p:tags r:id="rId110"/>
                </p:custDataLst>
              </p:nvPr>
            </p:nvSpPr>
            <p:spPr bwMode="auto">
              <a:xfrm>
                <a:off x="563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5" name="Rectangle 44"/>
              <p:cNvSpPr/>
              <p:nvPr>
                <p:custDataLst>
                  <p:tags r:id="rId111"/>
                </p:custDataLst>
              </p:nvPr>
            </p:nvSpPr>
            <p:spPr bwMode="auto">
              <a:xfrm>
                <a:off x="579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6" name="Rectangle 45"/>
              <p:cNvSpPr/>
              <p:nvPr>
                <p:custDataLst>
                  <p:tags r:id="rId112"/>
                </p:custDataLst>
              </p:nvPr>
            </p:nvSpPr>
            <p:spPr bwMode="auto">
              <a:xfrm>
                <a:off x="594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7" name="Rectangle 46"/>
              <p:cNvSpPr/>
              <p:nvPr>
                <p:custDataLst>
                  <p:tags r:id="rId113"/>
                </p:custDataLst>
              </p:nvPr>
            </p:nvSpPr>
            <p:spPr bwMode="auto">
              <a:xfrm>
                <a:off x="6096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8" name="Rectangle 47"/>
              <p:cNvSpPr/>
              <p:nvPr>
                <p:custDataLst>
                  <p:tags r:id="rId114"/>
                </p:custDataLst>
              </p:nvPr>
            </p:nvSpPr>
            <p:spPr bwMode="auto">
              <a:xfrm>
                <a:off x="6248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9" name="Rectangle 48"/>
              <p:cNvSpPr/>
              <p:nvPr>
                <p:custDataLst>
                  <p:tags r:id="rId115"/>
                </p:custDataLst>
              </p:nvPr>
            </p:nvSpPr>
            <p:spPr bwMode="auto">
              <a:xfrm>
                <a:off x="6400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0" name="Rectangle 49"/>
              <p:cNvSpPr/>
              <p:nvPr>
                <p:custDataLst>
                  <p:tags r:id="rId116"/>
                </p:custDataLst>
              </p:nvPr>
            </p:nvSpPr>
            <p:spPr bwMode="auto">
              <a:xfrm>
                <a:off x="6553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1" name="Rectangle 50"/>
              <p:cNvSpPr/>
              <p:nvPr>
                <p:custDataLst>
                  <p:tags r:id="rId117"/>
                </p:custDataLst>
              </p:nvPr>
            </p:nvSpPr>
            <p:spPr bwMode="auto">
              <a:xfrm>
                <a:off x="6705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2" name="Rectangle 51"/>
              <p:cNvSpPr/>
              <p:nvPr>
                <p:custDataLst>
                  <p:tags r:id="rId118"/>
                </p:custDataLst>
              </p:nvPr>
            </p:nvSpPr>
            <p:spPr bwMode="auto">
              <a:xfrm>
                <a:off x="6858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3" name="Rectangle 52"/>
              <p:cNvSpPr/>
              <p:nvPr>
                <p:custDataLst>
                  <p:tags r:id="rId119"/>
                </p:custDataLst>
              </p:nvPr>
            </p:nvSpPr>
            <p:spPr bwMode="auto">
              <a:xfrm>
                <a:off x="7010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4" name="Rectangle 53"/>
              <p:cNvSpPr/>
              <p:nvPr>
                <p:custDataLst>
                  <p:tags r:id="rId120"/>
                </p:custDataLst>
              </p:nvPr>
            </p:nvSpPr>
            <p:spPr bwMode="auto">
              <a:xfrm>
                <a:off x="7162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5" name="Rectangle 54"/>
              <p:cNvSpPr/>
              <p:nvPr>
                <p:custDataLst>
                  <p:tags r:id="rId121"/>
                </p:custDataLst>
              </p:nvPr>
            </p:nvSpPr>
            <p:spPr bwMode="auto">
              <a:xfrm>
                <a:off x="7315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6" name="Rectangle 55"/>
              <p:cNvSpPr/>
              <p:nvPr>
                <p:custDataLst>
                  <p:tags r:id="rId122"/>
                </p:custDataLst>
              </p:nvPr>
            </p:nvSpPr>
            <p:spPr bwMode="auto">
              <a:xfrm>
                <a:off x="7467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7" name="Rectangle 56"/>
              <p:cNvSpPr/>
              <p:nvPr>
                <p:custDataLst>
                  <p:tags r:id="rId123"/>
                </p:custDataLst>
              </p:nvPr>
            </p:nvSpPr>
            <p:spPr bwMode="auto">
              <a:xfrm>
                <a:off x="7620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8" name="Rectangle 57"/>
              <p:cNvSpPr/>
              <p:nvPr>
                <p:custDataLst>
                  <p:tags r:id="rId124"/>
                </p:custDataLst>
              </p:nvPr>
            </p:nvSpPr>
            <p:spPr bwMode="auto">
              <a:xfrm>
                <a:off x="777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9" name="Rectangle 58"/>
              <p:cNvSpPr/>
              <p:nvPr>
                <p:custDataLst>
                  <p:tags r:id="rId125"/>
                </p:custDataLst>
              </p:nvPr>
            </p:nvSpPr>
            <p:spPr bwMode="auto">
              <a:xfrm>
                <a:off x="792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0" name="Rectangle 59"/>
              <p:cNvSpPr/>
              <p:nvPr>
                <p:custDataLst>
                  <p:tags r:id="rId126"/>
                </p:custDataLst>
              </p:nvPr>
            </p:nvSpPr>
            <p:spPr bwMode="auto">
              <a:xfrm>
                <a:off x="807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1" name="Rectangle 60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822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2" name="Rectangle 61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838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3" name="Rectangle 62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853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4" name="Rectangle 63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868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5" name="Rectangle 64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883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6" name="Rectangle 65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899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7" name="Rectangle 66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914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8" name="Rectangle 67"/>
              <p:cNvSpPr/>
              <p:nvPr>
                <p:custDataLst>
                  <p:tags r:id="rId134"/>
                </p:custDataLst>
              </p:nvPr>
            </p:nvSpPr>
            <p:spPr bwMode="auto">
              <a:xfrm>
                <a:off x="929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9" name="Rectangle 68"/>
              <p:cNvSpPr/>
              <p:nvPr>
                <p:custDataLst>
                  <p:tags r:id="rId135"/>
                </p:custDataLst>
              </p:nvPr>
            </p:nvSpPr>
            <p:spPr bwMode="auto">
              <a:xfrm>
                <a:off x="944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0" name="Rectangle 69"/>
              <p:cNvSpPr/>
              <p:nvPr>
                <p:custDataLst>
                  <p:tags r:id="rId136"/>
                </p:custDataLst>
              </p:nvPr>
            </p:nvSpPr>
            <p:spPr bwMode="auto">
              <a:xfrm>
                <a:off x="960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1" name="Rectangle 70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975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74" name="Straight Connector 73"/>
            <p:cNvCxnSpPr/>
            <p:nvPr>
              <p:custDataLst>
                <p:tags r:id="rId72"/>
              </p:custDataLst>
            </p:nvPr>
          </p:nvCxnSpPr>
          <p:spPr bwMode="auto">
            <a:xfrm flipV="1">
              <a:off x="1838138" y="2278607"/>
              <a:ext cx="710743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 Box 6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828800" y="2233297"/>
              <a:ext cx="7104888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low-order 52 bits of 64-bit word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11423" y="4754880"/>
            <a:ext cx="8763000" cy="661577"/>
            <a:chOff x="211423" y="4754880"/>
            <a:chExt cx="8763000" cy="661577"/>
          </a:xfrm>
        </p:grpSpPr>
        <p:grpSp>
          <p:nvGrpSpPr>
            <p:cNvPr id="4" name="Group 3"/>
            <p:cNvGrpSpPr/>
            <p:nvPr/>
          </p:nvGrpSpPr>
          <p:grpSpPr>
            <a:xfrm>
              <a:off x="211423" y="4754880"/>
              <a:ext cx="8763000" cy="314591"/>
              <a:chOff x="211423" y="4257409"/>
              <a:chExt cx="8763000" cy="314591"/>
            </a:xfrm>
          </p:grpSpPr>
          <p:grpSp>
            <p:nvGrpSpPr>
              <p:cNvPr id="73" name="Group 72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211423" y="4257409"/>
                <a:ext cx="8763000" cy="136922"/>
                <a:chOff x="152400" y="1981200"/>
                <a:chExt cx="9753600" cy="152400"/>
              </a:xfrm>
            </p:grpSpPr>
            <p:sp>
              <p:nvSpPr>
                <p:cNvPr id="75" name="Rectangle 74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15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30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5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60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0" name="Rectangle 79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76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1" name="Rectangle 80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91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2" name="Rectangle 81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06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21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37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52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6" name="Rectangle 85"/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67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7" name="Rectangle 86"/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82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8" name="Rectangle 87"/>
                <p:cNvSpPr/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198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13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286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438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2" name="Rectangle 91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590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3" name="Rectangle 92"/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743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4" name="Rectangle 93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895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3048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200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3352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8" name="Rectangle 97"/>
                <p:cNvSpPr/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505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9" name="Rectangle 98"/>
                <p:cNvSpPr/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657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0" name="Rectangle 99"/>
                <p:cNvSpPr/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3810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1" name="Rectangle 100"/>
                <p:cNvSpPr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396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2" name="Rectangle 101"/>
                <p:cNvSpPr/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411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3" name="Rectangle 102"/>
                <p:cNvSpPr/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426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4" name="Rectangle 103"/>
                <p:cNvSpPr/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441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5" name="Rectangle 104"/>
                <p:cNvSpPr/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457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6" name="Rectangle 105"/>
                <p:cNvSpPr/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472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7" name="Rectangle 10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487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8" name="Rectangle 107"/>
                <p:cNvSpPr/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502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9" name="Rectangle 108"/>
                <p:cNvSpPr/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518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0" name="Rectangle 109"/>
                <p:cNvSpPr/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533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1" name="Rectangle 110"/>
                <p:cNvSpPr/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548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2" name="Rectangle 111"/>
                <p:cNvSpPr/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563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3" name="Rectangle 112"/>
                <p:cNvSpPr/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579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4" name="Rectangle 113"/>
                <p:cNvSpPr/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594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5" name="Rectangle 114"/>
                <p:cNvSpPr/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6096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6" name="Rectangle 115"/>
                <p:cNvSpPr/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6248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7" name="Rectangle 116"/>
                <p:cNvSpPr/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6400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8" name="Rectangle 117"/>
                <p:cNvSpPr/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6553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9" name="Rectangle 118"/>
                <p:cNvSpPr/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6705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0" name="Rectangle 119"/>
                <p:cNvSpPr/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6858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1" name="Rectangle 120"/>
                <p:cNvSpPr/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7010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2" name="Rectangle 121"/>
                <p:cNvSpPr/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7162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3" name="Rectangle 122"/>
                <p:cNvSpPr/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7315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4" name="Rectangle 123"/>
                <p:cNvSpPr/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7467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5" name="Rectangle 124"/>
                <p:cNvSpPr/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7620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6" name="Rectangle 125"/>
                <p:cNvSpPr/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777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7" name="Rectangle 126"/>
                <p:cNvSpPr/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792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8" name="Rectangle 127"/>
                <p:cNvSpPr/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807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9" name="Rectangle 128"/>
                <p:cNvSpPr/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822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0" name="Rectangle 129"/>
                <p:cNvSpPr/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838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1" name="Rectangle 130"/>
                <p:cNvSpPr/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853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2" name="Rectangle 131"/>
                <p:cNvSpPr/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868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3" name="Rectangle 132"/>
                <p:cNvSpPr/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883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4" name="Rectangle 133"/>
                <p:cNvSpPr/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899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5" name="Rectangle 134"/>
                <p:cNvSpPr/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914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6" name="Rectangle 135"/>
                <p:cNvSpPr/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929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7" name="Rectangle 136"/>
                <p:cNvSpPr/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944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8" name="Rectangle 137"/>
                <p:cNvSpPr/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960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9" name="Rectangle 138"/>
                <p:cNvSpPr/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975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  <p:cxnSp>
            <p:nvCxnSpPr>
              <p:cNvPr id="140" name="Straight Connector 139"/>
              <p:cNvCxnSpPr/>
              <p:nvPr>
                <p:custDataLst>
                  <p:tags r:id="rId5"/>
                </p:custDataLst>
              </p:nvPr>
            </p:nvCxnSpPr>
            <p:spPr bwMode="auto">
              <a:xfrm>
                <a:off x="7190074" y="4475632"/>
                <a:ext cx="1777171" cy="2985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/>
              <p:cNvCxnSpPr/>
              <p:nvPr>
                <p:custDataLst>
                  <p:tags r:id="rId6"/>
                </p:custDataLst>
              </p:nvPr>
            </p:nvCxnSpPr>
            <p:spPr bwMode="auto">
              <a:xfrm flipV="1">
                <a:off x="6632804" y="4569018"/>
                <a:ext cx="566608" cy="2982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6516121" y="5066489"/>
              <a:ext cx="785793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AB0000"/>
                  </a:solidFill>
                  <a:latin typeface="Calibri" pitchFamily="34" charset="0"/>
                </a:rPr>
                <a:t>4 suits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423166" y="4969625"/>
              <a:ext cx="1302794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AB0000"/>
                  </a:solidFill>
                  <a:latin typeface="Calibri" pitchFamily="34" charset="0"/>
                </a:rPr>
                <a:t>13 numbers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4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 better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 marL="514350" indent="-514350">
                  <a:buSzPct val="100000"/>
                  <a:buFont typeface="+mj-lt"/>
                  <a:buAutoNum type="arabicParenR" startAt="3"/>
                </a:pPr>
                <a:r>
                  <a:rPr lang="en-US" dirty="0"/>
                  <a:t>Binary encoding of all 52 cards – only 6 bits needed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=64≥52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Fits in one byte (smaller than one-hot encodings)</a:t>
                </a:r>
              </a:p>
              <a:p>
                <a:pPr lvl="1"/>
                <a:r>
                  <a:rPr lang="en-US" dirty="0"/>
                  <a:t>How can we make value and suit comparisons easier?</a:t>
                </a:r>
              </a:p>
              <a:p>
                <a:pPr lvl="1"/>
                <a:endParaRPr lang="en-US" sz="1400" dirty="0"/>
              </a:p>
              <a:p>
                <a:pPr marL="514350" indent="-514350">
                  <a:buSzPct val="100000"/>
                  <a:buFont typeface="+mj-lt"/>
                  <a:buAutoNum type="arabicParenR" startAt="4"/>
                </a:pPr>
                <a:r>
                  <a:rPr lang="en-US" dirty="0"/>
                  <a:t>Separate binary encodings of suit (2 bits) and value (4 bits)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Also fits in one byte, and easy to do comparisons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0"/>
                </p:custDataLst>
              </p:nvPr>
            </p:nvSpPr>
            <p:spPr>
              <a:blipFill rotWithShape="0">
                <a:blip r:embed="rId31"/>
                <a:stretch>
                  <a:fillRect l="-1529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10750" y="1886388"/>
            <a:ext cx="2861912" cy="753580"/>
            <a:chOff x="5110750" y="1886388"/>
            <a:chExt cx="2861912" cy="753580"/>
          </a:xfrm>
        </p:grpSpPr>
        <p:grpSp>
          <p:nvGrpSpPr>
            <p:cNvPr id="8" name="Group 7"/>
            <p:cNvGrpSpPr/>
            <p:nvPr>
              <p:custDataLst>
                <p:tags r:id="rId17"/>
              </p:custDataLst>
            </p:nvPr>
          </p:nvGrpSpPr>
          <p:grpSpPr>
            <a:xfrm>
              <a:off x="5110750" y="1886388"/>
              <a:ext cx="2463470" cy="307934"/>
              <a:chOff x="-1668462" y="2711098"/>
              <a:chExt cx="1095375" cy="136922"/>
            </a:xfrm>
          </p:grpSpPr>
          <p:sp>
            <p:nvSpPr>
              <p:cNvPr id="7" name="Rectangle 6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8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0" name="Rectangle 9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Rectangle 11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74" name="Straight Connector 73"/>
            <p:cNvCxnSpPr/>
            <p:nvPr>
              <p:custDataLst>
                <p:tags r:id="rId18"/>
              </p:custDataLst>
            </p:nvPr>
          </p:nvCxnSpPr>
          <p:spPr bwMode="auto">
            <a:xfrm flipV="1">
              <a:off x="5733384" y="2278607"/>
              <a:ext cx="1848876" cy="933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 Box 6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412342" y="2286794"/>
              <a:ext cx="256032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low-order 6 bits of a byte</a:t>
              </a:r>
            </a:p>
          </p:txBody>
        </p:sp>
      </p:grpSp>
      <p:grpSp>
        <p:nvGrpSpPr>
          <p:cNvPr id="17" name="Group 16"/>
          <p:cNvGrpSpPr/>
          <p:nvPr>
            <p:custDataLst>
              <p:tags r:id="rId4"/>
            </p:custDataLst>
          </p:nvPr>
        </p:nvGrpSpPr>
        <p:grpSpPr>
          <a:xfrm>
            <a:off x="5104408" y="4389120"/>
            <a:ext cx="2471510" cy="801267"/>
            <a:chOff x="5104408" y="4419600"/>
            <a:chExt cx="2471510" cy="801267"/>
          </a:xfrm>
        </p:grpSpPr>
        <p:grpSp>
          <p:nvGrpSpPr>
            <p:cNvPr id="145" name="Group 144"/>
            <p:cNvGrpSpPr/>
            <p:nvPr/>
          </p:nvGrpSpPr>
          <p:grpSpPr>
            <a:xfrm>
              <a:off x="5104408" y="4419600"/>
              <a:ext cx="2463470" cy="307934"/>
              <a:chOff x="-1668462" y="2711098"/>
              <a:chExt cx="1095375" cy="136922"/>
            </a:xfrm>
          </p:grpSpPr>
          <p:sp>
            <p:nvSpPr>
              <p:cNvPr id="146" name="Rectangle 145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8" name="Rectangle 1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9" name="Rectangle 1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0" name="Rectangle 1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1" name="Rectangle 1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2" name="Rectangle 1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3" name="Rectangle 1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4" name="Rectangle 153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55" name="Straight Connector 154"/>
            <p:cNvCxnSpPr/>
            <p:nvPr>
              <p:custDataLst>
                <p:tags r:id="rId5"/>
              </p:custDataLst>
            </p:nvPr>
          </p:nvCxnSpPr>
          <p:spPr bwMode="auto">
            <a:xfrm flipV="1">
              <a:off x="6331000" y="48118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>
              <p:custDataLst>
                <p:tags r:id="rId6"/>
              </p:custDataLst>
            </p:nvPr>
          </p:nvCxnSpPr>
          <p:spPr bwMode="auto">
            <a:xfrm flipV="1">
              <a:off x="5717704" y="49115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11484" y="4867693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</a:p>
          </p:txBody>
        </p:sp>
        <p:sp>
          <p:nvSpPr>
            <p:cNvPr id="31" name="Text Box 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321084" y="4770164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35521"/>
              </p:ext>
            </p:extLst>
          </p:nvPr>
        </p:nvGraphicFramePr>
        <p:xfrm>
          <a:off x="7785199" y="4882896"/>
          <a:ext cx="9144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74704"/>
              </p:ext>
            </p:extLst>
          </p:nvPr>
        </p:nvGraphicFramePr>
        <p:xfrm>
          <a:off x="1981200" y="5852160"/>
          <a:ext cx="5303520" cy="706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308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Q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.  .  .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8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3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Suits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362456"/>
            <a:ext cx="8594725" cy="2286000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b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char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hand[5];       // represents a 5-card hand</a:t>
            </a:r>
          </a:p>
          <a:p>
            <a:pPr marL="0" lvl="1" indent="0">
              <a:buNone/>
            </a:pPr>
            <a:r>
              <a:rPr lang="en-US" sz="2000" b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char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card1, card2;  // two cards to compare</a:t>
            </a:r>
          </a:p>
          <a:p>
            <a:pPr marL="0" lvl="1" indent="0">
              <a:buNone/>
            </a:pP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card1 = hand[0];</a:t>
            </a:r>
          </a:p>
          <a:p>
            <a:pPr marL="0" lvl="1" indent="0">
              <a:buNone/>
            </a:pP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card2 = hand[1];</a:t>
            </a:r>
          </a:p>
          <a:p>
            <a:pPr marL="0" lvl="1" indent="0">
              <a:buNone/>
            </a:pP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...</a:t>
            </a:r>
          </a:p>
          <a:p>
            <a:pPr marL="0" lvl="1" indent="0">
              <a:buNone/>
            </a:pPr>
            <a:r>
              <a:rPr lang="en-US" sz="2000" b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if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( </a:t>
            </a:r>
            <a:r>
              <a:rPr lang="en-US" sz="2000" dirty="0" err="1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sameSuitP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(card1, card2) ) { ...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2065722" y="5824728"/>
            <a:ext cx="4944678" cy="836035"/>
            <a:chOff x="3927632" y="3429000"/>
            <a:chExt cx="4944678" cy="836035"/>
          </a:xfrm>
        </p:grpSpPr>
        <p:sp>
          <p:nvSpPr>
            <p:cNvPr id="7" name="Rectangle 6"/>
            <p:cNvSpPr/>
            <p:nvPr>
              <p:custDataLst>
                <p:tags r:id="rId8"/>
              </p:custDataLst>
            </p:nvPr>
          </p:nvSpPr>
          <p:spPr>
            <a:xfrm>
              <a:off x="3927632" y="3429000"/>
              <a:ext cx="2455570" cy="35317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SUIT_MASK = 0x30 =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0800" y="3429000"/>
              <a:ext cx="2463470" cy="307934"/>
              <a:chOff x="6019800" y="3581400"/>
              <a:chExt cx="2463470" cy="307934"/>
            </a:xfrm>
          </p:grpSpPr>
          <p:sp>
            <p:nvSpPr>
              <p:cNvPr id="14" name="Rectangle 13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019800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6327734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635668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1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6943602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1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251536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559468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7867402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8175336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00800" y="3429000"/>
              <a:ext cx="2463470" cy="307934"/>
              <a:chOff x="-1668462" y="2711098"/>
              <a:chExt cx="1095375" cy="136922"/>
            </a:xfrm>
          </p:grpSpPr>
          <p:sp>
            <p:nvSpPr>
              <p:cNvPr id="33" name="Rectangle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>
              <p:custDataLst>
                <p:tags r:id="rId9"/>
              </p:custDataLst>
            </p:nvPr>
          </p:nvCxnSpPr>
          <p:spPr bwMode="auto">
            <a:xfrm flipV="1">
              <a:off x="7627392" y="38212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10"/>
              </p:custDataLst>
            </p:nvPr>
          </p:nvCxnSpPr>
          <p:spPr bwMode="auto">
            <a:xfrm flipV="1">
              <a:off x="7014096" y="39209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14096" y="3911861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20686" y="3825914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389120" y="228600"/>
            <a:ext cx="4754880" cy="11228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mask:</a:t>
            </a:r>
            <a:r>
              <a:rPr lang="en-US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. 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Here we turns all </a:t>
            </a:r>
            <a:r>
              <a:rPr lang="en-US" i="1" dirty="0">
                <a:latin typeface="Calibri" pitchFamily="34" charset="0"/>
              </a:rPr>
              <a:t>but</a:t>
            </a:r>
            <a:r>
              <a:rPr lang="en-US" dirty="0">
                <a:latin typeface="Calibri" pitchFamily="34" charset="0"/>
              </a:rPr>
              <a:t> the bits of interest in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 to 0.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182880" y="3776472"/>
            <a:ext cx="8778240" cy="1809726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#define </a:t>
            </a:r>
            <a:r>
              <a:rPr lang="en-US" sz="2000" dirty="0">
                <a:latin typeface="Courier New"/>
                <a:cs typeface="Courier New"/>
              </a:rPr>
              <a:t>SUIT_MASK  0x30</a:t>
            </a:r>
          </a:p>
          <a:p>
            <a:pPr marL="0" lvl="1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sameSuitP</a:t>
            </a:r>
            <a:r>
              <a:rPr lang="en-US" sz="2000" dirty="0">
                <a:latin typeface="Courier New"/>
                <a:cs typeface="Courier New"/>
              </a:rPr>
              <a:t>(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card1, 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cs typeface="Courier New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 (!((card1 &amp; SUIT_MASK) ^ (card2 &amp; SUIT_MASK)));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//return (card1 &amp; SUIT_MASK) == (card2 &amp; SUIT_MASK);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41" name="Rounded Rectangular Callout 40"/>
          <p:cNvSpPr/>
          <p:nvPr>
            <p:custDataLst>
              <p:tags r:id="rId6"/>
            </p:custDataLst>
          </p:nvPr>
        </p:nvSpPr>
        <p:spPr bwMode="auto">
          <a:xfrm>
            <a:off x="381000" y="5669280"/>
            <a:ext cx="1645920" cy="533400"/>
          </a:xfrm>
          <a:prstGeom prst="wedgeRoundRectCallout">
            <a:avLst>
              <a:gd name="adj1" fmla="val -43242"/>
              <a:gd name="adj2" fmla="val -23117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/>
                <a:cs typeface="Calibri"/>
              </a:rPr>
              <a:t>returns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Rounded Rectangular Callout 41"/>
          <p:cNvSpPr/>
          <p:nvPr>
            <p:custDataLst>
              <p:tags r:id="rId7"/>
            </p:custDataLst>
          </p:nvPr>
        </p:nvSpPr>
        <p:spPr bwMode="auto">
          <a:xfrm>
            <a:off x="7239000" y="5669280"/>
            <a:ext cx="1600200" cy="533400"/>
          </a:xfrm>
          <a:prstGeom prst="wedgeRoundRectCallout">
            <a:avLst>
              <a:gd name="adj1" fmla="val -147520"/>
              <a:gd name="adj2" fmla="val -13384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/>
                <a:cs typeface="Calibri"/>
              </a:rPr>
              <a:t>equivalent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cxnSp>
        <p:nvCxnSpPr>
          <p:cNvPr id="25" name="Straight Arrow Connector 24"/>
          <p:cNvCxnSpPr>
            <a:stCxn id="3" idx="0"/>
          </p:cNvCxnSpPr>
          <p:nvPr/>
        </p:nvCxnSpPr>
        <p:spPr bwMode="auto">
          <a:xfrm flipH="1">
            <a:off x="3657600" y="1362456"/>
            <a:ext cx="1020763" cy="244754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95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Suits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389120" y="228600"/>
            <a:ext cx="4754880" cy="11228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mask:</a:t>
            </a:r>
            <a:r>
              <a:rPr lang="en-US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. 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Here we turns all </a:t>
            </a:r>
            <a:r>
              <a:rPr lang="en-US" i="1" dirty="0">
                <a:latin typeface="Calibri" pitchFamily="34" charset="0"/>
              </a:rPr>
              <a:t>but</a:t>
            </a:r>
            <a:r>
              <a:rPr lang="en-US" dirty="0">
                <a:latin typeface="Calibri" pitchFamily="34" charset="0"/>
              </a:rPr>
              <a:t> the bits of interest in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 to 0.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82880" y="1362456"/>
            <a:ext cx="8778240" cy="1809726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#define </a:t>
            </a:r>
            <a:r>
              <a:rPr lang="en-US" sz="2000" dirty="0">
                <a:latin typeface="Courier New"/>
                <a:cs typeface="Courier New"/>
              </a:rPr>
              <a:t>SUIT_MASK  0x30</a:t>
            </a:r>
          </a:p>
          <a:p>
            <a:pPr marL="0" lvl="1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sameSuitP</a:t>
            </a:r>
            <a:r>
              <a:rPr lang="en-US" sz="2000" dirty="0">
                <a:latin typeface="Courier New"/>
                <a:cs typeface="Courier New"/>
              </a:rPr>
              <a:t>(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card1, 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cs typeface="Courier New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 (!((card1 &amp; SUIT_MASK) ^ (card2 &amp; SUIT_MASK)));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//return (card1 &amp; SUIT_MASK) == (card2 &amp; SUIT_MASK);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879943"/>
              </p:ext>
            </p:extLst>
          </p:nvPr>
        </p:nvGraphicFramePr>
        <p:xfrm>
          <a:off x="1005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40286"/>
              </p:ext>
            </p:extLst>
          </p:nvPr>
        </p:nvGraphicFramePr>
        <p:xfrm>
          <a:off x="5577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09970"/>
              </p:ext>
            </p:extLst>
          </p:nvPr>
        </p:nvGraphicFramePr>
        <p:xfrm>
          <a:off x="1005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Rectangle 47"/>
          <p:cNvSpPr/>
          <p:nvPr>
            <p:custDataLst>
              <p:tags r:id="rId4"/>
            </p:custDataLst>
          </p:nvPr>
        </p:nvSpPr>
        <p:spPr>
          <a:xfrm>
            <a:off x="3749040" y="4251960"/>
            <a:ext cx="1645920" cy="32004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SUIT_MASK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1455"/>
              </p:ext>
            </p:extLst>
          </p:nvPr>
        </p:nvGraphicFramePr>
        <p:xfrm>
          <a:off x="5577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925420"/>
              </p:ext>
            </p:extLst>
          </p:nvPr>
        </p:nvGraphicFramePr>
        <p:xfrm>
          <a:off x="1005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94619"/>
              </p:ext>
            </p:extLst>
          </p:nvPr>
        </p:nvGraphicFramePr>
        <p:xfrm>
          <a:off x="5577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4391"/>
              </p:ext>
            </p:extLst>
          </p:nvPr>
        </p:nvGraphicFramePr>
        <p:xfrm>
          <a:off x="3291840" y="56235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08565"/>
              </p:ext>
            </p:extLst>
          </p:nvPr>
        </p:nvGraphicFramePr>
        <p:xfrm>
          <a:off x="3291840" y="626364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0" name="Rounded Rectangular Callout 59"/>
          <p:cNvSpPr/>
          <p:nvPr>
            <p:custDataLst>
              <p:tags r:id="rId5"/>
            </p:custDataLst>
          </p:nvPr>
        </p:nvSpPr>
        <p:spPr bwMode="auto">
          <a:xfrm>
            <a:off x="95354" y="6016666"/>
            <a:ext cx="3028846" cy="460334"/>
          </a:xfrm>
          <a:prstGeom prst="wedgeRoundRectCallout">
            <a:avLst>
              <a:gd name="adj1" fmla="val 78841"/>
              <a:gd name="adj2" fmla="val -3175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!(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x^y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equivalent to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x==y</a:t>
            </a:r>
            <a:endParaRPr kumimoji="0" 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5760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Roboto" charset="0"/>
                <a:ea typeface="Roboto" charset="0"/>
                <a:cs typeface="Roboto" charset="0"/>
              </a:rPr>
              <a:t>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5488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latin typeface="Roboto" charset="0"/>
                <a:ea typeface="Roboto" charset="0"/>
                <a:cs typeface="Roboto" charset="0"/>
              </a:rPr>
              <a:t>🃎</a:t>
            </a:r>
          </a:p>
        </p:txBody>
      </p:sp>
      <p:sp>
        <p:nvSpPr>
          <p:cNvPr id="50" name="Rectangle 49"/>
          <p:cNvSpPr/>
          <p:nvPr>
            <p:custDataLst>
              <p:tags r:id="rId6"/>
            </p:custDataLst>
          </p:nvPr>
        </p:nvSpPr>
        <p:spPr>
          <a:xfrm>
            <a:off x="1005840" y="3878171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p:sp>
        <p:nvSpPr>
          <p:cNvPr id="55" name="Rectangle 54"/>
          <p:cNvSpPr/>
          <p:nvPr>
            <p:custDataLst>
              <p:tags r:id="rId7"/>
            </p:custDataLst>
          </p:nvPr>
        </p:nvSpPr>
        <p:spPr>
          <a:xfrm>
            <a:off x="1005840" y="45506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56" name="Rectangle 55"/>
          <p:cNvSpPr/>
          <p:nvPr>
            <p:custDataLst>
              <p:tags r:id="rId8"/>
            </p:custDataLst>
          </p:nvPr>
        </p:nvSpPr>
        <p:spPr>
          <a:xfrm>
            <a:off x="3291840" y="5300472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^</a:t>
            </a:r>
          </a:p>
        </p:txBody>
      </p:sp>
      <p:sp>
        <p:nvSpPr>
          <p:cNvPr id="59" name="Rectangle 58"/>
          <p:cNvSpPr/>
          <p:nvPr>
            <p:custDataLst>
              <p:tags r:id="rId9"/>
            </p:custDataLst>
          </p:nvPr>
        </p:nvSpPr>
        <p:spPr>
          <a:xfrm>
            <a:off x="3291840" y="59222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!</a:t>
            </a:r>
          </a:p>
        </p:txBody>
      </p:sp>
      <p:sp>
        <p:nvSpPr>
          <p:cNvPr id="61" name="Rectangle 60"/>
          <p:cNvSpPr/>
          <p:nvPr>
            <p:custDataLst>
              <p:tags r:id="rId10"/>
            </p:custDataLst>
          </p:nvPr>
        </p:nvSpPr>
        <p:spPr>
          <a:xfrm>
            <a:off x="5577840" y="45506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64" name="Rectangle 63"/>
          <p:cNvSpPr/>
          <p:nvPr>
            <p:custDataLst>
              <p:tags r:id="rId11"/>
            </p:custDataLst>
          </p:nvPr>
        </p:nvSpPr>
        <p:spPr>
          <a:xfrm>
            <a:off x="5581531" y="3883152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21491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0" grpId="0" animBg="1"/>
      <p:bldP spid="50" grpId="0"/>
      <p:bldP spid="55" grpId="0"/>
      <p:bldP spid="56" grpId="0"/>
      <p:bldP spid="59" grpId="0"/>
      <p:bldP spid="61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Values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1905000" y="5916168"/>
            <a:ext cx="5112511" cy="836035"/>
            <a:chOff x="3759799" y="3429000"/>
            <a:chExt cx="5112511" cy="836035"/>
          </a:xfrm>
        </p:grpSpPr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>
            <a:xfrm>
              <a:off x="3759799" y="3429000"/>
              <a:ext cx="2681055" cy="34996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ea typeface="Anonymous Pro" charset="0"/>
                  <a:cs typeface="Arial" panose="020B0604020202020204" pitchFamily="34" charset="0"/>
                </a:rPr>
                <a:t>VALUE_MASK = 0x0F =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0800" y="3429000"/>
              <a:ext cx="2463470" cy="307934"/>
              <a:chOff x="6019800" y="3581400"/>
              <a:chExt cx="2463470" cy="307934"/>
            </a:xfrm>
          </p:grpSpPr>
          <p:sp>
            <p:nvSpPr>
              <p:cNvPr id="14" name="Rectangle 13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6019800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327734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6635668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943602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251536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559468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867402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8175336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00800" y="3429000"/>
              <a:ext cx="2463470" cy="307934"/>
              <a:chOff x="-1668462" y="2711098"/>
              <a:chExt cx="1095375" cy="136922"/>
            </a:xfrm>
          </p:grpSpPr>
          <p:sp>
            <p:nvSpPr>
              <p:cNvPr id="33" name="Rectangle 32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7627392" y="38212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9"/>
              </p:custDataLst>
            </p:nvPr>
          </p:nvCxnSpPr>
          <p:spPr bwMode="auto">
            <a:xfrm flipV="1">
              <a:off x="7014096" y="39209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17792" y="3911861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620686" y="3821221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304800" y="3867912"/>
            <a:ext cx="8610600" cy="1813317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VALUE_MASK  0x0F</a:t>
            </a:r>
          </a:p>
          <a:p>
            <a:pPr marL="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greaterValue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card1,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)(card1 &amp; VALUE_MASK) &gt;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)(card2 &amp; VALUE_MASK))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2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81000" y="1362456"/>
            <a:ext cx="8594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kern="0" dirty="0">
                <a:latin typeface="Courier New"/>
                <a:cs typeface="Courier New"/>
              </a:rPr>
              <a:t>char</a:t>
            </a:r>
            <a:r>
              <a:rPr lang="en-US" sz="2000" kern="0" dirty="0">
                <a:latin typeface="Courier New"/>
                <a:cs typeface="Courier New"/>
              </a:rPr>
              <a:t> hand[5];       // represents a 5-card hand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kern="0" dirty="0">
                <a:latin typeface="Courier New"/>
                <a:cs typeface="Courier New"/>
              </a:rPr>
              <a:t>char</a:t>
            </a:r>
            <a:r>
              <a:rPr lang="en-US" sz="2000" kern="0" dirty="0">
                <a:latin typeface="Courier New"/>
                <a:cs typeface="Courier New"/>
              </a:rPr>
              <a:t> card1, card2;  // two cards to compare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>
                <a:latin typeface="Courier New"/>
                <a:cs typeface="Courier New"/>
              </a:rPr>
              <a:t>card1 = hand[0];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>
                <a:latin typeface="Courier New"/>
                <a:cs typeface="Courier New"/>
              </a:rPr>
              <a:t>card2 = hand[1];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>
                <a:latin typeface="Courier New"/>
                <a:cs typeface="Courier New"/>
              </a:rPr>
              <a:t>...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kern="0" dirty="0">
                <a:latin typeface="Courier New"/>
                <a:cs typeface="Courier New"/>
              </a:rPr>
              <a:t>if</a:t>
            </a:r>
            <a:r>
              <a:rPr lang="en-US" sz="2000" kern="0" dirty="0">
                <a:latin typeface="Courier New"/>
                <a:cs typeface="Courier New"/>
              </a:rPr>
              <a:t> ( </a:t>
            </a:r>
            <a:r>
              <a:rPr lang="en-US" sz="2000" kern="0" dirty="0" err="1">
                <a:solidFill>
                  <a:srgbClr val="0000FF"/>
                </a:solidFill>
                <a:latin typeface="Courier New"/>
                <a:cs typeface="Courier New"/>
              </a:rPr>
              <a:t>greaterValue</a:t>
            </a:r>
            <a:r>
              <a:rPr lang="en-US" sz="2000" kern="0" dirty="0">
                <a:latin typeface="Courier New"/>
                <a:cs typeface="Courier New"/>
              </a:rPr>
              <a:t>(card1, card2) ) { ... }</a:t>
            </a:r>
          </a:p>
        </p:txBody>
      </p:sp>
      <p:sp>
        <p:nvSpPr>
          <p:cNvPr id="43" name="TextBox 42"/>
          <p:cNvSpPr txBox="1"/>
          <p:nvPr>
            <p:custDataLst>
              <p:tags r:id="rId6"/>
            </p:custDataLst>
          </p:nvPr>
        </p:nvSpPr>
        <p:spPr>
          <a:xfrm>
            <a:off x="5120640" y="228600"/>
            <a:ext cx="4023360" cy="86523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mask:</a:t>
            </a:r>
            <a:r>
              <a:rPr lang="en-US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8153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Values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04800" y="1310883"/>
            <a:ext cx="8610600" cy="1813317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VALUE_MASK  0x0F</a:t>
            </a:r>
          </a:p>
          <a:p>
            <a:pPr marL="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greaterValue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card1,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)(card1 &amp; VALUE_MASK) &gt;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)(card2 &amp; VALUE_MASK))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56873"/>
              </p:ext>
            </p:extLst>
          </p:nvPr>
        </p:nvGraphicFramePr>
        <p:xfrm>
          <a:off x="1005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65760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Roboto" charset="0"/>
                <a:ea typeface="Roboto" charset="0"/>
                <a:cs typeface="Roboto" charset="0"/>
              </a:rPr>
              <a:t>🃂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06435"/>
              </p:ext>
            </p:extLst>
          </p:nvPr>
        </p:nvGraphicFramePr>
        <p:xfrm>
          <a:off x="5577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4754880" y="3200400"/>
            <a:ext cx="777777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Roboto" charset="0"/>
                <a:ea typeface="Roboto" charset="0"/>
                <a:cs typeface="Roboto" charset="0"/>
              </a:rPr>
              <a:t>🃎</a:t>
            </a:r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5282"/>
              </p:ext>
            </p:extLst>
          </p:nvPr>
        </p:nvGraphicFramePr>
        <p:xfrm>
          <a:off x="1005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" name="Rectangle 64"/>
          <p:cNvSpPr/>
          <p:nvPr>
            <p:custDataLst>
              <p:tags r:id="rId4"/>
            </p:custDataLst>
          </p:nvPr>
        </p:nvSpPr>
        <p:spPr>
          <a:xfrm>
            <a:off x="3749040" y="4251960"/>
            <a:ext cx="1645920" cy="349968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VALUE_MASK</a:t>
            </a: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98898"/>
              </p:ext>
            </p:extLst>
          </p:nvPr>
        </p:nvGraphicFramePr>
        <p:xfrm>
          <a:off x="5577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Rectangle 66"/>
          <p:cNvSpPr/>
          <p:nvPr>
            <p:custDataLst>
              <p:tags r:id="rId5"/>
            </p:custDataLst>
          </p:nvPr>
        </p:nvSpPr>
        <p:spPr>
          <a:xfrm>
            <a:off x="1005840" y="38862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p:sp>
        <p:nvSpPr>
          <p:cNvPr id="68" name="Rectangle 67"/>
          <p:cNvSpPr/>
          <p:nvPr>
            <p:custDataLst>
              <p:tags r:id="rId6"/>
            </p:custDataLst>
          </p:nvPr>
        </p:nvSpPr>
        <p:spPr>
          <a:xfrm>
            <a:off x="5577840" y="38862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753018"/>
              </p:ext>
            </p:extLst>
          </p:nvPr>
        </p:nvGraphicFramePr>
        <p:xfrm>
          <a:off x="1005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39147"/>
              </p:ext>
            </p:extLst>
          </p:nvPr>
        </p:nvGraphicFramePr>
        <p:xfrm>
          <a:off x="5577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" name="Rectangle 70"/>
          <p:cNvSpPr/>
          <p:nvPr>
            <p:custDataLst>
              <p:tags r:id="rId7"/>
            </p:custDataLst>
          </p:nvPr>
        </p:nvSpPr>
        <p:spPr>
          <a:xfrm>
            <a:off x="5577840" y="45720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72" name="Rectangle 71"/>
          <p:cNvSpPr/>
          <p:nvPr>
            <p:custDataLst>
              <p:tags r:id="rId8"/>
            </p:custDataLst>
          </p:nvPr>
        </p:nvSpPr>
        <p:spPr>
          <a:xfrm>
            <a:off x="1005840" y="45720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73" name="Rectangle 72"/>
          <p:cNvSpPr/>
          <p:nvPr>
            <p:custDataLst>
              <p:tags r:id="rId9"/>
            </p:custDataLst>
          </p:nvPr>
        </p:nvSpPr>
        <p:spPr>
          <a:xfrm>
            <a:off x="3657600" y="5257800"/>
            <a:ext cx="1828800" cy="779316"/>
          </a:xfrm>
          <a:prstGeom prst="rect">
            <a:avLst/>
          </a:prstGeom>
          <a:ln>
            <a:noFill/>
          </a:ln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2</a:t>
            </a:r>
            <a:r>
              <a:rPr lang="en-US" sz="2400" baseline="-25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  <a:r>
              <a:rPr lang="en-US" sz="24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13</a:t>
            </a:r>
            <a:r>
              <a:rPr lang="en-US" sz="2400" baseline="-25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endParaRPr lang="en-US" sz="240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 </a:t>
            </a:r>
            <a:r>
              <a:rPr lang="en-US" sz="1600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(false)</a:t>
            </a:r>
            <a:endParaRPr lang="en-US" sz="2400" dirty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10"/>
            </p:custDataLst>
          </p:nvPr>
        </p:nvSpPr>
        <p:spPr>
          <a:xfrm>
            <a:off x="5120640" y="228600"/>
            <a:ext cx="4023360" cy="86523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mask:</a:t>
            </a:r>
            <a:r>
              <a:rPr lang="en-US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7323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71" grpId="0"/>
      <p:bldP spid="72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</p:txBody>
      </p:sp>
      <p:sp>
        <p:nvSpPr>
          <p:cNvPr id="8195" name="Content Placeholder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0354"/>
            <a:ext cx="8366125" cy="4972050"/>
          </a:xfrm>
        </p:spPr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Binary representation of integers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Unsigned and signed</a:t>
            </a:r>
          </a:p>
          <a:p>
            <a:pPr lvl="1"/>
            <a:r>
              <a:rPr lang="en-US" dirty="0"/>
              <a:t>Casting in C</a:t>
            </a:r>
          </a:p>
          <a:p>
            <a:r>
              <a:rPr lang="en-US" dirty="0"/>
              <a:t>Consequences of finite width representation</a:t>
            </a:r>
          </a:p>
          <a:p>
            <a:pPr lvl="1"/>
            <a:r>
              <a:rPr lang="en-US" dirty="0"/>
              <a:t>Overflow, sign extension</a:t>
            </a:r>
          </a:p>
          <a:p>
            <a:r>
              <a:rPr lang="en-US" dirty="0"/>
              <a:t>Shifting and arithmetic operations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20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1 due tonight</a:t>
            </a:r>
          </a:p>
          <a:p>
            <a:r>
              <a:rPr lang="en-US" dirty="0"/>
              <a:t>Lab 1 released</a:t>
            </a:r>
          </a:p>
          <a:p>
            <a:pPr lvl="1"/>
            <a:r>
              <a:rPr lang="en-US" i="1" dirty="0"/>
              <a:t>This is considered the hardest assignment of the class by many students</a:t>
            </a:r>
          </a:p>
          <a:p>
            <a:pPr lvl="1"/>
            <a:r>
              <a:rPr lang="en-US" dirty="0"/>
              <a:t>Some progress due Monday 1/15, Lab 1 due Friday 1/19</a:t>
            </a:r>
          </a:p>
          <a:p>
            <a:r>
              <a:rPr lang="en-US" dirty="0"/>
              <a:t>Keep posting to Piazza!</a:t>
            </a:r>
          </a:p>
          <a:p>
            <a:pPr lvl="1"/>
            <a:r>
              <a:rPr lang="en-US" dirty="0"/>
              <a:t>More posts encourages participation</a:t>
            </a:r>
          </a:p>
          <a:p>
            <a:pPr lvl="1"/>
            <a:r>
              <a:rPr lang="en-US" dirty="0"/>
              <a:t>You are not the only person with the same question!</a:t>
            </a:r>
          </a:p>
          <a:p>
            <a:r>
              <a:rPr lang="en-US" dirty="0"/>
              <a:t>Overload Enrollments</a:t>
            </a:r>
          </a:p>
          <a:p>
            <a:pPr lvl="1"/>
            <a:r>
              <a:rPr lang="en-US" dirty="0"/>
              <a:t>See me after class or email me ASAP w/ UW Net ID and Name!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22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The hardware (and C) supports two flavors of integers</a:t>
                </a:r>
              </a:p>
              <a:p>
                <a:pPr lvl="1"/>
                <a:r>
                  <a:rPr lang="en-US" i="1" dirty="0">
                    <a:solidFill>
                      <a:srgbClr val="0070C0"/>
                    </a:solidFill>
                  </a:rPr>
                  <a:t>unsigned</a:t>
                </a:r>
                <a:r>
                  <a:rPr lang="en-US" dirty="0">
                    <a:solidFill>
                      <a:srgbClr val="0070C0"/>
                    </a:solidFill>
                  </a:rPr>
                  <a:t> – only the non-negatives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i="1" dirty="0">
                    <a:solidFill>
                      <a:srgbClr val="AB0000"/>
                    </a:solidFill>
                  </a:rPr>
                  <a:t>signed</a:t>
                </a:r>
                <a:r>
                  <a:rPr lang="en-US" dirty="0">
                    <a:solidFill>
                      <a:srgbClr val="AB0000"/>
                    </a:solidFill>
                  </a:rPr>
                  <a:t> – both negatives and non-negatives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Cannot represent all integers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𝑤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bits</a:t>
                </a:r>
              </a:p>
              <a:p>
                <a:pPr lvl="1"/>
                <a:r>
                  <a:rPr lang="en-US" dirty="0"/>
                  <a:t>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/>
                  <a:t> distinct bit patterns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>
                    <a:solidFill>
                      <a:srgbClr val="0070C0"/>
                    </a:solidFill>
                  </a:rPr>
                  <a:t>Unsigned values:	</a:t>
                </a:r>
                <a:r>
                  <a:rPr lang="en-US" sz="1000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0 ...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–1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>
                    <a:solidFill>
                      <a:srgbClr val="AB0000"/>
                    </a:solidFill>
                  </a:rPr>
                  <a:t>Signed values:	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AB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AB0000"/>
                    </a:solidFill>
                  </a:rPr>
                  <a:t>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AB0000"/>
                    </a:solidFill>
                  </a:rPr>
                  <a:t>–1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b="1" dirty="0"/>
                  <a:t>Example:</a:t>
                </a:r>
                <a:r>
                  <a:rPr lang="en-US" dirty="0"/>
                  <a:t>  8-bit integers (</a:t>
                </a:r>
                <a:r>
                  <a:rPr lang="en-US" i="1" dirty="0"/>
                  <a:t>e.g.</a:t>
                </a:r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char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r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486400"/>
            <a:ext cx="9144000" cy="826655"/>
            <a:chOff x="0" y="4568305"/>
            <a:chExt cx="9144000" cy="826655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457200" y="4754880"/>
              <a:ext cx="82296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1148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754880"/>
                  <a:ext cx="914400" cy="3657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0" y="4568305"/>
                  <a:ext cx="457200" cy="3657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Roboto" charset="0"/>
                      <a:cs typeface="Calibri" panose="020F0502020204030204" pitchFamily="34" charset="0"/>
                    </a:rPr>
                    <a:t>-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Roboto" charset="0"/>
                          <a:cs typeface="Roboto" charset="0"/>
                        </a:rPr>
                        <m:t>∞</m:t>
                      </m:r>
                    </m:oMath>
                  </a14:m>
                  <a:endParaRPr lang="en-US" dirty="0">
                    <a:latin typeface="Roboto" charset="0"/>
                    <a:ea typeface="Roboto" charset="0"/>
                    <a:cs typeface="Roboto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568305"/>
                  <a:ext cx="457200" cy="36576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667" t="-1166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 bwMode="auto">
            <a:xfrm>
              <a:off x="4572000" y="4572000"/>
              <a:ext cx="3657600" cy="0"/>
            </a:xfrm>
            <a:prstGeom prst="line">
              <a:avLst/>
            </a:prstGeom>
            <a:noFill/>
            <a:ln w="476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7724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256</m:t>
                        </m:r>
                      </m:oMath>
                    </m:oMathPara>
                  </a14:m>
                  <a:endParaRPr lang="en-US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754880"/>
                  <a:ext cx="914400" cy="3657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9436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128</m:t>
                        </m:r>
                      </m:oMath>
                    </m:oMathPara>
                  </a14:m>
                  <a:endParaRPr lang="en-US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4754880"/>
                  <a:ext cx="914400" cy="36576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2860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−128</m:t>
                        </m:r>
                      </m:oMath>
                    </m:oMathPara>
                  </a14:m>
                  <a:endParaRPr lang="en-US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54880"/>
                  <a:ext cx="914400" cy="36576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 bwMode="auto">
            <a:xfrm>
              <a:off x="2743200" y="4663440"/>
              <a:ext cx="3657600" cy="0"/>
            </a:xfrm>
            <a:prstGeom prst="line">
              <a:avLst/>
            </a:prstGeom>
            <a:noFill/>
            <a:ln w="476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7724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5029200"/>
                  <a:ext cx="914400" cy="36576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9436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2860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686800" y="4572000"/>
                  <a:ext cx="457200" cy="3657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Roboto" charset="0"/>
                      <a:cs typeface="Calibri" panose="020F0502020204030204" pitchFamily="34" charset="0"/>
                    </a:rPr>
                    <a:t>+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Roboto" charset="0"/>
                          <a:cs typeface="Roboto" charset="0"/>
                        </a:rPr>
                        <m:t>∞</m:t>
                      </m:r>
                    </m:oMath>
                  </a14:m>
                  <a:endParaRPr lang="en-US" dirty="0">
                    <a:latin typeface="Roboto" charset="0"/>
                    <a:ea typeface="Roboto" charset="0"/>
                    <a:cs typeface="Roboto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6800" y="4572000"/>
                  <a:ext cx="457200" cy="36576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4667" t="-11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14800" y="502920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0156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Unsigned values follow the standard base 2 system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ea typeface="ＭＳ Ｐゴシック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Add and subtract using the normal “carry” and “borrow” rules, just in binary</a:t>
                </a: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Useful formula: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…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2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1=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−1</m:t>
                    </m:r>
                  </m:oMath>
                </a14:m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r>
                  <a:rPr lang="en-US" i="1" dirty="0">
                    <a:ea typeface="ＭＳ Ｐゴシック" pitchFamily="34" charset="-128"/>
                    <a:cs typeface="ＭＳ Ｐゴシック" pitchFamily="34" charset="-128"/>
                  </a:rPr>
                  <a:t>i.e.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N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ones in a row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  <m:t>N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−1</m:t>
                    </m:r>
                  </m:oMath>
                </a14:m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How would you make </a:t>
                </a:r>
                <a:r>
                  <a:rPr lang="en-US" i="1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signed </a:t>
                </a: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integers?</a:t>
                </a:r>
                <a:b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</a:br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291" t="-1103" b="-3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94560" y="3474720"/>
            <a:ext cx="1874520" cy="109728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00111111</a:t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00001000</a:t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01000111</a:t>
            </a: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7280" y="3474720"/>
            <a:ext cx="777240" cy="109728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63</a:t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71</a:t>
            </a:r>
          </a:p>
        </p:txBody>
      </p:sp>
    </p:spTree>
    <p:extLst>
      <p:ext uri="{BB962C8B-B14F-4D97-AF65-F5344CB8AC3E}">
        <p14:creationId xmlns:p14="http://schemas.microsoft.com/office/powerpoint/2010/main" val="25335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Designate the high-order bit (MSB) as the “sign bit”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sign=0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:  positive numbers;  </a:t>
            </a:r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sign=1</a:t>
            </a:r>
            <a:r>
              <a:rPr lang="en-US" dirty="0"/>
              <a:t>: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 negative numbers</a:t>
            </a:r>
          </a:p>
          <a:p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Benefits: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Using MSB as sign bit matches positive numbers with unsigned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All zeros encoding is still = 0</a:t>
            </a:r>
          </a:p>
          <a:p>
            <a:r>
              <a:rPr lang="en-US" u="sng" dirty="0"/>
              <a:t>Examples</a:t>
            </a:r>
            <a:r>
              <a:rPr lang="en-US" dirty="0"/>
              <a:t> (8 bits):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0x00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non-negative, because the sign bit is 0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0x7F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1111111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 (+127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  <a:endParaRPr lang="en-US" baseline="-250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0x85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0000101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 (-5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0x80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4296" y="5907024"/>
            <a:ext cx="1445589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... zero???</a:t>
            </a:r>
          </a:p>
        </p:txBody>
      </p:sp>
      <p:sp>
        <p:nvSpPr>
          <p:cNvPr id="6" name="Rounded Rectangular Callout 5"/>
          <p:cNvSpPr/>
          <p:nvPr>
            <p:custDataLst>
              <p:tags r:id="rId1"/>
            </p:custDataLst>
          </p:nvPr>
        </p:nvSpPr>
        <p:spPr bwMode="auto">
          <a:xfrm>
            <a:off x="5638800" y="914400"/>
            <a:ext cx="1920240" cy="365760"/>
          </a:xfrm>
          <a:prstGeom prst="wedgeRoundRectCallout">
            <a:avLst>
              <a:gd name="adj1" fmla="val -51682"/>
              <a:gd name="adj2" fmla="val 107027"/>
              <a:gd name="adj3" fmla="val 16667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effectLst/>
                <a:latin typeface="Calibri"/>
                <a:cs typeface="Calibri"/>
              </a:rPr>
              <a:t>Most Significant Bit</a:t>
            </a:r>
          </a:p>
        </p:txBody>
      </p:sp>
    </p:spTree>
    <p:extLst>
      <p:ext uri="{BB962C8B-B14F-4D97-AF65-F5344CB8AC3E}">
        <p14:creationId xmlns:p14="http://schemas.microsoft.com/office/powerpoint/2010/main" val="21947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MSB is the</a:t>
            </a:r>
            <a:r>
              <a:rPr lang="en-US" b="0" dirty="0"/>
              <a:t>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8439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18440" name="Freeform 4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441" name="Text Box 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0000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18443" name="Text Box 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8444" name="Text Box 8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1111</a:t>
              </a:r>
            </a:p>
          </p:txBody>
        </p:sp>
        <p:sp>
          <p:nvSpPr>
            <p:cNvPr id="18445" name="Text Box 9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8446" name="Text Box 1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8448" name="Text Box 12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8449" name="Text Box 13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8450" name="Text Box 14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8451" name="Text Box 15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452" name="Text Box 16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8453" name="Text Box 17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18454" name="Text Box 18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18455" name="Text Box 19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18456" name="Text Box 20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18457" name="Text Box 21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18458" name="Text Box 22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18459" name="Text Box 2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18460" name="Text Box 2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18461" name="Text Box 2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18462" name="Text Box 2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18463" name="Text Box 2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18464" name="Text Box 2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18465" name="Text Box 29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18466" name="Text Box 30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18467" name="Text Box 31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18468" name="Text Box 32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18469" name="Text Box 33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18470" name="Text Box 34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18471" name="Text Box 35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18472" name="Text Box 36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– 7</a:t>
              </a:r>
            </a:p>
          </p:txBody>
        </p:sp>
      </p:grpSp>
      <p:grpSp>
        <p:nvGrpSpPr>
          <p:cNvPr id="42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04378" y="2899568"/>
            <a:ext cx="3641725" cy="3363913"/>
            <a:chOff x="2366" y="1413"/>
            <a:chExt cx="2294" cy="2119"/>
          </a:xfrm>
        </p:grpSpPr>
        <p:sp>
          <p:nvSpPr>
            <p:cNvPr id="43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566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  <a:latin typeface="Calibri" charset="0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1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0000</a:t>
              </a:r>
            </a:p>
          </p:txBody>
        </p:sp>
        <p:sp>
          <p:nvSpPr>
            <p:cNvPr id="45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0001</a:t>
              </a:r>
            </a:p>
          </p:txBody>
        </p:sp>
        <p:sp>
          <p:nvSpPr>
            <p:cNvPr id="46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34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0011</a:t>
              </a:r>
            </a:p>
          </p:txBody>
        </p:sp>
        <p:sp>
          <p:nvSpPr>
            <p:cNvPr id="47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5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1111</a:t>
              </a:r>
            </a:p>
          </p:txBody>
        </p:sp>
        <p:sp>
          <p:nvSpPr>
            <p:cNvPr id="48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15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1110</a:t>
              </a:r>
            </a:p>
          </p:txBody>
        </p:sp>
        <p:sp>
          <p:nvSpPr>
            <p:cNvPr id="49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31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1100</a:t>
              </a:r>
            </a:p>
          </p:txBody>
        </p:sp>
        <p:sp>
          <p:nvSpPr>
            <p:cNvPr id="50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31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1011</a:t>
              </a:r>
            </a:p>
          </p:txBody>
        </p:sp>
        <p:sp>
          <p:nvSpPr>
            <p:cNvPr id="51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754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1010</a:t>
              </a:r>
            </a:p>
          </p:txBody>
        </p:sp>
        <p:sp>
          <p:nvSpPr>
            <p:cNvPr id="52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5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1000</a:t>
              </a:r>
            </a:p>
          </p:txBody>
        </p:sp>
        <p:sp>
          <p:nvSpPr>
            <p:cNvPr id="53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1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0111</a:t>
              </a:r>
            </a:p>
          </p:txBody>
        </p:sp>
        <p:sp>
          <p:nvSpPr>
            <p:cNvPr id="54" name="Text Box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69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0110</a:t>
              </a:r>
            </a:p>
          </p:txBody>
        </p:sp>
        <p:sp>
          <p:nvSpPr>
            <p:cNvPr id="55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34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0100</a:t>
              </a:r>
            </a:p>
          </p:txBody>
        </p:sp>
        <p:sp>
          <p:nvSpPr>
            <p:cNvPr id="56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2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0010</a:t>
              </a:r>
            </a:p>
          </p:txBody>
        </p:sp>
        <p:sp>
          <p:nvSpPr>
            <p:cNvPr id="57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22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0101</a:t>
              </a:r>
            </a:p>
          </p:txBody>
        </p:sp>
        <p:sp>
          <p:nvSpPr>
            <p:cNvPr id="58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15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1001</a:t>
              </a:r>
            </a:p>
          </p:txBody>
        </p:sp>
        <p:sp>
          <p:nvSpPr>
            <p:cNvPr id="59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54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1101</a:t>
              </a:r>
            </a:p>
          </p:txBody>
        </p:sp>
        <p:sp>
          <p:nvSpPr>
            <p:cNvPr id="60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50" y="1413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61" name="Text Box 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9" y="1602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1</a:t>
              </a:r>
            </a:p>
          </p:txBody>
        </p:sp>
        <p:sp>
          <p:nvSpPr>
            <p:cNvPr id="62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59" y="1858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2</a:t>
              </a:r>
            </a:p>
          </p:txBody>
        </p:sp>
        <p:sp>
          <p:nvSpPr>
            <p:cNvPr id="63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549" y="2165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3</a:t>
              </a:r>
            </a:p>
          </p:txBody>
        </p:sp>
        <p:sp>
          <p:nvSpPr>
            <p:cNvPr id="64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47" y="25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4</a:t>
              </a:r>
            </a:p>
          </p:txBody>
        </p:sp>
        <p:sp>
          <p:nvSpPr>
            <p:cNvPr id="65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44" y="2909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5</a:t>
              </a:r>
            </a:p>
          </p:txBody>
        </p:sp>
        <p:sp>
          <p:nvSpPr>
            <p:cNvPr id="66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27" y="318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6</a:t>
              </a:r>
            </a:p>
          </p:txBody>
        </p:sp>
        <p:sp>
          <p:nvSpPr>
            <p:cNvPr id="67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74" y="33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7</a:t>
              </a:r>
            </a:p>
          </p:txBody>
        </p:sp>
        <p:sp>
          <p:nvSpPr>
            <p:cNvPr id="68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44" y="337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8</a:t>
              </a:r>
            </a:p>
          </p:txBody>
        </p:sp>
        <p:sp>
          <p:nvSpPr>
            <p:cNvPr id="69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08" y="318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9</a:t>
              </a:r>
            </a:p>
          </p:txBody>
        </p:sp>
        <p:sp>
          <p:nvSpPr>
            <p:cNvPr id="70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00" y="2909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10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97" y="2577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11</a:t>
              </a:r>
            </a:p>
          </p:txBody>
        </p:sp>
        <p:sp>
          <p:nvSpPr>
            <p:cNvPr id="72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366" y="2165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12</a:t>
              </a:r>
            </a:p>
          </p:txBody>
        </p:sp>
        <p:sp>
          <p:nvSpPr>
            <p:cNvPr id="73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80" y="1858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13</a:t>
              </a:r>
            </a:p>
          </p:txBody>
        </p:sp>
        <p:sp>
          <p:nvSpPr>
            <p:cNvPr id="74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87" y="1602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14</a:t>
              </a:r>
            </a:p>
          </p:txBody>
        </p:sp>
        <p:sp>
          <p:nvSpPr>
            <p:cNvPr id="75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19" y="1413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15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37059" y="4379553"/>
            <a:ext cx="1463040" cy="34996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Calibri" pitchFamily="34" charset="0"/>
              </a:rPr>
              <a:t>Unsigned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Sign and Magnitude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MSB is</a:t>
            </a:r>
            <a:r>
              <a:rPr lang="en-US" b="0" dirty="0"/>
              <a:t> the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Two representations of 0  </a:t>
            </a:r>
            <a:r>
              <a:rPr lang="en-US" dirty="0"/>
              <a:t>(bad for checking equality)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8439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18440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44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C00000"/>
                  </a:solidFill>
                  <a:latin typeface="Tahoma" pitchFamily="34" charset="0"/>
                </a:rPr>
                <a:t>0000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18443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8444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1111</a:t>
              </a:r>
            </a:p>
          </p:txBody>
        </p:sp>
        <p:sp>
          <p:nvSpPr>
            <p:cNvPr id="18445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8446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8448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8449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solidFill>
                    <a:srgbClr val="C00000"/>
                  </a:solidFill>
                  <a:latin typeface="Tahoma" pitchFamily="34" charset="0"/>
                </a:rPr>
                <a:t>1000</a:t>
              </a:r>
            </a:p>
          </p:txBody>
        </p:sp>
        <p:sp>
          <p:nvSpPr>
            <p:cNvPr id="18450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8451" name="Text Box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452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8453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18454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18455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18456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18457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18458" name="Text Box 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18459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18460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18461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18462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18463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18464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18465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18466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18467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18468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18469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18470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18471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18472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Sign and Magnitude</a:t>
            </a:r>
          </a:p>
        </p:txBody>
      </p:sp>
    </p:spTree>
    <p:extLst>
      <p:ext uri="{BB962C8B-B14F-4D97-AF65-F5344CB8AC3E}">
        <p14:creationId xmlns:p14="http://schemas.microsoft.com/office/powerpoint/2010/main" val="1279518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Sign and Magnitude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MSB is</a:t>
            </a:r>
            <a:r>
              <a:rPr lang="en-US" b="0" dirty="0"/>
              <a:t> the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Drawbacks:</a:t>
            </a:r>
          </a:p>
          <a:p>
            <a:pPr lvl="1"/>
            <a:r>
              <a:rPr lang="en-US" dirty="0"/>
              <a:t>Two representations of 0  (bad for checking equality)</a:t>
            </a:r>
          </a:p>
          <a:p>
            <a:pPr lvl="1" eaLnBrk="1" hangingPunct="1"/>
            <a:r>
              <a:rPr lang="en-US" dirty="0">
                <a:solidFill>
                  <a:srgbClr val="AB0000"/>
                </a:solidFill>
              </a:rPr>
              <a:t>Arithmetic is cumbersome</a:t>
            </a:r>
          </a:p>
          <a:p>
            <a:pPr lvl="2" eaLnBrk="1" hangingPunct="1"/>
            <a:r>
              <a:rPr lang="en-US" dirty="0"/>
              <a:t>Example: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4-3 != 4+(-3)</a:t>
            </a: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>
              <a:spcBef>
                <a:spcPts val="1200"/>
              </a:spcBef>
            </a:pPr>
            <a:r>
              <a:rPr lang="en-US" dirty="0">
                <a:cs typeface="Calibri" panose="020F0502020204030204" pitchFamily="34" charset="0"/>
              </a:rPr>
              <a:t>Negatives “increment” in wrong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direction!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20487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20488" name="Freeform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0489" name="Text Box 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20490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20491" name="Text Box 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20492" name="Text Box 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20493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20494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20495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20496" name="Text Box 1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20497" name="Text Box 1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20498" name="Text Box 1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20499" name="Text Box 1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20500" name="Text Box 16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20501" name="Text Box 1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502" name="Text Box 1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0503" name="Text Box 1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0504" name="Text Box 2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0505" name="Text Box 2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0506" name="Text Box 2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0507" name="Text Box 2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0508" name="Text Box 2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0509" name="Text Box 2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0510" name="Text Box 2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0511" name="Text Box 2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20512" name="Text Box 2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20513" name="Text Box 2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20514" name="Text Box 3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20515" name="Text Box 3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20516" name="Text Box 3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20517" name="Text Box 3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20518" name="Text Box 3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20519" name="Text Box 3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20520" name="Text Box 3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41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4612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0100</a:t>
            </a:r>
            <a:b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+ 1011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1111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728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0100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- 0011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0001</a:t>
            </a:r>
          </a:p>
        </p:txBody>
      </p:sp>
      <p:sp>
        <p:nvSpPr>
          <p:cNvPr id="45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3840480"/>
            <a:ext cx="63532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- 3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0588" y="4806807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✓</a:t>
            </a:r>
            <a:endParaRPr lang="en-US" sz="2400" dirty="0"/>
          </a:p>
        </p:txBody>
      </p:sp>
      <p:sp>
        <p:nvSpPr>
          <p:cNvPr id="48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72744" y="3840480"/>
            <a:ext cx="777240" cy="96815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-3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38818" y="4809744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✗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Sign and Magnitude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fix these problems: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dirty="0"/>
              <a:t>“Flip” negative encodings so incrementing works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7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6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5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4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3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2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1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6379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fix these problems: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/>
                  <a:t>“Flip” negative encodings so incrementing works 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/>
                  <a:t>“Shift” negative numbers to eliminate –0</a:t>
                </a:r>
              </a:p>
              <a:p>
                <a:endParaRPr lang="en-US" dirty="0"/>
              </a:p>
              <a:p>
                <a:r>
                  <a:rPr lang="en-US" dirty="0"/>
                  <a:t>MSB </a:t>
                </a:r>
                <a:r>
                  <a:rPr lang="en-US" i="1" dirty="0"/>
                  <a:t>still</a:t>
                </a:r>
                <a:r>
                  <a:rPr lang="en-US" dirty="0"/>
                  <a:t> indicates sign!</a:t>
                </a:r>
              </a:p>
              <a:p>
                <a:pPr lvl="1"/>
                <a:r>
                  <a:rPr lang="en-US" dirty="0"/>
                  <a:t>This is why we represent one</a:t>
                </a:r>
                <a:br>
                  <a:rPr lang="en-US" dirty="0"/>
                </a:br>
                <a:r>
                  <a:rPr lang="en-US" dirty="0"/>
                  <a:t>more negative than positive</a:t>
                </a:r>
                <a:br>
                  <a:rPr lang="en-US" dirty="0"/>
                </a:br>
                <a:r>
                  <a:rPr lang="en-US" dirty="0"/>
                  <a:t>number (-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1)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8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7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6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5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4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3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2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7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Two’s Complement Negatives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0" dirty="0">
                <a:ea typeface="ＭＳ Ｐゴシック" pitchFamily="34" charset="-128"/>
                <a:cs typeface="ＭＳ Ｐゴシック" pitchFamily="34" charset="-128"/>
              </a:rPr>
              <a:t>Accomplished with one neat mathematical trick!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lvl="1">
              <a:spcBef>
                <a:spcPts val="1800"/>
              </a:spcBef>
            </a:pPr>
            <a:r>
              <a:rPr lang="en-US" dirty="0"/>
              <a:t>4-bit Examples: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010</a:t>
            </a:r>
            <a:r>
              <a:rPr lang="en-US" baseline="-25000" dirty="0"/>
              <a:t>2</a:t>
            </a:r>
            <a:r>
              <a:rPr lang="en-US" dirty="0"/>
              <a:t> unsigned: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rgbClr val="C00000"/>
                </a:solidFill>
              </a:rPr>
              <a:t>1*2</a:t>
            </a:r>
            <a:r>
              <a:rPr lang="en-US" baseline="30000" dirty="0">
                <a:solidFill>
                  <a:srgbClr val="C0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1*2</a:t>
            </a:r>
            <a:r>
              <a:rPr lang="en-US" baseline="30000" dirty="0">
                <a:solidFill>
                  <a:srgbClr val="0070C0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0</a:t>
            </a:r>
            <a:r>
              <a:rPr lang="en-US" dirty="0"/>
              <a:t> = </a:t>
            </a:r>
            <a:r>
              <a:rPr lang="en-US" b="1" dirty="0"/>
              <a:t>10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010</a:t>
            </a:r>
            <a:r>
              <a:rPr lang="en-US" baseline="-25000" dirty="0"/>
              <a:t>2</a:t>
            </a:r>
            <a:r>
              <a:rPr lang="en-US" dirty="0"/>
              <a:t> two’s complement: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00000"/>
                </a:solidFill>
              </a:rPr>
              <a:t>-1*2</a:t>
            </a:r>
            <a:r>
              <a:rPr lang="en-US" baseline="30000" dirty="0">
                <a:solidFill>
                  <a:srgbClr val="C0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1*2</a:t>
            </a:r>
            <a:r>
              <a:rPr lang="en-US" baseline="30000" dirty="0">
                <a:solidFill>
                  <a:srgbClr val="0070C0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0</a:t>
            </a:r>
            <a:r>
              <a:rPr lang="en-US" dirty="0"/>
              <a:t> = </a:t>
            </a:r>
            <a:r>
              <a:rPr lang="en-US" b="1" dirty="0"/>
              <a:t>–6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/>
              <a:t>-1 represented as: </a:t>
            </a:r>
            <a:br>
              <a:rPr lang="en-US" dirty="0"/>
            </a:br>
            <a:r>
              <a:rPr lang="en-US" dirty="0">
                <a:solidFill>
                  <a:srgbClr val="AB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111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>
                <a:solidFill>
                  <a:srgbClr val="AB0000"/>
                </a:solidFill>
              </a:rPr>
              <a:t>-2</a:t>
            </a:r>
            <a:r>
              <a:rPr lang="en-US" baseline="30000" dirty="0">
                <a:solidFill>
                  <a:srgbClr val="AB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(2</a:t>
            </a:r>
            <a:r>
              <a:rPr lang="en-US" baseline="30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– 1)</a:t>
            </a:r>
          </a:p>
          <a:p>
            <a:pPr lvl="2"/>
            <a:r>
              <a:rPr lang="en-US" dirty="0"/>
              <a:t>MSB makes it super negative, add up </a:t>
            </a:r>
            <a:br>
              <a:rPr lang="en-US" dirty="0"/>
            </a:br>
            <a:r>
              <a:rPr lang="en-US" dirty="0"/>
              <a:t>all the other bits to get back up to -1</a:t>
            </a:r>
          </a:p>
          <a:p>
            <a:pPr lvl="2"/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05840" y="1920240"/>
            <a:ext cx="7132320" cy="990600"/>
            <a:chOff x="822960" y="1920240"/>
            <a:chExt cx="7132320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solidFill>
                  <a:srgbClr val="FFFF99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has</a:t>
                  </a:r>
                  <a:r>
                    <a:rPr kumimoji="0" lang="en-US" sz="200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weight </a:t>
                  </a:r>
                  <a14:m>
                    <m:oMath xmlns:m="http://schemas.openxmlformats.org/officeDocument/2006/math">
                      <m:r>
                        <a:rPr kumimoji="0" lang="en-US" sz="2000" b="1" i="0" u="none" strike="noStrike" cap="none" normalizeH="0" smtClean="0">
                          <a:ln>
                            <a:noFill/>
                          </a:ln>
                          <a:solidFill>
                            <a:srgbClr val="AB000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kumimoji="0" lang="en-US" sz="20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, other bits have</a:t>
                  </a:r>
                  <a:r>
                    <a:rPr kumimoji="0" lang="en-US" sz="200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usual weights </a:t>
                  </a:r>
                  <a14:m>
                    <m:oMath xmlns:m="http://schemas.openxmlformats.org/officeDocument/2006/math">
                      <m:r>
                        <a:rPr kumimoji="0" lang="en-US" sz="2000" b="0" i="0" u="none" strike="noStrike" cap="none" normalizeH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</m:t>
                          </m:r>
                        </m:sup>
                      </m:sSup>
                    </m:oMath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blipFill rotWithShape="0">
                  <a:blip r:embed="rId50"/>
                  <a:stretch>
                    <a:fillRect t="-1840"/>
                  </a:stretch>
                </a:blip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9" name="Group 88"/>
            <p:cNvGrpSpPr/>
            <p:nvPr/>
          </p:nvGrpSpPr>
          <p:grpSpPr>
            <a:xfrm>
              <a:off x="3749040" y="2468880"/>
              <a:ext cx="4000498" cy="381000"/>
              <a:chOff x="4475369" y="3352800"/>
              <a:chExt cx="2289769" cy="307934"/>
            </a:xfrm>
          </p:grpSpPr>
          <p:sp>
            <p:nvSpPr>
              <p:cNvPr id="96" name="Rectangle 95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5227662" y="3352800"/>
                <a:ext cx="1221329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charset="0"/>
                  </a:rPr>
                  <a:t>. . .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charset="0"/>
                </a:endParaRPr>
              </a:p>
            </p:txBody>
          </p:sp>
          <p:sp>
            <p:nvSpPr>
              <p:cNvPr id="97" name="Rectangle 96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6397168" y="3352800"/>
                <a:ext cx="36797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libri" charset="0"/>
                  </a:rPr>
                  <a:t>b</a:t>
                </a:r>
                <a:r>
                  <a:rPr kumimoji="0" lang="en-US" u="none" strike="noStrike" cap="none" normalizeH="0" baseline="-250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libri" charset="0"/>
                  </a:rPr>
                  <a:t>0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charset="0"/>
                </a:endParaRPr>
              </a:p>
            </p:txBody>
          </p:sp>
          <p:sp>
            <p:nvSpPr>
              <p:cNvPr id="98" name="Rectangle 97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475369" y="3352800"/>
                <a:ext cx="395163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libri" charset="0"/>
                  </a:rPr>
                  <a:t>b</a:t>
                </a:r>
                <a:r>
                  <a:rPr kumimoji="0" lang="en-US" u="none" strike="noStrike" cap="none" normalizeH="0" baseline="-25000" dirty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libri" charset="0"/>
                  </a:rPr>
                  <a:t>w-1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AB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charset="0"/>
                </a:endParaRPr>
              </a:p>
            </p:txBody>
          </p:sp>
          <p:sp>
            <p:nvSpPr>
              <p:cNvPr id="99" name="Rectangle 98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4870532" y="3352800"/>
                <a:ext cx="35713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libri" charset="0"/>
                  </a:rPr>
                  <a:t>b</a:t>
                </a:r>
                <a:r>
                  <a:rPr kumimoji="0" lang="en-US" u="none" strike="noStrike" cap="none" normalizeH="0" baseline="-250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libri" charset="0"/>
                  </a:rPr>
                  <a:t>w-2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charset="0"/>
                </a:endParaRPr>
              </a:p>
            </p:txBody>
          </p:sp>
        </p:grpSp>
        <p:cxnSp>
          <p:nvCxnSpPr>
            <p:cNvPr id="92" name="Straight Arrow Connector 91"/>
            <p:cNvCxnSpPr/>
            <p:nvPr>
              <p:custDataLst>
                <p:tags r:id="rId39"/>
              </p:custDataLst>
            </p:nvPr>
          </p:nvCxnSpPr>
          <p:spPr bwMode="auto">
            <a:xfrm flipH="1">
              <a:off x="4754880" y="2286000"/>
              <a:ext cx="3810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>
              <p:custDataLst>
                <p:tags r:id="rId40"/>
              </p:custDataLst>
            </p:nvPr>
          </p:nvCxnSpPr>
          <p:spPr bwMode="auto">
            <a:xfrm>
              <a:off x="6858000" y="2286000"/>
              <a:ext cx="4572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/>
            <p:cNvCxnSpPr/>
            <p:nvPr>
              <p:custDataLst>
                <p:tags r:id="rId41"/>
              </p:custDataLst>
            </p:nvPr>
          </p:nvCxnSpPr>
          <p:spPr bwMode="auto">
            <a:xfrm>
              <a:off x="6126480" y="22860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>
              <p:custDataLst>
                <p:tags r:id="rId42"/>
              </p:custDataLst>
            </p:nvPr>
          </p:nvCxnSpPr>
          <p:spPr bwMode="auto">
            <a:xfrm>
              <a:off x="3108960" y="2286000"/>
              <a:ext cx="731520" cy="307235"/>
            </a:xfrm>
            <a:prstGeom prst="straightConnector1">
              <a:avLst/>
            </a:prstGeom>
            <a:noFill/>
            <a:ln w="25400" cap="flat" cmpd="sng" algn="ctr">
              <a:solidFill>
                <a:srgbClr val="AB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57" name="Group 3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58" name="Freeform 4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9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60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62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63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64" name="Text Box 10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65" name="Text Box 11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66" name="Text Box 1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67" name="Text Box 1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68" name="Text Box 14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69" name="Text Box 15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70" name="Text Box 1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71" name="Text Box 17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72" name="Text Box 1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73" name="Text Box 19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77" name="Text Box 2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78" name="Text Box 2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79" name="Text Box 2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80" name="Text Box 23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81" name="Text Box 24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82" name="Text Box 25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83" name="Text Box 26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84" name="Text Box 27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85" name="Text Box 28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100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101" name="Text Box 30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102" name="Text Box 31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103" name="Text Box 32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104" name="Text Box 33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105" name="Text Box 34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106" name="Text Box 35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1</a:t>
                </a: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</a:rPr>
                <a:t>Two’s</a:t>
              </a:r>
              <a:br>
                <a:rPr lang="en-US" b="1" dirty="0">
                  <a:latin typeface="Calibri" pitchFamily="34" charset="0"/>
                </a:rPr>
              </a:br>
              <a:r>
                <a:rPr lang="en-US" b="1" dirty="0">
                  <a:latin typeface="Calibri" pitchFamily="34" charset="0"/>
                </a:rPr>
                <a:t>Complement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8208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Two’s Complement is So Great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Roughly same number of (+) and (–) numbers</a:t>
            </a:r>
          </a:p>
          <a:p>
            <a:r>
              <a:rPr lang="en-US" dirty="0"/>
              <a:t>Positive number encodings match unsigned</a:t>
            </a:r>
          </a:p>
          <a:p>
            <a:r>
              <a:rPr lang="en-US" dirty="0"/>
              <a:t>Single zero</a:t>
            </a:r>
          </a:p>
          <a:p>
            <a:r>
              <a:rPr lang="en-US" dirty="0"/>
              <a:t>All zeros encoding = 0</a:t>
            </a:r>
          </a:p>
          <a:p>
            <a:endParaRPr lang="en-US" dirty="0"/>
          </a:p>
          <a:p>
            <a:r>
              <a:rPr lang="en-US" dirty="0"/>
              <a:t>Simple negation procedure:</a:t>
            </a:r>
          </a:p>
          <a:p>
            <a:pPr lvl="1"/>
            <a:r>
              <a:rPr lang="en-US" dirty="0"/>
              <a:t>Get negative representation </a:t>
            </a:r>
            <a:br>
              <a:rPr lang="en-US" dirty="0"/>
            </a:br>
            <a:r>
              <a:rPr lang="en-US" dirty="0"/>
              <a:t>of any integer by taking </a:t>
            </a:r>
            <a:br>
              <a:rPr lang="en-US" dirty="0"/>
            </a:br>
            <a:r>
              <a:rPr lang="en-US" dirty="0"/>
              <a:t>bitwise complement and </a:t>
            </a:r>
            <a:br>
              <a:rPr lang="en-US" dirty="0"/>
            </a:br>
            <a:r>
              <a:rPr lang="en-US" dirty="0"/>
              <a:t>then adding one!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4B2A85"/>
                </a:solidFill>
              </a:rPr>
              <a:t>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~x + 1 == -x </a:t>
            </a:r>
            <a:r>
              <a:rPr lang="en-US" b="1" dirty="0">
                <a:solidFill>
                  <a:srgbClr val="4B2A85"/>
                </a:solidFill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1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038344" y="3017520"/>
            <a:ext cx="4023360" cy="3810000"/>
          </a:xfrm>
          <a:custGeom>
            <a:avLst/>
            <a:gdLst>
              <a:gd name="T0" fmla="*/ 0 w 10000"/>
              <a:gd name="T1" fmla="*/ 0 h 10000"/>
              <a:gd name="T2" fmla="*/ 0 w 10000"/>
              <a:gd name="T3" fmla="*/ 0 h 10000"/>
              <a:gd name="T4" fmla="*/ 0 w 10000"/>
              <a:gd name="T5" fmla="*/ 1 h 10000"/>
              <a:gd name="T6" fmla="*/ 1 w 10000"/>
              <a:gd name="T7" fmla="*/ 0 h 10000"/>
              <a:gd name="T8" fmla="*/ 0 w 10000"/>
              <a:gd name="T9" fmla="*/ 0 h 10000"/>
              <a:gd name="T10" fmla="*/ 0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00"/>
              <a:gd name="T20" fmla="*/ 10000 w 10000"/>
              <a:gd name="T21" fmla="*/ 10000 h 1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00">
                <a:moveTo>
                  <a:pt x="5000" y="0"/>
                </a:moveTo>
                <a:cubicBezTo>
                  <a:pt x="2238" y="0"/>
                  <a:pt x="0" y="2238"/>
                  <a:pt x="0" y="5000"/>
                </a:cubicBezTo>
                <a:cubicBezTo>
                  <a:pt x="0" y="7761"/>
                  <a:pt x="2238" y="10000"/>
                  <a:pt x="5000" y="10000"/>
                </a:cubicBezTo>
                <a:cubicBezTo>
                  <a:pt x="7761" y="10000"/>
                  <a:pt x="10000" y="7761"/>
                  <a:pt x="10000" y="5000"/>
                </a:cubicBezTo>
                <a:cubicBezTo>
                  <a:pt x="10000" y="2238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solidFill>
            <a:srgbClr val="FFFF99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6" name="Group 3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8" name="Freeform 4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27" name="Text Box 23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29" name="Text Box 25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30" name="Text Box 26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35" name="Text Box 31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36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37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40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1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</a:rPr>
                <a:t>Two’s</a:t>
              </a:r>
              <a:br>
                <a:rPr lang="en-US" b="1" dirty="0">
                  <a:latin typeface="Calibri" pitchFamily="34" charset="0"/>
                </a:rPr>
              </a:br>
              <a:r>
                <a:rPr lang="en-US" b="1" dirty="0">
                  <a:latin typeface="Calibri" pitchFamily="34" charset="0"/>
                </a:rPr>
                <a:t>Complement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03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0080" y="2743200"/>
            <a:ext cx="786384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start,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printf("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%.2x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Examining Data Representations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6875" y="1362456"/>
            <a:ext cx="8366125" cy="513644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Code to print byte representation of data</a:t>
            </a:r>
          </a:p>
          <a:p>
            <a:pPr lvl="1">
              <a:defRPr/>
            </a:pPr>
            <a:r>
              <a:rPr lang="en-US" sz="2000" dirty="0"/>
              <a:t>Any data type can be treated as a </a:t>
            </a:r>
            <a:r>
              <a:rPr lang="en-US" sz="2000" i="1" dirty="0"/>
              <a:t>byte array</a:t>
            </a:r>
            <a:r>
              <a:rPr lang="en-US" sz="2000" dirty="0"/>
              <a:t> by </a:t>
            </a:r>
            <a:r>
              <a:rPr lang="en-US" sz="2000" b="1" dirty="0"/>
              <a:t>casting</a:t>
            </a:r>
            <a:r>
              <a:rPr lang="en-US" sz="2000" dirty="0"/>
              <a:t> it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  <a:p>
            <a:pPr lvl="1">
              <a:defRPr/>
            </a:pPr>
            <a:r>
              <a:rPr lang="en-US" sz="2000" dirty="0">
                <a:cs typeface="Roboto Regular" charset="0"/>
              </a:rPr>
              <a:t>C has </a:t>
            </a:r>
            <a:r>
              <a:rPr lang="en-US" sz="2000" dirty="0">
                <a:solidFill>
                  <a:srgbClr val="BD0000"/>
                </a:solidFill>
                <a:cs typeface="Roboto Regular" charset="0"/>
              </a:rPr>
              <a:t>unchecked </a:t>
            </a:r>
            <a:r>
              <a:rPr lang="en-US" sz="2000" dirty="0">
                <a:cs typeface="Roboto Regular" charset="0"/>
              </a:rPr>
              <a:t>casts  </a:t>
            </a:r>
            <a:r>
              <a:rPr lang="en-US" sz="2000" dirty="0">
                <a:solidFill>
                  <a:srgbClr val="FF0000"/>
                </a:solidFill>
                <a:cs typeface="Roboto Regular" charset="0"/>
              </a:rPr>
              <a:t> !! DANGER !!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" y="4846320"/>
            <a:ext cx="2926080" cy="1631216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directives: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Print pointer</a:t>
            </a:r>
          </a:p>
          <a:p>
            <a:pPr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Tab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Print value as hex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New line</a:t>
            </a:r>
          </a:p>
        </p:txBody>
      </p:sp>
    </p:spTree>
    <p:extLst>
      <p:ext uri="{BB962C8B-B14F-4D97-AF65-F5344CB8AC3E}">
        <p14:creationId xmlns:p14="http://schemas.microsoft.com/office/powerpoint/2010/main" val="282971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4-bit number encoding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0b1011</a:t>
            </a:r>
          </a:p>
          <a:p>
            <a:r>
              <a:rPr lang="en-US" dirty="0"/>
              <a:t>Which of the following numbers is NOT a valid interpretation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using any of the number representation schemes discussed today?</a:t>
            </a:r>
          </a:p>
          <a:p>
            <a:pPr lvl="1"/>
            <a:r>
              <a:rPr lang="en-US" dirty="0"/>
              <a:t>Unsigned, Sign and Magnitude, Two’s Complement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-4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-5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11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-3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61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Bit-level operators allow for fine-grained manipulations of data</a:t>
            </a:r>
          </a:p>
          <a:p>
            <a:pPr lvl="1"/>
            <a:r>
              <a:rPr lang="en-US" dirty="0"/>
              <a:t>Bitwise AND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), OR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/>
              <a:t>), and NOT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dirty="0"/>
              <a:t>) different than logical AND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/>
              <a:t>), OR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/>
              <a:t>), and NOT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Especially useful with bit masks</a:t>
            </a:r>
          </a:p>
          <a:p>
            <a:r>
              <a:rPr lang="en-US" dirty="0"/>
              <a:t>Choice of </a:t>
            </a:r>
            <a:r>
              <a:rPr lang="en-US" i="1" dirty="0"/>
              <a:t>encoding scheme</a:t>
            </a:r>
            <a:r>
              <a:rPr lang="en-US" dirty="0"/>
              <a:t> is important</a:t>
            </a:r>
          </a:p>
          <a:p>
            <a:pPr lvl="1"/>
            <a:r>
              <a:rPr lang="en-US" dirty="0"/>
              <a:t>Tradeoffs based on size requirements and desired operations</a:t>
            </a:r>
          </a:p>
          <a:p>
            <a:r>
              <a:rPr lang="en-US" dirty="0"/>
              <a:t>Integers represented using unsigned and two’s complement representations</a:t>
            </a:r>
          </a:p>
          <a:p>
            <a:pPr lvl="1"/>
            <a:r>
              <a:rPr lang="en-US" dirty="0"/>
              <a:t>Limited by fixed bit width</a:t>
            </a:r>
          </a:p>
          <a:p>
            <a:pPr lvl="1"/>
            <a:r>
              <a:rPr lang="en-US" dirty="0"/>
              <a:t>We’ll examine arithmetic operations next lecture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7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Shift Operations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 shift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x&lt;&lt;n</a:t>
            </a:r>
            <a:r>
              <a:rPr lang="en-US" dirty="0"/>
              <a:t>) bit vector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 positions</a:t>
            </a:r>
          </a:p>
          <a:p>
            <a:pPr lvl="1"/>
            <a:r>
              <a:rPr lang="en-US" dirty="0"/>
              <a:t>Throw away (drop) extra bits on left</a:t>
            </a:r>
          </a:p>
          <a:p>
            <a:pPr lvl="1"/>
            <a:r>
              <a:rPr lang="en-US" dirty="0"/>
              <a:t>Fill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s on right</a:t>
            </a:r>
          </a:p>
          <a:p>
            <a:r>
              <a:rPr lang="en-US" dirty="0"/>
              <a:t>Right shift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x&gt;&gt;n</a:t>
            </a:r>
            <a:r>
              <a:rPr lang="en-US" dirty="0"/>
              <a:t>) bit-vector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 positions</a:t>
            </a:r>
          </a:p>
          <a:p>
            <a:pPr lvl="1"/>
            <a:r>
              <a:rPr lang="en-US" dirty="0"/>
              <a:t>Throw away (drop) extra bits on right</a:t>
            </a:r>
          </a:p>
          <a:p>
            <a:pPr lvl="1"/>
            <a:r>
              <a:rPr lang="en-US" dirty="0"/>
              <a:t>Logical shift (for </a:t>
            </a:r>
            <a:r>
              <a:rPr lang="en-US" dirty="0">
                <a:solidFill>
                  <a:srgbClr val="0070C0"/>
                </a:solidFill>
              </a:rPr>
              <a:t>unsigned</a:t>
            </a:r>
            <a:r>
              <a:rPr lang="en-US" dirty="0"/>
              <a:t> values)</a:t>
            </a:r>
          </a:p>
          <a:p>
            <a:pPr lvl="2"/>
            <a:r>
              <a:rPr lang="en-US" dirty="0"/>
              <a:t>Fill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s on left</a:t>
            </a:r>
          </a:p>
          <a:p>
            <a:pPr lvl="1"/>
            <a:r>
              <a:rPr lang="en-US" dirty="0"/>
              <a:t>Arithmetic shift (for </a:t>
            </a:r>
            <a:r>
              <a:rPr lang="en-US" dirty="0">
                <a:solidFill>
                  <a:srgbClr val="C00000"/>
                </a:solidFill>
              </a:rPr>
              <a:t>signed</a:t>
            </a:r>
            <a:r>
              <a:rPr lang="en-US" dirty="0"/>
              <a:t> values)</a:t>
            </a:r>
          </a:p>
          <a:p>
            <a:pPr lvl="2"/>
            <a:r>
              <a:rPr lang="en-US" dirty="0"/>
              <a:t>Replicate most significant bit on left</a:t>
            </a:r>
          </a:p>
          <a:p>
            <a:pPr lvl="2"/>
            <a:r>
              <a:rPr lang="en-US" dirty="0"/>
              <a:t>Maintains sign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dirty="0">
                <a:cs typeface="Calibri" panose="020F0502020204030204" pitchFamily="34" charset="0"/>
              </a:rPr>
              <a:t>Book reading has more detail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20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Left shift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x&lt;&lt;n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Fill with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dirty="0"/>
                  <a:t>s on right</a:t>
                </a:r>
              </a:p>
              <a:p>
                <a:r>
                  <a:rPr lang="en-US" dirty="0"/>
                  <a:t>Right shift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x&gt;&gt;n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Logical shift (for </a:t>
                </a:r>
                <a:r>
                  <a:rPr lang="en-US" dirty="0">
                    <a:solidFill>
                      <a:srgbClr val="0070C0"/>
                    </a:solidFill>
                  </a:rPr>
                  <a:t>unsigned</a:t>
                </a:r>
                <a:r>
                  <a:rPr lang="en-US" dirty="0"/>
                  <a:t> values)</a:t>
                </a:r>
              </a:p>
              <a:p>
                <a:pPr lvl="2"/>
                <a:r>
                  <a:rPr lang="en-US" dirty="0"/>
                  <a:t>Fill with 0s on left</a:t>
                </a:r>
              </a:p>
              <a:p>
                <a:pPr lvl="1"/>
                <a:r>
                  <a:rPr lang="en-US" dirty="0"/>
                  <a:t>Arithmetic shift (for </a:t>
                </a:r>
                <a:r>
                  <a:rPr lang="en-US" dirty="0">
                    <a:solidFill>
                      <a:srgbClr val="C00000"/>
                    </a:solidFill>
                  </a:rPr>
                  <a:t>signed</a:t>
                </a:r>
                <a:r>
                  <a:rPr lang="en-US" dirty="0"/>
                  <a:t> values)</a:t>
                </a:r>
              </a:p>
              <a:p>
                <a:pPr lvl="2"/>
                <a:r>
                  <a:rPr lang="en-US" dirty="0"/>
                  <a:t>Replicate most significant bit on left</a:t>
                </a:r>
              </a:p>
              <a:p>
                <a:r>
                  <a:rPr lang="en-US" dirty="0"/>
                  <a:t>Notes:</a:t>
                </a:r>
              </a:p>
              <a:p>
                <a:pPr lvl="1"/>
                <a:r>
                  <a:rPr lang="en-US" dirty="0"/>
                  <a:t>Shifts by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n&lt;0</a:t>
                </a:r>
                <a:r>
                  <a:rPr lang="en-US" dirty="0"/>
                  <a:t> or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≥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</a:t>
                </a:r>
                <a:r>
                  <a:rPr lang="en-US" dirty="0"/>
                  <a:t> (bit width of x) are </a:t>
                </a:r>
                <a:r>
                  <a:rPr lang="en-US" i="1" dirty="0"/>
                  <a:t>undefined</a:t>
                </a:r>
              </a:p>
              <a:p>
                <a:pPr lvl="1"/>
                <a:r>
                  <a:rPr lang="en-US" b="1" dirty="0"/>
                  <a:t>In C:</a:t>
                </a:r>
                <a:r>
                  <a:rPr lang="en-US" dirty="0"/>
                  <a:t>  behavior of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&gt;&gt;</a:t>
                </a:r>
                <a:r>
                  <a:rPr lang="en-US" dirty="0"/>
                  <a:t> is determined by compiler</a:t>
                </a:r>
              </a:p>
              <a:p>
                <a:pPr lvl="2"/>
                <a:r>
                  <a:rPr lang="en-US" dirty="0"/>
                  <a:t>In </a:t>
                </a:r>
                <a:r>
                  <a:rPr lang="en-US" dirty="0" err="1"/>
                  <a:t>gcc</a:t>
                </a:r>
                <a:r>
                  <a:rPr lang="en-US" dirty="0"/>
                  <a:t> / C </a:t>
                </a:r>
                <a:r>
                  <a:rPr lang="en-US" dirty="0" err="1"/>
                  <a:t>lang</a:t>
                </a:r>
                <a:r>
                  <a:rPr lang="en-US" dirty="0"/>
                  <a:t>, depends on data type of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(signed/unsigned)</a:t>
                </a:r>
              </a:p>
              <a:p>
                <a:pPr lvl="1"/>
                <a:r>
                  <a:rPr lang="en-US" b="1" dirty="0"/>
                  <a:t>In Java:</a:t>
                </a:r>
                <a:r>
                  <a:rPr lang="en-US" dirty="0"/>
                  <a:t>  logical shift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&gt;&gt;&gt;</a:t>
                </a:r>
                <a:r>
                  <a:rPr lang="en-US" dirty="0"/>
                  <a:t> and arithmetic shift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&gt;&gt;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471" b="-8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5486400" y="914400"/>
          <a:ext cx="347472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0010 0010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x&lt;&lt;3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0001 0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logical: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00 1000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arithmetic: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00 1000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5486400" y="2834640"/>
          <a:ext cx="347472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1010 0010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x&lt;&lt;3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0001 0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logical: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0 1000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arithmetic: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0 1000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2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Examining Data Representations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513644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Code to print byte representation of data</a:t>
            </a:r>
          </a:p>
          <a:p>
            <a:pPr lvl="1">
              <a:defRPr/>
            </a:pPr>
            <a:r>
              <a:rPr lang="en-US" sz="2000" dirty="0"/>
              <a:t>Any data type can be treated as a </a:t>
            </a:r>
            <a:r>
              <a:rPr lang="en-US" sz="2000" i="1" dirty="0"/>
              <a:t>byte array</a:t>
            </a:r>
            <a:r>
              <a:rPr lang="en-US" sz="2000" dirty="0"/>
              <a:t> by </a:t>
            </a:r>
            <a:r>
              <a:rPr lang="en-US" sz="2000" b="1" dirty="0"/>
              <a:t>casting</a:t>
            </a:r>
            <a:r>
              <a:rPr lang="en-US" sz="2000" dirty="0"/>
              <a:t> it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  <a:p>
            <a:pPr lvl="1">
              <a:defRPr/>
            </a:pPr>
            <a:r>
              <a:rPr lang="en-US" sz="2000" dirty="0">
                <a:cs typeface="Roboto Regular" charset="0"/>
              </a:rPr>
              <a:t>C has </a:t>
            </a:r>
            <a:r>
              <a:rPr lang="en-US" sz="2000" dirty="0">
                <a:solidFill>
                  <a:srgbClr val="BD0000"/>
                </a:solidFill>
                <a:cs typeface="Roboto Regular" charset="0"/>
              </a:rPr>
              <a:t>unchecked </a:t>
            </a:r>
            <a:r>
              <a:rPr lang="en-US" sz="2000" dirty="0">
                <a:cs typeface="Roboto Regular" charset="0"/>
              </a:rPr>
              <a:t>casts  </a:t>
            </a:r>
            <a:r>
              <a:rPr lang="en-US" sz="2000" dirty="0">
                <a:solidFill>
                  <a:srgbClr val="FF0000"/>
                </a:solidFill>
                <a:cs typeface="Roboto Regular" charset="0"/>
              </a:rPr>
              <a:t> !! DANGER !!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" y="2743200"/>
            <a:ext cx="786384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start,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printf("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%.2x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" y="4849149"/>
            <a:ext cx="786384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x) {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0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20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) &amp;x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645956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dirty="0"/>
              <a:t> Execution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 (Linux x86-64):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 The addresses will change on each run (try it!), but fall in same general range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741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" y="1362456"/>
            <a:ext cx="786384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12345; 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0x00003039</a:t>
            </a:r>
            <a:endParaRPr lang="en-US" sz="1600" b="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%d;\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n“,x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(x);  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((char *) &amp;x, </a:t>
            </a:r>
            <a:r>
              <a:rPr lang="en-US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  <p:sp>
        <p:nvSpPr>
          <p:cNvPr id="17413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" y="4297680"/>
            <a:ext cx="7863840" cy="17851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12345;   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0x7fffb7f71dbc	0x39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0x7fffb7f71dbd	0x30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0x7fffb7f71dbe	0x00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0x7fffb7f71dbf	0x00</a:t>
            </a:r>
          </a:p>
        </p:txBody>
      </p:sp>
    </p:spTree>
    <p:extLst>
      <p:ext uri="{BB962C8B-B14F-4D97-AF65-F5344CB8AC3E}">
        <p14:creationId xmlns:p14="http://schemas.microsoft.com/office/powerpoint/2010/main" val="29943504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Memory, Data, and Addressing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Representing information as bits and bytes</a:t>
            </a:r>
          </a:p>
          <a:p>
            <a:r>
              <a:rPr lang="en-US" dirty="0"/>
              <a:t>Organizing and addressing data in memory</a:t>
            </a:r>
          </a:p>
          <a:p>
            <a:r>
              <a:rPr lang="en-US" dirty="0"/>
              <a:t>Manipulating data in memory using C</a:t>
            </a:r>
          </a:p>
          <a:p>
            <a:r>
              <a:rPr lang="en-US" b="1" dirty="0">
                <a:solidFill>
                  <a:srgbClr val="4B2A85"/>
                </a:solidFill>
              </a:rPr>
              <a:t>Boolean algebra and bit-level manipulations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6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3" name="Rectangle 2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Boolean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0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3352801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b="0" dirty="0">
                    <a:cs typeface="Calibri" panose="020F0502020204030204" pitchFamily="34" charset="0"/>
                  </a:rPr>
                  <a:t>Developed by George Boole in 19th Century</a:t>
                </a:r>
              </a:p>
              <a:p>
                <a:pPr lvl="1" eaLnBrk="1" hangingPunct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Algebraic representation of logic (True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1, False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0)</a:t>
                </a:r>
              </a:p>
              <a:p>
                <a:pPr lvl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AND: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A&amp;B=1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both A is 1 and B is 1</a:t>
                </a:r>
              </a:p>
              <a:p>
                <a:pPr lvl="1" defTabSz="457200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OR: 	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A|B=1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either A is 1 or B is 1</a:t>
                </a:r>
              </a:p>
              <a:p>
                <a:pPr lvl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XOR: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A^B=1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either A is 1 or B is 1, but not both</a:t>
                </a:r>
              </a:p>
              <a:p>
                <a:pPr lvl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NOT: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 ~A=1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A is 0 and vice-versa</a:t>
                </a:r>
              </a:p>
              <a:p>
                <a:pPr lvl="1">
                  <a:defRPr/>
                </a:pPr>
                <a:r>
                  <a:rPr lang="en-US" dirty="0" err="1">
                    <a:cs typeface="Calibri" panose="020F0502020204030204" pitchFamily="34" charset="0"/>
                  </a:rPr>
                  <a:t>DeMorgan’s</a:t>
                </a:r>
                <a:r>
                  <a:rPr lang="en-US" dirty="0">
                    <a:cs typeface="Calibri" panose="020F0502020204030204" pitchFamily="34" charset="0"/>
                  </a:rPr>
                  <a:t> Law: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~(A|B) = ~A &amp; ~B</a:t>
                </a:r>
                <a:b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</a:b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			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~(A&amp;B) = ~A | ~B</a:t>
                </a:r>
              </a:p>
            </p:txBody>
          </p:sp>
        </mc:Choice>
        <mc:Fallback xmlns="">
          <p:sp>
            <p:nvSpPr>
              <p:cNvPr id="11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3192" y="1362456"/>
                <a:ext cx="8366760" cy="3352801"/>
              </a:xfrm>
              <a:blipFill rotWithShape="0">
                <a:blip r:embed="rId7"/>
                <a:stretch>
                  <a:fillRect l="-364" t="-181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649255"/>
              </p:ext>
            </p:extLst>
          </p:nvPr>
        </p:nvGraphicFramePr>
        <p:xfrm>
          <a:off x="12361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&amp;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42222"/>
              </p:ext>
            </p:extLst>
          </p:nvPr>
        </p:nvGraphicFramePr>
        <p:xfrm>
          <a:off x="29887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|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40035"/>
              </p:ext>
            </p:extLst>
          </p:nvPr>
        </p:nvGraphicFramePr>
        <p:xfrm>
          <a:off x="46651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^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20895"/>
              </p:ext>
            </p:extLst>
          </p:nvPr>
        </p:nvGraphicFramePr>
        <p:xfrm>
          <a:off x="6417731" y="5394960"/>
          <a:ext cx="973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~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2894" y="5023528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AND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6602" y="5023528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1603" y="502352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XOR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83804" y="502352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23882160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General Boolean Algebras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409770" y="1362075"/>
                <a:ext cx="8366125" cy="4972050"/>
              </a:xfrm>
            </p:spPr>
            <p:txBody>
              <a:bodyPr/>
              <a:lstStyle/>
              <a:p>
                <a:pPr eaLnBrk="1" hangingPunct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Operate on bit vectors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Operations applied bitwise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All of the properties of Boolean algebra apply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  <a:p>
                <a:pPr>
                  <a:lnSpc>
                    <a:spcPct val="90000"/>
                  </a:lnSpc>
                  <a:spcBef>
                    <a:spcPts val="600"/>
                  </a:spcBef>
                  <a:tabLst>
                    <a:tab pos="1255713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Examples of useful operations: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  <a:tabLst>
                    <a:tab pos="1255713" algn="l"/>
                    <a:tab pos="228917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spcBef>
                    <a:spcPts val="1200"/>
                  </a:spcBef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^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363474" lvl="1" indent="0">
                  <a:lnSpc>
                    <a:spcPct val="97000"/>
                  </a:lnSpc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	</a:t>
                </a:r>
              </a:p>
              <a:p>
                <a:pPr marL="363474" lvl="1" indent="0">
                  <a:lnSpc>
                    <a:spcPct val="97000"/>
                  </a:lnSpc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1=1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0=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2" eaLnBrk="1" hangingPunct="1">
                  <a:lnSpc>
                    <a:spcPct val="97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2"/>
                </p:custDataLst>
              </p:nvPr>
            </p:nvSpPr>
            <p:spPr>
              <a:xfrm>
                <a:off x="409770" y="1362075"/>
                <a:ext cx="8366125" cy="4972050"/>
              </a:xfrm>
              <a:blipFill rotWithShape="0">
                <a:blip r:embed="rId13"/>
                <a:stretch>
                  <a:fillRect l="-291" t="-2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3274" y="2651760"/>
            <a:ext cx="2031326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 01101001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&amp; 01010101</a:t>
            </a:r>
          </a:p>
        </p:txBody>
      </p:sp>
      <p:sp>
        <p:nvSpPr>
          <p:cNvPr id="2253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60321" y="2651760"/>
            <a:ext cx="18774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01101001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| 01010101</a:t>
            </a:r>
          </a:p>
        </p:txBody>
      </p:sp>
      <p:sp>
        <p:nvSpPr>
          <p:cNvPr id="22536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80561" y="2651760"/>
            <a:ext cx="18774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01101001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^ 01010101</a:t>
            </a:r>
          </a:p>
        </p:txBody>
      </p:sp>
      <p:sp>
        <p:nvSpPr>
          <p:cNvPr id="22538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00800" y="2651760"/>
            <a:ext cx="187452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~ 01010101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37760" y="5394960"/>
            <a:ext cx="1874520" cy="1015663"/>
            <a:chOff x="6400800" y="4206240"/>
            <a:chExt cx="1874520" cy="1015663"/>
          </a:xfrm>
        </p:grpSpPr>
        <p:sp>
          <p:nvSpPr>
            <p:cNvPr id="15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00800" y="4206240"/>
              <a:ext cx="1874520" cy="10156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|</a:t>
              </a: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1110000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11110101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6962335" y="4206240"/>
              <a:ext cx="621792" cy="958082"/>
            </a:xfrm>
            <a:prstGeom prst="rect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37760" y="4206240"/>
            <a:ext cx="1874520" cy="1015663"/>
            <a:chOff x="4937760" y="4206240"/>
            <a:chExt cx="1874520" cy="1015663"/>
          </a:xfrm>
        </p:grpSpPr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37760" y="4206240"/>
              <a:ext cx="1874520" cy="10156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^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00000000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495544" y="4206240"/>
              <a:ext cx="1243584" cy="958082"/>
            </a:xfrm>
            <a:prstGeom prst="rect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663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Bit-Level Operations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>
                <a:cs typeface="Calibri" panose="020F0502020204030204" pitchFamily="34" charset="0"/>
              </a:rPr>
              <a:t> (AND)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|</a:t>
            </a:r>
            <a:r>
              <a:rPr lang="en-US" dirty="0">
                <a:cs typeface="Calibri" panose="020F0502020204030204" pitchFamily="34" charset="0"/>
              </a:rPr>
              <a:t> (OR)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^</a:t>
            </a:r>
            <a:r>
              <a:rPr lang="en-US" dirty="0">
                <a:cs typeface="Calibri" panose="020F0502020204030204" pitchFamily="34" charset="0"/>
              </a:rPr>
              <a:t> (XOR)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~</a:t>
            </a:r>
            <a:r>
              <a:rPr lang="en-US" dirty="0">
                <a:cs typeface="Calibri" panose="020F0502020204030204" pitchFamily="34" charset="0"/>
              </a:rPr>
              <a:t> (NOT)</a:t>
            </a:r>
          </a:p>
          <a:p>
            <a:pPr lvl="1"/>
            <a:r>
              <a:rPr lang="en-US" dirty="0"/>
              <a:t>View arguments as bit vectors, apply operations bitwise</a:t>
            </a:r>
          </a:p>
          <a:p>
            <a:pPr lvl="1"/>
            <a:r>
              <a:rPr lang="en-US" dirty="0"/>
              <a:t>Apply to any “integral” data type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/>
              <a:t>,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dirty="0"/>
              <a:t>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</a:p>
          <a:p>
            <a:r>
              <a:rPr lang="en-US" dirty="0"/>
              <a:t>Examples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 a, b, c;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(char) 0x41;	// 0x41-&gt;0b 0100 0001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~a;			//       0b          -&gt;0x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(char) 0x69;	// 0x69-&gt;0b 0110 1001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(char) 0x55;	// 0x55-&gt;0b 0101 0101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 = a &amp; b;		//       0b          -&gt;0x  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(char) 0x41;	// 0x41-&gt;0b 0100 0001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a;			//       0b 0100 0001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 = a ^ b;		//       0b          -&gt;0x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868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0</TotalTime>
  <Words>3163</Words>
  <Application>Microsoft Office PowerPoint</Application>
  <PresentationFormat>On-screen Show (4:3)</PresentationFormat>
  <Paragraphs>956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Roboto Light</vt:lpstr>
      <vt:lpstr>Anonymous Pro</vt:lpstr>
      <vt:lpstr>Courier New</vt:lpstr>
      <vt:lpstr>Roboto</vt:lpstr>
      <vt:lpstr>Cambria Math</vt:lpstr>
      <vt:lpstr>Times New Roman</vt:lpstr>
      <vt:lpstr>ＭＳ Ｐゴシック</vt:lpstr>
      <vt:lpstr>Wingdings</vt:lpstr>
      <vt:lpstr>Tahoma</vt:lpstr>
      <vt:lpstr>Arial Narrow</vt:lpstr>
      <vt:lpstr>Arial</vt:lpstr>
      <vt:lpstr>Calibri</vt:lpstr>
      <vt:lpstr>Roboto Regular</vt:lpstr>
      <vt:lpstr>UWTheme-351-Au17</vt:lpstr>
      <vt:lpstr>Data III &amp; Integers I CSE 351 Winter 2018</vt:lpstr>
      <vt:lpstr>Administrivia</vt:lpstr>
      <vt:lpstr>Examining Data Representations</vt:lpstr>
      <vt:lpstr>Examining Data Representations</vt:lpstr>
      <vt:lpstr>show_bytes Execution Example</vt:lpstr>
      <vt:lpstr>Memory, Data, and Addressing</vt:lpstr>
      <vt:lpstr>Boolean Algebra</vt:lpstr>
      <vt:lpstr>General Boolean Algebras</vt:lpstr>
      <vt:lpstr>Bit-Level Operations in C</vt:lpstr>
      <vt:lpstr>Contrast:  Logic Operations</vt:lpstr>
      <vt:lpstr>Roadmap</vt:lpstr>
      <vt:lpstr>But before we get to integers…. </vt:lpstr>
      <vt:lpstr>Two possible representations</vt:lpstr>
      <vt:lpstr>Two better representations</vt:lpstr>
      <vt:lpstr>Compare Card Suits</vt:lpstr>
      <vt:lpstr>Compare Card Suits</vt:lpstr>
      <vt:lpstr>Compare Card Values</vt:lpstr>
      <vt:lpstr>Compare Card Values</vt:lpstr>
      <vt:lpstr>Integers</vt:lpstr>
      <vt:lpstr>Encoding Integers</vt:lpstr>
      <vt:lpstr>Unsigned Integers</vt:lpstr>
      <vt:lpstr>Sign and Magnitude</vt:lpstr>
      <vt:lpstr>Sign and Magnitude</vt:lpstr>
      <vt:lpstr>Sign and Magnitude</vt:lpstr>
      <vt:lpstr>Sign and Magnitude</vt:lpstr>
      <vt:lpstr>Two’s Complement</vt:lpstr>
      <vt:lpstr>Two’s Complement</vt:lpstr>
      <vt:lpstr>Two’s Complement Negatives</vt:lpstr>
      <vt:lpstr>Why Two’s Complement is So Great</vt:lpstr>
      <vt:lpstr>Peer Instruction Question</vt:lpstr>
      <vt:lpstr>Summary</vt:lpstr>
      <vt:lpstr>Shift Operations</vt:lpstr>
      <vt:lpstr>Shift Operations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2018-01-05T21:45:55Z</dcterms:created>
  <dcterms:modified xsi:type="dcterms:W3CDTF">2018-01-11T05:01:48Z</dcterms:modified>
</cp:coreProperties>
</file>