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3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4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5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6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7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8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11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14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notesSlides/notesSlide15.xml" ContentType="application/vnd.openxmlformats-officedocument.presentationml.notesSlide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notesSlides/notesSlide16.xml" ContentType="application/vnd.openxmlformats-officedocument.presentationml.notesSlide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notesSlides/notesSlide17.xml" ContentType="application/vnd.openxmlformats-officedocument.presentationml.notesSlide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notesSlides/notesSlide18.xml" ContentType="application/vnd.openxmlformats-officedocument.presentationml.notesSlide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notesSlides/notesSlide19.xml" ContentType="application/vnd.openxmlformats-officedocument.presentationml.notesSlide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notesSlides/notesSlide20.xml" ContentType="application/vnd.openxmlformats-officedocument.presentationml.notesSlide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notesSlides/notesSlide21.xml" ContentType="application/vnd.openxmlformats-officedocument.presentationml.notesSlide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notesSlides/notesSlide22.xml" ContentType="application/vnd.openxmlformats-officedocument.presentationml.notesSlide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notesSlides/notesSlide23.xml" ContentType="application/vnd.openxmlformats-officedocument.presentationml.notesSlide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notesSlides/notesSlide24.xml" ContentType="application/vnd.openxmlformats-officedocument.presentationml.notesSlide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notesSlides/notesSlide25.xml" ContentType="application/vnd.openxmlformats-officedocument.presentationml.notesSlide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410.xml" ContentType="application/vnd.openxmlformats-officedocument.presentationml.tags+xml"/>
  <Override PartName="/ppt/tags/tag4710.xml" ContentType="application/vnd.openxmlformats-officedocument.presentationml.tags+xml"/>
  <Override PartName="/ppt/tags/tag4730.xml" ContentType="application/vnd.openxmlformats-officedocument.presentationml.tag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699" r:id="rId1"/>
  </p:sldMasterIdLst>
  <p:notesMasterIdLst>
    <p:notesMasterId r:id="rId30"/>
  </p:notesMasterIdLst>
  <p:handoutMasterIdLst>
    <p:handoutMasterId r:id="rId31"/>
  </p:handoutMasterIdLst>
  <p:sldIdLst>
    <p:sldId id="770" r:id="rId2"/>
    <p:sldId id="756" r:id="rId3"/>
    <p:sldId id="771" r:id="rId4"/>
    <p:sldId id="618" r:id="rId5"/>
    <p:sldId id="773" r:id="rId6"/>
    <p:sldId id="686" r:id="rId7"/>
    <p:sldId id="685" r:id="rId8"/>
    <p:sldId id="772" r:id="rId9"/>
    <p:sldId id="688" r:id="rId10"/>
    <p:sldId id="767" r:id="rId11"/>
    <p:sldId id="624" r:id="rId12"/>
    <p:sldId id="648" r:id="rId13"/>
    <p:sldId id="768" r:id="rId14"/>
    <p:sldId id="649" r:id="rId15"/>
    <p:sldId id="594" r:id="rId16"/>
    <p:sldId id="643" r:id="rId17"/>
    <p:sldId id="721" r:id="rId18"/>
    <p:sldId id="743" r:id="rId19"/>
    <p:sldId id="758" r:id="rId20"/>
    <p:sldId id="759" r:id="rId21"/>
    <p:sldId id="595" r:id="rId22"/>
    <p:sldId id="725" r:id="rId23"/>
    <p:sldId id="644" r:id="rId24"/>
    <p:sldId id="630" r:id="rId25"/>
    <p:sldId id="654" r:id="rId26"/>
    <p:sldId id="762" r:id="rId27"/>
    <p:sldId id="761" r:id="rId28"/>
    <p:sldId id="765" r:id="rId29"/>
  </p:sldIdLst>
  <p:sldSz cx="9144000" cy="6858000" type="screen4x3"/>
  <p:notesSz cx="9586913" cy="7302500"/>
  <p:custDataLst>
    <p:tags r:id="rId3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0" userDrawn="1">
          <p15:clr>
            <a:srgbClr val="A4A3A4"/>
          </p15:clr>
        </p15:guide>
        <p15:guide id="2" pos="302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F5BD"/>
    <a:srgbClr val="C00000"/>
    <a:srgbClr val="4B2A85"/>
    <a:srgbClr val="FF6600"/>
    <a:srgbClr val="000090"/>
    <a:srgbClr val="D1B9FF"/>
    <a:srgbClr val="FFFF99"/>
    <a:srgbClr val="FFCC66"/>
    <a:srgbClr val="CDF1C5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59" autoAdjust="0"/>
    <p:restoredTop sz="76233" autoAdjust="0"/>
  </p:normalViewPr>
  <p:slideViewPr>
    <p:cSldViewPr snapToObjects="1">
      <p:cViewPr varScale="1">
        <p:scale>
          <a:sx n="88" d="100"/>
          <a:sy n="88" d="100"/>
        </p:scale>
        <p:origin x="212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Objects="1">
      <p:cViewPr varScale="1">
        <p:scale>
          <a:sx n="111" d="100"/>
          <a:sy n="111" d="100"/>
        </p:scale>
        <p:origin x="2488" y="200"/>
      </p:cViewPr>
      <p:guideLst>
        <p:guide orient="horz" pos="2300"/>
        <p:guide pos="302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94958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01569" cy="34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02017" y="0"/>
            <a:ext cx="4201569" cy="34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43225" y="522288"/>
            <a:ext cx="3716338" cy="27860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00485" y="3482563"/>
            <a:ext cx="7002615" cy="325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65126"/>
            <a:ext cx="4201569" cy="34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02017" y="6965126"/>
            <a:ext cx="4201569" cy="34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356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3716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1pPr>
    <a:lvl2pPr marL="32004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2pPr>
    <a:lvl3pPr marL="54864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b="0" i="0" kern="1200">
        <a:solidFill>
          <a:schemeClr val="tx1"/>
        </a:solidFill>
        <a:latin typeface="Roboto Regular" charset="0"/>
        <a:ea typeface="Roboto Regular" charset="0"/>
        <a:cs typeface="Roboto Regular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Close the doors!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435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Extra 0’s = “padding”</a:t>
            </a:r>
          </a:p>
          <a:p>
            <a:r>
              <a:rPr lang="en-US" dirty="0"/>
              <a:t>MSB = 2^n-1, “most weight”</a:t>
            </a:r>
          </a:p>
          <a:p>
            <a:r>
              <a:rPr lang="en-US" dirty="0"/>
              <a:t>LSB = 2^0, “least weight”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17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056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baseline="0" dirty="0"/>
              <a:t>Each byte can be read and written</a:t>
            </a:r>
          </a:p>
          <a:p>
            <a:r>
              <a:rPr lang="en-US" baseline="0" dirty="0"/>
              <a:t>Address space determined by how many bits in the address</a:t>
            </a:r>
          </a:p>
          <a:p>
            <a:endParaRPr lang="en-US" baseline="0" dirty="0"/>
          </a:p>
          <a:p>
            <a:r>
              <a:rPr lang="en-US" baseline="0" dirty="0"/>
              <a:t>00…….0 = “lowest address”</a:t>
            </a:r>
          </a:p>
          <a:p>
            <a:r>
              <a:rPr lang="en-US" baseline="0" dirty="0"/>
              <a:t>FF……F = “highest address”</a:t>
            </a:r>
          </a:p>
          <a:p>
            <a:endParaRPr lang="en-US" baseline="0" dirty="0"/>
          </a:p>
          <a:p>
            <a:r>
              <a:rPr lang="en-US" baseline="0" dirty="0"/>
              <a:t>So what if things don’t fit in a single byte?</a:t>
            </a:r>
          </a:p>
          <a:p>
            <a:r>
              <a:rPr lang="en-US" baseline="0" dirty="0"/>
              <a:t>How many things does 1 byte allow us to address?</a:t>
            </a:r>
          </a:p>
          <a:p>
            <a:r>
              <a:rPr lang="en-US" baseline="0" dirty="0"/>
              <a:t>Last bullet = “pointers”!!</a:t>
            </a:r>
          </a:p>
        </p:txBody>
      </p:sp>
    </p:spTree>
    <p:extLst>
      <p:ext uri="{BB962C8B-B14F-4D97-AF65-F5344CB8AC3E}">
        <p14:creationId xmlns:p14="http://schemas.microsoft.com/office/powerpoint/2010/main" val="2384342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B. 256 bytes</a:t>
            </a:r>
          </a:p>
          <a:p>
            <a:pPr lvl="1"/>
            <a:r>
              <a:rPr lang="en-US" dirty="0"/>
              <a:t>8 bits can represent 2^8 things, each </a:t>
            </a:r>
            <a:r>
              <a:rPr lang="en-US" dirty="0" err="1"/>
              <a:t>addr</a:t>
            </a:r>
            <a:r>
              <a:rPr lang="en-US" dirty="0"/>
              <a:t> is a byte</a:t>
            </a:r>
          </a:p>
          <a:p>
            <a:pPr lvl="1"/>
            <a:r>
              <a:rPr lang="en-US" dirty="0"/>
              <a:t>Byte Addressable Memory!</a:t>
            </a:r>
          </a:p>
          <a:p>
            <a:pPr lvl="1"/>
            <a:endParaRPr lang="en-US" dirty="0"/>
          </a:p>
          <a:p>
            <a:pPr lvl="0"/>
            <a:r>
              <a:rPr lang="en-US" dirty="0"/>
              <a:t>Ink out the answer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57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marL="1714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/>
              <a:t>Instead,</a:t>
            </a:r>
            <a:r>
              <a:rPr lang="en-US" baseline="0" dirty="0"/>
              <a:t> we typically talk about addresses in terms of “words”</a:t>
            </a:r>
          </a:p>
          <a:p>
            <a:pPr marL="320040" marR="0" lvl="3" indent="-13716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.AppleSystemUIFont" charset="-120"/>
              <a:buChar char="–"/>
              <a:tabLst/>
              <a:defRPr/>
            </a:pPr>
            <a:r>
              <a:rPr lang="en-US" dirty="0"/>
              <a:t>Use same</a:t>
            </a:r>
            <a:r>
              <a:rPr lang="en-US" baseline="0" dirty="0"/>
              <a:t> word size anywhere that you typically store addresses</a:t>
            </a:r>
          </a:p>
          <a:p>
            <a:pPr marL="320040" marR="0" lvl="3" indent="-13716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.AppleSystemUIFont" charset="-120"/>
              <a:buChar char="–"/>
              <a:tabLst/>
              <a:defRPr/>
            </a:pPr>
            <a:r>
              <a:rPr lang="en-US" baseline="0" dirty="0"/>
              <a:t>Word size is a “design decision”</a:t>
            </a:r>
            <a:endParaRPr lang="en-US" dirty="0"/>
          </a:p>
          <a:p>
            <a:pPr marL="171450" marR="0" lvl="2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dirty="0"/>
              <a:t>You could count the world population with 33 fingers</a:t>
            </a:r>
            <a:r>
              <a:rPr lang="en-US" baseline="0" dirty="0"/>
              <a:t> (u</a:t>
            </a:r>
            <a:r>
              <a:rPr lang="en-US" dirty="0"/>
              <a:t>sing population</a:t>
            </a:r>
            <a:r>
              <a:rPr lang="en-US" baseline="0" dirty="0"/>
              <a:t> number of</a:t>
            </a:r>
            <a:r>
              <a:rPr lang="en-US" dirty="0"/>
              <a:t> 7.454 billion)</a:t>
            </a:r>
          </a:p>
        </p:txBody>
      </p:sp>
    </p:spTree>
    <p:extLst>
      <p:ext uri="{BB962C8B-B14F-4D97-AF65-F5344CB8AC3E}">
        <p14:creationId xmlns:p14="http://schemas.microsoft.com/office/powerpoint/2010/main" val="3036004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What do we use to</a:t>
            </a:r>
            <a:r>
              <a:rPr lang="en-US" baseline="0" dirty="0"/>
              <a:t> address bigger chunks of bytes?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9453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Use the </a:t>
            </a:r>
            <a:r>
              <a:rPr lang="en-US" b="1" dirty="0"/>
              <a:t>first </a:t>
            </a:r>
            <a:r>
              <a:rPr lang="en-US" b="0" dirty="0"/>
              <a:t>byte</a:t>
            </a:r>
            <a:r>
              <a:rPr lang="en-US" b="0" baseline="0" dirty="0"/>
              <a:t> of the word</a:t>
            </a:r>
          </a:p>
          <a:p>
            <a:r>
              <a:rPr lang="en-US" b="0" baseline="0" dirty="0"/>
              <a:t>Still count by bytes</a:t>
            </a:r>
          </a:p>
          <a:p>
            <a:pPr lvl="0"/>
            <a:r>
              <a:rPr lang="en-US" b="0" baseline="0" dirty="0"/>
              <a:t>Aside: </a:t>
            </a:r>
            <a:r>
              <a:rPr lang="en-US" b="0" i="1" baseline="0" dirty="0"/>
              <a:t>isn’t this wasteful?</a:t>
            </a:r>
          </a:p>
          <a:p>
            <a:pPr lvl="1"/>
            <a:r>
              <a:rPr lang="en-US" b="0" i="0" baseline="0" dirty="0"/>
              <a:t>Yes, but remember how much we can address with 64 bits? Probably don’t need to worry too much.</a:t>
            </a:r>
            <a:endParaRPr lang="en-US" b="0" i="0" dirty="0"/>
          </a:p>
        </p:txBody>
      </p:sp>
    </p:spTree>
    <p:extLst>
      <p:ext uri="{BB962C8B-B14F-4D97-AF65-F5344CB8AC3E}">
        <p14:creationId xmlns:p14="http://schemas.microsoft.com/office/powerpoint/2010/main" val="36562877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0x00 = “beginning of memory”</a:t>
            </a:r>
          </a:p>
          <a:p>
            <a:endParaRPr lang="en-US" dirty="0"/>
          </a:p>
          <a:p>
            <a:r>
              <a:rPr lang="en-US" dirty="0"/>
              <a:t>In</a:t>
            </a:r>
            <a:r>
              <a:rPr lang="en-US" baseline="0" dirty="0"/>
              <a:t> this course, we’ll be doing everything in 64-bits</a:t>
            </a:r>
          </a:p>
          <a:p>
            <a:r>
              <a:rPr lang="en-US" b="1" baseline="0" dirty="0"/>
              <a:t>What’s the second row’s address going to be?</a:t>
            </a:r>
          </a:p>
          <a:p>
            <a:pPr lvl="1"/>
            <a:r>
              <a:rPr lang="en-US" b="0" baseline="0" dirty="0"/>
              <a:t>0x08</a:t>
            </a:r>
          </a:p>
          <a:p>
            <a:r>
              <a:rPr lang="en-US" b="1" baseline="0" dirty="0"/>
              <a:t>Third?</a:t>
            </a:r>
          </a:p>
          <a:p>
            <a:pPr lvl="1"/>
            <a:r>
              <a:rPr lang="en-US" b="0" baseline="0" dirty="0"/>
              <a:t>0x10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8295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16’s digit is the digit after the 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0372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" marR="0" lvl="0" indent="-13716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.AppleSystemUIFont" charset="-120"/>
              <a:buChar char="–"/>
              <a:tabLst/>
              <a:defRPr/>
            </a:pPr>
            <a:r>
              <a:rPr lang="en-US" baseline="0" dirty="0"/>
              <a:t>Note that everything is just </a:t>
            </a:r>
            <a:r>
              <a:rPr lang="en-US" b="1" baseline="0" dirty="0"/>
              <a:t>padded with extra 0s</a:t>
            </a:r>
          </a:p>
          <a:p>
            <a:pPr marL="137160" marR="0" lvl="0" indent="-13716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.AppleSystemUIFont" charset="-120"/>
              <a:buChar char="–"/>
              <a:tabLst/>
              <a:defRPr/>
            </a:pPr>
            <a:r>
              <a:rPr lang="en-US" b="0" baseline="0" dirty="0"/>
              <a:t>15F</a:t>
            </a:r>
            <a:r>
              <a:rPr lang="en-US" b="0" baseline="-25000" dirty="0"/>
              <a:t>16</a:t>
            </a:r>
            <a:r>
              <a:rPr lang="en-US" b="0" baseline="0" dirty="0"/>
              <a:t> = 1 x 16^2 + 5 x 16^1 + 15 x 16^0 = 256 * 80 * 15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86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Overloads: handled by CSE advising, fill out the form, they will</a:t>
            </a:r>
            <a:r>
              <a:rPr lang="en-US" baseline="0" dirty="0"/>
              <a:t> decide who gets spots.</a:t>
            </a:r>
          </a:p>
          <a:p>
            <a:endParaRPr lang="en-US" baseline="0" dirty="0"/>
          </a:p>
          <a:p>
            <a:r>
              <a:rPr lang="en-US" baseline="0" dirty="0"/>
              <a:t>If not in course yet, don’t worry, you will get a fair chance to submit these assignments.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9741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" marR="0" lvl="0" indent="-13716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.AppleSystemUIFont" charset="-120"/>
              <a:buChar char="–"/>
              <a:tabLst/>
              <a:defRPr/>
            </a:pPr>
            <a:r>
              <a:rPr lang="en-US" baseline="0" dirty="0"/>
              <a:t>Note that everything is just </a:t>
            </a:r>
            <a:r>
              <a:rPr lang="en-US" b="1" baseline="0" dirty="0"/>
              <a:t>padded with extra 0s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156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This mapping is mostly an arbitrary</a:t>
            </a:r>
            <a:r>
              <a:rPr lang="en-US" baseline="0" dirty="0"/>
              <a:t> historical artifact except for address sizes.</a:t>
            </a:r>
          </a:p>
          <a:p>
            <a:r>
              <a:rPr lang="en-US" baseline="0" dirty="0"/>
              <a:t>We will focus on x86-64</a:t>
            </a:r>
          </a:p>
          <a:p>
            <a:endParaRPr lang="en-US" baseline="0" dirty="0"/>
          </a:p>
          <a:p>
            <a:r>
              <a:rPr lang="en-US" baseline="0" dirty="0"/>
              <a:t>Ink – cross out 32-bit column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886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Alignment</a:t>
            </a:r>
            <a:r>
              <a:rPr lang="en-US"/>
              <a:t>: </a:t>
            </a:r>
            <a:r>
              <a:rPr lang="en-US" dirty="0"/>
              <a:t>used to reduce the number of memory system transactions</a:t>
            </a:r>
          </a:p>
          <a:p>
            <a:pPr lvl="1"/>
            <a:r>
              <a:rPr lang="en-US"/>
              <a:t>More </a:t>
            </a:r>
            <a:r>
              <a:rPr lang="en-US" dirty="0"/>
              <a:t>transactions may lower performance (may not be noticeable, though)</a:t>
            </a:r>
          </a:p>
          <a:p>
            <a:r>
              <a:rPr lang="en-US"/>
              <a:t>Padding </a:t>
            </a:r>
            <a:r>
              <a:rPr lang="en-US" dirty="0"/>
              <a:t>used in </a:t>
            </a:r>
            <a:r>
              <a:rPr lang="en-US" dirty="0" err="1"/>
              <a:t>structs</a:t>
            </a:r>
            <a:r>
              <a:rPr lang="en-US" dirty="0"/>
              <a:t>, will come back to this later</a:t>
            </a:r>
            <a:r>
              <a:rPr lang="en-US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76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In which address does LSB go? “Biggest or littlest?”</a:t>
            </a:r>
          </a:p>
          <a:p>
            <a:endParaRPr lang="en-US" dirty="0"/>
          </a:p>
          <a:p>
            <a:r>
              <a:rPr lang="en-US" dirty="0"/>
              <a:t>Question: anyone know where term ‘Endian’ comes from?</a:t>
            </a:r>
          </a:p>
          <a:p>
            <a:endParaRPr lang="en-US" dirty="0"/>
          </a:p>
          <a:p>
            <a:r>
              <a:rPr lang="en-US" dirty="0"/>
              <a:t>Byte ordering only applies when working with multi-byte data!!</a:t>
            </a:r>
          </a:p>
          <a:p>
            <a:pPr lvl="1"/>
            <a:r>
              <a:rPr lang="en-US" dirty="0"/>
              <a:t>Only applies intra-data</a:t>
            </a:r>
          </a:p>
          <a:p>
            <a:pPr lvl="1"/>
            <a:r>
              <a:rPr lang="en-US" dirty="0"/>
              <a:t>Ordering of items in an array is preserved, but the ordering of bytes within each entry in array will differ</a:t>
            </a:r>
          </a:p>
        </p:txBody>
      </p:sp>
    </p:spTree>
    <p:extLst>
      <p:ext uri="{BB962C8B-B14F-4D97-AF65-F5344CB8AC3E}">
        <p14:creationId xmlns:p14="http://schemas.microsoft.com/office/powerpoint/2010/main" val="28325743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Big Endian</a:t>
            </a:r>
          </a:p>
          <a:p>
            <a:pPr lvl="1"/>
            <a:r>
              <a:rPr lang="en-US" dirty="0"/>
              <a:t>Most significant is first</a:t>
            </a:r>
          </a:p>
          <a:p>
            <a:pPr lvl="0"/>
            <a:r>
              <a:rPr lang="en-US" dirty="0"/>
              <a:t>Little</a:t>
            </a:r>
            <a:r>
              <a:rPr lang="en-US" baseline="0" dirty="0"/>
              <a:t> Endian</a:t>
            </a:r>
          </a:p>
          <a:p>
            <a:pPr lvl="1"/>
            <a:r>
              <a:rPr lang="en-US" dirty="0"/>
              <a:t>Looks backwards</a:t>
            </a:r>
          </a:p>
          <a:p>
            <a:pPr lvl="1"/>
            <a:r>
              <a:rPr lang="en-US" dirty="0"/>
              <a:t>x86</a:t>
            </a:r>
            <a:r>
              <a:rPr lang="en-US" baseline="0" dirty="0"/>
              <a:t> is Little Endian!!! This will probably be confusing for a while; it still gets me occasionally.</a:t>
            </a:r>
            <a:endParaRPr lang="en-US" dirty="0"/>
          </a:p>
          <a:p>
            <a:pPr lvl="1"/>
            <a:r>
              <a:rPr lang="en-US" b="1" dirty="0"/>
              <a:t>Let’s look at some more examples</a:t>
            </a:r>
            <a:r>
              <a:rPr lang="is-IS" b="1" dirty="0"/>
              <a:t>…</a:t>
            </a:r>
          </a:p>
          <a:p>
            <a:pPr lvl="1"/>
            <a:endParaRPr lang="is-IS" b="1" dirty="0"/>
          </a:p>
          <a:p>
            <a:pPr lvl="0"/>
            <a:r>
              <a:rPr lang="is-IS" b="1" dirty="0"/>
              <a:t>Trick: L-L-L</a:t>
            </a:r>
          </a:p>
          <a:p>
            <a:pPr lvl="1"/>
            <a:r>
              <a:rPr lang="is-IS" b="1" dirty="0"/>
              <a:t>L</a:t>
            </a:r>
            <a:r>
              <a:rPr lang="is-IS" b="0" dirty="0"/>
              <a:t>ittle endian = </a:t>
            </a:r>
            <a:r>
              <a:rPr lang="is-IS" b="1" dirty="0"/>
              <a:t>L</a:t>
            </a:r>
            <a:r>
              <a:rPr lang="is-IS" b="0" dirty="0"/>
              <a:t>SB = </a:t>
            </a:r>
            <a:r>
              <a:rPr lang="is-IS" b="1" dirty="0"/>
              <a:t>L</a:t>
            </a:r>
            <a:r>
              <a:rPr lang="is-IS" b="0" dirty="0"/>
              <a:t>owest address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120773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Long = 4 bytes on 32-bit, 8 bytes on 64-bit machine</a:t>
            </a:r>
          </a:p>
        </p:txBody>
      </p:sp>
    </p:spTree>
    <p:extLst>
      <p:ext uri="{BB962C8B-B14F-4D97-AF65-F5344CB8AC3E}">
        <p14:creationId xmlns:p14="http://schemas.microsoft.com/office/powerpoint/2010/main" val="23455113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Answer: C</a:t>
            </a:r>
          </a:p>
          <a:p>
            <a:endParaRPr lang="en-US" dirty="0"/>
          </a:p>
          <a:p>
            <a:r>
              <a:rPr lang="en-US" dirty="0"/>
              <a:t>Ink it out, similar to last slide</a:t>
            </a:r>
          </a:p>
          <a:p>
            <a:endParaRPr lang="en-US" dirty="0"/>
          </a:p>
          <a:p>
            <a:r>
              <a:rPr lang="en-US" dirty="0"/>
              <a:t>First,</a:t>
            </a:r>
            <a:r>
              <a:rPr lang="en-US" baseline="0" dirty="0"/>
              <a:t> pad 0x01020304 to be a 64-bit word: 0x 00 00 00 00 01 02 03 04</a:t>
            </a:r>
          </a:p>
          <a:p>
            <a:r>
              <a:rPr lang="en-US" baseline="0" dirty="0"/>
              <a:t>Now, store this 64-bit word to address 0x100, on a big-endian machine</a:t>
            </a:r>
          </a:p>
          <a:p>
            <a:r>
              <a:rPr lang="en-US" baseline="0" dirty="0"/>
              <a:t>Recall previous slide, it will look like the SPARC 64-bit diagram.</a:t>
            </a:r>
          </a:p>
          <a:p>
            <a:r>
              <a:rPr lang="en-US" baseline="0" dirty="0"/>
              <a:t>Occupies addresses 0x100 through 0x107, and the LSB is in the highest address (0x107)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038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will encounter endianness</a:t>
            </a:r>
            <a:r>
              <a:rPr lang="en-US" baseline="0" dirty="0"/>
              <a:t> first hand in the programming labs!!!</a:t>
            </a:r>
          </a:p>
          <a:p>
            <a:pPr lvl="1"/>
            <a:r>
              <a:rPr lang="en-US" baseline="0" dirty="0"/>
              <a:t>Lab 3 in particular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48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694113" y="109538"/>
            <a:ext cx="5495925" cy="4121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" marR="0" lvl="0" indent="-13716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.AppleSystemUIFont" charset="-120"/>
              <a:buChar char="–"/>
              <a:tabLst/>
              <a:defRPr/>
            </a:pPr>
            <a:r>
              <a:rPr lang="en-US" dirty="0"/>
              <a:t>Today we’ll be talking about </a:t>
            </a:r>
            <a:r>
              <a:rPr lang="en-US" b="1" dirty="0"/>
              <a:t>the basic</a:t>
            </a:r>
            <a:r>
              <a:rPr lang="en-US" b="1" baseline="0" dirty="0"/>
              <a:t> execution model</a:t>
            </a:r>
            <a:r>
              <a:rPr lang="en-US" b="0" baseline="0" dirty="0"/>
              <a:t>, and focusing on how data gets </a:t>
            </a:r>
            <a:r>
              <a:rPr lang="en-US" b="1" baseline="0" dirty="0"/>
              <a:t>stored</a:t>
            </a:r>
            <a:r>
              <a:rPr lang="en-US" b="0" baseline="0" dirty="0"/>
              <a:t> in memory and </a:t>
            </a:r>
            <a:r>
              <a:rPr lang="en-US" b="1" baseline="0" dirty="0"/>
              <a:t>addressed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3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5EE5425-8A97-1043-9E07-A737978270BC}" type="slidenum">
              <a:rPr lang="en-US"/>
              <a:pPr/>
              <a:t>4</a:t>
            </a:fld>
            <a:endParaRPr lang="en-US"/>
          </a:p>
        </p:txBody>
      </p:sp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186113" y="581025"/>
            <a:ext cx="3830637" cy="2873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21215" y="3638554"/>
            <a:ext cx="8163465" cy="33785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37160" indent="-182880">
              <a:buFont typeface=".AppleSystemUIFont" charset="-120"/>
              <a:buChar char="–"/>
            </a:pPr>
            <a:r>
              <a:rPr lang="en-US" dirty="0"/>
              <a:t>CPU:</a:t>
            </a:r>
            <a:r>
              <a:rPr lang="en-US" baseline="0" dirty="0"/>
              <a:t> all computations done here (workhorse)</a:t>
            </a:r>
          </a:p>
          <a:p>
            <a:pPr marL="137160" indent="-182880">
              <a:buFont typeface=".AppleSystemUIFont" charset="-120"/>
              <a:buChar char="–"/>
            </a:pPr>
            <a:r>
              <a:rPr lang="en-US" baseline="0" dirty="0"/>
              <a:t>Memory: big array of bytes, (local storage)</a:t>
            </a:r>
            <a:endParaRPr lang="en-US" dirty="0"/>
          </a:p>
          <a:p>
            <a:pPr marL="137160" indent="-182880">
              <a:buFont typeface=".AppleSystemUIFont" charset="-120"/>
              <a:buChar char="–"/>
            </a:pPr>
            <a:r>
              <a:rPr lang="en-US" dirty="0"/>
              <a:t>Big</a:t>
            </a:r>
            <a:r>
              <a:rPr lang="en-US" baseline="0" dirty="0"/>
              <a:t> pipe between CPU and memory, in order to </a:t>
            </a:r>
            <a:r>
              <a:rPr lang="en-US" b="1" baseline="0" dirty="0"/>
              <a:t>keep CPU fed</a:t>
            </a:r>
          </a:p>
          <a:p>
            <a:pPr marL="137160" indent="-182880">
              <a:buFont typeface=".AppleSystemUIFont" charset="-120"/>
              <a:buChar char="–"/>
            </a:pPr>
            <a:r>
              <a:rPr lang="en-US" b="1" baseline="0" dirty="0"/>
              <a:t>Bus:</a:t>
            </a:r>
            <a:r>
              <a:rPr lang="en-US" b="0" baseline="0" dirty="0"/>
              <a:t> connect everything else to each other</a:t>
            </a:r>
          </a:p>
          <a:p>
            <a:pPr marL="320040" lvl="1" indent="-182880">
              <a:buFont typeface=".AppleSystemUIFont" charset="-120"/>
              <a:buChar char="–"/>
            </a:pPr>
            <a:r>
              <a:rPr lang="en-US" b="0" baseline="0" dirty="0"/>
              <a:t>Bus just means you broadcast on it (to everyone)</a:t>
            </a:r>
          </a:p>
          <a:p>
            <a:pPr marL="320040" lvl="1" indent="-182880">
              <a:buFont typeface=".AppleSystemUIFont" charset="-120"/>
              <a:buChar char="–"/>
            </a:pPr>
            <a:r>
              <a:rPr lang="en-US" b="0" baseline="0" dirty="0"/>
              <a:t>Same root as the other kind of “bus”</a:t>
            </a:r>
          </a:p>
          <a:p>
            <a:pPr marL="320040" lvl="1" indent="-182880">
              <a:buFont typeface=".AppleSystemUIFont" charset="-120"/>
              <a:buChar char="–"/>
            </a:pPr>
            <a:r>
              <a:rPr lang="en-US" b="0" baseline="0" dirty="0"/>
              <a:t>“interconnection”</a:t>
            </a:r>
            <a:endParaRPr lang="en-US" b="1" baseline="0" dirty="0"/>
          </a:p>
          <a:p>
            <a:pPr marL="137160" indent="-182880">
              <a:buFont typeface=".AppleSystemUIFont" charset="-120"/>
              <a:buChar char="–"/>
            </a:pPr>
            <a:r>
              <a:rPr lang="en-US" baseline="0" dirty="0"/>
              <a:t>Disks bigger storage, slower, farther away, </a:t>
            </a:r>
            <a:r>
              <a:rPr lang="en-US" b="1" baseline="0" dirty="0"/>
              <a:t>persistent</a:t>
            </a:r>
          </a:p>
          <a:p>
            <a:pPr marL="137160" indent="-182880">
              <a:buFont typeface=".AppleSystemUIFont" charset="-120"/>
              <a:buChar char="–"/>
            </a:pPr>
            <a:r>
              <a:rPr lang="en-US" baseline="0" dirty="0"/>
              <a:t>Network, etc.</a:t>
            </a:r>
          </a:p>
        </p:txBody>
      </p:sp>
    </p:spTree>
    <p:extLst>
      <p:ext uri="{BB962C8B-B14F-4D97-AF65-F5344CB8AC3E}">
        <p14:creationId xmlns:p14="http://schemas.microsoft.com/office/powerpoint/2010/main" val="1190029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EB1A4D-CB29-DC44-9DB2-B7FC7F75C5F4}" type="slidenum">
              <a:rPr lang="en-US"/>
              <a:pPr/>
              <a:t>5</a:t>
            </a:fld>
            <a:endParaRPr lang="en-US"/>
          </a:p>
        </p:txBody>
      </p:sp>
      <p:sp>
        <p:nvSpPr>
          <p:cNvPr id="522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2000"/>
            <a:ext cx="5029200" cy="37734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22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9"/>
            <a:ext cx="6218238" cy="4435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55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A24D67-AA03-4141-A9D7-1A8F09B304A1}" type="slidenum">
              <a:rPr lang="en-US"/>
              <a:pPr/>
              <a:t>6</a:t>
            </a:fld>
            <a:endParaRPr lang="en-US"/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186113" y="581025"/>
            <a:ext cx="3830637" cy="2873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21215" y="3638554"/>
            <a:ext cx="8163465" cy="33785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137160" marR="0" indent="-13716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.AppleSystemUIFont" charset="-120"/>
              <a:buChar char="–"/>
              <a:tabLst/>
              <a:defRPr/>
            </a:pPr>
            <a:r>
              <a:rPr lang="en-US" dirty="0"/>
              <a:t>The CPU</a:t>
            </a:r>
            <a:r>
              <a:rPr lang="en-US" baseline="0" dirty="0"/>
              <a:t> and Memory are what this course focuses on.</a:t>
            </a:r>
            <a:endParaRPr lang="en-US" dirty="0"/>
          </a:p>
          <a:p>
            <a:endParaRPr lang="en-US" dirty="0"/>
          </a:p>
          <a:p>
            <a:r>
              <a:rPr lang="en-US" dirty="0"/>
              <a:t>Instructions = “constant fetching”</a:t>
            </a:r>
          </a:p>
          <a:p>
            <a:endParaRPr lang="en-US" dirty="0"/>
          </a:p>
          <a:p>
            <a:r>
              <a:rPr lang="en-US" dirty="0"/>
              <a:t>Data = “load” and “store”</a:t>
            </a:r>
          </a:p>
        </p:txBody>
      </p:sp>
    </p:spTree>
    <p:extLst>
      <p:ext uri="{BB962C8B-B14F-4D97-AF65-F5344CB8AC3E}">
        <p14:creationId xmlns:p14="http://schemas.microsoft.com/office/powerpoint/2010/main" val="2131598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A24D67-AA03-4141-A9D7-1A8F09B304A1}" type="slidenum">
              <a:rPr lang="en-US"/>
              <a:pPr/>
              <a:t>7</a:t>
            </a:fld>
            <a:endParaRPr lang="en-US"/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186113" y="581025"/>
            <a:ext cx="3830637" cy="2873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21215" y="3638554"/>
            <a:ext cx="8163465" cy="33785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/>
              <a:t>How it executes is architecture and microarchitecture of the CPU</a:t>
            </a:r>
          </a:p>
          <a:p>
            <a:pPr lvl="1"/>
            <a:r>
              <a:rPr lang="en-US" dirty="0"/>
              <a:t>Out-of-order, speculative execution</a:t>
            </a:r>
          </a:p>
          <a:p>
            <a:pPr lvl="1"/>
            <a:r>
              <a:rPr lang="en-US" dirty="0"/>
              <a:t>If you’ve been keeping up with the Meltdown and </a:t>
            </a:r>
            <a:r>
              <a:rPr lang="en-US" dirty="0" err="1"/>
              <a:t>Spectre</a:t>
            </a:r>
            <a:r>
              <a:rPr lang="en-US" dirty="0"/>
              <a:t> CPU bugs</a:t>
            </a:r>
          </a:p>
        </p:txBody>
      </p:sp>
    </p:spTree>
    <p:extLst>
      <p:ext uri="{BB962C8B-B14F-4D97-AF65-F5344CB8AC3E}">
        <p14:creationId xmlns:p14="http://schemas.microsoft.com/office/powerpoint/2010/main" val="4250985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A24D67-AA03-4141-A9D7-1A8F09B304A1}" type="slidenum">
              <a:rPr lang="en-US"/>
              <a:pPr/>
              <a:t>8</a:t>
            </a:fld>
            <a:endParaRPr lang="en-US"/>
          </a:p>
        </p:txBody>
      </p:sp>
      <p:sp>
        <p:nvSpPr>
          <p:cNvPr id="542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186113" y="581025"/>
            <a:ext cx="3830637" cy="28733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42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21215" y="3638554"/>
            <a:ext cx="8163465" cy="33785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751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Okay so first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17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851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370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30189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951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879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7843643" y="-2231"/>
            <a:ext cx="13003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Winter 2018</a:t>
            </a:r>
            <a:endParaRPr lang="en-US" sz="900" b="0" i="0" dirty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09008" y="-2231"/>
            <a:ext cx="132600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L02:  Memory &amp; Data I</a:t>
            </a:r>
          </a:p>
        </p:txBody>
      </p:sp>
    </p:spTree>
    <p:extLst>
      <p:ext uri="{BB962C8B-B14F-4D97-AF65-F5344CB8AC3E}">
        <p14:creationId xmlns:p14="http://schemas.microsoft.com/office/powerpoint/2010/main" val="2987614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://xkcd.com/676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tags" Target="../tags/tag128.xml"/><Relationship Id="rId18" Type="http://schemas.openxmlformats.org/officeDocument/2006/relationships/slideLayout" Target="../slideLayouts/slideLayout4.xml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12" Type="http://schemas.openxmlformats.org/officeDocument/2006/relationships/tags" Target="../tags/tag127.xml"/><Relationship Id="rId17" Type="http://schemas.openxmlformats.org/officeDocument/2006/relationships/tags" Target="../tags/tag132.xml"/><Relationship Id="rId2" Type="http://schemas.openxmlformats.org/officeDocument/2006/relationships/tags" Target="../tags/tag117.xml"/><Relationship Id="rId16" Type="http://schemas.openxmlformats.org/officeDocument/2006/relationships/tags" Target="../tags/tag131.xml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tags" Target="../tags/tag126.xml"/><Relationship Id="rId5" Type="http://schemas.openxmlformats.org/officeDocument/2006/relationships/tags" Target="../tags/tag120.xml"/><Relationship Id="rId15" Type="http://schemas.openxmlformats.org/officeDocument/2006/relationships/tags" Target="../tags/tag130.xml"/><Relationship Id="rId10" Type="http://schemas.openxmlformats.org/officeDocument/2006/relationships/tags" Target="../tags/tag125.xml"/><Relationship Id="rId19" Type="http://schemas.openxmlformats.org/officeDocument/2006/relationships/notesSlide" Target="../notesSlides/notesSlide11.xml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tags" Target="../tags/tag1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35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37.xml"/><Relationship Id="rId4" Type="http://schemas.openxmlformats.org/officeDocument/2006/relationships/tags" Target="../tags/tag1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40.xml"/><Relationship Id="rId7" Type="http://schemas.openxmlformats.org/officeDocument/2006/relationships/image" Target="../media/image16.png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tags" Target="../tags/tag1410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153.xml"/><Relationship Id="rId18" Type="http://schemas.openxmlformats.org/officeDocument/2006/relationships/tags" Target="../tags/tag158.xml"/><Relationship Id="rId26" Type="http://schemas.openxmlformats.org/officeDocument/2006/relationships/tags" Target="../tags/tag166.xml"/><Relationship Id="rId39" Type="http://schemas.openxmlformats.org/officeDocument/2006/relationships/tags" Target="../tags/tag179.xml"/><Relationship Id="rId21" Type="http://schemas.openxmlformats.org/officeDocument/2006/relationships/tags" Target="../tags/tag161.xml"/><Relationship Id="rId34" Type="http://schemas.openxmlformats.org/officeDocument/2006/relationships/tags" Target="../tags/tag174.xml"/><Relationship Id="rId42" Type="http://schemas.openxmlformats.org/officeDocument/2006/relationships/tags" Target="../tags/tag182.xml"/><Relationship Id="rId47" Type="http://schemas.openxmlformats.org/officeDocument/2006/relationships/tags" Target="../tags/tag187.xml"/><Relationship Id="rId50" Type="http://schemas.openxmlformats.org/officeDocument/2006/relationships/tags" Target="../tags/tag190.xml"/><Relationship Id="rId55" Type="http://schemas.openxmlformats.org/officeDocument/2006/relationships/notesSlide" Target="../notesSlides/notesSlide15.xml"/><Relationship Id="rId7" Type="http://schemas.openxmlformats.org/officeDocument/2006/relationships/tags" Target="../tags/tag147.xml"/><Relationship Id="rId2" Type="http://schemas.openxmlformats.org/officeDocument/2006/relationships/tags" Target="../tags/tag142.xml"/><Relationship Id="rId16" Type="http://schemas.openxmlformats.org/officeDocument/2006/relationships/tags" Target="../tags/tag156.xml"/><Relationship Id="rId29" Type="http://schemas.openxmlformats.org/officeDocument/2006/relationships/tags" Target="../tags/tag169.xml"/><Relationship Id="rId11" Type="http://schemas.openxmlformats.org/officeDocument/2006/relationships/tags" Target="../tags/tag151.xml"/><Relationship Id="rId24" Type="http://schemas.openxmlformats.org/officeDocument/2006/relationships/tags" Target="../tags/tag164.xml"/><Relationship Id="rId32" Type="http://schemas.openxmlformats.org/officeDocument/2006/relationships/tags" Target="../tags/tag172.xml"/><Relationship Id="rId37" Type="http://schemas.openxmlformats.org/officeDocument/2006/relationships/tags" Target="../tags/tag177.xml"/><Relationship Id="rId40" Type="http://schemas.openxmlformats.org/officeDocument/2006/relationships/tags" Target="../tags/tag180.xml"/><Relationship Id="rId45" Type="http://schemas.openxmlformats.org/officeDocument/2006/relationships/tags" Target="../tags/tag185.xml"/><Relationship Id="rId53" Type="http://schemas.openxmlformats.org/officeDocument/2006/relationships/tags" Target="../tags/tag193.xml"/><Relationship Id="rId5" Type="http://schemas.openxmlformats.org/officeDocument/2006/relationships/tags" Target="../tags/tag145.xml"/><Relationship Id="rId10" Type="http://schemas.openxmlformats.org/officeDocument/2006/relationships/tags" Target="../tags/tag150.xml"/><Relationship Id="rId19" Type="http://schemas.openxmlformats.org/officeDocument/2006/relationships/tags" Target="../tags/tag159.xml"/><Relationship Id="rId31" Type="http://schemas.openxmlformats.org/officeDocument/2006/relationships/tags" Target="../tags/tag171.xml"/><Relationship Id="rId44" Type="http://schemas.openxmlformats.org/officeDocument/2006/relationships/tags" Target="../tags/tag184.xml"/><Relationship Id="rId52" Type="http://schemas.openxmlformats.org/officeDocument/2006/relationships/tags" Target="../tags/tag192.xml"/><Relationship Id="rId4" Type="http://schemas.openxmlformats.org/officeDocument/2006/relationships/tags" Target="../tags/tag144.xml"/><Relationship Id="rId9" Type="http://schemas.openxmlformats.org/officeDocument/2006/relationships/tags" Target="../tags/tag149.xml"/><Relationship Id="rId14" Type="http://schemas.openxmlformats.org/officeDocument/2006/relationships/tags" Target="../tags/tag154.xml"/><Relationship Id="rId22" Type="http://schemas.openxmlformats.org/officeDocument/2006/relationships/tags" Target="../tags/tag162.xml"/><Relationship Id="rId27" Type="http://schemas.openxmlformats.org/officeDocument/2006/relationships/tags" Target="../tags/tag167.xml"/><Relationship Id="rId30" Type="http://schemas.openxmlformats.org/officeDocument/2006/relationships/tags" Target="../tags/tag170.xml"/><Relationship Id="rId35" Type="http://schemas.openxmlformats.org/officeDocument/2006/relationships/tags" Target="../tags/tag175.xml"/><Relationship Id="rId43" Type="http://schemas.openxmlformats.org/officeDocument/2006/relationships/tags" Target="../tags/tag183.xml"/><Relationship Id="rId48" Type="http://schemas.openxmlformats.org/officeDocument/2006/relationships/tags" Target="../tags/tag188.xml"/><Relationship Id="rId8" Type="http://schemas.openxmlformats.org/officeDocument/2006/relationships/tags" Target="../tags/tag148.xml"/><Relationship Id="rId51" Type="http://schemas.openxmlformats.org/officeDocument/2006/relationships/tags" Target="../tags/tag191.xml"/><Relationship Id="rId3" Type="http://schemas.openxmlformats.org/officeDocument/2006/relationships/tags" Target="../tags/tag143.xml"/><Relationship Id="rId12" Type="http://schemas.openxmlformats.org/officeDocument/2006/relationships/tags" Target="../tags/tag152.xml"/><Relationship Id="rId17" Type="http://schemas.openxmlformats.org/officeDocument/2006/relationships/tags" Target="../tags/tag157.xml"/><Relationship Id="rId25" Type="http://schemas.openxmlformats.org/officeDocument/2006/relationships/tags" Target="../tags/tag165.xml"/><Relationship Id="rId33" Type="http://schemas.openxmlformats.org/officeDocument/2006/relationships/tags" Target="../tags/tag173.xml"/><Relationship Id="rId38" Type="http://schemas.openxmlformats.org/officeDocument/2006/relationships/tags" Target="../tags/tag178.xml"/><Relationship Id="rId46" Type="http://schemas.openxmlformats.org/officeDocument/2006/relationships/tags" Target="../tags/tag186.xml"/><Relationship Id="rId20" Type="http://schemas.openxmlformats.org/officeDocument/2006/relationships/tags" Target="../tags/tag160.xml"/><Relationship Id="rId41" Type="http://schemas.openxmlformats.org/officeDocument/2006/relationships/tags" Target="../tags/tag181.xml"/><Relationship Id="rId54" Type="http://schemas.openxmlformats.org/officeDocument/2006/relationships/slideLayout" Target="../slideLayouts/slideLayout2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5" Type="http://schemas.openxmlformats.org/officeDocument/2006/relationships/tags" Target="../tags/tag155.xml"/><Relationship Id="rId23" Type="http://schemas.openxmlformats.org/officeDocument/2006/relationships/tags" Target="../tags/tag163.xml"/><Relationship Id="rId28" Type="http://schemas.openxmlformats.org/officeDocument/2006/relationships/tags" Target="../tags/tag168.xml"/><Relationship Id="rId36" Type="http://schemas.openxmlformats.org/officeDocument/2006/relationships/tags" Target="../tags/tag176.xml"/><Relationship Id="rId49" Type="http://schemas.openxmlformats.org/officeDocument/2006/relationships/tags" Target="../tags/tag189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206.xml"/><Relationship Id="rId18" Type="http://schemas.openxmlformats.org/officeDocument/2006/relationships/tags" Target="../tags/tag211.xml"/><Relationship Id="rId26" Type="http://schemas.openxmlformats.org/officeDocument/2006/relationships/tags" Target="../tags/tag219.xml"/><Relationship Id="rId39" Type="http://schemas.openxmlformats.org/officeDocument/2006/relationships/tags" Target="../tags/tag232.xml"/><Relationship Id="rId21" Type="http://schemas.openxmlformats.org/officeDocument/2006/relationships/tags" Target="../tags/tag214.xml"/><Relationship Id="rId34" Type="http://schemas.openxmlformats.org/officeDocument/2006/relationships/tags" Target="../tags/tag227.xml"/><Relationship Id="rId42" Type="http://schemas.openxmlformats.org/officeDocument/2006/relationships/tags" Target="../tags/tag235.xml"/><Relationship Id="rId47" Type="http://schemas.openxmlformats.org/officeDocument/2006/relationships/tags" Target="../tags/tag240.xml"/><Relationship Id="rId50" Type="http://schemas.openxmlformats.org/officeDocument/2006/relationships/tags" Target="../tags/tag243.xml"/><Relationship Id="rId55" Type="http://schemas.openxmlformats.org/officeDocument/2006/relationships/tags" Target="../tags/tag248.xml"/><Relationship Id="rId63" Type="http://schemas.openxmlformats.org/officeDocument/2006/relationships/notesSlide" Target="../notesSlides/notesSlide16.xml"/><Relationship Id="rId7" Type="http://schemas.openxmlformats.org/officeDocument/2006/relationships/tags" Target="../tags/tag200.xml"/><Relationship Id="rId2" Type="http://schemas.openxmlformats.org/officeDocument/2006/relationships/tags" Target="../tags/tag195.xml"/><Relationship Id="rId16" Type="http://schemas.openxmlformats.org/officeDocument/2006/relationships/tags" Target="../tags/tag209.xml"/><Relationship Id="rId29" Type="http://schemas.openxmlformats.org/officeDocument/2006/relationships/tags" Target="../tags/tag222.xml"/><Relationship Id="rId11" Type="http://schemas.openxmlformats.org/officeDocument/2006/relationships/tags" Target="../tags/tag204.xml"/><Relationship Id="rId24" Type="http://schemas.openxmlformats.org/officeDocument/2006/relationships/tags" Target="../tags/tag217.xml"/><Relationship Id="rId32" Type="http://schemas.openxmlformats.org/officeDocument/2006/relationships/tags" Target="../tags/tag225.xml"/><Relationship Id="rId37" Type="http://schemas.openxmlformats.org/officeDocument/2006/relationships/tags" Target="../tags/tag230.xml"/><Relationship Id="rId40" Type="http://schemas.openxmlformats.org/officeDocument/2006/relationships/tags" Target="../tags/tag233.xml"/><Relationship Id="rId45" Type="http://schemas.openxmlformats.org/officeDocument/2006/relationships/tags" Target="../tags/tag238.xml"/><Relationship Id="rId53" Type="http://schemas.openxmlformats.org/officeDocument/2006/relationships/tags" Target="../tags/tag246.xml"/><Relationship Id="rId58" Type="http://schemas.openxmlformats.org/officeDocument/2006/relationships/tags" Target="../tags/tag251.xml"/><Relationship Id="rId5" Type="http://schemas.openxmlformats.org/officeDocument/2006/relationships/tags" Target="../tags/tag198.xml"/><Relationship Id="rId61" Type="http://schemas.openxmlformats.org/officeDocument/2006/relationships/tags" Target="../tags/tag254.xml"/><Relationship Id="rId19" Type="http://schemas.openxmlformats.org/officeDocument/2006/relationships/tags" Target="../tags/tag212.xml"/><Relationship Id="rId14" Type="http://schemas.openxmlformats.org/officeDocument/2006/relationships/tags" Target="../tags/tag207.xml"/><Relationship Id="rId22" Type="http://schemas.openxmlformats.org/officeDocument/2006/relationships/tags" Target="../tags/tag215.xml"/><Relationship Id="rId27" Type="http://schemas.openxmlformats.org/officeDocument/2006/relationships/tags" Target="../tags/tag220.xml"/><Relationship Id="rId30" Type="http://schemas.openxmlformats.org/officeDocument/2006/relationships/tags" Target="../tags/tag223.xml"/><Relationship Id="rId35" Type="http://schemas.openxmlformats.org/officeDocument/2006/relationships/tags" Target="../tags/tag228.xml"/><Relationship Id="rId43" Type="http://schemas.openxmlformats.org/officeDocument/2006/relationships/tags" Target="../tags/tag236.xml"/><Relationship Id="rId48" Type="http://schemas.openxmlformats.org/officeDocument/2006/relationships/tags" Target="../tags/tag241.xml"/><Relationship Id="rId56" Type="http://schemas.openxmlformats.org/officeDocument/2006/relationships/tags" Target="../tags/tag249.xml"/><Relationship Id="rId8" Type="http://schemas.openxmlformats.org/officeDocument/2006/relationships/tags" Target="../tags/tag201.xml"/><Relationship Id="rId51" Type="http://schemas.openxmlformats.org/officeDocument/2006/relationships/tags" Target="../tags/tag244.xml"/><Relationship Id="rId3" Type="http://schemas.openxmlformats.org/officeDocument/2006/relationships/tags" Target="../tags/tag196.xml"/><Relationship Id="rId12" Type="http://schemas.openxmlformats.org/officeDocument/2006/relationships/tags" Target="../tags/tag205.xml"/><Relationship Id="rId17" Type="http://schemas.openxmlformats.org/officeDocument/2006/relationships/tags" Target="../tags/tag210.xml"/><Relationship Id="rId25" Type="http://schemas.openxmlformats.org/officeDocument/2006/relationships/tags" Target="../tags/tag218.xml"/><Relationship Id="rId33" Type="http://schemas.openxmlformats.org/officeDocument/2006/relationships/tags" Target="../tags/tag226.xml"/><Relationship Id="rId38" Type="http://schemas.openxmlformats.org/officeDocument/2006/relationships/tags" Target="../tags/tag231.xml"/><Relationship Id="rId46" Type="http://schemas.openxmlformats.org/officeDocument/2006/relationships/tags" Target="../tags/tag239.xml"/><Relationship Id="rId59" Type="http://schemas.openxmlformats.org/officeDocument/2006/relationships/tags" Target="../tags/tag252.xml"/><Relationship Id="rId20" Type="http://schemas.openxmlformats.org/officeDocument/2006/relationships/tags" Target="../tags/tag213.xml"/><Relationship Id="rId41" Type="http://schemas.openxmlformats.org/officeDocument/2006/relationships/tags" Target="../tags/tag234.xml"/><Relationship Id="rId54" Type="http://schemas.openxmlformats.org/officeDocument/2006/relationships/tags" Target="../tags/tag247.xml"/><Relationship Id="rId62" Type="http://schemas.openxmlformats.org/officeDocument/2006/relationships/slideLayout" Target="../slideLayouts/slideLayout2.xml"/><Relationship Id="rId1" Type="http://schemas.openxmlformats.org/officeDocument/2006/relationships/tags" Target="../tags/tag194.xml"/><Relationship Id="rId6" Type="http://schemas.openxmlformats.org/officeDocument/2006/relationships/tags" Target="../tags/tag199.xml"/><Relationship Id="rId15" Type="http://schemas.openxmlformats.org/officeDocument/2006/relationships/tags" Target="../tags/tag208.xml"/><Relationship Id="rId23" Type="http://schemas.openxmlformats.org/officeDocument/2006/relationships/tags" Target="../tags/tag216.xml"/><Relationship Id="rId28" Type="http://schemas.openxmlformats.org/officeDocument/2006/relationships/tags" Target="../tags/tag221.xml"/><Relationship Id="rId36" Type="http://schemas.openxmlformats.org/officeDocument/2006/relationships/tags" Target="../tags/tag229.xml"/><Relationship Id="rId49" Type="http://schemas.openxmlformats.org/officeDocument/2006/relationships/tags" Target="../tags/tag242.xml"/><Relationship Id="rId57" Type="http://schemas.openxmlformats.org/officeDocument/2006/relationships/tags" Target="../tags/tag250.xml"/><Relationship Id="rId10" Type="http://schemas.openxmlformats.org/officeDocument/2006/relationships/tags" Target="../tags/tag203.xml"/><Relationship Id="rId31" Type="http://schemas.openxmlformats.org/officeDocument/2006/relationships/tags" Target="../tags/tag224.xml"/><Relationship Id="rId44" Type="http://schemas.openxmlformats.org/officeDocument/2006/relationships/tags" Target="../tags/tag237.xml"/><Relationship Id="rId52" Type="http://schemas.openxmlformats.org/officeDocument/2006/relationships/tags" Target="../tags/tag245.xml"/><Relationship Id="rId60" Type="http://schemas.openxmlformats.org/officeDocument/2006/relationships/tags" Target="../tags/tag253.xml"/><Relationship Id="rId4" Type="http://schemas.openxmlformats.org/officeDocument/2006/relationships/tags" Target="../tags/tag197.xml"/><Relationship Id="rId9" Type="http://schemas.openxmlformats.org/officeDocument/2006/relationships/tags" Target="../tags/tag202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267.xml"/><Relationship Id="rId18" Type="http://schemas.openxmlformats.org/officeDocument/2006/relationships/tags" Target="../tags/tag272.xml"/><Relationship Id="rId26" Type="http://schemas.openxmlformats.org/officeDocument/2006/relationships/tags" Target="../tags/tag280.xml"/><Relationship Id="rId39" Type="http://schemas.openxmlformats.org/officeDocument/2006/relationships/tags" Target="../tags/tag293.xml"/><Relationship Id="rId21" Type="http://schemas.openxmlformats.org/officeDocument/2006/relationships/tags" Target="../tags/tag275.xml"/><Relationship Id="rId34" Type="http://schemas.openxmlformats.org/officeDocument/2006/relationships/tags" Target="../tags/tag288.xml"/><Relationship Id="rId42" Type="http://schemas.openxmlformats.org/officeDocument/2006/relationships/tags" Target="../tags/tag296.xml"/><Relationship Id="rId47" Type="http://schemas.openxmlformats.org/officeDocument/2006/relationships/tags" Target="../tags/tag301.xml"/><Relationship Id="rId7" Type="http://schemas.openxmlformats.org/officeDocument/2006/relationships/tags" Target="../tags/tag261.xml"/><Relationship Id="rId2" Type="http://schemas.openxmlformats.org/officeDocument/2006/relationships/tags" Target="../tags/tag256.xml"/><Relationship Id="rId16" Type="http://schemas.openxmlformats.org/officeDocument/2006/relationships/tags" Target="../tags/tag270.xml"/><Relationship Id="rId29" Type="http://schemas.openxmlformats.org/officeDocument/2006/relationships/tags" Target="../tags/tag283.xml"/><Relationship Id="rId11" Type="http://schemas.openxmlformats.org/officeDocument/2006/relationships/tags" Target="../tags/tag265.xml"/><Relationship Id="rId24" Type="http://schemas.openxmlformats.org/officeDocument/2006/relationships/tags" Target="../tags/tag278.xml"/><Relationship Id="rId32" Type="http://schemas.openxmlformats.org/officeDocument/2006/relationships/tags" Target="../tags/tag286.xml"/><Relationship Id="rId37" Type="http://schemas.openxmlformats.org/officeDocument/2006/relationships/tags" Target="../tags/tag291.xml"/><Relationship Id="rId40" Type="http://schemas.openxmlformats.org/officeDocument/2006/relationships/tags" Target="../tags/tag294.xml"/><Relationship Id="rId45" Type="http://schemas.openxmlformats.org/officeDocument/2006/relationships/tags" Target="../tags/tag299.xml"/><Relationship Id="rId5" Type="http://schemas.openxmlformats.org/officeDocument/2006/relationships/tags" Target="../tags/tag259.xml"/><Relationship Id="rId15" Type="http://schemas.openxmlformats.org/officeDocument/2006/relationships/tags" Target="../tags/tag269.xml"/><Relationship Id="rId23" Type="http://schemas.openxmlformats.org/officeDocument/2006/relationships/tags" Target="../tags/tag277.xml"/><Relationship Id="rId28" Type="http://schemas.openxmlformats.org/officeDocument/2006/relationships/tags" Target="../tags/tag282.xml"/><Relationship Id="rId36" Type="http://schemas.openxmlformats.org/officeDocument/2006/relationships/tags" Target="../tags/tag290.xml"/><Relationship Id="rId49" Type="http://schemas.openxmlformats.org/officeDocument/2006/relationships/notesSlide" Target="../notesSlides/notesSlide17.xml"/><Relationship Id="rId10" Type="http://schemas.openxmlformats.org/officeDocument/2006/relationships/tags" Target="../tags/tag264.xml"/><Relationship Id="rId19" Type="http://schemas.openxmlformats.org/officeDocument/2006/relationships/tags" Target="../tags/tag273.xml"/><Relationship Id="rId31" Type="http://schemas.openxmlformats.org/officeDocument/2006/relationships/tags" Target="../tags/tag285.xml"/><Relationship Id="rId44" Type="http://schemas.openxmlformats.org/officeDocument/2006/relationships/tags" Target="../tags/tag298.xml"/><Relationship Id="rId4" Type="http://schemas.openxmlformats.org/officeDocument/2006/relationships/tags" Target="../tags/tag258.xml"/><Relationship Id="rId9" Type="http://schemas.openxmlformats.org/officeDocument/2006/relationships/tags" Target="../tags/tag263.xml"/><Relationship Id="rId14" Type="http://schemas.openxmlformats.org/officeDocument/2006/relationships/tags" Target="../tags/tag268.xml"/><Relationship Id="rId22" Type="http://schemas.openxmlformats.org/officeDocument/2006/relationships/tags" Target="../tags/tag276.xml"/><Relationship Id="rId27" Type="http://schemas.openxmlformats.org/officeDocument/2006/relationships/tags" Target="../tags/tag281.xml"/><Relationship Id="rId30" Type="http://schemas.openxmlformats.org/officeDocument/2006/relationships/tags" Target="../tags/tag284.xml"/><Relationship Id="rId35" Type="http://schemas.openxmlformats.org/officeDocument/2006/relationships/tags" Target="../tags/tag289.xml"/><Relationship Id="rId43" Type="http://schemas.openxmlformats.org/officeDocument/2006/relationships/tags" Target="../tags/tag297.xml"/><Relationship Id="rId48" Type="http://schemas.openxmlformats.org/officeDocument/2006/relationships/slideLayout" Target="../slideLayouts/slideLayout2.xml"/><Relationship Id="rId8" Type="http://schemas.openxmlformats.org/officeDocument/2006/relationships/tags" Target="../tags/tag262.xml"/><Relationship Id="rId3" Type="http://schemas.openxmlformats.org/officeDocument/2006/relationships/tags" Target="../tags/tag257.xml"/><Relationship Id="rId12" Type="http://schemas.openxmlformats.org/officeDocument/2006/relationships/tags" Target="../tags/tag266.xml"/><Relationship Id="rId17" Type="http://schemas.openxmlformats.org/officeDocument/2006/relationships/tags" Target="../tags/tag271.xml"/><Relationship Id="rId25" Type="http://schemas.openxmlformats.org/officeDocument/2006/relationships/tags" Target="../tags/tag279.xml"/><Relationship Id="rId33" Type="http://schemas.openxmlformats.org/officeDocument/2006/relationships/tags" Target="../tags/tag287.xml"/><Relationship Id="rId38" Type="http://schemas.openxmlformats.org/officeDocument/2006/relationships/tags" Target="../tags/tag292.xml"/><Relationship Id="rId46" Type="http://schemas.openxmlformats.org/officeDocument/2006/relationships/tags" Target="../tags/tag300.xml"/><Relationship Id="rId20" Type="http://schemas.openxmlformats.org/officeDocument/2006/relationships/tags" Target="../tags/tag274.xml"/><Relationship Id="rId41" Type="http://schemas.openxmlformats.org/officeDocument/2006/relationships/tags" Target="../tags/tag295.xml"/><Relationship Id="rId1" Type="http://schemas.openxmlformats.org/officeDocument/2006/relationships/tags" Target="../tags/tag255.xml"/><Relationship Id="rId6" Type="http://schemas.openxmlformats.org/officeDocument/2006/relationships/tags" Target="../tags/tag260.xml"/></Relationships>
</file>

<file path=ppt/slides/_rels/slide18.xml.rels><?xml version="1.0" encoding="UTF-8" standalone="yes"?>
<Relationships xmlns="http://schemas.openxmlformats.org/package/2006/relationships"><Relationship Id="rId26" Type="http://schemas.openxmlformats.org/officeDocument/2006/relationships/tags" Target="../tags/tag327.xml"/><Relationship Id="rId21" Type="http://schemas.openxmlformats.org/officeDocument/2006/relationships/tags" Target="../tags/tag322.xml"/><Relationship Id="rId34" Type="http://schemas.openxmlformats.org/officeDocument/2006/relationships/tags" Target="../tags/tag335.xml"/><Relationship Id="rId42" Type="http://schemas.openxmlformats.org/officeDocument/2006/relationships/tags" Target="../tags/tag343.xml"/><Relationship Id="rId47" Type="http://schemas.openxmlformats.org/officeDocument/2006/relationships/tags" Target="../tags/tag348.xml"/><Relationship Id="rId50" Type="http://schemas.openxmlformats.org/officeDocument/2006/relationships/tags" Target="../tags/tag351.xml"/><Relationship Id="rId55" Type="http://schemas.openxmlformats.org/officeDocument/2006/relationships/tags" Target="../tags/tag356.xml"/><Relationship Id="rId63" Type="http://schemas.openxmlformats.org/officeDocument/2006/relationships/tags" Target="../tags/tag364.xml"/><Relationship Id="rId7" Type="http://schemas.openxmlformats.org/officeDocument/2006/relationships/tags" Target="../tags/tag308.xml"/><Relationship Id="rId2" Type="http://schemas.openxmlformats.org/officeDocument/2006/relationships/tags" Target="../tags/tag303.xml"/><Relationship Id="rId16" Type="http://schemas.openxmlformats.org/officeDocument/2006/relationships/tags" Target="../tags/tag317.xml"/><Relationship Id="rId29" Type="http://schemas.openxmlformats.org/officeDocument/2006/relationships/tags" Target="../tags/tag330.xml"/><Relationship Id="rId11" Type="http://schemas.openxmlformats.org/officeDocument/2006/relationships/tags" Target="../tags/tag312.xml"/><Relationship Id="rId24" Type="http://schemas.openxmlformats.org/officeDocument/2006/relationships/tags" Target="../tags/tag325.xml"/><Relationship Id="rId32" Type="http://schemas.openxmlformats.org/officeDocument/2006/relationships/tags" Target="../tags/tag333.xml"/><Relationship Id="rId37" Type="http://schemas.openxmlformats.org/officeDocument/2006/relationships/tags" Target="../tags/tag338.xml"/><Relationship Id="rId40" Type="http://schemas.openxmlformats.org/officeDocument/2006/relationships/tags" Target="../tags/tag341.xml"/><Relationship Id="rId45" Type="http://schemas.openxmlformats.org/officeDocument/2006/relationships/tags" Target="../tags/tag346.xml"/><Relationship Id="rId53" Type="http://schemas.openxmlformats.org/officeDocument/2006/relationships/tags" Target="../tags/tag354.xml"/><Relationship Id="rId58" Type="http://schemas.openxmlformats.org/officeDocument/2006/relationships/tags" Target="../tags/tag359.xml"/><Relationship Id="rId5" Type="http://schemas.openxmlformats.org/officeDocument/2006/relationships/tags" Target="../tags/tag306.xml"/><Relationship Id="rId61" Type="http://schemas.openxmlformats.org/officeDocument/2006/relationships/tags" Target="../tags/tag362.xml"/><Relationship Id="rId19" Type="http://schemas.openxmlformats.org/officeDocument/2006/relationships/tags" Target="../tags/tag320.xml"/><Relationship Id="rId14" Type="http://schemas.openxmlformats.org/officeDocument/2006/relationships/tags" Target="../tags/tag315.xml"/><Relationship Id="rId22" Type="http://schemas.openxmlformats.org/officeDocument/2006/relationships/tags" Target="../tags/tag323.xml"/><Relationship Id="rId27" Type="http://schemas.openxmlformats.org/officeDocument/2006/relationships/tags" Target="../tags/tag328.xml"/><Relationship Id="rId30" Type="http://schemas.openxmlformats.org/officeDocument/2006/relationships/tags" Target="../tags/tag331.xml"/><Relationship Id="rId35" Type="http://schemas.openxmlformats.org/officeDocument/2006/relationships/tags" Target="../tags/tag336.xml"/><Relationship Id="rId43" Type="http://schemas.openxmlformats.org/officeDocument/2006/relationships/tags" Target="../tags/tag344.xml"/><Relationship Id="rId48" Type="http://schemas.openxmlformats.org/officeDocument/2006/relationships/tags" Target="../tags/tag349.xml"/><Relationship Id="rId56" Type="http://schemas.openxmlformats.org/officeDocument/2006/relationships/tags" Target="../tags/tag357.xml"/><Relationship Id="rId64" Type="http://schemas.openxmlformats.org/officeDocument/2006/relationships/slideLayout" Target="../slideLayouts/slideLayout2.xml"/><Relationship Id="rId8" Type="http://schemas.openxmlformats.org/officeDocument/2006/relationships/tags" Target="../tags/tag309.xml"/><Relationship Id="rId51" Type="http://schemas.openxmlformats.org/officeDocument/2006/relationships/tags" Target="../tags/tag352.xml"/><Relationship Id="rId3" Type="http://schemas.openxmlformats.org/officeDocument/2006/relationships/tags" Target="../tags/tag304.xml"/><Relationship Id="rId12" Type="http://schemas.openxmlformats.org/officeDocument/2006/relationships/tags" Target="../tags/tag313.xml"/><Relationship Id="rId17" Type="http://schemas.openxmlformats.org/officeDocument/2006/relationships/tags" Target="../tags/tag318.xml"/><Relationship Id="rId25" Type="http://schemas.openxmlformats.org/officeDocument/2006/relationships/tags" Target="../tags/tag326.xml"/><Relationship Id="rId33" Type="http://schemas.openxmlformats.org/officeDocument/2006/relationships/tags" Target="../tags/tag334.xml"/><Relationship Id="rId38" Type="http://schemas.openxmlformats.org/officeDocument/2006/relationships/tags" Target="../tags/tag339.xml"/><Relationship Id="rId46" Type="http://schemas.openxmlformats.org/officeDocument/2006/relationships/tags" Target="../tags/tag347.xml"/><Relationship Id="rId59" Type="http://schemas.openxmlformats.org/officeDocument/2006/relationships/tags" Target="../tags/tag360.xml"/><Relationship Id="rId20" Type="http://schemas.openxmlformats.org/officeDocument/2006/relationships/tags" Target="../tags/tag321.xml"/><Relationship Id="rId41" Type="http://schemas.openxmlformats.org/officeDocument/2006/relationships/tags" Target="../tags/tag342.xml"/><Relationship Id="rId54" Type="http://schemas.openxmlformats.org/officeDocument/2006/relationships/tags" Target="../tags/tag355.xml"/><Relationship Id="rId62" Type="http://schemas.openxmlformats.org/officeDocument/2006/relationships/tags" Target="../tags/tag363.xml"/><Relationship Id="rId1" Type="http://schemas.openxmlformats.org/officeDocument/2006/relationships/tags" Target="../tags/tag302.xml"/><Relationship Id="rId6" Type="http://schemas.openxmlformats.org/officeDocument/2006/relationships/tags" Target="../tags/tag307.xml"/><Relationship Id="rId15" Type="http://schemas.openxmlformats.org/officeDocument/2006/relationships/tags" Target="../tags/tag316.xml"/><Relationship Id="rId23" Type="http://schemas.openxmlformats.org/officeDocument/2006/relationships/tags" Target="../tags/tag324.xml"/><Relationship Id="rId28" Type="http://schemas.openxmlformats.org/officeDocument/2006/relationships/tags" Target="../tags/tag329.xml"/><Relationship Id="rId36" Type="http://schemas.openxmlformats.org/officeDocument/2006/relationships/tags" Target="../tags/tag337.xml"/><Relationship Id="rId49" Type="http://schemas.openxmlformats.org/officeDocument/2006/relationships/tags" Target="../tags/tag350.xml"/><Relationship Id="rId57" Type="http://schemas.openxmlformats.org/officeDocument/2006/relationships/tags" Target="../tags/tag358.xml"/><Relationship Id="rId10" Type="http://schemas.openxmlformats.org/officeDocument/2006/relationships/tags" Target="../tags/tag311.xml"/><Relationship Id="rId31" Type="http://schemas.openxmlformats.org/officeDocument/2006/relationships/tags" Target="../tags/tag332.xml"/><Relationship Id="rId44" Type="http://schemas.openxmlformats.org/officeDocument/2006/relationships/tags" Target="../tags/tag345.xml"/><Relationship Id="rId52" Type="http://schemas.openxmlformats.org/officeDocument/2006/relationships/tags" Target="../tags/tag353.xml"/><Relationship Id="rId60" Type="http://schemas.openxmlformats.org/officeDocument/2006/relationships/tags" Target="../tags/tag361.xml"/><Relationship Id="rId65" Type="http://schemas.openxmlformats.org/officeDocument/2006/relationships/notesSlide" Target="../notesSlides/notesSlide18.xml"/><Relationship Id="rId4" Type="http://schemas.openxmlformats.org/officeDocument/2006/relationships/tags" Target="../tags/tag305.xml"/><Relationship Id="rId9" Type="http://schemas.openxmlformats.org/officeDocument/2006/relationships/tags" Target="../tags/tag310.xml"/><Relationship Id="rId13" Type="http://schemas.openxmlformats.org/officeDocument/2006/relationships/tags" Target="../tags/tag314.xml"/><Relationship Id="rId18" Type="http://schemas.openxmlformats.org/officeDocument/2006/relationships/tags" Target="../tags/tag319.xml"/><Relationship Id="rId39" Type="http://schemas.openxmlformats.org/officeDocument/2006/relationships/tags" Target="../tags/tag340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377.xml"/><Relationship Id="rId18" Type="http://schemas.openxmlformats.org/officeDocument/2006/relationships/tags" Target="../tags/tag382.xml"/><Relationship Id="rId26" Type="http://schemas.openxmlformats.org/officeDocument/2006/relationships/tags" Target="../tags/tag390.xml"/><Relationship Id="rId39" Type="http://schemas.openxmlformats.org/officeDocument/2006/relationships/tags" Target="../tags/tag403.xml"/><Relationship Id="rId21" Type="http://schemas.openxmlformats.org/officeDocument/2006/relationships/tags" Target="../tags/tag385.xml"/><Relationship Id="rId34" Type="http://schemas.openxmlformats.org/officeDocument/2006/relationships/tags" Target="../tags/tag398.xml"/><Relationship Id="rId42" Type="http://schemas.openxmlformats.org/officeDocument/2006/relationships/tags" Target="../tags/tag406.xml"/><Relationship Id="rId47" Type="http://schemas.openxmlformats.org/officeDocument/2006/relationships/notesSlide" Target="../notesSlides/notesSlide19.xml"/><Relationship Id="rId7" Type="http://schemas.openxmlformats.org/officeDocument/2006/relationships/tags" Target="../tags/tag371.xml"/><Relationship Id="rId2" Type="http://schemas.openxmlformats.org/officeDocument/2006/relationships/tags" Target="../tags/tag366.xml"/><Relationship Id="rId16" Type="http://schemas.openxmlformats.org/officeDocument/2006/relationships/tags" Target="../tags/tag380.xml"/><Relationship Id="rId29" Type="http://schemas.openxmlformats.org/officeDocument/2006/relationships/tags" Target="../tags/tag393.xml"/><Relationship Id="rId1" Type="http://schemas.openxmlformats.org/officeDocument/2006/relationships/tags" Target="../tags/tag365.xml"/><Relationship Id="rId6" Type="http://schemas.openxmlformats.org/officeDocument/2006/relationships/tags" Target="../tags/tag370.xml"/><Relationship Id="rId11" Type="http://schemas.openxmlformats.org/officeDocument/2006/relationships/tags" Target="../tags/tag375.xml"/><Relationship Id="rId24" Type="http://schemas.openxmlformats.org/officeDocument/2006/relationships/tags" Target="../tags/tag388.xml"/><Relationship Id="rId32" Type="http://schemas.openxmlformats.org/officeDocument/2006/relationships/tags" Target="../tags/tag396.xml"/><Relationship Id="rId37" Type="http://schemas.openxmlformats.org/officeDocument/2006/relationships/tags" Target="../tags/tag401.xml"/><Relationship Id="rId40" Type="http://schemas.openxmlformats.org/officeDocument/2006/relationships/tags" Target="../tags/tag404.xml"/><Relationship Id="rId45" Type="http://schemas.openxmlformats.org/officeDocument/2006/relationships/tags" Target="../tags/tag409.xml"/><Relationship Id="rId5" Type="http://schemas.openxmlformats.org/officeDocument/2006/relationships/tags" Target="../tags/tag369.xml"/><Relationship Id="rId15" Type="http://schemas.openxmlformats.org/officeDocument/2006/relationships/tags" Target="../tags/tag379.xml"/><Relationship Id="rId23" Type="http://schemas.openxmlformats.org/officeDocument/2006/relationships/tags" Target="../tags/tag387.xml"/><Relationship Id="rId28" Type="http://schemas.openxmlformats.org/officeDocument/2006/relationships/tags" Target="../tags/tag392.xml"/><Relationship Id="rId36" Type="http://schemas.openxmlformats.org/officeDocument/2006/relationships/tags" Target="../tags/tag400.xml"/><Relationship Id="rId10" Type="http://schemas.openxmlformats.org/officeDocument/2006/relationships/tags" Target="../tags/tag374.xml"/><Relationship Id="rId19" Type="http://schemas.openxmlformats.org/officeDocument/2006/relationships/tags" Target="../tags/tag383.xml"/><Relationship Id="rId31" Type="http://schemas.openxmlformats.org/officeDocument/2006/relationships/tags" Target="../tags/tag395.xml"/><Relationship Id="rId44" Type="http://schemas.openxmlformats.org/officeDocument/2006/relationships/tags" Target="../tags/tag408.xml"/><Relationship Id="rId4" Type="http://schemas.openxmlformats.org/officeDocument/2006/relationships/tags" Target="../tags/tag368.xml"/><Relationship Id="rId9" Type="http://schemas.openxmlformats.org/officeDocument/2006/relationships/tags" Target="../tags/tag373.xml"/><Relationship Id="rId14" Type="http://schemas.openxmlformats.org/officeDocument/2006/relationships/tags" Target="../tags/tag378.xml"/><Relationship Id="rId22" Type="http://schemas.openxmlformats.org/officeDocument/2006/relationships/tags" Target="../tags/tag386.xml"/><Relationship Id="rId27" Type="http://schemas.openxmlformats.org/officeDocument/2006/relationships/tags" Target="../tags/tag391.xml"/><Relationship Id="rId30" Type="http://schemas.openxmlformats.org/officeDocument/2006/relationships/tags" Target="../tags/tag394.xml"/><Relationship Id="rId35" Type="http://schemas.openxmlformats.org/officeDocument/2006/relationships/tags" Target="../tags/tag399.xml"/><Relationship Id="rId43" Type="http://schemas.openxmlformats.org/officeDocument/2006/relationships/tags" Target="../tags/tag407.xml"/><Relationship Id="rId8" Type="http://schemas.openxmlformats.org/officeDocument/2006/relationships/tags" Target="../tags/tag372.xml"/><Relationship Id="rId3" Type="http://schemas.openxmlformats.org/officeDocument/2006/relationships/tags" Target="../tags/tag367.xml"/><Relationship Id="rId12" Type="http://schemas.openxmlformats.org/officeDocument/2006/relationships/tags" Target="../tags/tag376.xml"/><Relationship Id="rId17" Type="http://schemas.openxmlformats.org/officeDocument/2006/relationships/tags" Target="../tags/tag381.xml"/><Relationship Id="rId25" Type="http://schemas.openxmlformats.org/officeDocument/2006/relationships/tags" Target="../tags/tag389.xml"/><Relationship Id="rId33" Type="http://schemas.openxmlformats.org/officeDocument/2006/relationships/tags" Target="../tags/tag397.xml"/><Relationship Id="rId38" Type="http://schemas.openxmlformats.org/officeDocument/2006/relationships/tags" Target="../tags/tag402.xml"/><Relationship Id="rId46" Type="http://schemas.openxmlformats.org/officeDocument/2006/relationships/slideLayout" Target="../slideLayouts/slideLayout2.xml"/><Relationship Id="rId20" Type="http://schemas.openxmlformats.org/officeDocument/2006/relationships/tags" Target="../tags/tag384.xml"/><Relationship Id="rId41" Type="http://schemas.openxmlformats.org/officeDocument/2006/relationships/tags" Target="../tags/tag40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422.xml"/><Relationship Id="rId18" Type="http://schemas.openxmlformats.org/officeDocument/2006/relationships/tags" Target="../tags/tag427.xml"/><Relationship Id="rId26" Type="http://schemas.openxmlformats.org/officeDocument/2006/relationships/tags" Target="../tags/tag435.xml"/><Relationship Id="rId39" Type="http://schemas.openxmlformats.org/officeDocument/2006/relationships/tags" Target="../tags/tag448.xml"/><Relationship Id="rId21" Type="http://schemas.openxmlformats.org/officeDocument/2006/relationships/tags" Target="../tags/tag430.xml"/><Relationship Id="rId34" Type="http://schemas.openxmlformats.org/officeDocument/2006/relationships/tags" Target="../tags/tag443.xml"/><Relationship Id="rId42" Type="http://schemas.openxmlformats.org/officeDocument/2006/relationships/tags" Target="../tags/tag451.xml"/><Relationship Id="rId47" Type="http://schemas.openxmlformats.org/officeDocument/2006/relationships/tags" Target="../tags/tag456.xml"/><Relationship Id="rId50" Type="http://schemas.openxmlformats.org/officeDocument/2006/relationships/tags" Target="../tags/tag459.xml"/><Relationship Id="rId55" Type="http://schemas.openxmlformats.org/officeDocument/2006/relationships/slideLayout" Target="../slideLayouts/slideLayout2.xml"/><Relationship Id="rId7" Type="http://schemas.openxmlformats.org/officeDocument/2006/relationships/tags" Target="../tags/tag416.xml"/><Relationship Id="rId2" Type="http://schemas.openxmlformats.org/officeDocument/2006/relationships/tags" Target="../tags/tag411.xml"/><Relationship Id="rId16" Type="http://schemas.openxmlformats.org/officeDocument/2006/relationships/tags" Target="../tags/tag425.xml"/><Relationship Id="rId29" Type="http://schemas.openxmlformats.org/officeDocument/2006/relationships/tags" Target="../tags/tag438.xml"/><Relationship Id="rId11" Type="http://schemas.openxmlformats.org/officeDocument/2006/relationships/tags" Target="../tags/tag420.xml"/><Relationship Id="rId24" Type="http://schemas.openxmlformats.org/officeDocument/2006/relationships/tags" Target="../tags/tag433.xml"/><Relationship Id="rId32" Type="http://schemas.openxmlformats.org/officeDocument/2006/relationships/tags" Target="../tags/tag441.xml"/><Relationship Id="rId37" Type="http://schemas.openxmlformats.org/officeDocument/2006/relationships/tags" Target="../tags/tag446.xml"/><Relationship Id="rId40" Type="http://schemas.openxmlformats.org/officeDocument/2006/relationships/tags" Target="../tags/tag449.xml"/><Relationship Id="rId45" Type="http://schemas.openxmlformats.org/officeDocument/2006/relationships/tags" Target="../tags/tag454.xml"/><Relationship Id="rId53" Type="http://schemas.openxmlformats.org/officeDocument/2006/relationships/tags" Target="../tags/tag462.xml"/><Relationship Id="rId5" Type="http://schemas.openxmlformats.org/officeDocument/2006/relationships/tags" Target="../tags/tag414.xml"/><Relationship Id="rId10" Type="http://schemas.openxmlformats.org/officeDocument/2006/relationships/tags" Target="../tags/tag419.xml"/><Relationship Id="rId19" Type="http://schemas.openxmlformats.org/officeDocument/2006/relationships/tags" Target="../tags/tag428.xml"/><Relationship Id="rId31" Type="http://schemas.openxmlformats.org/officeDocument/2006/relationships/tags" Target="../tags/tag440.xml"/><Relationship Id="rId44" Type="http://schemas.openxmlformats.org/officeDocument/2006/relationships/tags" Target="../tags/tag453.xml"/><Relationship Id="rId52" Type="http://schemas.openxmlformats.org/officeDocument/2006/relationships/tags" Target="../tags/tag461.xml"/><Relationship Id="rId4" Type="http://schemas.openxmlformats.org/officeDocument/2006/relationships/tags" Target="../tags/tag413.xml"/><Relationship Id="rId9" Type="http://schemas.openxmlformats.org/officeDocument/2006/relationships/tags" Target="../tags/tag418.xml"/><Relationship Id="rId14" Type="http://schemas.openxmlformats.org/officeDocument/2006/relationships/tags" Target="../tags/tag423.xml"/><Relationship Id="rId22" Type="http://schemas.openxmlformats.org/officeDocument/2006/relationships/tags" Target="../tags/tag431.xml"/><Relationship Id="rId27" Type="http://schemas.openxmlformats.org/officeDocument/2006/relationships/tags" Target="../tags/tag436.xml"/><Relationship Id="rId30" Type="http://schemas.openxmlformats.org/officeDocument/2006/relationships/tags" Target="../tags/tag439.xml"/><Relationship Id="rId35" Type="http://schemas.openxmlformats.org/officeDocument/2006/relationships/tags" Target="../tags/tag444.xml"/><Relationship Id="rId43" Type="http://schemas.openxmlformats.org/officeDocument/2006/relationships/tags" Target="../tags/tag452.xml"/><Relationship Id="rId48" Type="http://schemas.openxmlformats.org/officeDocument/2006/relationships/tags" Target="../tags/tag457.xml"/><Relationship Id="rId56" Type="http://schemas.openxmlformats.org/officeDocument/2006/relationships/notesSlide" Target="../notesSlides/notesSlide20.xml"/><Relationship Id="rId8" Type="http://schemas.openxmlformats.org/officeDocument/2006/relationships/tags" Target="../tags/tag417.xml"/><Relationship Id="rId51" Type="http://schemas.openxmlformats.org/officeDocument/2006/relationships/tags" Target="../tags/tag460.xml"/><Relationship Id="rId3" Type="http://schemas.openxmlformats.org/officeDocument/2006/relationships/tags" Target="../tags/tag412.xml"/><Relationship Id="rId12" Type="http://schemas.openxmlformats.org/officeDocument/2006/relationships/tags" Target="../tags/tag421.xml"/><Relationship Id="rId17" Type="http://schemas.openxmlformats.org/officeDocument/2006/relationships/tags" Target="../tags/tag426.xml"/><Relationship Id="rId25" Type="http://schemas.openxmlformats.org/officeDocument/2006/relationships/tags" Target="../tags/tag434.xml"/><Relationship Id="rId33" Type="http://schemas.openxmlformats.org/officeDocument/2006/relationships/tags" Target="../tags/tag442.xml"/><Relationship Id="rId38" Type="http://schemas.openxmlformats.org/officeDocument/2006/relationships/tags" Target="../tags/tag447.xml"/><Relationship Id="rId46" Type="http://schemas.openxmlformats.org/officeDocument/2006/relationships/tags" Target="../tags/tag455.xml"/><Relationship Id="rId20" Type="http://schemas.openxmlformats.org/officeDocument/2006/relationships/tags" Target="../tags/tag429.xml"/><Relationship Id="rId41" Type="http://schemas.openxmlformats.org/officeDocument/2006/relationships/tags" Target="../tags/tag450.xml"/><Relationship Id="rId54" Type="http://schemas.openxmlformats.org/officeDocument/2006/relationships/tags" Target="../tags/tag463.xml"/><Relationship Id="rId1" Type="http://schemas.openxmlformats.org/officeDocument/2006/relationships/tags" Target="../tags/tag410.xml"/><Relationship Id="rId6" Type="http://schemas.openxmlformats.org/officeDocument/2006/relationships/tags" Target="../tags/tag415.xml"/><Relationship Id="rId15" Type="http://schemas.openxmlformats.org/officeDocument/2006/relationships/tags" Target="../tags/tag424.xml"/><Relationship Id="rId23" Type="http://schemas.openxmlformats.org/officeDocument/2006/relationships/tags" Target="../tags/tag432.xml"/><Relationship Id="rId28" Type="http://schemas.openxmlformats.org/officeDocument/2006/relationships/tags" Target="../tags/tag437.xml"/><Relationship Id="rId36" Type="http://schemas.openxmlformats.org/officeDocument/2006/relationships/tags" Target="../tags/tag445.xml"/><Relationship Id="rId49" Type="http://schemas.openxmlformats.org/officeDocument/2006/relationships/tags" Target="../tags/tag45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466.xml"/><Relationship Id="rId2" Type="http://schemas.openxmlformats.org/officeDocument/2006/relationships/tags" Target="../tags/tag465.xml"/><Relationship Id="rId1" Type="http://schemas.openxmlformats.org/officeDocument/2006/relationships/tags" Target="../tags/tag464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6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470.xml"/><Relationship Id="rId7" Type="http://schemas.openxmlformats.org/officeDocument/2006/relationships/tags" Target="../tags/tag4710.xml"/><Relationship Id="rId2" Type="http://schemas.openxmlformats.org/officeDocument/2006/relationships/tags" Target="../tags/tag469.xml"/><Relationship Id="rId1" Type="http://schemas.openxmlformats.org/officeDocument/2006/relationships/tags" Target="../tags/tag468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.png"/><Relationship Id="rId4" Type="http://schemas.openxmlformats.org/officeDocument/2006/relationships/tags" Target="../tags/tag471.xml"/><Relationship Id="rId9" Type="http://schemas.openxmlformats.org/officeDocument/2006/relationships/tags" Target="../tags/tag47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474.xml"/><Relationship Id="rId2" Type="http://schemas.openxmlformats.org/officeDocument/2006/relationships/tags" Target="../tags/tag473.xml"/><Relationship Id="rId1" Type="http://schemas.openxmlformats.org/officeDocument/2006/relationships/tags" Target="../tags/tag472.xml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487.xml"/><Relationship Id="rId18" Type="http://schemas.openxmlformats.org/officeDocument/2006/relationships/tags" Target="../tags/tag492.xml"/><Relationship Id="rId26" Type="http://schemas.openxmlformats.org/officeDocument/2006/relationships/tags" Target="../tags/tag500.xml"/><Relationship Id="rId39" Type="http://schemas.openxmlformats.org/officeDocument/2006/relationships/tags" Target="../tags/tag513.xml"/><Relationship Id="rId21" Type="http://schemas.openxmlformats.org/officeDocument/2006/relationships/tags" Target="../tags/tag495.xml"/><Relationship Id="rId34" Type="http://schemas.openxmlformats.org/officeDocument/2006/relationships/tags" Target="../tags/tag508.xml"/><Relationship Id="rId42" Type="http://schemas.openxmlformats.org/officeDocument/2006/relationships/slideLayout" Target="../slideLayouts/slideLayout2.xml"/><Relationship Id="rId7" Type="http://schemas.openxmlformats.org/officeDocument/2006/relationships/tags" Target="../tags/tag481.xml"/><Relationship Id="rId2" Type="http://schemas.openxmlformats.org/officeDocument/2006/relationships/tags" Target="../tags/tag476.xml"/><Relationship Id="rId16" Type="http://schemas.openxmlformats.org/officeDocument/2006/relationships/tags" Target="../tags/tag490.xml"/><Relationship Id="rId20" Type="http://schemas.openxmlformats.org/officeDocument/2006/relationships/tags" Target="../tags/tag494.xml"/><Relationship Id="rId29" Type="http://schemas.openxmlformats.org/officeDocument/2006/relationships/tags" Target="../tags/tag503.xml"/><Relationship Id="rId41" Type="http://schemas.openxmlformats.org/officeDocument/2006/relationships/tags" Target="../tags/tag515.xml"/><Relationship Id="rId1" Type="http://schemas.openxmlformats.org/officeDocument/2006/relationships/tags" Target="../tags/tag475.xml"/><Relationship Id="rId6" Type="http://schemas.openxmlformats.org/officeDocument/2006/relationships/tags" Target="../tags/tag480.xml"/><Relationship Id="rId11" Type="http://schemas.openxmlformats.org/officeDocument/2006/relationships/tags" Target="../tags/tag485.xml"/><Relationship Id="rId24" Type="http://schemas.openxmlformats.org/officeDocument/2006/relationships/tags" Target="../tags/tag498.xml"/><Relationship Id="rId32" Type="http://schemas.openxmlformats.org/officeDocument/2006/relationships/tags" Target="../tags/tag506.xml"/><Relationship Id="rId37" Type="http://schemas.openxmlformats.org/officeDocument/2006/relationships/tags" Target="../tags/tag511.xml"/><Relationship Id="rId40" Type="http://schemas.openxmlformats.org/officeDocument/2006/relationships/tags" Target="../tags/tag514.xml"/><Relationship Id="rId5" Type="http://schemas.openxmlformats.org/officeDocument/2006/relationships/tags" Target="../tags/tag479.xml"/><Relationship Id="rId15" Type="http://schemas.openxmlformats.org/officeDocument/2006/relationships/tags" Target="../tags/tag489.xml"/><Relationship Id="rId23" Type="http://schemas.openxmlformats.org/officeDocument/2006/relationships/tags" Target="../tags/tag497.xml"/><Relationship Id="rId28" Type="http://schemas.openxmlformats.org/officeDocument/2006/relationships/tags" Target="../tags/tag502.xml"/><Relationship Id="rId36" Type="http://schemas.openxmlformats.org/officeDocument/2006/relationships/tags" Target="../tags/tag510.xml"/><Relationship Id="rId10" Type="http://schemas.openxmlformats.org/officeDocument/2006/relationships/tags" Target="../tags/tag484.xml"/><Relationship Id="rId19" Type="http://schemas.openxmlformats.org/officeDocument/2006/relationships/tags" Target="../tags/tag493.xml"/><Relationship Id="rId31" Type="http://schemas.openxmlformats.org/officeDocument/2006/relationships/tags" Target="../tags/tag505.xml"/><Relationship Id="rId4" Type="http://schemas.openxmlformats.org/officeDocument/2006/relationships/tags" Target="../tags/tag478.xml"/><Relationship Id="rId9" Type="http://schemas.openxmlformats.org/officeDocument/2006/relationships/tags" Target="../tags/tag483.xml"/><Relationship Id="rId14" Type="http://schemas.openxmlformats.org/officeDocument/2006/relationships/tags" Target="../tags/tag488.xml"/><Relationship Id="rId22" Type="http://schemas.openxmlformats.org/officeDocument/2006/relationships/tags" Target="../tags/tag496.xml"/><Relationship Id="rId27" Type="http://schemas.openxmlformats.org/officeDocument/2006/relationships/tags" Target="../tags/tag501.xml"/><Relationship Id="rId30" Type="http://schemas.openxmlformats.org/officeDocument/2006/relationships/tags" Target="../tags/tag504.xml"/><Relationship Id="rId35" Type="http://schemas.openxmlformats.org/officeDocument/2006/relationships/tags" Target="../tags/tag509.xml"/><Relationship Id="rId43" Type="http://schemas.openxmlformats.org/officeDocument/2006/relationships/notesSlide" Target="../notesSlides/notesSlide24.xml"/><Relationship Id="rId8" Type="http://schemas.openxmlformats.org/officeDocument/2006/relationships/tags" Target="../tags/tag482.xml"/><Relationship Id="rId3" Type="http://schemas.openxmlformats.org/officeDocument/2006/relationships/tags" Target="../tags/tag477.xml"/><Relationship Id="rId12" Type="http://schemas.openxmlformats.org/officeDocument/2006/relationships/tags" Target="../tags/tag486.xml"/><Relationship Id="rId17" Type="http://schemas.openxmlformats.org/officeDocument/2006/relationships/tags" Target="../tags/tag491.xml"/><Relationship Id="rId25" Type="http://schemas.openxmlformats.org/officeDocument/2006/relationships/tags" Target="../tags/tag499.xml"/><Relationship Id="rId33" Type="http://schemas.openxmlformats.org/officeDocument/2006/relationships/tags" Target="../tags/tag507.xml"/><Relationship Id="rId38" Type="http://schemas.openxmlformats.org/officeDocument/2006/relationships/tags" Target="../tags/tag512.xml"/></Relationships>
</file>

<file path=ppt/slides/_rels/slide25.xml.rels><?xml version="1.0" encoding="UTF-8" standalone="yes"?>
<Relationships xmlns="http://schemas.openxmlformats.org/package/2006/relationships"><Relationship Id="rId26" Type="http://schemas.openxmlformats.org/officeDocument/2006/relationships/tags" Target="../tags/tag541.xml"/><Relationship Id="rId21" Type="http://schemas.openxmlformats.org/officeDocument/2006/relationships/tags" Target="../tags/tag536.xml"/><Relationship Id="rId42" Type="http://schemas.openxmlformats.org/officeDocument/2006/relationships/tags" Target="../tags/tag557.xml"/><Relationship Id="rId47" Type="http://schemas.openxmlformats.org/officeDocument/2006/relationships/tags" Target="../tags/tag562.xml"/><Relationship Id="rId63" Type="http://schemas.openxmlformats.org/officeDocument/2006/relationships/tags" Target="../tags/tag578.xml"/><Relationship Id="rId68" Type="http://schemas.openxmlformats.org/officeDocument/2006/relationships/tags" Target="../tags/tag583.xml"/><Relationship Id="rId84" Type="http://schemas.openxmlformats.org/officeDocument/2006/relationships/tags" Target="../tags/tag599.xml"/><Relationship Id="rId89" Type="http://schemas.openxmlformats.org/officeDocument/2006/relationships/tags" Target="../tags/tag604.xml"/><Relationship Id="rId16" Type="http://schemas.openxmlformats.org/officeDocument/2006/relationships/tags" Target="../tags/tag531.xml"/><Relationship Id="rId11" Type="http://schemas.openxmlformats.org/officeDocument/2006/relationships/tags" Target="../tags/tag526.xml"/><Relationship Id="rId32" Type="http://schemas.openxmlformats.org/officeDocument/2006/relationships/tags" Target="../tags/tag547.xml"/><Relationship Id="rId37" Type="http://schemas.openxmlformats.org/officeDocument/2006/relationships/tags" Target="../tags/tag552.xml"/><Relationship Id="rId53" Type="http://schemas.openxmlformats.org/officeDocument/2006/relationships/tags" Target="../tags/tag568.xml"/><Relationship Id="rId58" Type="http://schemas.openxmlformats.org/officeDocument/2006/relationships/tags" Target="../tags/tag573.xml"/><Relationship Id="rId74" Type="http://schemas.openxmlformats.org/officeDocument/2006/relationships/tags" Target="../tags/tag589.xml"/><Relationship Id="rId79" Type="http://schemas.openxmlformats.org/officeDocument/2006/relationships/tags" Target="../tags/tag594.xml"/><Relationship Id="rId102" Type="http://schemas.openxmlformats.org/officeDocument/2006/relationships/tags" Target="../tags/tag617.xml"/><Relationship Id="rId5" Type="http://schemas.openxmlformats.org/officeDocument/2006/relationships/tags" Target="../tags/tag520.xml"/><Relationship Id="rId90" Type="http://schemas.openxmlformats.org/officeDocument/2006/relationships/tags" Target="../tags/tag605.xml"/><Relationship Id="rId95" Type="http://schemas.openxmlformats.org/officeDocument/2006/relationships/tags" Target="../tags/tag610.xml"/><Relationship Id="rId22" Type="http://schemas.openxmlformats.org/officeDocument/2006/relationships/tags" Target="../tags/tag537.xml"/><Relationship Id="rId27" Type="http://schemas.openxmlformats.org/officeDocument/2006/relationships/tags" Target="../tags/tag542.xml"/><Relationship Id="rId43" Type="http://schemas.openxmlformats.org/officeDocument/2006/relationships/tags" Target="../tags/tag558.xml"/><Relationship Id="rId48" Type="http://schemas.openxmlformats.org/officeDocument/2006/relationships/tags" Target="../tags/tag563.xml"/><Relationship Id="rId64" Type="http://schemas.openxmlformats.org/officeDocument/2006/relationships/tags" Target="../tags/tag579.xml"/><Relationship Id="rId69" Type="http://schemas.openxmlformats.org/officeDocument/2006/relationships/tags" Target="../tags/tag584.xml"/><Relationship Id="rId80" Type="http://schemas.openxmlformats.org/officeDocument/2006/relationships/tags" Target="../tags/tag595.xml"/><Relationship Id="rId85" Type="http://schemas.openxmlformats.org/officeDocument/2006/relationships/tags" Target="../tags/tag600.xml"/><Relationship Id="rId12" Type="http://schemas.openxmlformats.org/officeDocument/2006/relationships/tags" Target="../tags/tag527.xml"/><Relationship Id="rId17" Type="http://schemas.openxmlformats.org/officeDocument/2006/relationships/tags" Target="../tags/tag532.xml"/><Relationship Id="rId33" Type="http://schemas.openxmlformats.org/officeDocument/2006/relationships/tags" Target="../tags/tag548.xml"/><Relationship Id="rId38" Type="http://schemas.openxmlformats.org/officeDocument/2006/relationships/tags" Target="../tags/tag553.xml"/><Relationship Id="rId59" Type="http://schemas.openxmlformats.org/officeDocument/2006/relationships/tags" Target="../tags/tag574.xml"/><Relationship Id="rId103" Type="http://schemas.openxmlformats.org/officeDocument/2006/relationships/tags" Target="../tags/tag618.xml"/><Relationship Id="rId20" Type="http://schemas.openxmlformats.org/officeDocument/2006/relationships/tags" Target="../tags/tag535.xml"/><Relationship Id="rId41" Type="http://schemas.openxmlformats.org/officeDocument/2006/relationships/tags" Target="../tags/tag556.xml"/><Relationship Id="rId54" Type="http://schemas.openxmlformats.org/officeDocument/2006/relationships/tags" Target="../tags/tag569.xml"/><Relationship Id="rId62" Type="http://schemas.openxmlformats.org/officeDocument/2006/relationships/tags" Target="../tags/tag577.xml"/><Relationship Id="rId70" Type="http://schemas.openxmlformats.org/officeDocument/2006/relationships/tags" Target="../tags/tag585.xml"/><Relationship Id="rId75" Type="http://schemas.openxmlformats.org/officeDocument/2006/relationships/tags" Target="../tags/tag590.xml"/><Relationship Id="rId83" Type="http://schemas.openxmlformats.org/officeDocument/2006/relationships/tags" Target="../tags/tag598.xml"/><Relationship Id="rId88" Type="http://schemas.openxmlformats.org/officeDocument/2006/relationships/tags" Target="../tags/tag603.xml"/><Relationship Id="rId91" Type="http://schemas.openxmlformats.org/officeDocument/2006/relationships/tags" Target="../tags/tag606.xml"/><Relationship Id="rId96" Type="http://schemas.openxmlformats.org/officeDocument/2006/relationships/tags" Target="../tags/tag611.xml"/><Relationship Id="rId1" Type="http://schemas.openxmlformats.org/officeDocument/2006/relationships/tags" Target="../tags/tag516.xml"/><Relationship Id="rId6" Type="http://schemas.openxmlformats.org/officeDocument/2006/relationships/tags" Target="../tags/tag521.xml"/><Relationship Id="rId15" Type="http://schemas.openxmlformats.org/officeDocument/2006/relationships/tags" Target="../tags/tag530.xml"/><Relationship Id="rId23" Type="http://schemas.openxmlformats.org/officeDocument/2006/relationships/tags" Target="../tags/tag538.xml"/><Relationship Id="rId28" Type="http://schemas.openxmlformats.org/officeDocument/2006/relationships/tags" Target="../tags/tag543.xml"/><Relationship Id="rId36" Type="http://schemas.openxmlformats.org/officeDocument/2006/relationships/tags" Target="../tags/tag551.xml"/><Relationship Id="rId49" Type="http://schemas.openxmlformats.org/officeDocument/2006/relationships/tags" Target="../tags/tag564.xml"/><Relationship Id="rId57" Type="http://schemas.openxmlformats.org/officeDocument/2006/relationships/tags" Target="../tags/tag572.xml"/><Relationship Id="rId106" Type="http://schemas.openxmlformats.org/officeDocument/2006/relationships/notesSlide" Target="../notesSlides/notesSlide25.xml"/><Relationship Id="rId10" Type="http://schemas.openxmlformats.org/officeDocument/2006/relationships/tags" Target="../tags/tag525.xml"/><Relationship Id="rId31" Type="http://schemas.openxmlformats.org/officeDocument/2006/relationships/tags" Target="../tags/tag546.xml"/><Relationship Id="rId44" Type="http://schemas.openxmlformats.org/officeDocument/2006/relationships/tags" Target="../tags/tag559.xml"/><Relationship Id="rId52" Type="http://schemas.openxmlformats.org/officeDocument/2006/relationships/tags" Target="../tags/tag567.xml"/><Relationship Id="rId60" Type="http://schemas.openxmlformats.org/officeDocument/2006/relationships/tags" Target="../tags/tag575.xml"/><Relationship Id="rId65" Type="http://schemas.openxmlformats.org/officeDocument/2006/relationships/tags" Target="../tags/tag580.xml"/><Relationship Id="rId73" Type="http://schemas.openxmlformats.org/officeDocument/2006/relationships/tags" Target="../tags/tag588.xml"/><Relationship Id="rId78" Type="http://schemas.openxmlformats.org/officeDocument/2006/relationships/tags" Target="../tags/tag593.xml"/><Relationship Id="rId81" Type="http://schemas.openxmlformats.org/officeDocument/2006/relationships/tags" Target="../tags/tag596.xml"/><Relationship Id="rId86" Type="http://schemas.openxmlformats.org/officeDocument/2006/relationships/tags" Target="../tags/tag601.xml"/><Relationship Id="rId94" Type="http://schemas.openxmlformats.org/officeDocument/2006/relationships/tags" Target="../tags/tag609.xml"/><Relationship Id="rId99" Type="http://schemas.openxmlformats.org/officeDocument/2006/relationships/tags" Target="../tags/tag614.xml"/><Relationship Id="rId101" Type="http://schemas.openxmlformats.org/officeDocument/2006/relationships/tags" Target="../tags/tag616.xml"/><Relationship Id="rId4" Type="http://schemas.openxmlformats.org/officeDocument/2006/relationships/tags" Target="../tags/tag519.xml"/><Relationship Id="rId9" Type="http://schemas.openxmlformats.org/officeDocument/2006/relationships/tags" Target="../tags/tag524.xml"/><Relationship Id="rId13" Type="http://schemas.openxmlformats.org/officeDocument/2006/relationships/tags" Target="../tags/tag528.xml"/><Relationship Id="rId18" Type="http://schemas.openxmlformats.org/officeDocument/2006/relationships/tags" Target="../tags/tag533.xml"/><Relationship Id="rId39" Type="http://schemas.openxmlformats.org/officeDocument/2006/relationships/tags" Target="../tags/tag554.xml"/><Relationship Id="rId34" Type="http://schemas.openxmlformats.org/officeDocument/2006/relationships/tags" Target="../tags/tag549.xml"/><Relationship Id="rId50" Type="http://schemas.openxmlformats.org/officeDocument/2006/relationships/tags" Target="../tags/tag565.xml"/><Relationship Id="rId55" Type="http://schemas.openxmlformats.org/officeDocument/2006/relationships/tags" Target="../tags/tag570.xml"/><Relationship Id="rId76" Type="http://schemas.openxmlformats.org/officeDocument/2006/relationships/tags" Target="../tags/tag591.xml"/><Relationship Id="rId97" Type="http://schemas.openxmlformats.org/officeDocument/2006/relationships/tags" Target="../tags/tag612.xml"/><Relationship Id="rId104" Type="http://schemas.openxmlformats.org/officeDocument/2006/relationships/tags" Target="../tags/tag619.xml"/><Relationship Id="rId7" Type="http://schemas.openxmlformats.org/officeDocument/2006/relationships/tags" Target="../tags/tag522.xml"/><Relationship Id="rId71" Type="http://schemas.openxmlformats.org/officeDocument/2006/relationships/tags" Target="../tags/tag586.xml"/><Relationship Id="rId92" Type="http://schemas.openxmlformats.org/officeDocument/2006/relationships/tags" Target="../tags/tag607.xml"/><Relationship Id="rId2" Type="http://schemas.openxmlformats.org/officeDocument/2006/relationships/tags" Target="../tags/tag517.xml"/><Relationship Id="rId29" Type="http://schemas.openxmlformats.org/officeDocument/2006/relationships/tags" Target="../tags/tag544.xml"/><Relationship Id="rId24" Type="http://schemas.openxmlformats.org/officeDocument/2006/relationships/tags" Target="../tags/tag539.xml"/><Relationship Id="rId40" Type="http://schemas.openxmlformats.org/officeDocument/2006/relationships/tags" Target="../tags/tag555.xml"/><Relationship Id="rId45" Type="http://schemas.openxmlformats.org/officeDocument/2006/relationships/tags" Target="../tags/tag560.xml"/><Relationship Id="rId66" Type="http://schemas.openxmlformats.org/officeDocument/2006/relationships/tags" Target="../tags/tag581.xml"/><Relationship Id="rId87" Type="http://schemas.openxmlformats.org/officeDocument/2006/relationships/tags" Target="../tags/tag602.xml"/><Relationship Id="rId61" Type="http://schemas.openxmlformats.org/officeDocument/2006/relationships/tags" Target="../tags/tag576.xml"/><Relationship Id="rId82" Type="http://schemas.openxmlformats.org/officeDocument/2006/relationships/tags" Target="../tags/tag597.xml"/><Relationship Id="rId19" Type="http://schemas.openxmlformats.org/officeDocument/2006/relationships/tags" Target="../tags/tag534.xml"/><Relationship Id="rId14" Type="http://schemas.openxmlformats.org/officeDocument/2006/relationships/tags" Target="../tags/tag529.xml"/><Relationship Id="rId30" Type="http://schemas.openxmlformats.org/officeDocument/2006/relationships/tags" Target="../tags/tag545.xml"/><Relationship Id="rId35" Type="http://schemas.openxmlformats.org/officeDocument/2006/relationships/tags" Target="../tags/tag550.xml"/><Relationship Id="rId56" Type="http://schemas.openxmlformats.org/officeDocument/2006/relationships/tags" Target="../tags/tag571.xml"/><Relationship Id="rId77" Type="http://schemas.openxmlformats.org/officeDocument/2006/relationships/tags" Target="../tags/tag592.xml"/><Relationship Id="rId100" Type="http://schemas.openxmlformats.org/officeDocument/2006/relationships/tags" Target="../tags/tag615.xml"/><Relationship Id="rId105" Type="http://schemas.openxmlformats.org/officeDocument/2006/relationships/slideLayout" Target="../slideLayouts/slideLayout2.xml"/><Relationship Id="rId8" Type="http://schemas.openxmlformats.org/officeDocument/2006/relationships/tags" Target="../tags/tag523.xml"/><Relationship Id="rId51" Type="http://schemas.openxmlformats.org/officeDocument/2006/relationships/tags" Target="../tags/tag566.xml"/><Relationship Id="rId72" Type="http://schemas.openxmlformats.org/officeDocument/2006/relationships/tags" Target="../tags/tag587.xml"/><Relationship Id="rId93" Type="http://schemas.openxmlformats.org/officeDocument/2006/relationships/tags" Target="../tags/tag608.xml"/><Relationship Id="rId98" Type="http://schemas.openxmlformats.org/officeDocument/2006/relationships/tags" Target="../tags/tag613.xml"/><Relationship Id="rId3" Type="http://schemas.openxmlformats.org/officeDocument/2006/relationships/tags" Target="../tags/tag518.xml"/><Relationship Id="rId25" Type="http://schemas.openxmlformats.org/officeDocument/2006/relationships/tags" Target="../tags/tag540.xml"/><Relationship Id="rId46" Type="http://schemas.openxmlformats.org/officeDocument/2006/relationships/tags" Target="../tags/tag561.xml"/><Relationship Id="rId67" Type="http://schemas.openxmlformats.org/officeDocument/2006/relationships/tags" Target="../tags/tag58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627.xml"/><Relationship Id="rId13" Type="http://schemas.openxmlformats.org/officeDocument/2006/relationships/tags" Target="../tags/tag632.xml"/><Relationship Id="rId18" Type="http://schemas.openxmlformats.org/officeDocument/2006/relationships/tags" Target="../tags/tag637.xml"/><Relationship Id="rId3" Type="http://schemas.openxmlformats.org/officeDocument/2006/relationships/tags" Target="../tags/tag622.xml"/><Relationship Id="rId21" Type="http://schemas.openxmlformats.org/officeDocument/2006/relationships/tags" Target="../tags/tag640.xml"/><Relationship Id="rId7" Type="http://schemas.openxmlformats.org/officeDocument/2006/relationships/tags" Target="../tags/tag626.xml"/><Relationship Id="rId12" Type="http://schemas.openxmlformats.org/officeDocument/2006/relationships/tags" Target="../tags/tag631.xml"/><Relationship Id="rId17" Type="http://schemas.openxmlformats.org/officeDocument/2006/relationships/tags" Target="../tags/tag636.xml"/><Relationship Id="rId2" Type="http://schemas.openxmlformats.org/officeDocument/2006/relationships/tags" Target="../tags/tag621.xml"/><Relationship Id="rId16" Type="http://schemas.openxmlformats.org/officeDocument/2006/relationships/tags" Target="../tags/tag635.xml"/><Relationship Id="rId20" Type="http://schemas.openxmlformats.org/officeDocument/2006/relationships/tags" Target="../tags/tag639.xml"/><Relationship Id="rId1" Type="http://schemas.openxmlformats.org/officeDocument/2006/relationships/tags" Target="../tags/tag620.xml"/><Relationship Id="rId6" Type="http://schemas.openxmlformats.org/officeDocument/2006/relationships/tags" Target="../tags/tag625.xml"/><Relationship Id="rId11" Type="http://schemas.openxmlformats.org/officeDocument/2006/relationships/tags" Target="../tags/tag630.xml"/><Relationship Id="rId5" Type="http://schemas.openxmlformats.org/officeDocument/2006/relationships/tags" Target="../tags/tag624.xml"/><Relationship Id="rId15" Type="http://schemas.openxmlformats.org/officeDocument/2006/relationships/tags" Target="../tags/tag634.xml"/><Relationship Id="rId23" Type="http://schemas.openxmlformats.org/officeDocument/2006/relationships/notesSlide" Target="../notesSlides/notesSlide26.xml"/><Relationship Id="rId10" Type="http://schemas.openxmlformats.org/officeDocument/2006/relationships/tags" Target="../tags/tag629.xml"/><Relationship Id="rId19" Type="http://schemas.openxmlformats.org/officeDocument/2006/relationships/tags" Target="../tags/tag638.xml"/><Relationship Id="rId4" Type="http://schemas.openxmlformats.org/officeDocument/2006/relationships/tags" Target="../tags/tag623.xml"/><Relationship Id="rId9" Type="http://schemas.openxmlformats.org/officeDocument/2006/relationships/tags" Target="../tags/tag628.xml"/><Relationship Id="rId14" Type="http://schemas.openxmlformats.org/officeDocument/2006/relationships/tags" Target="../tags/tag633.xml"/><Relationship Id="rId2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tags" Target="../tags/tag28.xml"/><Relationship Id="rId33" Type="http://schemas.openxmlformats.org/officeDocument/2006/relationships/image" Target="../media/image8.png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image" Target="../media/image4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image" Target="../media/image7.jpe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image" Target="../media/image3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6.pn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notesSlide" Target="../notesSlides/notesSlide3.xml"/><Relationship Id="rId30" Type="http://schemas.openxmlformats.org/officeDocument/2006/relationships/image" Target="../media/image5.png"/><Relationship Id="rId8" Type="http://schemas.openxmlformats.org/officeDocument/2006/relationships/tags" Target="../tags/tag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notesSlide" Target="../notesSlides/notesSlide4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slideLayout" Target="../slideLayouts/slideLayout4.xml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10" Type="http://schemas.openxmlformats.org/officeDocument/2006/relationships/tags" Target="../tags/tag38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10" Type="http://schemas.openxmlformats.org/officeDocument/2006/relationships/image" Target="../media/image9.jpg"/><Relationship Id="rId4" Type="http://schemas.openxmlformats.org/officeDocument/2006/relationships/tags" Target="../tags/tag48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59.xml"/><Relationship Id="rId13" Type="http://schemas.openxmlformats.org/officeDocument/2006/relationships/notesSlide" Target="../notesSlides/notesSlide6.xml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tags" Target="../tags/tag62.xml"/><Relationship Id="rId5" Type="http://schemas.openxmlformats.org/officeDocument/2006/relationships/tags" Target="../tags/tag56.xml"/><Relationship Id="rId10" Type="http://schemas.openxmlformats.org/officeDocument/2006/relationships/tags" Target="../tags/tag61.xml"/><Relationship Id="rId4" Type="http://schemas.openxmlformats.org/officeDocument/2006/relationships/tags" Target="../tags/tag55.xml"/><Relationship Id="rId9" Type="http://schemas.openxmlformats.org/officeDocument/2006/relationships/tags" Target="../tags/tag6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tags" Target="../tags/tag75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12" Type="http://schemas.openxmlformats.org/officeDocument/2006/relationships/tags" Target="../tags/tag74.xml"/><Relationship Id="rId17" Type="http://schemas.openxmlformats.org/officeDocument/2006/relationships/tags" Target="../tags/tag79.xml"/><Relationship Id="rId2" Type="http://schemas.openxmlformats.org/officeDocument/2006/relationships/tags" Target="../tags/tag64.xml"/><Relationship Id="rId16" Type="http://schemas.openxmlformats.org/officeDocument/2006/relationships/tags" Target="../tags/tag78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5" Type="http://schemas.openxmlformats.org/officeDocument/2006/relationships/tags" Target="../tags/tag67.xml"/><Relationship Id="rId15" Type="http://schemas.openxmlformats.org/officeDocument/2006/relationships/tags" Target="../tags/tag77.xml"/><Relationship Id="rId10" Type="http://schemas.openxmlformats.org/officeDocument/2006/relationships/tags" Target="../tags/tag72.xml"/><Relationship Id="rId19" Type="http://schemas.openxmlformats.org/officeDocument/2006/relationships/notesSlide" Target="../notesSlides/notesSlide7.xml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tags" Target="../tags/tag7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87.xml"/><Relationship Id="rId13" Type="http://schemas.openxmlformats.org/officeDocument/2006/relationships/tags" Target="../tags/tag92.xml"/><Relationship Id="rId18" Type="http://schemas.openxmlformats.org/officeDocument/2006/relationships/tags" Target="../tags/tag97.xml"/><Relationship Id="rId3" Type="http://schemas.openxmlformats.org/officeDocument/2006/relationships/tags" Target="../tags/tag82.xml"/><Relationship Id="rId21" Type="http://schemas.openxmlformats.org/officeDocument/2006/relationships/notesSlide" Target="../notesSlides/notesSlide8.xml"/><Relationship Id="rId7" Type="http://schemas.openxmlformats.org/officeDocument/2006/relationships/tags" Target="../tags/tag86.xml"/><Relationship Id="rId12" Type="http://schemas.openxmlformats.org/officeDocument/2006/relationships/tags" Target="../tags/tag91.xml"/><Relationship Id="rId17" Type="http://schemas.openxmlformats.org/officeDocument/2006/relationships/tags" Target="../tags/tag96.xml"/><Relationship Id="rId2" Type="http://schemas.openxmlformats.org/officeDocument/2006/relationships/tags" Target="../tags/tag81.xml"/><Relationship Id="rId16" Type="http://schemas.openxmlformats.org/officeDocument/2006/relationships/tags" Target="../tags/tag95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11" Type="http://schemas.openxmlformats.org/officeDocument/2006/relationships/tags" Target="../tags/tag90.xml"/><Relationship Id="rId5" Type="http://schemas.openxmlformats.org/officeDocument/2006/relationships/tags" Target="../tags/tag84.xml"/><Relationship Id="rId15" Type="http://schemas.openxmlformats.org/officeDocument/2006/relationships/tags" Target="../tags/tag94.xml"/><Relationship Id="rId10" Type="http://schemas.openxmlformats.org/officeDocument/2006/relationships/tags" Target="../tags/tag89.xml"/><Relationship Id="rId19" Type="http://schemas.openxmlformats.org/officeDocument/2006/relationships/tags" Target="../tags/tag98.xml"/><Relationship Id="rId4" Type="http://schemas.openxmlformats.org/officeDocument/2006/relationships/tags" Target="../tags/tag83.xml"/><Relationship Id="rId9" Type="http://schemas.openxmlformats.org/officeDocument/2006/relationships/tags" Target="../tags/tag88.xml"/><Relationship Id="rId14" Type="http://schemas.openxmlformats.org/officeDocument/2006/relationships/tags" Target="../tags/tag9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tags" Target="../tags/tag111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10" Type="http://schemas.openxmlformats.org/officeDocument/2006/relationships/tags" Target="../tags/tag108.xml"/><Relationship Id="rId19" Type="http://schemas.openxmlformats.org/officeDocument/2006/relationships/notesSlide" Target="../notesSlides/notesSlide9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Memory, Data, &amp; Addressing I</a:t>
            </a:r>
            <a:br>
              <a:rPr lang="en-US" dirty="0"/>
            </a:br>
            <a:r>
              <a:rPr lang="en-US" sz="2000" b="0" dirty="0"/>
              <a:t>CSE 351 Winter 2018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/>
              <a:t>Instructor:</a:t>
            </a:r>
            <a:r>
              <a:rPr lang="en-US" sz="2000" dirty="0"/>
              <a:t> </a:t>
            </a:r>
          </a:p>
          <a:p>
            <a:pPr algn="l"/>
            <a:r>
              <a:rPr lang="en-US" sz="2000" dirty="0"/>
              <a:t>Mark Wyse</a:t>
            </a:r>
          </a:p>
          <a:p>
            <a:pPr algn="l"/>
            <a:endParaRPr lang="en-US" sz="1000" dirty="0"/>
          </a:p>
          <a:p>
            <a:pPr algn="l"/>
            <a:r>
              <a:rPr lang="en-US" sz="2000" b="1" dirty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Kevin Bi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Parker </a:t>
            </a:r>
            <a:r>
              <a:rPr lang="en-US" sz="2000" dirty="0" err="1"/>
              <a:t>DeWilde</a:t>
            </a:r>
            <a:endParaRPr lang="en-US" sz="2000" dirty="0"/>
          </a:p>
          <a:p>
            <a:pPr algn="l">
              <a:spcBef>
                <a:spcPts val="480"/>
              </a:spcBef>
            </a:pPr>
            <a:r>
              <a:rPr lang="en-US" sz="2000" dirty="0"/>
              <a:t>Emily </a:t>
            </a:r>
            <a:r>
              <a:rPr lang="en-US" sz="2000" dirty="0" err="1"/>
              <a:t>Furst</a:t>
            </a:r>
            <a:endParaRPr lang="en-US" sz="2000" dirty="0"/>
          </a:p>
          <a:p>
            <a:pPr algn="l">
              <a:spcBef>
                <a:spcPts val="480"/>
              </a:spcBef>
            </a:pPr>
            <a:r>
              <a:rPr lang="en-US" sz="2000" dirty="0"/>
              <a:t>Sarah House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Waylon Huang</a:t>
            </a:r>
          </a:p>
          <a:p>
            <a:pPr algn="l">
              <a:spcBef>
                <a:spcPts val="480"/>
              </a:spcBef>
            </a:pPr>
            <a:r>
              <a:rPr lang="en-US" sz="2000" dirty="0"/>
              <a:t>Vinny </a:t>
            </a:r>
            <a:r>
              <a:rPr lang="en-US" sz="2000" dirty="0" err="1"/>
              <a:t>Palaniappan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304317" y="5943600"/>
            <a:ext cx="18113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>
                <a:latin typeface="Calibri" panose="020F0502020204030204" pitchFamily="34" charset="0"/>
                <a:ea typeface="Helvetica Neue Light" charset="0"/>
                <a:cs typeface="Calibri" panose="020F0502020204030204" pitchFamily="34" charset="0"/>
                <a:hlinkClick r:id="rId5"/>
              </a:rPr>
              <a:t>http://xkcd.com/953/</a:t>
            </a:r>
            <a:r>
              <a:rPr lang="en-US" sz="1400" b="0" dirty="0">
                <a:latin typeface="Calibri" panose="020F0502020204030204" pitchFamily="34" charset="0"/>
                <a:ea typeface="Helvetica Neue Light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390" y="1828800"/>
            <a:ext cx="2703249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07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1:  Some Additional Details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storage is finite in reality, everything is stored as “fixed” length</a:t>
            </a:r>
          </a:p>
          <a:p>
            <a:pPr lvl="1"/>
            <a:r>
              <a:rPr lang="en-US" dirty="0"/>
              <a:t>Data is moved and manipulated in fixed-length chunks</a:t>
            </a:r>
          </a:p>
          <a:p>
            <a:pPr lvl="1"/>
            <a:r>
              <a:rPr lang="en-US" dirty="0"/>
              <a:t>Multiple fixed lengths (e.g. 1 byte, 4 bytes, 8 bytes)</a:t>
            </a:r>
          </a:p>
          <a:p>
            <a:pPr lvl="1"/>
            <a:r>
              <a:rPr lang="en-US" dirty="0"/>
              <a:t>Leading zeros now </a:t>
            </a:r>
            <a:r>
              <a:rPr lang="en-US" i="1" dirty="0"/>
              <a:t>must</a:t>
            </a:r>
            <a:r>
              <a:rPr lang="en-US" dirty="0"/>
              <a:t> be included up to “fill out” the fixed length</a:t>
            </a:r>
          </a:p>
          <a:p>
            <a:pPr lvl="2"/>
            <a:endParaRPr lang="en-US" dirty="0"/>
          </a:p>
          <a:p>
            <a:r>
              <a:rPr lang="en-US" u="sng" dirty="0"/>
              <a:t>Example</a:t>
            </a:r>
            <a:r>
              <a:rPr lang="en-US" dirty="0"/>
              <a:t>:  the “eight-bit” representation of the number 4 is 0b00000100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421927" y="5193491"/>
            <a:ext cx="3349230" cy="516958"/>
            <a:chOff x="4419600" y="5486400"/>
            <a:chExt cx="3349230" cy="516958"/>
          </a:xfrm>
        </p:grpSpPr>
        <p:cxnSp>
          <p:nvCxnSpPr>
            <p:cNvPr id="6" name="Straight Arrow Connector 5"/>
            <p:cNvCxnSpPr/>
            <p:nvPr/>
          </p:nvCxnSpPr>
          <p:spPr bwMode="auto">
            <a:xfrm flipH="1" flipV="1">
              <a:off x="4419600" y="5486400"/>
              <a:ext cx="609600" cy="304800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4980246" y="5603248"/>
              <a:ext cx="27885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C00000"/>
                  </a:solidFill>
                  <a:latin typeface="Calibri" pitchFamily="34" charset="0"/>
                </a:rPr>
                <a:t>Least Significant Bit </a:t>
              </a:r>
              <a:r>
                <a:rPr lang="en-US" sz="2000" b="0" dirty="0">
                  <a:latin typeface="Calibri" pitchFamily="34" charset="0"/>
                </a:rPr>
                <a:t>(LSB)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914400" y="5193491"/>
            <a:ext cx="2895986" cy="792649"/>
            <a:chOff x="914400" y="5560367"/>
            <a:chExt cx="2895986" cy="792649"/>
          </a:xfrm>
        </p:grpSpPr>
        <p:sp>
          <p:nvSpPr>
            <p:cNvPr id="8" name="TextBox 7"/>
            <p:cNvSpPr txBox="1"/>
            <p:nvPr/>
          </p:nvSpPr>
          <p:spPr>
            <a:xfrm>
              <a:off x="914400" y="5952906"/>
              <a:ext cx="28959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solidFill>
                    <a:srgbClr val="C00000"/>
                  </a:solidFill>
                  <a:latin typeface="Calibri" pitchFamily="34" charset="0"/>
                </a:rPr>
                <a:t>Most Significant Bit </a:t>
              </a:r>
              <a:r>
                <a:rPr lang="en-US" sz="2000" b="0" dirty="0">
                  <a:latin typeface="Calibri" pitchFamily="34" charset="0"/>
                </a:rPr>
                <a:t>(MSB)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flipV="1">
              <a:off x="2667000" y="5560367"/>
              <a:ext cx="381000" cy="485872"/>
            </a:xfrm>
            <a:prstGeom prst="straightConnector1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112072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Question 2: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ounded Rectangle 4"/>
          <p:cNvSpPr/>
          <p:nvPr>
            <p:custDataLst>
              <p:tags r:id="rId3"/>
            </p:custDataLst>
          </p:nvPr>
        </p:nvSpPr>
        <p:spPr bwMode="auto">
          <a:xfrm>
            <a:off x="838200" y="1524000"/>
            <a:ext cx="2803776" cy="2588095"/>
          </a:xfrm>
          <a:prstGeom prst="roundRect">
            <a:avLst/>
          </a:prstGeom>
          <a:solidFill>
            <a:srgbClr val="D1B9FF"/>
          </a:solidFill>
          <a:ln w="25400" cap="flat" cmpd="sng" algn="ctr">
            <a:solidFill>
              <a:srgbClr val="6600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7" name="Rectangle 4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38850" y="1227138"/>
            <a:ext cx="2114550" cy="2971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3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8" name="Text Box 4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77696" y="3358151"/>
            <a:ext cx="26670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3200" b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9" name="Text Box 4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429000" y="1394835"/>
            <a:ext cx="2824163" cy="75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3200" b="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</p:txBody>
      </p:sp>
      <p:sp>
        <p:nvSpPr>
          <p:cNvPr id="10" name="Text Box 4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43000" y="3358151"/>
            <a:ext cx="6635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pPr algn="ctr"/>
            <a:r>
              <a:rPr lang="en-US" sz="3600" b="0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11" name="Cloud 10"/>
          <p:cNvSpPr/>
          <p:nvPr>
            <p:custDataLst>
              <p:tags r:id="rId8"/>
            </p:custDataLst>
          </p:nvPr>
        </p:nvSpPr>
        <p:spPr bwMode="auto">
          <a:xfrm>
            <a:off x="990600" y="2153355"/>
            <a:ext cx="2514600" cy="1047045"/>
          </a:xfrm>
          <a:prstGeom prst="cloud">
            <a:avLst/>
          </a:prstGeom>
          <a:noFill/>
          <a:ln w="25400" cap="flat" cmpd="sng" algn="ctr">
            <a:solidFill>
              <a:srgbClr val="6600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200" b="0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470…</a:t>
            </a:r>
          </a:p>
        </p:txBody>
      </p:sp>
      <p:graphicFrame>
        <p:nvGraphicFramePr>
          <p:cNvPr id="12" name="Group 4"/>
          <p:cNvGraphicFramePr>
            <a:graphicFrameLocks noGrp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367114933"/>
              </p:ext>
            </p:extLst>
          </p:nvPr>
        </p:nvGraphicFramePr>
        <p:xfrm>
          <a:off x="2137304" y="3276600"/>
          <a:ext cx="1143640" cy="343019"/>
        </p:xfrm>
        <a:graphic>
          <a:graphicData uri="http://schemas.openxmlformats.org/drawingml/2006/table">
            <a:tbl>
              <a:tblPr/>
              <a:tblGrid>
                <a:gridCol w="285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394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ext Box 3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045993" y="3516890"/>
            <a:ext cx="1367896" cy="51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b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</a:p>
        </p:txBody>
      </p:sp>
      <p:cxnSp>
        <p:nvCxnSpPr>
          <p:cNvPr id="14" name="AutoShape 41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>
            <a:off x="2667000" y="2819400"/>
            <a:ext cx="4343400" cy="762000"/>
          </a:xfrm>
          <a:prstGeom prst="straightConnector1">
            <a:avLst/>
          </a:prstGeom>
          <a:noFill/>
          <a:ln w="76200" cmpd="sng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" name="Rectangle 3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245893" y="1607445"/>
            <a:ext cx="1600200" cy="511104"/>
          </a:xfrm>
          <a:prstGeom prst="rect">
            <a:avLst/>
          </a:prstGeom>
          <a:solidFill>
            <a:srgbClr val="FF9999"/>
          </a:solidFill>
          <a:ln w="12700" cmpd="sng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t"/>
          <a:lstStyle/>
          <a:p>
            <a:pPr algn="ctr"/>
            <a:r>
              <a:rPr lang="en-US" b="0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-cache</a:t>
            </a:r>
          </a:p>
        </p:txBody>
      </p:sp>
      <p:cxnSp>
        <p:nvCxnSpPr>
          <p:cNvPr id="16" name="AutoShape 41"/>
          <p:cNvCxnSpPr>
            <a:cxnSpLocks noChangeShapeType="1"/>
          </p:cNvCxnSpPr>
          <p:nvPr>
            <p:custDataLst>
              <p:tags r:id="rId13"/>
            </p:custDataLst>
          </p:nvPr>
        </p:nvCxnSpPr>
        <p:spPr bwMode="auto">
          <a:xfrm flipV="1">
            <a:off x="2743200" y="1905000"/>
            <a:ext cx="3657600" cy="152400"/>
          </a:xfrm>
          <a:prstGeom prst="straightConnector1">
            <a:avLst/>
          </a:prstGeom>
          <a:noFill/>
          <a:ln w="76200" cmpd="sng">
            <a:solidFill>
              <a:srgbClr val="CC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7" name="AutoShape 41"/>
          <p:cNvCxnSpPr>
            <a:cxnSpLocks noChangeShapeType="1"/>
          </p:cNvCxnSpPr>
          <p:nvPr>
            <p:custDataLst>
              <p:tags r:id="rId14"/>
            </p:custDataLst>
          </p:nvPr>
        </p:nvCxnSpPr>
        <p:spPr bwMode="auto">
          <a:xfrm>
            <a:off x="2438400" y="2819400"/>
            <a:ext cx="232363" cy="675853"/>
          </a:xfrm>
          <a:prstGeom prst="straightConnector1">
            <a:avLst/>
          </a:prstGeom>
          <a:noFill/>
          <a:ln w="76200" cmpd="sng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8" name="AutoShape 41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 flipV="1">
            <a:off x="2286000" y="2057400"/>
            <a:ext cx="152400" cy="457200"/>
          </a:xfrm>
          <a:prstGeom prst="straightConnector1">
            <a:avLst/>
          </a:prstGeom>
          <a:noFill/>
          <a:ln w="76200" cmpd="sng">
            <a:solidFill>
              <a:srgbClr val="CC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>
            <p:custDataLst>
              <p:tags r:id="rId16"/>
            </p:custDataLst>
          </p:nvPr>
        </p:nvSpPr>
        <p:spPr>
          <a:xfrm>
            <a:off x="6344060" y="2127957"/>
            <a:ext cx="14709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0" dirty="0">
                <a:latin typeface="Calibri" panose="020F0502020204030204" pitchFamily="34" charset="0"/>
                <a:cs typeface="Calibri" panose="020F0502020204030204" pitchFamily="34" charset="0"/>
              </a:rPr>
              <a:t>this week…</a:t>
            </a:r>
          </a:p>
        </p:txBody>
      </p:sp>
      <p:sp>
        <p:nvSpPr>
          <p:cNvPr id="21" name="Rounded Rectangular Callout 20"/>
          <p:cNvSpPr/>
          <p:nvPr>
            <p:custDataLst>
              <p:tags r:id="rId17"/>
            </p:custDataLst>
          </p:nvPr>
        </p:nvSpPr>
        <p:spPr bwMode="auto">
          <a:xfrm>
            <a:off x="5410200" y="4445858"/>
            <a:ext cx="2916133" cy="1524000"/>
          </a:xfrm>
          <a:prstGeom prst="wedgeRoundRectCallout">
            <a:avLst>
              <a:gd name="adj1" fmla="val -22824"/>
              <a:gd name="adj2" fmla="val -93520"/>
              <a:gd name="adj3" fmla="val 16667"/>
            </a:avLst>
          </a:prstGeom>
          <a:solidFill>
            <a:srgbClr val="F6F5BD"/>
          </a:solidFill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 does a program find its data in memory?</a:t>
            </a:r>
          </a:p>
        </p:txBody>
      </p:sp>
    </p:spTree>
    <p:extLst>
      <p:ext uri="{BB962C8B-B14F-4D97-AF65-F5344CB8AC3E}">
        <p14:creationId xmlns:p14="http://schemas.microsoft.com/office/powerpoint/2010/main" val="35874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7" name="Rectangle 18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Byte-Oriented Memory Organization</a:t>
            </a:r>
          </a:p>
        </p:txBody>
      </p:sp>
      <p:sp>
        <p:nvSpPr>
          <p:cNvPr id="10428" name="Rectangle 188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56077" y="2578571"/>
            <a:ext cx="8406923" cy="3743324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Conceptually, memory is a single, large array of bytes,</a:t>
            </a:r>
            <a:br>
              <a:rPr lang="en-US" sz="2400" dirty="0"/>
            </a:br>
            <a:r>
              <a:rPr lang="en-US" sz="2400" dirty="0"/>
              <a:t>each with a unique </a:t>
            </a:r>
            <a:r>
              <a:rPr lang="en-US" sz="2400" i="1" dirty="0">
                <a:solidFill>
                  <a:srgbClr val="CC0000"/>
                </a:solidFill>
              </a:rPr>
              <a:t>address</a:t>
            </a:r>
            <a:r>
              <a:rPr lang="en-US" sz="2400" dirty="0">
                <a:solidFill>
                  <a:srgbClr val="CC0000"/>
                </a:solidFill>
              </a:rPr>
              <a:t> </a:t>
            </a:r>
            <a:r>
              <a:rPr lang="en-US" sz="2400" dirty="0"/>
              <a:t>(index)</a:t>
            </a:r>
          </a:p>
          <a:p>
            <a:pPr lvl="1">
              <a:defRPr/>
            </a:pPr>
            <a:r>
              <a:rPr lang="en-US" sz="2000" dirty="0"/>
              <a:t>The value of each byte in memory can be read and written</a:t>
            </a:r>
          </a:p>
          <a:p>
            <a:pPr>
              <a:defRPr/>
            </a:pPr>
            <a:r>
              <a:rPr lang="en-US" sz="2400" dirty="0"/>
              <a:t>Programs refer to bytes in memory by their </a:t>
            </a:r>
            <a:r>
              <a:rPr lang="en-US" sz="2400" i="1" dirty="0"/>
              <a:t>addresses</a:t>
            </a:r>
            <a:endParaRPr lang="en-US" sz="2400" dirty="0"/>
          </a:p>
          <a:p>
            <a:pPr lvl="1" eaLnBrk="1" hangingPunct="1">
              <a:defRPr/>
            </a:pPr>
            <a:r>
              <a:rPr lang="en-US" sz="2000" dirty="0"/>
              <a:t>Domain of possible addresses = </a:t>
            </a:r>
            <a:r>
              <a:rPr lang="en-US" sz="2000" i="1" dirty="0">
                <a:solidFill>
                  <a:srgbClr val="C00000"/>
                </a:solidFill>
              </a:rPr>
              <a:t>address space</a:t>
            </a:r>
          </a:p>
          <a:p>
            <a:pPr lvl="2">
              <a:defRPr/>
            </a:pPr>
            <a:endParaRPr lang="en-US" sz="1600" i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US" sz="2400" dirty="0"/>
              <a:t>But not all values fit in a single byte… (</a:t>
            </a:r>
            <a:r>
              <a:rPr lang="en-US" sz="2400" i="1" dirty="0"/>
              <a:t>e.g. </a:t>
            </a:r>
            <a:r>
              <a:rPr lang="en-US" sz="2400" dirty="0"/>
              <a:t>351)</a:t>
            </a:r>
          </a:p>
          <a:p>
            <a:pPr lvl="1">
              <a:defRPr/>
            </a:pPr>
            <a:r>
              <a:rPr lang="en-US" sz="2000" dirty="0"/>
              <a:t>Many operations actually use multi-byte values</a:t>
            </a:r>
          </a:p>
          <a:p>
            <a:pPr>
              <a:defRPr/>
            </a:pPr>
            <a:r>
              <a:rPr lang="en-US" sz="2400" dirty="0"/>
              <a:t>We can store addresses as data to “remember” where other data is in memory</a:t>
            </a:r>
          </a:p>
          <a:p>
            <a:pPr lvl="1">
              <a:defRPr/>
            </a:pPr>
            <a:endParaRPr lang="en-US" sz="20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234" name="Text Box 20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 rot="18990446">
            <a:off x="1317721" y="1341413"/>
            <a:ext cx="866584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00•••0</a:t>
            </a:r>
          </a:p>
        </p:txBody>
      </p:sp>
      <p:sp>
        <p:nvSpPr>
          <p:cNvPr id="9235" name="Text Box 20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 rot="18990446">
            <a:off x="6978454" y="1341413"/>
            <a:ext cx="832920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r>
              <a:rPr lang="en-US" sz="20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FF•••F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820339"/>
              </p:ext>
            </p:extLst>
          </p:nvPr>
        </p:nvGraphicFramePr>
        <p:xfrm>
          <a:off x="1296134" y="1914703"/>
          <a:ext cx="6096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Roboto Regular" charset="0"/>
                          <a:cs typeface="Roboto Regular" charset="0"/>
                        </a:rPr>
                        <a:t>• • •</a:t>
                      </a:r>
                      <a:endParaRPr lang="en-US" b="0" i="0" dirty="0">
                        <a:solidFill>
                          <a:schemeClr val="tx1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i="0" dirty="0">
                        <a:solidFill>
                          <a:sysClr val="windowText" lastClr="000000"/>
                        </a:solidFill>
                        <a:latin typeface="Roboto Regular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65576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Instruction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we choose to use 8-bit addresses, how big is our address space?</a:t>
            </a:r>
          </a:p>
          <a:p>
            <a:pPr lvl="1"/>
            <a:r>
              <a:rPr lang="en-US" i="1" dirty="0"/>
              <a:t>i.e.</a:t>
            </a:r>
            <a:r>
              <a:rPr lang="en-US" dirty="0"/>
              <a:t> How much space can we “refer to” using our addresses?</a:t>
            </a:r>
          </a:p>
          <a:p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256 bits</a:t>
            </a:r>
            <a:endParaRPr lang="en-US" b="1" baseline="-25000" dirty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256 bytes</a:t>
            </a:r>
            <a:endParaRPr lang="en-US" b="1" baseline="-25000" dirty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8 bits</a:t>
            </a:r>
            <a:endParaRPr lang="en-US" b="1" baseline="-25000" dirty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8 bytes</a:t>
            </a:r>
            <a:endParaRPr lang="en-US" b="1" baseline="-25000" dirty="0">
              <a:solidFill>
                <a:srgbClr val="00B0F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512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1" name="Rectangle 8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Machine “Words”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52" name="Rectangle 88"/>
              <p:cNvSpPr>
                <a:spLocks noGrp="1" noChangeArrowheads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3192" y="1362456"/>
                <a:ext cx="8366760" cy="4974336"/>
              </a:xfrm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en-US" dirty="0"/>
                  <a:t>Instructions encoded into machine code (0’s and 1’s)</a:t>
                </a:r>
              </a:p>
              <a:p>
                <a:pPr lvl="1">
                  <a:defRPr/>
                </a:pPr>
                <a:r>
                  <a:rPr lang="en-US" dirty="0"/>
                  <a:t>Historically (still true in some assembly languages), all instructions were exactly the size of a </a:t>
                </a:r>
                <a:r>
                  <a:rPr lang="en-US" dirty="0">
                    <a:solidFill>
                      <a:srgbClr val="C00000"/>
                    </a:solidFill>
                  </a:rPr>
                  <a:t>word</a:t>
                </a:r>
              </a:p>
              <a:p>
                <a:pPr eaLnBrk="1" hangingPunct="1">
                  <a:defRPr/>
                </a:pPr>
                <a:r>
                  <a:rPr lang="en-US" dirty="0"/>
                  <a:t>Word size bounds the size of the </a:t>
                </a:r>
                <a:r>
                  <a:rPr lang="en-US" i="1" dirty="0"/>
                  <a:t>address space</a:t>
                </a:r>
                <a:endParaRPr lang="en-US" dirty="0"/>
              </a:p>
              <a:p>
                <a:pPr lvl="1">
                  <a:defRPr/>
                </a:pPr>
                <a:r>
                  <a:rPr lang="en-US" dirty="0"/>
                  <a:t>word size = address size = register size</a:t>
                </a:r>
              </a:p>
              <a:p>
                <a:pPr lvl="1">
                  <a:defRPr/>
                </a:pPr>
                <a:r>
                  <a:rPr lang="en-US" dirty="0"/>
                  <a:t>word size =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bits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baseline="30000" dirty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addresses</a:t>
                </a:r>
              </a:p>
              <a:p>
                <a:pPr lvl="2">
                  <a:defRPr/>
                </a:pPr>
                <a:endParaRPr lang="en-US" dirty="0"/>
              </a:p>
              <a:p>
                <a:pPr>
                  <a:defRPr/>
                </a:pPr>
                <a:r>
                  <a:rPr lang="en-US" dirty="0"/>
                  <a:t>Current x86 systems use </a:t>
                </a:r>
                <a:r>
                  <a:rPr lang="en-US" b="1" dirty="0"/>
                  <a:t>64-bit (8-byte) words</a:t>
                </a:r>
              </a:p>
              <a:p>
                <a:pPr lvl="1">
                  <a:defRPr/>
                </a:pPr>
                <a:r>
                  <a:rPr lang="en-US" dirty="0"/>
                  <a:t>Potential address space: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baseline="30000" dirty="0" smtClean="0">
                        <a:latin typeface="Cambria Math" panose="02040503050406030204" pitchFamily="18" charset="0"/>
                      </a:rPr>
                      <m:t>𝟔𝟒</m:t>
                    </m:r>
                  </m:oMath>
                </a14:m>
                <a:r>
                  <a:rPr lang="en-US" dirty="0"/>
                  <a:t> addresses</a:t>
                </a:r>
                <a:br>
                  <a:rPr lang="en-US" dirty="0"/>
                </a:br>
                <a:r>
                  <a:rPr lang="en-US" dirty="0"/>
                  <a:t>2</a:t>
                </a:r>
                <a:r>
                  <a:rPr lang="en-US" baseline="30000" dirty="0"/>
                  <a:t>64</a:t>
                </a:r>
                <a:r>
                  <a:rPr lang="en-US" dirty="0"/>
                  <a:t> bytes </a:t>
                </a:r>
                <a:r>
                  <a:rPr lang="en-US" dirty="0">
                    <a:latin typeface="Symbol" pitchFamily="18" charset="2"/>
                  </a:rPr>
                  <a:t></a:t>
                </a:r>
                <a:r>
                  <a:rPr lang="en-US" dirty="0"/>
                  <a:t> </a:t>
                </a:r>
                <a:r>
                  <a:rPr lang="en-US" b="1" dirty="0"/>
                  <a:t>1.8 x 10</a:t>
                </a:r>
                <a:r>
                  <a:rPr lang="en-US" b="1" baseline="30000" dirty="0"/>
                  <a:t>19</a:t>
                </a:r>
                <a:r>
                  <a:rPr lang="en-US" b="1" dirty="0"/>
                  <a:t> bytes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= 18 billion </a:t>
                </a:r>
                <a:r>
                  <a:rPr lang="en-US" dirty="0" err="1"/>
                  <a:t>billion</a:t>
                </a:r>
                <a:r>
                  <a:rPr lang="en-US" dirty="0"/>
                  <a:t> bytes </a:t>
                </a:r>
                <a:r>
                  <a:rPr lang="en-US" dirty="0">
                    <a:cs typeface="Calibri" panose="020F0502020204030204" pitchFamily="34" charset="0"/>
                  </a:rPr>
                  <a:t>= 18 EB </a:t>
                </a:r>
                <a:r>
                  <a:rPr lang="en-US" dirty="0"/>
                  <a:t>(</a:t>
                </a:r>
                <a:r>
                  <a:rPr lang="en-US" dirty="0" err="1"/>
                  <a:t>exabytes</a:t>
                </a:r>
                <a:r>
                  <a:rPr lang="en-US" dirty="0"/>
                  <a:t>)</a:t>
                </a:r>
              </a:p>
              <a:p>
                <a:pPr lvl="1">
                  <a:defRPr/>
                </a:pPr>
                <a:r>
                  <a:rPr lang="en-US" dirty="0"/>
                  <a:t>Actual physical address space:  </a:t>
                </a:r>
                <a:r>
                  <a:rPr lang="en-US" b="1" dirty="0"/>
                  <a:t>48 bits</a:t>
                </a:r>
              </a:p>
            </p:txBody>
          </p:sp>
        </mc:Choice>
        <mc:Fallback xmlns="">
          <p:sp>
            <p:nvSpPr>
              <p:cNvPr id="11352" name="Rectangle 8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xfrm>
                <a:off x="393192" y="1362456"/>
                <a:ext cx="8366760" cy="4974336"/>
              </a:xfrm>
              <a:blipFill rotWithShape="0">
                <a:blip r:embed="rId7"/>
                <a:stretch>
                  <a:fillRect l="-364" t="-1225" b="-72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127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2" name="Rectangle 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Word-Oriented Memory Organization</a:t>
            </a:r>
          </a:p>
        </p:txBody>
      </p:sp>
      <p:sp>
        <p:nvSpPr>
          <p:cNvPr id="34843" name="Rectangle 27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400" dirty="0"/>
              <a:t>Addresses still specify </a:t>
            </a:r>
            <a:br>
              <a:rPr lang="en-US" sz="2400" dirty="0"/>
            </a:br>
            <a:r>
              <a:rPr lang="en-US" sz="2400" dirty="0"/>
              <a:t>locations of </a:t>
            </a:r>
            <a:r>
              <a:rPr lang="en-US" sz="2400" i="1" dirty="0"/>
              <a:t>bytes</a:t>
            </a:r>
            <a:r>
              <a:rPr lang="en-US" sz="2400" dirty="0"/>
              <a:t> in memory</a:t>
            </a:r>
          </a:p>
          <a:p>
            <a:pPr lvl="1" eaLnBrk="1" hangingPunct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dirty="0"/>
              <a:t>Addresses of successive words </a:t>
            </a:r>
            <a:br>
              <a:rPr lang="en-US" sz="2000" dirty="0"/>
            </a:br>
            <a:r>
              <a:rPr lang="en-US" sz="2000" dirty="0"/>
              <a:t>differ by word size (in bytes):</a:t>
            </a:r>
            <a:br>
              <a:rPr lang="en-US" sz="2000" dirty="0"/>
            </a:br>
            <a:r>
              <a:rPr lang="en-US" sz="2000" i="1" dirty="0"/>
              <a:t>e.g.</a:t>
            </a:r>
            <a:r>
              <a:rPr lang="en-US" sz="2000" dirty="0"/>
              <a:t> 4 (32-bit) or 8 (64-bit)</a:t>
            </a:r>
          </a:p>
          <a:p>
            <a:pPr lvl="1" eaLnBrk="1" hangingPunct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dirty="0"/>
              <a:t>Address of word 0, 1, … 10?</a:t>
            </a:r>
          </a:p>
          <a:p>
            <a:pPr marL="457200" lvl="1" indent="0" eaLnBrk="1" hangingPunct="1">
              <a:buNone/>
              <a:tabLst>
                <a:tab pos="2166938" algn="l"/>
                <a:tab pos="3436938" algn="l"/>
                <a:tab pos="3995738" algn="l"/>
              </a:tabLst>
              <a:defRPr/>
            </a:pP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1268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18169" y="1824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69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118169" y="2129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0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18169" y="2433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1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18169" y="2738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2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18169" y="3043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3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118169" y="3348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4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18169" y="3653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5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118169" y="3957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6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118169" y="4262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7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118169" y="4567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8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118169" y="4872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9" name="Rectangle 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118169" y="5177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80" name="Rectangle 1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880169" y="1748135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0x00</a:t>
            </a:r>
          </a:p>
        </p:txBody>
      </p:sp>
      <p:sp>
        <p:nvSpPr>
          <p:cNvPr id="11281" name="Rectangle 15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880169" y="20574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0x01</a:t>
            </a:r>
          </a:p>
        </p:txBody>
      </p:sp>
      <p:sp>
        <p:nvSpPr>
          <p:cNvPr id="11282" name="Rectangle 1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880169" y="23622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0x02</a:t>
            </a:r>
          </a:p>
        </p:txBody>
      </p:sp>
      <p:sp>
        <p:nvSpPr>
          <p:cNvPr id="11283" name="Rectangle 17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880169" y="26670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0x03</a:t>
            </a:r>
          </a:p>
        </p:txBody>
      </p:sp>
      <p:sp>
        <p:nvSpPr>
          <p:cNvPr id="11284" name="Rectangle 18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880169" y="29718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0x04</a:t>
            </a:r>
          </a:p>
        </p:txBody>
      </p:sp>
      <p:sp>
        <p:nvSpPr>
          <p:cNvPr id="11285" name="Rectangle 1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880169" y="32766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0x05</a:t>
            </a:r>
          </a:p>
        </p:txBody>
      </p:sp>
      <p:sp>
        <p:nvSpPr>
          <p:cNvPr id="11286" name="Rectangle 20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880169" y="35814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0x06</a:t>
            </a:r>
          </a:p>
        </p:txBody>
      </p:sp>
      <p:sp>
        <p:nvSpPr>
          <p:cNvPr id="11287" name="Rectangle 21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880169" y="38862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0x07</a:t>
            </a:r>
          </a:p>
        </p:txBody>
      </p:sp>
      <p:sp>
        <p:nvSpPr>
          <p:cNvPr id="11288" name="Rectangle 22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880169" y="41910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0x08</a:t>
            </a:r>
          </a:p>
        </p:txBody>
      </p:sp>
      <p:sp>
        <p:nvSpPr>
          <p:cNvPr id="11289" name="Rectangle 2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880169" y="44958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0x09</a:t>
            </a:r>
          </a:p>
        </p:txBody>
      </p:sp>
      <p:sp>
        <p:nvSpPr>
          <p:cNvPr id="11290" name="Rectangle 24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880169" y="4800600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0x0A</a:t>
            </a:r>
          </a:p>
        </p:txBody>
      </p:sp>
      <p:sp>
        <p:nvSpPr>
          <p:cNvPr id="11291" name="Rectangle 25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880169" y="5105400"/>
            <a:ext cx="79541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0x0B</a:t>
            </a:r>
          </a:p>
        </p:txBody>
      </p:sp>
      <p:grpSp>
        <p:nvGrpSpPr>
          <p:cNvPr id="2" name="Group 28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>
            <a:off x="4789744" y="1824335"/>
            <a:ext cx="609600" cy="4876800"/>
            <a:chOff x="4176" y="768"/>
            <a:chExt cx="240" cy="3072"/>
          </a:xfrm>
        </p:grpSpPr>
        <p:sp>
          <p:nvSpPr>
            <p:cNvPr id="11324" name="Rectangle 29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176" y="2304"/>
              <a:ext cx="240" cy="15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5" name="Rectangle 30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4176" y="768"/>
              <a:ext cx="240" cy="15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>
            <p:custDataLst>
              <p:tags r:id="rId29"/>
            </p:custDataLst>
          </p:nvPr>
        </p:nvGrpSpPr>
        <p:grpSpPr bwMode="auto">
          <a:xfrm>
            <a:off x="5943419" y="1824335"/>
            <a:ext cx="609600" cy="4876800"/>
            <a:chOff x="3792" y="768"/>
            <a:chExt cx="240" cy="3072"/>
          </a:xfrm>
        </p:grpSpPr>
        <p:sp>
          <p:nvSpPr>
            <p:cNvPr id="11320" name="Rectangle 32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792" y="768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1" name="Rectangle 33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792" y="1536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2" name="Rectangle 34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792" y="2304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3" name="Rectangle 35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792" y="3072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sp>
        <p:nvSpPr>
          <p:cNvPr id="11294" name="Text Box 36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809666" y="1160760"/>
            <a:ext cx="85805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32-bit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</a:p>
        </p:txBody>
      </p:sp>
      <p:sp>
        <p:nvSpPr>
          <p:cNvPr id="11295" name="Text Box 37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037765" y="1290935"/>
            <a:ext cx="75136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Bytes</a:t>
            </a:r>
          </a:p>
        </p:txBody>
      </p:sp>
      <p:sp>
        <p:nvSpPr>
          <p:cNvPr id="11297" name="Rectangle 3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118169" y="5481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98" name="Rectangle 40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880169" y="5410200"/>
            <a:ext cx="79220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0x0C</a:t>
            </a:r>
          </a:p>
        </p:txBody>
      </p:sp>
      <p:sp>
        <p:nvSpPr>
          <p:cNvPr id="11299" name="Rectangle 41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118169" y="5786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0" name="Rectangle 42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880169" y="571500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0x0D</a:t>
            </a:r>
          </a:p>
        </p:txBody>
      </p:sp>
      <p:sp>
        <p:nvSpPr>
          <p:cNvPr id="11301" name="Rectangle 43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118169" y="6091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2" name="Rectangle 44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880169" y="6019800"/>
            <a:ext cx="77938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0x0E</a:t>
            </a:r>
          </a:p>
        </p:txBody>
      </p:sp>
      <p:sp>
        <p:nvSpPr>
          <p:cNvPr id="11303" name="Rectangle 45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118169" y="6396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4" name="Rectangle 46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880169" y="6324600"/>
            <a:ext cx="76976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0x0F</a:t>
            </a:r>
          </a:p>
        </p:txBody>
      </p:sp>
      <p:sp>
        <p:nvSpPr>
          <p:cNvPr id="11305" name="Text Box 60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655991" y="1160760"/>
            <a:ext cx="85805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64-bit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</a:p>
        </p:txBody>
      </p:sp>
      <p:sp>
        <p:nvSpPr>
          <p:cNvPr id="11306" name="Rectangle 61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789744" y="26625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7" name="Rectangle 62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4789744" y="50247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8" name="Rectangle 63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5943419" y="20529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9" name="Rectangle 64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5943419" y="32721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10" name="Rectangle 65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5943419" y="44913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11" name="Rectangle 66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5943419" y="57105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56" name="Text Box 36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7944352" y="1116449"/>
            <a:ext cx="73116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(hex)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42" name="Rectangle 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Word-Oriented Memory Organization</a:t>
            </a:r>
          </a:p>
        </p:txBody>
      </p:sp>
      <p:sp>
        <p:nvSpPr>
          <p:cNvPr id="34843" name="Rectangle 27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400" dirty="0"/>
              <a:t>Addresses still specify </a:t>
            </a:r>
            <a:br>
              <a:rPr lang="en-US" sz="2400" dirty="0"/>
            </a:br>
            <a:r>
              <a:rPr lang="en-US" sz="2400" dirty="0"/>
              <a:t>locations of </a:t>
            </a:r>
            <a:r>
              <a:rPr lang="en-US" sz="2400" i="1" dirty="0"/>
              <a:t>bytes</a:t>
            </a:r>
            <a:r>
              <a:rPr lang="en-US" sz="2400" dirty="0"/>
              <a:t> in memory</a:t>
            </a:r>
          </a:p>
          <a:p>
            <a:pPr lvl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dirty="0"/>
              <a:t>Addresses of successive words </a:t>
            </a:r>
            <a:br>
              <a:rPr lang="en-US" sz="2000" dirty="0"/>
            </a:br>
            <a:r>
              <a:rPr lang="en-US" sz="2000" dirty="0"/>
              <a:t>differ by word size (in bytes):</a:t>
            </a:r>
            <a:br>
              <a:rPr lang="en-US" sz="2000" dirty="0"/>
            </a:br>
            <a:r>
              <a:rPr lang="en-US" sz="2000" i="1" dirty="0"/>
              <a:t>e.g.</a:t>
            </a:r>
            <a:r>
              <a:rPr lang="en-US" sz="2000" dirty="0"/>
              <a:t> 4 (32-bit) or 8 (64-bit)</a:t>
            </a:r>
          </a:p>
          <a:p>
            <a:pPr lvl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dirty="0"/>
              <a:t>Address of word 0, 1, … 10?</a:t>
            </a:r>
          </a:p>
          <a:p>
            <a:pPr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400" dirty="0">
                <a:solidFill>
                  <a:srgbClr val="C00000"/>
                </a:solidFill>
              </a:rPr>
              <a:t>Address of word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 = address of </a:t>
            </a:r>
            <a:r>
              <a:rPr lang="en-US" sz="2400" i="1" dirty="0"/>
              <a:t>first</a:t>
            </a:r>
            <a:r>
              <a:rPr lang="en-US" sz="2400" dirty="0"/>
              <a:t> byte in word</a:t>
            </a:r>
          </a:p>
          <a:p>
            <a:pPr lvl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dirty="0">
                <a:solidFill>
                  <a:srgbClr val="FF0000"/>
                </a:solidFill>
              </a:rPr>
              <a:t>The address of </a:t>
            </a:r>
            <a:r>
              <a:rPr lang="en-US" sz="2000" i="1" dirty="0">
                <a:solidFill>
                  <a:srgbClr val="FF0000"/>
                </a:solidFill>
              </a:rPr>
              <a:t>any</a:t>
            </a:r>
            <a:r>
              <a:rPr lang="en-US" sz="2000" dirty="0">
                <a:solidFill>
                  <a:srgbClr val="FF0000"/>
                </a:solidFill>
              </a:rPr>
              <a:t> chunk of 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memory is given by the address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of the first byte</a:t>
            </a:r>
            <a:endParaRPr lang="en-US" sz="1800" baseline="-25000" dirty="0">
              <a:solidFill>
                <a:srgbClr val="FF0000"/>
              </a:solidFill>
            </a:endParaRPr>
          </a:p>
          <a:p>
            <a:pPr lvl="1" eaLnBrk="1" hangingPunct="1">
              <a:tabLst>
                <a:tab pos="2166938" algn="l"/>
                <a:tab pos="3436938" algn="l"/>
                <a:tab pos="3995738" algn="l"/>
              </a:tabLst>
              <a:defRPr/>
            </a:pPr>
            <a:r>
              <a:rPr lang="en-US" sz="2000" b="1" i="1" dirty="0"/>
              <a:t>Alignment</a:t>
            </a:r>
            <a:endParaRPr lang="en-US" sz="2000" dirty="0"/>
          </a:p>
          <a:p>
            <a:pPr marL="457200" lvl="1" indent="0" eaLnBrk="1" hangingPunct="1">
              <a:buNone/>
              <a:tabLst>
                <a:tab pos="2166938" algn="l"/>
                <a:tab pos="3436938" algn="l"/>
                <a:tab pos="3995738" algn="l"/>
              </a:tabLst>
              <a:defRPr/>
            </a:pPr>
            <a:endParaRPr lang="en-US" baseline="-25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1268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18169" y="1824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69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118169" y="2129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0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18169" y="2433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1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118169" y="2738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2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18169" y="3043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3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118169" y="3348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4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118169" y="3653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5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118169" y="3957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6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118169" y="4262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7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118169" y="4567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8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118169" y="4872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79" name="Rectangle 13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118169" y="51771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grpSp>
        <p:nvGrpSpPr>
          <p:cNvPr id="2" name="Group 28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>
            <a:off x="4789744" y="1824335"/>
            <a:ext cx="609600" cy="4876800"/>
            <a:chOff x="4176" y="768"/>
            <a:chExt cx="240" cy="3072"/>
          </a:xfrm>
        </p:grpSpPr>
        <p:sp>
          <p:nvSpPr>
            <p:cNvPr id="11324" name="Rectangle 29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176" y="2304"/>
              <a:ext cx="240" cy="15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5" name="Rectangle 30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176" y="768"/>
              <a:ext cx="240" cy="153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5943419" y="1824335"/>
            <a:ext cx="609600" cy="4876800"/>
            <a:chOff x="3792" y="768"/>
            <a:chExt cx="240" cy="3072"/>
          </a:xfrm>
        </p:grpSpPr>
        <p:sp>
          <p:nvSpPr>
            <p:cNvPr id="11320" name="Rectangle 32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3792" y="768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1" name="Rectangle 33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3792" y="1536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2" name="Rectangle 34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792" y="2304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323" name="Rectangle 35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3792" y="3072"/>
              <a:ext cx="240" cy="768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sp>
        <p:nvSpPr>
          <p:cNvPr id="11294" name="Text Box 36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809666" y="1160760"/>
            <a:ext cx="85805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32-bit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</a:p>
        </p:txBody>
      </p:sp>
      <p:sp>
        <p:nvSpPr>
          <p:cNvPr id="11295" name="Text Box 37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037765" y="1290935"/>
            <a:ext cx="75136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Bytes</a:t>
            </a:r>
          </a:p>
        </p:txBody>
      </p:sp>
      <p:sp>
        <p:nvSpPr>
          <p:cNvPr id="11297" name="Rectangle 3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118169" y="54819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299" name="Rectangle 41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118169" y="57867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1" name="Rectangle 43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118169" y="60915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3" name="Rectangle 4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118169" y="6396335"/>
            <a:ext cx="609600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305" name="Text Box 60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655991" y="1160760"/>
            <a:ext cx="858055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64-bit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</a:p>
        </p:txBody>
      </p:sp>
      <p:sp>
        <p:nvSpPr>
          <p:cNvPr id="11306" name="Rectangle 61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789744" y="26625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7" name="Rectangle 62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789744" y="50247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8" name="Rectangle 63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5943419" y="20529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09" name="Rectangle 6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943419" y="32721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10" name="Rectangle 65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5943419" y="44913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sp>
        <p:nvSpPr>
          <p:cNvPr id="11311" name="Rectangle 66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943419" y="5710535"/>
            <a:ext cx="609600" cy="7386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4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</a:p>
          <a:p>
            <a:pPr algn="ctr">
              <a:lnSpc>
                <a:spcPct val="100000"/>
              </a:lnSpc>
            </a:pPr>
            <a:r>
              <a:rPr lang="en-US" sz="1400" b="0" dirty="0">
                <a:latin typeface="Calibri" panose="020F0502020204030204" pitchFamily="34" charset="0"/>
                <a:cs typeface="Calibri" panose="020F0502020204030204" pitchFamily="34" charset="0"/>
              </a:rPr>
              <a:t>??</a:t>
            </a:r>
          </a:p>
        </p:txBody>
      </p:sp>
      <p:grpSp>
        <p:nvGrpSpPr>
          <p:cNvPr id="4" name="Group 80"/>
          <p:cNvGrpSpPr>
            <a:grpSpLocks/>
          </p:cNvGrpSpPr>
          <p:nvPr>
            <p:custDataLst>
              <p:tags r:id="rId31"/>
            </p:custDataLst>
          </p:nvPr>
        </p:nvGrpSpPr>
        <p:grpSpPr bwMode="auto">
          <a:xfrm>
            <a:off x="6019619" y="2510135"/>
            <a:ext cx="457200" cy="3886200"/>
            <a:chOff x="3120" y="1392"/>
            <a:chExt cx="288" cy="2448"/>
          </a:xfrm>
        </p:grpSpPr>
        <p:sp>
          <p:nvSpPr>
            <p:cNvPr id="11316" name="Rectangle 74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120" y="1392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0000</a:t>
              </a:r>
            </a:p>
          </p:txBody>
        </p:sp>
        <p:sp>
          <p:nvSpPr>
            <p:cNvPr id="11317" name="Rectangle 75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120" y="2160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0004</a:t>
              </a:r>
            </a:p>
          </p:txBody>
        </p:sp>
        <p:sp>
          <p:nvSpPr>
            <p:cNvPr id="11318" name="Rectangle 76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120" y="2928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0008</a:t>
              </a:r>
            </a:p>
          </p:txBody>
        </p:sp>
        <p:sp>
          <p:nvSpPr>
            <p:cNvPr id="11319" name="Rectangle 77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120" y="3696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0012</a:t>
              </a:r>
            </a:p>
          </p:txBody>
        </p:sp>
      </p:grpSp>
      <p:grpSp>
        <p:nvGrpSpPr>
          <p:cNvPr id="5" name="Group 81"/>
          <p:cNvGrpSpPr>
            <a:grpSpLocks/>
          </p:cNvGrpSpPr>
          <p:nvPr>
            <p:custDataLst>
              <p:tags r:id="rId32"/>
            </p:custDataLst>
          </p:nvPr>
        </p:nvGrpSpPr>
        <p:grpSpPr bwMode="auto">
          <a:xfrm>
            <a:off x="4865944" y="3119735"/>
            <a:ext cx="457200" cy="2590800"/>
            <a:chOff x="3696" y="1776"/>
            <a:chExt cx="288" cy="1632"/>
          </a:xfrm>
        </p:grpSpPr>
        <p:sp>
          <p:nvSpPr>
            <p:cNvPr id="11314" name="Rectangle 78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696" y="1776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0000</a:t>
              </a:r>
            </a:p>
          </p:txBody>
        </p:sp>
        <p:sp>
          <p:nvSpPr>
            <p:cNvPr id="11315" name="Rectangle 79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696" y="3264"/>
              <a:ext cx="288" cy="144"/>
            </a:xfrm>
            <a:prstGeom prst="rect">
              <a:avLst/>
            </a:prstGeom>
            <a:solidFill>
              <a:srgbClr val="FFFF99"/>
            </a:solidFill>
            <a:ln w="19050">
              <a:noFill/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1400" b="0" dirty="0">
                  <a:latin typeface="Roboto Regular" charset="0"/>
                  <a:cs typeface="Roboto Regular" charset="0"/>
                </a:rPr>
                <a:t>0008</a:t>
              </a:r>
            </a:p>
          </p:txBody>
        </p:sp>
      </p:grpSp>
      <p:sp>
        <p:nvSpPr>
          <p:cNvPr id="64" name="Rectangle 14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880169" y="1748135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0x00</a:t>
            </a:r>
          </a:p>
        </p:txBody>
      </p:sp>
      <p:sp>
        <p:nvSpPr>
          <p:cNvPr id="65" name="Rectangle 15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880169" y="20574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0x01</a:t>
            </a:r>
          </a:p>
        </p:txBody>
      </p:sp>
      <p:sp>
        <p:nvSpPr>
          <p:cNvPr id="67" name="Rectangle 16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880169" y="23622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0x02</a:t>
            </a:r>
          </a:p>
        </p:txBody>
      </p:sp>
      <p:sp>
        <p:nvSpPr>
          <p:cNvPr id="68" name="Rectangle 17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880169" y="26670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0x03</a:t>
            </a:r>
          </a:p>
        </p:txBody>
      </p:sp>
      <p:sp>
        <p:nvSpPr>
          <p:cNvPr id="69" name="Rectangle 18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880169" y="29718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0x04</a:t>
            </a:r>
          </a:p>
        </p:txBody>
      </p:sp>
      <p:sp>
        <p:nvSpPr>
          <p:cNvPr id="70" name="Rectangle 1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880169" y="32766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0x05</a:t>
            </a:r>
          </a:p>
        </p:txBody>
      </p:sp>
      <p:sp>
        <p:nvSpPr>
          <p:cNvPr id="71" name="Rectangle 20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880169" y="35814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0x06</a:t>
            </a:r>
          </a:p>
        </p:txBody>
      </p:sp>
      <p:sp>
        <p:nvSpPr>
          <p:cNvPr id="72" name="Rectangle 21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880169" y="38862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0x07</a:t>
            </a:r>
          </a:p>
        </p:txBody>
      </p:sp>
      <p:sp>
        <p:nvSpPr>
          <p:cNvPr id="73" name="Rectangle 22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880169" y="41910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0x08</a:t>
            </a:r>
          </a:p>
        </p:txBody>
      </p:sp>
      <p:sp>
        <p:nvSpPr>
          <p:cNvPr id="74" name="Rectangle 23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880169" y="4495800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0x09</a:t>
            </a:r>
          </a:p>
        </p:txBody>
      </p:sp>
      <p:sp>
        <p:nvSpPr>
          <p:cNvPr id="75" name="Rectangle 24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880169" y="4800600"/>
            <a:ext cx="80663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0x0A</a:t>
            </a:r>
          </a:p>
        </p:txBody>
      </p:sp>
      <p:sp>
        <p:nvSpPr>
          <p:cNvPr id="76" name="Rectangle 25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880169" y="5105400"/>
            <a:ext cx="79541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0x0B</a:t>
            </a:r>
          </a:p>
        </p:txBody>
      </p:sp>
      <p:sp>
        <p:nvSpPr>
          <p:cNvPr id="77" name="Rectangle 40"/>
          <p:cNvSpPr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7880169" y="5410200"/>
            <a:ext cx="792205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0x0C</a:t>
            </a:r>
          </a:p>
        </p:txBody>
      </p:sp>
      <p:sp>
        <p:nvSpPr>
          <p:cNvPr id="78" name="Rectangle 42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7880169" y="5715000"/>
            <a:ext cx="81785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0x0D</a:t>
            </a:r>
          </a:p>
        </p:txBody>
      </p:sp>
      <p:sp>
        <p:nvSpPr>
          <p:cNvPr id="79" name="Rectangle 4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7880169" y="6019800"/>
            <a:ext cx="77938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0x0E</a:t>
            </a:r>
          </a:p>
        </p:txBody>
      </p:sp>
      <p:sp>
        <p:nvSpPr>
          <p:cNvPr id="80" name="Rectangle 46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7880169" y="6324600"/>
            <a:ext cx="76976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0x0F</a:t>
            </a:r>
          </a:p>
        </p:txBody>
      </p:sp>
      <p:sp>
        <p:nvSpPr>
          <p:cNvPr id="81" name="Text Box 36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7944352" y="1116449"/>
            <a:ext cx="731162" cy="70788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 err="1">
                <a:latin typeface="Calibri" panose="020F0502020204030204" pitchFamily="34" charset="0"/>
                <a:cs typeface="Calibri" panose="020F0502020204030204" pitchFamily="34" charset="0"/>
              </a:rPr>
              <a:t>Addr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(hex)</a:t>
            </a:r>
          </a:p>
        </p:txBody>
      </p:sp>
    </p:spTree>
    <p:extLst>
      <p:ext uri="{BB962C8B-B14F-4D97-AF65-F5344CB8AC3E}">
        <p14:creationId xmlns:p14="http://schemas.microsoft.com/office/powerpoint/2010/main" val="425021834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 Picture of Memory (64-bit view)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 “64-bit (8-byte) word-aligned” </a:t>
            </a:r>
            <a:r>
              <a:rPr lang="en-US" u="sng" dirty="0"/>
              <a:t>view</a:t>
            </a:r>
            <a:r>
              <a:rPr lang="en-US" dirty="0"/>
              <a:t> of memory:</a:t>
            </a:r>
          </a:p>
          <a:p>
            <a:pPr lvl="1"/>
            <a:r>
              <a:rPr lang="en-US" dirty="0"/>
              <a:t>In this type of picture, each row is composed of 8 bytes</a:t>
            </a:r>
          </a:p>
          <a:p>
            <a:pPr lvl="1"/>
            <a:r>
              <a:rPr lang="en-US" dirty="0"/>
              <a:t>Each cell is a byte</a:t>
            </a:r>
          </a:p>
          <a:p>
            <a:pPr lvl="1"/>
            <a:r>
              <a:rPr lang="en-US" dirty="0"/>
              <a:t>A 64-bit pointer </a:t>
            </a:r>
            <a:br>
              <a:rPr lang="en-US" dirty="0"/>
            </a:br>
            <a:r>
              <a:rPr lang="en-US" dirty="0"/>
              <a:t>will fit on one row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28034" y="34254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28034" y="37302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28034" y="40350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28034" y="43398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28034" y="46446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528034" y="49494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28034" y="52542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528034" y="55590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528034" y="58638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528034" y="61686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cxnSp>
        <p:nvCxnSpPr>
          <p:cNvPr id="25" name="Straight Connector 24"/>
          <p:cNvCxnSpPr/>
          <p:nvPr>
            <p:custDataLst>
              <p:tags r:id="rId14"/>
            </p:custDataLst>
          </p:nvPr>
        </p:nvCxnSpPr>
        <p:spPr bwMode="auto">
          <a:xfrm rot="5400000">
            <a:off x="4500519" y="4951654"/>
            <a:ext cx="3052460" cy="2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>
            <p:custDataLst>
              <p:tags r:id="rId15"/>
            </p:custDataLst>
          </p:nvPr>
        </p:nvCxnSpPr>
        <p:spPr bwMode="auto">
          <a:xfrm rot="16200000" flipH="1">
            <a:off x="5061213" y="4947190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>
            <p:custDataLst>
              <p:tags r:id="rId16"/>
            </p:custDataLst>
          </p:nvPr>
        </p:nvCxnSpPr>
        <p:spPr bwMode="auto">
          <a:xfrm rot="16200000" flipH="1">
            <a:off x="5594615" y="4951654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Rectangle 1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34716" y="3349221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0x00</a:t>
            </a:r>
          </a:p>
        </p:txBody>
      </p:sp>
      <p:sp>
        <p:nvSpPr>
          <p:cNvPr id="59" name="Rectangle 1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734716" y="36584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</a:p>
        </p:txBody>
      </p:sp>
      <p:sp>
        <p:nvSpPr>
          <p:cNvPr id="60" name="Rectangle 1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734716" y="39632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</a:p>
        </p:txBody>
      </p:sp>
      <p:sp>
        <p:nvSpPr>
          <p:cNvPr id="61" name="Rectangle 1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734716" y="42680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</a:p>
        </p:txBody>
      </p:sp>
      <p:sp>
        <p:nvSpPr>
          <p:cNvPr id="62" name="Rectangle 1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734716" y="45728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734716" y="48776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</a:p>
        </p:txBody>
      </p:sp>
      <p:sp>
        <p:nvSpPr>
          <p:cNvPr id="64" name="Rectangle 2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734716" y="51824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</a:p>
        </p:txBody>
      </p:sp>
      <p:sp>
        <p:nvSpPr>
          <p:cNvPr id="65" name="Rectangle 2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734716" y="54872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</a:p>
        </p:txBody>
      </p:sp>
      <p:sp>
        <p:nvSpPr>
          <p:cNvPr id="66" name="Rectangle 22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734716" y="57920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</a:p>
        </p:txBody>
      </p:sp>
      <p:sp>
        <p:nvSpPr>
          <p:cNvPr id="67" name="Rectangle 2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734716" y="6096886"/>
            <a:ext cx="47320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</a:t>
            </a:r>
          </a:p>
        </p:txBody>
      </p:sp>
      <p:cxnSp>
        <p:nvCxnSpPr>
          <p:cNvPr id="51" name="Straight Connector 50"/>
          <p:cNvCxnSpPr/>
          <p:nvPr>
            <p:custDataLst>
              <p:tags r:id="rId27"/>
            </p:custDataLst>
          </p:nvPr>
        </p:nvCxnSpPr>
        <p:spPr bwMode="auto">
          <a:xfrm rot="5400000">
            <a:off x="2960567" y="4967574"/>
            <a:ext cx="3052460" cy="2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>
            <p:custDataLst>
              <p:tags r:id="rId28"/>
            </p:custDataLst>
          </p:nvPr>
        </p:nvCxnSpPr>
        <p:spPr bwMode="auto">
          <a:xfrm rot="16200000" flipH="1">
            <a:off x="3493965" y="4963110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>
            <p:custDataLst>
              <p:tags r:id="rId29"/>
            </p:custDataLst>
          </p:nvPr>
        </p:nvCxnSpPr>
        <p:spPr bwMode="auto">
          <a:xfrm rot="16200000" flipH="1">
            <a:off x="4000071" y="4967574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>
            <p:custDataLst>
              <p:tags r:id="rId30"/>
            </p:custDataLst>
          </p:nvPr>
        </p:nvCxnSpPr>
        <p:spPr bwMode="auto">
          <a:xfrm rot="5400000">
            <a:off x="2471511" y="4969846"/>
            <a:ext cx="3052460" cy="2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37" name="Group 36"/>
          <p:cNvGrpSpPr/>
          <p:nvPr/>
        </p:nvGrpSpPr>
        <p:grpSpPr>
          <a:xfrm>
            <a:off x="3542726" y="3053351"/>
            <a:ext cx="4161854" cy="531912"/>
            <a:chOff x="3542726" y="3053351"/>
            <a:chExt cx="4161854" cy="531912"/>
          </a:xfrm>
        </p:grpSpPr>
        <p:grpSp>
          <p:nvGrpSpPr>
            <p:cNvPr id="22" name="Group 21"/>
            <p:cNvGrpSpPr/>
            <p:nvPr/>
          </p:nvGrpSpPr>
          <p:grpSpPr>
            <a:xfrm>
              <a:off x="5569479" y="3053351"/>
              <a:ext cx="537327" cy="531912"/>
              <a:chOff x="5569479" y="3053351"/>
              <a:chExt cx="537327" cy="531912"/>
            </a:xfrm>
          </p:grpSpPr>
          <p:sp>
            <p:nvSpPr>
              <p:cNvPr id="29" name="Rectangle 14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5569479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0x04</a:t>
                </a:r>
              </a:p>
            </p:txBody>
          </p:sp>
          <p:cxnSp>
            <p:nvCxnSpPr>
              <p:cNvPr id="50" name="Straight Arrow Connector 49"/>
              <p:cNvCxnSpPr>
                <a:stCxn id="29" idx="2"/>
              </p:cNvCxnSpPr>
              <p:nvPr>
                <p:custDataLst>
                  <p:tags r:id="rId47"/>
                </p:custDataLst>
              </p:nvPr>
            </p:nvCxnSpPr>
            <p:spPr bwMode="auto">
              <a:xfrm flipH="1">
                <a:off x="5737130" y="3361128"/>
                <a:ext cx="101013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3" name="Group 22"/>
            <p:cNvGrpSpPr/>
            <p:nvPr/>
          </p:nvGrpSpPr>
          <p:grpSpPr>
            <a:xfrm>
              <a:off x="6118127" y="3053351"/>
              <a:ext cx="537327" cy="531912"/>
              <a:chOff x="6118127" y="3053351"/>
              <a:chExt cx="537327" cy="531912"/>
            </a:xfrm>
          </p:grpSpPr>
          <p:sp>
            <p:nvSpPr>
              <p:cNvPr id="30" name="Rectangle 14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6118127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0x05</a:t>
                </a:r>
              </a:p>
            </p:txBody>
          </p:sp>
          <p:cxnSp>
            <p:nvCxnSpPr>
              <p:cNvPr id="52" name="Straight Arrow Connector 51"/>
              <p:cNvCxnSpPr>
                <a:stCxn id="30" idx="2"/>
              </p:cNvCxnSpPr>
              <p:nvPr>
                <p:custDataLst>
                  <p:tags r:id="rId45"/>
                </p:custDataLst>
              </p:nvPr>
            </p:nvCxnSpPr>
            <p:spPr bwMode="auto">
              <a:xfrm flipH="1">
                <a:off x="6270530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4" name="Group 23"/>
            <p:cNvGrpSpPr/>
            <p:nvPr/>
          </p:nvGrpSpPr>
          <p:grpSpPr>
            <a:xfrm>
              <a:off x="6651527" y="3053351"/>
              <a:ext cx="537327" cy="531912"/>
              <a:chOff x="6651527" y="3053351"/>
              <a:chExt cx="537327" cy="531912"/>
            </a:xfrm>
          </p:grpSpPr>
          <p:sp>
            <p:nvSpPr>
              <p:cNvPr id="31" name="Rectangle 14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6651527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0x06</a:t>
                </a:r>
              </a:p>
            </p:txBody>
          </p:sp>
          <p:cxnSp>
            <p:nvCxnSpPr>
              <p:cNvPr id="54" name="Straight Arrow Connector 53"/>
              <p:cNvCxnSpPr>
                <a:stCxn id="31" idx="2"/>
              </p:cNvCxnSpPr>
              <p:nvPr>
                <p:custDataLst>
                  <p:tags r:id="rId43"/>
                </p:custDataLst>
              </p:nvPr>
            </p:nvCxnSpPr>
            <p:spPr bwMode="auto">
              <a:xfrm flipH="1">
                <a:off x="6803930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8" name="Group 27"/>
            <p:cNvGrpSpPr/>
            <p:nvPr/>
          </p:nvGrpSpPr>
          <p:grpSpPr>
            <a:xfrm>
              <a:off x="7167253" y="3053351"/>
              <a:ext cx="537327" cy="531912"/>
              <a:chOff x="7167253" y="3053351"/>
              <a:chExt cx="537327" cy="531912"/>
            </a:xfrm>
          </p:grpSpPr>
          <p:sp>
            <p:nvSpPr>
              <p:cNvPr id="32" name="Rectangle 14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7167253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0x07</a:t>
                </a:r>
              </a:p>
            </p:txBody>
          </p:sp>
          <p:cxnSp>
            <p:nvCxnSpPr>
              <p:cNvPr id="56" name="Straight Arrow Connector 55"/>
              <p:cNvCxnSpPr>
                <a:stCxn id="32" idx="2"/>
              </p:cNvCxnSpPr>
              <p:nvPr>
                <p:custDataLst>
                  <p:tags r:id="rId41"/>
                </p:custDataLst>
              </p:nvPr>
            </p:nvCxnSpPr>
            <p:spPr bwMode="auto">
              <a:xfrm flipH="1">
                <a:off x="7337330" y="3361128"/>
                <a:ext cx="98587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18" name="Group 17"/>
            <p:cNvGrpSpPr/>
            <p:nvPr/>
          </p:nvGrpSpPr>
          <p:grpSpPr>
            <a:xfrm>
              <a:off x="3542726" y="3053351"/>
              <a:ext cx="537327" cy="531912"/>
              <a:chOff x="3542726" y="3053351"/>
              <a:chExt cx="537327" cy="531912"/>
            </a:xfrm>
          </p:grpSpPr>
          <p:sp>
            <p:nvSpPr>
              <p:cNvPr id="70" name="Rectangle 14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542726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0x00</a:t>
                </a:r>
              </a:p>
            </p:txBody>
          </p:sp>
          <p:cxnSp>
            <p:nvCxnSpPr>
              <p:cNvPr id="74" name="Straight Arrow Connector 73"/>
              <p:cNvCxnSpPr>
                <a:stCxn id="70" idx="2"/>
              </p:cNvCxnSpPr>
              <p:nvPr>
                <p:custDataLst>
                  <p:tags r:id="rId39"/>
                </p:custDataLst>
              </p:nvPr>
            </p:nvCxnSpPr>
            <p:spPr bwMode="auto">
              <a:xfrm flipH="1">
                <a:off x="3710377" y="3361128"/>
                <a:ext cx="101013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19" name="Group 18"/>
            <p:cNvGrpSpPr/>
            <p:nvPr/>
          </p:nvGrpSpPr>
          <p:grpSpPr>
            <a:xfrm>
              <a:off x="4091374" y="3053351"/>
              <a:ext cx="537327" cy="531912"/>
              <a:chOff x="4091374" y="3053351"/>
              <a:chExt cx="537327" cy="531912"/>
            </a:xfrm>
          </p:grpSpPr>
          <p:sp>
            <p:nvSpPr>
              <p:cNvPr id="71" name="Rectangle 14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4091374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0x01</a:t>
                </a:r>
              </a:p>
            </p:txBody>
          </p:sp>
          <p:cxnSp>
            <p:nvCxnSpPr>
              <p:cNvPr id="75" name="Straight Arrow Connector 74"/>
              <p:cNvCxnSpPr>
                <a:stCxn id="71" idx="2"/>
              </p:cNvCxnSpPr>
              <p:nvPr>
                <p:custDataLst>
                  <p:tags r:id="rId37"/>
                </p:custDataLst>
              </p:nvPr>
            </p:nvCxnSpPr>
            <p:spPr bwMode="auto">
              <a:xfrm flipH="1">
                <a:off x="4243777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0" name="Group 19"/>
            <p:cNvGrpSpPr/>
            <p:nvPr/>
          </p:nvGrpSpPr>
          <p:grpSpPr>
            <a:xfrm>
              <a:off x="4624774" y="3053351"/>
              <a:ext cx="537327" cy="531912"/>
              <a:chOff x="4624774" y="3053351"/>
              <a:chExt cx="537327" cy="531912"/>
            </a:xfrm>
          </p:grpSpPr>
          <p:sp>
            <p:nvSpPr>
              <p:cNvPr id="72" name="Rectangle 14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624774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0x02</a:t>
                </a:r>
              </a:p>
            </p:txBody>
          </p:sp>
          <p:cxnSp>
            <p:nvCxnSpPr>
              <p:cNvPr id="76" name="Straight Arrow Connector 75"/>
              <p:cNvCxnSpPr>
                <a:stCxn id="72" idx="2"/>
              </p:cNvCxnSpPr>
              <p:nvPr>
                <p:custDataLst>
                  <p:tags r:id="rId35"/>
                </p:custDataLst>
              </p:nvPr>
            </p:nvCxnSpPr>
            <p:spPr bwMode="auto">
              <a:xfrm flipH="1">
                <a:off x="4777177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1" name="Group 20"/>
            <p:cNvGrpSpPr/>
            <p:nvPr/>
          </p:nvGrpSpPr>
          <p:grpSpPr>
            <a:xfrm>
              <a:off x="5140500" y="3053351"/>
              <a:ext cx="537327" cy="531912"/>
              <a:chOff x="5140500" y="3053351"/>
              <a:chExt cx="537327" cy="531912"/>
            </a:xfrm>
          </p:grpSpPr>
          <p:sp>
            <p:nvSpPr>
              <p:cNvPr id="73" name="Rectangle 14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5140500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0x03</a:t>
                </a:r>
              </a:p>
            </p:txBody>
          </p:sp>
          <p:cxnSp>
            <p:nvCxnSpPr>
              <p:cNvPr id="77" name="Straight Arrow Connector 76"/>
              <p:cNvCxnSpPr>
                <a:stCxn id="73" idx="2"/>
              </p:cNvCxnSpPr>
              <p:nvPr>
                <p:custDataLst>
                  <p:tags r:id="rId33"/>
                </p:custDataLst>
              </p:nvPr>
            </p:nvCxnSpPr>
            <p:spPr bwMode="auto">
              <a:xfrm flipH="1">
                <a:off x="5310577" y="3361128"/>
                <a:ext cx="98587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grpSp>
        <p:nvGrpSpPr>
          <p:cNvPr id="39" name="Group 38"/>
          <p:cNvGrpSpPr/>
          <p:nvPr/>
        </p:nvGrpSpPr>
        <p:grpSpPr>
          <a:xfrm>
            <a:off x="3542726" y="2442195"/>
            <a:ext cx="4206240" cy="611156"/>
            <a:chOff x="3542726" y="2442195"/>
            <a:chExt cx="4206240" cy="611156"/>
          </a:xfrm>
        </p:grpSpPr>
        <p:sp>
          <p:nvSpPr>
            <p:cNvPr id="16" name="Left Brace 15"/>
            <p:cNvSpPr/>
            <p:nvPr/>
          </p:nvSpPr>
          <p:spPr bwMode="auto">
            <a:xfrm rot="5400000">
              <a:off x="5508686" y="813071"/>
              <a:ext cx="274320" cy="4206240"/>
            </a:xfrm>
            <a:prstGeom prst="leftBrace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54172" y="2442195"/>
              <a:ext cx="11758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Calibri" pitchFamily="34" charset="0"/>
                </a:rPr>
                <a:t>one word</a:t>
              </a:r>
            </a:p>
          </p:txBody>
        </p:sp>
      </p:grpSp>
      <p:sp>
        <p:nvSpPr>
          <p:cNvPr id="88" name="TextBox 87"/>
          <p:cNvSpPr txBox="1"/>
          <p:nvPr>
            <p:custDataLst>
              <p:tags r:id="rId31"/>
            </p:custDataLst>
          </p:nvPr>
        </p:nvSpPr>
        <p:spPr>
          <a:xfrm>
            <a:off x="7735365" y="3130451"/>
            <a:ext cx="868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Address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76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 Picture of Memory (64-bit view)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A “64-bit (8-byte) word-aligned” </a:t>
            </a:r>
            <a:r>
              <a:rPr lang="en-US" u="sng" dirty="0"/>
              <a:t>view</a:t>
            </a:r>
            <a:r>
              <a:rPr lang="en-US" dirty="0"/>
              <a:t> of memory:</a:t>
            </a:r>
          </a:p>
          <a:p>
            <a:pPr lvl="1"/>
            <a:r>
              <a:rPr lang="en-US" dirty="0"/>
              <a:t>In this type of picture, each row is composed of 8 bytes</a:t>
            </a:r>
          </a:p>
          <a:p>
            <a:pPr lvl="1"/>
            <a:r>
              <a:rPr lang="en-US" dirty="0"/>
              <a:t>Each cell is a byte</a:t>
            </a:r>
          </a:p>
          <a:p>
            <a:pPr lvl="1"/>
            <a:r>
              <a:rPr lang="en-US" dirty="0"/>
              <a:t>A 64-bit pointer </a:t>
            </a:r>
            <a:br>
              <a:rPr lang="en-US" dirty="0"/>
            </a:br>
            <a:r>
              <a:rPr lang="en-US" dirty="0"/>
              <a:t>will fit on one row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28034" y="34254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28034" y="37302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28034" y="40350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528034" y="43398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28034" y="46446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528034" y="49494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528034" y="52542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528034" y="55590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528034" y="58638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528034" y="6168621"/>
            <a:ext cx="4177938" cy="3048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cxnSp>
        <p:nvCxnSpPr>
          <p:cNvPr id="25" name="Straight Connector 24"/>
          <p:cNvCxnSpPr/>
          <p:nvPr>
            <p:custDataLst>
              <p:tags r:id="rId14"/>
            </p:custDataLst>
          </p:nvPr>
        </p:nvCxnSpPr>
        <p:spPr bwMode="auto">
          <a:xfrm rot="5400000">
            <a:off x="4500519" y="4951654"/>
            <a:ext cx="3052460" cy="2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>
            <p:custDataLst>
              <p:tags r:id="rId15"/>
            </p:custDataLst>
          </p:nvPr>
        </p:nvCxnSpPr>
        <p:spPr bwMode="auto">
          <a:xfrm rot="16200000" flipH="1">
            <a:off x="5061213" y="4947190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>
            <p:custDataLst>
              <p:tags r:id="rId16"/>
            </p:custDataLst>
          </p:nvPr>
        </p:nvCxnSpPr>
        <p:spPr bwMode="auto">
          <a:xfrm rot="16200000" flipH="1">
            <a:off x="5594615" y="4951654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Rectangle 1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34716" y="3349221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0x00</a:t>
            </a:r>
          </a:p>
        </p:txBody>
      </p:sp>
      <p:sp>
        <p:nvSpPr>
          <p:cNvPr id="59" name="Rectangle 1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734716" y="36584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0x08</a:t>
            </a:r>
          </a:p>
        </p:txBody>
      </p:sp>
      <p:sp>
        <p:nvSpPr>
          <p:cNvPr id="60" name="Rectangle 16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734716" y="39632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0x10</a:t>
            </a:r>
          </a:p>
        </p:txBody>
      </p:sp>
      <p:sp>
        <p:nvSpPr>
          <p:cNvPr id="61" name="Rectangle 17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7734716" y="42680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0x18</a:t>
            </a:r>
          </a:p>
        </p:txBody>
      </p:sp>
      <p:sp>
        <p:nvSpPr>
          <p:cNvPr id="62" name="Rectangle 18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734716" y="45728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0x20</a:t>
            </a:r>
          </a:p>
        </p:txBody>
      </p:sp>
      <p:sp>
        <p:nvSpPr>
          <p:cNvPr id="63" name="Rectangle 1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734716" y="48776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0x28</a:t>
            </a:r>
          </a:p>
        </p:txBody>
      </p:sp>
      <p:sp>
        <p:nvSpPr>
          <p:cNvPr id="64" name="Rectangle 2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734716" y="51824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0x30</a:t>
            </a:r>
          </a:p>
        </p:txBody>
      </p:sp>
      <p:sp>
        <p:nvSpPr>
          <p:cNvPr id="65" name="Rectangle 21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734716" y="54872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0x38</a:t>
            </a:r>
          </a:p>
        </p:txBody>
      </p:sp>
      <p:sp>
        <p:nvSpPr>
          <p:cNvPr id="66" name="Rectangle 22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734716" y="57920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0x40</a:t>
            </a:r>
          </a:p>
        </p:txBody>
      </p:sp>
      <p:sp>
        <p:nvSpPr>
          <p:cNvPr id="67" name="Rectangle 23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734716" y="6096886"/>
            <a:ext cx="78418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0x48</a:t>
            </a:r>
          </a:p>
        </p:txBody>
      </p:sp>
      <p:sp>
        <p:nvSpPr>
          <p:cNvPr id="69" name="TextBox 68"/>
          <p:cNvSpPr txBox="1"/>
          <p:nvPr>
            <p:custDataLst>
              <p:tags r:id="rId27"/>
            </p:custDataLst>
          </p:nvPr>
        </p:nvSpPr>
        <p:spPr>
          <a:xfrm>
            <a:off x="7735365" y="3130451"/>
            <a:ext cx="868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Address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1" name="Straight Connector 50"/>
          <p:cNvCxnSpPr/>
          <p:nvPr>
            <p:custDataLst>
              <p:tags r:id="rId28"/>
            </p:custDataLst>
          </p:nvPr>
        </p:nvCxnSpPr>
        <p:spPr bwMode="auto">
          <a:xfrm rot="5400000">
            <a:off x="2960567" y="4967574"/>
            <a:ext cx="3052460" cy="2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>
            <p:custDataLst>
              <p:tags r:id="rId29"/>
            </p:custDataLst>
          </p:nvPr>
        </p:nvCxnSpPr>
        <p:spPr bwMode="auto">
          <a:xfrm rot="16200000" flipH="1">
            <a:off x="3493965" y="4963110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>
            <p:custDataLst>
              <p:tags r:id="rId30"/>
            </p:custDataLst>
          </p:nvPr>
        </p:nvCxnSpPr>
        <p:spPr bwMode="auto">
          <a:xfrm rot="16200000" flipH="1">
            <a:off x="4000071" y="4967574"/>
            <a:ext cx="3052462" cy="1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/>
          <p:nvPr>
            <p:custDataLst>
              <p:tags r:id="rId31"/>
            </p:custDataLst>
          </p:nvPr>
        </p:nvCxnSpPr>
        <p:spPr bwMode="auto">
          <a:xfrm rot="5400000">
            <a:off x="2471511" y="4969846"/>
            <a:ext cx="3052460" cy="2"/>
          </a:xfrm>
          <a:prstGeom prst="line">
            <a:avLst/>
          </a:prstGeom>
          <a:noFill/>
          <a:ln w="2540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87" name="Group 86"/>
          <p:cNvGrpSpPr/>
          <p:nvPr/>
        </p:nvGrpSpPr>
        <p:grpSpPr>
          <a:xfrm>
            <a:off x="3542726" y="2442195"/>
            <a:ext cx="4206240" cy="611156"/>
            <a:chOff x="3542726" y="2442195"/>
            <a:chExt cx="4206240" cy="611156"/>
          </a:xfrm>
        </p:grpSpPr>
        <p:sp>
          <p:nvSpPr>
            <p:cNvPr id="88" name="Left Brace 87"/>
            <p:cNvSpPr/>
            <p:nvPr/>
          </p:nvSpPr>
          <p:spPr bwMode="auto">
            <a:xfrm rot="5400000">
              <a:off x="5508686" y="813071"/>
              <a:ext cx="274320" cy="4206240"/>
            </a:xfrm>
            <a:prstGeom prst="leftBrace">
              <a:avLst/>
            </a:prstGeom>
            <a:noFill/>
            <a:ln w="25400" cap="flat" cmpd="sng" algn="ctr">
              <a:solidFill>
                <a:srgbClr val="4B2A8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054172" y="2442195"/>
              <a:ext cx="11758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0" dirty="0">
                  <a:latin typeface="Calibri" pitchFamily="34" charset="0"/>
                </a:rPr>
                <a:t>one word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3542726" y="3053351"/>
            <a:ext cx="4161854" cy="531912"/>
            <a:chOff x="3542726" y="3053351"/>
            <a:chExt cx="4161854" cy="531912"/>
          </a:xfrm>
        </p:grpSpPr>
        <p:grpSp>
          <p:nvGrpSpPr>
            <p:cNvPr id="91" name="Group 90"/>
            <p:cNvGrpSpPr/>
            <p:nvPr/>
          </p:nvGrpSpPr>
          <p:grpSpPr>
            <a:xfrm>
              <a:off x="5569479" y="3053351"/>
              <a:ext cx="537327" cy="531912"/>
              <a:chOff x="5569479" y="3053351"/>
              <a:chExt cx="537327" cy="531912"/>
            </a:xfrm>
          </p:grpSpPr>
          <p:sp>
            <p:nvSpPr>
              <p:cNvPr id="113" name="Rectangle 14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5569479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0x04</a:t>
                </a:r>
              </a:p>
            </p:txBody>
          </p:sp>
          <p:cxnSp>
            <p:nvCxnSpPr>
              <p:cNvPr id="114" name="Straight Arrow Connector 113"/>
              <p:cNvCxnSpPr>
                <a:stCxn id="113" idx="2"/>
              </p:cNvCxnSpPr>
              <p:nvPr>
                <p:custDataLst>
                  <p:tags r:id="rId63"/>
                </p:custDataLst>
              </p:nvPr>
            </p:nvCxnSpPr>
            <p:spPr bwMode="auto">
              <a:xfrm flipH="1">
                <a:off x="5737130" y="3361128"/>
                <a:ext cx="101013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2" name="Group 91"/>
            <p:cNvGrpSpPr/>
            <p:nvPr/>
          </p:nvGrpSpPr>
          <p:grpSpPr>
            <a:xfrm>
              <a:off x="6118127" y="3053351"/>
              <a:ext cx="537327" cy="531912"/>
              <a:chOff x="6118127" y="3053351"/>
              <a:chExt cx="537327" cy="531912"/>
            </a:xfrm>
          </p:grpSpPr>
          <p:sp>
            <p:nvSpPr>
              <p:cNvPr id="111" name="Rectangle 14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6118127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0x05</a:t>
                </a:r>
              </a:p>
            </p:txBody>
          </p:sp>
          <p:cxnSp>
            <p:nvCxnSpPr>
              <p:cNvPr id="112" name="Straight Arrow Connector 111"/>
              <p:cNvCxnSpPr>
                <a:stCxn id="111" idx="2"/>
              </p:cNvCxnSpPr>
              <p:nvPr>
                <p:custDataLst>
                  <p:tags r:id="rId61"/>
                </p:custDataLst>
              </p:nvPr>
            </p:nvCxnSpPr>
            <p:spPr bwMode="auto">
              <a:xfrm flipH="1">
                <a:off x="6270530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3" name="Group 92"/>
            <p:cNvGrpSpPr/>
            <p:nvPr/>
          </p:nvGrpSpPr>
          <p:grpSpPr>
            <a:xfrm>
              <a:off x="6651527" y="3053351"/>
              <a:ext cx="537327" cy="531912"/>
              <a:chOff x="6651527" y="3053351"/>
              <a:chExt cx="537327" cy="531912"/>
            </a:xfrm>
          </p:grpSpPr>
          <p:sp>
            <p:nvSpPr>
              <p:cNvPr id="109" name="Rectangle 14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6651527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0x06</a:t>
                </a:r>
              </a:p>
            </p:txBody>
          </p:sp>
          <p:cxnSp>
            <p:nvCxnSpPr>
              <p:cNvPr id="110" name="Straight Arrow Connector 109"/>
              <p:cNvCxnSpPr>
                <a:stCxn id="109" idx="2"/>
              </p:cNvCxnSpPr>
              <p:nvPr>
                <p:custDataLst>
                  <p:tags r:id="rId59"/>
                </p:custDataLst>
              </p:nvPr>
            </p:nvCxnSpPr>
            <p:spPr bwMode="auto">
              <a:xfrm flipH="1">
                <a:off x="6803930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4" name="Group 93"/>
            <p:cNvGrpSpPr/>
            <p:nvPr/>
          </p:nvGrpSpPr>
          <p:grpSpPr>
            <a:xfrm>
              <a:off x="7167253" y="3053351"/>
              <a:ext cx="537327" cy="531912"/>
              <a:chOff x="7167253" y="3053351"/>
              <a:chExt cx="537327" cy="531912"/>
            </a:xfrm>
          </p:grpSpPr>
          <p:sp>
            <p:nvSpPr>
              <p:cNvPr id="107" name="Rectangle 14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7167253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0x07</a:t>
                </a:r>
              </a:p>
            </p:txBody>
          </p:sp>
          <p:cxnSp>
            <p:nvCxnSpPr>
              <p:cNvPr id="108" name="Straight Arrow Connector 107"/>
              <p:cNvCxnSpPr>
                <a:stCxn id="107" idx="2"/>
              </p:cNvCxnSpPr>
              <p:nvPr>
                <p:custDataLst>
                  <p:tags r:id="rId57"/>
                </p:custDataLst>
              </p:nvPr>
            </p:nvCxnSpPr>
            <p:spPr bwMode="auto">
              <a:xfrm flipH="1">
                <a:off x="7337330" y="3361128"/>
                <a:ext cx="98587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5" name="Group 94"/>
            <p:cNvGrpSpPr/>
            <p:nvPr/>
          </p:nvGrpSpPr>
          <p:grpSpPr>
            <a:xfrm>
              <a:off x="3542726" y="3053351"/>
              <a:ext cx="537327" cy="531912"/>
              <a:chOff x="3542726" y="3053351"/>
              <a:chExt cx="537327" cy="531912"/>
            </a:xfrm>
          </p:grpSpPr>
          <p:sp>
            <p:nvSpPr>
              <p:cNvPr id="105" name="Rectangle 14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3542726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0x00</a:t>
                </a:r>
              </a:p>
            </p:txBody>
          </p:sp>
          <p:cxnSp>
            <p:nvCxnSpPr>
              <p:cNvPr id="106" name="Straight Arrow Connector 105"/>
              <p:cNvCxnSpPr>
                <a:stCxn id="105" idx="2"/>
              </p:cNvCxnSpPr>
              <p:nvPr>
                <p:custDataLst>
                  <p:tags r:id="rId55"/>
                </p:custDataLst>
              </p:nvPr>
            </p:nvCxnSpPr>
            <p:spPr bwMode="auto">
              <a:xfrm flipH="1">
                <a:off x="3710377" y="3361128"/>
                <a:ext cx="101013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6" name="Group 95"/>
            <p:cNvGrpSpPr/>
            <p:nvPr/>
          </p:nvGrpSpPr>
          <p:grpSpPr>
            <a:xfrm>
              <a:off x="4091374" y="3053351"/>
              <a:ext cx="537327" cy="531912"/>
              <a:chOff x="4091374" y="3053351"/>
              <a:chExt cx="537327" cy="531912"/>
            </a:xfrm>
          </p:grpSpPr>
          <p:sp>
            <p:nvSpPr>
              <p:cNvPr id="103" name="Rectangle 14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4091374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0x01</a:t>
                </a:r>
              </a:p>
            </p:txBody>
          </p:sp>
          <p:cxnSp>
            <p:nvCxnSpPr>
              <p:cNvPr id="104" name="Straight Arrow Connector 103"/>
              <p:cNvCxnSpPr>
                <a:stCxn id="103" idx="2"/>
              </p:cNvCxnSpPr>
              <p:nvPr>
                <p:custDataLst>
                  <p:tags r:id="rId53"/>
                </p:custDataLst>
              </p:nvPr>
            </p:nvCxnSpPr>
            <p:spPr bwMode="auto">
              <a:xfrm flipH="1">
                <a:off x="4243777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7" name="Group 96"/>
            <p:cNvGrpSpPr/>
            <p:nvPr/>
          </p:nvGrpSpPr>
          <p:grpSpPr>
            <a:xfrm>
              <a:off x="4624774" y="3053351"/>
              <a:ext cx="537327" cy="531912"/>
              <a:chOff x="4624774" y="3053351"/>
              <a:chExt cx="537327" cy="531912"/>
            </a:xfrm>
          </p:grpSpPr>
          <p:sp>
            <p:nvSpPr>
              <p:cNvPr id="101" name="Rectangle 14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4624774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0x02</a:t>
                </a:r>
              </a:p>
            </p:txBody>
          </p:sp>
          <p:cxnSp>
            <p:nvCxnSpPr>
              <p:cNvPr id="102" name="Straight Arrow Connector 101"/>
              <p:cNvCxnSpPr>
                <a:stCxn id="101" idx="2"/>
              </p:cNvCxnSpPr>
              <p:nvPr>
                <p:custDataLst>
                  <p:tags r:id="rId51"/>
                </p:custDataLst>
              </p:nvPr>
            </p:nvCxnSpPr>
            <p:spPr bwMode="auto">
              <a:xfrm flipH="1">
                <a:off x="4777177" y="3361128"/>
                <a:ext cx="116261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98" name="Group 97"/>
            <p:cNvGrpSpPr/>
            <p:nvPr/>
          </p:nvGrpSpPr>
          <p:grpSpPr>
            <a:xfrm>
              <a:off x="5140500" y="3053351"/>
              <a:ext cx="537327" cy="531912"/>
              <a:chOff x="5140500" y="3053351"/>
              <a:chExt cx="537327" cy="531912"/>
            </a:xfrm>
          </p:grpSpPr>
          <p:sp>
            <p:nvSpPr>
              <p:cNvPr id="99" name="Rectangle 14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5140500" y="3053351"/>
                <a:ext cx="537327" cy="307777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1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0x03</a:t>
                </a:r>
              </a:p>
            </p:txBody>
          </p:sp>
          <p:cxnSp>
            <p:nvCxnSpPr>
              <p:cNvPr id="100" name="Straight Arrow Connector 99"/>
              <p:cNvCxnSpPr>
                <a:stCxn id="99" idx="2"/>
              </p:cNvCxnSpPr>
              <p:nvPr>
                <p:custDataLst>
                  <p:tags r:id="rId49"/>
                </p:custDataLst>
              </p:nvPr>
            </p:nvCxnSpPr>
            <p:spPr bwMode="auto">
              <a:xfrm flipH="1">
                <a:off x="5310577" y="3361128"/>
                <a:ext cx="98587" cy="224135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CC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</p:grpSp>
      <p:grpSp>
        <p:nvGrpSpPr>
          <p:cNvPr id="16" name="Group 15"/>
          <p:cNvGrpSpPr/>
          <p:nvPr/>
        </p:nvGrpSpPr>
        <p:grpSpPr>
          <a:xfrm>
            <a:off x="1187729" y="5254221"/>
            <a:ext cx="4197707" cy="323697"/>
            <a:chOff x="1187729" y="5254221"/>
            <a:chExt cx="4197707" cy="323697"/>
          </a:xfrm>
        </p:grpSpPr>
        <p:sp>
          <p:nvSpPr>
            <p:cNvPr id="34" name="Rectangle 14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808601" y="5254221"/>
              <a:ext cx="562975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0x0D</a:t>
              </a:r>
            </a:p>
          </p:txBody>
        </p:sp>
        <p:sp>
          <p:nvSpPr>
            <p:cNvPr id="35" name="Rectangle 14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342001" y="5254221"/>
              <a:ext cx="534121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0x0E</a:t>
              </a:r>
            </a:p>
          </p:txBody>
        </p:sp>
        <p:sp>
          <p:nvSpPr>
            <p:cNvPr id="36" name="Rectangle 14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857727" y="5254221"/>
              <a:ext cx="527709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0x0F</a:t>
              </a:r>
            </a:p>
          </p:txBody>
        </p:sp>
        <p:sp>
          <p:nvSpPr>
            <p:cNvPr id="33" name="Rectangle 14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259953" y="5254221"/>
              <a:ext cx="542136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0x0C</a:t>
              </a:r>
            </a:p>
          </p:txBody>
        </p:sp>
        <p:sp>
          <p:nvSpPr>
            <p:cNvPr id="78" name="Rectangle 14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736377" y="5270141"/>
              <a:ext cx="537327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0x09</a:t>
              </a:r>
            </a:p>
          </p:txBody>
        </p:sp>
        <p:sp>
          <p:nvSpPr>
            <p:cNvPr id="79" name="Rectangle 14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269777" y="5270141"/>
              <a:ext cx="558166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0x0A</a:t>
              </a:r>
            </a:p>
          </p:txBody>
        </p:sp>
        <p:sp>
          <p:nvSpPr>
            <p:cNvPr id="80" name="Rectangle 1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785503" y="5270141"/>
              <a:ext cx="550151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0x0B</a:t>
              </a:r>
            </a:p>
          </p:txBody>
        </p:sp>
        <p:sp>
          <p:nvSpPr>
            <p:cNvPr id="82" name="Rectangle 14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187729" y="5270141"/>
              <a:ext cx="537327" cy="3077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400" dirty="0">
                  <a:effectLst>
                    <a:glow rad="63500">
                      <a:schemeClr val="accent3">
                        <a:satMod val="175000"/>
                      </a:schemeClr>
                    </a:glow>
                  </a:effectLst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56393" y="3891551"/>
            <a:ext cx="5918360" cy="1378590"/>
            <a:chOff x="1456393" y="3891551"/>
            <a:chExt cx="5918360" cy="1378590"/>
          </a:xfrm>
          <a:effectLst>
            <a:glow rad="25400">
              <a:schemeClr val="accent3">
                <a:satMod val="175000"/>
              </a:schemeClr>
            </a:glow>
          </a:effectLst>
        </p:grpSpPr>
        <p:cxnSp>
          <p:nvCxnSpPr>
            <p:cNvPr id="38" name="Straight Arrow Connector 37"/>
            <p:cNvCxnSpPr>
              <a:stCxn id="33" idx="0"/>
            </p:cNvCxnSpPr>
            <p:nvPr>
              <p:custDataLst>
                <p:tags r:id="rId32"/>
              </p:custDataLst>
            </p:nvPr>
          </p:nvCxnSpPr>
          <p:spPr bwMode="auto">
            <a:xfrm flipV="1">
              <a:off x="3531021" y="3891551"/>
              <a:ext cx="2206106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0" name="Straight Arrow Connector 39"/>
            <p:cNvCxnSpPr>
              <a:stCxn id="34" idx="0"/>
            </p:cNvCxnSpPr>
            <p:nvPr>
              <p:custDataLst>
                <p:tags r:id="rId33"/>
              </p:custDataLst>
            </p:nvPr>
          </p:nvCxnSpPr>
          <p:spPr bwMode="auto">
            <a:xfrm flipV="1">
              <a:off x="4090089" y="3891551"/>
              <a:ext cx="2180438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2" name="Straight Arrow Connector 41"/>
            <p:cNvCxnSpPr>
              <a:stCxn id="35" idx="0"/>
            </p:cNvCxnSpPr>
            <p:nvPr>
              <p:custDataLst>
                <p:tags r:id="rId34"/>
              </p:custDataLst>
            </p:nvPr>
          </p:nvCxnSpPr>
          <p:spPr bwMode="auto">
            <a:xfrm flipV="1">
              <a:off x="4609062" y="3891551"/>
              <a:ext cx="2232291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4" name="Straight Arrow Connector 43"/>
            <p:cNvCxnSpPr>
              <a:stCxn id="36" idx="0"/>
            </p:cNvCxnSpPr>
            <p:nvPr>
              <p:custDataLst>
                <p:tags r:id="rId35"/>
              </p:custDataLst>
            </p:nvPr>
          </p:nvCxnSpPr>
          <p:spPr bwMode="auto">
            <a:xfrm flipV="1">
              <a:off x="5121582" y="3891551"/>
              <a:ext cx="2253171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3" name="Straight Arrow Connector 82"/>
            <p:cNvCxnSpPr>
              <a:stCxn id="82" idx="0"/>
            </p:cNvCxnSpPr>
            <p:nvPr>
              <p:custDataLst>
                <p:tags r:id="rId36"/>
              </p:custDataLst>
            </p:nvPr>
          </p:nvCxnSpPr>
          <p:spPr bwMode="auto">
            <a:xfrm flipV="1">
              <a:off x="1456393" y="3907471"/>
              <a:ext cx="2208510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4" name="Straight Arrow Connector 83"/>
            <p:cNvCxnSpPr>
              <a:stCxn id="78" idx="0"/>
            </p:cNvCxnSpPr>
            <p:nvPr>
              <p:custDataLst>
                <p:tags r:id="rId37"/>
              </p:custDataLst>
            </p:nvPr>
          </p:nvCxnSpPr>
          <p:spPr bwMode="auto">
            <a:xfrm flipV="1">
              <a:off x="2005041" y="3907471"/>
              <a:ext cx="2193262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5" name="Straight Arrow Connector 84"/>
            <p:cNvCxnSpPr>
              <a:stCxn id="79" idx="0"/>
            </p:cNvCxnSpPr>
            <p:nvPr>
              <p:custDataLst>
                <p:tags r:id="rId38"/>
              </p:custDataLst>
            </p:nvPr>
          </p:nvCxnSpPr>
          <p:spPr bwMode="auto">
            <a:xfrm flipV="1">
              <a:off x="2548860" y="3907471"/>
              <a:ext cx="2220269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6" name="Straight Arrow Connector 85"/>
            <p:cNvCxnSpPr>
              <a:stCxn id="80" idx="0"/>
            </p:cNvCxnSpPr>
            <p:nvPr>
              <p:custDataLst>
                <p:tags r:id="rId39"/>
              </p:custDataLst>
            </p:nvPr>
          </p:nvCxnSpPr>
          <p:spPr bwMode="auto">
            <a:xfrm flipV="1">
              <a:off x="3060579" y="3907471"/>
              <a:ext cx="2241950" cy="136267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1789684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Addresses and Pointers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An </a:t>
            </a:r>
            <a:r>
              <a:rPr lang="en-US" i="1" dirty="0">
                <a:solidFill>
                  <a:srgbClr val="4B2A85"/>
                </a:solidFill>
              </a:rPr>
              <a:t>address</a:t>
            </a:r>
            <a:r>
              <a:rPr lang="en-US" dirty="0">
                <a:solidFill>
                  <a:srgbClr val="4B2A85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a location in memory</a:t>
            </a:r>
          </a:p>
          <a:p>
            <a:r>
              <a:rPr lang="en-US" dirty="0">
                <a:solidFill>
                  <a:srgbClr val="000000"/>
                </a:solidFill>
              </a:rPr>
              <a:t>A </a:t>
            </a:r>
            <a:r>
              <a:rPr lang="en-US" i="1" dirty="0">
                <a:solidFill>
                  <a:srgbClr val="CC0000"/>
                </a:solidFill>
              </a:rPr>
              <a:t>pointer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a data object that holds an address</a:t>
            </a:r>
          </a:p>
          <a:p>
            <a:pPr lvl="1"/>
            <a:r>
              <a:rPr lang="en-US" dirty="0"/>
              <a:t>Address can point to </a:t>
            </a:r>
            <a:r>
              <a:rPr lang="en-US" i="1" dirty="0"/>
              <a:t>any</a:t>
            </a:r>
            <a:r>
              <a:rPr lang="en-US" dirty="0"/>
              <a:t> data</a:t>
            </a:r>
          </a:p>
          <a:p>
            <a:r>
              <a:rPr lang="en-US" dirty="0">
                <a:solidFill>
                  <a:srgbClr val="000000"/>
                </a:solidFill>
              </a:rPr>
              <a:t>Value 351 stored at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address </a:t>
            </a:r>
            <a:r>
              <a:rPr lang="en-US" dirty="0">
                <a:solidFill>
                  <a:srgbClr val="4B2A85"/>
                </a:solidFill>
              </a:rPr>
              <a:t>0x08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351</a:t>
            </a:r>
            <a:r>
              <a:rPr lang="en-US" baseline="-25000" dirty="0">
                <a:solidFill>
                  <a:srgbClr val="000000"/>
                </a:solidFill>
              </a:rPr>
              <a:t>10</a:t>
            </a:r>
            <a:r>
              <a:rPr lang="en-US" dirty="0">
                <a:solidFill>
                  <a:srgbClr val="000000"/>
                </a:solidFill>
              </a:rPr>
              <a:t> = 15F</a:t>
            </a:r>
            <a:r>
              <a:rPr lang="en-US" baseline="-25000" dirty="0">
                <a:solidFill>
                  <a:srgbClr val="000000"/>
                </a:solidFill>
              </a:rPr>
              <a:t>16</a:t>
            </a:r>
            <a:r>
              <a:rPr lang="en-US" dirty="0">
                <a:solidFill>
                  <a:srgbClr val="000000"/>
                </a:solidFill>
              </a:rPr>
              <a:t>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= 0x 00 ... 00 01 5F</a:t>
            </a:r>
          </a:p>
          <a:p>
            <a:r>
              <a:rPr lang="en-US" dirty="0"/>
              <a:t>Pointer stored at</a:t>
            </a:r>
            <a:br>
              <a:rPr lang="en-US" dirty="0"/>
            </a:br>
            <a:r>
              <a:rPr lang="en-US" dirty="0">
                <a:solidFill>
                  <a:srgbClr val="4B2A85"/>
                </a:solidFill>
              </a:rPr>
              <a:t>0x38</a:t>
            </a:r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points to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address </a:t>
            </a:r>
            <a:r>
              <a:rPr lang="en-US" dirty="0">
                <a:solidFill>
                  <a:srgbClr val="4B2A85"/>
                </a:solidFill>
              </a:rPr>
              <a:t>0x08</a:t>
            </a:r>
            <a:r>
              <a:rPr lang="en-US" dirty="0"/>
              <a:t>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 dirty="0"/>
          </a:p>
        </p:txBody>
      </p:sp>
      <p:grpSp>
        <p:nvGrpSpPr>
          <p:cNvPr id="80" name="Group 79"/>
          <p:cNvGrpSpPr/>
          <p:nvPr/>
        </p:nvGrpSpPr>
        <p:grpSpPr>
          <a:xfrm>
            <a:off x="4206240" y="2905470"/>
            <a:ext cx="4841540" cy="3209330"/>
            <a:chOff x="4206240" y="2905470"/>
            <a:chExt cx="4841540" cy="3209330"/>
          </a:xfrm>
        </p:grpSpPr>
        <p:sp>
          <p:nvSpPr>
            <p:cNvPr id="16" name="Rectangle 11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206240" y="5724870"/>
              <a:ext cx="4023360" cy="3048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0" name="Rectangle 14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8263591" y="2905470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21" name="Rectangle 1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8263591" y="32147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  <p:sp>
          <p:nvSpPr>
            <p:cNvPr id="22" name="Rectangle 16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8263591" y="35195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</a:p>
          </p:txBody>
        </p:sp>
        <p:sp>
          <p:nvSpPr>
            <p:cNvPr id="23" name="Rectangle 17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8263591" y="38243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</a:p>
          </p:txBody>
        </p:sp>
        <p:sp>
          <p:nvSpPr>
            <p:cNvPr id="24" name="Rectangle 18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8263591" y="41291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</a:p>
          </p:txBody>
        </p:sp>
        <p:sp>
          <p:nvSpPr>
            <p:cNvPr id="25" name="Rectangle 19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8263591" y="44339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</a:p>
          </p:txBody>
        </p:sp>
        <p:sp>
          <p:nvSpPr>
            <p:cNvPr id="26" name="Rectangle 20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8263591" y="47387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</a:p>
          </p:txBody>
        </p:sp>
        <p:sp>
          <p:nvSpPr>
            <p:cNvPr id="27" name="Rectangle 21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8263591" y="50435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</a:p>
          </p:txBody>
        </p:sp>
        <p:sp>
          <p:nvSpPr>
            <p:cNvPr id="28" name="Rectangle 22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8263591" y="53483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</a:p>
          </p:txBody>
        </p:sp>
        <p:sp>
          <p:nvSpPr>
            <p:cNvPr id="29" name="Rectangle 23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8263591" y="56531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</a:p>
          </p:txBody>
        </p:sp>
        <p:cxnSp>
          <p:nvCxnSpPr>
            <p:cNvPr id="34" name="Straight Connector 33"/>
            <p:cNvCxnSpPr/>
            <p:nvPr>
              <p:custDataLst>
                <p:tags r:id="rId30"/>
              </p:custDataLst>
            </p:nvPr>
          </p:nvCxnSpPr>
          <p:spPr bwMode="auto">
            <a:xfrm>
              <a:off x="470916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>
              <p:custDataLst>
                <p:tags r:id="rId31"/>
              </p:custDataLst>
            </p:nvPr>
          </p:nvCxnSpPr>
          <p:spPr bwMode="auto">
            <a:xfrm>
              <a:off x="521208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>
              <p:custDataLst>
                <p:tags r:id="rId32"/>
              </p:custDataLst>
            </p:nvPr>
          </p:nvCxnSpPr>
          <p:spPr bwMode="auto">
            <a:xfrm>
              <a:off x="571500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>
              <p:custDataLst>
                <p:tags r:id="rId33"/>
              </p:custDataLst>
            </p:nvPr>
          </p:nvCxnSpPr>
          <p:spPr bwMode="auto">
            <a:xfrm>
              <a:off x="772668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>
              <p:custDataLst>
                <p:tags r:id="rId34"/>
              </p:custDataLst>
            </p:nvPr>
          </p:nvCxnSpPr>
          <p:spPr bwMode="auto">
            <a:xfrm>
              <a:off x="621792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>
              <p:custDataLst>
                <p:tags r:id="rId35"/>
              </p:custDataLst>
            </p:nvPr>
          </p:nvCxnSpPr>
          <p:spPr bwMode="auto">
            <a:xfrm>
              <a:off x="672084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>
              <p:custDataLst>
                <p:tags r:id="rId36"/>
              </p:custDataLst>
            </p:nvPr>
          </p:nvCxnSpPr>
          <p:spPr bwMode="auto">
            <a:xfrm>
              <a:off x="722376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Rectangle 9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206240" y="51152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" name="Rectangle 2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206240" y="29816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8" name="Rectangle 3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206240" y="32864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9" name="Rectangle 4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206240" y="35912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206240" y="38960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206240" y="42008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206240" y="45056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4206240" y="48104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206240" y="54200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sp>
        <p:nvSpPr>
          <p:cNvPr id="61" name="TextBox 60"/>
          <p:cNvSpPr txBox="1"/>
          <p:nvPr>
            <p:custDataLst>
              <p:tags r:id="rId1"/>
            </p:custDataLst>
          </p:nvPr>
        </p:nvSpPr>
        <p:spPr>
          <a:xfrm>
            <a:off x="8263591" y="2707451"/>
            <a:ext cx="868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Address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4206240" y="3250406"/>
            <a:ext cx="4023360" cy="309295"/>
            <a:chOff x="4206240" y="3250406"/>
            <a:chExt cx="4023360" cy="309295"/>
          </a:xfrm>
        </p:grpSpPr>
        <p:sp>
          <p:nvSpPr>
            <p:cNvPr id="42" name="Rectangle 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2062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2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70916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3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212080" y="3257949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4" name="Rectangl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71500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5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214139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6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7208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7" name="Rectangle 1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223760" y="3250406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78" name="Rectangle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72668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5F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206240" y="5084064"/>
            <a:ext cx="4023360" cy="309295"/>
            <a:chOff x="4206240" y="3250406"/>
            <a:chExt cx="4023360" cy="309295"/>
          </a:xfrm>
        </p:grpSpPr>
        <p:sp>
          <p:nvSpPr>
            <p:cNvPr id="82" name="Rectangle 15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42062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3" name="Rectangle 1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70916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4" name="Rectangle 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212080" y="3257949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5" name="Rectangle 1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71500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6" name="Rectangle 1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214139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7" name="Rectangle 1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7208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8" name="Rectangle 1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223760" y="3250406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9" name="Rectangle 1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72668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08</a:t>
              </a:r>
            </a:p>
          </p:txBody>
        </p:sp>
      </p:grpSp>
      <p:sp>
        <p:nvSpPr>
          <p:cNvPr id="6" name="Rounded Rectangle 5"/>
          <p:cNvSpPr/>
          <p:nvPr/>
        </p:nvSpPr>
        <p:spPr bwMode="auto">
          <a:xfrm>
            <a:off x="6487460" y="334638"/>
            <a:ext cx="2560320" cy="771525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64-bit example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(pointers are 64-bits wide)</a:t>
            </a:r>
          </a:p>
        </p:txBody>
      </p:sp>
      <p:sp>
        <p:nvSpPr>
          <p:cNvPr id="55" name="U-Turn Arrow 54"/>
          <p:cNvSpPr/>
          <p:nvPr>
            <p:custDataLst>
              <p:tags r:id="rId2"/>
            </p:custDataLst>
          </p:nvPr>
        </p:nvSpPr>
        <p:spPr bwMode="auto">
          <a:xfrm rot="16200000">
            <a:off x="3129885" y="4114800"/>
            <a:ext cx="1828800" cy="327950"/>
          </a:xfrm>
          <a:prstGeom prst="uturnArrow">
            <a:avLst>
              <a:gd name="adj1" fmla="val 0"/>
              <a:gd name="adj2" fmla="val 17247"/>
              <a:gd name="adj3" fmla="val 42041"/>
              <a:gd name="adj4" fmla="val 43750"/>
              <a:gd name="adj5" fmla="val 100000"/>
            </a:avLst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15610" y="1056441"/>
            <a:ext cx="256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big-endian</a:t>
            </a:r>
          </a:p>
        </p:txBody>
      </p:sp>
    </p:spTree>
    <p:extLst>
      <p:ext uri="{BB962C8B-B14F-4D97-AF65-F5344CB8AC3E}">
        <p14:creationId xmlns:p14="http://schemas.microsoft.com/office/powerpoint/2010/main" val="1903807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Pre-Course Survey due tonight @ 11:59pm</a:t>
            </a:r>
          </a:p>
          <a:p>
            <a:r>
              <a:rPr lang="en-US" dirty="0"/>
              <a:t>Lab 0 due Monday (1/8)</a:t>
            </a:r>
          </a:p>
          <a:p>
            <a:r>
              <a:rPr lang="en-US" dirty="0"/>
              <a:t>Homework 1 due Wednesday (1/10)</a:t>
            </a:r>
          </a:p>
          <a:p>
            <a:pPr lvl="2"/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All course materials can be found on the website/schedule</a:t>
            </a:r>
          </a:p>
          <a:p>
            <a:r>
              <a:rPr lang="en-US" dirty="0"/>
              <a:t>Course Overloads – fill out the Google Form linked in lecture 1!</a:t>
            </a:r>
          </a:p>
          <a:p>
            <a:r>
              <a:rPr lang="en-US" dirty="0"/>
              <a:t>Make sure you’re also enrolled in CSE391 </a:t>
            </a:r>
            <a:br>
              <a:rPr lang="en-US" dirty="0"/>
            </a:br>
            <a:r>
              <a:rPr lang="en-US" dirty="0"/>
              <a:t>(EEs and non-majors included!)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1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Addresses and Pointers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An </a:t>
            </a:r>
            <a:r>
              <a:rPr lang="en-US" i="1" dirty="0">
                <a:solidFill>
                  <a:srgbClr val="4B2A85"/>
                </a:solidFill>
              </a:rPr>
              <a:t>address</a:t>
            </a:r>
            <a:r>
              <a:rPr lang="en-US" dirty="0">
                <a:solidFill>
                  <a:srgbClr val="4B2A85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a location in memory</a:t>
            </a:r>
          </a:p>
          <a:p>
            <a:r>
              <a:rPr lang="en-US" dirty="0">
                <a:solidFill>
                  <a:srgbClr val="000000"/>
                </a:solidFill>
              </a:rPr>
              <a:t>A </a:t>
            </a:r>
            <a:r>
              <a:rPr lang="en-US" i="1" dirty="0">
                <a:solidFill>
                  <a:srgbClr val="CC0000"/>
                </a:solidFill>
              </a:rPr>
              <a:t>pointer</a:t>
            </a:r>
            <a:r>
              <a:rPr lang="en-US" dirty="0">
                <a:solidFill>
                  <a:srgbClr val="CC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is a data object that holds an address</a:t>
            </a:r>
          </a:p>
          <a:p>
            <a:pPr lvl="1"/>
            <a:r>
              <a:rPr lang="en-US" dirty="0"/>
              <a:t>Address can point to </a:t>
            </a:r>
            <a:r>
              <a:rPr lang="en-US" i="1" dirty="0"/>
              <a:t>any</a:t>
            </a:r>
            <a:r>
              <a:rPr lang="en-US" dirty="0"/>
              <a:t> data</a:t>
            </a:r>
          </a:p>
          <a:p>
            <a:r>
              <a:rPr lang="en-US" dirty="0">
                <a:solidFill>
                  <a:srgbClr val="000000"/>
                </a:solidFill>
              </a:rPr>
              <a:t>Pointer stored at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4B2A85"/>
                </a:solidFill>
              </a:rPr>
              <a:t>0x48</a:t>
            </a:r>
            <a:r>
              <a:rPr lang="en-US" dirty="0"/>
              <a:t> points to </a:t>
            </a:r>
            <a:br>
              <a:rPr lang="en-US" dirty="0"/>
            </a:br>
            <a:r>
              <a:rPr lang="en-US" dirty="0"/>
              <a:t>address </a:t>
            </a:r>
            <a:r>
              <a:rPr lang="en-US" dirty="0">
                <a:solidFill>
                  <a:srgbClr val="4B2A85"/>
                </a:solidFill>
              </a:rPr>
              <a:t>0x38</a:t>
            </a:r>
          </a:p>
          <a:p>
            <a:pPr lvl="1"/>
            <a:r>
              <a:rPr lang="en-US" dirty="0"/>
              <a:t>Pointer to a pointer!</a:t>
            </a:r>
          </a:p>
          <a:p>
            <a:r>
              <a:rPr lang="en-US" dirty="0"/>
              <a:t>Is the data stored</a:t>
            </a:r>
            <a:br>
              <a:rPr lang="en-US" dirty="0"/>
            </a:br>
            <a:r>
              <a:rPr lang="en-US" dirty="0"/>
              <a:t>at </a:t>
            </a:r>
            <a:r>
              <a:rPr lang="en-US" dirty="0">
                <a:solidFill>
                  <a:srgbClr val="4B2A85"/>
                </a:solidFill>
              </a:rPr>
              <a:t>0x08</a:t>
            </a:r>
            <a:r>
              <a:rPr lang="en-US" dirty="0"/>
              <a:t> a pointer?</a:t>
            </a:r>
          </a:p>
          <a:p>
            <a:pPr lvl="1"/>
            <a:r>
              <a:rPr lang="en-US" dirty="0"/>
              <a:t>Could be, depending</a:t>
            </a:r>
            <a:br>
              <a:rPr lang="en-US" dirty="0"/>
            </a:br>
            <a:r>
              <a:rPr lang="en-US" dirty="0"/>
              <a:t>on how you use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 dirty="0"/>
          </a:p>
        </p:txBody>
      </p:sp>
      <p:grpSp>
        <p:nvGrpSpPr>
          <p:cNvPr id="80" name="Group 79"/>
          <p:cNvGrpSpPr/>
          <p:nvPr/>
        </p:nvGrpSpPr>
        <p:grpSpPr>
          <a:xfrm>
            <a:off x="4206240" y="2905470"/>
            <a:ext cx="4841540" cy="3209330"/>
            <a:chOff x="4206240" y="2905470"/>
            <a:chExt cx="4841540" cy="3209330"/>
          </a:xfrm>
        </p:grpSpPr>
        <p:sp>
          <p:nvSpPr>
            <p:cNvPr id="16" name="Rectangle 1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206240" y="5724870"/>
              <a:ext cx="4023360" cy="3048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20" name="Rectangle 14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8263591" y="2905470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</a:p>
          </p:txBody>
        </p:sp>
        <p:sp>
          <p:nvSpPr>
            <p:cNvPr id="21" name="Rectangle 1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8263591" y="32147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0x08</a:t>
              </a:r>
            </a:p>
          </p:txBody>
        </p:sp>
        <p:sp>
          <p:nvSpPr>
            <p:cNvPr id="22" name="Rectangle 1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8263591" y="35195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0x10</a:t>
              </a:r>
            </a:p>
          </p:txBody>
        </p:sp>
        <p:sp>
          <p:nvSpPr>
            <p:cNvPr id="23" name="Rectangle 1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8263591" y="38243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0x18</a:t>
              </a:r>
            </a:p>
          </p:txBody>
        </p:sp>
        <p:sp>
          <p:nvSpPr>
            <p:cNvPr id="24" name="Rectangle 1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8263591" y="41291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0x20</a:t>
              </a:r>
            </a:p>
          </p:txBody>
        </p:sp>
        <p:sp>
          <p:nvSpPr>
            <p:cNvPr id="25" name="Rectangle 1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8263591" y="44339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0x28</a:t>
              </a:r>
            </a:p>
          </p:txBody>
        </p:sp>
        <p:sp>
          <p:nvSpPr>
            <p:cNvPr id="26" name="Rectangle 2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8263591" y="47387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0x30</a:t>
              </a:r>
            </a:p>
          </p:txBody>
        </p:sp>
        <p:sp>
          <p:nvSpPr>
            <p:cNvPr id="27" name="Rectangle 2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8263591" y="50435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0x38</a:t>
              </a:r>
            </a:p>
          </p:txBody>
        </p:sp>
        <p:sp>
          <p:nvSpPr>
            <p:cNvPr id="28" name="Rectangle 2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8263591" y="53483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0x40</a:t>
              </a:r>
            </a:p>
          </p:txBody>
        </p:sp>
        <p:sp>
          <p:nvSpPr>
            <p:cNvPr id="29" name="Rectangle 2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8263591" y="5653135"/>
              <a:ext cx="784189" cy="46166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0x48</a:t>
              </a:r>
            </a:p>
          </p:txBody>
        </p:sp>
        <p:cxnSp>
          <p:nvCxnSpPr>
            <p:cNvPr id="34" name="Straight Connector 33"/>
            <p:cNvCxnSpPr/>
            <p:nvPr>
              <p:custDataLst>
                <p:tags r:id="rId39"/>
              </p:custDataLst>
            </p:nvPr>
          </p:nvCxnSpPr>
          <p:spPr bwMode="auto">
            <a:xfrm>
              <a:off x="470916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6" name="Straight Connector 65"/>
            <p:cNvCxnSpPr/>
            <p:nvPr>
              <p:custDataLst>
                <p:tags r:id="rId40"/>
              </p:custDataLst>
            </p:nvPr>
          </p:nvCxnSpPr>
          <p:spPr bwMode="auto">
            <a:xfrm>
              <a:off x="521208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Straight Connector 66"/>
            <p:cNvCxnSpPr/>
            <p:nvPr>
              <p:custDataLst>
                <p:tags r:id="rId41"/>
              </p:custDataLst>
            </p:nvPr>
          </p:nvCxnSpPr>
          <p:spPr bwMode="auto">
            <a:xfrm>
              <a:off x="571500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8" name="Straight Connector 67"/>
            <p:cNvCxnSpPr/>
            <p:nvPr>
              <p:custDataLst>
                <p:tags r:id="rId42"/>
              </p:custDataLst>
            </p:nvPr>
          </p:nvCxnSpPr>
          <p:spPr bwMode="auto">
            <a:xfrm>
              <a:off x="772668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9" name="Straight Connector 68"/>
            <p:cNvCxnSpPr/>
            <p:nvPr>
              <p:custDataLst>
                <p:tags r:id="rId43"/>
              </p:custDataLst>
            </p:nvPr>
          </p:nvCxnSpPr>
          <p:spPr bwMode="auto">
            <a:xfrm>
              <a:off x="621792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>
              <p:custDataLst>
                <p:tags r:id="rId44"/>
              </p:custDataLst>
            </p:nvPr>
          </p:nvCxnSpPr>
          <p:spPr bwMode="auto">
            <a:xfrm>
              <a:off x="672084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>
              <p:custDataLst>
                <p:tags r:id="rId45"/>
              </p:custDataLst>
            </p:nvPr>
          </p:nvCxnSpPr>
          <p:spPr bwMode="auto">
            <a:xfrm>
              <a:off x="7223760" y="2980944"/>
              <a:ext cx="0" cy="3054096"/>
            </a:xfrm>
            <a:prstGeom prst="line">
              <a:avLst/>
            </a:prstGeom>
            <a:noFill/>
            <a:ln w="25400" cap="flat" cmpd="sng" algn="ctr">
              <a:solidFill>
                <a:srgbClr val="00B05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Rectangle 9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4206240" y="51152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" name="Rectangle 2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4206240" y="29816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8" name="Rectangle 3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4206240" y="32864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9" name="Rectangle 4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4206240" y="35912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0" name="Rectangle 5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4206240" y="38960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1" name="Rectangle 6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4206240" y="42008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4206240" y="45056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3" name="Rectangle 8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4206240" y="48104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4206240" y="5420070"/>
              <a:ext cx="4023360" cy="304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0" dirty="0">
                <a:latin typeface="Roboto Regular" charset="0"/>
                <a:cs typeface="Roboto Regular" charset="0"/>
              </a:endParaRPr>
            </a:p>
          </p:txBody>
        </p:sp>
      </p:grpSp>
      <p:sp>
        <p:nvSpPr>
          <p:cNvPr id="59" name="U-Turn Arrow 58"/>
          <p:cNvSpPr/>
          <p:nvPr>
            <p:custDataLst>
              <p:tags r:id="rId1"/>
            </p:custDataLst>
          </p:nvPr>
        </p:nvSpPr>
        <p:spPr bwMode="auto">
          <a:xfrm rot="16200000">
            <a:off x="3129885" y="4114800"/>
            <a:ext cx="1828800" cy="327950"/>
          </a:xfrm>
          <a:prstGeom prst="uturnArrow">
            <a:avLst>
              <a:gd name="adj1" fmla="val 0"/>
              <a:gd name="adj2" fmla="val 17247"/>
              <a:gd name="adj3" fmla="val 42041"/>
              <a:gd name="adj4" fmla="val 43750"/>
              <a:gd name="adj5" fmla="val 100000"/>
            </a:avLst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60" name="U-Turn Arrow 59"/>
          <p:cNvSpPr/>
          <p:nvPr>
            <p:custDataLst>
              <p:tags r:id="rId2"/>
            </p:custDataLst>
          </p:nvPr>
        </p:nvSpPr>
        <p:spPr bwMode="auto">
          <a:xfrm rot="16200000">
            <a:off x="3739896" y="5365138"/>
            <a:ext cx="614066" cy="327949"/>
          </a:xfrm>
          <a:prstGeom prst="uturnArrow">
            <a:avLst>
              <a:gd name="adj1" fmla="val 0"/>
              <a:gd name="adj2" fmla="val 17247"/>
              <a:gd name="adj3" fmla="val 42041"/>
              <a:gd name="adj4" fmla="val 43750"/>
              <a:gd name="adj5" fmla="val 100000"/>
            </a:avLst>
          </a:prstGeom>
          <a:solidFill>
            <a:srgbClr val="FF0000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61" name="TextBox 60"/>
          <p:cNvSpPr txBox="1"/>
          <p:nvPr>
            <p:custDataLst>
              <p:tags r:id="rId3"/>
            </p:custDataLst>
          </p:nvPr>
        </p:nvSpPr>
        <p:spPr>
          <a:xfrm>
            <a:off x="8263591" y="2707451"/>
            <a:ext cx="868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Address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4206240" y="3250406"/>
            <a:ext cx="4023360" cy="309295"/>
            <a:chOff x="4206240" y="3250406"/>
            <a:chExt cx="4023360" cy="309295"/>
          </a:xfrm>
        </p:grpSpPr>
        <p:sp>
          <p:nvSpPr>
            <p:cNvPr id="42" name="Rectangle 15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2062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2" name="Rectangle 1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70916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3" name="Rectangle 15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212080" y="3257949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4" name="Rectangle 15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71500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5" name="Rectangle 15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6214139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6" name="Rectangle 1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67208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77" name="Rectangle 15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7223760" y="3250406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78" name="Rectangle 15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772668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5F</a:t>
              </a: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4206240" y="5084064"/>
            <a:ext cx="4023360" cy="309295"/>
            <a:chOff x="4206240" y="3250406"/>
            <a:chExt cx="4023360" cy="309295"/>
          </a:xfrm>
        </p:grpSpPr>
        <p:sp>
          <p:nvSpPr>
            <p:cNvPr id="82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2062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3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70916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4" name="Rectangl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212080" y="3257949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5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71500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6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6214139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7" name="Rectangle 1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7208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8" name="Rectangle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223760" y="3250406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89" name="Rectangle 1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72668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08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4206240" y="5687568"/>
            <a:ext cx="4023360" cy="309295"/>
            <a:chOff x="4206240" y="3250406"/>
            <a:chExt cx="4023360" cy="309295"/>
          </a:xfrm>
        </p:grpSpPr>
        <p:sp>
          <p:nvSpPr>
            <p:cNvPr id="91" name="Rectangle 15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2062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2" name="Rectangle 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70916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3" name="Rectangle 15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212080" y="3257949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4" name="Rectangle 1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71500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5" name="Rectangle 15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214139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6" name="Rectangle 1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72084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7" name="Rectangle 1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223760" y="3250406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00</a:t>
              </a:r>
            </a:p>
          </p:txBody>
        </p:sp>
        <p:sp>
          <p:nvSpPr>
            <p:cNvPr id="98" name="Rectangle 15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726680" y="3255264"/>
              <a:ext cx="502920" cy="30175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0" tIns="0" rIns="0" bIns="0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latin typeface="Calibri" panose="020F0502020204030204" pitchFamily="34" charset="0"/>
                  <a:cs typeface="Calibri" panose="020F0502020204030204" pitchFamily="34" charset="0"/>
                </a:rPr>
                <a:t>38</a:t>
              </a:r>
            </a:p>
          </p:txBody>
        </p:sp>
      </p:grpSp>
      <p:sp>
        <p:nvSpPr>
          <p:cNvPr id="64" name="Rounded Rectangle 63"/>
          <p:cNvSpPr/>
          <p:nvPr/>
        </p:nvSpPr>
        <p:spPr bwMode="auto">
          <a:xfrm>
            <a:off x="6487460" y="334638"/>
            <a:ext cx="2560320" cy="771525"/>
          </a:xfrm>
          <a:prstGeom prst="roundRect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64-bit example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(pointers are 64-bits wide)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15610" y="1056441"/>
            <a:ext cx="256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dirty="0">
                <a:solidFill>
                  <a:srgbClr val="C00000"/>
                </a:solidFill>
                <a:latin typeface="Calibri" pitchFamily="34" charset="0"/>
              </a:rPr>
              <a:t>big-endian</a:t>
            </a:r>
          </a:p>
        </p:txBody>
      </p:sp>
    </p:spTree>
    <p:extLst>
      <p:ext uri="{BB962C8B-B14F-4D97-AF65-F5344CB8AC3E}">
        <p14:creationId xmlns:p14="http://schemas.microsoft.com/office/powerpoint/2010/main" val="189959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Rectangle 8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Data Representations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Sizes of data types (in bytes)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132608" y="6405375"/>
            <a:ext cx="5163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To use “</a:t>
            </a:r>
            <a:r>
              <a:rPr lang="en-US" sz="1600" b="0" dirty="0" err="1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bool</a:t>
            </a: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” in C, you must </a:t>
            </a:r>
            <a:r>
              <a:rPr lang="en-US" sz="16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#include &lt;</a:t>
            </a:r>
            <a:r>
              <a:rPr lang="en-US" sz="1600" b="0" dirty="0" err="1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stdbool.h</a:t>
            </a:r>
            <a:r>
              <a:rPr lang="en-US" sz="16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&gt;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482815"/>
              </p:ext>
            </p:extLst>
          </p:nvPr>
        </p:nvGraphicFramePr>
        <p:xfrm>
          <a:off x="1097280" y="1920240"/>
          <a:ext cx="7178040" cy="389128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Roboto Regular" charset="0"/>
                          <a:ea typeface="Roboto Regular" charset="0"/>
                          <a:cs typeface="Roboto Regular" charset="0"/>
                        </a:rPr>
                        <a:t>Java Data Type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Roboto Regular" charset="0"/>
                          <a:ea typeface="Roboto Regular" charset="0"/>
                          <a:cs typeface="Roboto Regular" charset="0"/>
                        </a:rPr>
                        <a:t>C Data Type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Roboto Regular" charset="0"/>
                          <a:ea typeface="Roboto Regular" charset="0"/>
                          <a:cs typeface="Roboto Regular" charset="0"/>
                        </a:rPr>
                        <a:t>32-bit (old)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solidFill>
                            <a:schemeClr val="bg1"/>
                          </a:solidFill>
                          <a:latin typeface="Roboto Regular" charset="0"/>
                          <a:ea typeface="Roboto Regular" charset="0"/>
                          <a:cs typeface="Roboto Regular" charset="0"/>
                        </a:rPr>
                        <a:t>x86-64</a:t>
                      </a:r>
                    </a:p>
                  </a:txBody>
                  <a:tcPr>
                    <a:solidFill>
                      <a:srgbClr val="4B2A8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boolean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bool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byte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char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char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short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short </a:t>
                      </a:r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2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float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float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long </a:t>
                      </a:r>
                      <a:r>
                        <a:rPr lang="en-US" sz="1800" b="0" i="0" dirty="0" err="1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int</a:t>
                      </a:r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double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double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long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long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endParaRPr lang="en-US" sz="1800" b="0" i="0" dirty="0">
                        <a:latin typeface="Courier New" panose="02070309020205020404" pitchFamily="49" charset="0"/>
                        <a:ea typeface="Anonymous Pro" panose="02060609030202000504" pitchFamily="49" charset="0"/>
                        <a:cs typeface="Courier New" panose="02070309020205020404" pitchFamily="49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long double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16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(reference)</a:t>
                      </a: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pointer *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dirty="0"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331785"/>
              </p:ext>
            </p:extLst>
          </p:nvPr>
        </p:nvGraphicFramePr>
        <p:xfrm>
          <a:off x="1097280" y="5491480"/>
          <a:ext cx="7178040" cy="32004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0040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(reference)</a:t>
                      </a:r>
                    </a:p>
                  </a:txBody>
                  <a:tcPr marT="0" marB="0"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pointer *</a:t>
                      </a:r>
                    </a:p>
                  </a:txBody>
                  <a:tcPr marT="0" marB="0"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4</a:t>
                      </a:r>
                    </a:p>
                  </a:txBody>
                  <a:tcPr marT="0" marB="0">
                    <a:solidFill>
                      <a:srgbClr val="F6F5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ea typeface="Anonymous Pro" panose="02060609030202000504" pitchFamily="49" charset="0"/>
                          <a:cs typeface="Courier New" panose="02070309020205020404" pitchFamily="49" charset="0"/>
                        </a:rPr>
                        <a:t>8</a:t>
                      </a:r>
                    </a:p>
                  </a:txBody>
                  <a:tcPr marT="0" marB="0">
                    <a:solidFill>
                      <a:srgbClr val="F6F5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Rounded Rectangular Callout 3"/>
          <p:cNvSpPr/>
          <p:nvPr>
            <p:custDataLst>
              <p:tags r:id="rId4"/>
            </p:custDataLst>
          </p:nvPr>
        </p:nvSpPr>
        <p:spPr bwMode="auto">
          <a:xfrm>
            <a:off x="5334000" y="6059430"/>
            <a:ext cx="3200400" cy="380870"/>
          </a:xfrm>
          <a:prstGeom prst="wedgeRoundRectCallout">
            <a:avLst>
              <a:gd name="adj1" fmla="val 16852"/>
              <a:gd name="adj2" fmla="val -13660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>
                <a:ln w="0"/>
                <a:solidFill>
                  <a:schemeClr val="tx1"/>
                </a:solidFill>
                <a:latin typeface="Roboto Regular" charset="0"/>
                <a:cs typeface="Roboto Regular" charset="0"/>
              </a:rPr>
              <a:t>a</a:t>
            </a:r>
            <a:r>
              <a:rPr kumimoji="0" lang="en-US" sz="2000" b="0" u="none" strike="noStrike" normalizeH="0" baseline="0" dirty="0">
                <a:ln w="0"/>
                <a:solidFill>
                  <a:schemeClr val="tx1"/>
                </a:solidFill>
                <a:latin typeface="Roboto Regular" charset="0"/>
                <a:cs typeface="Roboto Regular" charset="0"/>
              </a:rPr>
              <a:t>ddress size = word size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More on Memory Alignment in x86-64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5" y="1362456"/>
                <a:ext cx="8366760" cy="4974336"/>
              </a:xfrm>
            </p:spPr>
            <p:txBody>
              <a:bodyPr/>
              <a:lstStyle/>
              <a:p>
                <a:r>
                  <a:rPr lang="en-US" dirty="0"/>
                  <a:t>For good memory system performance, Intel recommends data be aligned </a:t>
                </a:r>
              </a:p>
              <a:p>
                <a:pPr lvl="1"/>
                <a:r>
                  <a:rPr lang="en-US" dirty="0"/>
                  <a:t>However the x86-64 hardware will work correctly regardless of alignment of data</a:t>
                </a:r>
              </a:p>
              <a:p>
                <a:pPr lvl="1"/>
                <a:r>
                  <a:rPr lang="en-US" dirty="0"/>
                  <a:t>Design choice:  x86-64 instructions are </a:t>
                </a:r>
                <a:r>
                  <a:rPr lang="en-US" i="1" dirty="0"/>
                  <a:t>variable</a:t>
                </a:r>
                <a:r>
                  <a:rPr lang="en-US" dirty="0"/>
                  <a:t> bytes long</a:t>
                </a:r>
              </a:p>
              <a:p>
                <a:r>
                  <a:rPr lang="en-US" b="1" dirty="0"/>
                  <a:t>Aligned:</a:t>
                </a:r>
                <a:r>
                  <a:rPr lang="en-US" dirty="0"/>
                  <a:t>  Primitive object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bytes must have an address that is a multiple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More about alignment later in the course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7"/>
                </p:custDataLst>
              </p:nvPr>
            </p:nvSpPr>
            <p:spPr>
              <a:xfrm>
                <a:off x="396875" y="1362456"/>
                <a:ext cx="8366760" cy="4974336"/>
              </a:xfrm>
              <a:blipFill rotWithShape="0">
                <a:blip r:embed="rId8"/>
                <a:stretch>
                  <a:fillRect l="-291" t="-1225" r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5"/>
              <p:cNvGraphicFramePr>
                <a:graphicFrameLocks noGrp="1"/>
              </p:cNvGraphicFramePr>
              <p:nvPr>
                <p:custDataLst>
                  <p:tags r:id="rId4"/>
                </p:custDataLst>
                <p:extLst>
                  <p:ext uri="{D42A27DB-BD31-4B8C-83A1-F6EECF244321}">
                    <p14:modId xmlns:p14="http://schemas.microsoft.com/office/powerpoint/2010/main" val="4114525727"/>
                  </p:ext>
                </p:extLst>
              </p:nvPr>
            </p:nvGraphicFramePr>
            <p:xfrm>
              <a:off x="2560320" y="5029200"/>
              <a:ext cx="4023360" cy="147523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73152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29184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="0" dirty="0">
                              <a:cs typeface="Calibri" panose="020F050202020403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oMath>
                          </a14:m>
                          <a:endParaRPr lang="en-US" sz="2000" b="0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T="0" marB="0" anchor="ctr">
                        <a:solidFill>
                          <a:srgbClr val="4B2A8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Type</a:t>
                          </a:r>
                        </a:p>
                      </a:txBody>
                      <a:tcPr marT="0" marB="0" anchor="ctr">
                        <a:solidFill>
                          <a:srgbClr val="4B2A8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1</a:t>
                          </a: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char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2</a:t>
                          </a: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short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4</a:t>
                          </a: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 err="1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int</a:t>
                          </a:r>
                          <a:r>
                            <a:rPr lang="en-US" b="0" i="0" dirty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, float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8</a:t>
                          </a: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long, double, </a:t>
                          </a:r>
                          <a:r>
                            <a:rPr lang="en-US" b="0" i="0" dirty="0">
                              <a:latin typeface="Calibri" panose="020F0502020204030204" pitchFamily="34" charset="0"/>
                              <a:ea typeface="Anonymous Pro" panose="02060609030202000504" pitchFamily="49" charset="0"/>
                              <a:cs typeface="Calibri" panose="020F0502020204030204" pitchFamily="34" charset="0"/>
                            </a:rPr>
                            <a:t>pointers</a:t>
                          </a:r>
                        </a:p>
                      </a:txBody>
                      <a:tcPr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5"/>
              <p:cNvGraphicFramePr>
                <a:graphicFrameLocks noGrp="1"/>
              </p:cNvGraphicFramePr>
              <p:nvPr>
                <p:custDataLst>
                  <p:tags r:id="rId9"/>
                </p:custDataLst>
                <p:extLst>
                  <p:ext uri="{D42A27DB-BD31-4B8C-83A1-F6EECF244321}">
                    <p14:modId xmlns:p14="http://schemas.microsoft.com/office/powerpoint/2010/main" val="4114525727"/>
                  </p:ext>
                </p:extLst>
              </p:nvPr>
            </p:nvGraphicFramePr>
            <p:xfrm>
              <a:off x="2560320" y="5029200"/>
              <a:ext cx="4023360" cy="1475232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731520"/>
                    <a:gridCol w="3291840"/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0" marB="0" anchor="ctr">
                        <a:blipFill rotWithShape="0">
                          <a:blip r:embed="rId10"/>
                          <a:stretch>
                            <a:fillRect l="-1667" t="-26000" r="-454167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 dirty="0" smtClean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Type</a:t>
                          </a:r>
                          <a:endParaRPr lang="en-US" sz="2000" b="0" i="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 marT="0" marB="0" anchor="ctr">
                        <a:solidFill>
                          <a:srgbClr val="4B2A85"/>
                        </a:solidFill>
                      </a:tcPr>
                    </a:tc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1</a:t>
                          </a:r>
                          <a:endParaRPr lang="en-US" b="0" i="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 smtClean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char</a:t>
                          </a:r>
                          <a:endParaRPr lang="en-US" b="0" i="0" dirty="0">
                            <a:latin typeface="Courier New" panose="02070309020205020404" pitchFamily="49" charset="0"/>
                            <a:ea typeface="Anonymous Pro" panose="020606090302020005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2</a:t>
                          </a:r>
                          <a:endParaRPr lang="en-US" b="0" i="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 smtClean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short</a:t>
                          </a:r>
                          <a:endParaRPr lang="en-US" b="0" i="0" dirty="0">
                            <a:latin typeface="Courier New" panose="02070309020205020404" pitchFamily="49" charset="0"/>
                            <a:ea typeface="Anonymous Pro" panose="020606090302020005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4</a:t>
                          </a:r>
                          <a:endParaRPr lang="en-US" b="0" i="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 err="1" smtClean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int</a:t>
                          </a:r>
                          <a:r>
                            <a:rPr lang="en-US" b="0" i="0" dirty="0" smtClean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, float</a:t>
                          </a:r>
                          <a:endParaRPr lang="en-US" b="0" i="0" dirty="0">
                            <a:latin typeface="Courier New" panose="02070309020205020404" pitchFamily="49" charset="0"/>
                            <a:ea typeface="Anonymous Pro" panose="020606090302020005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</a:tr>
                  <a:tr h="29260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i="0" dirty="0" smtClean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8</a:t>
                          </a:r>
                          <a:endParaRPr lang="en-US" b="0" i="0" dirty="0">
                            <a:latin typeface="Courier New" panose="02070309020205020404" pitchFamily="49" charset="0"/>
                            <a:cs typeface="Courier New" panose="02070309020205020404" pitchFamily="49" charset="0"/>
                          </a:endParaRPr>
                        </a:p>
                      </a:txBody>
                      <a:tcPr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i="0" dirty="0" smtClean="0">
                              <a:latin typeface="Courier New" panose="02070309020205020404" pitchFamily="49" charset="0"/>
                              <a:ea typeface="Anonymous Pro" panose="02060609030202000504" pitchFamily="49" charset="0"/>
                              <a:cs typeface="Courier New" panose="02070309020205020404" pitchFamily="49" charset="0"/>
                            </a:rPr>
                            <a:t>long, double, </a:t>
                          </a:r>
                          <a:r>
                            <a:rPr lang="en-US" b="0" i="0" dirty="0" smtClean="0">
                              <a:latin typeface="Calibri" panose="020F0502020204030204" pitchFamily="34" charset="0"/>
                              <a:ea typeface="Anonymous Pro" panose="02060609030202000504" pitchFamily="49" charset="0"/>
                              <a:cs typeface="Calibri" panose="020F0502020204030204" pitchFamily="34" charset="0"/>
                            </a:rPr>
                            <a:t>pointers</a:t>
                          </a:r>
                          <a:endParaRPr lang="en-US" b="0" i="0" dirty="0">
                            <a:latin typeface="Calibri" panose="020F0502020204030204" pitchFamily="34" charset="0"/>
                            <a:ea typeface="Anonymous Pro" panose="02060609030202000504" pitchFamily="49" charset="0"/>
                            <a:cs typeface="Calibri" panose="020F0502020204030204" pitchFamily="34" charset="0"/>
                          </a:endParaRPr>
                        </a:p>
                      </a:txBody>
                      <a:tcPr marT="0" marB="0"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36487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49" name="Rectangle 4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Byte Ordering</a:t>
            </a:r>
          </a:p>
        </p:txBody>
      </p:sp>
      <p:sp>
        <p:nvSpPr>
          <p:cNvPr id="43050" name="Rectangle 4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How should bytes within a word be ordered </a:t>
            </a:r>
            <a:r>
              <a:rPr lang="en-US" i="1" dirty="0"/>
              <a:t>in memory?</a:t>
            </a:r>
          </a:p>
          <a:p>
            <a:pPr lvl="1">
              <a:defRPr/>
            </a:pPr>
            <a:r>
              <a:rPr lang="en-US" b="1" dirty="0"/>
              <a:t>Example: </a:t>
            </a:r>
            <a:r>
              <a:rPr lang="en-US" dirty="0"/>
              <a:t>store the 4-byte (32-bit)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: </a:t>
            </a:r>
            <a:br>
              <a:rPr lang="en-US" dirty="0"/>
            </a:b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0x a1 b2 c3 d4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By convention, ordering of bytes called </a:t>
            </a:r>
            <a:r>
              <a:rPr lang="en-US" i="1" dirty="0"/>
              <a:t>endianness</a:t>
            </a:r>
          </a:p>
          <a:p>
            <a:pPr lvl="1" eaLnBrk="1" hangingPunct="1">
              <a:defRPr/>
            </a:pPr>
            <a:r>
              <a:rPr lang="en-US" dirty="0"/>
              <a:t>The two options are </a:t>
            </a:r>
            <a:r>
              <a:rPr lang="en-US" dirty="0">
                <a:solidFill>
                  <a:srgbClr val="C00000"/>
                </a:solidFill>
              </a:rPr>
              <a:t>big-endian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little-endian</a:t>
            </a:r>
          </a:p>
          <a:p>
            <a:pPr lvl="2">
              <a:defRPr/>
            </a:pPr>
            <a:r>
              <a:rPr lang="en-US" dirty="0"/>
              <a:t>In which address does the least significant </a:t>
            </a:r>
            <a:r>
              <a:rPr lang="en-US" i="1" dirty="0"/>
              <a:t>byte</a:t>
            </a:r>
            <a:r>
              <a:rPr lang="en-US" dirty="0"/>
              <a:t> go?</a:t>
            </a:r>
          </a:p>
          <a:p>
            <a:pPr lvl="2">
              <a:defRPr/>
            </a:pPr>
            <a:r>
              <a:rPr lang="en-US" dirty="0"/>
              <a:t>Based on </a:t>
            </a:r>
            <a:r>
              <a:rPr lang="en-US" i="1" dirty="0"/>
              <a:t>Gulliver’s Travels</a:t>
            </a:r>
            <a:r>
              <a:rPr lang="en-US" dirty="0"/>
              <a:t>:  tribes cut eggs on different sides (big, little)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48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Byte Ordering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Big-endian </a:t>
            </a:r>
            <a:r>
              <a:rPr lang="en-US" b="0" dirty="0"/>
              <a:t>(SPARC, z/Architecture)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Least significant byte has highest address</a:t>
            </a:r>
          </a:p>
          <a:p>
            <a:pPr eaLnBrk="1" hangingPunct="1">
              <a:defRPr/>
            </a:pPr>
            <a:r>
              <a:rPr lang="en-US" dirty="0"/>
              <a:t>Little-endian </a:t>
            </a:r>
            <a:r>
              <a:rPr lang="en-US" b="0" dirty="0"/>
              <a:t>(x86, x86-64)</a:t>
            </a:r>
            <a:endParaRPr lang="en-US" dirty="0"/>
          </a:p>
          <a:p>
            <a:pPr lvl="1" eaLnBrk="1" hangingPunct="1">
              <a:defRPr/>
            </a:pPr>
            <a:r>
              <a:rPr lang="en-US" dirty="0"/>
              <a:t>Least significant byte has lowest address</a:t>
            </a:r>
          </a:p>
          <a:p>
            <a:pPr>
              <a:defRPr/>
            </a:pPr>
            <a:r>
              <a:rPr lang="en-US" dirty="0"/>
              <a:t>Bi-endian (ARM, PowerPC)</a:t>
            </a:r>
          </a:p>
          <a:p>
            <a:pPr lvl="1">
              <a:defRPr/>
            </a:pPr>
            <a:r>
              <a:rPr lang="en-US" dirty="0"/>
              <a:t>Endianness can be specified as big or little (default)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b="1" dirty="0"/>
              <a:t>Example:</a:t>
            </a:r>
            <a:r>
              <a:rPr lang="en-US" dirty="0"/>
              <a:t>  </a:t>
            </a:r>
            <a:r>
              <a:rPr lang="en-US" dirty="0">
                <a:cs typeface="Roboto Regular" charset="0"/>
              </a:rPr>
              <a:t>4-byte data 0xa1b2c3d4 at address 0x100</a:t>
            </a:r>
          </a:p>
          <a:p>
            <a:pPr lvl="1"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2" name="Group 4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744273" y="4833337"/>
            <a:ext cx="5486400" cy="609600"/>
            <a:chOff x="1104" y="2928"/>
            <a:chExt cx="3456" cy="384"/>
          </a:xfrm>
        </p:grpSpPr>
        <p:sp>
          <p:nvSpPr>
            <p:cNvPr id="14366" name="Rectangle 5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1968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0x100</a:t>
              </a:r>
            </a:p>
          </p:txBody>
        </p:sp>
        <p:sp>
          <p:nvSpPr>
            <p:cNvPr id="14367" name="Rectangle 6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400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0x101</a:t>
              </a:r>
            </a:p>
          </p:txBody>
        </p:sp>
        <p:sp>
          <p:nvSpPr>
            <p:cNvPr id="14368" name="Rectangle 7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2832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0x102</a:t>
              </a:r>
            </a:p>
          </p:txBody>
        </p:sp>
        <p:sp>
          <p:nvSpPr>
            <p:cNvPr id="14369" name="Rectangle 8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264" y="292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0x103</a:t>
              </a:r>
            </a:p>
          </p:txBody>
        </p:sp>
        <p:sp>
          <p:nvSpPr>
            <p:cNvPr id="14370" name="Rectangle 9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1104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71" name="Rectangle 1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536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72" name="Rectangle 1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968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14373" name="Rectangle 12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2400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23</a:t>
              </a:r>
            </a:p>
          </p:txBody>
        </p:sp>
        <p:sp>
          <p:nvSpPr>
            <p:cNvPr id="14374" name="Rectangle 13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2832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45</a:t>
              </a:r>
            </a:p>
          </p:txBody>
        </p:sp>
        <p:sp>
          <p:nvSpPr>
            <p:cNvPr id="14375" name="Rectangle 14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264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67</a:t>
              </a:r>
            </a:p>
          </p:txBody>
        </p:sp>
        <p:sp>
          <p:nvSpPr>
            <p:cNvPr id="14376" name="Rectangle 15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696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77" name="Rectangle 16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128" y="3120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" name="Group 5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744273" y="5670559"/>
            <a:ext cx="5486400" cy="609600"/>
            <a:chOff x="1104" y="3456"/>
            <a:chExt cx="3456" cy="384"/>
          </a:xfrm>
        </p:grpSpPr>
        <p:sp>
          <p:nvSpPr>
            <p:cNvPr id="14354" name="Rectangle 18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968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0x100</a:t>
              </a:r>
            </a:p>
          </p:txBody>
        </p:sp>
        <p:sp>
          <p:nvSpPr>
            <p:cNvPr id="14355" name="Rectangle 19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400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0x101</a:t>
              </a:r>
            </a:p>
          </p:txBody>
        </p:sp>
        <p:sp>
          <p:nvSpPr>
            <p:cNvPr id="14356" name="Rectangle 20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832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0x102</a:t>
              </a:r>
            </a:p>
          </p:txBody>
        </p:sp>
        <p:sp>
          <p:nvSpPr>
            <p:cNvPr id="14357" name="Rectangle 2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264" y="3456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400" b="0" dirty="0">
                  <a:latin typeface="Calibri" panose="020F0502020204030204" pitchFamily="34" charset="0"/>
                  <a:cs typeface="Calibri" panose="020F0502020204030204" pitchFamily="34" charset="0"/>
                </a:rPr>
                <a:t>0x103</a:t>
              </a:r>
            </a:p>
          </p:txBody>
        </p:sp>
        <p:sp>
          <p:nvSpPr>
            <p:cNvPr id="14358" name="Rectangle 22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1104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59" name="Rectangle 2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536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60" name="Rectangle 24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968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67</a:t>
              </a:r>
            </a:p>
          </p:txBody>
        </p:sp>
        <p:sp>
          <p:nvSpPr>
            <p:cNvPr id="14361" name="Rectangle 25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400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45</a:t>
              </a:r>
            </a:p>
          </p:txBody>
        </p:sp>
        <p:sp>
          <p:nvSpPr>
            <p:cNvPr id="14362" name="Rectangle 26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832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23</a:t>
              </a:r>
            </a:p>
          </p:txBody>
        </p:sp>
        <p:sp>
          <p:nvSpPr>
            <p:cNvPr id="14363" name="Rectangle 2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264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01</a:t>
              </a:r>
            </a:p>
          </p:txBody>
        </p:sp>
        <p:sp>
          <p:nvSpPr>
            <p:cNvPr id="14364" name="Rectangle 2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696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365" name="Rectangle 29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128" y="3648"/>
              <a:ext cx="432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342" name="Rectangle 3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15473" y="5116976"/>
            <a:ext cx="1779588" cy="4021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Big-Endian</a:t>
            </a:r>
          </a:p>
        </p:txBody>
      </p:sp>
      <p:sp>
        <p:nvSpPr>
          <p:cNvPr id="14343" name="Rectangle 3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58273" y="5933037"/>
            <a:ext cx="2209800" cy="4021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63500" tIns="25400" rIns="63500" bIns="25400">
            <a:spAutoFit/>
          </a:bodyPr>
          <a:lstStyle/>
          <a:p>
            <a:pPr algn="r">
              <a:lnSpc>
                <a:spcPct val="95000"/>
              </a:lnSpc>
            </a:pPr>
            <a:r>
              <a:rPr lang="en-US" b="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Little-Endian</a:t>
            </a:r>
          </a:p>
        </p:txBody>
      </p:sp>
      <p:grpSp>
        <p:nvGrpSpPr>
          <p:cNvPr id="4" name="Group 5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4115873" y="5138137"/>
            <a:ext cx="2743200" cy="304800"/>
            <a:chOff x="1968" y="3120"/>
            <a:chExt cx="1728" cy="192"/>
          </a:xfrm>
        </p:grpSpPr>
        <p:sp>
          <p:nvSpPr>
            <p:cNvPr id="14350" name="Rectangle 4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968" y="3120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</a:p>
          </p:txBody>
        </p:sp>
        <p:sp>
          <p:nvSpPr>
            <p:cNvPr id="14351" name="Rectangle 4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400" y="3120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b2</a:t>
              </a:r>
            </a:p>
          </p:txBody>
        </p:sp>
        <p:sp>
          <p:nvSpPr>
            <p:cNvPr id="14352" name="Rectangle 4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832" y="3120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c3</a:t>
              </a:r>
            </a:p>
          </p:txBody>
        </p:sp>
        <p:sp>
          <p:nvSpPr>
            <p:cNvPr id="14353" name="Rectangle 4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264" y="3120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d4</a:t>
              </a:r>
            </a:p>
          </p:txBody>
        </p:sp>
      </p:grpSp>
      <p:grpSp>
        <p:nvGrpSpPr>
          <p:cNvPr id="5" name="Group 52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4115873" y="5975359"/>
            <a:ext cx="2743200" cy="304800"/>
            <a:chOff x="1968" y="3648"/>
            <a:chExt cx="1728" cy="192"/>
          </a:xfrm>
        </p:grpSpPr>
        <p:sp>
          <p:nvSpPr>
            <p:cNvPr id="14346" name="Rectangle 4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968" y="3648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d4</a:t>
              </a:r>
            </a:p>
          </p:txBody>
        </p:sp>
        <p:sp>
          <p:nvSpPr>
            <p:cNvPr id="14347" name="Rectangle 4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2400" y="3648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c3</a:t>
              </a:r>
            </a:p>
          </p:txBody>
        </p:sp>
        <p:sp>
          <p:nvSpPr>
            <p:cNvPr id="14348" name="Rectangle 4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2832" y="3648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b2</a:t>
              </a:r>
            </a:p>
          </p:txBody>
        </p:sp>
        <p:sp>
          <p:nvSpPr>
            <p:cNvPr id="14349" name="Rectangle 4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264" y="3648"/>
              <a:ext cx="432" cy="192"/>
            </a:xfrm>
            <a:prstGeom prst="rect">
              <a:avLst/>
            </a:prstGeom>
            <a:solidFill>
              <a:srgbClr val="FFFF99"/>
            </a:solidFill>
            <a:ln w="28575">
              <a:solidFill>
                <a:schemeClr val="tx2"/>
              </a:solidFill>
              <a:miter lim="800000"/>
              <a:headEnd/>
              <a:tailEnd type="none" w="sm" len="sm"/>
            </a:ln>
          </p:spPr>
          <p:txBody>
            <a:bodyPr wrap="none" lIns="45720" rIns="45720" anchor="ctr"/>
            <a:lstStyle/>
            <a:p>
              <a:pPr algn="ctr"/>
              <a:r>
                <a:rPr lang="en-US" sz="2000" b="0" dirty="0">
                  <a:latin typeface="Calibri" panose="020F0502020204030204" pitchFamily="34" charset="0"/>
                  <a:cs typeface="Calibri" panose="020F0502020204030204" pitchFamily="34" charset="0"/>
                </a:rPr>
                <a:t>a1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5910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  <p:bldP spid="1434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9" name="Rectangle 10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Byte Ordering Examples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3" name="Group 1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715000" y="1960270"/>
            <a:ext cx="609600" cy="1219200"/>
            <a:chOff x="1152" y="2160"/>
            <a:chExt cx="384" cy="768"/>
          </a:xfrm>
        </p:grpSpPr>
        <p:sp>
          <p:nvSpPr>
            <p:cNvPr id="18509" name="Rectangle 4"/>
            <p:cNvSpPr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1152" y="2160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39</a:t>
              </a:r>
            </a:p>
          </p:txBody>
        </p:sp>
        <p:sp>
          <p:nvSpPr>
            <p:cNvPr id="18510" name="Rectangle 5"/>
            <p:cNvSpPr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1152" y="2352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30</a:t>
              </a:r>
            </a:p>
          </p:txBody>
        </p:sp>
        <p:sp>
          <p:nvSpPr>
            <p:cNvPr id="18511" name="Rectangle 6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1152" y="2544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18512" name="Rectangle 7"/>
            <p:cNvSpPr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1152" y="2736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</p:grpSp>
      <p:sp>
        <p:nvSpPr>
          <p:cNvPr id="18508" name="Text Box 14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181389" y="1406371"/>
            <a:ext cx="1318310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IA32, x86-64</a:t>
            </a:r>
            <a:br>
              <a:rPr lang="en-US" sz="16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(little-endian)</a:t>
            </a:r>
          </a:p>
        </p:txBody>
      </p:sp>
      <p:grpSp>
        <p:nvGrpSpPr>
          <p:cNvPr id="6" name="Group 10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6324389" y="2112670"/>
            <a:ext cx="1066800" cy="914400"/>
            <a:chOff x="960" y="1920"/>
            <a:chExt cx="672" cy="576"/>
          </a:xfrm>
        </p:grpSpPr>
        <p:sp>
          <p:nvSpPr>
            <p:cNvPr id="18497" name="Line 23"/>
            <p:cNvSpPr>
              <a:spLocks noChangeShapeType="1"/>
            </p:cNvSpPr>
            <p:nvPr>
              <p:custDataLst>
                <p:tags r:id="rId97"/>
              </p:custDataLst>
            </p:nvPr>
          </p:nvSpPr>
          <p:spPr bwMode="auto">
            <a:xfrm>
              <a:off x="960" y="1920"/>
              <a:ext cx="672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498" name="Line 24"/>
            <p:cNvSpPr>
              <a:spLocks noChangeShapeType="1"/>
            </p:cNvSpPr>
            <p:nvPr>
              <p:custDataLst>
                <p:tags r:id="rId98"/>
              </p:custDataLst>
            </p:nvPr>
          </p:nvSpPr>
          <p:spPr bwMode="auto">
            <a:xfrm>
              <a:off x="960" y="2112"/>
              <a:ext cx="67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499" name="Line 25"/>
            <p:cNvSpPr>
              <a:spLocks noChangeShapeType="1"/>
            </p:cNvSpPr>
            <p:nvPr>
              <p:custDataLst>
                <p:tags r:id="rId99"/>
              </p:custDataLst>
            </p:nvPr>
          </p:nvSpPr>
          <p:spPr bwMode="auto">
            <a:xfrm flipV="1">
              <a:off x="960" y="2112"/>
              <a:ext cx="672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500" name="Line 28"/>
            <p:cNvSpPr>
              <a:spLocks noChangeShapeType="1"/>
            </p:cNvSpPr>
            <p:nvPr>
              <p:custDataLst>
                <p:tags r:id="rId100"/>
              </p:custDataLst>
            </p:nvPr>
          </p:nvSpPr>
          <p:spPr bwMode="auto">
            <a:xfrm flipV="1">
              <a:off x="960" y="1920"/>
              <a:ext cx="672" cy="5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12" name="Group 70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4796347" y="5320351"/>
            <a:ext cx="609600" cy="1219200"/>
            <a:chOff x="4272" y="2832"/>
            <a:chExt cx="384" cy="768"/>
          </a:xfrm>
        </p:grpSpPr>
        <p:sp>
          <p:nvSpPr>
            <p:cNvPr id="18477" name="Rectangle 8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4272" y="2832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18478" name="Rectangle 9"/>
            <p:cNvSpPr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4272" y="3024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18479" name="Rectangle 10"/>
            <p:cNvSpPr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4272" y="3216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18480" name="Rectangle 11"/>
            <p:cNvSpPr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4272" y="3408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</p:grpSp>
      <p:grpSp>
        <p:nvGrpSpPr>
          <p:cNvPr id="13" name="Group 52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4686810" y="3499489"/>
            <a:ext cx="822325" cy="1820862"/>
            <a:chOff x="507" y="1685"/>
            <a:chExt cx="518" cy="1147"/>
          </a:xfrm>
        </p:grpSpPr>
        <p:grpSp>
          <p:nvGrpSpPr>
            <p:cNvPr id="14" name="Group 53"/>
            <p:cNvGrpSpPr>
              <a:grpSpLocks/>
            </p:cNvGrpSpPr>
            <p:nvPr/>
          </p:nvGrpSpPr>
          <p:grpSpPr bwMode="auto">
            <a:xfrm>
              <a:off x="576" y="2064"/>
              <a:ext cx="384" cy="768"/>
              <a:chOff x="1152" y="2160"/>
              <a:chExt cx="384" cy="768"/>
            </a:xfrm>
          </p:grpSpPr>
          <p:sp>
            <p:nvSpPr>
              <p:cNvPr id="18473" name="Rectangle 54"/>
              <p:cNvSpPr>
                <a:spLocks noChangeArrowheads="1"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1152" y="216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39</a:t>
                </a:r>
              </a:p>
            </p:txBody>
          </p:sp>
          <p:sp>
            <p:nvSpPr>
              <p:cNvPr id="18474" name="Rectangle 55"/>
              <p:cNvSpPr>
                <a:spLocks noChangeArrowheads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1152" y="2352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18475" name="Rectangle 56"/>
              <p:cNvSpPr>
                <a:spLocks noChangeArrowheads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1152" y="254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18476" name="Rectangle 57"/>
              <p:cNvSpPr>
                <a:spLocks noChangeArrowheads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1152" y="273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</p:grpSp>
        <p:sp>
          <p:nvSpPr>
            <p:cNvPr id="18472" name="Text Box 58"/>
            <p:cNvSpPr txBox="1"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507" y="1685"/>
              <a:ext cx="518" cy="40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anose="020F0502020204030204" pitchFamily="34" charset="0"/>
                  <a:cs typeface="Calibri" panose="020F0502020204030204" pitchFamily="34" charset="0"/>
                </a:rPr>
                <a:t>64-bit</a:t>
              </a:r>
            </a:p>
            <a:p>
              <a:pPr algn="ctr">
                <a:lnSpc>
                  <a:spcPct val="100000"/>
                </a:lnSpc>
              </a:pPr>
              <a:r>
                <a:rPr lang="en-US" sz="1800" b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x86-64</a:t>
              </a:r>
            </a:p>
          </p:txBody>
        </p:sp>
      </p:grpSp>
      <p:grpSp>
        <p:nvGrpSpPr>
          <p:cNvPr id="18" name="Group 76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3685823" y="3494305"/>
            <a:ext cx="741363" cy="1843088"/>
            <a:chOff x="532" y="1671"/>
            <a:chExt cx="467" cy="1161"/>
          </a:xfrm>
        </p:grpSpPr>
        <p:grpSp>
          <p:nvGrpSpPr>
            <p:cNvPr id="19" name="Group 77"/>
            <p:cNvGrpSpPr>
              <a:grpSpLocks/>
            </p:cNvGrpSpPr>
            <p:nvPr/>
          </p:nvGrpSpPr>
          <p:grpSpPr bwMode="auto">
            <a:xfrm>
              <a:off x="576" y="2064"/>
              <a:ext cx="384" cy="768"/>
              <a:chOff x="1152" y="2160"/>
              <a:chExt cx="384" cy="768"/>
            </a:xfrm>
          </p:grpSpPr>
          <p:sp>
            <p:nvSpPr>
              <p:cNvPr id="18457" name="Rectangle 78"/>
              <p:cNvSpPr>
                <a:spLocks noChangeArrowheads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1152" y="216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39</a:t>
                </a:r>
              </a:p>
            </p:txBody>
          </p:sp>
          <p:sp>
            <p:nvSpPr>
              <p:cNvPr id="18458" name="Rectangle 79"/>
              <p:cNvSpPr>
                <a:spLocks noChangeArrowheads="1"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1152" y="2352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18459" name="Rectangle 80"/>
              <p:cNvSpPr>
                <a:spLocks noChangeArrowheads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1152" y="254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18460" name="Rectangle 81"/>
              <p:cNvSpPr>
                <a:spLocks noChangeArrowheads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1152" y="273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</p:grpSp>
        <p:sp>
          <p:nvSpPr>
            <p:cNvPr id="18456" name="Text Box 82"/>
            <p:cNvSpPr txBox="1"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532" y="1671"/>
              <a:ext cx="467" cy="40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32-bit</a:t>
              </a:r>
            </a:p>
            <a:p>
              <a:pPr algn="ctr">
                <a:lnSpc>
                  <a:spcPct val="100000"/>
                </a:lnSpc>
              </a:pPr>
              <a:r>
                <a:rPr lang="en-US" sz="1800" b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IA32</a:t>
              </a:r>
            </a:p>
          </p:txBody>
        </p:sp>
      </p:grpSp>
      <p:grpSp>
        <p:nvGrpSpPr>
          <p:cNvPr id="20" name="Group 107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4365273" y="4253551"/>
            <a:ext cx="407194" cy="914400"/>
            <a:chOff x="3312" y="1968"/>
            <a:chExt cx="672" cy="576"/>
          </a:xfrm>
        </p:grpSpPr>
        <p:sp>
          <p:nvSpPr>
            <p:cNvPr id="18451" name="Line 90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>
              <a:off x="3312" y="2544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452" name="Line 91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>
              <a:off x="3312" y="2160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453" name="Line 92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 flipV="1">
              <a:off x="3312" y="2352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18454" name="Line 93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 flipV="1">
              <a:off x="3312" y="1968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</p:grpSp>
      <p:grpSp>
        <p:nvGrpSpPr>
          <p:cNvPr id="83" name="Group 29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7391189" y="1960270"/>
            <a:ext cx="609600" cy="1219200"/>
            <a:chOff x="1632" y="2064"/>
            <a:chExt cx="384" cy="768"/>
          </a:xfrm>
        </p:grpSpPr>
        <p:sp>
          <p:nvSpPr>
            <p:cNvPr id="85" name="Rectangle 16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1632" y="2448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30</a:t>
              </a:r>
            </a:p>
          </p:txBody>
        </p:sp>
        <p:sp>
          <p:nvSpPr>
            <p:cNvPr id="86" name="Rectangle 17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1632" y="2640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39</a:t>
              </a:r>
            </a:p>
          </p:txBody>
        </p:sp>
        <p:sp>
          <p:nvSpPr>
            <p:cNvPr id="87" name="Rectangle 18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1632" y="2064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88" name="Rectangle 19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1632" y="2256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</p:grpSp>
      <p:sp>
        <p:nvSpPr>
          <p:cNvPr id="84" name="Text Box 2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92669" y="1409210"/>
            <a:ext cx="1191353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6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SPARC</a:t>
            </a:r>
            <a:br>
              <a:rPr lang="en-US" sz="1600" b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0" dirty="0">
                <a:latin typeface="Calibri" panose="020F0502020204030204" pitchFamily="34" charset="0"/>
                <a:cs typeface="Calibri" panose="020F0502020204030204" pitchFamily="34" charset="0"/>
              </a:rPr>
              <a:t>(big-endian)</a:t>
            </a:r>
          </a:p>
        </p:txBody>
      </p:sp>
      <p:grpSp>
        <p:nvGrpSpPr>
          <p:cNvPr id="89" name="Group 59"/>
          <p:cNvGrpSpPr>
            <a:grpSpLocks/>
          </p:cNvGrpSpPr>
          <p:nvPr>
            <p:custDataLst>
              <p:tags r:id="rId12"/>
            </p:custDataLst>
          </p:nvPr>
        </p:nvGrpSpPr>
        <p:grpSpPr bwMode="auto">
          <a:xfrm>
            <a:off x="6530538" y="3494087"/>
            <a:ext cx="771526" cy="1839912"/>
            <a:chOff x="1581" y="1673"/>
            <a:chExt cx="486" cy="1159"/>
          </a:xfrm>
        </p:grpSpPr>
        <p:grpSp>
          <p:nvGrpSpPr>
            <p:cNvPr id="90" name="Group 60"/>
            <p:cNvGrpSpPr>
              <a:grpSpLocks/>
            </p:cNvGrpSpPr>
            <p:nvPr/>
          </p:nvGrpSpPr>
          <p:grpSpPr bwMode="auto">
            <a:xfrm>
              <a:off x="1632" y="2064"/>
              <a:ext cx="384" cy="768"/>
              <a:chOff x="1632" y="2064"/>
              <a:chExt cx="384" cy="768"/>
            </a:xfrm>
          </p:grpSpPr>
          <p:sp>
            <p:nvSpPr>
              <p:cNvPr id="92" name="Rectangle 61"/>
              <p:cNvSpPr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1632" y="2448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93" name="Rectangle 62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1632" y="2640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39</a:t>
                </a:r>
              </a:p>
            </p:txBody>
          </p:sp>
          <p:sp>
            <p:nvSpPr>
              <p:cNvPr id="94" name="Rectangle 63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632" y="2064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95" name="Rectangle 64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632" y="2256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</p:grpSp>
        <p:sp>
          <p:nvSpPr>
            <p:cNvPr id="91" name="Text Box 65"/>
            <p:cNvSpPr txBox="1"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1581" y="1673"/>
              <a:ext cx="486" cy="40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anose="020F0502020204030204" pitchFamily="34" charset="0"/>
                  <a:cs typeface="Calibri" panose="020F0502020204030204" pitchFamily="34" charset="0"/>
                </a:rPr>
                <a:t>32-bit</a:t>
              </a:r>
            </a:p>
            <a:p>
              <a:pPr algn="ctr">
                <a:lnSpc>
                  <a:spcPct val="100000"/>
                </a:lnSpc>
              </a:pPr>
              <a:r>
                <a:rPr lang="en-US" sz="1800" b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SPARC</a:t>
              </a:r>
              <a:endParaRPr lang="en-US" sz="18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1" name="Group 59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7659182" y="3477418"/>
            <a:ext cx="771526" cy="3059110"/>
            <a:chOff x="1581" y="1662"/>
            <a:chExt cx="486" cy="1927"/>
          </a:xfrm>
        </p:grpSpPr>
        <p:grpSp>
          <p:nvGrpSpPr>
            <p:cNvPr id="62" name="Group 60"/>
            <p:cNvGrpSpPr>
              <a:grpSpLocks/>
            </p:cNvGrpSpPr>
            <p:nvPr/>
          </p:nvGrpSpPr>
          <p:grpSpPr bwMode="auto">
            <a:xfrm>
              <a:off x="1632" y="2821"/>
              <a:ext cx="384" cy="768"/>
              <a:chOff x="1632" y="2821"/>
              <a:chExt cx="384" cy="768"/>
            </a:xfrm>
          </p:grpSpPr>
          <p:sp>
            <p:nvSpPr>
              <p:cNvPr id="64" name="Rectangle 61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1632" y="3205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30</a:t>
                </a:r>
              </a:p>
            </p:txBody>
          </p:sp>
          <p:sp>
            <p:nvSpPr>
              <p:cNvPr id="65" name="Rectangle 62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1632" y="3397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39</a:t>
                </a:r>
              </a:p>
            </p:txBody>
          </p:sp>
          <p:sp>
            <p:nvSpPr>
              <p:cNvPr id="66" name="Rectangle 63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1632" y="2821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  <p:sp>
            <p:nvSpPr>
              <p:cNvPr id="67" name="Rectangle 64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1632" y="3013"/>
                <a:ext cx="38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20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00</a:t>
                </a:r>
              </a:p>
            </p:txBody>
          </p:sp>
        </p:grpSp>
        <p:sp>
          <p:nvSpPr>
            <p:cNvPr id="63" name="Text Box 65"/>
            <p:cNvSpPr txBox="1"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1581" y="1662"/>
              <a:ext cx="486" cy="40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sz="1800" b="0" dirty="0">
                  <a:latin typeface="Calibri" panose="020F0502020204030204" pitchFamily="34" charset="0"/>
                  <a:cs typeface="Calibri" panose="020F0502020204030204" pitchFamily="34" charset="0"/>
                </a:rPr>
                <a:t>64-bit</a:t>
              </a:r>
            </a:p>
            <a:p>
              <a:pPr algn="ctr">
                <a:lnSpc>
                  <a:spcPct val="100000"/>
                </a:lnSpc>
              </a:pPr>
              <a:r>
                <a:rPr lang="en-US" sz="1800" b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SPARC</a:t>
              </a:r>
              <a:endParaRPr lang="en-US" sz="18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8" name="Group 70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7740146" y="4100688"/>
            <a:ext cx="609600" cy="1219200"/>
            <a:chOff x="4272" y="2832"/>
            <a:chExt cx="384" cy="768"/>
          </a:xfrm>
        </p:grpSpPr>
        <p:sp>
          <p:nvSpPr>
            <p:cNvPr id="69" name="Rectangle 8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272" y="2832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70" name="Rectangle 9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272" y="3024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71" name="Rectangle 10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272" y="3216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  <p:sp>
          <p:nvSpPr>
            <p:cNvPr id="72" name="Rectangle 11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4272" y="3408"/>
              <a:ext cx="384" cy="19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2000" b="0" dirty="0">
                  <a:latin typeface="Roboto Regular" charset="0"/>
                  <a:cs typeface="Roboto Regular" charset="0"/>
                </a:rPr>
                <a:t>00</a:t>
              </a:r>
            </a:p>
          </p:txBody>
        </p:sp>
      </p:grpSp>
      <p:grpSp>
        <p:nvGrpSpPr>
          <p:cNvPr id="73" name="Group 107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7221104" y="4267992"/>
            <a:ext cx="474886" cy="2133600"/>
            <a:chOff x="3312" y="1968"/>
            <a:chExt cx="967" cy="1344"/>
          </a:xfrm>
        </p:grpSpPr>
        <p:sp>
          <p:nvSpPr>
            <p:cNvPr id="74" name="Line 90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3312" y="2544"/>
              <a:ext cx="967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5" name="Line 91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>
              <a:off x="3312" y="2160"/>
              <a:ext cx="967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6" name="Line 92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>
              <a:off x="3312" y="2352"/>
              <a:ext cx="967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  <p:sp>
          <p:nvSpPr>
            <p:cNvPr id="77" name="Line 93"/>
            <p:cNvSpPr>
              <a:spLocks noChangeShapeType="1"/>
            </p:cNvSpPr>
            <p:nvPr>
              <p:custDataLst>
                <p:tags r:id="rId60"/>
              </p:custDataLst>
            </p:nvPr>
          </p:nvSpPr>
          <p:spPr bwMode="auto">
            <a:xfrm>
              <a:off x="3312" y="1968"/>
              <a:ext cx="967" cy="76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 sz="2000" b="0" dirty="0">
                <a:latin typeface="Roboto Regular" charset="0"/>
                <a:cs typeface="Roboto Regular" charset="0"/>
              </a:endParaRPr>
            </a:p>
          </p:txBody>
        </p:sp>
      </p:grpSp>
      <p:sp>
        <p:nvSpPr>
          <p:cNvPr id="9" name="TextBox 8"/>
          <p:cNvSpPr txBox="1"/>
          <p:nvPr>
            <p:custDataLst>
              <p:tags r:id="rId16"/>
            </p:custDataLst>
          </p:nvPr>
        </p:nvSpPr>
        <p:spPr>
          <a:xfrm>
            <a:off x="451512" y="1952062"/>
            <a:ext cx="28007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x = 12345;</a:t>
            </a:r>
          </a:p>
          <a:p>
            <a:pPr>
              <a:defRPr/>
            </a:pPr>
            <a:r>
              <a:rPr lang="en-US" sz="2000" b="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or x = 0x3039;</a:t>
            </a:r>
          </a:p>
        </p:txBody>
      </p:sp>
      <p:sp>
        <p:nvSpPr>
          <p:cNvPr id="10" name="TextBox 9"/>
          <p:cNvSpPr txBox="1"/>
          <p:nvPr>
            <p:custDataLst>
              <p:tags r:id="rId17"/>
            </p:custDataLst>
          </p:nvPr>
        </p:nvSpPr>
        <p:spPr>
          <a:xfrm>
            <a:off x="325376" y="3478861"/>
            <a:ext cx="3108543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endParaRPr lang="en-US" sz="2000" b="0" dirty="0">
              <a:solidFill>
                <a:schemeClr val="bg1">
                  <a:lumMod val="65000"/>
                </a:schemeClr>
              </a:solidFill>
              <a:latin typeface="Anonymous Pro" panose="02060609030202000504" pitchFamily="49" charset="0"/>
            </a:endParaRPr>
          </a:p>
          <a:p>
            <a:pPr>
              <a:defRPr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y = 12345;</a:t>
            </a:r>
          </a:p>
          <a:p>
            <a:pPr>
              <a:defRPr/>
            </a:pPr>
            <a:r>
              <a:rPr lang="en-US" sz="2000" b="0" dirty="0">
                <a:solidFill>
                  <a:schemeClr val="bg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or y = 0x3039;</a:t>
            </a:r>
          </a:p>
          <a:p>
            <a:pPr>
              <a:defRPr/>
            </a:pPr>
            <a:endParaRPr lang="en-US" sz="2000" b="0" dirty="0">
              <a:solidFill>
                <a:schemeClr val="bg1">
                  <a:lumMod val="65000"/>
                </a:schemeClr>
              </a:solidFill>
              <a:latin typeface="Anonymous Pro" panose="02060609030202000504" pitchFamily="49" charset="0"/>
            </a:endParaRPr>
          </a:p>
          <a:p>
            <a:pPr>
              <a:defRPr/>
            </a:pPr>
            <a:endParaRPr lang="en-US" sz="2000" b="0" dirty="0">
              <a:solidFill>
                <a:schemeClr val="bg1">
                  <a:lumMod val="65000"/>
                </a:schemeClr>
              </a:solidFill>
              <a:latin typeface="Anonymous Pro" panose="02060609030202000504" pitchFamily="49" charset="0"/>
            </a:endParaRPr>
          </a:p>
          <a:p>
            <a:pPr>
              <a:defRPr/>
            </a:pPr>
            <a:endParaRPr lang="en-US" sz="2000" b="0" dirty="0">
              <a:solidFill>
                <a:schemeClr val="bg1">
                  <a:lumMod val="65000"/>
                </a:schemeClr>
              </a:solidFill>
              <a:latin typeface="Anonymous Pro" panose="02060609030202000504" pitchFamily="49" charset="0"/>
            </a:endParaRPr>
          </a:p>
          <a:p>
            <a:pPr>
              <a:defRPr/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(A </a:t>
            </a:r>
            <a:r>
              <a:rPr lang="en-US" b="0" dirty="0">
                <a:latin typeface="Courier New" panose="02070309020205020404" pitchFamily="49" charset="0"/>
                <a:cs typeface="Courier New" panose="02070309020205020404" pitchFamily="49" charset="0"/>
              </a:rPr>
              <a:t>long</a:t>
            </a: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b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the size of a word)</a:t>
            </a:r>
          </a:p>
          <a:p>
            <a:pPr>
              <a:defRPr/>
            </a:pPr>
            <a:endParaRPr lang="en-US" sz="2000" b="0" dirty="0">
              <a:solidFill>
                <a:schemeClr val="bg1">
                  <a:lumMod val="65000"/>
                </a:schemeClr>
              </a:solidFill>
              <a:latin typeface="Anonymous Pro" panose="02060609030202000504" pitchFamily="49" charset="0"/>
            </a:endParaRPr>
          </a:p>
        </p:txBody>
      </p:sp>
      <p:sp>
        <p:nvSpPr>
          <p:cNvPr id="103" name="Rectangle 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105400" y="1960270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0x00</a:t>
            </a:r>
          </a:p>
        </p:txBody>
      </p:sp>
      <p:sp>
        <p:nvSpPr>
          <p:cNvPr id="104" name="Rectangle 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105400" y="2265070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0x01</a:t>
            </a:r>
          </a:p>
        </p:txBody>
      </p:sp>
      <p:sp>
        <p:nvSpPr>
          <p:cNvPr id="105" name="Rectangle 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105400" y="2569870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0x02</a:t>
            </a:r>
          </a:p>
        </p:txBody>
      </p:sp>
      <p:sp>
        <p:nvSpPr>
          <p:cNvPr id="106" name="Rectangle 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105400" y="2874670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0x03</a:t>
            </a:r>
          </a:p>
        </p:txBody>
      </p:sp>
      <p:sp>
        <p:nvSpPr>
          <p:cNvPr id="107" name="Rectangle 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8001000" y="1961719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0x00</a:t>
            </a:r>
          </a:p>
        </p:txBody>
      </p:sp>
      <p:sp>
        <p:nvSpPr>
          <p:cNvPr id="108" name="Rectangle 5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001000" y="2250046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0x01</a:t>
            </a:r>
          </a:p>
        </p:txBody>
      </p:sp>
      <p:sp>
        <p:nvSpPr>
          <p:cNvPr id="109" name="Rectangle 6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8001000" y="2571319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0x02</a:t>
            </a:r>
          </a:p>
        </p:txBody>
      </p:sp>
      <p:sp>
        <p:nvSpPr>
          <p:cNvPr id="110" name="Rectangle 7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8001000" y="2876119"/>
            <a:ext cx="609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6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0x03</a:t>
            </a:r>
          </a:p>
        </p:txBody>
      </p:sp>
      <p:cxnSp>
        <p:nvCxnSpPr>
          <p:cNvPr id="16" name="Straight Connector 15"/>
          <p:cNvCxnSpPr/>
          <p:nvPr>
            <p:custDataLst>
              <p:tags r:id="rId26"/>
            </p:custDataLst>
          </p:nvPr>
        </p:nvCxnSpPr>
        <p:spPr bwMode="auto">
          <a:xfrm>
            <a:off x="451512" y="3350528"/>
            <a:ext cx="8294026" cy="0"/>
          </a:xfrm>
          <a:prstGeom prst="line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2" name="Group 21"/>
          <p:cNvGrpSpPr/>
          <p:nvPr>
            <p:custDataLst>
              <p:tags r:id="rId27"/>
            </p:custDataLst>
          </p:nvPr>
        </p:nvGrpSpPr>
        <p:grpSpPr>
          <a:xfrm>
            <a:off x="3200400" y="4087157"/>
            <a:ext cx="609600" cy="1219200"/>
            <a:chOff x="3455905" y="4101944"/>
            <a:chExt cx="609600" cy="1219200"/>
          </a:xfrm>
        </p:grpSpPr>
        <p:sp>
          <p:nvSpPr>
            <p:cNvPr id="111" name="Rectangle 4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455905" y="41019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2" name="Rectangle 5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455905" y="44067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3" name="Rectangle 6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455905" y="47115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4" name="Rectangle 7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3455905" y="50163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9" name="Group 118"/>
          <p:cNvGrpSpPr/>
          <p:nvPr>
            <p:custDataLst>
              <p:tags r:id="rId28"/>
            </p:custDataLst>
          </p:nvPr>
        </p:nvGrpSpPr>
        <p:grpSpPr>
          <a:xfrm>
            <a:off x="6054240" y="4129882"/>
            <a:ext cx="609600" cy="1219200"/>
            <a:chOff x="3501376" y="4101944"/>
            <a:chExt cx="609600" cy="1219200"/>
          </a:xfrm>
        </p:grpSpPr>
        <p:sp>
          <p:nvSpPr>
            <p:cNvPr id="120" name="Rectangle 4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501376" y="41019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1" name="Rectangle 5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501376" y="44067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2" name="Rectangle 6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501376" y="47115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3" name="Rectangle 7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501376" y="50163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4" name="Group 123"/>
          <p:cNvGrpSpPr/>
          <p:nvPr>
            <p:custDataLst>
              <p:tags r:id="rId29"/>
            </p:custDataLst>
          </p:nvPr>
        </p:nvGrpSpPr>
        <p:grpSpPr>
          <a:xfrm>
            <a:off x="8297408" y="4087157"/>
            <a:ext cx="609600" cy="1219200"/>
            <a:chOff x="3419488" y="4101944"/>
            <a:chExt cx="609600" cy="1219200"/>
          </a:xfrm>
        </p:grpSpPr>
        <p:sp>
          <p:nvSpPr>
            <p:cNvPr id="125" name="Rectangle 4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419488" y="41019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6" name="Rectangle 5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419488" y="44067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7" name="Rectangle 6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419488" y="47115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8" name="Rectangle 7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419488" y="50163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29" name="Group 128"/>
          <p:cNvGrpSpPr/>
          <p:nvPr>
            <p:custDataLst>
              <p:tags r:id="rId30"/>
            </p:custDataLst>
          </p:nvPr>
        </p:nvGrpSpPr>
        <p:grpSpPr>
          <a:xfrm>
            <a:off x="8313331" y="5306357"/>
            <a:ext cx="609600" cy="1219200"/>
            <a:chOff x="3419488" y="4101944"/>
            <a:chExt cx="609600" cy="1219200"/>
          </a:xfrm>
        </p:grpSpPr>
        <p:sp>
          <p:nvSpPr>
            <p:cNvPr id="130" name="Rectangle 4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419488" y="41019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0x04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1" name="Rectangle 5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419488" y="44067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0x05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2" name="Rectangle 6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419488" y="47115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0x06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3" name="Rectangle 7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419488" y="50163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0x07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4" name="Group 143"/>
          <p:cNvGrpSpPr/>
          <p:nvPr>
            <p:custDataLst>
              <p:tags r:id="rId31"/>
            </p:custDataLst>
          </p:nvPr>
        </p:nvGrpSpPr>
        <p:grpSpPr>
          <a:xfrm>
            <a:off x="5410200" y="4088296"/>
            <a:ext cx="609600" cy="1219200"/>
            <a:chOff x="3419488" y="4101944"/>
            <a:chExt cx="609600" cy="1219200"/>
          </a:xfrm>
        </p:grpSpPr>
        <p:sp>
          <p:nvSpPr>
            <p:cNvPr id="145" name="Rectangle 4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419488" y="41019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0x00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6" name="Rectangle 5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419488" y="44067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0x01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7" name="Rectangle 6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419488" y="47115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0x02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8" name="Rectangle 7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419488" y="50163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0x03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9" name="Group 148"/>
          <p:cNvGrpSpPr/>
          <p:nvPr>
            <p:custDataLst>
              <p:tags r:id="rId32"/>
            </p:custDataLst>
          </p:nvPr>
        </p:nvGrpSpPr>
        <p:grpSpPr>
          <a:xfrm>
            <a:off x="5393845" y="5322579"/>
            <a:ext cx="609600" cy="1219200"/>
            <a:chOff x="3419488" y="4101944"/>
            <a:chExt cx="609600" cy="1219200"/>
          </a:xfrm>
        </p:grpSpPr>
        <p:sp>
          <p:nvSpPr>
            <p:cNvPr id="150" name="Rectangle 4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419488" y="41019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0x04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1" name="Rectangle 5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419488" y="44067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0x05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2" name="Rectangle 6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419488" y="47115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0x06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3" name="Rectangle 7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419488" y="5016344"/>
              <a:ext cx="609600" cy="3048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sz="16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0x07</a:t>
              </a:r>
              <a:endParaRPr lang="en-US" sz="1800" b="0" dirty="0">
                <a:solidFill>
                  <a:srgbClr val="4B2A8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01697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Peer Instruction Question: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store the value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0x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01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02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03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04</a:t>
            </a:r>
            <a:r>
              <a:rPr lang="en-US" dirty="0"/>
              <a:t> as a </a:t>
            </a:r>
            <a:r>
              <a:rPr lang="en-US" b="1" i="1" dirty="0"/>
              <a:t>word</a:t>
            </a:r>
            <a:r>
              <a:rPr lang="en-US" dirty="0"/>
              <a:t> at address </a:t>
            </a:r>
            <a:r>
              <a:rPr lang="en-US" dirty="0">
                <a:solidFill>
                  <a:srgbClr val="4B2A85"/>
                </a:solidFill>
              </a:rPr>
              <a:t>0x100</a:t>
            </a:r>
            <a:r>
              <a:rPr lang="en-US" dirty="0"/>
              <a:t> in a big-endian, 64-bit machine</a:t>
            </a:r>
            <a:endParaRPr lang="en-US" dirty="0">
              <a:solidFill>
                <a:srgbClr val="4B2A85"/>
              </a:solidFill>
            </a:endParaRPr>
          </a:p>
          <a:p>
            <a:r>
              <a:rPr lang="en-US" dirty="0"/>
              <a:t>What is the </a:t>
            </a:r>
            <a:r>
              <a:rPr lang="en-US" b="1" i="1" dirty="0"/>
              <a:t>byte of data</a:t>
            </a:r>
            <a:r>
              <a:rPr lang="en-US" dirty="0"/>
              <a:t> stored at address </a:t>
            </a:r>
            <a:r>
              <a:rPr lang="en-US" dirty="0">
                <a:solidFill>
                  <a:srgbClr val="4B2A85"/>
                </a:solidFill>
              </a:rPr>
              <a:t>0x104</a:t>
            </a:r>
            <a:r>
              <a:rPr lang="en-US" dirty="0"/>
              <a:t>?</a:t>
            </a:r>
          </a:p>
          <a:p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9900"/>
                </a:solidFill>
              </a:rPr>
              <a:t>0x04</a:t>
            </a:r>
            <a:endParaRPr lang="en-US" b="1" baseline="-25000" dirty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50"/>
                </a:solidFill>
              </a:rPr>
              <a:t>0x40</a:t>
            </a:r>
            <a:endParaRPr lang="en-US" b="1" baseline="-25000" dirty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FF3399"/>
                </a:solidFill>
              </a:rPr>
              <a:t>0x01</a:t>
            </a:r>
            <a:endParaRPr lang="en-US" b="1" baseline="-25000" dirty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00B0F0"/>
                </a:solidFill>
              </a:rPr>
              <a:t>0x10</a:t>
            </a:r>
            <a:endParaRPr lang="en-US" b="1" baseline="-25000" dirty="0">
              <a:solidFill>
                <a:srgbClr val="00B0F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>
                <a:solidFill>
                  <a:srgbClr val="996633"/>
                </a:solidFill>
              </a:rPr>
              <a:t>We’re lost…</a:t>
            </a:r>
            <a:endParaRPr lang="en-US" b="1" baseline="-25000" dirty="0">
              <a:solidFill>
                <a:srgbClr val="996633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 dirty="0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AA41A4D-0522-4157-82DA-9BC0E9E9751B}"/>
              </a:ext>
            </a:extLst>
          </p:cNvPr>
          <p:cNvGrpSpPr/>
          <p:nvPr/>
        </p:nvGrpSpPr>
        <p:grpSpPr>
          <a:xfrm>
            <a:off x="5638800" y="2850430"/>
            <a:ext cx="1263749" cy="3059110"/>
            <a:chOff x="7659182" y="3477418"/>
            <a:chExt cx="1263749" cy="305911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01071874-F763-4A97-B6EA-CB412A2A8D1F}"/>
                </a:ext>
              </a:extLst>
            </p:cNvPr>
            <p:cNvGrpSpPr/>
            <p:nvPr>
              <p:custDataLst>
                <p:tags r:id="rId1"/>
              </p:custDataLst>
            </p:nvPr>
          </p:nvGrpSpPr>
          <p:grpSpPr>
            <a:xfrm>
              <a:off x="8313331" y="5306357"/>
              <a:ext cx="609600" cy="1219200"/>
              <a:chOff x="3419488" y="4101944"/>
              <a:chExt cx="609600" cy="1219200"/>
            </a:xfrm>
          </p:grpSpPr>
          <p:sp>
            <p:nvSpPr>
              <p:cNvPr id="39" name="Rectangle 4">
                <a:extLst>
                  <a:ext uri="{FF2B5EF4-FFF2-40B4-BE49-F238E27FC236}">
                    <a16:creationId xmlns:a16="http://schemas.microsoft.com/office/drawing/2014/main" id="{DE408FB8-788A-40BD-9584-0FBBCB9B1E1F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3419488" y="4101944"/>
                <a:ext cx="60960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 smtClean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0x104</a:t>
                </a:r>
                <a:endParaRPr lang="en-US" sz="18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" name="Rectangle 5">
                <a:extLst>
                  <a:ext uri="{FF2B5EF4-FFF2-40B4-BE49-F238E27FC236}">
                    <a16:creationId xmlns:a16="http://schemas.microsoft.com/office/drawing/2014/main" id="{AD0AAB0E-F557-43AB-B756-0ECDFE0D9BD6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3419488" y="4406744"/>
                <a:ext cx="60960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 smtClean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0x105</a:t>
                </a:r>
                <a:endParaRPr lang="en-US" sz="18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1" name="Rectangle 6">
                <a:extLst>
                  <a:ext uri="{FF2B5EF4-FFF2-40B4-BE49-F238E27FC236}">
                    <a16:creationId xmlns:a16="http://schemas.microsoft.com/office/drawing/2014/main" id="{8986B61B-E355-4B35-90E3-71050F00E525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3419488" y="4711544"/>
                <a:ext cx="60960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 smtClean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0x106</a:t>
                </a:r>
                <a:endParaRPr lang="en-US" sz="18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2" name="Rectangle 7">
                <a:extLst>
                  <a:ext uri="{FF2B5EF4-FFF2-40B4-BE49-F238E27FC236}">
                    <a16:creationId xmlns:a16="http://schemas.microsoft.com/office/drawing/2014/main" id="{A6B53C37-C4D1-4EE2-B32C-9149023EBADC}"/>
                  </a:ext>
                </a:extLst>
              </p:cNvPr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3419488" y="5016344"/>
                <a:ext cx="609600" cy="304800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</a:pPr>
                <a:r>
                  <a:rPr lang="en-US" sz="1600" b="0" dirty="0" smtClean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0x107</a:t>
                </a:r>
                <a:endParaRPr lang="en-US" sz="1800" b="0" dirty="0">
                  <a:solidFill>
                    <a:srgbClr val="4B2A8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25753717-FC06-40CC-BA67-4818667310C7}"/>
                </a:ext>
              </a:extLst>
            </p:cNvPr>
            <p:cNvGrpSpPr/>
            <p:nvPr/>
          </p:nvGrpSpPr>
          <p:grpSpPr>
            <a:xfrm>
              <a:off x="7659182" y="3477418"/>
              <a:ext cx="1247826" cy="3059110"/>
              <a:chOff x="7659182" y="3477418"/>
              <a:chExt cx="1247826" cy="3059110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4829D73E-6B23-42FB-AF1D-EB6B62FFFFB4}"/>
                  </a:ext>
                </a:extLst>
              </p:cNvPr>
              <p:cNvGrpSpPr/>
              <p:nvPr>
                <p:custDataLst>
                  <p:tags r:id="rId2"/>
                </p:custDataLst>
              </p:nvPr>
            </p:nvGrpSpPr>
            <p:grpSpPr>
              <a:xfrm>
                <a:off x="8297408" y="4087157"/>
                <a:ext cx="609600" cy="1219200"/>
                <a:chOff x="3419488" y="4101944"/>
                <a:chExt cx="609600" cy="1219200"/>
              </a:xfrm>
            </p:grpSpPr>
            <p:sp>
              <p:nvSpPr>
                <p:cNvPr id="34" name="Rectangle 4">
                  <a:extLst>
                    <a:ext uri="{FF2B5EF4-FFF2-40B4-BE49-F238E27FC236}">
                      <a16:creationId xmlns:a16="http://schemas.microsoft.com/office/drawing/2014/main" id="{A151C126-208A-4B17-A70C-5B125D7880F8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3419488" y="4101944"/>
                  <a:ext cx="609600" cy="3048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 smtClean="0">
                      <a:solidFill>
                        <a:srgbClr val="4B2A85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0x100</a:t>
                  </a:r>
                  <a:endParaRPr lang="en-US" sz="1800" b="0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5" name="Rectangle 5">
                  <a:extLst>
                    <a:ext uri="{FF2B5EF4-FFF2-40B4-BE49-F238E27FC236}">
                      <a16:creationId xmlns:a16="http://schemas.microsoft.com/office/drawing/2014/main" id="{1EFEC6BF-7002-4997-B93A-9BBF887CC00B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3419488" y="4406744"/>
                  <a:ext cx="609600" cy="3048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 smtClean="0">
                      <a:solidFill>
                        <a:srgbClr val="4B2A85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0x101</a:t>
                  </a:r>
                  <a:endParaRPr lang="en-US" sz="1800" b="0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6" name="Rectangle 6">
                  <a:extLst>
                    <a:ext uri="{FF2B5EF4-FFF2-40B4-BE49-F238E27FC236}">
                      <a16:creationId xmlns:a16="http://schemas.microsoft.com/office/drawing/2014/main" id="{327BFFE4-CFD3-4C39-BC0C-9C93E06FB17C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3419488" y="4711544"/>
                  <a:ext cx="609600" cy="3048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 smtClean="0">
                      <a:solidFill>
                        <a:srgbClr val="4B2A85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0x102</a:t>
                  </a:r>
                  <a:endParaRPr lang="en-US" sz="1800" b="0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7" name="Rectangle 7">
                  <a:extLst>
                    <a:ext uri="{FF2B5EF4-FFF2-40B4-BE49-F238E27FC236}">
                      <a16:creationId xmlns:a16="http://schemas.microsoft.com/office/drawing/2014/main" id="{437166A9-AE62-4003-B757-2DB74DDF5A8A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3419488" y="5016344"/>
                  <a:ext cx="609600" cy="304800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600" b="0" dirty="0" smtClean="0">
                      <a:solidFill>
                        <a:srgbClr val="4B2A85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0x103</a:t>
                  </a:r>
                  <a:endParaRPr lang="en-US" sz="1800" b="0" dirty="0">
                    <a:solidFill>
                      <a:srgbClr val="4B2A85"/>
                    </a:solidFill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43" name="Group 59">
                <a:extLst>
                  <a:ext uri="{FF2B5EF4-FFF2-40B4-BE49-F238E27FC236}">
                    <a16:creationId xmlns:a16="http://schemas.microsoft.com/office/drawing/2014/main" id="{365B560E-C46A-4772-BE71-44A325ACC316}"/>
                  </a:ext>
                </a:extLst>
              </p:cNvPr>
              <p:cNvGrpSpPr>
                <a:grpSpLocks/>
              </p:cNvGrpSpPr>
              <p:nvPr>
                <p:custDataLst>
                  <p:tags r:id="rId3"/>
                </p:custDataLst>
              </p:nvPr>
            </p:nvGrpSpPr>
            <p:grpSpPr bwMode="auto">
              <a:xfrm>
                <a:off x="7659182" y="3477418"/>
                <a:ext cx="771526" cy="3059110"/>
                <a:chOff x="1581" y="1662"/>
                <a:chExt cx="486" cy="1927"/>
              </a:xfrm>
            </p:grpSpPr>
            <p:grpSp>
              <p:nvGrpSpPr>
                <p:cNvPr id="44" name="Group 60">
                  <a:extLst>
                    <a:ext uri="{FF2B5EF4-FFF2-40B4-BE49-F238E27FC236}">
                      <a16:creationId xmlns:a16="http://schemas.microsoft.com/office/drawing/2014/main" id="{E09FA762-BA8D-4526-A9CB-9D4BE19953C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32" y="2821"/>
                  <a:ext cx="384" cy="768"/>
                  <a:chOff x="1632" y="2821"/>
                  <a:chExt cx="384" cy="768"/>
                </a:xfrm>
              </p:grpSpPr>
              <p:sp>
                <p:nvSpPr>
                  <p:cNvPr id="46" name="Rectangle 61">
                    <a:extLst>
                      <a:ext uri="{FF2B5EF4-FFF2-40B4-BE49-F238E27FC236}">
                        <a16:creationId xmlns:a16="http://schemas.microsoft.com/office/drawing/2014/main" id="{D4F81284-C7E4-4482-BA70-B6882F471A1B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10"/>
                    </p:custDataLst>
                  </p:nvPr>
                </p:nvSpPr>
                <p:spPr bwMode="auto">
                  <a:xfrm>
                    <a:off x="1632" y="3205"/>
                    <a:ext cx="384" cy="192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2000" b="0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7" name="Rectangle 62">
                    <a:extLst>
                      <a:ext uri="{FF2B5EF4-FFF2-40B4-BE49-F238E27FC236}">
                        <a16:creationId xmlns:a16="http://schemas.microsoft.com/office/drawing/2014/main" id="{2246C333-0D0D-4FA7-81ED-AE4D4F09DFA4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11"/>
                    </p:custDataLst>
                  </p:nvPr>
                </p:nvSpPr>
                <p:spPr bwMode="auto">
                  <a:xfrm>
                    <a:off x="1632" y="3397"/>
                    <a:ext cx="384" cy="192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2000" b="0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8" name="Rectangle 63">
                    <a:extLst>
                      <a:ext uri="{FF2B5EF4-FFF2-40B4-BE49-F238E27FC236}">
                        <a16:creationId xmlns:a16="http://schemas.microsoft.com/office/drawing/2014/main" id="{7FD6A678-C500-47D4-A945-CE109E2F2039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12"/>
                    </p:custDataLst>
                  </p:nvPr>
                </p:nvSpPr>
                <p:spPr bwMode="auto">
                  <a:xfrm>
                    <a:off x="1632" y="2821"/>
                    <a:ext cx="384" cy="192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2000" b="0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Rectangle 64">
                    <a:extLst>
                      <a:ext uri="{FF2B5EF4-FFF2-40B4-BE49-F238E27FC236}">
                        <a16:creationId xmlns:a16="http://schemas.microsoft.com/office/drawing/2014/main" id="{851F254D-C95B-4DB9-BA10-5B91545F4B77}"/>
                      </a:ext>
                    </a:extLst>
                  </p:cNvPr>
                  <p:cNvSpPr>
                    <a:spLocks noChangeArrowheads="1"/>
                  </p:cNvSpPr>
                  <p:nvPr>
                    <p:custDataLst>
                      <p:tags r:id="rId13"/>
                    </p:custDataLst>
                  </p:nvPr>
                </p:nvSpPr>
                <p:spPr bwMode="auto">
                  <a:xfrm>
                    <a:off x="1632" y="3013"/>
                    <a:ext cx="384" cy="192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>
                      <a:lnSpc>
                        <a:spcPct val="100000"/>
                      </a:lnSpc>
                    </a:pPr>
                    <a:endParaRPr lang="en-US" sz="2000" b="0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45" name="Text Box 65">
                  <a:extLst>
                    <a:ext uri="{FF2B5EF4-FFF2-40B4-BE49-F238E27FC236}">
                      <a16:creationId xmlns:a16="http://schemas.microsoft.com/office/drawing/2014/main" id="{085EC688-C4EB-484A-A0D3-D416291D0C20}"/>
                    </a:ext>
                  </a:extLst>
                </p:cNvPr>
                <p:cNvSpPr txBox="1">
                  <a:spLocks noChangeArrowheads="1"/>
                </p:cNvSpPr>
                <p:nvPr>
                  <p:custDataLst>
                    <p:tags r:id="rId9"/>
                  </p:custDataLst>
                </p:nvPr>
              </p:nvSpPr>
              <p:spPr bwMode="auto">
                <a:xfrm>
                  <a:off x="1581" y="1662"/>
                  <a:ext cx="486" cy="407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>
                    <a:lnSpc>
                      <a:spcPct val="100000"/>
                    </a:lnSpc>
                  </a:pPr>
                  <a:r>
                    <a:rPr lang="en-US" sz="1800" b="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64-bit</a:t>
                  </a:r>
                </a:p>
                <a:p>
                  <a:pPr algn="ctr">
                    <a:lnSpc>
                      <a:spcPct val="100000"/>
                    </a:lnSpc>
                  </a:pPr>
                  <a:r>
                    <a:rPr lang="en-US" sz="1800" b="0" dirty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SPARC</a:t>
                  </a:r>
                  <a:endParaRPr lang="en-US" sz="1800" b="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50" name="Group 70">
                <a:extLst>
                  <a:ext uri="{FF2B5EF4-FFF2-40B4-BE49-F238E27FC236}">
                    <a16:creationId xmlns:a16="http://schemas.microsoft.com/office/drawing/2014/main" id="{584A5568-A384-4E14-837D-154B9F089696}"/>
                  </a:ext>
                </a:extLst>
              </p:cNvPr>
              <p:cNvGrpSpPr>
                <a:grpSpLocks/>
              </p:cNvGrpSpPr>
              <p:nvPr>
                <p:custDataLst>
                  <p:tags r:id="rId4"/>
                </p:custDataLst>
              </p:nvPr>
            </p:nvGrpSpPr>
            <p:grpSpPr bwMode="auto">
              <a:xfrm>
                <a:off x="7740146" y="4100688"/>
                <a:ext cx="609600" cy="1219200"/>
                <a:chOff x="4272" y="2832"/>
                <a:chExt cx="384" cy="768"/>
              </a:xfrm>
            </p:grpSpPr>
            <p:sp>
              <p:nvSpPr>
                <p:cNvPr id="51" name="Rectangle 8">
                  <a:extLst>
                    <a:ext uri="{FF2B5EF4-FFF2-40B4-BE49-F238E27FC236}">
                      <a16:creationId xmlns:a16="http://schemas.microsoft.com/office/drawing/2014/main" id="{CBE7ECEE-CD5A-4BE1-B7A4-8581E74DD1F4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5"/>
                  </p:custDataLst>
                </p:nvPr>
              </p:nvSpPr>
              <p:spPr bwMode="auto">
                <a:xfrm>
                  <a:off x="4272" y="2832"/>
                  <a:ext cx="384" cy="192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2000" b="0" dirty="0">
                    <a:latin typeface="Roboto Regular" charset="0"/>
                    <a:cs typeface="Roboto Regular" charset="0"/>
                  </a:endParaRPr>
                </a:p>
              </p:txBody>
            </p:sp>
            <p:sp>
              <p:nvSpPr>
                <p:cNvPr id="52" name="Rectangle 9">
                  <a:extLst>
                    <a:ext uri="{FF2B5EF4-FFF2-40B4-BE49-F238E27FC236}">
                      <a16:creationId xmlns:a16="http://schemas.microsoft.com/office/drawing/2014/main" id="{C8147225-0B32-48AC-8FAA-7F77B112E65E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6"/>
                  </p:custDataLst>
                </p:nvPr>
              </p:nvSpPr>
              <p:spPr bwMode="auto">
                <a:xfrm>
                  <a:off x="4272" y="3024"/>
                  <a:ext cx="384" cy="192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2000" b="0" dirty="0">
                    <a:latin typeface="Roboto Regular" charset="0"/>
                    <a:cs typeface="Roboto Regular" charset="0"/>
                  </a:endParaRPr>
                </a:p>
              </p:txBody>
            </p:sp>
            <p:sp>
              <p:nvSpPr>
                <p:cNvPr id="53" name="Rectangle 10">
                  <a:extLst>
                    <a:ext uri="{FF2B5EF4-FFF2-40B4-BE49-F238E27FC236}">
                      <a16:creationId xmlns:a16="http://schemas.microsoft.com/office/drawing/2014/main" id="{1E30AA7D-8693-48E9-82D9-004923EB5A9E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7"/>
                  </p:custDataLst>
                </p:nvPr>
              </p:nvSpPr>
              <p:spPr bwMode="auto">
                <a:xfrm>
                  <a:off x="4272" y="3216"/>
                  <a:ext cx="384" cy="192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2000" b="0" dirty="0">
                    <a:latin typeface="Roboto Regular" charset="0"/>
                    <a:cs typeface="Roboto Regular" charset="0"/>
                  </a:endParaRPr>
                </a:p>
              </p:txBody>
            </p:sp>
            <p:sp>
              <p:nvSpPr>
                <p:cNvPr id="54" name="Rectangle 11">
                  <a:extLst>
                    <a:ext uri="{FF2B5EF4-FFF2-40B4-BE49-F238E27FC236}">
                      <a16:creationId xmlns:a16="http://schemas.microsoft.com/office/drawing/2014/main" id="{C4F9BECF-967A-45B7-A9FB-EE583A3B3784}"/>
                    </a:ext>
                  </a:extLst>
                </p:cNvPr>
                <p:cNvSpPr>
                  <a:spLocks noChangeArrowheads="1"/>
                </p:cNvSpPr>
                <p:nvPr>
                  <p:custDataLst>
                    <p:tags r:id="rId8"/>
                  </p:custDataLst>
                </p:nvPr>
              </p:nvSpPr>
              <p:spPr bwMode="auto">
                <a:xfrm>
                  <a:off x="4272" y="3408"/>
                  <a:ext cx="384" cy="192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>
                    <a:lnSpc>
                      <a:spcPct val="100000"/>
                    </a:lnSpc>
                  </a:pPr>
                  <a:endParaRPr lang="en-US" sz="2000" b="0" dirty="0">
                    <a:latin typeface="Roboto Regular" charset="0"/>
                    <a:cs typeface="Roboto Regular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83070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Endianness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FF0000"/>
                </a:solidFill>
              </a:rPr>
              <a:t>Endianness only applies to memory storage</a:t>
            </a:r>
          </a:p>
          <a:p>
            <a:r>
              <a:rPr lang="en-US" dirty="0"/>
              <a:t>Often programmer can ignore endianness because it is handled for you</a:t>
            </a:r>
          </a:p>
          <a:p>
            <a:pPr lvl="1"/>
            <a:r>
              <a:rPr lang="en-US" dirty="0"/>
              <a:t>Bytes wired into correct place when reading or storing from memory </a:t>
            </a:r>
            <a:r>
              <a:rPr lang="en-US" sz="2000" dirty="0"/>
              <a:t>(hardware)</a:t>
            </a:r>
            <a:endParaRPr lang="en-US" dirty="0"/>
          </a:p>
          <a:p>
            <a:pPr lvl="1"/>
            <a:r>
              <a:rPr lang="en-US" dirty="0"/>
              <a:t>Compiler and assembler generate correct behavior </a:t>
            </a:r>
            <a:r>
              <a:rPr lang="en-US" sz="2000" dirty="0"/>
              <a:t>(software)</a:t>
            </a:r>
            <a:endParaRPr lang="en-US" dirty="0"/>
          </a:p>
          <a:p>
            <a:r>
              <a:rPr lang="en-US" dirty="0"/>
              <a:t>Endianness still shows up:</a:t>
            </a:r>
          </a:p>
          <a:p>
            <a:pPr lvl="1"/>
            <a:r>
              <a:rPr lang="en-US" dirty="0"/>
              <a:t>Logical issues:  accessing different amount of data than how you stored it (</a:t>
            </a:r>
            <a:r>
              <a:rPr lang="en-US" i="1" dirty="0"/>
              <a:t>e.g.</a:t>
            </a:r>
            <a:r>
              <a:rPr lang="en-US" dirty="0"/>
              <a:t> store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/>
              <a:t>, access byte as a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en-US" dirty="0">
                <a:cs typeface="Calibri" panose="020F0502020204030204" pitchFamily="34" charset="0"/>
              </a:rPr>
              <a:t>)</a:t>
            </a:r>
          </a:p>
          <a:p>
            <a:pPr lvl="1"/>
            <a:r>
              <a:rPr lang="en-US" dirty="0"/>
              <a:t>Need to know exact values to debug memory errors</a:t>
            </a:r>
          </a:p>
          <a:p>
            <a:pPr lvl="1"/>
            <a:r>
              <a:rPr lang="en-US" dirty="0"/>
              <a:t>Manual translation to and from machine code (in 351)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10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Memory is a long, </a:t>
                </a:r>
                <a:r>
                  <a:rPr lang="en-US" i="1" dirty="0"/>
                  <a:t>byte-addressed</a:t>
                </a:r>
                <a:r>
                  <a:rPr lang="en-US" dirty="0"/>
                  <a:t> array</a:t>
                </a:r>
              </a:p>
              <a:p>
                <a:pPr lvl="1"/>
                <a:r>
                  <a:rPr lang="en-US" dirty="0"/>
                  <a:t>Word size bounds the size of the </a:t>
                </a:r>
                <a:r>
                  <a:rPr lang="en-US" i="1" dirty="0"/>
                  <a:t>address space </a:t>
                </a:r>
                <a:r>
                  <a:rPr lang="en-US" dirty="0"/>
                  <a:t>and memory</a:t>
                </a:r>
              </a:p>
              <a:p>
                <a:pPr lvl="1"/>
                <a:r>
                  <a:rPr lang="en-US" dirty="0"/>
                  <a:t>Different data types use different number of bytes</a:t>
                </a:r>
              </a:p>
              <a:p>
                <a:pPr lvl="1"/>
                <a:r>
                  <a:rPr lang="en-US" dirty="0"/>
                  <a:t>Address of chunk of memory given by address of lowest byte in chunk</a:t>
                </a:r>
              </a:p>
              <a:p>
                <a:pPr lvl="1"/>
                <a:r>
                  <a:rPr lang="en-US" dirty="0"/>
                  <a:t>Object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bytes is </a:t>
                </a:r>
                <a:r>
                  <a:rPr lang="en-US" i="1" dirty="0"/>
                  <a:t>aligned</a:t>
                </a:r>
                <a:r>
                  <a:rPr lang="en-US" dirty="0"/>
                  <a:t> if it has an address that is a multiple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Pointers are data objects that hold addresses</a:t>
                </a:r>
              </a:p>
              <a:p>
                <a:r>
                  <a:rPr lang="en-US" dirty="0"/>
                  <a:t>Endianness determines memory storage order for multi-byte data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91" t="-1103" r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02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5"/>
                </p:custDataLst>
              </p:nvPr>
            </p:nvPicPr>
            <p:blipFill>
              <a:blip r:embed="rId31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4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3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</a:p>
        </p:txBody>
      </p:sp>
      <p:sp>
        <p:nvSpPr>
          <p:cNvPr id="33" name="Rectangle 32"/>
          <p:cNvSpPr/>
          <p:nvPr>
            <p:custDataLst>
              <p:tags r:id="rId23"/>
            </p:custDataLst>
          </p:nvPr>
        </p:nvSpPr>
        <p:spPr bwMode="auto">
          <a:xfrm>
            <a:off x="4225470" y="5727354"/>
            <a:ext cx="1870530" cy="932687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548640" y="1719072"/>
            <a:ext cx="352044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/>
          <p:cNvCxnSpPr/>
          <p:nvPr/>
        </p:nvCxnSpPr>
        <p:spPr bwMode="auto">
          <a:xfrm>
            <a:off x="1634282" y="1719072"/>
            <a:ext cx="246888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523374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r>
              <a:rPr lang="en-US" dirty="0"/>
              <a:t>Hardware:  Logical 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242" name="Oval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43200" y="2011363"/>
            <a:ext cx="1143000" cy="1143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10243" name="Rectangle 3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00600" y="1301750"/>
            <a:ext cx="1371600" cy="2563813"/>
          </a:xfrm>
          <a:prstGeom prst="rect">
            <a:avLst/>
          </a:prstGeom>
          <a:solidFill>
            <a:srgbClr val="CDF1C5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cxnSp>
        <p:nvCxnSpPr>
          <p:cNvPr id="10244" name="AutoShape 4"/>
          <p:cNvCxnSpPr>
            <a:cxnSpLocks noChangeShapeType="1"/>
            <a:stCxn id="10242" idx="6"/>
            <a:endCxn id="10243" idx="1"/>
          </p:cNvCxnSpPr>
          <p:nvPr>
            <p:custDataLst>
              <p:tags r:id="rId5"/>
            </p:custDataLst>
          </p:nvPr>
        </p:nvCxnSpPr>
        <p:spPr bwMode="auto">
          <a:xfrm>
            <a:off x="3886200" y="2582863"/>
            <a:ext cx="914400" cy="794"/>
          </a:xfrm>
          <a:prstGeom prst="straightConnector1">
            <a:avLst/>
          </a:prstGeom>
          <a:noFill/>
          <a:ln w="7620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0246" name="AutoShape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493838" y="5029200"/>
            <a:ext cx="838200" cy="685800"/>
          </a:xfrm>
          <a:prstGeom prst="flowChartMagneticDisk">
            <a:avLst/>
          </a:prstGeom>
          <a:solidFill>
            <a:srgbClr val="CDF1C5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/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Disks</a:t>
            </a:r>
          </a:p>
        </p:txBody>
      </p:sp>
      <p:sp>
        <p:nvSpPr>
          <p:cNvPr id="10247" name="AutoShape 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971800" y="5257800"/>
            <a:ext cx="1143000" cy="457200"/>
          </a:xfrm>
          <a:prstGeom prst="flowChartMagneticDrum">
            <a:avLst/>
          </a:prstGeom>
          <a:solidFill>
            <a:srgbClr val="FFCC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Net</a:t>
            </a:r>
          </a:p>
        </p:txBody>
      </p:sp>
      <p:sp>
        <p:nvSpPr>
          <p:cNvPr id="10248" name="AutoShap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572000" y="5029200"/>
            <a:ext cx="914400" cy="685800"/>
          </a:xfrm>
          <a:prstGeom prst="flowChartDisplay">
            <a:avLst/>
          </a:prstGeom>
          <a:solidFill>
            <a:srgbClr val="FFCC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USB</a:t>
            </a:r>
          </a:p>
        </p:txBody>
      </p:sp>
      <p:sp>
        <p:nvSpPr>
          <p:cNvPr id="10249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316288" y="3128962"/>
            <a:ext cx="1588" cy="1214438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250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1912938" y="4641850"/>
            <a:ext cx="1587" cy="388938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251" name="Line 1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 flipV="1">
            <a:off x="3424238" y="4641850"/>
            <a:ext cx="6350" cy="617538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252" name="Line 12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 flipH="1" flipV="1">
            <a:off x="5045075" y="4643438"/>
            <a:ext cx="4763" cy="387350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253" name="Line 1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 flipV="1">
            <a:off x="6484938" y="4643438"/>
            <a:ext cx="4762" cy="387350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254" name="Line 1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5360989" y="3886201"/>
            <a:ext cx="0" cy="457200"/>
          </a:xfrm>
          <a:prstGeom prst="line">
            <a:avLst/>
          </a:prstGeom>
          <a:noFill/>
          <a:ln w="19050" cmpd="sng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Roboto Regular" charset="0"/>
              <a:cs typeface="Roboto Regular" charset="0"/>
            </a:endParaRPr>
          </a:p>
        </p:txBody>
      </p:sp>
      <p:sp>
        <p:nvSpPr>
          <p:cNvPr id="10255" name="Rectangle 1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919788" y="5029200"/>
            <a:ext cx="1143000" cy="68580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Etc.</a:t>
            </a:r>
          </a:p>
        </p:txBody>
      </p:sp>
      <p:sp>
        <p:nvSpPr>
          <p:cNvPr id="10245" name="Rectangle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143000" y="4343400"/>
            <a:ext cx="6172200" cy="381000"/>
          </a:xfrm>
          <a:prstGeom prst="rect">
            <a:avLst/>
          </a:prstGeom>
          <a:solidFill>
            <a:srgbClr val="FFCC66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</a:t>
            </a:r>
          </a:p>
        </p:txBody>
      </p:sp>
    </p:spTree>
    <p:extLst>
      <p:ext uri="{BB962C8B-B14F-4D97-AF65-F5344CB8AC3E}">
        <p14:creationId xmlns:p14="http://schemas.microsoft.com/office/powerpoint/2010/main" val="33418377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64EF6D9-B026-450F-ADE4-92561E3AAE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77339" y="1422049"/>
            <a:ext cx="4076700" cy="5156200"/>
          </a:xfrm>
          <a:prstGeom prst="rect">
            <a:avLst/>
          </a:prstGeom>
        </p:spPr>
      </p:pic>
      <p:sp>
        <p:nvSpPr>
          <p:cNvPr id="12289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r>
              <a:rPr lang="en-US" dirty="0"/>
              <a:t>Hardware:  Physical View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3"/>
            </p:custDataLst>
          </p:nvPr>
        </p:nvSpPr>
        <p:spPr>
          <a:xfrm>
            <a:off x="4831459" y="3577387"/>
            <a:ext cx="147299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(socket)</a:t>
            </a:r>
          </a:p>
        </p:txBody>
      </p:sp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1998718" y="3538484"/>
            <a:ext cx="225747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 connections</a:t>
            </a:r>
          </a:p>
        </p:txBody>
      </p:sp>
      <p:sp>
        <p:nvSpPr>
          <p:cNvPr id="8" name="TextBox 7"/>
          <p:cNvSpPr txBox="1"/>
          <p:nvPr>
            <p:custDataLst>
              <p:tags r:id="rId5"/>
            </p:custDataLst>
          </p:nvPr>
        </p:nvSpPr>
        <p:spPr>
          <a:xfrm>
            <a:off x="2286000" y="4911937"/>
            <a:ext cx="197019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I/O controller</a:t>
            </a:r>
          </a:p>
        </p:txBody>
      </p:sp>
      <p:sp>
        <p:nvSpPr>
          <p:cNvPr id="9" name="TextBox 8"/>
          <p:cNvSpPr txBox="1"/>
          <p:nvPr>
            <p:custDataLst>
              <p:tags r:id="rId6"/>
            </p:custDataLst>
          </p:nvPr>
        </p:nvSpPr>
        <p:spPr>
          <a:xfrm>
            <a:off x="2171290" y="6031210"/>
            <a:ext cx="27637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Storage connections</a:t>
            </a:r>
          </a:p>
        </p:txBody>
      </p:sp>
      <p:sp>
        <p:nvSpPr>
          <p:cNvPr id="6" name="TextBox 5"/>
          <p:cNvSpPr txBox="1"/>
          <p:nvPr>
            <p:custDataLst>
              <p:tags r:id="rId7"/>
            </p:custDataLst>
          </p:nvPr>
        </p:nvSpPr>
        <p:spPr>
          <a:xfrm>
            <a:off x="5023595" y="4911938"/>
            <a:ext cx="128086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</p:spTree>
    <p:extLst>
      <p:ext uri="{BB962C8B-B14F-4D97-AF65-F5344CB8AC3E}">
        <p14:creationId xmlns:p14="http://schemas.microsoft.com/office/powerpoint/2010/main" val="14583875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8" grpId="0" animBg="1"/>
      <p:bldP spid="9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>
            <p:custDataLst>
              <p:tags r:id="rId1"/>
            </p:custDataLst>
          </p:nvPr>
        </p:nvSpPr>
        <p:spPr bwMode="auto">
          <a:xfrm>
            <a:off x="838200" y="1524000"/>
            <a:ext cx="2803776" cy="2588095"/>
          </a:xfrm>
          <a:prstGeom prst="roundRect">
            <a:avLst/>
          </a:prstGeom>
          <a:solidFill>
            <a:srgbClr val="D1B9FF"/>
          </a:solidFill>
          <a:ln w="25400" cap="flat" cmpd="sng" algn="ctr">
            <a:solidFill>
              <a:srgbClr val="6600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r>
              <a:rPr lang="en-US" dirty="0"/>
              <a:t>Hardware:  351 View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(version 0)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96875" y="4343399"/>
            <a:ext cx="8366125" cy="1990725"/>
          </a:xfrm>
        </p:spPr>
        <p:txBody>
          <a:bodyPr/>
          <a:lstStyle/>
          <a:p>
            <a:r>
              <a:rPr lang="en-US" sz="2400" dirty="0"/>
              <a:t>CPU executes instructions; memory stores data</a:t>
            </a:r>
          </a:p>
          <a:p>
            <a:r>
              <a:rPr lang="en-US" sz="2400" dirty="0"/>
              <a:t>To execute an instruction, the CPU must:</a:t>
            </a:r>
          </a:p>
          <a:p>
            <a:pPr lvl="1"/>
            <a:r>
              <a:rPr lang="en-US" sz="2000" dirty="0"/>
              <a:t>fetch an instruction;</a:t>
            </a:r>
          </a:p>
          <a:p>
            <a:pPr lvl="1"/>
            <a:r>
              <a:rPr lang="en-US" sz="2000" dirty="0"/>
              <a:t>fetch the data used by the instruction; and, finally,</a:t>
            </a:r>
          </a:p>
          <a:p>
            <a:pPr lvl="1"/>
            <a:r>
              <a:rPr lang="en-US" sz="2000" dirty="0"/>
              <a:t>execute the instruction on the data…</a:t>
            </a:r>
          </a:p>
          <a:p>
            <a:pPr lvl="1"/>
            <a:r>
              <a:rPr lang="en-US" sz="2000" dirty="0"/>
              <a:t>which may result in writing data back to memory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4376" name="Rectangle 4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38850" y="1227138"/>
            <a:ext cx="2114550" cy="2971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3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14381" name="Text Box 4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143000" y="3358151"/>
            <a:ext cx="6635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pPr algn="ctr"/>
            <a:r>
              <a:rPr lang="en-US" sz="3600" b="0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3" name="Cloud 2"/>
          <p:cNvSpPr/>
          <p:nvPr>
            <p:custDataLst>
              <p:tags r:id="rId7"/>
            </p:custDataLst>
          </p:nvPr>
        </p:nvSpPr>
        <p:spPr bwMode="auto">
          <a:xfrm>
            <a:off x="1066800" y="1676400"/>
            <a:ext cx="2362200" cy="1981200"/>
          </a:xfrm>
          <a:prstGeom prst="cloud">
            <a:avLst/>
          </a:prstGeom>
          <a:noFill/>
          <a:ln w="254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0" u="none" strike="noStrike" cap="none" normalizeH="0" baseline="0" dirty="0">
                <a:ln>
                  <a:noFill/>
                </a:ln>
                <a:solidFill>
                  <a:srgbClr val="66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6" name="Text Box 4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77696" y="3358151"/>
            <a:ext cx="26670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3200" b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17" name="Text Box 4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429000" y="1394835"/>
            <a:ext cx="2824163" cy="75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3200" b="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</p:txBody>
      </p:sp>
      <p:cxnSp>
        <p:nvCxnSpPr>
          <p:cNvPr id="18" name="AutoShape 41"/>
          <p:cNvCxnSpPr>
            <a:cxnSpLocks noChangeShapeType="1"/>
          </p:cNvCxnSpPr>
          <p:nvPr>
            <p:custDataLst>
              <p:tags r:id="rId10"/>
            </p:custDataLst>
          </p:nvPr>
        </p:nvCxnSpPr>
        <p:spPr bwMode="auto">
          <a:xfrm>
            <a:off x="2667000" y="2819400"/>
            <a:ext cx="4343400" cy="762000"/>
          </a:xfrm>
          <a:prstGeom prst="straightConnector1">
            <a:avLst/>
          </a:prstGeom>
          <a:noFill/>
          <a:ln w="76200" cmpd="sng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2" name="AutoShape 41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 flipV="1">
            <a:off x="2743200" y="1905000"/>
            <a:ext cx="3657600" cy="152400"/>
          </a:xfrm>
          <a:prstGeom prst="straightConnector1">
            <a:avLst/>
          </a:prstGeom>
          <a:noFill/>
          <a:ln w="76200" cmpd="sng">
            <a:solidFill>
              <a:srgbClr val="CC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131608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>
            <p:custDataLst>
              <p:tags r:id="rId1"/>
            </p:custDataLst>
          </p:nvPr>
        </p:nvSpPr>
        <p:spPr bwMode="auto">
          <a:xfrm>
            <a:off x="838200" y="1524000"/>
            <a:ext cx="2803776" cy="2588095"/>
          </a:xfrm>
          <a:prstGeom prst="roundRect">
            <a:avLst/>
          </a:prstGeom>
          <a:solidFill>
            <a:srgbClr val="D1B9FF"/>
          </a:solidFill>
          <a:ln w="25400" cap="flat" cmpd="sng" algn="ctr">
            <a:solidFill>
              <a:srgbClr val="6600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r>
              <a:rPr lang="en-US" dirty="0"/>
              <a:t>Hardware:  351 View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(version 1)</a:t>
            </a:r>
          </a:p>
        </p:txBody>
      </p:sp>
      <p:sp>
        <p:nvSpPr>
          <p:cNvPr id="14336" name="Content Placeholder 14335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93192" y="4198938"/>
            <a:ext cx="8366760" cy="2468880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</a:pPr>
            <a:r>
              <a:rPr lang="en-US" sz="2400" b="0" dirty="0"/>
              <a:t>The CPU holds instructions temporarily in the </a:t>
            </a:r>
            <a:r>
              <a:rPr lang="en-US" sz="2400" b="0" dirty="0">
                <a:solidFill>
                  <a:srgbClr val="FF0000"/>
                </a:solidFill>
              </a:rPr>
              <a:t>instruction cache</a:t>
            </a:r>
            <a:endParaRPr lang="en-US" sz="2400" b="0" dirty="0"/>
          </a:p>
          <a:p>
            <a:pPr>
              <a:spcBef>
                <a:spcPts val="600"/>
              </a:spcBef>
            </a:pPr>
            <a:r>
              <a:rPr lang="en-US" sz="2400" b="0" dirty="0"/>
              <a:t>The CPU holds data temporarily in a fixed number of </a:t>
            </a:r>
            <a:r>
              <a:rPr lang="en-US" sz="2400" b="0" dirty="0">
                <a:solidFill>
                  <a:srgbClr val="0000FF"/>
                </a:solidFill>
              </a:rPr>
              <a:t>registers</a:t>
            </a:r>
            <a:endParaRPr lang="en-US" sz="2400" b="0" dirty="0"/>
          </a:p>
          <a:p>
            <a:pPr>
              <a:spcBef>
                <a:spcPts val="600"/>
              </a:spcBef>
            </a:pPr>
            <a:r>
              <a:rPr lang="en-US" sz="2400" b="0" dirty="0">
                <a:solidFill>
                  <a:srgbClr val="FF0000"/>
                </a:solidFill>
              </a:rPr>
              <a:t>Instruction and operand fetching </a:t>
            </a:r>
            <a:r>
              <a:rPr lang="en-US" sz="2400" b="0" dirty="0"/>
              <a:t>is </a:t>
            </a:r>
            <a:r>
              <a:rPr lang="en-US" sz="2400" dirty="0"/>
              <a:t>hardware</a:t>
            </a:r>
            <a:r>
              <a:rPr lang="en-US" sz="2400" b="0" dirty="0"/>
              <a:t>-controlled</a:t>
            </a:r>
          </a:p>
          <a:p>
            <a:pPr>
              <a:spcBef>
                <a:spcPts val="600"/>
              </a:spcBef>
            </a:pPr>
            <a:r>
              <a:rPr lang="en-US" sz="2400" b="0" dirty="0">
                <a:solidFill>
                  <a:srgbClr val="0000FF"/>
                </a:solidFill>
              </a:rPr>
              <a:t>Data movement </a:t>
            </a:r>
            <a:r>
              <a:rPr lang="en-US" sz="2400" b="0" dirty="0"/>
              <a:t>is programmer-controlled (in assembly)</a:t>
            </a:r>
          </a:p>
          <a:p>
            <a:pPr>
              <a:spcBef>
                <a:spcPts val="600"/>
              </a:spcBef>
            </a:pPr>
            <a:r>
              <a:rPr lang="en-US" sz="2400" b="0" dirty="0"/>
              <a:t>We’ll learn about the instructions the CPU </a:t>
            </a:r>
            <a:r>
              <a:rPr lang="en-US" sz="2400" dirty="0"/>
              <a:t>executes –</a:t>
            </a:r>
            <a:br>
              <a:rPr lang="en-US" sz="2400" dirty="0"/>
            </a:br>
            <a:r>
              <a:rPr lang="en-US" sz="2400" dirty="0"/>
              <a:t>take CSE/EE 469 and 470 to find out how it actually executes them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4376" name="Rectangle 4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38850" y="1227138"/>
            <a:ext cx="2114550" cy="2971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3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14378" name="Text Box 4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77696" y="3358151"/>
            <a:ext cx="26670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3200" b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14380" name="Text Box 4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29000" y="1394835"/>
            <a:ext cx="2824163" cy="75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3200" b="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</p:txBody>
      </p:sp>
      <p:sp>
        <p:nvSpPr>
          <p:cNvPr id="14381" name="Text Box 4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43000" y="3358151"/>
            <a:ext cx="6635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pPr algn="ctr"/>
            <a:r>
              <a:rPr lang="en-US" sz="3600" b="0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3" name="Cloud 2"/>
          <p:cNvSpPr/>
          <p:nvPr>
            <p:custDataLst>
              <p:tags r:id="rId9"/>
            </p:custDataLst>
          </p:nvPr>
        </p:nvSpPr>
        <p:spPr bwMode="auto">
          <a:xfrm>
            <a:off x="990600" y="2153355"/>
            <a:ext cx="2514600" cy="1047045"/>
          </a:xfrm>
          <a:prstGeom prst="cloud">
            <a:avLst/>
          </a:prstGeom>
          <a:noFill/>
          <a:ln w="254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b="0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470…</a:t>
            </a:r>
            <a:endParaRPr kumimoji="0" lang="en-US" sz="2200" b="0" u="none" strike="noStrike" cap="none" normalizeH="0" baseline="0" dirty="0">
              <a:ln>
                <a:noFill/>
              </a:ln>
              <a:solidFill>
                <a:srgbClr val="66006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0" name="Group 4"/>
          <p:cNvGraphicFramePr>
            <a:graphicFrameLocks noGrp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860144797"/>
              </p:ext>
            </p:extLst>
          </p:nvPr>
        </p:nvGraphicFramePr>
        <p:xfrm>
          <a:off x="2137304" y="3276600"/>
          <a:ext cx="1143640" cy="343019"/>
        </p:xfrm>
        <a:graphic>
          <a:graphicData uri="http://schemas.openxmlformats.org/drawingml/2006/table">
            <a:tbl>
              <a:tblPr/>
              <a:tblGrid>
                <a:gridCol w="285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394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3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045993" y="3516890"/>
            <a:ext cx="1367896" cy="51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b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</a:p>
        </p:txBody>
      </p:sp>
      <p:cxnSp>
        <p:nvCxnSpPr>
          <p:cNvPr id="14377" name="AutoShape 41"/>
          <p:cNvCxnSpPr>
            <a:cxnSpLocks noChangeShapeType="1"/>
          </p:cNvCxnSpPr>
          <p:nvPr>
            <p:custDataLst>
              <p:tags r:id="rId12"/>
            </p:custDataLst>
          </p:nvPr>
        </p:nvCxnSpPr>
        <p:spPr bwMode="auto">
          <a:xfrm>
            <a:off x="2667000" y="2819400"/>
            <a:ext cx="4343400" cy="762000"/>
          </a:xfrm>
          <a:prstGeom prst="straightConnector1">
            <a:avLst/>
          </a:prstGeom>
          <a:noFill/>
          <a:ln w="76200" cmpd="sng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2" name="Rectangle 3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45893" y="1607445"/>
            <a:ext cx="1600200" cy="511104"/>
          </a:xfrm>
          <a:prstGeom prst="rect">
            <a:avLst/>
          </a:prstGeom>
          <a:solidFill>
            <a:srgbClr val="FF9999"/>
          </a:solidFill>
          <a:ln w="12700" cmpd="sng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t"/>
          <a:lstStyle/>
          <a:p>
            <a:pPr algn="ctr"/>
            <a:r>
              <a:rPr lang="en-US" b="0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-cache</a:t>
            </a:r>
          </a:p>
        </p:txBody>
      </p:sp>
      <p:cxnSp>
        <p:nvCxnSpPr>
          <p:cNvPr id="26" name="AutoShape 41"/>
          <p:cNvCxnSpPr>
            <a:cxnSpLocks noChangeShapeType="1"/>
          </p:cNvCxnSpPr>
          <p:nvPr>
            <p:custDataLst>
              <p:tags r:id="rId14"/>
            </p:custDataLst>
          </p:nvPr>
        </p:nvCxnSpPr>
        <p:spPr bwMode="auto">
          <a:xfrm flipV="1">
            <a:off x="2743200" y="1905000"/>
            <a:ext cx="3657600" cy="152400"/>
          </a:xfrm>
          <a:prstGeom prst="straightConnector1">
            <a:avLst/>
          </a:prstGeom>
          <a:noFill/>
          <a:ln w="76200" cmpd="sng">
            <a:solidFill>
              <a:srgbClr val="CC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8" name="AutoShape 41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>
            <a:off x="2438400" y="2819400"/>
            <a:ext cx="232363" cy="675853"/>
          </a:xfrm>
          <a:prstGeom prst="straightConnector1">
            <a:avLst/>
          </a:prstGeom>
          <a:noFill/>
          <a:ln w="76200" cmpd="sng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4" name="AutoShape 41"/>
          <p:cNvCxnSpPr>
            <a:cxnSpLocks noChangeShapeType="1"/>
          </p:cNvCxnSpPr>
          <p:nvPr>
            <p:custDataLst>
              <p:tags r:id="rId16"/>
            </p:custDataLst>
          </p:nvPr>
        </p:nvCxnSpPr>
        <p:spPr bwMode="auto">
          <a:xfrm flipV="1">
            <a:off x="2286000" y="2057400"/>
            <a:ext cx="152400" cy="457200"/>
          </a:xfrm>
          <a:prstGeom prst="straightConnector1">
            <a:avLst/>
          </a:prstGeom>
          <a:noFill/>
          <a:ln w="76200" cmpd="sng">
            <a:solidFill>
              <a:srgbClr val="CC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4339" name="TextBox 14338"/>
          <p:cNvSpPr txBox="1"/>
          <p:nvPr>
            <p:custDataLst>
              <p:tags r:id="rId17"/>
            </p:custDataLst>
          </p:nvPr>
        </p:nvSpPr>
        <p:spPr>
          <a:xfrm>
            <a:off x="6344060" y="2127957"/>
            <a:ext cx="14709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0" dirty="0">
                <a:latin typeface="Calibri" panose="020F0502020204030204" pitchFamily="34" charset="0"/>
                <a:cs typeface="Calibri" panose="020F0502020204030204" pitchFamily="34" charset="0"/>
              </a:rPr>
              <a:t>this week…</a:t>
            </a:r>
          </a:p>
        </p:txBody>
      </p:sp>
    </p:spTree>
    <p:extLst>
      <p:ext uri="{BB962C8B-B14F-4D97-AF65-F5344CB8AC3E}">
        <p14:creationId xmlns:p14="http://schemas.microsoft.com/office/powerpoint/2010/main" val="399894365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>
            <p:custDataLst>
              <p:tags r:id="rId1"/>
            </p:custDataLst>
          </p:nvPr>
        </p:nvSpPr>
        <p:spPr bwMode="auto">
          <a:xfrm>
            <a:off x="838200" y="1524000"/>
            <a:ext cx="2803776" cy="2588095"/>
          </a:xfrm>
          <a:prstGeom prst="roundRect">
            <a:avLst/>
          </a:prstGeom>
          <a:solidFill>
            <a:srgbClr val="D1B9FF"/>
          </a:solidFill>
          <a:ln w="25400" cap="flat" cmpd="sng" algn="ctr">
            <a:solidFill>
              <a:srgbClr val="6600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14337" name="Rectangle 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r>
              <a:rPr lang="en-US" dirty="0"/>
              <a:t>Hardware:  351 View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(version 1)</a:t>
            </a:r>
          </a:p>
        </p:txBody>
      </p:sp>
      <p:sp>
        <p:nvSpPr>
          <p:cNvPr id="14336" name="Content Placeholder 14335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93192" y="4198938"/>
            <a:ext cx="8366760" cy="2468880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</a:pPr>
            <a:r>
              <a:rPr lang="en-US" sz="2400" b="0" dirty="0"/>
              <a:t>The CPU holds instructions temporarily in the </a:t>
            </a:r>
            <a:r>
              <a:rPr lang="en-US" sz="2400" b="0" dirty="0">
                <a:solidFill>
                  <a:srgbClr val="FF0000"/>
                </a:solidFill>
              </a:rPr>
              <a:t>instruction cache</a:t>
            </a:r>
            <a:endParaRPr lang="en-US" sz="2400" b="0" dirty="0"/>
          </a:p>
          <a:p>
            <a:pPr>
              <a:spcBef>
                <a:spcPts val="600"/>
              </a:spcBef>
            </a:pPr>
            <a:r>
              <a:rPr lang="en-US" sz="2400" b="0" dirty="0"/>
              <a:t>The CPU holds data temporarily in a fixed number of </a:t>
            </a:r>
            <a:r>
              <a:rPr lang="en-US" sz="2400" b="0" dirty="0">
                <a:solidFill>
                  <a:srgbClr val="0000FF"/>
                </a:solidFill>
              </a:rPr>
              <a:t>registers</a:t>
            </a:r>
            <a:endParaRPr lang="en-US" sz="2400" b="0" dirty="0"/>
          </a:p>
          <a:p>
            <a:pPr>
              <a:spcBef>
                <a:spcPts val="600"/>
              </a:spcBef>
            </a:pPr>
            <a:r>
              <a:rPr lang="en-US" sz="2400" b="0" dirty="0">
                <a:solidFill>
                  <a:srgbClr val="FF0000"/>
                </a:solidFill>
              </a:rPr>
              <a:t>Instruction and operand fetching </a:t>
            </a:r>
            <a:r>
              <a:rPr lang="en-US" sz="2400" b="0" dirty="0"/>
              <a:t>is </a:t>
            </a:r>
            <a:r>
              <a:rPr lang="en-US" sz="2400" dirty="0"/>
              <a:t>hardware</a:t>
            </a:r>
            <a:r>
              <a:rPr lang="en-US" sz="2400" b="0" dirty="0"/>
              <a:t>-controlled</a:t>
            </a:r>
          </a:p>
          <a:p>
            <a:pPr>
              <a:spcBef>
                <a:spcPts val="600"/>
              </a:spcBef>
            </a:pPr>
            <a:r>
              <a:rPr lang="en-US" sz="2400" b="0" dirty="0">
                <a:solidFill>
                  <a:srgbClr val="0000FF"/>
                </a:solidFill>
              </a:rPr>
              <a:t>Data movement </a:t>
            </a:r>
            <a:r>
              <a:rPr lang="en-US" sz="2400" b="0" dirty="0"/>
              <a:t>is programmer-controlled (in assembly)</a:t>
            </a:r>
          </a:p>
          <a:p>
            <a:pPr>
              <a:spcBef>
                <a:spcPts val="600"/>
              </a:spcBef>
            </a:pPr>
            <a:r>
              <a:rPr lang="en-US" sz="2400" b="0" dirty="0"/>
              <a:t>We’ll learn about the instructions the CPU </a:t>
            </a:r>
            <a:r>
              <a:rPr lang="en-US" sz="2400" dirty="0"/>
              <a:t>executes –</a:t>
            </a:r>
            <a:br>
              <a:rPr lang="en-US" sz="2400" dirty="0"/>
            </a:br>
            <a:r>
              <a:rPr lang="en-US" sz="2400" dirty="0"/>
              <a:t>take CSE/EE 469 and 470 to find out how it actually executes them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4376" name="Rectangle 4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38850" y="1227138"/>
            <a:ext cx="2114550" cy="2971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3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14378" name="Text Box 4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77696" y="3358151"/>
            <a:ext cx="26670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3200" b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14380" name="Text Box 4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29000" y="1394835"/>
            <a:ext cx="2824163" cy="75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3200" b="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</p:txBody>
      </p:sp>
      <p:sp>
        <p:nvSpPr>
          <p:cNvPr id="14381" name="Text Box 4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143000" y="3358151"/>
            <a:ext cx="6635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pPr algn="ctr"/>
            <a:r>
              <a:rPr lang="en-US" sz="3600" b="0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CPU</a:t>
            </a:r>
          </a:p>
        </p:txBody>
      </p:sp>
      <p:sp>
        <p:nvSpPr>
          <p:cNvPr id="3" name="Cloud 2"/>
          <p:cNvSpPr/>
          <p:nvPr>
            <p:custDataLst>
              <p:tags r:id="rId9"/>
            </p:custDataLst>
          </p:nvPr>
        </p:nvSpPr>
        <p:spPr bwMode="auto">
          <a:xfrm>
            <a:off x="990600" y="2153355"/>
            <a:ext cx="2514600" cy="1047045"/>
          </a:xfrm>
          <a:prstGeom prst="cloud">
            <a:avLst/>
          </a:prstGeom>
          <a:noFill/>
          <a:ln w="254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b="0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470…</a:t>
            </a:r>
            <a:endParaRPr kumimoji="0" lang="en-US" sz="2200" b="0" u="none" strike="noStrike" cap="none" normalizeH="0" baseline="0" dirty="0">
              <a:ln>
                <a:noFill/>
              </a:ln>
              <a:solidFill>
                <a:srgbClr val="660066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0" name="Group 4"/>
          <p:cNvGraphicFramePr>
            <a:graphicFrameLocks noGrp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2860144797"/>
              </p:ext>
            </p:extLst>
          </p:nvPr>
        </p:nvGraphicFramePr>
        <p:xfrm>
          <a:off x="2137304" y="3276600"/>
          <a:ext cx="1143640" cy="343019"/>
        </p:xfrm>
        <a:graphic>
          <a:graphicData uri="http://schemas.openxmlformats.org/drawingml/2006/table">
            <a:tbl>
              <a:tblPr/>
              <a:tblGrid>
                <a:gridCol w="285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394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1" name="Text Box 3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045993" y="3516890"/>
            <a:ext cx="1367896" cy="51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b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registers</a:t>
            </a:r>
          </a:p>
        </p:txBody>
      </p:sp>
      <p:cxnSp>
        <p:nvCxnSpPr>
          <p:cNvPr id="14377" name="AutoShape 41"/>
          <p:cNvCxnSpPr>
            <a:cxnSpLocks noChangeShapeType="1"/>
          </p:cNvCxnSpPr>
          <p:nvPr>
            <p:custDataLst>
              <p:tags r:id="rId12"/>
            </p:custDataLst>
          </p:nvPr>
        </p:nvCxnSpPr>
        <p:spPr bwMode="auto">
          <a:xfrm>
            <a:off x="2667000" y="2819400"/>
            <a:ext cx="4343400" cy="762000"/>
          </a:xfrm>
          <a:prstGeom prst="straightConnector1">
            <a:avLst/>
          </a:prstGeom>
          <a:noFill/>
          <a:ln w="76200" cmpd="sng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2" name="Rectangle 3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45893" y="1607445"/>
            <a:ext cx="1600200" cy="511104"/>
          </a:xfrm>
          <a:prstGeom prst="rect">
            <a:avLst/>
          </a:prstGeom>
          <a:solidFill>
            <a:srgbClr val="FF9999"/>
          </a:solidFill>
          <a:ln w="12700" cmpd="sng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t"/>
          <a:lstStyle/>
          <a:p>
            <a:pPr algn="ctr"/>
            <a:r>
              <a:rPr lang="en-US" b="0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-cache</a:t>
            </a:r>
          </a:p>
        </p:txBody>
      </p:sp>
      <p:cxnSp>
        <p:nvCxnSpPr>
          <p:cNvPr id="26" name="AutoShape 41"/>
          <p:cNvCxnSpPr>
            <a:cxnSpLocks noChangeShapeType="1"/>
          </p:cNvCxnSpPr>
          <p:nvPr>
            <p:custDataLst>
              <p:tags r:id="rId14"/>
            </p:custDataLst>
          </p:nvPr>
        </p:nvCxnSpPr>
        <p:spPr bwMode="auto">
          <a:xfrm flipV="1">
            <a:off x="2743200" y="1905000"/>
            <a:ext cx="3657600" cy="152400"/>
          </a:xfrm>
          <a:prstGeom prst="straightConnector1">
            <a:avLst/>
          </a:prstGeom>
          <a:noFill/>
          <a:ln w="76200" cmpd="sng">
            <a:solidFill>
              <a:srgbClr val="CC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8" name="AutoShape 41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>
            <a:off x="2438400" y="2819400"/>
            <a:ext cx="232363" cy="675853"/>
          </a:xfrm>
          <a:prstGeom prst="straightConnector1">
            <a:avLst/>
          </a:prstGeom>
          <a:noFill/>
          <a:ln w="76200" cmpd="sng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4" name="AutoShape 41"/>
          <p:cNvCxnSpPr>
            <a:cxnSpLocks noChangeShapeType="1"/>
          </p:cNvCxnSpPr>
          <p:nvPr>
            <p:custDataLst>
              <p:tags r:id="rId16"/>
            </p:custDataLst>
          </p:nvPr>
        </p:nvCxnSpPr>
        <p:spPr bwMode="auto">
          <a:xfrm flipV="1">
            <a:off x="2286000" y="2057400"/>
            <a:ext cx="152400" cy="457200"/>
          </a:xfrm>
          <a:prstGeom prst="straightConnector1">
            <a:avLst/>
          </a:prstGeom>
          <a:noFill/>
          <a:ln w="76200" cmpd="sng">
            <a:solidFill>
              <a:srgbClr val="CC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4339" name="TextBox 14338"/>
          <p:cNvSpPr txBox="1"/>
          <p:nvPr>
            <p:custDataLst>
              <p:tags r:id="rId17"/>
            </p:custDataLst>
          </p:nvPr>
        </p:nvSpPr>
        <p:spPr>
          <a:xfrm>
            <a:off x="6344060" y="2127957"/>
            <a:ext cx="14709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0" dirty="0">
                <a:latin typeface="Calibri" panose="020F0502020204030204" pitchFamily="34" charset="0"/>
                <a:cs typeface="Calibri" panose="020F0502020204030204" pitchFamily="34" charset="0"/>
              </a:rPr>
              <a:t>this week…</a:t>
            </a:r>
          </a:p>
        </p:txBody>
      </p:sp>
      <p:sp>
        <p:nvSpPr>
          <p:cNvPr id="23" name="Rounded Rectangular Callout 22"/>
          <p:cNvSpPr/>
          <p:nvPr>
            <p:custDataLst>
              <p:tags r:id="rId18"/>
            </p:custDataLst>
          </p:nvPr>
        </p:nvSpPr>
        <p:spPr bwMode="auto">
          <a:xfrm>
            <a:off x="486977" y="2567565"/>
            <a:ext cx="2926912" cy="1325905"/>
          </a:xfrm>
          <a:prstGeom prst="wedgeRoundRectCallout">
            <a:avLst>
              <a:gd name="adj1" fmla="val 82246"/>
              <a:gd name="adj2" fmla="val -44310"/>
              <a:gd name="adj3" fmla="val 16667"/>
            </a:avLst>
          </a:prstGeom>
          <a:solidFill>
            <a:srgbClr val="F6F5BD"/>
          </a:solidFill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 are data and instructions represented?</a:t>
            </a:r>
          </a:p>
        </p:txBody>
      </p:sp>
      <p:sp>
        <p:nvSpPr>
          <p:cNvPr id="24" name="Rounded Rectangular Callout 23"/>
          <p:cNvSpPr/>
          <p:nvPr>
            <p:custDataLst>
              <p:tags r:id="rId19"/>
            </p:custDataLst>
          </p:nvPr>
        </p:nvSpPr>
        <p:spPr bwMode="auto">
          <a:xfrm>
            <a:off x="5846867" y="4400582"/>
            <a:ext cx="2916133" cy="1524000"/>
          </a:xfrm>
          <a:prstGeom prst="wedgeRoundRectCallout">
            <a:avLst>
              <a:gd name="adj1" fmla="val -22824"/>
              <a:gd name="adj2" fmla="val -93520"/>
              <a:gd name="adj3" fmla="val 16667"/>
            </a:avLst>
          </a:prstGeom>
          <a:solidFill>
            <a:srgbClr val="F6F5BD"/>
          </a:solidFill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 does a program find its data in memory?</a:t>
            </a:r>
          </a:p>
        </p:txBody>
      </p:sp>
    </p:spTree>
    <p:extLst>
      <p:ext uri="{BB962C8B-B14F-4D97-AF65-F5344CB8AC3E}">
        <p14:creationId xmlns:p14="http://schemas.microsoft.com/office/powerpoint/2010/main" val="228410132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Question 1: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Binary Encoding!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Rounded Rectangle 4"/>
          <p:cNvSpPr/>
          <p:nvPr>
            <p:custDataLst>
              <p:tags r:id="rId3"/>
            </p:custDataLst>
          </p:nvPr>
        </p:nvSpPr>
        <p:spPr bwMode="auto">
          <a:xfrm>
            <a:off x="838200" y="1524000"/>
            <a:ext cx="2803776" cy="2588095"/>
          </a:xfrm>
          <a:prstGeom prst="roundRect">
            <a:avLst/>
          </a:prstGeom>
          <a:solidFill>
            <a:srgbClr val="D1B9FF"/>
          </a:solidFill>
          <a:ln w="25400" cap="flat" cmpd="sng" algn="ctr">
            <a:solidFill>
              <a:srgbClr val="660066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 Regular" charset="0"/>
            </a:endParaRPr>
          </a:p>
        </p:txBody>
      </p:sp>
      <p:sp>
        <p:nvSpPr>
          <p:cNvPr id="7" name="Rectangle 4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38850" y="1227138"/>
            <a:ext cx="2114550" cy="29718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36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</a:t>
            </a:r>
          </a:p>
        </p:txBody>
      </p:sp>
      <p:sp>
        <p:nvSpPr>
          <p:cNvPr id="8" name="Text Box 4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77696" y="3358151"/>
            <a:ext cx="266700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3200" b="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9" name="Text Box 4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429000" y="1394835"/>
            <a:ext cx="2824163" cy="75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sz="3200" b="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instructions</a:t>
            </a:r>
          </a:p>
        </p:txBody>
      </p:sp>
      <p:sp>
        <p:nvSpPr>
          <p:cNvPr id="10" name="Text Box 4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43000" y="3358151"/>
            <a:ext cx="6635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pPr algn="ctr"/>
            <a:r>
              <a:rPr lang="en-US" sz="3600" b="0" dirty="0">
                <a:solidFill>
                  <a:srgbClr val="660066"/>
                </a:solidFill>
                <a:latin typeface="Roboto Regular" charset="0"/>
                <a:cs typeface="Roboto Regular" charset="0"/>
              </a:rPr>
              <a:t>CPU</a:t>
            </a:r>
          </a:p>
        </p:txBody>
      </p:sp>
      <p:sp>
        <p:nvSpPr>
          <p:cNvPr id="11" name="Cloud 10"/>
          <p:cNvSpPr/>
          <p:nvPr>
            <p:custDataLst>
              <p:tags r:id="rId8"/>
            </p:custDataLst>
          </p:nvPr>
        </p:nvSpPr>
        <p:spPr bwMode="auto">
          <a:xfrm>
            <a:off x="990600" y="2153355"/>
            <a:ext cx="2514600" cy="1047045"/>
          </a:xfrm>
          <a:prstGeom prst="cloud">
            <a:avLst/>
          </a:prstGeom>
          <a:noFill/>
          <a:ln w="25400" cap="flat" cmpd="sng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200" b="0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 470…</a:t>
            </a:r>
          </a:p>
        </p:txBody>
      </p:sp>
      <p:graphicFrame>
        <p:nvGraphicFramePr>
          <p:cNvPr id="12" name="Group 4"/>
          <p:cNvGraphicFramePr>
            <a:graphicFrameLocks noGrp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51173268"/>
              </p:ext>
            </p:extLst>
          </p:nvPr>
        </p:nvGraphicFramePr>
        <p:xfrm>
          <a:off x="2137304" y="3276600"/>
          <a:ext cx="1143640" cy="343019"/>
        </p:xfrm>
        <a:graphic>
          <a:graphicData uri="http://schemas.openxmlformats.org/drawingml/2006/table">
            <a:tbl>
              <a:tblPr/>
              <a:tblGrid>
                <a:gridCol w="285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9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59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3944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charset="0"/>
                        <a:buNone/>
                        <a:tabLst>
                          <a:tab pos="7239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Roboto Regular" charset="0"/>
                        <a:ea typeface="ＭＳ Ｐゴシック" charset="0"/>
                        <a:cs typeface="DejaVu Sans" charset="0"/>
                      </a:endParaRPr>
                    </a:p>
                  </a:txBody>
                  <a:tcPr marL="36000" marR="36000" marT="51876" marB="36000" horzOverflow="overflow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Text Box 3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045993" y="3516890"/>
            <a:ext cx="1367896" cy="51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b="0" dirty="0">
                <a:solidFill>
                  <a:srgbClr val="0000FF"/>
                </a:solidFill>
                <a:latin typeface="Roboto Regular" charset="0"/>
                <a:cs typeface="Roboto Regular" charset="0"/>
              </a:rPr>
              <a:t>registers</a:t>
            </a:r>
          </a:p>
        </p:txBody>
      </p:sp>
      <p:cxnSp>
        <p:nvCxnSpPr>
          <p:cNvPr id="14" name="AutoShape 41"/>
          <p:cNvCxnSpPr>
            <a:cxnSpLocks noChangeShapeType="1"/>
          </p:cNvCxnSpPr>
          <p:nvPr>
            <p:custDataLst>
              <p:tags r:id="rId11"/>
            </p:custDataLst>
          </p:nvPr>
        </p:nvCxnSpPr>
        <p:spPr bwMode="auto">
          <a:xfrm>
            <a:off x="2667000" y="2819400"/>
            <a:ext cx="4343400" cy="762000"/>
          </a:xfrm>
          <a:prstGeom prst="straightConnector1">
            <a:avLst/>
          </a:prstGeom>
          <a:noFill/>
          <a:ln w="76200" cmpd="sng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5" name="Rectangle 3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245893" y="1607445"/>
            <a:ext cx="1600200" cy="511104"/>
          </a:xfrm>
          <a:prstGeom prst="rect">
            <a:avLst/>
          </a:prstGeom>
          <a:solidFill>
            <a:srgbClr val="FF9999"/>
          </a:solidFill>
          <a:ln w="12700" cmpd="sng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lIns="90000" tIns="60876" rIns="90000" bIns="45000" anchor="t"/>
          <a:lstStyle/>
          <a:p>
            <a:pPr algn="ctr"/>
            <a:r>
              <a:rPr lang="en-US" b="0" dirty="0" err="1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b="0" dirty="0">
                <a:solidFill>
                  <a:srgbClr val="CC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-cache</a:t>
            </a:r>
          </a:p>
        </p:txBody>
      </p:sp>
      <p:cxnSp>
        <p:nvCxnSpPr>
          <p:cNvPr id="16" name="AutoShape 41"/>
          <p:cNvCxnSpPr>
            <a:cxnSpLocks noChangeShapeType="1"/>
          </p:cNvCxnSpPr>
          <p:nvPr>
            <p:custDataLst>
              <p:tags r:id="rId13"/>
            </p:custDataLst>
          </p:nvPr>
        </p:nvCxnSpPr>
        <p:spPr bwMode="auto">
          <a:xfrm flipV="1">
            <a:off x="2743200" y="1905000"/>
            <a:ext cx="3657600" cy="152400"/>
          </a:xfrm>
          <a:prstGeom prst="straightConnector1">
            <a:avLst/>
          </a:prstGeom>
          <a:noFill/>
          <a:ln w="76200" cmpd="sng">
            <a:solidFill>
              <a:srgbClr val="CC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7" name="AutoShape 41"/>
          <p:cNvCxnSpPr>
            <a:cxnSpLocks noChangeShapeType="1"/>
          </p:cNvCxnSpPr>
          <p:nvPr>
            <p:custDataLst>
              <p:tags r:id="rId14"/>
            </p:custDataLst>
          </p:nvPr>
        </p:nvCxnSpPr>
        <p:spPr bwMode="auto">
          <a:xfrm>
            <a:off x="2438400" y="2819400"/>
            <a:ext cx="232363" cy="675853"/>
          </a:xfrm>
          <a:prstGeom prst="straightConnector1">
            <a:avLst/>
          </a:prstGeom>
          <a:noFill/>
          <a:ln w="76200" cmpd="sng">
            <a:solidFill>
              <a:srgbClr val="0000FF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8" name="AutoShape 41"/>
          <p:cNvCxnSpPr>
            <a:cxnSpLocks noChangeShapeType="1"/>
          </p:cNvCxnSpPr>
          <p:nvPr>
            <p:custDataLst>
              <p:tags r:id="rId15"/>
            </p:custDataLst>
          </p:nvPr>
        </p:nvCxnSpPr>
        <p:spPr bwMode="auto">
          <a:xfrm flipV="1">
            <a:off x="2286000" y="2057400"/>
            <a:ext cx="152400" cy="457200"/>
          </a:xfrm>
          <a:prstGeom prst="straightConnector1">
            <a:avLst/>
          </a:prstGeom>
          <a:noFill/>
          <a:ln w="76200" cmpd="sng">
            <a:solidFill>
              <a:srgbClr val="CC00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>
            <p:custDataLst>
              <p:tags r:id="rId16"/>
            </p:custDataLst>
          </p:nvPr>
        </p:nvSpPr>
        <p:spPr>
          <a:xfrm>
            <a:off x="6344060" y="2127957"/>
            <a:ext cx="147097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0" dirty="0">
                <a:latin typeface="Calibri" panose="020F0502020204030204" pitchFamily="34" charset="0"/>
                <a:cs typeface="Calibri" panose="020F0502020204030204" pitchFamily="34" charset="0"/>
              </a:rPr>
              <a:t>this week…</a:t>
            </a:r>
          </a:p>
        </p:txBody>
      </p:sp>
      <p:sp>
        <p:nvSpPr>
          <p:cNvPr id="21" name="Rounded Rectangular Callout 20"/>
          <p:cNvSpPr/>
          <p:nvPr>
            <p:custDataLst>
              <p:tags r:id="rId17"/>
            </p:custDataLst>
          </p:nvPr>
        </p:nvSpPr>
        <p:spPr bwMode="auto">
          <a:xfrm>
            <a:off x="486977" y="2567565"/>
            <a:ext cx="2926912" cy="1325905"/>
          </a:xfrm>
          <a:prstGeom prst="wedgeRoundRectCallout">
            <a:avLst>
              <a:gd name="adj1" fmla="val 82246"/>
              <a:gd name="adj2" fmla="val -44310"/>
              <a:gd name="adj3" fmla="val 16667"/>
            </a:avLst>
          </a:prstGeom>
          <a:solidFill>
            <a:srgbClr val="F6F5BD"/>
          </a:solidFill>
          <a:ln>
            <a:headEnd type="none" w="med" len="med"/>
            <a:tailEnd type="triangl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How are data and instructions represented?</a:t>
            </a:r>
          </a:p>
        </p:txBody>
      </p:sp>
    </p:spTree>
    <p:extLst>
      <p:ext uri="{BB962C8B-B14F-4D97-AF65-F5344CB8AC3E}">
        <p14:creationId xmlns:p14="http://schemas.microsoft.com/office/powerpoint/2010/main" val="311621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7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7" id="{7302119E-D817-4400-B64D-716D5ECC4B33}" vid="{5CC1F176-B9F3-44BC-A806-5CC77F7B743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UWTheme-351-Au17</Template>
  <TotalTime>0</TotalTime>
  <Words>2458</Words>
  <Application>Microsoft Office PowerPoint</Application>
  <PresentationFormat>On-screen Show (4:3)</PresentationFormat>
  <Paragraphs>792</Paragraphs>
  <Slides>28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4" baseType="lpstr">
      <vt:lpstr>ＭＳ Ｐゴシック</vt:lpstr>
      <vt:lpstr>.AppleSystemUIFont</vt:lpstr>
      <vt:lpstr>Anonymous Pro</vt:lpstr>
      <vt:lpstr>Arial</vt:lpstr>
      <vt:lpstr>Arial Narrow</vt:lpstr>
      <vt:lpstr>Calibri</vt:lpstr>
      <vt:lpstr>Cambria Math</vt:lpstr>
      <vt:lpstr>Courier New</vt:lpstr>
      <vt:lpstr>DejaVu Sans</vt:lpstr>
      <vt:lpstr>Helvetica Neue Light</vt:lpstr>
      <vt:lpstr>Roboto</vt:lpstr>
      <vt:lpstr>Roboto Regular</vt:lpstr>
      <vt:lpstr>Symbol</vt:lpstr>
      <vt:lpstr>Times New Roman</vt:lpstr>
      <vt:lpstr>Wingdings</vt:lpstr>
      <vt:lpstr>UWTheme-351-Au17</vt:lpstr>
      <vt:lpstr>Memory, Data, &amp; Addressing I CSE 351 Winter 2018</vt:lpstr>
      <vt:lpstr>Administrivia</vt:lpstr>
      <vt:lpstr>Roadmap</vt:lpstr>
      <vt:lpstr>Hardware:  Logical View</vt:lpstr>
      <vt:lpstr>Hardware:  Physical View</vt:lpstr>
      <vt:lpstr>Hardware:  351 View (version 0)</vt:lpstr>
      <vt:lpstr>Hardware:  351 View (version 1)</vt:lpstr>
      <vt:lpstr>Hardware:  351 View (version 1)</vt:lpstr>
      <vt:lpstr>Question 1:</vt:lpstr>
      <vt:lpstr>Question 1:  Some Additional Details</vt:lpstr>
      <vt:lpstr>Question 2:</vt:lpstr>
      <vt:lpstr>Byte-Oriented Memory Organization</vt:lpstr>
      <vt:lpstr>Peer Instruction Question</vt:lpstr>
      <vt:lpstr>Machine “Words”</vt:lpstr>
      <vt:lpstr>Word-Oriented Memory Organization</vt:lpstr>
      <vt:lpstr>Word-Oriented Memory Organization</vt:lpstr>
      <vt:lpstr>A Picture of Memory (64-bit view)</vt:lpstr>
      <vt:lpstr>A Picture of Memory (64-bit view)</vt:lpstr>
      <vt:lpstr>Addresses and Pointers</vt:lpstr>
      <vt:lpstr>Addresses and Pointers</vt:lpstr>
      <vt:lpstr>Data Representations</vt:lpstr>
      <vt:lpstr>More on Memory Alignment in x86-64</vt:lpstr>
      <vt:lpstr>Byte Ordering</vt:lpstr>
      <vt:lpstr>Byte Ordering</vt:lpstr>
      <vt:lpstr>Byte Ordering Examples</vt:lpstr>
      <vt:lpstr>Peer Instruction Question:</vt:lpstr>
      <vt:lpstr>Endianness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/>
  <cp:lastModifiedBy/>
  <cp:revision>1</cp:revision>
  <dcterms:created xsi:type="dcterms:W3CDTF">2018-01-05T04:37:59Z</dcterms:created>
  <dcterms:modified xsi:type="dcterms:W3CDTF">2018-01-10T18:59:15Z</dcterms:modified>
</cp:coreProperties>
</file>