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6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7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8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9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0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11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12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13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14.xml" ContentType="application/vnd.openxmlformats-officedocument.presentationml.notesSlid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notesSlides/notesSlide15.xml" ContentType="application/vnd.openxmlformats-officedocument.presentationml.notesSlide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notesSlides/notesSlide16.xml" ContentType="application/vnd.openxmlformats-officedocument.presentationml.notesSlide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notesSlides/notesSlide17.xml" ContentType="application/vnd.openxmlformats-officedocument.presentationml.notesSlide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notesSlides/notesSlide20.xml" ContentType="application/vnd.openxmlformats-officedocument.presentationml.notesSlide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notesSlides/notesSlide21.xml" ContentType="application/vnd.openxmlformats-officedocument.presentationml.notesSlide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22.xml" ContentType="application/vnd.openxmlformats-officedocument.presentationml.notesSl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notesSlides/notesSlide23.xml" ContentType="application/vnd.openxmlformats-officedocument.presentationml.notesSlide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notesSlides/notesSlide24.xml" ContentType="application/vnd.openxmlformats-officedocument.presentationml.notesSlide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0" r:id="rId1"/>
  </p:sldMasterIdLst>
  <p:notesMasterIdLst>
    <p:notesMasterId r:id="rId37"/>
  </p:notesMasterIdLst>
  <p:handoutMasterIdLst>
    <p:handoutMasterId r:id="rId38"/>
  </p:handoutMasterIdLst>
  <p:sldIdLst>
    <p:sldId id="953" r:id="rId2"/>
    <p:sldId id="879" r:id="rId3"/>
    <p:sldId id="967" r:id="rId4"/>
    <p:sldId id="968" r:id="rId5"/>
    <p:sldId id="980" r:id="rId6"/>
    <p:sldId id="981" r:id="rId7"/>
    <p:sldId id="984" r:id="rId8"/>
    <p:sldId id="983" r:id="rId9"/>
    <p:sldId id="985" r:id="rId10"/>
    <p:sldId id="986" r:id="rId11"/>
    <p:sldId id="987" r:id="rId12"/>
    <p:sldId id="988" r:id="rId13"/>
    <p:sldId id="989" r:id="rId14"/>
    <p:sldId id="990" r:id="rId15"/>
    <p:sldId id="993" r:id="rId16"/>
    <p:sldId id="995" r:id="rId17"/>
    <p:sldId id="991" r:id="rId18"/>
    <p:sldId id="997" r:id="rId19"/>
    <p:sldId id="998" r:id="rId20"/>
    <p:sldId id="999" r:id="rId21"/>
    <p:sldId id="992" r:id="rId22"/>
    <p:sldId id="994" r:id="rId23"/>
    <p:sldId id="954" r:id="rId24"/>
    <p:sldId id="955" r:id="rId25"/>
    <p:sldId id="971" r:id="rId26"/>
    <p:sldId id="973" r:id="rId27"/>
    <p:sldId id="975" r:id="rId28"/>
    <p:sldId id="976" r:id="rId29"/>
    <p:sldId id="977" r:id="rId30"/>
    <p:sldId id="978" r:id="rId31"/>
    <p:sldId id="979" r:id="rId32"/>
    <p:sldId id="974" r:id="rId33"/>
    <p:sldId id="963" r:id="rId34"/>
    <p:sldId id="996" r:id="rId35"/>
    <p:sldId id="969" r:id="rId36"/>
  </p:sldIdLst>
  <p:sldSz cx="9144000" cy="6858000" type="screen4x3"/>
  <p:notesSz cx="7010400" cy="9296400"/>
  <p:custDataLst>
    <p:tags r:id="rId3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97D83"/>
    <a:srgbClr val="EBB78C"/>
    <a:srgbClr val="87CB82"/>
    <a:srgbClr val="B7D2FA"/>
    <a:srgbClr val="C08ECD"/>
    <a:srgbClr val="00CC98"/>
    <a:srgbClr val="C00000"/>
    <a:srgbClr val="B5B5F9"/>
    <a:srgbClr val="5CE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5" autoAdjust="0"/>
    <p:restoredTop sz="87300" autoAdjust="0"/>
  </p:normalViewPr>
  <p:slideViewPr>
    <p:cSldViewPr snapToGrid="0">
      <p:cViewPr varScale="1">
        <p:scale>
          <a:sx n="84" d="100"/>
          <a:sy n="84" d="100"/>
        </p:scale>
        <p:origin x="836" y="36"/>
      </p:cViewPr>
      <p:guideLst>
        <p:guide orient="horz" pos="35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-181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0363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2384" cy="4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2" tIns="44142" rIns="88282" bIns="44142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Lato" panose="020F0502020204030203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0208" y="0"/>
            <a:ext cx="3072384" cy="4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2" tIns="44142" rIns="88282" bIns="44142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Lato" panose="020F0502020204030203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65163"/>
            <a:ext cx="4730750" cy="3548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0977" y="4433455"/>
            <a:ext cx="5120640" cy="413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2" tIns="44142" rIns="88282" bIns="441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66908"/>
            <a:ext cx="3072384" cy="4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2" tIns="44142" rIns="88282" bIns="44142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Lato" panose="020F0502020204030203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0208" y="8866908"/>
            <a:ext cx="3072384" cy="4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2" tIns="44142" rIns="88282" bIns="44142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15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36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81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81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15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91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94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58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8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80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74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the end, you’ll understand</a:t>
            </a:r>
            <a:r>
              <a:rPr lang="en-US" baseline="0" dirty="0" smtClean="0"/>
              <a:t> the all the complex things that happen to execute your programs</a:t>
            </a:r>
          </a:p>
          <a:p>
            <a:r>
              <a:rPr lang="en-US" baseline="0" dirty="0" smtClean="0"/>
              <a:t>And you’ll be amazed by the complexity, and impressed that anything ever works!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28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97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51373D-08E4-FE43-A821-2819C71E2F2A}" type="slidenum">
              <a:rPr lang="en-US"/>
              <a:pPr/>
              <a:t>26</a:t>
            </a:fld>
            <a:endParaRPr lang="en-US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70326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076" y="4410068"/>
            <a:ext cx="5597552" cy="40907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So, why don‘t we just have a compiler from the high level language all the way down to binary?</a:t>
            </a:r>
          </a:p>
          <a:p>
            <a:r>
              <a:rPr lang="en-US" dirty="0" smtClean="0"/>
              <a:t>Why</a:t>
            </a:r>
            <a:r>
              <a:rPr lang="en-US" baseline="0" dirty="0" smtClean="0"/>
              <a:t> are these instructions so weird?</a:t>
            </a:r>
            <a:endParaRPr lang="en-US" dirty="0" smtClean="0"/>
          </a:p>
          <a:p>
            <a:r>
              <a:rPr lang="en-US" dirty="0" smtClean="0"/>
              <a:t>To get at that, we need to go back and look at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9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37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picture</a:t>
            </a:r>
            <a:r>
              <a:rPr lang="en-US" baseline="0" dirty="0" smtClean="0"/>
              <a:t> of voltage level?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00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2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44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69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67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568774" y="529992"/>
            <a:ext cx="6147689" cy="26135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38747" y="3324213"/>
            <a:ext cx="6807740" cy="3149573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 smtClean="0"/>
              <a:t>Going</a:t>
            </a:r>
            <a:r>
              <a:rPr lang="en-US" baseline="0" dirty="0" smtClean="0"/>
              <a:t> to SSD is like walking down to California</a:t>
            </a:r>
            <a:r>
              <a:rPr lang="is-IS" baseline="0" dirty="0" smtClean="0"/>
              <a:t> to get an avocado</a:t>
            </a:r>
          </a:p>
          <a:p>
            <a:r>
              <a:rPr lang="is-IS" baseline="0" dirty="0" smtClean="0"/>
              <a:t>Disk is like waiting a year for a new crop of avocados</a:t>
            </a:r>
          </a:p>
          <a:p>
            <a:r>
              <a:rPr lang="en-US" dirty="0" smtClean="0"/>
              <a:t>Going across the world is like waiting for an avocado tree to grow</a:t>
            </a:r>
            <a:r>
              <a:rPr lang="en-US" baseline="0" dirty="0" smtClean="0"/>
              <a:t> up from a seed</a:t>
            </a:r>
            <a:r>
              <a:rPr lang="is-IS" baseline="0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7850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839872-E263-8646-B223-2D52C79F6119}" type="slidenum">
              <a:rPr lang="en-US"/>
              <a:pPr/>
              <a:t>7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Different </a:t>
            </a:r>
            <a:r>
              <a:rPr lang="en-US" b="1" dirty="0" smtClean="0"/>
              <a:t>programs</a:t>
            </a:r>
            <a:r>
              <a:rPr lang="en-US" dirty="0" smtClean="0"/>
              <a:t> written in C, have</a:t>
            </a:r>
            <a:r>
              <a:rPr lang="en-US" baseline="0" dirty="0" smtClean="0"/>
              <a:t> different </a:t>
            </a:r>
            <a:r>
              <a:rPr lang="en-US" b="1" baseline="0" dirty="0" smtClean="0"/>
              <a:t>algorithms</a:t>
            </a:r>
            <a:endParaRPr lang="en-US" b="1" dirty="0" smtClean="0"/>
          </a:p>
          <a:p>
            <a:r>
              <a:rPr lang="en-US" dirty="0" smtClean="0"/>
              <a:t>C</a:t>
            </a:r>
            <a:r>
              <a:rPr lang="en-US" baseline="0" dirty="0" smtClean="0"/>
              <a:t>ompilers figure out what instructions to generate</a:t>
            </a:r>
          </a:p>
          <a:p>
            <a:pPr lvl="1"/>
            <a:r>
              <a:rPr lang="en-US" baseline="0" dirty="0" smtClean="0"/>
              <a:t>do different </a:t>
            </a:r>
            <a:r>
              <a:rPr lang="en-US" b="1" baseline="0" dirty="0" smtClean="0"/>
              <a:t>optimizations</a:t>
            </a:r>
          </a:p>
          <a:p>
            <a:r>
              <a:rPr lang="en-US" b="0" baseline="0" dirty="0" smtClean="0"/>
              <a:t>Different</a:t>
            </a:r>
            <a:r>
              <a:rPr lang="en-US" b="1" baseline="0" dirty="0" smtClean="0"/>
              <a:t> architectures </a:t>
            </a:r>
            <a:r>
              <a:rPr lang="en-US" b="0" baseline="0" dirty="0" smtClean="0"/>
              <a:t>expose different </a:t>
            </a:r>
            <a:r>
              <a:rPr lang="en-US" b="1" baseline="0" dirty="0" smtClean="0"/>
              <a:t>interfaces</a:t>
            </a:r>
          </a:p>
          <a:p>
            <a:pPr lvl="0"/>
            <a:r>
              <a:rPr lang="en-US" b="1" baseline="0" dirty="0" smtClean="0"/>
              <a:t>Hardware implementations</a:t>
            </a:r>
            <a:r>
              <a:rPr lang="en-US" b="0" baseline="0" dirty="0" smtClean="0"/>
              <a:t> have different performance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346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91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8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05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95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1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5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 sz="2000" b="0">
                <a:latin typeface="Lato" panose="020F0502020204030203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5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12" y="239864"/>
            <a:ext cx="8943584" cy="7620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045424"/>
            <a:ext cx="8993688" cy="5649738"/>
          </a:xfrm>
        </p:spPr>
        <p:txBody>
          <a:bodyPr/>
          <a:lstStyle>
            <a:lvl1pPr marL="411480">
              <a:spcBef>
                <a:spcPts val="1200"/>
              </a:spcBef>
              <a:defRPr/>
            </a:lvl1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1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8" y="238391"/>
            <a:ext cx="8923432" cy="7620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20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8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0" y="6569075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Winter 2016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64095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Java vs. C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A2E0A-3C42-47FA-AB86-51AD716CF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2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838" y="356992"/>
            <a:ext cx="8843375" cy="77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839" y="1133182"/>
            <a:ext cx="8843374" cy="553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Lato" panose="020F050202020403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29353" y="-2231"/>
            <a:ext cx="8146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Spring 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58089" y="-2231"/>
            <a:ext cx="10278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Course</a:t>
            </a:r>
            <a:r>
              <a:rPr lang="en-US" sz="900" b="0" i="0" baseline="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Wrap-up</a:t>
            </a:r>
            <a:endParaRPr lang="en-US" sz="900" b="0" i="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7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300" b="1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1900">
          <a:solidFill>
            <a:schemeClr val="tx1"/>
          </a:solidFill>
          <a:latin typeface="Lato" panose="020F05020202040302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900">
          <a:solidFill>
            <a:schemeClr val="tx1"/>
          </a:solidFill>
          <a:latin typeface="Lato" panose="020F050202020403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Lato" panose="020F05020202040302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Lato" panose="020F05020202040302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6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5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notesSlide" Target="../notesSlides/notesSlide1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4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3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image" Target="../media/image2.png"/><Relationship Id="rId35" Type="http://schemas.openxmlformats.org/officeDocument/2006/relationships/image" Target="../media/image7.png"/><Relationship Id="rId8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3" Type="http://schemas.openxmlformats.org/officeDocument/2006/relationships/tags" Target="../tags/tag78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image" Target="../media/image9.png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3" Type="http://schemas.openxmlformats.org/officeDocument/2006/relationships/tags" Target="../tags/tag98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image" Target="../media/image9.png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3" Type="http://schemas.openxmlformats.org/officeDocument/2006/relationships/tags" Target="../tags/tag118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image" Target="../media/image9.png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38.xml"/><Relationship Id="rId21" Type="http://schemas.openxmlformats.org/officeDocument/2006/relationships/tags" Target="../tags/tag156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tags" Target="../tags/tag160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tags" Target="../tags/tag155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tags" Target="../tags/tag159.xml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tags" Target="../tags/tag158.xml"/><Relationship Id="rId28" Type="http://schemas.openxmlformats.org/officeDocument/2006/relationships/image" Target="../media/image9.png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tags" Target="../tags/tag157.xml"/><Relationship Id="rId27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tags" Target="../tags/tag186.xml"/><Relationship Id="rId39" Type="http://schemas.openxmlformats.org/officeDocument/2006/relationships/tags" Target="../tags/tag199.xml"/><Relationship Id="rId21" Type="http://schemas.openxmlformats.org/officeDocument/2006/relationships/tags" Target="../tags/tag181.xml"/><Relationship Id="rId34" Type="http://schemas.openxmlformats.org/officeDocument/2006/relationships/tags" Target="../tags/tag194.xml"/><Relationship Id="rId42" Type="http://schemas.openxmlformats.org/officeDocument/2006/relationships/tags" Target="../tags/tag202.xml"/><Relationship Id="rId47" Type="http://schemas.openxmlformats.org/officeDocument/2006/relationships/tags" Target="../tags/tag207.xml"/><Relationship Id="rId50" Type="http://schemas.openxmlformats.org/officeDocument/2006/relationships/tags" Target="../tags/tag210.xml"/><Relationship Id="rId55" Type="http://schemas.openxmlformats.org/officeDocument/2006/relationships/tags" Target="../tags/tag215.xml"/><Relationship Id="rId7" Type="http://schemas.openxmlformats.org/officeDocument/2006/relationships/tags" Target="../tags/tag167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9" Type="http://schemas.openxmlformats.org/officeDocument/2006/relationships/tags" Target="../tags/tag189.xml"/><Relationship Id="rId11" Type="http://schemas.openxmlformats.org/officeDocument/2006/relationships/tags" Target="../tags/tag171.xml"/><Relationship Id="rId24" Type="http://schemas.openxmlformats.org/officeDocument/2006/relationships/tags" Target="../tags/tag184.xml"/><Relationship Id="rId32" Type="http://schemas.openxmlformats.org/officeDocument/2006/relationships/tags" Target="../tags/tag192.xml"/><Relationship Id="rId37" Type="http://schemas.openxmlformats.org/officeDocument/2006/relationships/tags" Target="../tags/tag197.xml"/><Relationship Id="rId40" Type="http://schemas.openxmlformats.org/officeDocument/2006/relationships/tags" Target="../tags/tag200.xml"/><Relationship Id="rId45" Type="http://schemas.openxmlformats.org/officeDocument/2006/relationships/tags" Target="../tags/tag205.xml"/><Relationship Id="rId53" Type="http://schemas.openxmlformats.org/officeDocument/2006/relationships/tags" Target="../tags/tag213.xml"/><Relationship Id="rId58" Type="http://schemas.openxmlformats.org/officeDocument/2006/relationships/tags" Target="../tags/tag218.xml"/><Relationship Id="rId5" Type="http://schemas.openxmlformats.org/officeDocument/2006/relationships/tags" Target="../tags/tag165.xml"/><Relationship Id="rId61" Type="http://schemas.openxmlformats.org/officeDocument/2006/relationships/notesSlide" Target="../notesSlides/notesSlide10.xml"/><Relationship Id="rId19" Type="http://schemas.openxmlformats.org/officeDocument/2006/relationships/tags" Target="../tags/tag179.xml"/><Relationship Id="rId14" Type="http://schemas.openxmlformats.org/officeDocument/2006/relationships/tags" Target="../tags/tag174.xml"/><Relationship Id="rId22" Type="http://schemas.openxmlformats.org/officeDocument/2006/relationships/tags" Target="../tags/tag182.xml"/><Relationship Id="rId27" Type="http://schemas.openxmlformats.org/officeDocument/2006/relationships/tags" Target="../tags/tag187.xml"/><Relationship Id="rId30" Type="http://schemas.openxmlformats.org/officeDocument/2006/relationships/tags" Target="../tags/tag190.xml"/><Relationship Id="rId35" Type="http://schemas.openxmlformats.org/officeDocument/2006/relationships/tags" Target="../tags/tag195.xml"/><Relationship Id="rId43" Type="http://schemas.openxmlformats.org/officeDocument/2006/relationships/tags" Target="../tags/tag203.xml"/><Relationship Id="rId48" Type="http://schemas.openxmlformats.org/officeDocument/2006/relationships/tags" Target="../tags/tag208.xml"/><Relationship Id="rId56" Type="http://schemas.openxmlformats.org/officeDocument/2006/relationships/tags" Target="../tags/tag216.xml"/><Relationship Id="rId8" Type="http://schemas.openxmlformats.org/officeDocument/2006/relationships/tags" Target="../tags/tag168.xml"/><Relationship Id="rId51" Type="http://schemas.openxmlformats.org/officeDocument/2006/relationships/tags" Target="../tags/tag211.xml"/><Relationship Id="rId3" Type="http://schemas.openxmlformats.org/officeDocument/2006/relationships/tags" Target="../tags/tag163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tags" Target="../tags/tag185.xml"/><Relationship Id="rId33" Type="http://schemas.openxmlformats.org/officeDocument/2006/relationships/tags" Target="../tags/tag193.xml"/><Relationship Id="rId38" Type="http://schemas.openxmlformats.org/officeDocument/2006/relationships/tags" Target="../tags/tag198.xml"/><Relationship Id="rId46" Type="http://schemas.openxmlformats.org/officeDocument/2006/relationships/tags" Target="../tags/tag206.xml"/><Relationship Id="rId59" Type="http://schemas.openxmlformats.org/officeDocument/2006/relationships/tags" Target="../tags/tag219.xml"/><Relationship Id="rId20" Type="http://schemas.openxmlformats.org/officeDocument/2006/relationships/tags" Target="../tags/tag180.xml"/><Relationship Id="rId41" Type="http://schemas.openxmlformats.org/officeDocument/2006/relationships/tags" Target="../tags/tag201.xml"/><Relationship Id="rId54" Type="http://schemas.openxmlformats.org/officeDocument/2006/relationships/tags" Target="../tags/tag214.xml"/><Relationship Id="rId62" Type="http://schemas.openxmlformats.org/officeDocument/2006/relationships/image" Target="../media/image9.pn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5" Type="http://schemas.openxmlformats.org/officeDocument/2006/relationships/tags" Target="../tags/tag175.xml"/><Relationship Id="rId23" Type="http://schemas.openxmlformats.org/officeDocument/2006/relationships/tags" Target="../tags/tag183.xml"/><Relationship Id="rId28" Type="http://schemas.openxmlformats.org/officeDocument/2006/relationships/tags" Target="../tags/tag188.xml"/><Relationship Id="rId36" Type="http://schemas.openxmlformats.org/officeDocument/2006/relationships/tags" Target="../tags/tag196.xml"/><Relationship Id="rId49" Type="http://schemas.openxmlformats.org/officeDocument/2006/relationships/tags" Target="../tags/tag209.xml"/><Relationship Id="rId57" Type="http://schemas.openxmlformats.org/officeDocument/2006/relationships/tags" Target="../tags/tag217.xml"/><Relationship Id="rId10" Type="http://schemas.openxmlformats.org/officeDocument/2006/relationships/tags" Target="../tags/tag170.xml"/><Relationship Id="rId31" Type="http://schemas.openxmlformats.org/officeDocument/2006/relationships/tags" Target="../tags/tag191.xml"/><Relationship Id="rId44" Type="http://schemas.openxmlformats.org/officeDocument/2006/relationships/tags" Target="../tags/tag204.xml"/><Relationship Id="rId52" Type="http://schemas.openxmlformats.org/officeDocument/2006/relationships/tags" Target="../tags/tag212.xml"/><Relationship Id="rId60" Type="http://schemas.openxmlformats.org/officeDocument/2006/relationships/slideLayout" Target="../slideLayouts/slideLayout2.xml"/><Relationship Id="rId4" Type="http://schemas.openxmlformats.org/officeDocument/2006/relationships/tags" Target="../tags/tag164.xml"/><Relationship Id="rId9" Type="http://schemas.openxmlformats.org/officeDocument/2006/relationships/tags" Target="../tags/tag16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26" Type="http://schemas.openxmlformats.org/officeDocument/2006/relationships/image" Target="../media/image9.png"/><Relationship Id="rId3" Type="http://schemas.openxmlformats.org/officeDocument/2006/relationships/tags" Target="../tags/tag222.xml"/><Relationship Id="rId21" Type="http://schemas.openxmlformats.org/officeDocument/2006/relationships/tags" Target="../tags/tag240.xml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5" Type="http://schemas.openxmlformats.org/officeDocument/2006/relationships/notesSlide" Target="../notesSlides/notesSlide11.xml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0" Type="http://schemas.openxmlformats.org/officeDocument/2006/relationships/tags" Target="../tags/tag239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23" Type="http://schemas.openxmlformats.org/officeDocument/2006/relationships/tags" Target="../tags/tag242.xml"/><Relationship Id="rId10" Type="http://schemas.openxmlformats.org/officeDocument/2006/relationships/tags" Target="../tags/tag229.xml"/><Relationship Id="rId19" Type="http://schemas.openxmlformats.org/officeDocument/2006/relationships/tags" Target="../tags/tag238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Relationship Id="rId22" Type="http://schemas.openxmlformats.org/officeDocument/2006/relationships/tags" Target="../tags/tag24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5" Type="http://schemas.openxmlformats.org/officeDocument/2006/relationships/tags" Target="../tags/tag247.xml"/><Relationship Id="rId10" Type="http://schemas.openxmlformats.org/officeDocument/2006/relationships/tags" Target="../tags/tag252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68.xml"/><Relationship Id="rId18" Type="http://schemas.openxmlformats.org/officeDocument/2006/relationships/tags" Target="../tags/tag273.xml"/><Relationship Id="rId26" Type="http://schemas.openxmlformats.org/officeDocument/2006/relationships/tags" Target="../tags/tag281.xml"/><Relationship Id="rId39" Type="http://schemas.openxmlformats.org/officeDocument/2006/relationships/tags" Target="../tags/tag294.xml"/><Relationship Id="rId21" Type="http://schemas.openxmlformats.org/officeDocument/2006/relationships/tags" Target="../tags/tag276.xml"/><Relationship Id="rId34" Type="http://schemas.openxmlformats.org/officeDocument/2006/relationships/tags" Target="../tags/tag289.xml"/><Relationship Id="rId42" Type="http://schemas.openxmlformats.org/officeDocument/2006/relationships/tags" Target="../tags/tag297.xml"/><Relationship Id="rId47" Type="http://schemas.openxmlformats.org/officeDocument/2006/relationships/tags" Target="../tags/tag302.xml"/><Relationship Id="rId50" Type="http://schemas.openxmlformats.org/officeDocument/2006/relationships/tags" Target="../tags/tag305.xml"/><Relationship Id="rId7" Type="http://schemas.openxmlformats.org/officeDocument/2006/relationships/tags" Target="../tags/tag262.xml"/><Relationship Id="rId2" Type="http://schemas.openxmlformats.org/officeDocument/2006/relationships/tags" Target="../tags/tag257.xml"/><Relationship Id="rId16" Type="http://schemas.openxmlformats.org/officeDocument/2006/relationships/tags" Target="../tags/tag271.xml"/><Relationship Id="rId29" Type="http://schemas.openxmlformats.org/officeDocument/2006/relationships/tags" Target="../tags/tag284.xml"/><Relationship Id="rId11" Type="http://schemas.openxmlformats.org/officeDocument/2006/relationships/tags" Target="../tags/tag266.xml"/><Relationship Id="rId24" Type="http://schemas.openxmlformats.org/officeDocument/2006/relationships/tags" Target="../tags/tag279.xml"/><Relationship Id="rId32" Type="http://schemas.openxmlformats.org/officeDocument/2006/relationships/tags" Target="../tags/tag287.xml"/><Relationship Id="rId37" Type="http://schemas.openxmlformats.org/officeDocument/2006/relationships/tags" Target="../tags/tag292.xml"/><Relationship Id="rId40" Type="http://schemas.openxmlformats.org/officeDocument/2006/relationships/tags" Target="../tags/tag295.xml"/><Relationship Id="rId45" Type="http://schemas.openxmlformats.org/officeDocument/2006/relationships/tags" Target="../tags/tag300.xml"/><Relationship Id="rId53" Type="http://schemas.openxmlformats.org/officeDocument/2006/relationships/notesSlide" Target="../notesSlides/notesSlide14.xml"/><Relationship Id="rId5" Type="http://schemas.openxmlformats.org/officeDocument/2006/relationships/tags" Target="../tags/tag260.xml"/><Relationship Id="rId10" Type="http://schemas.openxmlformats.org/officeDocument/2006/relationships/tags" Target="../tags/tag265.xml"/><Relationship Id="rId19" Type="http://schemas.openxmlformats.org/officeDocument/2006/relationships/tags" Target="../tags/tag274.xml"/><Relationship Id="rId31" Type="http://schemas.openxmlformats.org/officeDocument/2006/relationships/tags" Target="../tags/tag286.xml"/><Relationship Id="rId44" Type="http://schemas.openxmlformats.org/officeDocument/2006/relationships/tags" Target="../tags/tag299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tags" Target="../tags/tag269.xml"/><Relationship Id="rId22" Type="http://schemas.openxmlformats.org/officeDocument/2006/relationships/tags" Target="../tags/tag277.xml"/><Relationship Id="rId27" Type="http://schemas.openxmlformats.org/officeDocument/2006/relationships/tags" Target="../tags/tag282.xml"/><Relationship Id="rId30" Type="http://schemas.openxmlformats.org/officeDocument/2006/relationships/tags" Target="../tags/tag285.xml"/><Relationship Id="rId35" Type="http://schemas.openxmlformats.org/officeDocument/2006/relationships/tags" Target="../tags/tag290.xml"/><Relationship Id="rId43" Type="http://schemas.openxmlformats.org/officeDocument/2006/relationships/tags" Target="../tags/tag298.xml"/><Relationship Id="rId48" Type="http://schemas.openxmlformats.org/officeDocument/2006/relationships/tags" Target="../tags/tag303.xml"/><Relationship Id="rId8" Type="http://schemas.openxmlformats.org/officeDocument/2006/relationships/tags" Target="../tags/tag263.xml"/><Relationship Id="rId51" Type="http://schemas.openxmlformats.org/officeDocument/2006/relationships/tags" Target="../tags/tag306.xml"/><Relationship Id="rId3" Type="http://schemas.openxmlformats.org/officeDocument/2006/relationships/tags" Target="../tags/tag258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25" Type="http://schemas.openxmlformats.org/officeDocument/2006/relationships/tags" Target="../tags/tag280.xml"/><Relationship Id="rId33" Type="http://schemas.openxmlformats.org/officeDocument/2006/relationships/tags" Target="../tags/tag288.xml"/><Relationship Id="rId38" Type="http://schemas.openxmlformats.org/officeDocument/2006/relationships/tags" Target="../tags/tag293.xml"/><Relationship Id="rId46" Type="http://schemas.openxmlformats.org/officeDocument/2006/relationships/tags" Target="../tags/tag301.xml"/><Relationship Id="rId20" Type="http://schemas.openxmlformats.org/officeDocument/2006/relationships/tags" Target="../tags/tag275.xml"/><Relationship Id="rId41" Type="http://schemas.openxmlformats.org/officeDocument/2006/relationships/tags" Target="../tags/tag296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5" Type="http://schemas.openxmlformats.org/officeDocument/2006/relationships/tags" Target="../tags/tag270.xml"/><Relationship Id="rId23" Type="http://schemas.openxmlformats.org/officeDocument/2006/relationships/tags" Target="../tags/tag278.xml"/><Relationship Id="rId28" Type="http://schemas.openxmlformats.org/officeDocument/2006/relationships/tags" Target="../tags/tag283.xml"/><Relationship Id="rId36" Type="http://schemas.openxmlformats.org/officeDocument/2006/relationships/tags" Target="../tags/tag291.xml"/><Relationship Id="rId49" Type="http://schemas.openxmlformats.org/officeDocument/2006/relationships/tags" Target="../tags/tag304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332.xml"/><Relationship Id="rId21" Type="http://schemas.openxmlformats.org/officeDocument/2006/relationships/tags" Target="../tags/tag327.xml"/><Relationship Id="rId42" Type="http://schemas.openxmlformats.org/officeDocument/2006/relationships/tags" Target="../tags/tag348.xml"/><Relationship Id="rId47" Type="http://schemas.openxmlformats.org/officeDocument/2006/relationships/tags" Target="../tags/tag353.xml"/><Relationship Id="rId63" Type="http://schemas.openxmlformats.org/officeDocument/2006/relationships/tags" Target="../tags/tag369.xml"/><Relationship Id="rId68" Type="http://schemas.openxmlformats.org/officeDocument/2006/relationships/tags" Target="../tags/tag374.xml"/><Relationship Id="rId16" Type="http://schemas.openxmlformats.org/officeDocument/2006/relationships/tags" Target="../tags/tag322.xml"/><Relationship Id="rId11" Type="http://schemas.openxmlformats.org/officeDocument/2006/relationships/tags" Target="../tags/tag317.xml"/><Relationship Id="rId24" Type="http://schemas.openxmlformats.org/officeDocument/2006/relationships/tags" Target="../tags/tag330.xml"/><Relationship Id="rId32" Type="http://schemas.openxmlformats.org/officeDocument/2006/relationships/tags" Target="../tags/tag338.xml"/><Relationship Id="rId37" Type="http://schemas.openxmlformats.org/officeDocument/2006/relationships/tags" Target="../tags/tag343.xml"/><Relationship Id="rId40" Type="http://schemas.openxmlformats.org/officeDocument/2006/relationships/tags" Target="../tags/tag346.xml"/><Relationship Id="rId45" Type="http://schemas.openxmlformats.org/officeDocument/2006/relationships/tags" Target="../tags/tag351.xml"/><Relationship Id="rId53" Type="http://schemas.openxmlformats.org/officeDocument/2006/relationships/tags" Target="../tags/tag359.xml"/><Relationship Id="rId58" Type="http://schemas.openxmlformats.org/officeDocument/2006/relationships/tags" Target="../tags/tag364.xml"/><Relationship Id="rId66" Type="http://schemas.openxmlformats.org/officeDocument/2006/relationships/tags" Target="../tags/tag372.xml"/><Relationship Id="rId74" Type="http://schemas.openxmlformats.org/officeDocument/2006/relationships/tags" Target="../tags/tag380.xml"/><Relationship Id="rId79" Type="http://schemas.openxmlformats.org/officeDocument/2006/relationships/notesSlide" Target="../notesSlides/notesSlide15.xml"/><Relationship Id="rId5" Type="http://schemas.openxmlformats.org/officeDocument/2006/relationships/tags" Target="../tags/tag311.xml"/><Relationship Id="rId61" Type="http://schemas.openxmlformats.org/officeDocument/2006/relationships/tags" Target="../tags/tag367.xml"/><Relationship Id="rId19" Type="http://schemas.openxmlformats.org/officeDocument/2006/relationships/tags" Target="../tags/tag325.xml"/><Relationship Id="rId14" Type="http://schemas.openxmlformats.org/officeDocument/2006/relationships/tags" Target="../tags/tag320.xml"/><Relationship Id="rId22" Type="http://schemas.openxmlformats.org/officeDocument/2006/relationships/tags" Target="../tags/tag328.xml"/><Relationship Id="rId27" Type="http://schemas.openxmlformats.org/officeDocument/2006/relationships/tags" Target="../tags/tag333.xml"/><Relationship Id="rId30" Type="http://schemas.openxmlformats.org/officeDocument/2006/relationships/tags" Target="../tags/tag336.xml"/><Relationship Id="rId35" Type="http://schemas.openxmlformats.org/officeDocument/2006/relationships/tags" Target="../tags/tag341.xml"/><Relationship Id="rId43" Type="http://schemas.openxmlformats.org/officeDocument/2006/relationships/tags" Target="../tags/tag349.xml"/><Relationship Id="rId48" Type="http://schemas.openxmlformats.org/officeDocument/2006/relationships/tags" Target="../tags/tag354.xml"/><Relationship Id="rId56" Type="http://schemas.openxmlformats.org/officeDocument/2006/relationships/tags" Target="../tags/tag362.xml"/><Relationship Id="rId64" Type="http://schemas.openxmlformats.org/officeDocument/2006/relationships/tags" Target="../tags/tag370.xml"/><Relationship Id="rId69" Type="http://schemas.openxmlformats.org/officeDocument/2006/relationships/tags" Target="../tags/tag375.xml"/><Relationship Id="rId77" Type="http://schemas.openxmlformats.org/officeDocument/2006/relationships/tags" Target="../tags/tag383.xml"/><Relationship Id="rId8" Type="http://schemas.openxmlformats.org/officeDocument/2006/relationships/tags" Target="../tags/tag314.xml"/><Relationship Id="rId51" Type="http://schemas.openxmlformats.org/officeDocument/2006/relationships/tags" Target="../tags/tag357.xml"/><Relationship Id="rId72" Type="http://schemas.openxmlformats.org/officeDocument/2006/relationships/tags" Target="../tags/tag378.xml"/><Relationship Id="rId3" Type="http://schemas.openxmlformats.org/officeDocument/2006/relationships/tags" Target="../tags/tag309.xml"/><Relationship Id="rId12" Type="http://schemas.openxmlformats.org/officeDocument/2006/relationships/tags" Target="../tags/tag318.xml"/><Relationship Id="rId17" Type="http://schemas.openxmlformats.org/officeDocument/2006/relationships/tags" Target="../tags/tag323.xml"/><Relationship Id="rId25" Type="http://schemas.openxmlformats.org/officeDocument/2006/relationships/tags" Target="../tags/tag331.xml"/><Relationship Id="rId33" Type="http://schemas.openxmlformats.org/officeDocument/2006/relationships/tags" Target="../tags/tag339.xml"/><Relationship Id="rId38" Type="http://schemas.openxmlformats.org/officeDocument/2006/relationships/tags" Target="../tags/tag344.xml"/><Relationship Id="rId46" Type="http://schemas.openxmlformats.org/officeDocument/2006/relationships/tags" Target="../tags/tag352.xml"/><Relationship Id="rId59" Type="http://schemas.openxmlformats.org/officeDocument/2006/relationships/tags" Target="../tags/tag365.xml"/><Relationship Id="rId67" Type="http://schemas.openxmlformats.org/officeDocument/2006/relationships/tags" Target="../tags/tag373.xml"/><Relationship Id="rId20" Type="http://schemas.openxmlformats.org/officeDocument/2006/relationships/tags" Target="../tags/tag326.xml"/><Relationship Id="rId41" Type="http://schemas.openxmlformats.org/officeDocument/2006/relationships/tags" Target="../tags/tag347.xml"/><Relationship Id="rId54" Type="http://schemas.openxmlformats.org/officeDocument/2006/relationships/tags" Target="../tags/tag360.xml"/><Relationship Id="rId62" Type="http://schemas.openxmlformats.org/officeDocument/2006/relationships/tags" Target="../tags/tag368.xml"/><Relationship Id="rId70" Type="http://schemas.openxmlformats.org/officeDocument/2006/relationships/tags" Target="../tags/tag376.xml"/><Relationship Id="rId75" Type="http://schemas.openxmlformats.org/officeDocument/2006/relationships/tags" Target="../tags/tag381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5" Type="http://schemas.openxmlformats.org/officeDocument/2006/relationships/tags" Target="../tags/tag321.xml"/><Relationship Id="rId23" Type="http://schemas.openxmlformats.org/officeDocument/2006/relationships/tags" Target="../tags/tag329.xml"/><Relationship Id="rId28" Type="http://schemas.openxmlformats.org/officeDocument/2006/relationships/tags" Target="../tags/tag334.xml"/><Relationship Id="rId36" Type="http://schemas.openxmlformats.org/officeDocument/2006/relationships/tags" Target="../tags/tag342.xml"/><Relationship Id="rId49" Type="http://schemas.openxmlformats.org/officeDocument/2006/relationships/tags" Target="../tags/tag355.xml"/><Relationship Id="rId57" Type="http://schemas.openxmlformats.org/officeDocument/2006/relationships/tags" Target="../tags/tag363.xml"/><Relationship Id="rId10" Type="http://schemas.openxmlformats.org/officeDocument/2006/relationships/tags" Target="../tags/tag316.xml"/><Relationship Id="rId31" Type="http://schemas.openxmlformats.org/officeDocument/2006/relationships/tags" Target="../tags/tag337.xml"/><Relationship Id="rId44" Type="http://schemas.openxmlformats.org/officeDocument/2006/relationships/tags" Target="../tags/tag350.xml"/><Relationship Id="rId52" Type="http://schemas.openxmlformats.org/officeDocument/2006/relationships/tags" Target="../tags/tag358.xml"/><Relationship Id="rId60" Type="http://schemas.openxmlformats.org/officeDocument/2006/relationships/tags" Target="../tags/tag366.xml"/><Relationship Id="rId65" Type="http://schemas.openxmlformats.org/officeDocument/2006/relationships/tags" Target="../tags/tag371.xml"/><Relationship Id="rId73" Type="http://schemas.openxmlformats.org/officeDocument/2006/relationships/tags" Target="../tags/tag379.xml"/><Relationship Id="rId78" Type="http://schemas.openxmlformats.org/officeDocument/2006/relationships/slideLayout" Target="../slideLayouts/slideLayout3.xml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3" Type="http://schemas.openxmlformats.org/officeDocument/2006/relationships/tags" Target="../tags/tag319.xml"/><Relationship Id="rId18" Type="http://schemas.openxmlformats.org/officeDocument/2006/relationships/tags" Target="../tags/tag324.xml"/><Relationship Id="rId39" Type="http://schemas.openxmlformats.org/officeDocument/2006/relationships/tags" Target="../tags/tag345.xml"/><Relationship Id="rId34" Type="http://schemas.openxmlformats.org/officeDocument/2006/relationships/tags" Target="../tags/tag340.xml"/><Relationship Id="rId50" Type="http://schemas.openxmlformats.org/officeDocument/2006/relationships/tags" Target="../tags/tag356.xml"/><Relationship Id="rId55" Type="http://schemas.openxmlformats.org/officeDocument/2006/relationships/tags" Target="../tags/tag361.xml"/><Relationship Id="rId76" Type="http://schemas.openxmlformats.org/officeDocument/2006/relationships/tags" Target="../tags/tag382.xml"/><Relationship Id="rId7" Type="http://schemas.openxmlformats.org/officeDocument/2006/relationships/tags" Target="../tags/tag313.xml"/><Relationship Id="rId71" Type="http://schemas.openxmlformats.org/officeDocument/2006/relationships/tags" Target="../tags/tag377.xml"/><Relationship Id="rId2" Type="http://schemas.openxmlformats.org/officeDocument/2006/relationships/tags" Target="../tags/tag308.xml"/><Relationship Id="rId29" Type="http://schemas.openxmlformats.org/officeDocument/2006/relationships/tags" Target="../tags/tag3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409.xml"/><Relationship Id="rId21" Type="http://schemas.openxmlformats.org/officeDocument/2006/relationships/tags" Target="../tags/tag404.xml"/><Relationship Id="rId42" Type="http://schemas.openxmlformats.org/officeDocument/2006/relationships/tags" Target="../tags/tag425.xml"/><Relationship Id="rId47" Type="http://schemas.openxmlformats.org/officeDocument/2006/relationships/tags" Target="../tags/tag430.xml"/><Relationship Id="rId63" Type="http://schemas.openxmlformats.org/officeDocument/2006/relationships/tags" Target="../tags/tag446.xml"/><Relationship Id="rId68" Type="http://schemas.openxmlformats.org/officeDocument/2006/relationships/tags" Target="../tags/tag451.xml"/><Relationship Id="rId84" Type="http://schemas.openxmlformats.org/officeDocument/2006/relationships/image" Target="../media/image10.png"/><Relationship Id="rId16" Type="http://schemas.openxmlformats.org/officeDocument/2006/relationships/tags" Target="../tags/tag399.xml"/><Relationship Id="rId11" Type="http://schemas.openxmlformats.org/officeDocument/2006/relationships/tags" Target="../tags/tag394.xml"/><Relationship Id="rId32" Type="http://schemas.openxmlformats.org/officeDocument/2006/relationships/tags" Target="../tags/tag415.xml"/><Relationship Id="rId37" Type="http://schemas.openxmlformats.org/officeDocument/2006/relationships/tags" Target="../tags/tag420.xml"/><Relationship Id="rId53" Type="http://schemas.openxmlformats.org/officeDocument/2006/relationships/tags" Target="../tags/tag436.xml"/><Relationship Id="rId58" Type="http://schemas.openxmlformats.org/officeDocument/2006/relationships/tags" Target="../tags/tag441.xml"/><Relationship Id="rId74" Type="http://schemas.openxmlformats.org/officeDocument/2006/relationships/tags" Target="../tags/tag457.xml"/><Relationship Id="rId79" Type="http://schemas.openxmlformats.org/officeDocument/2006/relationships/tags" Target="../tags/tag462.xml"/><Relationship Id="rId5" Type="http://schemas.openxmlformats.org/officeDocument/2006/relationships/tags" Target="../tags/tag388.xml"/><Relationship Id="rId61" Type="http://schemas.openxmlformats.org/officeDocument/2006/relationships/tags" Target="../tags/tag444.xml"/><Relationship Id="rId82" Type="http://schemas.openxmlformats.org/officeDocument/2006/relationships/slideLayout" Target="../slideLayouts/slideLayout3.xml"/><Relationship Id="rId19" Type="http://schemas.openxmlformats.org/officeDocument/2006/relationships/tags" Target="../tags/tag402.xml"/><Relationship Id="rId14" Type="http://schemas.openxmlformats.org/officeDocument/2006/relationships/tags" Target="../tags/tag397.xml"/><Relationship Id="rId22" Type="http://schemas.openxmlformats.org/officeDocument/2006/relationships/tags" Target="../tags/tag405.xml"/><Relationship Id="rId27" Type="http://schemas.openxmlformats.org/officeDocument/2006/relationships/tags" Target="../tags/tag410.xml"/><Relationship Id="rId30" Type="http://schemas.openxmlformats.org/officeDocument/2006/relationships/tags" Target="../tags/tag413.xml"/><Relationship Id="rId35" Type="http://schemas.openxmlformats.org/officeDocument/2006/relationships/tags" Target="../tags/tag418.xml"/><Relationship Id="rId43" Type="http://schemas.openxmlformats.org/officeDocument/2006/relationships/tags" Target="../tags/tag426.xml"/><Relationship Id="rId48" Type="http://schemas.openxmlformats.org/officeDocument/2006/relationships/tags" Target="../tags/tag431.xml"/><Relationship Id="rId56" Type="http://schemas.openxmlformats.org/officeDocument/2006/relationships/tags" Target="../tags/tag439.xml"/><Relationship Id="rId64" Type="http://schemas.openxmlformats.org/officeDocument/2006/relationships/tags" Target="../tags/tag447.xml"/><Relationship Id="rId69" Type="http://schemas.openxmlformats.org/officeDocument/2006/relationships/tags" Target="../tags/tag452.xml"/><Relationship Id="rId77" Type="http://schemas.openxmlformats.org/officeDocument/2006/relationships/tags" Target="../tags/tag460.xml"/><Relationship Id="rId8" Type="http://schemas.openxmlformats.org/officeDocument/2006/relationships/tags" Target="../tags/tag391.xml"/><Relationship Id="rId51" Type="http://schemas.openxmlformats.org/officeDocument/2006/relationships/tags" Target="../tags/tag434.xml"/><Relationship Id="rId72" Type="http://schemas.openxmlformats.org/officeDocument/2006/relationships/tags" Target="../tags/tag455.xml"/><Relationship Id="rId80" Type="http://schemas.openxmlformats.org/officeDocument/2006/relationships/tags" Target="../tags/tag463.xml"/><Relationship Id="rId3" Type="http://schemas.openxmlformats.org/officeDocument/2006/relationships/tags" Target="../tags/tag386.xml"/><Relationship Id="rId12" Type="http://schemas.openxmlformats.org/officeDocument/2006/relationships/tags" Target="../tags/tag395.xml"/><Relationship Id="rId17" Type="http://schemas.openxmlformats.org/officeDocument/2006/relationships/tags" Target="../tags/tag400.xml"/><Relationship Id="rId25" Type="http://schemas.openxmlformats.org/officeDocument/2006/relationships/tags" Target="../tags/tag408.xml"/><Relationship Id="rId33" Type="http://schemas.openxmlformats.org/officeDocument/2006/relationships/tags" Target="../tags/tag416.xml"/><Relationship Id="rId38" Type="http://schemas.openxmlformats.org/officeDocument/2006/relationships/tags" Target="../tags/tag421.xml"/><Relationship Id="rId46" Type="http://schemas.openxmlformats.org/officeDocument/2006/relationships/tags" Target="../tags/tag429.xml"/><Relationship Id="rId59" Type="http://schemas.openxmlformats.org/officeDocument/2006/relationships/tags" Target="../tags/tag442.xml"/><Relationship Id="rId67" Type="http://schemas.openxmlformats.org/officeDocument/2006/relationships/tags" Target="../tags/tag450.xml"/><Relationship Id="rId20" Type="http://schemas.openxmlformats.org/officeDocument/2006/relationships/tags" Target="../tags/tag403.xml"/><Relationship Id="rId41" Type="http://schemas.openxmlformats.org/officeDocument/2006/relationships/tags" Target="../tags/tag424.xml"/><Relationship Id="rId54" Type="http://schemas.openxmlformats.org/officeDocument/2006/relationships/tags" Target="../tags/tag437.xml"/><Relationship Id="rId62" Type="http://schemas.openxmlformats.org/officeDocument/2006/relationships/tags" Target="../tags/tag445.xml"/><Relationship Id="rId70" Type="http://schemas.openxmlformats.org/officeDocument/2006/relationships/tags" Target="../tags/tag453.xml"/><Relationship Id="rId75" Type="http://schemas.openxmlformats.org/officeDocument/2006/relationships/tags" Target="../tags/tag458.xml"/><Relationship Id="rId83" Type="http://schemas.openxmlformats.org/officeDocument/2006/relationships/notesSlide" Target="../notesSlides/notesSlide16.xml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5" Type="http://schemas.openxmlformats.org/officeDocument/2006/relationships/tags" Target="../tags/tag398.xml"/><Relationship Id="rId23" Type="http://schemas.openxmlformats.org/officeDocument/2006/relationships/tags" Target="../tags/tag406.xml"/><Relationship Id="rId28" Type="http://schemas.openxmlformats.org/officeDocument/2006/relationships/tags" Target="../tags/tag411.xml"/><Relationship Id="rId36" Type="http://schemas.openxmlformats.org/officeDocument/2006/relationships/tags" Target="../tags/tag419.xml"/><Relationship Id="rId49" Type="http://schemas.openxmlformats.org/officeDocument/2006/relationships/tags" Target="../tags/tag432.xml"/><Relationship Id="rId57" Type="http://schemas.openxmlformats.org/officeDocument/2006/relationships/tags" Target="../tags/tag440.xml"/><Relationship Id="rId10" Type="http://schemas.openxmlformats.org/officeDocument/2006/relationships/tags" Target="../tags/tag393.xml"/><Relationship Id="rId31" Type="http://schemas.openxmlformats.org/officeDocument/2006/relationships/tags" Target="../tags/tag414.xml"/><Relationship Id="rId44" Type="http://schemas.openxmlformats.org/officeDocument/2006/relationships/tags" Target="../tags/tag427.xml"/><Relationship Id="rId52" Type="http://schemas.openxmlformats.org/officeDocument/2006/relationships/tags" Target="../tags/tag435.xml"/><Relationship Id="rId60" Type="http://schemas.openxmlformats.org/officeDocument/2006/relationships/tags" Target="../tags/tag443.xml"/><Relationship Id="rId65" Type="http://schemas.openxmlformats.org/officeDocument/2006/relationships/tags" Target="../tags/tag448.xml"/><Relationship Id="rId73" Type="http://schemas.openxmlformats.org/officeDocument/2006/relationships/tags" Target="../tags/tag456.xml"/><Relationship Id="rId78" Type="http://schemas.openxmlformats.org/officeDocument/2006/relationships/tags" Target="../tags/tag461.xml"/><Relationship Id="rId81" Type="http://schemas.openxmlformats.org/officeDocument/2006/relationships/tags" Target="../tags/tag464.xml"/><Relationship Id="rId4" Type="http://schemas.openxmlformats.org/officeDocument/2006/relationships/tags" Target="../tags/tag387.xml"/><Relationship Id="rId9" Type="http://schemas.openxmlformats.org/officeDocument/2006/relationships/tags" Target="../tags/tag392.xml"/><Relationship Id="rId13" Type="http://schemas.openxmlformats.org/officeDocument/2006/relationships/tags" Target="../tags/tag396.xml"/><Relationship Id="rId18" Type="http://schemas.openxmlformats.org/officeDocument/2006/relationships/tags" Target="../tags/tag401.xml"/><Relationship Id="rId39" Type="http://schemas.openxmlformats.org/officeDocument/2006/relationships/tags" Target="../tags/tag422.xml"/><Relationship Id="rId34" Type="http://schemas.openxmlformats.org/officeDocument/2006/relationships/tags" Target="../tags/tag417.xml"/><Relationship Id="rId50" Type="http://schemas.openxmlformats.org/officeDocument/2006/relationships/tags" Target="../tags/tag433.xml"/><Relationship Id="rId55" Type="http://schemas.openxmlformats.org/officeDocument/2006/relationships/tags" Target="../tags/tag438.xml"/><Relationship Id="rId76" Type="http://schemas.openxmlformats.org/officeDocument/2006/relationships/tags" Target="../tags/tag459.xml"/><Relationship Id="rId7" Type="http://schemas.openxmlformats.org/officeDocument/2006/relationships/tags" Target="../tags/tag390.xml"/><Relationship Id="rId71" Type="http://schemas.openxmlformats.org/officeDocument/2006/relationships/tags" Target="../tags/tag454.xml"/><Relationship Id="rId2" Type="http://schemas.openxmlformats.org/officeDocument/2006/relationships/tags" Target="../tags/tag385.xml"/><Relationship Id="rId29" Type="http://schemas.openxmlformats.org/officeDocument/2006/relationships/tags" Target="../tags/tag412.xml"/><Relationship Id="rId24" Type="http://schemas.openxmlformats.org/officeDocument/2006/relationships/tags" Target="../tags/tag407.xml"/><Relationship Id="rId40" Type="http://schemas.openxmlformats.org/officeDocument/2006/relationships/tags" Target="../tags/tag423.xml"/><Relationship Id="rId45" Type="http://schemas.openxmlformats.org/officeDocument/2006/relationships/tags" Target="../tags/tag428.xml"/><Relationship Id="rId66" Type="http://schemas.openxmlformats.org/officeDocument/2006/relationships/tags" Target="../tags/tag4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479.xml"/><Relationship Id="rId18" Type="http://schemas.openxmlformats.org/officeDocument/2006/relationships/tags" Target="../tags/tag484.xml"/><Relationship Id="rId26" Type="http://schemas.openxmlformats.org/officeDocument/2006/relationships/tags" Target="../tags/tag492.xml"/><Relationship Id="rId39" Type="http://schemas.openxmlformats.org/officeDocument/2006/relationships/tags" Target="../tags/tag505.xml"/><Relationship Id="rId21" Type="http://schemas.openxmlformats.org/officeDocument/2006/relationships/tags" Target="../tags/tag487.xml"/><Relationship Id="rId34" Type="http://schemas.openxmlformats.org/officeDocument/2006/relationships/tags" Target="../tags/tag500.xml"/><Relationship Id="rId42" Type="http://schemas.openxmlformats.org/officeDocument/2006/relationships/tags" Target="../tags/tag508.xml"/><Relationship Id="rId7" Type="http://schemas.openxmlformats.org/officeDocument/2006/relationships/tags" Target="../tags/tag473.xml"/><Relationship Id="rId2" Type="http://schemas.openxmlformats.org/officeDocument/2006/relationships/tags" Target="../tags/tag468.xml"/><Relationship Id="rId16" Type="http://schemas.openxmlformats.org/officeDocument/2006/relationships/tags" Target="../tags/tag482.xml"/><Relationship Id="rId29" Type="http://schemas.openxmlformats.org/officeDocument/2006/relationships/tags" Target="../tags/tag495.xml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1" Type="http://schemas.openxmlformats.org/officeDocument/2006/relationships/tags" Target="../tags/tag477.xml"/><Relationship Id="rId24" Type="http://schemas.openxmlformats.org/officeDocument/2006/relationships/tags" Target="../tags/tag490.xml"/><Relationship Id="rId32" Type="http://schemas.openxmlformats.org/officeDocument/2006/relationships/tags" Target="../tags/tag498.xml"/><Relationship Id="rId37" Type="http://schemas.openxmlformats.org/officeDocument/2006/relationships/tags" Target="../tags/tag503.xml"/><Relationship Id="rId40" Type="http://schemas.openxmlformats.org/officeDocument/2006/relationships/tags" Target="../tags/tag506.xml"/><Relationship Id="rId45" Type="http://schemas.openxmlformats.org/officeDocument/2006/relationships/notesSlide" Target="../notesSlides/notesSlide18.xml"/><Relationship Id="rId5" Type="http://schemas.openxmlformats.org/officeDocument/2006/relationships/tags" Target="../tags/tag471.xml"/><Relationship Id="rId15" Type="http://schemas.openxmlformats.org/officeDocument/2006/relationships/tags" Target="../tags/tag481.xml"/><Relationship Id="rId23" Type="http://schemas.openxmlformats.org/officeDocument/2006/relationships/tags" Target="../tags/tag489.xml"/><Relationship Id="rId28" Type="http://schemas.openxmlformats.org/officeDocument/2006/relationships/tags" Target="../tags/tag494.xml"/><Relationship Id="rId36" Type="http://schemas.openxmlformats.org/officeDocument/2006/relationships/tags" Target="../tags/tag502.xml"/><Relationship Id="rId10" Type="http://schemas.openxmlformats.org/officeDocument/2006/relationships/tags" Target="../tags/tag476.xml"/><Relationship Id="rId19" Type="http://schemas.openxmlformats.org/officeDocument/2006/relationships/tags" Target="../tags/tag485.xml"/><Relationship Id="rId31" Type="http://schemas.openxmlformats.org/officeDocument/2006/relationships/tags" Target="../tags/tag497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4" Type="http://schemas.openxmlformats.org/officeDocument/2006/relationships/tags" Target="../tags/tag480.xml"/><Relationship Id="rId22" Type="http://schemas.openxmlformats.org/officeDocument/2006/relationships/tags" Target="../tags/tag488.xml"/><Relationship Id="rId27" Type="http://schemas.openxmlformats.org/officeDocument/2006/relationships/tags" Target="../tags/tag493.xml"/><Relationship Id="rId30" Type="http://schemas.openxmlformats.org/officeDocument/2006/relationships/tags" Target="../tags/tag496.xml"/><Relationship Id="rId35" Type="http://schemas.openxmlformats.org/officeDocument/2006/relationships/tags" Target="../tags/tag501.xml"/><Relationship Id="rId43" Type="http://schemas.openxmlformats.org/officeDocument/2006/relationships/tags" Target="../tags/tag509.xml"/><Relationship Id="rId8" Type="http://schemas.openxmlformats.org/officeDocument/2006/relationships/tags" Target="../tags/tag474.xml"/><Relationship Id="rId3" Type="http://schemas.openxmlformats.org/officeDocument/2006/relationships/tags" Target="../tags/tag469.xml"/><Relationship Id="rId12" Type="http://schemas.openxmlformats.org/officeDocument/2006/relationships/tags" Target="../tags/tag478.xml"/><Relationship Id="rId17" Type="http://schemas.openxmlformats.org/officeDocument/2006/relationships/tags" Target="../tags/tag483.xml"/><Relationship Id="rId25" Type="http://schemas.openxmlformats.org/officeDocument/2006/relationships/tags" Target="../tags/tag491.xml"/><Relationship Id="rId33" Type="http://schemas.openxmlformats.org/officeDocument/2006/relationships/tags" Target="../tags/tag499.xml"/><Relationship Id="rId38" Type="http://schemas.openxmlformats.org/officeDocument/2006/relationships/tags" Target="../tags/tag504.xml"/><Relationship Id="rId20" Type="http://schemas.openxmlformats.org/officeDocument/2006/relationships/tags" Target="../tags/tag486.xml"/><Relationship Id="rId41" Type="http://schemas.openxmlformats.org/officeDocument/2006/relationships/tags" Target="../tags/tag50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17.xml"/><Relationship Id="rId3" Type="http://schemas.openxmlformats.org/officeDocument/2006/relationships/tags" Target="../tags/tag512.xml"/><Relationship Id="rId7" Type="http://schemas.openxmlformats.org/officeDocument/2006/relationships/tags" Target="../tags/tag516.xml"/><Relationship Id="rId2" Type="http://schemas.openxmlformats.org/officeDocument/2006/relationships/tags" Target="../tags/tag511.xml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5" Type="http://schemas.openxmlformats.org/officeDocument/2006/relationships/tags" Target="../tags/tag514.xml"/><Relationship Id="rId10" Type="http://schemas.openxmlformats.org/officeDocument/2006/relationships/notesSlide" Target="../notesSlides/notesSlide20.xml"/><Relationship Id="rId4" Type="http://schemas.openxmlformats.org/officeDocument/2006/relationships/tags" Target="../tags/tag513.xml"/><Relationship Id="rId9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20.xml"/><Relationship Id="rId2" Type="http://schemas.openxmlformats.org/officeDocument/2006/relationships/tags" Target="../tags/tag519.xml"/><Relationship Id="rId1" Type="http://schemas.openxmlformats.org/officeDocument/2006/relationships/tags" Target="../tags/tag518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23.xml"/><Relationship Id="rId2" Type="http://schemas.openxmlformats.org/officeDocument/2006/relationships/tags" Target="../tags/tag522.xml"/><Relationship Id="rId1" Type="http://schemas.openxmlformats.org/officeDocument/2006/relationships/tags" Target="../tags/tag521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26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32.xml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40.xml"/><Relationship Id="rId13" Type="http://schemas.openxmlformats.org/officeDocument/2006/relationships/tags" Target="../tags/tag545.xml"/><Relationship Id="rId18" Type="http://schemas.openxmlformats.org/officeDocument/2006/relationships/tags" Target="../tags/tag550.xml"/><Relationship Id="rId3" Type="http://schemas.openxmlformats.org/officeDocument/2006/relationships/tags" Target="../tags/tag535.xml"/><Relationship Id="rId21" Type="http://schemas.openxmlformats.org/officeDocument/2006/relationships/notesSlide" Target="../notesSlides/notesSlide27.xml"/><Relationship Id="rId7" Type="http://schemas.openxmlformats.org/officeDocument/2006/relationships/tags" Target="../tags/tag539.xml"/><Relationship Id="rId12" Type="http://schemas.openxmlformats.org/officeDocument/2006/relationships/tags" Target="../tags/tag544.xml"/><Relationship Id="rId17" Type="http://schemas.openxmlformats.org/officeDocument/2006/relationships/tags" Target="../tags/tag549.xml"/><Relationship Id="rId25" Type="http://schemas.openxmlformats.org/officeDocument/2006/relationships/image" Target="../media/image16.jpg"/><Relationship Id="rId2" Type="http://schemas.openxmlformats.org/officeDocument/2006/relationships/tags" Target="../tags/tag534.xml"/><Relationship Id="rId16" Type="http://schemas.openxmlformats.org/officeDocument/2006/relationships/tags" Target="../tags/tag548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11" Type="http://schemas.openxmlformats.org/officeDocument/2006/relationships/tags" Target="../tags/tag543.xml"/><Relationship Id="rId24" Type="http://schemas.openxmlformats.org/officeDocument/2006/relationships/image" Target="../media/image15.jpg"/><Relationship Id="rId5" Type="http://schemas.openxmlformats.org/officeDocument/2006/relationships/tags" Target="../tags/tag537.xml"/><Relationship Id="rId15" Type="http://schemas.openxmlformats.org/officeDocument/2006/relationships/tags" Target="../tags/tag547.xml"/><Relationship Id="rId23" Type="http://schemas.openxmlformats.org/officeDocument/2006/relationships/image" Target="../media/image14.jpeg"/><Relationship Id="rId10" Type="http://schemas.openxmlformats.org/officeDocument/2006/relationships/tags" Target="../tags/tag542.xml"/><Relationship Id="rId19" Type="http://schemas.openxmlformats.org/officeDocument/2006/relationships/tags" Target="../tags/tag551.xml"/><Relationship Id="rId4" Type="http://schemas.openxmlformats.org/officeDocument/2006/relationships/tags" Target="../tags/tag536.xml"/><Relationship Id="rId9" Type="http://schemas.openxmlformats.org/officeDocument/2006/relationships/tags" Target="../tags/tag541.xml"/><Relationship Id="rId14" Type="http://schemas.openxmlformats.org/officeDocument/2006/relationships/tags" Target="../tags/tag546.xml"/><Relationship Id="rId22" Type="http://schemas.openxmlformats.org/officeDocument/2006/relationships/image" Target="../media/image1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19" Type="http://schemas.openxmlformats.org/officeDocument/2006/relationships/image" Target="../media/image9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slideLayout" Target="../slideLayouts/slideLayout3.xml"/><Relationship Id="rId3" Type="http://schemas.openxmlformats.org/officeDocument/2006/relationships/tags" Target="../tags/tag53.xml"/><Relationship Id="rId21" Type="http://schemas.openxmlformats.org/officeDocument/2006/relationships/tags" Target="../tags/tag71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tags" Target="../tags/tag75.xml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tags" Target="../tags/tag74.xml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28" Type="http://schemas.openxmlformats.org/officeDocument/2006/relationships/image" Target="../media/image9.png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tags" Target="../tags/tag72.xml"/><Relationship Id="rId27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3283522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We made it!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dirty="0">
                <a:latin typeface="Anonymous Pro" panose="02060609030202000504" pitchFamily="49" charset="0"/>
              </a:rPr>
              <a:t>car *c = malloc(sizeof(car));</a:t>
            </a:r>
          </a:p>
          <a:p>
            <a:r>
              <a:rPr lang="en-US" sz="1600" dirty="0">
                <a:latin typeface="Anonymous Pro" panose="02060609030202000504" pitchFamily="49" charset="0"/>
              </a:rPr>
              <a:t>c-&gt;miles = 100;</a:t>
            </a:r>
          </a:p>
          <a:p>
            <a:r>
              <a:rPr lang="en-US" sz="1600" dirty="0">
                <a:latin typeface="Anonymous Pro" panose="02060609030202000504" pitchFamily="49" charset="0"/>
              </a:rPr>
              <a:t>c-&gt;gals = 17;</a:t>
            </a:r>
          </a:p>
          <a:p>
            <a:r>
              <a:rPr lang="en-US" sz="1600" dirty="0">
                <a:latin typeface="Anonymous Pro" panose="02060609030202000504" pitchFamily="49" charset="0"/>
              </a:rPr>
              <a:t>float mpg = get_mpg(c);</a:t>
            </a:r>
          </a:p>
          <a:p>
            <a:r>
              <a:rPr lang="en-US" sz="1600" dirty="0">
                <a:latin typeface="Anonymous Pro" panose="020606090302020005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dirty="0">
                <a:latin typeface="Anonymous Pro" panose="02060609030202000504" pitchFamily="49" charset="0"/>
              </a:rPr>
              <a:t>Car c = new Car();</a:t>
            </a:r>
          </a:p>
          <a:p>
            <a:r>
              <a:rPr lang="en-US" sz="1600" dirty="0">
                <a:latin typeface="Anonymous Pro" panose="02060609030202000504" pitchFamily="49" charset="0"/>
              </a:rPr>
              <a:t>c.setMiles(100);</a:t>
            </a:r>
          </a:p>
          <a:p>
            <a:r>
              <a:rPr lang="en-US" sz="1600" dirty="0">
                <a:latin typeface="Anonymous Pro" panose="02060609030202000504" pitchFamily="49" charset="0"/>
              </a:rPr>
              <a:t>c.setGals(17);</a:t>
            </a:r>
          </a:p>
          <a:p>
            <a:r>
              <a:rPr lang="en-US" sz="1600" dirty="0">
                <a:latin typeface="Anonymous Pro" panose="02060609030202000504" pitchFamily="49" charset="0"/>
              </a:rPr>
              <a:t>float mpg =</a:t>
            </a:r>
            <a:br>
              <a:rPr lang="en-US" sz="1600" dirty="0">
                <a:latin typeface="Anonymous Pro" panose="02060609030202000504" pitchFamily="49" charset="0"/>
              </a:rPr>
            </a:br>
            <a:r>
              <a:rPr lang="en-US" sz="1600" dirty="0">
                <a:latin typeface="Anonymous Pro" panose="020606090302020005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dirty="0">
                <a:latin typeface="Anonymous Pro" panose="02060609030202000504" pitchFamily="49" charset="0"/>
              </a:rPr>
              <a:t>get_mpg:</a:t>
            </a:r>
          </a:p>
          <a:p>
            <a:r>
              <a:rPr lang="en-US" sz="1400" dirty="0">
                <a:latin typeface="Anonymous Pro" panose="02060609030202000504" pitchFamily="49" charset="0"/>
              </a:rPr>
              <a:t>    pushq   %rbp</a:t>
            </a:r>
          </a:p>
          <a:p>
            <a:r>
              <a:rPr lang="en-US" sz="1400" dirty="0">
                <a:latin typeface="Anonymous Pro" panose="02060609030202000504" pitchFamily="49" charset="0"/>
              </a:rPr>
              <a:t>    movq    %rsp, %rbp</a:t>
            </a:r>
          </a:p>
          <a:p>
            <a:r>
              <a:rPr lang="en-US" sz="1400" dirty="0">
                <a:latin typeface="Anonymous Pro" panose="02060609030202000504" pitchFamily="49" charset="0"/>
              </a:rPr>
              <a:t>    ...</a:t>
            </a:r>
          </a:p>
          <a:p>
            <a:r>
              <a:rPr lang="en-US" sz="1400" dirty="0">
                <a:latin typeface="Anonymous Pro" panose="02060609030202000504" pitchFamily="49" charset="0"/>
              </a:rPr>
              <a:t>    popq    %rbp</a:t>
            </a:r>
          </a:p>
          <a:p>
            <a:r>
              <a:rPr lang="en-US" sz="1400" dirty="0">
                <a:latin typeface="Anonymous Pro" panose="02060609030202000504" pitchFamily="49" charset="0"/>
              </a:rPr>
              <a:t>    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2147855" y="564963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  <p:grpSp>
        <p:nvGrpSpPr>
          <p:cNvPr id="26" name="Group 25"/>
          <p:cNvGrpSpPr/>
          <p:nvPr>
            <p:custDataLst>
              <p:tags r:id="rId9"/>
            </p:custDataLst>
          </p:nvPr>
        </p:nvGrpSpPr>
        <p:grpSpPr>
          <a:xfrm>
            <a:off x="5626100" y="4444347"/>
            <a:ext cx="2984500" cy="1017305"/>
            <a:chOff x="2057400" y="4480727"/>
            <a:chExt cx="2984500" cy="1017305"/>
          </a:xfrm>
        </p:grpSpPr>
        <p:pic>
          <p:nvPicPr>
            <p:cNvPr id="18" name="Picture 17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2"/>
            <a:stretch>
              <a:fillRect/>
            </a:stretch>
          </p:blipFill>
          <p:spPr>
            <a:xfrm>
              <a:off x="3276600" y="4480727"/>
              <a:ext cx="772668" cy="101730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3"/>
            <a:stretch>
              <a:fillRect/>
            </a:stretch>
          </p:blipFill>
          <p:spPr>
            <a:xfrm>
              <a:off x="2057400" y="4597400"/>
              <a:ext cx="1081903" cy="812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4"/>
            <a:stretch>
              <a:fillRect/>
            </a:stretch>
          </p:blipFill>
          <p:spPr>
            <a:xfrm>
              <a:off x="4267200" y="4522721"/>
              <a:ext cx="774700" cy="897741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ato" panose="020F0502020204030203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ato" panose="020F0502020204030203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2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ato" panose="020F0502020204030203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3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ato" panose="020F0502020204030203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dirty="0">
                <a:latin typeface="Anonymous Pro" panose="02060609030202000504" pitchFamily="49" charset="0"/>
              </a:rPr>
              <a:t>0111010000011000</a:t>
            </a:r>
          </a:p>
          <a:p>
            <a:r>
              <a:rPr lang="en-US" sz="1400" dirty="0">
                <a:latin typeface="Anonymous Pro" panose="02060609030202000504" pitchFamily="49" charset="0"/>
              </a:rPr>
              <a:t>100011010000010000000010</a:t>
            </a:r>
          </a:p>
          <a:p>
            <a:r>
              <a:rPr lang="en-US" sz="1400" dirty="0">
                <a:latin typeface="Anonymous Pro" panose="02060609030202000504" pitchFamily="49" charset="0"/>
              </a:rPr>
              <a:t>1000100111000010</a:t>
            </a:r>
          </a:p>
          <a:p>
            <a:r>
              <a:rPr lang="en-US" sz="1400" dirty="0">
                <a:latin typeface="Anonymous Pro" panose="020606090302020005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5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ato" panose="020F0502020204030203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6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ato" panose="020F0502020204030203" pitchFamily="34" charset="0"/>
              </a:rPr>
              <a:t>OS:</a:t>
            </a:r>
          </a:p>
        </p:txBody>
      </p:sp>
      <p:sp>
        <p:nvSpPr>
          <p:cNvPr id="31" name="Rectangle 30"/>
          <p:cNvSpPr/>
          <p:nvPr>
            <p:custDataLst>
              <p:tags r:id="rId17"/>
            </p:custDataLst>
          </p:nvPr>
        </p:nvSpPr>
        <p:spPr bwMode="auto">
          <a:xfrm>
            <a:off x="5562600" y="4419600"/>
            <a:ext cx="30480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  <p:cxnSp>
        <p:nvCxnSpPr>
          <p:cNvPr id="32" name="Straight Arrow Connector 31"/>
          <p:cNvCxnSpPr>
            <a:stCxn id="9" idx="2"/>
          </p:cNvCxnSpPr>
          <p:nvPr>
            <p:custDataLst>
              <p:tags r:id="rId18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9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20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21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2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106" name="TextBox 105"/>
          <p:cNvSpPr txBox="1"/>
          <p:nvPr>
            <p:custDataLst>
              <p:tags r:id="rId24"/>
            </p:custDataLst>
          </p:nvPr>
        </p:nvSpPr>
        <p:spPr>
          <a:xfrm>
            <a:off x="7010400" y="381000"/>
            <a:ext cx="213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999999"/>
                </a:solidFill>
                <a:latin typeface="Lato" panose="020F0502020204030203" pitchFamily="34" charset="0"/>
              </a:rPr>
              <a:t>Memory &amp; data</a:t>
            </a:r>
          </a:p>
          <a:p>
            <a:r>
              <a:rPr lang="en-US" sz="1800" dirty="0">
                <a:solidFill>
                  <a:srgbClr val="999999"/>
                </a:solidFill>
                <a:latin typeface="Lato" panose="020F0502020204030203" pitchFamily="34" charset="0"/>
              </a:rPr>
              <a:t>Integers &amp; floats</a:t>
            </a:r>
          </a:p>
          <a:p>
            <a:r>
              <a:rPr lang="en-US" sz="1800" dirty="0">
                <a:solidFill>
                  <a:srgbClr val="999999"/>
                </a:solidFill>
                <a:latin typeface="Lato" panose="020F0502020204030203" pitchFamily="34" charset="0"/>
              </a:rPr>
              <a:t>Machine code &amp; C</a:t>
            </a:r>
          </a:p>
          <a:p>
            <a:r>
              <a:rPr lang="en-US" sz="1800" dirty="0">
                <a:solidFill>
                  <a:srgbClr val="999999"/>
                </a:solidFill>
                <a:latin typeface="Lato" panose="020F0502020204030203" pitchFamily="34" charset="0"/>
              </a:rPr>
              <a:t>x86 </a:t>
            </a:r>
            <a:r>
              <a:rPr lang="en-US" sz="1800" dirty="0" smtClean="0">
                <a:solidFill>
                  <a:srgbClr val="999999"/>
                </a:solidFill>
                <a:latin typeface="Lato" panose="020F0502020204030203" pitchFamily="34" charset="0"/>
              </a:rPr>
              <a:t>assembly</a:t>
            </a:r>
          </a:p>
          <a:p>
            <a:r>
              <a:rPr lang="en-US" sz="1800" dirty="0">
                <a:solidFill>
                  <a:srgbClr val="999999"/>
                </a:solidFill>
                <a:latin typeface="Lato" panose="020F0502020204030203" pitchFamily="34" charset="0"/>
              </a:rPr>
              <a:t>Procedures &amp; stacks</a:t>
            </a:r>
          </a:p>
          <a:p>
            <a:r>
              <a:rPr lang="en-US" sz="1800" dirty="0">
                <a:solidFill>
                  <a:srgbClr val="999999"/>
                </a:solidFill>
                <a:latin typeface="Lato" panose="020F0502020204030203" pitchFamily="34" charset="0"/>
              </a:rPr>
              <a:t>Arrays &amp; structs</a:t>
            </a:r>
          </a:p>
          <a:p>
            <a:r>
              <a:rPr lang="en-US" sz="1800" dirty="0">
                <a:solidFill>
                  <a:srgbClr val="999999"/>
                </a:solidFill>
                <a:latin typeface="Lato" panose="020F0502020204030203" pitchFamily="34" charset="0"/>
              </a:rPr>
              <a:t>Memory &amp; caches</a:t>
            </a:r>
          </a:p>
          <a:p>
            <a:r>
              <a:rPr lang="en-US" sz="1800" dirty="0">
                <a:solidFill>
                  <a:srgbClr val="999999"/>
                </a:solidFill>
                <a:latin typeface="Lato" panose="020F0502020204030203" pitchFamily="34" charset="0"/>
              </a:rPr>
              <a:t>Processes</a:t>
            </a:r>
          </a:p>
          <a:p>
            <a:r>
              <a:rPr lang="en-US" sz="1800" dirty="0">
                <a:solidFill>
                  <a:srgbClr val="999999"/>
                </a:solidFill>
                <a:latin typeface="Lato" panose="020F0502020204030203" pitchFamily="34" charset="0"/>
              </a:rPr>
              <a:t>Virtual memory</a:t>
            </a:r>
          </a:p>
          <a:p>
            <a:r>
              <a:rPr lang="en-US" sz="1800" dirty="0">
                <a:solidFill>
                  <a:srgbClr val="999999"/>
                </a:solidFill>
                <a:latin typeface="Lato" panose="020F0502020204030203" pitchFamily="34" charset="0"/>
              </a:rPr>
              <a:t>Memory allocation</a:t>
            </a:r>
          </a:p>
          <a:p>
            <a:r>
              <a:rPr lang="en-US" sz="1800" dirty="0">
                <a:solidFill>
                  <a:srgbClr val="999999"/>
                </a:solidFill>
                <a:latin typeface="Lato" panose="020F0502020204030203" pitchFamily="34" charset="0"/>
              </a:rPr>
              <a:t>Java vs. C</a:t>
            </a:r>
          </a:p>
        </p:txBody>
      </p:sp>
    </p:spTree>
    <p:extLst>
      <p:ext uri="{BB962C8B-B14F-4D97-AF65-F5344CB8AC3E}">
        <p14:creationId xmlns:p14="http://schemas.microsoft.com/office/powerpoint/2010/main" val="27073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/>
          <p:cNvSpPr/>
          <p:nvPr/>
        </p:nvSpPr>
        <p:spPr bwMode="auto">
          <a:xfrm rot="5400000">
            <a:off x="3109944" y="4702264"/>
            <a:ext cx="2789290" cy="1458734"/>
          </a:xfrm>
          <a:custGeom>
            <a:avLst/>
            <a:gdLst>
              <a:gd name="connsiteX0" fmla="*/ 0 w 3740860"/>
              <a:gd name="connsiteY0" fmla="*/ 1283230 h 1283230"/>
              <a:gd name="connsiteX1" fmla="*/ 1488123 w 3740860"/>
              <a:gd name="connsiteY1" fmla="*/ 0 h 1283230"/>
              <a:gd name="connsiteX2" fmla="*/ 2252737 w 3740860"/>
              <a:gd name="connsiteY2" fmla="*/ 0 h 1283230"/>
              <a:gd name="connsiteX3" fmla="*/ 3740860 w 3740860"/>
              <a:gd name="connsiteY3" fmla="*/ 1283230 h 1283230"/>
              <a:gd name="connsiteX4" fmla="*/ 0 w 3740860"/>
              <a:gd name="connsiteY4" fmla="*/ 1283230 h 1283230"/>
              <a:gd name="connsiteX0" fmla="*/ 0 w 2583269"/>
              <a:gd name="connsiteY0" fmla="*/ 1283230 h 1283230"/>
              <a:gd name="connsiteX1" fmla="*/ 1488123 w 2583269"/>
              <a:gd name="connsiteY1" fmla="*/ 0 h 1283230"/>
              <a:gd name="connsiteX2" fmla="*/ 2252737 w 2583269"/>
              <a:gd name="connsiteY2" fmla="*/ 0 h 1283230"/>
              <a:gd name="connsiteX3" fmla="*/ 2583269 w 2583269"/>
              <a:gd name="connsiteY3" fmla="*/ 1263775 h 1283230"/>
              <a:gd name="connsiteX4" fmla="*/ 0 w 2583269"/>
              <a:gd name="connsiteY4" fmla="*/ 1283230 h 1283230"/>
              <a:gd name="connsiteX0" fmla="*/ 0 w 2476267"/>
              <a:gd name="connsiteY0" fmla="*/ 1283230 h 1283230"/>
              <a:gd name="connsiteX1" fmla="*/ 1488123 w 2476267"/>
              <a:gd name="connsiteY1" fmla="*/ 0 h 1283230"/>
              <a:gd name="connsiteX2" fmla="*/ 2252737 w 2476267"/>
              <a:gd name="connsiteY2" fmla="*/ 0 h 1283230"/>
              <a:gd name="connsiteX3" fmla="*/ 2476267 w 2476267"/>
              <a:gd name="connsiteY3" fmla="*/ 1263775 h 1283230"/>
              <a:gd name="connsiteX4" fmla="*/ 0 w 2476267"/>
              <a:gd name="connsiteY4" fmla="*/ 1283230 h 128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267" h="1283230">
                <a:moveTo>
                  <a:pt x="0" y="1283230"/>
                </a:moveTo>
                <a:lnTo>
                  <a:pt x="1488123" y="0"/>
                </a:lnTo>
                <a:lnTo>
                  <a:pt x="2252737" y="0"/>
                </a:lnTo>
                <a:lnTo>
                  <a:pt x="2476267" y="1263775"/>
                </a:lnTo>
                <a:lnTo>
                  <a:pt x="0" y="1283230"/>
                </a:lnTo>
                <a:close/>
              </a:path>
            </a:pathLst>
          </a:custGeom>
          <a:gradFill flip="none" rotWithShape="1">
            <a:gsLst>
              <a:gs pos="0">
                <a:srgbClr val="B7D2FA">
                  <a:alpha val="0"/>
                </a:srgbClr>
              </a:gs>
              <a:gs pos="50000">
                <a:srgbClr val="B7D2FA">
                  <a:alpha val="50196"/>
                </a:srgbClr>
              </a:gs>
              <a:gs pos="100000">
                <a:srgbClr val="B7D2FA"/>
              </a:gs>
            </a:gsLst>
            <a:lin ang="16200000" scaled="0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Lato" panose="020F0502020204030203" pitchFamily="34" charset="0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Lato" charset="0"/>
                <a:ea typeface="Lato" charset="0"/>
                <a:cs typeface="Lato" charset="0"/>
              </a:rPr>
              <a:t>Program’s View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>
                <a:latin typeface="Lato" charset="0"/>
                <a:ea typeface="Lato" charset="0"/>
                <a:cs typeface="Lato" charset="0"/>
              </a:rPr>
              <a:pPr/>
              <a:t>10</a:t>
            </a:fld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746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31837" y="1326585"/>
            <a:ext cx="1845948" cy="52395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>
              <a:lnSpc>
                <a:spcPct val="100000"/>
              </a:lnSpc>
            </a:pPr>
            <a:r>
              <a:rPr lang="en-US" b="0" dirty="0">
                <a:latin typeface="Lato" charset="0"/>
                <a:ea typeface="Lato" charset="0"/>
                <a:cs typeface="Lato" charset="0"/>
              </a:rPr>
              <a:t>Memory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623039" y="1736226"/>
            <a:ext cx="5139758" cy="4827501"/>
            <a:chOff x="-218084" y="1052611"/>
            <a:chExt cx="8990609" cy="5500589"/>
          </a:xfrm>
        </p:grpSpPr>
        <p:sp>
          <p:nvSpPr>
            <p:cNvPr id="57" name="Rectangle 5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607636" y="5578957"/>
              <a:ext cx="3200400" cy="950912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Instructions</a:t>
              </a:r>
            </a:p>
          </p:txBody>
        </p:sp>
        <p:sp>
          <p:nvSpPr>
            <p:cNvPr id="58" name="Rectangle 5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11790" y="4953000"/>
              <a:ext cx="3200400" cy="639762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Literals</a:t>
              </a:r>
            </a:p>
          </p:txBody>
        </p:sp>
        <p:sp>
          <p:nvSpPr>
            <p:cNvPr id="59" name="Rectangle 5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09850" y="4046537"/>
              <a:ext cx="3200400" cy="906463"/>
            </a:xfrm>
            <a:prstGeom prst="rect">
              <a:avLst/>
            </a:prstGeom>
            <a:solidFill>
              <a:srgbClr val="94BD5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Static Data</a:t>
              </a:r>
            </a:p>
          </p:txBody>
        </p:sp>
        <p:sp>
          <p:nvSpPr>
            <p:cNvPr id="60" name="Rectangle 5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609850" y="3132138"/>
              <a:ext cx="3200400" cy="906462"/>
            </a:xfrm>
            <a:prstGeom prst="rect">
              <a:avLst/>
            </a:prstGeom>
            <a:solidFill>
              <a:srgbClr val="DC23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Dynamic Data</a:t>
              </a:r>
              <a:b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</a:b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(Heap)</a:t>
              </a:r>
            </a:p>
          </p:txBody>
        </p:sp>
        <p:sp>
          <p:nvSpPr>
            <p:cNvPr id="61" name="Rectangle 6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09850" y="2286000"/>
              <a:ext cx="3200400" cy="8382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09850" y="1371600"/>
              <a:ext cx="3200400" cy="906463"/>
            </a:xfrm>
            <a:prstGeom prst="rect">
              <a:avLst/>
            </a:prstGeom>
            <a:solidFill>
              <a:srgbClr val="FF950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Stack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998890" y="4920756"/>
              <a:ext cx="2179638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dirty="0" smtClean="0">
                  <a:latin typeface="Lato" charset="0"/>
                  <a:ea typeface="Lato" charset="0"/>
                  <a:cs typeface="Lato" charset="0"/>
                </a:rPr>
                <a:t>Large </a:t>
              </a: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constants </a:t>
              </a:r>
              <a:br>
                <a:rPr lang="en-US" sz="1400" b="0" smtClean="0">
                  <a:latin typeface="Lato" charset="0"/>
                  <a:ea typeface="Lato" charset="0"/>
                  <a:cs typeface="Lato" charset="0"/>
                </a:rPr>
              </a:b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(</a:t>
              </a:r>
              <a:r>
                <a:rPr lang="en-US" sz="1400" b="0" dirty="0" smtClean="0">
                  <a:latin typeface="Lato" charset="0"/>
                  <a:ea typeface="Lato" charset="0"/>
                  <a:cs typeface="Lato" charset="0"/>
                </a:rPr>
                <a:t>e.g</a:t>
              </a:r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., “example”)</a:t>
              </a:r>
            </a:p>
          </p:txBody>
        </p:sp>
        <p:sp>
          <p:nvSpPr>
            <p:cNvPr id="64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019800" y="4038600"/>
              <a:ext cx="2752725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i="1" dirty="0">
                  <a:latin typeface="Lato" charset="0"/>
                  <a:ea typeface="Lato" charset="0"/>
                  <a:cs typeface="Lato" charset="0"/>
                </a:rPr>
                <a:t>static</a:t>
              </a:r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 variables</a:t>
              </a:r>
            </a:p>
            <a:p>
              <a:r>
                <a:rPr lang="en-US" sz="1400" b="0" dirty="0" smtClean="0">
                  <a:latin typeface="Lato" charset="0"/>
                  <a:ea typeface="Lato" charset="0"/>
                  <a:cs typeface="Lato" charset="0"/>
                </a:rPr>
                <a:t>(global variables in C)</a:t>
              </a:r>
              <a:endParaRPr lang="en-US" sz="1400" b="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5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019800" y="3276600"/>
              <a:ext cx="22860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>
                  <a:latin typeface="Lato" charset="0"/>
                  <a:ea typeface="Lato" charset="0"/>
                  <a:cs typeface="Lato" charset="0"/>
                </a:rPr>
                <a:t>variables </a:t>
              </a: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allocated</a:t>
              </a:r>
              <a:br>
                <a:rPr lang="en-US" sz="1400" b="0" smtClean="0">
                  <a:latin typeface="Lato" charset="0"/>
                  <a:ea typeface="Lato" charset="0"/>
                  <a:cs typeface="Lato" charset="0"/>
                </a:rPr>
              </a:b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 with </a:t>
              </a:r>
              <a:r>
                <a:rPr lang="en-US" sz="1400" b="0" i="1" smtClean="0">
                  <a:latin typeface="Lato" charset="0"/>
                  <a:ea typeface="Lato" charset="0"/>
                  <a:cs typeface="Lato" charset="0"/>
                </a:rPr>
                <a:t>new</a:t>
              </a: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 </a:t>
              </a:r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or </a:t>
              </a:r>
              <a:r>
                <a:rPr lang="en-US" sz="1400" b="0" i="1" dirty="0">
                  <a:latin typeface="Lato" charset="0"/>
                  <a:ea typeface="Lato" charset="0"/>
                  <a:cs typeface="Lato" charset="0"/>
                </a:rPr>
                <a:t>malloc</a:t>
              </a:r>
              <a:endParaRPr lang="en-US" sz="1400" b="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6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019800" y="1524000"/>
              <a:ext cx="16764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local variables;</a:t>
              </a:r>
              <a:br>
                <a:rPr lang="en-US" sz="1400" b="0" dirty="0">
                  <a:latin typeface="Lato" charset="0"/>
                  <a:ea typeface="Lato" charset="0"/>
                  <a:cs typeface="Lato" charset="0"/>
                </a:rPr>
              </a:br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procedure context</a:t>
              </a:r>
            </a:p>
          </p:txBody>
        </p:sp>
        <p:sp>
          <p:nvSpPr>
            <p:cNvPr id="67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05000" y="6096000"/>
              <a:ext cx="306388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0</a:t>
              </a:r>
            </a:p>
          </p:txBody>
        </p:sp>
        <p:sp>
          <p:nvSpPr>
            <p:cNvPr id="68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704517" y="1052611"/>
              <a:ext cx="606426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r>
                <a:rPr lang="en-US" sz="16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2</a:t>
              </a:r>
              <a:r>
                <a:rPr lang="en-US" sz="1600" baseline="33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N</a:t>
              </a:r>
              <a:r>
                <a:rPr lang="en-US" sz="16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-1</a:t>
              </a:r>
            </a:p>
          </p:txBody>
        </p:sp>
        <p:sp>
          <p:nvSpPr>
            <p:cNvPr id="69" name="Line 1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484778" y="1371600"/>
              <a:ext cx="0" cy="518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0" name="Line 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10800000" flipV="1">
              <a:off x="5257800" y="1904999"/>
              <a:ext cx="0" cy="685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1" name="Line 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rot="10800000">
              <a:off x="5257800" y="2895599"/>
              <a:ext cx="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3" name="TextBox 72"/>
            <p:cNvSpPr txBox="1"/>
            <p:nvPr>
              <p:custDataLst>
                <p:tags r:id="rId19"/>
              </p:custDataLst>
            </p:nvPr>
          </p:nvSpPr>
          <p:spPr>
            <a:xfrm>
              <a:off x="203543" y="1393212"/>
              <a:ext cx="2288639" cy="350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 smtClean="0">
                  <a:latin typeface="Lato" charset="0"/>
                  <a:ea typeface="Lato" charset="0"/>
                  <a:cs typeface="Lato" charset="0"/>
                </a:rPr>
                <a:t>High addresses</a:t>
              </a:r>
              <a:endParaRPr lang="en-US" sz="1400" b="0" i="1" dirty="0" smtClean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4" name="TextBox 73"/>
            <p:cNvSpPr txBox="1"/>
            <p:nvPr>
              <p:custDataLst>
                <p:tags r:id="rId20"/>
              </p:custDataLst>
            </p:nvPr>
          </p:nvSpPr>
          <p:spPr>
            <a:xfrm>
              <a:off x="-218084" y="6179179"/>
              <a:ext cx="2276566" cy="350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1" smtClean="0">
                  <a:latin typeface="Lato" charset="0"/>
                  <a:ea typeface="Lato" charset="0"/>
                  <a:cs typeface="Lato" charset="0"/>
                </a:rPr>
                <a:t>Low addresses</a:t>
              </a:r>
              <a:endParaRPr lang="en-US" sz="1400" b="0" i="1" dirty="0" smtClean="0">
                <a:latin typeface="Lato" charset="0"/>
                <a:ea typeface="Lato" charset="0"/>
                <a:cs typeface="Lato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48" y="185731"/>
            <a:ext cx="1392094" cy="139209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</a:p>
          <a:p>
            <a:pPr lvl="1"/>
            <a:r>
              <a:rPr lang="en-US" dirty="0" smtClean="0"/>
              <a:t>Data movement</a:t>
            </a:r>
          </a:p>
          <a:p>
            <a:pPr lvl="2"/>
            <a:r>
              <a:rPr lang="en-US" dirty="0" err="1" smtClean="0"/>
              <a:t>mov</a:t>
            </a:r>
            <a:r>
              <a:rPr lang="en-US" dirty="0" smtClean="0"/>
              <a:t>, </a:t>
            </a:r>
            <a:r>
              <a:rPr lang="en-US" dirty="0" err="1" smtClean="0"/>
              <a:t>movz</a:t>
            </a:r>
            <a:r>
              <a:rPr lang="en-US" dirty="0" smtClean="0"/>
              <a:t>, </a:t>
            </a:r>
            <a:r>
              <a:rPr lang="en-US" dirty="0" err="1" smtClean="0"/>
              <a:t>movz</a:t>
            </a:r>
            <a:endParaRPr lang="en-US" dirty="0" smtClean="0"/>
          </a:p>
          <a:p>
            <a:pPr lvl="2"/>
            <a:r>
              <a:rPr lang="en-US" dirty="0" smtClean="0"/>
              <a:t>push, pop</a:t>
            </a:r>
          </a:p>
          <a:p>
            <a:pPr lvl="1"/>
            <a:r>
              <a:rPr lang="en-US" dirty="0" smtClean="0"/>
              <a:t>Arithmetic</a:t>
            </a:r>
          </a:p>
          <a:p>
            <a:pPr lvl="2"/>
            <a:r>
              <a:rPr lang="en-US" dirty="0" smtClean="0"/>
              <a:t>add, sub, </a:t>
            </a:r>
            <a:r>
              <a:rPr lang="en-US" dirty="0" err="1" smtClean="0"/>
              <a:t>imul</a:t>
            </a:r>
            <a:endParaRPr lang="en-US" dirty="0" smtClean="0"/>
          </a:p>
          <a:p>
            <a:pPr lvl="1"/>
            <a:r>
              <a:rPr lang="en-US" dirty="0" smtClean="0"/>
              <a:t>Control flow</a:t>
            </a:r>
          </a:p>
          <a:p>
            <a:pPr lvl="2"/>
            <a:r>
              <a:rPr lang="en-US" dirty="0" err="1" smtClean="0"/>
              <a:t>cmp</a:t>
            </a:r>
            <a:r>
              <a:rPr lang="en-US" dirty="0" smtClean="0"/>
              <a:t>, test</a:t>
            </a:r>
          </a:p>
          <a:p>
            <a:pPr lvl="2"/>
            <a:r>
              <a:rPr lang="en-US" dirty="0" err="1" smtClean="0"/>
              <a:t>jmp</a:t>
            </a:r>
            <a:r>
              <a:rPr lang="en-US" dirty="0" smtClean="0"/>
              <a:t>, je, </a:t>
            </a:r>
            <a:r>
              <a:rPr lang="en-US" dirty="0" err="1" smtClean="0"/>
              <a:t>jgt</a:t>
            </a:r>
            <a:r>
              <a:rPr lang="en-US" dirty="0" smtClean="0"/>
              <a:t>, ...</a:t>
            </a:r>
          </a:p>
          <a:p>
            <a:pPr lvl="2"/>
            <a:r>
              <a:rPr lang="en-US" dirty="0" smtClean="0"/>
              <a:t>call, ret</a:t>
            </a:r>
            <a:endParaRPr lang="en-US" dirty="0"/>
          </a:p>
          <a:p>
            <a:r>
              <a:rPr lang="en-US" dirty="0" smtClean="0"/>
              <a:t>Operand types</a:t>
            </a:r>
          </a:p>
          <a:p>
            <a:pPr lvl="1"/>
            <a:r>
              <a:rPr lang="en-US" dirty="0" smtClean="0"/>
              <a:t>Literal: $8</a:t>
            </a:r>
          </a:p>
          <a:p>
            <a:pPr lvl="1"/>
            <a:r>
              <a:rPr lang="en-US" dirty="0" smtClean="0"/>
              <a:t>Register: %</a:t>
            </a:r>
            <a:r>
              <a:rPr lang="en-US" dirty="0" err="1" smtClean="0"/>
              <a:t>rdi</a:t>
            </a:r>
            <a:r>
              <a:rPr lang="en-US" dirty="0" smtClean="0"/>
              <a:t>, %al</a:t>
            </a:r>
          </a:p>
          <a:p>
            <a:pPr lvl="1"/>
            <a:r>
              <a:rPr lang="en-US" dirty="0" smtClean="0"/>
              <a:t>Memory: D(</a:t>
            </a:r>
            <a:r>
              <a:rPr lang="en-US" dirty="0" err="1" smtClean="0"/>
              <a:t>Rb,Ri,S</a:t>
            </a:r>
            <a:r>
              <a:rPr lang="en-US" dirty="0" smtClean="0"/>
              <a:t>) = </a:t>
            </a:r>
            <a:r>
              <a:rPr lang="en-US" dirty="0" err="1" smtClean="0"/>
              <a:t>D+Rb+Ri</a:t>
            </a:r>
            <a:r>
              <a:rPr lang="en-US" dirty="0" smtClean="0"/>
              <a:t>*S</a:t>
            </a:r>
          </a:p>
          <a:p>
            <a:pPr lvl="2"/>
            <a:r>
              <a:rPr lang="en-US" dirty="0" smtClean="0"/>
              <a:t>lea: </a:t>
            </a:r>
            <a:r>
              <a:rPr lang="en-US" i="1" dirty="0" smtClean="0"/>
              <a:t>not a memory access!</a:t>
            </a:r>
          </a:p>
        </p:txBody>
      </p:sp>
    </p:spTree>
    <p:extLst>
      <p:ext uri="{BB962C8B-B14F-4D97-AF65-F5344CB8AC3E}">
        <p14:creationId xmlns:p14="http://schemas.microsoft.com/office/powerpoint/2010/main" val="17221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apezoid 2"/>
          <p:cNvSpPr/>
          <p:nvPr/>
        </p:nvSpPr>
        <p:spPr bwMode="auto">
          <a:xfrm rot="5400000" flipH="1">
            <a:off x="3191351" y="2356540"/>
            <a:ext cx="2626475" cy="1458734"/>
          </a:xfrm>
          <a:custGeom>
            <a:avLst/>
            <a:gdLst>
              <a:gd name="connsiteX0" fmla="*/ 0 w 3740860"/>
              <a:gd name="connsiteY0" fmla="*/ 1283230 h 1283230"/>
              <a:gd name="connsiteX1" fmla="*/ 1488123 w 3740860"/>
              <a:gd name="connsiteY1" fmla="*/ 0 h 1283230"/>
              <a:gd name="connsiteX2" fmla="*/ 2252737 w 3740860"/>
              <a:gd name="connsiteY2" fmla="*/ 0 h 1283230"/>
              <a:gd name="connsiteX3" fmla="*/ 3740860 w 3740860"/>
              <a:gd name="connsiteY3" fmla="*/ 1283230 h 1283230"/>
              <a:gd name="connsiteX4" fmla="*/ 0 w 3740860"/>
              <a:gd name="connsiteY4" fmla="*/ 1283230 h 1283230"/>
              <a:gd name="connsiteX0" fmla="*/ 0 w 2583269"/>
              <a:gd name="connsiteY0" fmla="*/ 1283230 h 1283230"/>
              <a:gd name="connsiteX1" fmla="*/ 1488123 w 2583269"/>
              <a:gd name="connsiteY1" fmla="*/ 0 h 1283230"/>
              <a:gd name="connsiteX2" fmla="*/ 2252737 w 2583269"/>
              <a:gd name="connsiteY2" fmla="*/ 0 h 1283230"/>
              <a:gd name="connsiteX3" fmla="*/ 2583269 w 2583269"/>
              <a:gd name="connsiteY3" fmla="*/ 1263775 h 1283230"/>
              <a:gd name="connsiteX4" fmla="*/ 0 w 2583269"/>
              <a:gd name="connsiteY4" fmla="*/ 1283230 h 1283230"/>
              <a:gd name="connsiteX0" fmla="*/ 0 w 2476267"/>
              <a:gd name="connsiteY0" fmla="*/ 1283230 h 1283230"/>
              <a:gd name="connsiteX1" fmla="*/ 1488123 w 2476267"/>
              <a:gd name="connsiteY1" fmla="*/ 0 h 1283230"/>
              <a:gd name="connsiteX2" fmla="*/ 2252737 w 2476267"/>
              <a:gd name="connsiteY2" fmla="*/ 0 h 1283230"/>
              <a:gd name="connsiteX3" fmla="*/ 2476267 w 2476267"/>
              <a:gd name="connsiteY3" fmla="*/ 1263775 h 1283230"/>
              <a:gd name="connsiteX4" fmla="*/ 0 w 2476267"/>
              <a:gd name="connsiteY4" fmla="*/ 1283230 h 128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267" h="1283230">
                <a:moveTo>
                  <a:pt x="0" y="1283230"/>
                </a:moveTo>
                <a:lnTo>
                  <a:pt x="1488123" y="0"/>
                </a:lnTo>
                <a:lnTo>
                  <a:pt x="2252737" y="0"/>
                </a:lnTo>
                <a:lnTo>
                  <a:pt x="2476267" y="1263775"/>
                </a:lnTo>
                <a:lnTo>
                  <a:pt x="0" y="1283230"/>
                </a:lnTo>
                <a:close/>
              </a:path>
            </a:pathLst>
          </a:custGeom>
          <a:gradFill flip="none" rotWithShape="1">
            <a:gsLst>
              <a:gs pos="0">
                <a:srgbClr val="EBB78C">
                  <a:alpha val="0"/>
                </a:srgbClr>
              </a:gs>
              <a:gs pos="50000">
                <a:srgbClr val="EBB78C">
                  <a:alpha val="50196"/>
                </a:srgbClr>
              </a:gs>
              <a:gs pos="100000">
                <a:srgbClr val="EBB78C"/>
              </a:gs>
            </a:gsLst>
            <a:lin ang="16200000" scaled="0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Lato" panose="020F0502020204030203" pitchFamily="34" charset="0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Lato" charset="0"/>
                <a:ea typeface="Lato" charset="0"/>
                <a:cs typeface="Lato" charset="0"/>
              </a:rPr>
              <a:t>Program’s View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0312" y="1045424"/>
            <a:ext cx="4256016" cy="5649738"/>
          </a:xfrm>
        </p:spPr>
        <p:txBody>
          <a:bodyPr/>
          <a:lstStyle/>
          <a:p>
            <a:r>
              <a:rPr lang="en-US" dirty="0" smtClean="0"/>
              <a:t>Procedures</a:t>
            </a:r>
          </a:p>
          <a:p>
            <a:pPr lvl="1"/>
            <a:r>
              <a:rPr lang="en-US" dirty="0" smtClean="0"/>
              <a:t>Essential abstraction</a:t>
            </a:r>
          </a:p>
          <a:p>
            <a:pPr lvl="1"/>
            <a:r>
              <a:rPr lang="en-US" dirty="0" smtClean="0"/>
              <a:t>Recursion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Stack discipline</a:t>
            </a:r>
          </a:p>
          <a:p>
            <a:pPr lvl="1"/>
            <a:r>
              <a:rPr lang="en-US" dirty="0" smtClean="0"/>
              <a:t>Stack frame per call</a:t>
            </a:r>
          </a:p>
          <a:p>
            <a:pPr lvl="1"/>
            <a:r>
              <a:rPr lang="en-US" dirty="0" smtClean="0"/>
              <a:t>Local variables</a:t>
            </a:r>
          </a:p>
          <a:p>
            <a:r>
              <a:rPr lang="en-US" dirty="0" smtClean="0"/>
              <a:t>Calling convention</a:t>
            </a:r>
          </a:p>
          <a:p>
            <a:pPr lvl="1"/>
            <a:r>
              <a:rPr lang="en-US" dirty="0" smtClean="0"/>
              <a:t>How to pass arguments</a:t>
            </a:r>
          </a:p>
          <a:p>
            <a:pPr lvl="2"/>
            <a:r>
              <a:rPr lang="en-US" b="1" dirty="0" smtClean="0"/>
              <a:t>Di</a:t>
            </a:r>
            <a:r>
              <a:rPr lang="en-US" dirty="0" smtClean="0"/>
              <a:t>ane’s </a:t>
            </a:r>
            <a:r>
              <a:rPr lang="en-US" b="1" dirty="0" smtClean="0"/>
              <a:t>Si</a:t>
            </a:r>
            <a:r>
              <a:rPr lang="en-US" dirty="0" smtClean="0"/>
              <a:t>lk </a:t>
            </a:r>
            <a:r>
              <a:rPr lang="en-US" b="1" dirty="0" smtClean="0"/>
              <a:t>D</a:t>
            </a:r>
            <a:r>
              <a:rPr lang="en-US" dirty="0" smtClean="0"/>
              <a:t>ress </a:t>
            </a:r>
            <a:r>
              <a:rPr lang="en-US" b="1" dirty="0" smtClean="0"/>
              <a:t>C</a:t>
            </a:r>
            <a:r>
              <a:rPr lang="en-US" dirty="0" smtClean="0"/>
              <a:t>osts $</a:t>
            </a:r>
            <a:r>
              <a:rPr lang="en-US" b="1" dirty="0" smtClean="0"/>
              <a:t>89</a:t>
            </a:r>
          </a:p>
          <a:p>
            <a:pPr lvl="1"/>
            <a:r>
              <a:rPr lang="en-US" dirty="0" smtClean="0"/>
              <a:t>How to return data</a:t>
            </a:r>
          </a:p>
          <a:p>
            <a:pPr lvl="1"/>
            <a:r>
              <a:rPr lang="en-US" dirty="0" smtClean="0"/>
              <a:t>Return address</a:t>
            </a:r>
          </a:p>
          <a:p>
            <a:pPr lvl="1"/>
            <a:r>
              <a:rPr lang="en-US" dirty="0" smtClean="0"/>
              <a:t>Caller-saved / </a:t>
            </a:r>
            <a:r>
              <a:rPr lang="en-US" dirty="0" err="1" smtClean="0"/>
              <a:t>callee</a:t>
            </a:r>
            <a:r>
              <a:rPr lang="en-US" dirty="0" smtClean="0"/>
              <a:t>-saved registers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>
                <a:latin typeface="Lato" charset="0"/>
                <a:ea typeface="Lato" charset="0"/>
                <a:cs typeface="Lato" charset="0"/>
              </a:rPr>
              <a:pPr/>
              <a:t>11</a:t>
            </a:fld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746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31837" y="1326585"/>
            <a:ext cx="1845948" cy="52395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>
              <a:lnSpc>
                <a:spcPct val="100000"/>
              </a:lnSpc>
            </a:pPr>
            <a:r>
              <a:rPr lang="en-US" b="0" dirty="0">
                <a:latin typeface="Lato" charset="0"/>
                <a:ea typeface="Lato" charset="0"/>
                <a:cs typeface="Lato" charset="0"/>
              </a:rPr>
              <a:t>Memory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623039" y="1736227"/>
            <a:ext cx="5139758" cy="4827500"/>
            <a:chOff x="-218084" y="1052611"/>
            <a:chExt cx="8990609" cy="5500589"/>
          </a:xfrm>
        </p:grpSpPr>
        <p:sp>
          <p:nvSpPr>
            <p:cNvPr id="57" name="Rectangle 5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607636" y="5578957"/>
              <a:ext cx="3200400" cy="950912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Instructions</a:t>
              </a:r>
            </a:p>
          </p:txBody>
        </p:sp>
        <p:sp>
          <p:nvSpPr>
            <p:cNvPr id="58" name="Rectangle 5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11790" y="4953000"/>
              <a:ext cx="3200400" cy="639762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Literals</a:t>
              </a:r>
            </a:p>
          </p:txBody>
        </p:sp>
        <p:sp>
          <p:nvSpPr>
            <p:cNvPr id="59" name="Rectangle 5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09850" y="4046537"/>
              <a:ext cx="3200400" cy="906463"/>
            </a:xfrm>
            <a:prstGeom prst="rect">
              <a:avLst/>
            </a:prstGeom>
            <a:solidFill>
              <a:srgbClr val="94BD5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Static Data</a:t>
              </a:r>
            </a:p>
          </p:txBody>
        </p:sp>
        <p:sp>
          <p:nvSpPr>
            <p:cNvPr id="60" name="Rectangle 5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609850" y="3132138"/>
              <a:ext cx="3200400" cy="906462"/>
            </a:xfrm>
            <a:prstGeom prst="rect">
              <a:avLst/>
            </a:prstGeom>
            <a:solidFill>
              <a:srgbClr val="DC23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Dynamic Data</a:t>
              </a:r>
              <a:b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</a:b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(Heap)</a:t>
              </a:r>
            </a:p>
          </p:txBody>
        </p:sp>
        <p:sp>
          <p:nvSpPr>
            <p:cNvPr id="61" name="Rectangle 6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09850" y="2286000"/>
              <a:ext cx="3200400" cy="8382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09850" y="1371600"/>
              <a:ext cx="3200400" cy="906463"/>
            </a:xfrm>
            <a:prstGeom prst="rect">
              <a:avLst/>
            </a:prstGeom>
            <a:solidFill>
              <a:srgbClr val="FF950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Stack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998890" y="4920756"/>
              <a:ext cx="2179638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dirty="0" smtClean="0">
                  <a:latin typeface="Lato" charset="0"/>
                  <a:ea typeface="Lato" charset="0"/>
                  <a:cs typeface="Lato" charset="0"/>
                </a:rPr>
                <a:t>Large </a:t>
              </a: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constants </a:t>
              </a:r>
              <a:br>
                <a:rPr lang="en-US" sz="1400" b="0" smtClean="0">
                  <a:latin typeface="Lato" charset="0"/>
                  <a:ea typeface="Lato" charset="0"/>
                  <a:cs typeface="Lato" charset="0"/>
                </a:rPr>
              </a:b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(</a:t>
              </a:r>
              <a:r>
                <a:rPr lang="en-US" sz="1400" b="0" dirty="0" smtClean="0">
                  <a:latin typeface="Lato" charset="0"/>
                  <a:ea typeface="Lato" charset="0"/>
                  <a:cs typeface="Lato" charset="0"/>
                </a:rPr>
                <a:t>e.g</a:t>
              </a:r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., “example”)</a:t>
              </a:r>
            </a:p>
          </p:txBody>
        </p:sp>
        <p:sp>
          <p:nvSpPr>
            <p:cNvPr id="64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019800" y="4038600"/>
              <a:ext cx="2752725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i="1" dirty="0">
                  <a:latin typeface="Lato" charset="0"/>
                  <a:ea typeface="Lato" charset="0"/>
                  <a:cs typeface="Lato" charset="0"/>
                </a:rPr>
                <a:t>static</a:t>
              </a:r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 variables</a:t>
              </a:r>
            </a:p>
            <a:p>
              <a:r>
                <a:rPr lang="en-US" sz="1400" b="0" dirty="0" smtClean="0">
                  <a:latin typeface="Lato" charset="0"/>
                  <a:ea typeface="Lato" charset="0"/>
                  <a:cs typeface="Lato" charset="0"/>
                </a:rPr>
                <a:t>(global variables in C)</a:t>
              </a:r>
              <a:endParaRPr lang="en-US" sz="1400" b="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5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019800" y="3276600"/>
              <a:ext cx="22860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>
                  <a:latin typeface="Lato" charset="0"/>
                  <a:ea typeface="Lato" charset="0"/>
                  <a:cs typeface="Lato" charset="0"/>
                </a:rPr>
                <a:t>variables </a:t>
              </a: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allocated</a:t>
              </a:r>
              <a:br>
                <a:rPr lang="en-US" sz="1400" b="0" smtClean="0">
                  <a:latin typeface="Lato" charset="0"/>
                  <a:ea typeface="Lato" charset="0"/>
                  <a:cs typeface="Lato" charset="0"/>
                </a:rPr>
              </a:b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 with </a:t>
              </a:r>
              <a:r>
                <a:rPr lang="en-US" sz="1400" b="0" i="1" smtClean="0">
                  <a:latin typeface="Lato" charset="0"/>
                  <a:ea typeface="Lato" charset="0"/>
                  <a:cs typeface="Lato" charset="0"/>
                </a:rPr>
                <a:t>new</a:t>
              </a: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 </a:t>
              </a:r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or </a:t>
              </a:r>
              <a:r>
                <a:rPr lang="en-US" sz="1400" b="0" i="1" dirty="0">
                  <a:latin typeface="Lato" charset="0"/>
                  <a:ea typeface="Lato" charset="0"/>
                  <a:cs typeface="Lato" charset="0"/>
                </a:rPr>
                <a:t>malloc</a:t>
              </a:r>
              <a:endParaRPr lang="en-US" sz="1400" b="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6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019800" y="1524000"/>
              <a:ext cx="16764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local variables;</a:t>
              </a:r>
              <a:br>
                <a:rPr lang="en-US" sz="1400" b="0" dirty="0">
                  <a:latin typeface="Lato" charset="0"/>
                  <a:ea typeface="Lato" charset="0"/>
                  <a:cs typeface="Lato" charset="0"/>
                </a:rPr>
              </a:br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procedure context</a:t>
              </a:r>
            </a:p>
          </p:txBody>
        </p:sp>
        <p:sp>
          <p:nvSpPr>
            <p:cNvPr id="67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05000" y="6096000"/>
              <a:ext cx="306388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0</a:t>
              </a:r>
            </a:p>
          </p:txBody>
        </p:sp>
        <p:sp>
          <p:nvSpPr>
            <p:cNvPr id="68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704517" y="1052611"/>
              <a:ext cx="606426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r>
                <a:rPr lang="en-US" sz="16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2</a:t>
              </a:r>
              <a:r>
                <a:rPr lang="en-US" sz="1600" baseline="33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N</a:t>
              </a:r>
              <a:r>
                <a:rPr lang="en-US" sz="16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-1</a:t>
              </a:r>
            </a:p>
          </p:txBody>
        </p:sp>
        <p:sp>
          <p:nvSpPr>
            <p:cNvPr id="69" name="Line 1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484778" y="1371600"/>
              <a:ext cx="0" cy="518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0" name="Line 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10800000" flipV="1">
              <a:off x="5257800" y="1904999"/>
              <a:ext cx="0" cy="685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1" name="Line 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rot="10800000">
              <a:off x="5257800" y="2895599"/>
              <a:ext cx="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3" name="TextBox 72"/>
            <p:cNvSpPr txBox="1"/>
            <p:nvPr>
              <p:custDataLst>
                <p:tags r:id="rId19"/>
              </p:custDataLst>
            </p:nvPr>
          </p:nvSpPr>
          <p:spPr>
            <a:xfrm>
              <a:off x="203543" y="1393212"/>
              <a:ext cx="2288639" cy="350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 smtClean="0">
                  <a:latin typeface="Lato" charset="0"/>
                  <a:ea typeface="Lato" charset="0"/>
                  <a:cs typeface="Lato" charset="0"/>
                </a:rPr>
                <a:t>High addresses</a:t>
              </a:r>
              <a:endParaRPr lang="en-US" sz="1400" b="0" i="1" dirty="0" smtClean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4" name="TextBox 73"/>
            <p:cNvSpPr txBox="1"/>
            <p:nvPr>
              <p:custDataLst>
                <p:tags r:id="rId20"/>
              </p:custDataLst>
            </p:nvPr>
          </p:nvSpPr>
          <p:spPr>
            <a:xfrm>
              <a:off x="-218084" y="6179179"/>
              <a:ext cx="2276566" cy="350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1" smtClean="0">
                  <a:latin typeface="Lato" charset="0"/>
                  <a:ea typeface="Lato" charset="0"/>
                  <a:cs typeface="Lato" charset="0"/>
                </a:rPr>
                <a:t>Low addresses</a:t>
              </a:r>
              <a:endParaRPr lang="en-US" sz="1400" b="0" i="1" dirty="0" smtClean="0">
                <a:latin typeface="Lato" charset="0"/>
                <a:ea typeface="Lato" charset="0"/>
                <a:cs typeface="Lato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48" y="185731"/>
            <a:ext cx="1392094" cy="13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apezoid 2"/>
          <p:cNvSpPr/>
          <p:nvPr/>
        </p:nvSpPr>
        <p:spPr bwMode="auto">
          <a:xfrm rot="5400000">
            <a:off x="2665815" y="2963017"/>
            <a:ext cx="3703690" cy="1458734"/>
          </a:xfrm>
          <a:custGeom>
            <a:avLst/>
            <a:gdLst>
              <a:gd name="connsiteX0" fmla="*/ 0 w 3740860"/>
              <a:gd name="connsiteY0" fmla="*/ 1283230 h 1283230"/>
              <a:gd name="connsiteX1" fmla="*/ 1488123 w 3740860"/>
              <a:gd name="connsiteY1" fmla="*/ 0 h 1283230"/>
              <a:gd name="connsiteX2" fmla="*/ 2252737 w 3740860"/>
              <a:gd name="connsiteY2" fmla="*/ 0 h 1283230"/>
              <a:gd name="connsiteX3" fmla="*/ 3740860 w 3740860"/>
              <a:gd name="connsiteY3" fmla="*/ 1283230 h 1283230"/>
              <a:gd name="connsiteX4" fmla="*/ 0 w 3740860"/>
              <a:gd name="connsiteY4" fmla="*/ 1283230 h 1283230"/>
              <a:gd name="connsiteX0" fmla="*/ 0 w 2583269"/>
              <a:gd name="connsiteY0" fmla="*/ 1283230 h 1283230"/>
              <a:gd name="connsiteX1" fmla="*/ 1488123 w 2583269"/>
              <a:gd name="connsiteY1" fmla="*/ 0 h 1283230"/>
              <a:gd name="connsiteX2" fmla="*/ 2252737 w 2583269"/>
              <a:gd name="connsiteY2" fmla="*/ 0 h 1283230"/>
              <a:gd name="connsiteX3" fmla="*/ 2583269 w 2583269"/>
              <a:gd name="connsiteY3" fmla="*/ 1263775 h 1283230"/>
              <a:gd name="connsiteX4" fmla="*/ 0 w 2583269"/>
              <a:gd name="connsiteY4" fmla="*/ 1283230 h 1283230"/>
              <a:gd name="connsiteX0" fmla="*/ 0 w 2476267"/>
              <a:gd name="connsiteY0" fmla="*/ 1283230 h 1283230"/>
              <a:gd name="connsiteX1" fmla="*/ 1488123 w 2476267"/>
              <a:gd name="connsiteY1" fmla="*/ 0 h 1283230"/>
              <a:gd name="connsiteX2" fmla="*/ 2252737 w 2476267"/>
              <a:gd name="connsiteY2" fmla="*/ 0 h 1283230"/>
              <a:gd name="connsiteX3" fmla="*/ 2476267 w 2476267"/>
              <a:gd name="connsiteY3" fmla="*/ 1263775 h 1283230"/>
              <a:gd name="connsiteX4" fmla="*/ 0 w 2476267"/>
              <a:gd name="connsiteY4" fmla="*/ 1283230 h 1283230"/>
              <a:gd name="connsiteX0" fmla="*/ 0 w 3288050"/>
              <a:gd name="connsiteY0" fmla="*/ 1283230 h 1283230"/>
              <a:gd name="connsiteX1" fmla="*/ 1488123 w 3288050"/>
              <a:gd name="connsiteY1" fmla="*/ 0 h 1283230"/>
              <a:gd name="connsiteX2" fmla="*/ 2252737 w 3288050"/>
              <a:gd name="connsiteY2" fmla="*/ 0 h 1283230"/>
              <a:gd name="connsiteX3" fmla="*/ 3288050 w 3288050"/>
              <a:gd name="connsiteY3" fmla="*/ 1255218 h 1283230"/>
              <a:gd name="connsiteX4" fmla="*/ 0 w 3288050"/>
              <a:gd name="connsiteY4" fmla="*/ 1283230 h 128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8050" h="1283230">
                <a:moveTo>
                  <a:pt x="0" y="1283230"/>
                </a:moveTo>
                <a:lnTo>
                  <a:pt x="1488123" y="0"/>
                </a:lnTo>
                <a:lnTo>
                  <a:pt x="2252737" y="0"/>
                </a:lnTo>
                <a:lnTo>
                  <a:pt x="3288050" y="1255218"/>
                </a:lnTo>
                <a:lnTo>
                  <a:pt x="0" y="1283230"/>
                </a:lnTo>
                <a:close/>
              </a:path>
            </a:pathLst>
          </a:custGeom>
          <a:gradFill flip="none" rotWithShape="1">
            <a:gsLst>
              <a:gs pos="0">
                <a:srgbClr val="D97D83">
                  <a:alpha val="0"/>
                </a:srgbClr>
              </a:gs>
              <a:gs pos="50000">
                <a:srgbClr val="D97D83">
                  <a:alpha val="50196"/>
                </a:srgbClr>
              </a:gs>
              <a:gs pos="100000">
                <a:srgbClr val="D97D83"/>
              </a:gs>
            </a:gsLst>
            <a:lin ang="16200000" scaled="0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Lato" panose="020F0502020204030203" pitchFamily="34" charset="0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Lato" charset="0"/>
                <a:ea typeface="Lato" charset="0"/>
                <a:cs typeface="Lato" charset="0"/>
              </a:rPr>
              <a:t>Progra</a:t>
            </a:r>
            <a:r>
              <a:rPr lang="en-US" dirty="0">
                <a:latin typeface="Lato" charset="0"/>
                <a:ea typeface="Lato" charset="0"/>
                <a:cs typeface="Lato" charset="0"/>
              </a:rPr>
              <a:t>m</a:t>
            </a:r>
            <a:r>
              <a:rPr lang="en-US" dirty="0" smtClean="0">
                <a:latin typeface="Lato" charset="0"/>
                <a:ea typeface="Lato" charset="0"/>
                <a:cs typeface="Lato" charset="0"/>
              </a:rPr>
              <a:t>’s View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0312" y="1045424"/>
            <a:ext cx="4256016" cy="5649738"/>
          </a:xfrm>
        </p:spPr>
        <p:txBody>
          <a:bodyPr/>
          <a:lstStyle/>
          <a:p>
            <a:r>
              <a:rPr lang="en-US" dirty="0" smtClean="0"/>
              <a:t>Heap data</a:t>
            </a:r>
          </a:p>
          <a:p>
            <a:pPr lvl="1"/>
            <a:r>
              <a:rPr lang="en-US" dirty="0"/>
              <a:t>Variable size</a:t>
            </a:r>
            <a:endParaRPr lang="en-US" dirty="0" smtClean="0"/>
          </a:p>
          <a:p>
            <a:pPr lvl="1"/>
            <a:r>
              <a:rPr lang="en-US" dirty="0" smtClean="0"/>
              <a:t>Variable lifetime</a:t>
            </a:r>
          </a:p>
          <a:p>
            <a:r>
              <a:rPr lang="en-US" dirty="0" smtClean="0"/>
              <a:t>Allocator</a:t>
            </a:r>
          </a:p>
          <a:p>
            <a:pPr lvl="1"/>
            <a:r>
              <a:rPr lang="en-US" dirty="0" smtClean="0"/>
              <a:t>Balance </a:t>
            </a:r>
            <a:r>
              <a:rPr lang="en-US" i="1" dirty="0" smtClean="0"/>
              <a:t>throughput</a:t>
            </a:r>
            <a:r>
              <a:rPr lang="en-US" dirty="0" smtClean="0"/>
              <a:t> and </a:t>
            </a:r>
            <a:r>
              <a:rPr lang="en-US" i="1" dirty="0" smtClean="0"/>
              <a:t>memory utilization</a:t>
            </a:r>
          </a:p>
          <a:p>
            <a:pPr lvl="1"/>
            <a:r>
              <a:rPr lang="en-US" dirty="0" smtClean="0"/>
              <a:t>Data structures to keep track of free blocks.</a:t>
            </a:r>
          </a:p>
          <a:p>
            <a:r>
              <a:rPr lang="en-US" dirty="0" smtClean="0"/>
              <a:t>Garbage collection</a:t>
            </a:r>
          </a:p>
          <a:p>
            <a:pPr lvl="1"/>
            <a:r>
              <a:rPr lang="en-US" dirty="0" smtClean="0"/>
              <a:t>Must always free memory</a:t>
            </a:r>
          </a:p>
          <a:p>
            <a:pPr lvl="1"/>
            <a:r>
              <a:rPr lang="en-US" dirty="0" smtClean="0"/>
              <a:t>Garbage collectors help by finding anything </a:t>
            </a:r>
            <a:r>
              <a:rPr lang="en-US" i="1" dirty="0" smtClean="0"/>
              <a:t>reachable</a:t>
            </a:r>
            <a:endParaRPr lang="en-US" dirty="0" smtClean="0"/>
          </a:p>
          <a:p>
            <a:pPr lvl="1"/>
            <a:r>
              <a:rPr lang="en-US" dirty="0" smtClean="0"/>
              <a:t>Failing to free results in</a:t>
            </a:r>
            <a:br>
              <a:rPr lang="en-US" dirty="0" smtClean="0"/>
            </a:br>
            <a:r>
              <a:rPr lang="en-US" i="1" dirty="0" smtClean="0"/>
              <a:t>memory leaks.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>
                <a:latin typeface="Lato" charset="0"/>
                <a:ea typeface="Lato" charset="0"/>
                <a:cs typeface="Lato" charset="0"/>
              </a:rPr>
              <a:pPr/>
              <a:t>12</a:t>
            </a:fld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746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31837" y="1326585"/>
            <a:ext cx="1845948" cy="52395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>
              <a:lnSpc>
                <a:spcPct val="100000"/>
              </a:lnSpc>
            </a:pPr>
            <a:r>
              <a:rPr lang="en-US" b="0" dirty="0">
                <a:latin typeface="Lato" charset="0"/>
                <a:ea typeface="Lato" charset="0"/>
                <a:cs typeface="Lato" charset="0"/>
              </a:rPr>
              <a:t>Memory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623039" y="1736227"/>
            <a:ext cx="5139758" cy="4827500"/>
            <a:chOff x="-218084" y="1052611"/>
            <a:chExt cx="8990609" cy="5500589"/>
          </a:xfrm>
        </p:grpSpPr>
        <p:sp>
          <p:nvSpPr>
            <p:cNvPr id="57" name="Rectangle 5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607636" y="5578957"/>
              <a:ext cx="3200400" cy="950912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Instructions</a:t>
              </a:r>
            </a:p>
          </p:txBody>
        </p:sp>
        <p:sp>
          <p:nvSpPr>
            <p:cNvPr id="58" name="Rectangle 5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11790" y="4953000"/>
              <a:ext cx="3200400" cy="639762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Literals</a:t>
              </a:r>
            </a:p>
          </p:txBody>
        </p:sp>
        <p:sp>
          <p:nvSpPr>
            <p:cNvPr id="59" name="Rectangle 5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09850" y="4046537"/>
              <a:ext cx="3200400" cy="906463"/>
            </a:xfrm>
            <a:prstGeom prst="rect">
              <a:avLst/>
            </a:prstGeom>
            <a:solidFill>
              <a:srgbClr val="94BD5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Static Data</a:t>
              </a:r>
            </a:p>
          </p:txBody>
        </p:sp>
        <p:sp>
          <p:nvSpPr>
            <p:cNvPr id="60" name="Rectangle 5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609850" y="3132138"/>
              <a:ext cx="3200400" cy="906462"/>
            </a:xfrm>
            <a:prstGeom prst="rect">
              <a:avLst/>
            </a:prstGeom>
            <a:solidFill>
              <a:srgbClr val="DC23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Dynamic Data</a:t>
              </a:r>
              <a:b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</a:b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(Heap)</a:t>
              </a:r>
            </a:p>
          </p:txBody>
        </p:sp>
        <p:sp>
          <p:nvSpPr>
            <p:cNvPr id="61" name="Rectangle 6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09850" y="2286000"/>
              <a:ext cx="3200400" cy="8382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09850" y="1371600"/>
              <a:ext cx="3200400" cy="906463"/>
            </a:xfrm>
            <a:prstGeom prst="rect">
              <a:avLst/>
            </a:prstGeom>
            <a:solidFill>
              <a:srgbClr val="FF950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Stack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998890" y="4920756"/>
              <a:ext cx="2179638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dirty="0" smtClean="0">
                  <a:latin typeface="Lato" charset="0"/>
                  <a:ea typeface="Lato" charset="0"/>
                  <a:cs typeface="Lato" charset="0"/>
                </a:rPr>
                <a:t>Large </a:t>
              </a: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constants </a:t>
              </a:r>
              <a:br>
                <a:rPr lang="en-US" sz="1400" b="0" smtClean="0">
                  <a:latin typeface="Lato" charset="0"/>
                  <a:ea typeface="Lato" charset="0"/>
                  <a:cs typeface="Lato" charset="0"/>
                </a:rPr>
              </a:b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(</a:t>
              </a:r>
              <a:r>
                <a:rPr lang="en-US" sz="1400" b="0" dirty="0" smtClean="0">
                  <a:latin typeface="Lato" charset="0"/>
                  <a:ea typeface="Lato" charset="0"/>
                  <a:cs typeface="Lato" charset="0"/>
                </a:rPr>
                <a:t>e.g</a:t>
              </a:r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., “example”)</a:t>
              </a:r>
            </a:p>
          </p:txBody>
        </p:sp>
        <p:sp>
          <p:nvSpPr>
            <p:cNvPr id="64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019800" y="4038600"/>
              <a:ext cx="2752725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i="1" dirty="0">
                  <a:latin typeface="Lato" charset="0"/>
                  <a:ea typeface="Lato" charset="0"/>
                  <a:cs typeface="Lato" charset="0"/>
                </a:rPr>
                <a:t>static</a:t>
              </a:r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 variables</a:t>
              </a:r>
            </a:p>
            <a:p>
              <a:r>
                <a:rPr lang="en-US" sz="1400" b="0" dirty="0" smtClean="0">
                  <a:latin typeface="Lato" charset="0"/>
                  <a:ea typeface="Lato" charset="0"/>
                  <a:cs typeface="Lato" charset="0"/>
                </a:rPr>
                <a:t>(global variables in C)</a:t>
              </a:r>
              <a:endParaRPr lang="en-US" sz="1400" b="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5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019800" y="3276600"/>
              <a:ext cx="22860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>
                  <a:latin typeface="Lato" charset="0"/>
                  <a:ea typeface="Lato" charset="0"/>
                  <a:cs typeface="Lato" charset="0"/>
                </a:rPr>
                <a:t>variables </a:t>
              </a: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allocated</a:t>
              </a:r>
              <a:br>
                <a:rPr lang="en-US" sz="1400" b="0" smtClean="0">
                  <a:latin typeface="Lato" charset="0"/>
                  <a:ea typeface="Lato" charset="0"/>
                  <a:cs typeface="Lato" charset="0"/>
                </a:rPr>
              </a:b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 with </a:t>
              </a:r>
              <a:r>
                <a:rPr lang="en-US" sz="1400" b="0" i="1" smtClean="0">
                  <a:latin typeface="Lato" charset="0"/>
                  <a:ea typeface="Lato" charset="0"/>
                  <a:cs typeface="Lato" charset="0"/>
                </a:rPr>
                <a:t>new</a:t>
              </a: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 </a:t>
              </a:r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or </a:t>
              </a:r>
              <a:r>
                <a:rPr lang="en-US" sz="1400" b="0" i="1" dirty="0">
                  <a:latin typeface="Lato" charset="0"/>
                  <a:ea typeface="Lato" charset="0"/>
                  <a:cs typeface="Lato" charset="0"/>
                </a:rPr>
                <a:t>malloc</a:t>
              </a:r>
              <a:endParaRPr lang="en-US" sz="1400" b="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6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019800" y="1524000"/>
              <a:ext cx="16764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local variables;</a:t>
              </a:r>
              <a:br>
                <a:rPr lang="en-US" sz="1400" b="0" dirty="0">
                  <a:latin typeface="Lato" charset="0"/>
                  <a:ea typeface="Lato" charset="0"/>
                  <a:cs typeface="Lato" charset="0"/>
                </a:rPr>
              </a:br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procedure context</a:t>
              </a:r>
            </a:p>
          </p:txBody>
        </p:sp>
        <p:sp>
          <p:nvSpPr>
            <p:cNvPr id="67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05000" y="6096000"/>
              <a:ext cx="306388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0</a:t>
              </a:r>
            </a:p>
          </p:txBody>
        </p:sp>
        <p:sp>
          <p:nvSpPr>
            <p:cNvPr id="68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704517" y="1052611"/>
              <a:ext cx="606426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r>
                <a:rPr lang="en-US" sz="16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2</a:t>
              </a:r>
              <a:r>
                <a:rPr lang="en-US" sz="1600" baseline="33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N</a:t>
              </a:r>
              <a:r>
                <a:rPr lang="en-US" sz="16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-1</a:t>
              </a:r>
            </a:p>
          </p:txBody>
        </p:sp>
        <p:sp>
          <p:nvSpPr>
            <p:cNvPr id="69" name="Line 1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484778" y="1371600"/>
              <a:ext cx="0" cy="518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0" name="Line 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10800000" flipV="1">
              <a:off x="5257800" y="1904999"/>
              <a:ext cx="0" cy="685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1" name="Line 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rot="10800000">
              <a:off x="5257800" y="2895599"/>
              <a:ext cx="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3" name="TextBox 72"/>
            <p:cNvSpPr txBox="1"/>
            <p:nvPr>
              <p:custDataLst>
                <p:tags r:id="rId19"/>
              </p:custDataLst>
            </p:nvPr>
          </p:nvSpPr>
          <p:spPr>
            <a:xfrm>
              <a:off x="203543" y="1393212"/>
              <a:ext cx="2288639" cy="350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 smtClean="0">
                  <a:latin typeface="Lato" charset="0"/>
                  <a:ea typeface="Lato" charset="0"/>
                  <a:cs typeface="Lato" charset="0"/>
                </a:rPr>
                <a:t>High addresses</a:t>
              </a:r>
              <a:endParaRPr lang="en-US" sz="1400" b="0" i="1" dirty="0" smtClean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4" name="TextBox 73"/>
            <p:cNvSpPr txBox="1"/>
            <p:nvPr>
              <p:custDataLst>
                <p:tags r:id="rId20"/>
              </p:custDataLst>
            </p:nvPr>
          </p:nvSpPr>
          <p:spPr>
            <a:xfrm>
              <a:off x="-218084" y="6179179"/>
              <a:ext cx="2276566" cy="350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1" smtClean="0">
                  <a:latin typeface="Lato" charset="0"/>
                  <a:ea typeface="Lato" charset="0"/>
                  <a:cs typeface="Lato" charset="0"/>
                </a:rPr>
                <a:t>Low addresses</a:t>
              </a:r>
              <a:endParaRPr lang="en-US" sz="1400" b="0" i="1" dirty="0" smtClean="0">
                <a:latin typeface="Lato" charset="0"/>
                <a:ea typeface="Lato" charset="0"/>
                <a:cs typeface="Lato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48" y="185731"/>
            <a:ext cx="1392094" cy="13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Lato" charset="0"/>
                <a:ea typeface="Lato" charset="0"/>
                <a:cs typeface="Lato" charset="0"/>
              </a:rPr>
              <a:t>But remember</a:t>
            </a:r>
            <a:r>
              <a:rPr lang="is-IS" dirty="0" smtClean="0">
                <a:latin typeface="Lato" charset="0"/>
                <a:ea typeface="Lato" charset="0"/>
                <a:cs typeface="Lato" charset="0"/>
              </a:rPr>
              <a:t>… it’s all an </a:t>
            </a:r>
            <a:r>
              <a:rPr lang="is-IS" i="1" dirty="0" smtClean="0">
                <a:latin typeface="Lato" charset="0"/>
                <a:ea typeface="Lato" charset="0"/>
                <a:cs typeface="Lato" charset="0"/>
              </a:rPr>
              <a:t>illusion!</a:t>
            </a:r>
            <a:endParaRPr lang="en-US" i="1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>
                <a:latin typeface="Lato" charset="0"/>
                <a:ea typeface="Lato" charset="0"/>
                <a:cs typeface="Lato" charset="0"/>
              </a:rPr>
              <a:pPr/>
              <a:t>13</a:t>
            </a:fld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599" y="1177248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b="0" dirty="0">
                <a:latin typeface="Lato" charset="0"/>
                <a:ea typeface="Lato" charset="0"/>
                <a:cs typeface="Lato" charset="0"/>
              </a:rPr>
              <a:t>CPU</a:t>
            </a:r>
          </a:p>
        </p:txBody>
      </p:sp>
      <p:sp>
        <p:nvSpPr>
          <p:cNvPr id="3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3314" y="1863048"/>
            <a:ext cx="692285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0" smtClean="0">
                <a:latin typeface="Anonymous Pro" charset="0"/>
                <a:ea typeface="Anonymous Pro" charset="0"/>
                <a:cs typeface="Anonymous Pro" charset="0"/>
              </a:rPr>
              <a:t>%rip</a:t>
            </a:r>
            <a:endParaRPr lang="en-US" sz="2000" b="0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97999" y="1558248"/>
            <a:ext cx="13716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Lato" charset="0"/>
                <a:ea typeface="Lato" charset="0"/>
                <a:cs typeface="Lato" charset="0"/>
              </a:rPr>
              <a:t>Registers</a:t>
            </a:r>
          </a:p>
        </p:txBody>
      </p:sp>
      <p:sp>
        <p:nvSpPr>
          <p:cNvPr id="32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31837" y="1326585"/>
            <a:ext cx="1845948" cy="52395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>
              <a:lnSpc>
                <a:spcPct val="100000"/>
              </a:lnSpc>
            </a:pPr>
            <a:r>
              <a:rPr lang="en-US" b="0" dirty="0">
                <a:latin typeface="Lato" charset="0"/>
                <a:ea typeface="Lato" charset="0"/>
                <a:cs typeface="Lato" charset="0"/>
              </a:rPr>
              <a:t>Memory</a:t>
            </a:r>
          </a:p>
        </p:txBody>
      </p:sp>
      <p:sp>
        <p:nvSpPr>
          <p:cNvPr id="33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97999" y="2472648"/>
            <a:ext cx="13716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0" dirty="0">
                <a:latin typeface="Lato" charset="0"/>
                <a:ea typeface="Lato" charset="0"/>
                <a:cs typeface="Lato" charset="0"/>
              </a:rPr>
              <a:t>Condition</a:t>
            </a:r>
          </a:p>
          <a:p>
            <a:r>
              <a:rPr lang="en-US" sz="2000" b="0" dirty="0">
                <a:latin typeface="Lato" charset="0"/>
                <a:ea typeface="Lato" charset="0"/>
                <a:cs typeface="Lato" charset="0"/>
              </a:rPr>
              <a:t>Codes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623039" y="1736227"/>
            <a:ext cx="5139758" cy="4827500"/>
            <a:chOff x="-218084" y="1052611"/>
            <a:chExt cx="8990609" cy="5500589"/>
          </a:xfrm>
        </p:grpSpPr>
        <p:sp>
          <p:nvSpPr>
            <p:cNvPr id="35" name="Rectangle 3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07636" y="5578957"/>
              <a:ext cx="3200400" cy="950912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Instructions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11790" y="4953000"/>
              <a:ext cx="3200400" cy="639762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Literals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09850" y="4046537"/>
              <a:ext cx="3200400" cy="906463"/>
            </a:xfrm>
            <a:prstGeom prst="rect">
              <a:avLst/>
            </a:prstGeom>
            <a:solidFill>
              <a:srgbClr val="94BD5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Static Data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09850" y="3132138"/>
              <a:ext cx="3200400" cy="906462"/>
            </a:xfrm>
            <a:prstGeom prst="rect">
              <a:avLst/>
            </a:prstGeom>
            <a:solidFill>
              <a:srgbClr val="DC23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Dynamic Data</a:t>
              </a:r>
              <a:b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</a:b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(Heap)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609850" y="2286000"/>
              <a:ext cx="3200400" cy="8382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09850" y="1371600"/>
              <a:ext cx="3200400" cy="906463"/>
            </a:xfrm>
            <a:prstGeom prst="rect">
              <a:avLst/>
            </a:prstGeom>
            <a:solidFill>
              <a:srgbClr val="FF950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Stack</a:t>
              </a:r>
            </a:p>
          </p:txBody>
        </p:sp>
        <p:sp>
          <p:nvSpPr>
            <p:cNvPr id="41" name="Text Box 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998890" y="4920756"/>
              <a:ext cx="2179638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dirty="0" smtClean="0">
                  <a:latin typeface="Lato" charset="0"/>
                  <a:ea typeface="Lato" charset="0"/>
                  <a:cs typeface="Lato" charset="0"/>
                </a:rPr>
                <a:t>Large </a:t>
              </a: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constants </a:t>
              </a:r>
              <a:br>
                <a:rPr lang="en-US" sz="1400" b="0" smtClean="0">
                  <a:latin typeface="Lato" charset="0"/>
                  <a:ea typeface="Lato" charset="0"/>
                  <a:cs typeface="Lato" charset="0"/>
                </a:rPr>
              </a:b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(</a:t>
              </a:r>
              <a:r>
                <a:rPr lang="en-US" sz="1400" b="0" dirty="0" smtClean="0">
                  <a:latin typeface="Lato" charset="0"/>
                  <a:ea typeface="Lato" charset="0"/>
                  <a:cs typeface="Lato" charset="0"/>
                </a:rPr>
                <a:t>e.g</a:t>
              </a:r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., “example”)</a:t>
              </a:r>
            </a:p>
          </p:txBody>
        </p:sp>
        <p:sp>
          <p:nvSpPr>
            <p:cNvPr id="42" name="Text Box 1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019800" y="4038600"/>
              <a:ext cx="2752725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i="1" dirty="0">
                  <a:latin typeface="Lato" charset="0"/>
                  <a:ea typeface="Lato" charset="0"/>
                  <a:cs typeface="Lato" charset="0"/>
                </a:rPr>
                <a:t>static</a:t>
              </a:r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 variables</a:t>
              </a:r>
            </a:p>
            <a:p>
              <a:r>
                <a:rPr lang="en-US" sz="1400" b="0" dirty="0" smtClean="0">
                  <a:latin typeface="Lato" charset="0"/>
                  <a:ea typeface="Lato" charset="0"/>
                  <a:cs typeface="Lato" charset="0"/>
                </a:rPr>
                <a:t>(global variables in C)</a:t>
              </a:r>
              <a:endParaRPr lang="en-US" sz="1400" b="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3" name="Text Box 1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9800" y="3276600"/>
              <a:ext cx="22860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>
                  <a:latin typeface="Lato" charset="0"/>
                  <a:ea typeface="Lato" charset="0"/>
                  <a:cs typeface="Lato" charset="0"/>
                </a:rPr>
                <a:t>variables </a:t>
              </a: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allocated</a:t>
              </a:r>
              <a:br>
                <a:rPr lang="en-US" sz="1400" b="0" smtClean="0">
                  <a:latin typeface="Lato" charset="0"/>
                  <a:ea typeface="Lato" charset="0"/>
                  <a:cs typeface="Lato" charset="0"/>
                </a:rPr>
              </a:b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 with </a:t>
              </a:r>
              <a:r>
                <a:rPr lang="en-US" sz="1400" b="0" i="1" smtClean="0">
                  <a:latin typeface="Lato" charset="0"/>
                  <a:ea typeface="Lato" charset="0"/>
                  <a:cs typeface="Lato" charset="0"/>
                </a:rPr>
                <a:t>new</a:t>
              </a: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 </a:t>
              </a:r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or </a:t>
              </a:r>
              <a:r>
                <a:rPr lang="en-US" sz="1400" b="0" i="1" dirty="0">
                  <a:latin typeface="Lato" charset="0"/>
                  <a:ea typeface="Lato" charset="0"/>
                  <a:cs typeface="Lato" charset="0"/>
                </a:rPr>
                <a:t>malloc</a:t>
              </a:r>
              <a:endParaRPr lang="en-US" sz="1400" b="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4" name="Text Box 1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9800" y="1524000"/>
              <a:ext cx="16764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local variables;</a:t>
              </a:r>
              <a:br>
                <a:rPr lang="en-US" sz="1400" b="0" dirty="0">
                  <a:latin typeface="Lato" charset="0"/>
                  <a:ea typeface="Lato" charset="0"/>
                  <a:cs typeface="Lato" charset="0"/>
                </a:rPr>
              </a:br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procedure context</a:t>
              </a:r>
            </a:p>
          </p:txBody>
        </p:sp>
        <p:sp>
          <p:nvSpPr>
            <p:cNvPr id="45" name="Text Box 13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905000" y="6096000"/>
              <a:ext cx="306388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0</a:t>
              </a:r>
            </a:p>
          </p:txBody>
        </p:sp>
        <p:sp>
          <p:nvSpPr>
            <p:cNvPr id="46" name="Text Box 1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704517" y="1052611"/>
              <a:ext cx="606426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r>
                <a:rPr lang="en-US" sz="16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2</a:t>
              </a:r>
              <a:r>
                <a:rPr lang="en-US" sz="1600" baseline="33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N</a:t>
              </a:r>
              <a:r>
                <a:rPr lang="en-US" sz="16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-1</a:t>
              </a:r>
            </a:p>
          </p:txBody>
        </p:sp>
        <p:sp>
          <p:nvSpPr>
            <p:cNvPr id="47" name="Line 1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484778" y="1371600"/>
              <a:ext cx="0" cy="518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8" name="Line 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rot="10800000" flipV="1">
              <a:off x="5257800" y="1904999"/>
              <a:ext cx="0" cy="685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9" name="Line 8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rot="10800000">
              <a:off x="5257800" y="2895599"/>
              <a:ext cx="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0" name="TextBox 49"/>
            <p:cNvSpPr txBox="1"/>
            <p:nvPr>
              <p:custDataLst>
                <p:tags r:id="rId24"/>
              </p:custDataLst>
            </p:nvPr>
          </p:nvSpPr>
          <p:spPr>
            <a:xfrm>
              <a:off x="203543" y="1393212"/>
              <a:ext cx="2288639" cy="350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 smtClean="0">
                  <a:latin typeface="Lato" charset="0"/>
                  <a:ea typeface="Lato" charset="0"/>
                  <a:cs typeface="Lato" charset="0"/>
                </a:rPr>
                <a:t>High addresses</a:t>
              </a:r>
              <a:endParaRPr lang="en-US" sz="1400" b="0" i="1" dirty="0" smtClean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1" name="TextBox 50"/>
            <p:cNvSpPr txBox="1"/>
            <p:nvPr>
              <p:custDataLst>
                <p:tags r:id="rId25"/>
              </p:custDataLst>
            </p:nvPr>
          </p:nvSpPr>
          <p:spPr>
            <a:xfrm>
              <a:off x="-218084" y="6179179"/>
              <a:ext cx="2276566" cy="350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1" smtClean="0">
                  <a:latin typeface="Lato" charset="0"/>
                  <a:ea typeface="Lato" charset="0"/>
                  <a:cs typeface="Lato" charset="0"/>
                </a:rPr>
                <a:t>Low addresses</a:t>
              </a:r>
              <a:endParaRPr lang="en-US" sz="1400" b="0" i="1" dirty="0" smtClean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52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702999" y="1674475"/>
            <a:ext cx="15087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b="0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28017" y="1001864"/>
            <a:ext cx="8589523" cy="5693298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Lato" panose="020F050202020403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0312" y="3561289"/>
            <a:ext cx="4256016" cy="3133873"/>
          </a:xfrm>
        </p:spPr>
        <p:txBody>
          <a:bodyPr/>
          <a:lstStyle/>
          <a:p>
            <a:r>
              <a:rPr lang="en-US" dirty="0" smtClean="0"/>
              <a:t>Context switches</a:t>
            </a:r>
          </a:p>
          <a:p>
            <a:pPr lvl="1"/>
            <a:r>
              <a:rPr lang="en-US" dirty="0"/>
              <a:t>Don’t really have CPU to yourself</a:t>
            </a:r>
            <a:endParaRPr lang="en-US" dirty="0" smtClean="0"/>
          </a:p>
          <a:p>
            <a:r>
              <a:rPr lang="en-US" dirty="0" smtClean="0"/>
              <a:t>Virtual Memory</a:t>
            </a:r>
          </a:p>
          <a:p>
            <a:pPr lvl="1"/>
            <a:r>
              <a:rPr lang="en-US" dirty="0" smtClean="0"/>
              <a:t>Don’t really have 2</a:t>
            </a:r>
            <a:r>
              <a:rPr lang="en-US" baseline="30000" dirty="0" smtClean="0"/>
              <a:t>64</a:t>
            </a:r>
            <a:r>
              <a:rPr lang="en-US" dirty="0" smtClean="0"/>
              <a:t> bytes of memory all to yourself.</a:t>
            </a:r>
          </a:p>
          <a:p>
            <a:pPr lvl="1"/>
            <a:r>
              <a:rPr lang="en-US" dirty="0" smtClean="0"/>
              <a:t>Allows for </a:t>
            </a:r>
            <a:r>
              <a:rPr lang="en-US" i="1" dirty="0" smtClean="0"/>
              <a:t>indirection </a:t>
            </a:r>
            <a:r>
              <a:rPr lang="en-US" dirty="0" smtClean="0"/>
              <a:t>(remap physical pages, sharing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  <a:endParaRPr lang="en-US" i="1" dirty="0" smtClean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48" y="185731"/>
            <a:ext cx="1392094" cy="13920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31442" y="54019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😮</a:t>
            </a:r>
          </a:p>
        </p:txBody>
      </p:sp>
    </p:spTree>
    <p:extLst>
      <p:ext uri="{BB962C8B-B14F-4D97-AF65-F5344CB8AC3E}">
        <p14:creationId xmlns:p14="http://schemas.microsoft.com/office/powerpoint/2010/main" val="4287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4162798" y="933709"/>
            <a:ext cx="3003397" cy="2518643"/>
            <a:chOff x="5228045" y="2870476"/>
            <a:chExt cx="3003397" cy="2518643"/>
          </a:xfrm>
        </p:grpSpPr>
        <p:sp>
          <p:nvSpPr>
            <p:cNvPr id="103" name="Rounded Rectangle 102"/>
            <p:cNvSpPr/>
            <p:nvPr/>
          </p:nvSpPr>
          <p:spPr bwMode="auto">
            <a:xfrm>
              <a:off x="5228045" y="2870476"/>
              <a:ext cx="3003397" cy="2518643"/>
            </a:xfrm>
            <a:prstGeom prst="roundRect">
              <a:avLst>
                <a:gd name="adj" fmla="val 4335"/>
              </a:avLst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algn="ctr"/>
              <a:r>
                <a:rPr lang="en-US" sz="2000" dirty="0" smtClean="0">
                  <a:latin typeface="Lato" panose="020F0502020204030203" pitchFamily="34" charset="0"/>
                </a:rPr>
                <a:t>Process 3</a:t>
              </a: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5525310" y="3346315"/>
              <a:ext cx="2398970" cy="2032454"/>
              <a:chOff x="502599" y="1177248"/>
              <a:chExt cx="6575186" cy="5657981"/>
            </a:xfrm>
          </p:grpSpPr>
          <p:sp>
            <p:nvSpPr>
              <p:cNvPr id="105" name="Rectangle 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02599" y="1177248"/>
                <a:ext cx="3200400" cy="2209800"/>
              </a:xfrm>
              <a:prstGeom prst="rect">
                <a:avLst/>
              </a:prstGeom>
              <a:solidFill>
                <a:srgbClr val="E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44450" rIns="90487" bIns="44450"/>
              <a:lstStyle/>
              <a:p>
                <a:pPr>
                  <a:lnSpc>
                    <a:spcPct val="100000"/>
                  </a:lnSpc>
                </a:pPr>
                <a:r>
                  <a:rPr lang="en-US" sz="800" dirty="0">
                    <a:latin typeface="Lato" charset="0"/>
                    <a:ea typeface="Lato" charset="0"/>
                    <a:cs typeface="Lato" charset="0"/>
                  </a:rPr>
                  <a:t>CPU</a:t>
                </a:r>
              </a:p>
            </p:txBody>
          </p:sp>
          <p:sp>
            <p:nvSpPr>
              <p:cNvPr id="106" name="Rectangle 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953314" y="1863048"/>
                <a:ext cx="692285" cy="457200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700" smtClean="0">
                    <a:latin typeface="Anonymous Pro" charset="0"/>
                    <a:ea typeface="Anonymous Pro" charset="0"/>
                    <a:cs typeface="Anonymous Pro" charset="0"/>
                  </a:rPr>
                  <a:t>%rip</a:t>
                </a:r>
                <a:endParaRPr lang="en-US" sz="700" dirty="0">
                  <a:latin typeface="Anonymous Pro" charset="0"/>
                  <a:ea typeface="Anonymous Pro" charset="0"/>
                  <a:cs typeface="Anonymous Pro" charset="0"/>
                </a:endParaRPr>
              </a:p>
            </p:txBody>
          </p:sp>
          <p:sp>
            <p:nvSpPr>
              <p:cNvPr id="107" name="Rectangle 5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797999" y="1558248"/>
                <a:ext cx="1371600" cy="762000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700" dirty="0">
                    <a:latin typeface="Lato" charset="0"/>
                    <a:ea typeface="Lato" charset="0"/>
                    <a:cs typeface="Lato" charset="0"/>
                  </a:rPr>
                  <a:t>Registers</a:t>
                </a:r>
              </a:p>
            </p:txBody>
          </p:sp>
          <p:sp>
            <p:nvSpPr>
              <p:cNvPr id="108" name="Rectangle 7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5231837" y="1326585"/>
                <a:ext cx="1845948" cy="523958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Ctr="1"/>
              <a:lstStyle/>
              <a:p>
                <a:pPr>
                  <a:lnSpc>
                    <a:spcPct val="100000"/>
                  </a:lnSpc>
                </a:pPr>
                <a:r>
                  <a:rPr lang="en-US" sz="800" dirty="0">
                    <a:latin typeface="Lato" charset="0"/>
                    <a:ea typeface="Lato" charset="0"/>
                    <a:cs typeface="Lato" charset="0"/>
                  </a:rPr>
                  <a:t>Memory</a:t>
                </a:r>
              </a:p>
            </p:txBody>
          </p:sp>
          <p:sp>
            <p:nvSpPr>
              <p:cNvPr id="109" name="Rectangle 16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797999" y="2472648"/>
                <a:ext cx="1371600" cy="685800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700" dirty="0">
                    <a:latin typeface="Lato" charset="0"/>
                    <a:ea typeface="Lato" charset="0"/>
                    <a:cs typeface="Lato" charset="0"/>
                  </a:rPr>
                  <a:t>Condition</a:t>
                </a:r>
              </a:p>
              <a:p>
                <a:r>
                  <a:rPr lang="en-US" sz="700" dirty="0">
                    <a:latin typeface="Lato" charset="0"/>
                    <a:ea typeface="Lato" charset="0"/>
                    <a:cs typeface="Lato" charset="0"/>
                  </a:rPr>
                  <a:t>Codes</a:t>
                </a: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3623039" y="1736227"/>
                <a:ext cx="3447391" cy="5099002"/>
                <a:chOff x="-218084" y="1052611"/>
                <a:chExt cx="6030274" cy="5809947"/>
              </a:xfrm>
            </p:grpSpPr>
            <p:sp>
              <p:nvSpPr>
                <p:cNvPr id="112" name="Rectangle 111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2607636" y="5578957"/>
                  <a:ext cx="3200400" cy="950912"/>
                </a:xfrm>
                <a:prstGeom prst="rect">
                  <a:avLst/>
                </a:prstGeom>
                <a:solidFill>
                  <a:srgbClr val="99CCFF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Instructions</a:t>
                  </a:r>
                </a:p>
              </p:txBody>
            </p:sp>
            <p:sp>
              <p:nvSpPr>
                <p:cNvPr id="113" name="Rectangle 112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2611790" y="4953000"/>
                  <a:ext cx="3200400" cy="639762"/>
                </a:xfrm>
                <a:prstGeom prst="rect">
                  <a:avLst/>
                </a:prstGeom>
                <a:solidFill>
                  <a:srgbClr val="FFFF66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Literals</a:t>
                  </a:r>
                </a:p>
              </p:txBody>
            </p:sp>
            <p:sp>
              <p:nvSpPr>
                <p:cNvPr id="114" name="Rectangle 113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609850" y="4046537"/>
                  <a:ext cx="3200400" cy="906463"/>
                </a:xfrm>
                <a:prstGeom prst="rect">
                  <a:avLst/>
                </a:prstGeom>
                <a:solidFill>
                  <a:srgbClr val="94BD5E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Static Data</a:t>
                  </a:r>
                </a:p>
              </p:txBody>
            </p:sp>
            <p:sp>
              <p:nvSpPr>
                <p:cNvPr id="115" name="Rectangle 114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609850" y="3132138"/>
                  <a:ext cx="3200400" cy="906462"/>
                </a:xfrm>
                <a:prstGeom prst="rect">
                  <a:avLst/>
                </a:prstGeom>
                <a:solidFill>
                  <a:srgbClr val="DC23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Dynamic Data</a:t>
                  </a:r>
                  <a:b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</a:br>
                  <a: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(Heap)</a:t>
                  </a:r>
                </a:p>
              </p:txBody>
            </p:sp>
            <p:sp>
              <p:nvSpPr>
                <p:cNvPr id="116" name="Rectangle 115"/>
                <p:cNvSpPr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2609850" y="2286000"/>
                  <a:ext cx="3200400" cy="83820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700" dirty="0">
                    <a:latin typeface="Lato" charset="0"/>
                    <a:ea typeface="Lato" charset="0"/>
                    <a:cs typeface="Lato" charset="0"/>
                  </a:endParaRPr>
                </a:p>
              </p:txBody>
            </p:sp>
            <p:sp>
              <p:nvSpPr>
                <p:cNvPr id="117" name="Rectangle 116"/>
                <p:cNvSpPr>
                  <a:spLocks noChangeArrowheads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2609850" y="1371600"/>
                  <a:ext cx="3200400" cy="906463"/>
                </a:xfrm>
                <a:prstGeom prst="rect">
                  <a:avLst/>
                </a:prstGeom>
                <a:solidFill>
                  <a:srgbClr val="FF950E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Stack</a:t>
                  </a:r>
                </a:p>
              </p:txBody>
            </p:sp>
            <p:sp>
              <p:nvSpPr>
                <p:cNvPr id="118" name="Text Box 13"/>
                <p:cNvSpPr txBox="1">
                  <a:spLocks noChangeArrowheads="1"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1905000" y="6096000"/>
                  <a:ext cx="306388" cy="346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/>
                <a:lstStyle/>
                <a:p>
                  <a: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0</a:t>
                  </a:r>
                </a:p>
              </p:txBody>
            </p:sp>
            <p:sp>
              <p:nvSpPr>
                <p:cNvPr id="119" name="Text Box 14"/>
                <p:cNvSpPr txBox="1">
                  <a:spLocks noChangeArrowheads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1704517" y="1052611"/>
                  <a:ext cx="606426" cy="346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/>
                <a:lstStyle/>
                <a:p>
                  <a:r>
                    <a:rPr lang="en-US" sz="5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2</a:t>
                  </a:r>
                  <a:r>
                    <a:rPr lang="en-US" sz="500" baseline="330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N</a:t>
                  </a:r>
                  <a:r>
                    <a:rPr lang="en-US" sz="5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-1</a:t>
                  </a:r>
                </a:p>
              </p:txBody>
            </p:sp>
            <p:sp>
              <p:nvSpPr>
                <p:cNvPr id="120" name="Line 15"/>
                <p:cNvSpPr>
                  <a:spLocks noChangeShapeType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2484778" y="1371600"/>
                  <a:ext cx="0" cy="51816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triangle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700" dirty="0">
                    <a:latin typeface="Lato" charset="0"/>
                    <a:ea typeface="Lato" charset="0"/>
                    <a:cs typeface="Lato" charset="0"/>
                  </a:endParaRPr>
                </a:p>
              </p:txBody>
            </p:sp>
            <p:sp>
              <p:nvSpPr>
                <p:cNvPr id="121" name="Line 8"/>
                <p:cNvSpPr>
                  <a:spLocks noChangeShapeType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 rot="10800000" flipV="1">
                  <a:off x="5257800" y="1904999"/>
                  <a:ext cx="0" cy="6858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700" dirty="0">
                    <a:latin typeface="Lato" charset="0"/>
                    <a:ea typeface="Lato" charset="0"/>
                    <a:cs typeface="Lato" charset="0"/>
                  </a:endParaRPr>
                </a:p>
              </p:txBody>
            </p:sp>
            <p:sp>
              <p:nvSpPr>
                <p:cNvPr id="122" name="Line 8"/>
                <p:cNvSpPr>
                  <a:spLocks noChangeShapeType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 rot="10800000">
                  <a:off x="5257800" y="2895599"/>
                  <a:ext cx="0" cy="5334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700" dirty="0">
                    <a:latin typeface="Lato" charset="0"/>
                    <a:ea typeface="Lato" charset="0"/>
                    <a:cs typeface="Lato" charset="0"/>
                  </a:endParaRPr>
                </a:p>
              </p:txBody>
            </p:sp>
            <p:sp>
              <p:nvSpPr>
                <p:cNvPr id="123" name="TextBox 122"/>
                <p:cNvSpPr txBox="1"/>
                <p:nvPr>
                  <p:custDataLst>
                    <p:tags r:id="rId58"/>
                  </p:custDataLst>
                </p:nvPr>
              </p:nvSpPr>
              <p:spPr>
                <a:xfrm>
                  <a:off x="203541" y="1393213"/>
                  <a:ext cx="2453167" cy="488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" i="1" smtClean="0">
                      <a:latin typeface="Lato" charset="0"/>
                      <a:ea typeface="Lato" charset="0"/>
                      <a:cs typeface="Lato" charset="0"/>
                    </a:rPr>
                    <a:t>High addresses</a:t>
                  </a:r>
                  <a:endParaRPr lang="en-US" sz="400" i="1" dirty="0" smtClean="0">
                    <a:latin typeface="Lato" charset="0"/>
                    <a:ea typeface="Lato" charset="0"/>
                    <a:cs typeface="Lato" charset="0"/>
                  </a:endParaRPr>
                </a:p>
              </p:txBody>
            </p:sp>
            <p:sp>
              <p:nvSpPr>
                <p:cNvPr id="124" name="TextBox 123"/>
                <p:cNvSpPr txBox="1"/>
                <p:nvPr>
                  <p:custDataLst>
                    <p:tags r:id="rId59"/>
                  </p:custDataLst>
                </p:nvPr>
              </p:nvSpPr>
              <p:spPr>
                <a:xfrm>
                  <a:off x="-218084" y="6179178"/>
                  <a:ext cx="2276568" cy="6833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" i="1" smtClean="0">
                      <a:latin typeface="Lato" charset="0"/>
                      <a:ea typeface="Lato" charset="0"/>
                      <a:cs typeface="Lato" charset="0"/>
                    </a:rPr>
                    <a:t>Low addresses</a:t>
                  </a:r>
                  <a:endParaRPr lang="en-US" sz="400" i="1" dirty="0" smtClean="0">
                    <a:latin typeface="Lato" charset="0"/>
                    <a:ea typeface="Lato" charset="0"/>
                    <a:cs typeface="Lato" charset="0"/>
                  </a:endParaRPr>
                </a:p>
              </p:txBody>
            </p:sp>
          </p:grpSp>
          <p:sp>
            <p:nvSpPr>
              <p:cNvPr id="111" name="Line 10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V="1">
                <a:off x="3702999" y="1674475"/>
                <a:ext cx="150873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800" dirty="0">
                  <a:latin typeface="Lato" charset="0"/>
                  <a:ea typeface="Lato" charset="0"/>
                  <a:cs typeface="Lato" charset="0"/>
                </a:endParaRPr>
              </a:p>
            </p:txBody>
          </p:sp>
        </p:grpSp>
      </p:grpSp>
      <p:sp>
        <p:nvSpPr>
          <p:cNvPr id="54" name="Rectangle 53"/>
          <p:cNvSpPr/>
          <p:nvPr/>
        </p:nvSpPr>
        <p:spPr bwMode="auto">
          <a:xfrm>
            <a:off x="4988302" y="5800749"/>
            <a:ext cx="3854140" cy="153665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smtClean="0">
                <a:latin typeface="Lato" panose="020F0502020204030203" pitchFamily="34" charset="0"/>
              </a:rPr>
              <a:t>Hardware</a:t>
            </a:r>
            <a:endParaRPr lang="en-US" sz="1800" dirty="0" smtClean="0">
              <a:latin typeface="Lato" panose="020F0502020204030203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3704885" y="1258174"/>
            <a:ext cx="3003397" cy="2518643"/>
            <a:chOff x="5228045" y="2870476"/>
            <a:chExt cx="3003397" cy="2518643"/>
          </a:xfrm>
        </p:grpSpPr>
        <p:sp>
          <p:nvSpPr>
            <p:cNvPr id="80" name="Rounded Rectangle 79"/>
            <p:cNvSpPr/>
            <p:nvPr/>
          </p:nvSpPr>
          <p:spPr bwMode="auto">
            <a:xfrm>
              <a:off x="5228045" y="2870476"/>
              <a:ext cx="3003397" cy="2518643"/>
            </a:xfrm>
            <a:prstGeom prst="roundRect">
              <a:avLst>
                <a:gd name="adj" fmla="val 4335"/>
              </a:avLst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algn="ctr"/>
              <a:r>
                <a:rPr lang="en-US" sz="2000" dirty="0" smtClean="0">
                  <a:latin typeface="Lato" panose="020F0502020204030203" pitchFamily="34" charset="0"/>
                </a:rPr>
                <a:t>Process 2</a:t>
              </a: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5525310" y="3346315"/>
              <a:ext cx="2398970" cy="2032454"/>
              <a:chOff x="502599" y="1177248"/>
              <a:chExt cx="6575186" cy="5657981"/>
            </a:xfrm>
          </p:grpSpPr>
          <p:sp>
            <p:nvSpPr>
              <p:cNvPr id="82" name="Rectangle 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02599" y="1177248"/>
                <a:ext cx="3200400" cy="2209800"/>
              </a:xfrm>
              <a:prstGeom prst="rect">
                <a:avLst/>
              </a:prstGeom>
              <a:solidFill>
                <a:srgbClr val="E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44450" rIns="90487" bIns="44450"/>
              <a:lstStyle/>
              <a:p>
                <a:pPr>
                  <a:lnSpc>
                    <a:spcPct val="100000"/>
                  </a:lnSpc>
                </a:pPr>
                <a:r>
                  <a:rPr lang="en-US" sz="800" dirty="0">
                    <a:latin typeface="Lato" charset="0"/>
                    <a:ea typeface="Lato" charset="0"/>
                    <a:cs typeface="Lato" charset="0"/>
                  </a:rPr>
                  <a:t>CPU</a:t>
                </a:r>
              </a:p>
            </p:txBody>
          </p:sp>
          <p:sp>
            <p:nvSpPr>
              <p:cNvPr id="83" name="Rectangle 4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53314" y="1863048"/>
                <a:ext cx="692285" cy="457200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700" smtClean="0">
                    <a:latin typeface="Anonymous Pro" charset="0"/>
                    <a:ea typeface="Anonymous Pro" charset="0"/>
                    <a:cs typeface="Anonymous Pro" charset="0"/>
                  </a:rPr>
                  <a:t>%rip</a:t>
                </a:r>
                <a:endParaRPr lang="en-US" sz="700" dirty="0">
                  <a:latin typeface="Anonymous Pro" charset="0"/>
                  <a:ea typeface="Anonymous Pro" charset="0"/>
                  <a:cs typeface="Anonymous Pro" charset="0"/>
                </a:endParaRPr>
              </a:p>
            </p:txBody>
          </p:sp>
          <p:sp>
            <p:nvSpPr>
              <p:cNvPr id="84" name="Rectangle 5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797999" y="1558248"/>
                <a:ext cx="1371600" cy="762000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700" dirty="0">
                    <a:latin typeface="Lato" charset="0"/>
                    <a:ea typeface="Lato" charset="0"/>
                    <a:cs typeface="Lato" charset="0"/>
                  </a:rPr>
                  <a:t>Registers</a:t>
                </a:r>
              </a:p>
            </p:txBody>
          </p:sp>
          <p:sp>
            <p:nvSpPr>
              <p:cNvPr id="85" name="Rectangle 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231837" y="1326585"/>
                <a:ext cx="1845948" cy="523958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Ctr="1"/>
              <a:lstStyle/>
              <a:p>
                <a:pPr>
                  <a:lnSpc>
                    <a:spcPct val="100000"/>
                  </a:lnSpc>
                </a:pPr>
                <a:r>
                  <a:rPr lang="en-US" sz="800" dirty="0">
                    <a:latin typeface="Lato" charset="0"/>
                    <a:ea typeface="Lato" charset="0"/>
                    <a:cs typeface="Lato" charset="0"/>
                  </a:rPr>
                  <a:t>Memory</a:t>
                </a:r>
              </a:p>
            </p:txBody>
          </p:sp>
          <p:sp>
            <p:nvSpPr>
              <p:cNvPr id="86" name="Rectangle 16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797999" y="2472648"/>
                <a:ext cx="1371600" cy="685800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700" dirty="0">
                    <a:latin typeface="Lato" charset="0"/>
                    <a:ea typeface="Lato" charset="0"/>
                    <a:cs typeface="Lato" charset="0"/>
                  </a:rPr>
                  <a:t>Condition</a:t>
                </a:r>
              </a:p>
              <a:p>
                <a:r>
                  <a:rPr lang="en-US" sz="700" dirty="0">
                    <a:latin typeface="Lato" charset="0"/>
                    <a:ea typeface="Lato" charset="0"/>
                    <a:cs typeface="Lato" charset="0"/>
                  </a:rPr>
                  <a:t>Codes</a:t>
                </a: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3623039" y="1736227"/>
                <a:ext cx="3447391" cy="5099002"/>
                <a:chOff x="-218084" y="1052611"/>
                <a:chExt cx="6030274" cy="5809947"/>
              </a:xfrm>
            </p:grpSpPr>
            <p:sp>
              <p:nvSpPr>
                <p:cNvPr id="89" name="Rectangle 8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607636" y="5578957"/>
                  <a:ext cx="3200400" cy="950912"/>
                </a:xfrm>
                <a:prstGeom prst="rect">
                  <a:avLst/>
                </a:prstGeom>
                <a:solidFill>
                  <a:srgbClr val="99CCFF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Instructions</a:t>
                  </a:r>
                </a:p>
              </p:txBody>
            </p:sp>
            <p:sp>
              <p:nvSpPr>
                <p:cNvPr id="90" name="Rectangle 8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611790" y="4953000"/>
                  <a:ext cx="3200400" cy="639762"/>
                </a:xfrm>
                <a:prstGeom prst="rect">
                  <a:avLst/>
                </a:prstGeom>
                <a:solidFill>
                  <a:srgbClr val="FFFF66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Literals</a:t>
                  </a:r>
                </a:p>
              </p:txBody>
            </p:sp>
            <p:sp>
              <p:nvSpPr>
                <p:cNvPr id="91" name="Rectangle 9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609850" y="4046537"/>
                  <a:ext cx="3200400" cy="906463"/>
                </a:xfrm>
                <a:prstGeom prst="rect">
                  <a:avLst/>
                </a:prstGeom>
                <a:solidFill>
                  <a:srgbClr val="94BD5E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Static Data</a:t>
                  </a:r>
                </a:p>
              </p:txBody>
            </p:sp>
            <p:sp>
              <p:nvSpPr>
                <p:cNvPr id="92" name="Rectangle 91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609850" y="3132138"/>
                  <a:ext cx="3200400" cy="906462"/>
                </a:xfrm>
                <a:prstGeom prst="rect">
                  <a:avLst/>
                </a:prstGeom>
                <a:solidFill>
                  <a:srgbClr val="DC23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Dynamic Data</a:t>
                  </a:r>
                  <a:b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</a:br>
                  <a: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(Heap)</a:t>
                  </a:r>
                </a:p>
              </p:txBody>
            </p:sp>
            <p:sp>
              <p:nvSpPr>
                <p:cNvPr id="93" name="Rectangle 92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609850" y="2286000"/>
                  <a:ext cx="3200400" cy="83820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700" dirty="0">
                    <a:latin typeface="Lato" charset="0"/>
                    <a:ea typeface="Lato" charset="0"/>
                    <a:cs typeface="Lato" charset="0"/>
                  </a:endParaRPr>
                </a:p>
              </p:txBody>
            </p:sp>
            <p:sp>
              <p:nvSpPr>
                <p:cNvPr id="94" name="Rectangle 93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609850" y="1371600"/>
                  <a:ext cx="3200400" cy="906463"/>
                </a:xfrm>
                <a:prstGeom prst="rect">
                  <a:avLst/>
                </a:prstGeom>
                <a:solidFill>
                  <a:srgbClr val="FF950E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Stack</a:t>
                  </a:r>
                </a:p>
              </p:txBody>
            </p:sp>
            <p:sp>
              <p:nvSpPr>
                <p:cNvPr id="95" name="Text Box 13"/>
                <p:cNvSpPr txBox="1"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1905000" y="6096000"/>
                  <a:ext cx="306388" cy="346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/>
                <a:lstStyle/>
                <a:p>
                  <a: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0</a:t>
                  </a:r>
                </a:p>
              </p:txBody>
            </p:sp>
            <p:sp>
              <p:nvSpPr>
                <p:cNvPr id="96" name="Text Box 14"/>
                <p:cNvSpPr txBox="1"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1704517" y="1052611"/>
                  <a:ext cx="606426" cy="346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/>
                <a:lstStyle/>
                <a:p>
                  <a:r>
                    <a:rPr lang="en-US" sz="5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2</a:t>
                  </a:r>
                  <a:r>
                    <a:rPr lang="en-US" sz="500" baseline="330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N</a:t>
                  </a:r>
                  <a:r>
                    <a:rPr lang="en-US" sz="5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-1</a:t>
                  </a:r>
                </a:p>
              </p:txBody>
            </p:sp>
            <p:sp>
              <p:nvSpPr>
                <p:cNvPr id="97" name="Line 15"/>
                <p:cNvSpPr>
                  <a:spLocks noChangeShapeType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484778" y="1371600"/>
                  <a:ext cx="0" cy="51816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triangle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700" dirty="0">
                    <a:latin typeface="Lato" charset="0"/>
                    <a:ea typeface="Lato" charset="0"/>
                    <a:cs typeface="Lato" charset="0"/>
                  </a:endParaRPr>
                </a:p>
              </p:txBody>
            </p:sp>
            <p:sp>
              <p:nvSpPr>
                <p:cNvPr id="98" name="Line 8"/>
                <p:cNvSpPr>
                  <a:spLocks noChangeShapeType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 rot="10800000" flipV="1">
                  <a:off x="5257800" y="1904999"/>
                  <a:ext cx="0" cy="6858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700" dirty="0">
                    <a:latin typeface="Lato" charset="0"/>
                    <a:ea typeface="Lato" charset="0"/>
                    <a:cs typeface="Lato" charset="0"/>
                  </a:endParaRPr>
                </a:p>
              </p:txBody>
            </p:sp>
            <p:sp>
              <p:nvSpPr>
                <p:cNvPr id="99" name="Line 8"/>
                <p:cNvSpPr>
                  <a:spLocks noChangeShapeType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 rot="10800000">
                  <a:off x="5257800" y="2895599"/>
                  <a:ext cx="0" cy="5334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700" dirty="0">
                    <a:latin typeface="Lato" charset="0"/>
                    <a:ea typeface="Lato" charset="0"/>
                    <a:cs typeface="Lato" charset="0"/>
                  </a:endParaRPr>
                </a:p>
              </p:txBody>
            </p:sp>
            <p:sp>
              <p:nvSpPr>
                <p:cNvPr id="100" name="TextBox 99"/>
                <p:cNvSpPr txBox="1"/>
                <p:nvPr>
                  <p:custDataLst>
                    <p:tags r:id="rId39"/>
                  </p:custDataLst>
                </p:nvPr>
              </p:nvSpPr>
              <p:spPr>
                <a:xfrm>
                  <a:off x="203541" y="1393213"/>
                  <a:ext cx="2453167" cy="488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" i="1" smtClean="0">
                      <a:latin typeface="Lato" charset="0"/>
                      <a:ea typeface="Lato" charset="0"/>
                      <a:cs typeface="Lato" charset="0"/>
                    </a:rPr>
                    <a:t>High addresses</a:t>
                  </a:r>
                  <a:endParaRPr lang="en-US" sz="400" i="1" dirty="0" smtClean="0">
                    <a:latin typeface="Lato" charset="0"/>
                    <a:ea typeface="Lato" charset="0"/>
                    <a:cs typeface="Lato" charset="0"/>
                  </a:endParaRPr>
                </a:p>
              </p:txBody>
            </p:sp>
            <p:sp>
              <p:nvSpPr>
                <p:cNvPr id="101" name="TextBox 100"/>
                <p:cNvSpPr txBox="1"/>
                <p:nvPr>
                  <p:custDataLst>
                    <p:tags r:id="rId40"/>
                  </p:custDataLst>
                </p:nvPr>
              </p:nvSpPr>
              <p:spPr>
                <a:xfrm>
                  <a:off x="-218084" y="6179178"/>
                  <a:ext cx="2276568" cy="6833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" i="1" smtClean="0">
                      <a:latin typeface="Lato" charset="0"/>
                      <a:ea typeface="Lato" charset="0"/>
                      <a:cs typeface="Lato" charset="0"/>
                    </a:rPr>
                    <a:t>Low addresses</a:t>
                  </a:r>
                  <a:endParaRPr lang="en-US" sz="400" i="1" dirty="0" smtClean="0">
                    <a:latin typeface="Lato" charset="0"/>
                    <a:ea typeface="Lato" charset="0"/>
                    <a:cs typeface="Lato" charset="0"/>
                  </a:endParaRPr>
                </a:p>
              </p:txBody>
            </p:sp>
          </p:grpSp>
          <p:sp>
            <p:nvSpPr>
              <p:cNvPr id="88" name="Line 10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3702999" y="1674475"/>
                <a:ext cx="150873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800" dirty="0">
                  <a:latin typeface="Lato" charset="0"/>
                  <a:ea typeface="Lato" charset="0"/>
                  <a:cs typeface="Lato" charset="0"/>
                </a:endParaRPr>
              </a:p>
            </p:txBody>
          </p:sp>
        </p:grpSp>
      </p:grpSp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Lato" charset="0"/>
                <a:ea typeface="Lato" charset="0"/>
                <a:cs typeface="Lato" charset="0"/>
              </a:rPr>
              <a:t>But remember</a:t>
            </a:r>
            <a:r>
              <a:rPr lang="is-IS" dirty="0" smtClean="0">
                <a:latin typeface="Lato" charset="0"/>
                <a:ea typeface="Lato" charset="0"/>
                <a:cs typeface="Lato" charset="0"/>
              </a:rPr>
              <a:t>… it’s all an </a:t>
            </a:r>
            <a:r>
              <a:rPr lang="is-IS" i="1" dirty="0" smtClean="0">
                <a:latin typeface="Lato" charset="0"/>
                <a:ea typeface="Lato" charset="0"/>
                <a:cs typeface="Lato" charset="0"/>
              </a:rPr>
              <a:t>illusion!</a:t>
            </a:r>
            <a:endParaRPr lang="en-US" i="1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>
                <a:latin typeface="Lato" charset="0"/>
                <a:ea typeface="Lato" charset="0"/>
                <a:cs typeface="Lato" charset="0"/>
              </a:rPr>
              <a:pPr/>
              <a:t>14</a:t>
            </a:fld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67050" y="3831562"/>
            <a:ext cx="3003397" cy="2518643"/>
            <a:chOff x="5228045" y="2870476"/>
            <a:chExt cx="3003397" cy="2518643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5228045" y="2870476"/>
              <a:ext cx="3003397" cy="2518643"/>
            </a:xfrm>
            <a:prstGeom prst="roundRect">
              <a:avLst>
                <a:gd name="adj" fmla="val 4335"/>
              </a:avLst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algn="ctr"/>
              <a:r>
                <a:rPr lang="en-US" sz="2000" dirty="0" smtClean="0">
                  <a:latin typeface="Lato" panose="020F0502020204030203" pitchFamily="34" charset="0"/>
                </a:rPr>
                <a:t>Process 1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525310" y="3346315"/>
              <a:ext cx="2398970" cy="2032454"/>
              <a:chOff x="502599" y="1177248"/>
              <a:chExt cx="6575186" cy="5657981"/>
            </a:xfrm>
          </p:grpSpPr>
          <p:sp>
            <p:nvSpPr>
              <p:cNvPr id="27" name="Rectangle 6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02599" y="1177248"/>
                <a:ext cx="3200400" cy="2209800"/>
              </a:xfrm>
              <a:prstGeom prst="rect">
                <a:avLst/>
              </a:prstGeom>
              <a:solidFill>
                <a:srgbClr val="E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44450" rIns="90487" bIns="44450"/>
              <a:lstStyle/>
              <a:p>
                <a:pPr>
                  <a:lnSpc>
                    <a:spcPct val="100000"/>
                  </a:lnSpc>
                </a:pPr>
                <a:r>
                  <a:rPr lang="en-US" sz="800" dirty="0">
                    <a:latin typeface="Lato" charset="0"/>
                    <a:ea typeface="Lato" charset="0"/>
                    <a:cs typeface="Lato" charset="0"/>
                  </a:rPr>
                  <a:t>CPU</a:t>
                </a:r>
              </a:p>
            </p:txBody>
          </p:sp>
          <p:sp>
            <p:nvSpPr>
              <p:cNvPr id="30" name="Rectangle 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953314" y="1863048"/>
                <a:ext cx="692285" cy="457200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700" smtClean="0">
                    <a:latin typeface="Anonymous Pro" charset="0"/>
                    <a:ea typeface="Anonymous Pro" charset="0"/>
                    <a:cs typeface="Anonymous Pro" charset="0"/>
                  </a:rPr>
                  <a:t>%rip</a:t>
                </a:r>
                <a:endParaRPr lang="en-US" sz="700" dirty="0">
                  <a:latin typeface="Anonymous Pro" charset="0"/>
                  <a:ea typeface="Anonymous Pro" charset="0"/>
                  <a:cs typeface="Anonymous Pro" charset="0"/>
                </a:endParaRPr>
              </a:p>
            </p:txBody>
          </p:sp>
          <p:sp>
            <p:nvSpPr>
              <p:cNvPr id="31" name="Rectangle 5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797999" y="1558248"/>
                <a:ext cx="1371600" cy="762000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700" dirty="0">
                    <a:latin typeface="Lato" charset="0"/>
                    <a:ea typeface="Lato" charset="0"/>
                    <a:cs typeface="Lato" charset="0"/>
                  </a:rPr>
                  <a:t>Registers</a:t>
                </a:r>
              </a:p>
            </p:txBody>
          </p:sp>
          <p:sp>
            <p:nvSpPr>
              <p:cNvPr id="32" name="Rectangle 7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231837" y="1326585"/>
                <a:ext cx="1845948" cy="523958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Ctr="1"/>
              <a:lstStyle/>
              <a:p>
                <a:pPr>
                  <a:lnSpc>
                    <a:spcPct val="100000"/>
                  </a:lnSpc>
                </a:pPr>
                <a:r>
                  <a:rPr lang="en-US" sz="800" dirty="0">
                    <a:latin typeface="Lato" charset="0"/>
                    <a:ea typeface="Lato" charset="0"/>
                    <a:cs typeface="Lato" charset="0"/>
                  </a:rPr>
                  <a:t>Memory</a:t>
                </a:r>
              </a:p>
            </p:txBody>
          </p:sp>
          <p:sp>
            <p:nvSpPr>
              <p:cNvPr id="33" name="Rectangle 16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797999" y="2472648"/>
                <a:ext cx="1371600" cy="685800"/>
              </a:xfrm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700" dirty="0">
                    <a:latin typeface="Lato" charset="0"/>
                    <a:ea typeface="Lato" charset="0"/>
                    <a:cs typeface="Lato" charset="0"/>
                  </a:rPr>
                  <a:t>Condition</a:t>
                </a:r>
              </a:p>
              <a:p>
                <a:r>
                  <a:rPr lang="en-US" sz="700" dirty="0">
                    <a:latin typeface="Lato" charset="0"/>
                    <a:ea typeface="Lato" charset="0"/>
                    <a:cs typeface="Lato" charset="0"/>
                  </a:rPr>
                  <a:t>Codes</a:t>
                </a: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3623039" y="1736227"/>
                <a:ext cx="3447391" cy="5099002"/>
                <a:chOff x="-218084" y="1052611"/>
                <a:chExt cx="6030274" cy="5809947"/>
              </a:xfrm>
            </p:grpSpPr>
            <p:sp>
              <p:nvSpPr>
                <p:cNvPr id="35" name="Rectangle 34"/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607636" y="5578957"/>
                  <a:ext cx="3200400" cy="950912"/>
                </a:xfrm>
                <a:prstGeom prst="rect">
                  <a:avLst/>
                </a:prstGeom>
                <a:solidFill>
                  <a:srgbClr val="99CCFF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Instructions</a:t>
                  </a: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611790" y="4953000"/>
                  <a:ext cx="3200400" cy="639762"/>
                </a:xfrm>
                <a:prstGeom prst="rect">
                  <a:avLst/>
                </a:prstGeom>
                <a:solidFill>
                  <a:srgbClr val="FFFF66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Literals</a:t>
                  </a:r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609850" y="4046537"/>
                  <a:ext cx="3200400" cy="906463"/>
                </a:xfrm>
                <a:prstGeom prst="rect">
                  <a:avLst/>
                </a:prstGeom>
                <a:solidFill>
                  <a:srgbClr val="94BD5E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Static Data</a:t>
                  </a: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2609850" y="3132138"/>
                  <a:ext cx="3200400" cy="906462"/>
                </a:xfrm>
                <a:prstGeom prst="rect">
                  <a:avLst/>
                </a:prstGeom>
                <a:solidFill>
                  <a:srgbClr val="DC23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Dynamic Data</a:t>
                  </a:r>
                  <a:b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</a:br>
                  <a: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(Heap)</a:t>
                  </a:r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609850" y="2286000"/>
                  <a:ext cx="3200400" cy="83820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700" dirty="0">
                    <a:latin typeface="Lato" charset="0"/>
                    <a:ea typeface="Lato" charset="0"/>
                    <a:cs typeface="Lato" charset="0"/>
                  </a:endParaRPr>
                </a:p>
              </p:txBody>
            </p:sp>
            <p:sp>
              <p:nvSpPr>
                <p:cNvPr id="40" name="Rectangle 39"/>
                <p:cNvSpPr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2609850" y="1371600"/>
                  <a:ext cx="3200400" cy="906463"/>
                </a:xfrm>
                <a:prstGeom prst="rect">
                  <a:avLst/>
                </a:prstGeom>
                <a:solidFill>
                  <a:srgbClr val="FF950E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Stack</a:t>
                  </a:r>
                </a:p>
              </p:txBody>
            </p:sp>
            <p:sp>
              <p:nvSpPr>
                <p:cNvPr id="45" name="Text Box 13"/>
                <p:cNvSpPr txBox="1"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905000" y="6096000"/>
                  <a:ext cx="306388" cy="346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/>
                <a:lstStyle/>
                <a:p>
                  <a:r>
                    <a:rPr lang="en-US" sz="7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0</a:t>
                  </a:r>
                </a:p>
              </p:txBody>
            </p:sp>
            <p:sp>
              <p:nvSpPr>
                <p:cNvPr id="46" name="Text Box 14"/>
                <p:cNvSpPr txBox="1">
                  <a:spLocks noChangeArrowhead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704517" y="1052611"/>
                  <a:ext cx="606426" cy="346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60876" rIns="90000" bIns="45000"/>
                <a:lstStyle/>
                <a:p>
                  <a:r>
                    <a:rPr lang="en-US" sz="5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2</a:t>
                  </a:r>
                  <a:r>
                    <a:rPr lang="en-US" sz="500" baseline="330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N</a:t>
                  </a:r>
                  <a:r>
                    <a:rPr lang="en-US" sz="500" dirty="0">
                      <a:solidFill>
                        <a:srgbClr val="000000"/>
                      </a:solidFill>
                      <a:latin typeface="Lato" charset="0"/>
                      <a:ea typeface="Lato" charset="0"/>
                      <a:cs typeface="Lato" charset="0"/>
                    </a:rPr>
                    <a:t>-1</a:t>
                  </a:r>
                </a:p>
              </p:txBody>
            </p:sp>
            <p:sp>
              <p:nvSpPr>
                <p:cNvPr id="47" name="Line 15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484778" y="1371600"/>
                  <a:ext cx="0" cy="51816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triangle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700" dirty="0">
                    <a:latin typeface="Lato" charset="0"/>
                    <a:ea typeface="Lato" charset="0"/>
                    <a:cs typeface="Lato" charset="0"/>
                  </a:endParaRPr>
                </a:p>
              </p:txBody>
            </p:sp>
            <p:sp>
              <p:nvSpPr>
                <p:cNvPr id="48" name="Line 8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 rot="10800000" flipV="1">
                  <a:off x="5257800" y="1904999"/>
                  <a:ext cx="0" cy="6858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700" dirty="0">
                    <a:latin typeface="Lato" charset="0"/>
                    <a:ea typeface="Lato" charset="0"/>
                    <a:cs typeface="Lato" charset="0"/>
                  </a:endParaRPr>
                </a:p>
              </p:txBody>
            </p:sp>
            <p:sp>
              <p:nvSpPr>
                <p:cNvPr id="49" name="Line 8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 rot="10800000">
                  <a:off x="5257800" y="2895599"/>
                  <a:ext cx="0" cy="5334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700" dirty="0">
                    <a:latin typeface="Lato" charset="0"/>
                    <a:ea typeface="Lato" charset="0"/>
                    <a:cs typeface="Lato" charset="0"/>
                  </a:endParaRPr>
                </a:p>
              </p:txBody>
            </p:sp>
            <p:sp>
              <p:nvSpPr>
                <p:cNvPr id="50" name="TextBox 49"/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203541" y="1393213"/>
                  <a:ext cx="2453167" cy="488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" i="1" smtClean="0">
                      <a:latin typeface="Lato" charset="0"/>
                      <a:ea typeface="Lato" charset="0"/>
                      <a:cs typeface="Lato" charset="0"/>
                    </a:rPr>
                    <a:t>High addresses</a:t>
                  </a:r>
                  <a:endParaRPr lang="en-US" sz="400" i="1" dirty="0" smtClean="0">
                    <a:latin typeface="Lato" charset="0"/>
                    <a:ea typeface="Lato" charset="0"/>
                    <a:cs typeface="Lato" charset="0"/>
                  </a:endParaRPr>
                </a:p>
              </p:txBody>
            </p:sp>
            <p:sp>
              <p:nvSpPr>
                <p:cNvPr id="51" name="TextBox 50"/>
                <p:cNvSpPr txBox="1"/>
                <p:nvPr>
                  <p:custDataLst>
                    <p:tags r:id="rId21"/>
                  </p:custDataLst>
                </p:nvPr>
              </p:nvSpPr>
              <p:spPr>
                <a:xfrm>
                  <a:off x="-218084" y="6179178"/>
                  <a:ext cx="2276568" cy="6833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" i="1" smtClean="0">
                      <a:latin typeface="Lato" charset="0"/>
                      <a:ea typeface="Lato" charset="0"/>
                      <a:cs typeface="Lato" charset="0"/>
                    </a:rPr>
                    <a:t>Low addresses</a:t>
                  </a:r>
                  <a:endParaRPr lang="en-US" sz="400" i="1" dirty="0" smtClean="0">
                    <a:latin typeface="Lato" charset="0"/>
                    <a:ea typeface="Lato" charset="0"/>
                    <a:cs typeface="Lato" charset="0"/>
                  </a:endParaRPr>
                </a:p>
              </p:txBody>
            </p:sp>
          </p:grpSp>
          <p:sp>
            <p:nvSpPr>
              <p:cNvPr id="52" name="Line 10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702999" y="1674475"/>
                <a:ext cx="150873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800" dirty="0">
                  <a:latin typeface="Lato" charset="0"/>
                  <a:ea typeface="Lato" charset="0"/>
                  <a:cs typeface="Lato" charset="0"/>
                </a:endParaRPr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0312" y="3561289"/>
            <a:ext cx="4256016" cy="3133873"/>
          </a:xfrm>
        </p:spPr>
        <p:txBody>
          <a:bodyPr/>
          <a:lstStyle/>
          <a:p>
            <a:r>
              <a:rPr lang="en-US" dirty="0" smtClean="0"/>
              <a:t>Fork</a:t>
            </a:r>
          </a:p>
          <a:p>
            <a:pPr lvl="1"/>
            <a:r>
              <a:rPr lang="en-US" dirty="0" smtClean="0"/>
              <a:t>Creates copy of the process</a:t>
            </a:r>
          </a:p>
          <a:p>
            <a:r>
              <a:rPr lang="en-US" dirty="0" smtClean="0"/>
              <a:t>Exec</a:t>
            </a:r>
          </a:p>
          <a:p>
            <a:pPr lvl="1"/>
            <a:r>
              <a:rPr lang="en-US" dirty="0" smtClean="0"/>
              <a:t>Replace with new program</a:t>
            </a:r>
          </a:p>
          <a:p>
            <a:r>
              <a:rPr lang="en-US" dirty="0" smtClean="0"/>
              <a:t>Wait</a:t>
            </a:r>
          </a:p>
          <a:p>
            <a:pPr lvl="1"/>
            <a:r>
              <a:rPr lang="en-US" dirty="0" smtClean="0"/>
              <a:t>Wait for child to die (to </a:t>
            </a:r>
            <a:r>
              <a:rPr lang="en-US" i="1" dirty="0" smtClean="0"/>
              <a:t>reap </a:t>
            </a:r>
            <a:r>
              <a:rPr lang="en-US" dirty="0" smtClean="0"/>
              <a:t>it, and prevent </a:t>
            </a:r>
            <a:r>
              <a:rPr lang="en-US" i="1" dirty="0" smtClean="0"/>
              <a:t>zombies</a:t>
            </a:r>
            <a:r>
              <a:rPr lang="en-US" dirty="0" smtClean="0"/>
              <a:t>)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48" y="185731"/>
            <a:ext cx="1392094" cy="13920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31442" y="54019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😮</a:t>
            </a:r>
          </a:p>
        </p:txBody>
      </p:sp>
    </p:spTree>
    <p:extLst>
      <p:ext uri="{BB962C8B-B14F-4D97-AF65-F5344CB8AC3E}">
        <p14:creationId xmlns:p14="http://schemas.microsoft.com/office/powerpoint/2010/main" val="3211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Lato" charset="0"/>
                <a:ea typeface="Lato" charset="0"/>
                <a:cs typeface="Lato" charset="0"/>
              </a:rPr>
              <a:t>Virtual Memory</a:t>
            </a:r>
            <a:endParaRPr lang="en-US" i="1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>
                <a:latin typeface="Lato" charset="0"/>
                <a:ea typeface="Lato" charset="0"/>
                <a:cs typeface="Lato" charset="0"/>
              </a:rPr>
              <a:pPr/>
              <a:t>15</a:t>
            </a:fld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0312" y="5075578"/>
            <a:ext cx="8769951" cy="1619584"/>
          </a:xfrm>
        </p:spPr>
        <p:txBody>
          <a:bodyPr/>
          <a:lstStyle/>
          <a:p>
            <a:r>
              <a:rPr lang="en-US" dirty="0" smtClean="0"/>
              <a:t>Address Translation</a:t>
            </a:r>
          </a:p>
          <a:p>
            <a:pPr lvl="1"/>
            <a:r>
              <a:rPr lang="en-US" dirty="0" smtClean="0"/>
              <a:t>Every memory access must first be converted from virtual to physical!!</a:t>
            </a:r>
          </a:p>
          <a:p>
            <a:pPr lvl="1"/>
            <a:r>
              <a:rPr lang="en-US" i="1" dirty="0" smtClean="0"/>
              <a:t>Indirection: </a:t>
            </a:r>
            <a:r>
              <a:rPr lang="en-US" dirty="0" smtClean="0"/>
              <a:t>just change the address mapping when switching processes!</a:t>
            </a:r>
          </a:p>
          <a:p>
            <a:pPr lvl="1"/>
            <a:r>
              <a:rPr lang="en-US" dirty="0" smtClean="0"/>
              <a:t>Luckily, TLB (and page size) makes it pretty fast.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48" y="185731"/>
            <a:ext cx="1392094" cy="1392094"/>
          </a:xfrm>
          <a:prstGeom prst="rect">
            <a:avLst/>
          </a:prstGeom>
        </p:spPr>
      </p:pic>
      <p:sp>
        <p:nvSpPr>
          <p:cNvPr id="54" name="Rectangle 53"/>
          <p:cNvSpPr/>
          <p:nvPr>
            <p:custDataLst>
              <p:tags r:id="rId3"/>
            </p:custDataLst>
          </p:nvPr>
        </p:nvSpPr>
        <p:spPr bwMode="auto">
          <a:xfrm>
            <a:off x="1262305" y="1223135"/>
            <a:ext cx="3749615" cy="26952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41307" y="247779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Lato" panose="020F0502020204030203" pitchFamily="34" charset="0"/>
              </a:rPr>
              <a:t>MMU</a:t>
            </a:r>
            <a:endParaRPr lang="en-GB" sz="1600" dirty="0">
              <a:latin typeface="Lato" panose="020F0502020204030203" pitchFamily="34" charset="0"/>
            </a:endParaRPr>
          </a:p>
        </p:txBody>
      </p:sp>
      <p:sp>
        <p:nvSpPr>
          <p:cNvPr id="56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30520" y="2192768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latin typeface="Lato" panose="020F0502020204030203" pitchFamily="34" charset="0"/>
              </a:rPr>
              <a:t>Memory</a:t>
            </a:r>
            <a:endParaRPr lang="en-US" sz="1600" dirty="0">
              <a:latin typeface="Lato" panose="020F0502020204030203" pitchFamily="34" charset="0"/>
            </a:endParaRPr>
          </a:p>
        </p:txBody>
      </p:sp>
      <p:sp>
        <p:nvSpPr>
          <p:cNvPr id="57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62298" y="2823335"/>
            <a:ext cx="41740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Lato" panose="020F0502020204030203" pitchFamily="34" charset="0"/>
              </a:rPr>
              <a:t>PA</a:t>
            </a:r>
            <a:endParaRPr lang="en-GB" sz="1400" dirty="0">
              <a:latin typeface="Lato" panose="020F0502020204030203" pitchFamily="34" charset="0"/>
            </a:endParaRPr>
          </a:p>
        </p:txBody>
      </p:sp>
      <p:sp>
        <p:nvSpPr>
          <p:cNvPr id="58" name="Text Box 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46576" y="4248578"/>
            <a:ext cx="568082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Lato" panose="020F0502020204030203" pitchFamily="34" charset="0"/>
              </a:rPr>
              <a:t>Data</a:t>
            </a:r>
            <a:endParaRPr lang="en-GB" sz="1400" dirty="0">
              <a:latin typeface="Lato" panose="020F0502020204030203" pitchFamily="34" charset="0"/>
            </a:endParaRPr>
          </a:p>
        </p:txBody>
      </p:sp>
      <p:cxnSp>
        <p:nvCxnSpPr>
          <p:cNvPr id="59" name="Straight Arrow Connector 58"/>
          <p:cNvCxnSpPr/>
          <p:nvPr>
            <p:custDataLst>
              <p:tags r:id="rId8"/>
            </p:custDataLst>
          </p:nvPr>
        </p:nvCxnSpPr>
        <p:spPr bwMode="auto">
          <a:xfrm flipV="1">
            <a:off x="4908107" y="3076194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02907" y="283027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Lato" panose="020F0502020204030203" pitchFamily="34" charset="0"/>
              </a:rPr>
              <a:t>CPU</a:t>
            </a:r>
          </a:p>
        </p:txBody>
      </p:sp>
      <p:cxnSp>
        <p:nvCxnSpPr>
          <p:cNvPr id="61" name="Straight Arrow Connector 60"/>
          <p:cNvCxnSpPr/>
          <p:nvPr>
            <p:custDataLst>
              <p:tags r:id="rId10"/>
            </p:custDataLst>
          </p:nvPr>
        </p:nvCxnSpPr>
        <p:spPr bwMode="auto">
          <a:xfrm flipV="1">
            <a:off x="2469707" y="309240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4497" y="2825317"/>
            <a:ext cx="43182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Lato" panose="020F0502020204030203" pitchFamily="34" charset="0"/>
              </a:rPr>
              <a:t>VA</a:t>
            </a:r>
            <a:endParaRPr lang="en-GB" sz="1400" dirty="0">
              <a:latin typeface="Lato" panose="020F0502020204030203" pitchFamily="34" charset="0"/>
            </a:endParaRPr>
          </a:p>
        </p:txBody>
      </p:sp>
      <p:sp>
        <p:nvSpPr>
          <p:cNvPr id="63" name="TextBox 62"/>
          <p:cNvSpPr txBox="1"/>
          <p:nvPr>
            <p:custDataLst>
              <p:tags r:id="rId12"/>
            </p:custDataLst>
          </p:nvPr>
        </p:nvSpPr>
        <p:spPr>
          <a:xfrm>
            <a:off x="1267471" y="122313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CPU Chip</a:t>
            </a:r>
          </a:p>
        </p:txBody>
      </p:sp>
      <p:sp>
        <p:nvSpPr>
          <p:cNvPr id="64" name="Text Box 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01219" y="1781936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Lato" panose="020F0502020204030203" pitchFamily="34" charset="0"/>
              </a:rPr>
              <a:t>PTE</a:t>
            </a:r>
            <a:endParaRPr lang="en-GB" sz="1400" dirty="0">
              <a:latin typeface="Lato" panose="020F0502020204030203" pitchFamily="34" charset="0"/>
            </a:endParaRPr>
          </a:p>
        </p:txBody>
      </p:sp>
      <p:cxnSp>
        <p:nvCxnSpPr>
          <p:cNvPr id="65" name="Shape 49"/>
          <p:cNvCxnSpPr/>
          <p:nvPr>
            <p:custDataLst>
              <p:tags r:id="rId14"/>
            </p:custDataLst>
          </p:nvPr>
        </p:nvCxnSpPr>
        <p:spPr bwMode="auto">
          <a:xfrm rot="10800000">
            <a:off x="1936308" y="336367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Oval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84586" y="258997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Lato" panose="020F0502020204030203" pitchFamily="34" charset="0"/>
              </a:rPr>
              <a:t>1</a:t>
            </a:r>
          </a:p>
        </p:txBody>
      </p:sp>
      <p:sp>
        <p:nvSpPr>
          <p:cNvPr id="67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915920" y="183273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Lato" panose="020F0502020204030203" pitchFamily="34" charset="0"/>
              </a:rPr>
              <a:t>2</a:t>
            </a:r>
          </a:p>
        </p:txBody>
      </p:sp>
      <p:sp>
        <p:nvSpPr>
          <p:cNvPr id="68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33678" y="3143087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</a:rPr>
              <a:t>4</a:t>
            </a:r>
          </a:p>
        </p:txBody>
      </p:sp>
      <p:sp>
        <p:nvSpPr>
          <p:cNvPr id="69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898986" y="453360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Lato" panose="020F0502020204030203" pitchFamily="34" charset="0"/>
              </a:rPr>
              <a:t>5</a:t>
            </a:r>
          </a:p>
        </p:txBody>
      </p:sp>
      <p:sp>
        <p:nvSpPr>
          <p:cNvPr id="70" name="Rectangle 1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39720" y="1375535"/>
            <a:ext cx="1066800" cy="381000"/>
          </a:xfrm>
          <a:prstGeom prst="rect">
            <a:avLst/>
          </a:prstGeom>
          <a:solidFill>
            <a:srgbClr val="FFFF99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Lato" panose="020F0502020204030203" pitchFamily="34" charset="0"/>
              </a:rPr>
              <a:t>TLB</a:t>
            </a:r>
            <a:endParaRPr lang="en-GB" sz="1600" dirty="0">
              <a:latin typeface="Lato" panose="020F0502020204030203" pitchFamily="34" charset="0"/>
            </a:endParaRPr>
          </a:p>
        </p:txBody>
      </p:sp>
      <p:cxnSp>
        <p:nvCxnSpPr>
          <p:cNvPr id="71" name="Straight Arrow Connector 70"/>
          <p:cNvCxnSpPr/>
          <p:nvPr>
            <p:custDataLst>
              <p:tags r:id="rId20"/>
            </p:custDataLst>
          </p:nvPr>
        </p:nvCxnSpPr>
        <p:spPr bwMode="auto">
          <a:xfrm rot="16200000" flipV="1">
            <a:off x="3935497" y="2116371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/>
          <p:nvPr>
            <p:custDataLst>
              <p:tags r:id="rId21"/>
            </p:custDataLst>
          </p:nvPr>
        </p:nvCxnSpPr>
        <p:spPr bwMode="auto">
          <a:xfrm rot="5400000">
            <a:off x="4164097" y="2116371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Text Box 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779402" y="2137535"/>
            <a:ext cx="5552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Lato" panose="020F0502020204030203" pitchFamily="34" charset="0"/>
              </a:rPr>
              <a:t>VPN</a:t>
            </a:r>
            <a:endParaRPr lang="en-GB" sz="1400" dirty="0">
              <a:latin typeface="Lato" panose="020F0502020204030203" pitchFamily="34" charset="0"/>
            </a:endParaRPr>
          </a:p>
        </p:txBody>
      </p:sp>
      <p:sp>
        <p:nvSpPr>
          <p:cNvPr id="74" name="Oval 1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614948" y="2103667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Lato" panose="020F0502020204030203" pitchFamily="34" charset="0"/>
              </a:rPr>
              <a:t>3</a:t>
            </a:r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581843"/>
              </p:ext>
            </p:extLst>
          </p:nvPr>
        </p:nvGraphicFramePr>
        <p:xfrm>
          <a:off x="6537129" y="2416830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50522" y="2190947"/>
            <a:ext cx="864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smtClean="0">
                <a:latin typeface="Lato" charset="0"/>
                <a:ea typeface="Lato" charset="0"/>
                <a:cs typeface="Lato" charset="0"/>
              </a:rPr>
              <a:t>Page Table</a:t>
            </a:r>
          </a:p>
        </p:txBody>
      </p:sp>
    </p:spTree>
    <p:extLst>
      <p:ext uri="{BB962C8B-B14F-4D97-AF65-F5344CB8AC3E}">
        <p14:creationId xmlns:p14="http://schemas.microsoft.com/office/powerpoint/2010/main" val="111123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4" grpId="0"/>
      <p:bldP spid="68" grpId="0" animBg="1"/>
      <p:bldP spid="69" grpId="0" animBg="1"/>
      <p:bldP spid="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Lato" charset="0"/>
                <a:ea typeface="Lato" charset="0"/>
                <a:cs typeface="Lato" charset="0"/>
              </a:rPr>
              <a:t>But memory is also a lie!</a:t>
            </a:r>
            <a:endParaRPr lang="en-US" i="1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>
                <a:latin typeface="Lato" charset="0"/>
                <a:ea typeface="Lato" charset="0"/>
                <a:cs typeface="Lato" charset="0"/>
              </a:rPr>
              <a:pPr/>
              <a:t>16</a:t>
            </a:fld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945" y="3879076"/>
            <a:ext cx="8769951" cy="1619584"/>
          </a:xfrm>
        </p:spPr>
        <p:txBody>
          <a:bodyPr/>
          <a:lstStyle/>
          <a:p>
            <a:r>
              <a:rPr lang="en-US" i="1" dirty="0" smtClean="0"/>
              <a:t>Illusion</a:t>
            </a:r>
            <a:r>
              <a:rPr lang="en-US" dirty="0" smtClean="0"/>
              <a:t> of one flat array of bytes</a:t>
            </a:r>
          </a:p>
          <a:p>
            <a:pPr lvl="1"/>
            <a:r>
              <a:rPr lang="en-US" dirty="0" smtClean="0"/>
              <a:t>But </a:t>
            </a:r>
            <a:r>
              <a:rPr lang="en-US" i="1" dirty="0" smtClean="0"/>
              <a:t>caches</a:t>
            </a:r>
            <a:r>
              <a:rPr lang="en-US" dirty="0" smtClean="0"/>
              <a:t> invisibly make accesses (</a:t>
            </a:r>
            <a:r>
              <a:rPr lang="en-US" i="1" dirty="0" smtClean="0"/>
              <a:t>to physical addresses</a:t>
            </a:r>
            <a:r>
              <a:rPr lang="en-US" dirty="0" smtClean="0"/>
              <a:t>) faster!</a:t>
            </a:r>
          </a:p>
          <a:p>
            <a:pPr lvl="1"/>
            <a:r>
              <a:rPr lang="en-US" dirty="0" smtClean="0"/>
              <a:t>Locality: temporal vs spatial</a:t>
            </a:r>
          </a:p>
          <a:p>
            <a:r>
              <a:rPr lang="en-US" dirty="0" smtClean="0"/>
              <a:t>Caches</a:t>
            </a:r>
          </a:p>
          <a:p>
            <a:pPr lvl="1"/>
            <a:r>
              <a:rPr lang="en-US" dirty="0" smtClean="0"/>
              <a:t>Need to be fast, so </a:t>
            </a:r>
            <a:r>
              <a:rPr lang="en-US" b="1" dirty="0" smtClean="0"/>
              <a:t>direct-mapped/indexed</a:t>
            </a:r>
            <a:r>
              <a:rPr lang="en-US" dirty="0" smtClean="0"/>
              <a:t> (</a:t>
            </a:r>
            <a:r>
              <a:rPr lang="en-US" i="1" dirty="0" smtClean="0"/>
              <a:t>sets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Need to be flexible, so </a:t>
            </a:r>
            <a:r>
              <a:rPr lang="en-US" b="1" dirty="0" smtClean="0"/>
              <a:t>associative</a:t>
            </a:r>
            <a:r>
              <a:rPr lang="en-US" dirty="0" smtClean="0"/>
              <a:t> (</a:t>
            </a:r>
            <a:r>
              <a:rPr lang="en-US" i="1" dirty="0" smtClean="0"/>
              <a:t>ways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3855936" y="1241866"/>
            <a:ext cx="4928141" cy="2396279"/>
          </a:xfrm>
          <a:prstGeom prst="roundRect">
            <a:avLst>
              <a:gd name="adj" fmla="val 2568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 charset="0"/>
                <a:ea typeface="Lato" charset="0"/>
                <a:cs typeface="Lato" charset="0"/>
              </a:rPr>
              <a:t>“Memory”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0692" y="1644175"/>
            <a:ext cx="1822312" cy="1488131"/>
            <a:chOff x="502599" y="1177248"/>
            <a:chExt cx="3200400" cy="2209800"/>
          </a:xfrm>
        </p:grpSpPr>
        <p:sp>
          <p:nvSpPr>
            <p:cNvPr id="30" name="Rectangle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02599" y="1177248"/>
              <a:ext cx="3200400" cy="2209800"/>
            </a:xfrm>
            <a:prstGeom prst="rect">
              <a:avLst/>
            </a:prstGeom>
            <a:solidFill>
              <a:srgbClr val="EFBFB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CPU</a:t>
              </a:r>
            </a:p>
          </p:txBody>
        </p:sp>
        <p:sp>
          <p:nvSpPr>
            <p:cNvPr id="31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53314" y="1863048"/>
              <a:ext cx="692285" cy="457200"/>
            </a:xfrm>
            <a:prstGeom prst="rect">
              <a:avLst/>
            </a:prstGeom>
            <a:solidFill>
              <a:schemeClr val="accent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050" b="0" smtClean="0">
                  <a:latin typeface="Anonymous Pro" charset="0"/>
                  <a:ea typeface="Anonymous Pro" charset="0"/>
                  <a:cs typeface="Anonymous Pro" charset="0"/>
                </a:rPr>
                <a:t>%rip</a:t>
              </a:r>
              <a:endParaRPr lang="en-US" sz="1050" b="0" dirty="0">
                <a:latin typeface="Anonymous Pro" charset="0"/>
                <a:ea typeface="Anonymous Pro" charset="0"/>
                <a:cs typeface="Anonymous Pro" charset="0"/>
              </a:endParaRPr>
            </a:p>
          </p:txBody>
        </p:sp>
        <p:sp>
          <p:nvSpPr>
            <p:cNvPr id="32" name="Rectangle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797999" y="1558248"/>
              <a:ext cx="1371600" cy="762000"/>
            </a:xfrm>
            <a:prstGeom prst="rect">
              <a:avLst/>
            </a:prstGeom>
            <a:solidFill>
              <a:schemeClr val="accent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200" b="0" dirty="0">
                  <a:latin typeface="Lato" charset="0"/>
                  <a:ea typeface="Lato" charset="0"/>
                  <a:cs typeface="Lato" charset="0"/>
                </a:rPr>
                <a:t>Registers</a:t>
              </a:r>
            </a:p>
          </p:txBody>
        </p:sp>
        <p:sp>
          <p:nvSpPr>
            <p:cNvPr id="33" name="Rectangle 1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797999" y="2472648"/>
              <a:ext cx="1371600" cy="685800"/>
            </a:xfrm>
            <a:prstGeom prst="rect">
              <a:avLst/>
            </a:prstGeom>
            <a:solidFill>
              <a:schemeClr val="accent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200" b="0" dirty="0">
                  <a:latin typeface="Lato" charset="0"/>
                  <a:ea typeface="Lato" charset="0"/>
                  <a:cs typeface="Lato" charset="0"/>
                </a:rPr>
                <a:t>Condition</a:t>
              </a:r>
            </a:p>
            <a:p>
              <a:r>
                <a:rPr lang="en-US" sz="1200" b="0" dirty="0">
                  <a:latin typeface="Lato" charset="0"/>
                  <a:ea typeface="Lato" charset="0"/>
                  <a:cs typeface="Lato" charset="0"/>
                </a:rPr>
                <a:t>Codes</a:t>
              </a:r>
            </a:p>
          </p:txBody>
        </p:sp>
      </p:grpSp>
      <p:sp>
        <p:nvSpPr>
          <p:cNvPr id="35" name="Line 10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393004" y="2106009"/>
            <a:ext cx="146293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b="0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41268" y="1353237"/>
            <a:ext cx="1896893" cy="21584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smtClean="0">
                <a:latin typeface="Lato" panose="020F0502020204030203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Lato" panose="020F0502020204030203" pitchFamily="34" charset="0"/>
              </a:rPr>
              <a:t>DRAM</a:t>
            </a:r>
            <a:endParaRPr lang="en-GB" sz="1600" dirty="0">
              <a:latin typeface="Lato" panose="020F0502020204030203" pitchFamily="34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5778" y="1353237"/>
            <a:ext cx="729574" cy="21584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smtClean="0">
                <a:latin typeface="Lato" panose="020F0502020204030203" pitchFamily="34" charset="0"/>
              </a:rPr>
              <a:t>L3 </a:t>
            </a:r>
            <a:br>
              <a:rPr lang="en-GB" sz="1600" smtClean="0">
                <a:latin typeface="Lato" panose="020F0502020204030203" pitchFamily="34" charset="0"/>
              </a:rPr>
            </a:br>
            <a:r>
              <a:rPr lang="en-GB" sz="1600" smtClean="0">
                <a:latin typeface="Lato" panose="020F0502020204030203" pitchFamily="34" charset="0"/>
              </a:rPr>
              <a:t>Cache</a:t>
            </a:r>
            <a:endParaRPr lang="en-GB" sz="1600" dirty="0">
              <a:latin typeface="Lato" panose="020F0502020204030203" pitchFamily="34" charset="0"/>
            </a:endParaRPr>
          </a:p>
        </p:txBody>
      </p:sp>
      <p:sp>
        <p:nvSpPr>
          <p:cNvPr id="38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33815" y="1659745"/>
            <a:ext cx="729574" cy="9951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smtClean="0">
                <a:latin typeface="Lato" panose="020F0502020204030203" pitchFamily="34" charset="0"/>
              </a:rPr>
              <a:t>L2 </a:t>
            </a:r>
            <a:br>
              <a:rPr lang="en-GB" sz="1600" smtClean="0">
                <a:latin typeface="Lato" panose="020F0502020204030203" pitchFamily="34" charset="0"/>
              </a:rPr>
            </a:br>
            <a:r>
              <a:rPr lang="en-GB" sz="1600" smtClean="0">
                <a:latin typeface="Lato" panose="020F0502020204030203" pitchFamily="34" charset="0"/>
              </a:rPr>
              <a:t>Cache</a:t>
            </a:r>
            <a:endParaRPr lang="en-GB" sz="1600" dirty="0">
              <a:latin typeface="Lato" panose="020F0502020204030203" pitchFamily="34" charset="0"/>
            </a:endParaRPr>
          </a:p>
        </p:txBody>
      </p:sp>
      <p:sp>
        <p:nvSpPr>
          <p:cNvPr id="39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38059" y="1882877"/>
            <a:ext cx="729574" cy="5488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Lato" panose="020F0502020204030203" pitchFamily="34" charset="0"/>
              </a:rPr>
              <a:t>L1 </a:t>
            </a:r>
            <a:br>
              <a:rPr lang="en-GB" sz="1600" dirty="0" smtClean="0">
                <a:latin typeface="Lato" panose="020F0502020204030203" pitchFamily="34" charset="0"/>
              </a:rPr>
            </a:br>
            <a:r>
              <a:rPr lang="en-GB" sz="1600" dirty="0" smtClean="0">
                <a:latin typeface="Lato" panose="020F0502020204030203" pitchFamily="34" charset="0"/>
              </a:rPr>
              <a:t>Cache</a:t>
            </a:r>
            <a:endParaRPr lang="en-GB" sz="1600" dirty="0">
              <a:latin typeface="Lato" panose="020F0502020204030203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353" y="5337821"/>
            <a:ext cx="1392094" cy="139209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8236882" y="5547315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😮</a:t>
            </a:r>
          </a:p>
        </p:txBody>
      </p:sp>
    </p:spTree>
    <p:extLst>
      <p:ext uri="{BB962C8B-B14F-4D97-AF65-F5344CB8AC3E}">
        <p14:creationId xmlns:p14="http://schemas.microsoft.com/office/powerpoint/2010/main" val="501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Lato" charset="0"/>
                <a:ea typeface="Lato" charset="0"/>
                <a:cs typeface="Lato" charset="0"/>
              </a:rPr>
              <a:t>C: The Low Level-High Level Language</a:t>
            </a:r>
            <a:endParaRPr lang="en-US" i="1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>
                <a:latin typeface="Lato" charset="0"/>
                <a:ea typeface="Lato" charset="0"/>
                <a:cs typeface="Lato" charset="0"/>
              </a:rPr>
              <a:pPr/>
              <a:t>17</a:t>
            </a:fld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48" y="185731"/>
            <a:ext cx="1392094" cy="139209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Along the way, we learned about C data types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Primitive types: fixed sizes &amp; alignments</a:t>
            </a:r>
          </a:p>
          <a:p>
            <a:pPr lvl="1"/>
            <a:r>
              <a:rPr lang="en-US" dirty="0" smtClean="0"/>
              <a:t>Endianness: </a:t>
            </a:r>
            <a:r>
              <a:rPr lang="en-US" b="1" dirty="0" smtClean="0"/>
              <a:t>only applies to memory; </a:t>
            </a:r>
            <a:r>
              <a:rPr lang="en-US" dirty="0" smtClean="0"/>
              <a:t>is the first byte the least significant (little endian) or most (big)?</a:t>
            </a:r>
          </a:p>
          <a:p>
            <a:r>
              <a:rPr lang="en-US" dirty="0" smtClean="0"/>
              <a:t>Pointers: addresses with a type</a:t>
            </a:r>
          </a:p>
          <a:p>
            <a:pPr lvl="1"/>
            <a:r>
              <a:rPr lang="en-US" dirty="0" smtClean="0"/>
              <a:t>Always point at the beginning of the </a:t>
            </a:r>
          </a:p>
          <a:p>
            <a:r>
              <a:rPr lang="en-US" dirty="0" smtClean="0"/>
              <a:t>Arrays</a:t>
            </a:r>
          </a:p>
          <a:p>
            <a:pPr lvl="1"/>
            <a:r>
              <a:rPr lang="en-US" dirty="0" smtClean="0"/>
              <a:t>Contiguous chunks of memory</a:t>
            </a:r>
          </a:p>
          <a:p>
            <a:pPr lvl="1"/>
            <a:r>
              <a:rPr lang="en-US" dirty="0" smtClean="0"/>
              <a:t>2D arrays = still one continuous chunk</a:t>
            </a:r>
          </a:p>
          <a:p>
            <a:pPr lvl="1"/>
            <a:r>
              <a:rPr lang="en-US" dirty="0" smtClean="0"/>
              <a:t>Nested arrays: array of pointers to other arrays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Buffer Overflow: </a:t>
            </a:r>
            <a:r>
              <a:rPr lang="en-US" dirty="0" smtClean="0">
                <a:solidFill>
                  <a:srgbClr val="C00000"/>
                </a:solidFill>
              </a:rPr>
              <a:t>No array bounds checks in C!!!</a:t>
            </a:r>
          </a:p>
          <a:p>
            <a:pPr lvl="2"/>
            <a:r>
              <a:rPr lang="en-US" dirty="0" smtClean="0"/>
              <a:t>How do we protect against them?</a:t>
            </a:r>
          </a:p>
          <a:p>
            <a:r>
              <a:rPr lang="en-US" b="1" dirty="0" err="1" smtClean="0"/>
              <a:t>Structs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5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Nested Array Example</a:t>
            </a:r>
            <a:endParaRPr lang="en-US"/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46286" y="5108549"/>
            <a:ext cx="8867301" cy="1452062"/>
          </a:xfrm>
        </p:spPr>
        <p:txBody>
          <a:bodyPr/>
          <a:lstStyle/>
          <a:p>
            <a:r>
              <a:rPr lang="en-US" smtClean="0"/>
              <a:t>“Row-major” ordering of all elements</a:t>
            </a:r>
          </a:p>
          <a:p>
            <a:r>
              <a:rPr lang="en-US" smtClean="0"/>
              <a:t>Elements in the same row are contiguous</a:t>
            </a:r>
          </a:p>
          <a:p>
            <a:r>
              <a:rPr lang="en-US" smtClean="0"/>
              <a:t>Guaranteed  (in C)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08232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905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3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4357687"/>
            <a:ext cx="4379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Anonymous Pro" panose="02060609030202000504" pitchFamily="49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429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5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0400" y="4357687"/>
            <a:ext cx="4379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Anonymous Pro" panose="02060609030202000504" pitchFamily="49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953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7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56138" y="4357687"/>
            <a:ext cx="5645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Anonymous Pro" panose="02060609030202000504" pitchFamily="49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477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9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80138" y="4357687"/>
            <a:ext cx="5645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Anonymous Pro" panose="02060609030202000504" pitchFamily="49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8001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41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04138" y="4357687"/>
            <a:ext cx="5645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Anonymous Pro" panose="02060609030202000504" pitchFamily="49" charset="0"/>
              </a:rPr>
              <a:t>156</a:t>
            </a:r>
          </a:p>
        </p:txBody>
      </p:sp>
      <p:grpSp>
        <p:nvGrpSpPr>
          <p:cNvPr id="2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05000" y="3443287"/>
            <a:ext cx="1524000" cy="762000"/>
            <a:chOff x="816" y="2640"/>
            <a:chExt cx="960" cy="480"/>
          </a:xfrm>
        </p:grpSpPr>
        <p:sp>
          <p:nvSpPr>
            <p:cNvPr id="308244" name="Rectangle 20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9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308245" name="Rectangle 2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8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308246" name="Rectangle 2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1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308247" name="Rectangle 23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9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308248" name="Rectangle 2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5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429000" y="3443287"/>
            <a:ext cx="1524000" cy="762000"/>
            <a:chOff x="816" y="2640"/>
            <a:chExt cx="960" cy="480"/>
          </a:xfrm>
        </p:grpSpPr>
        <p:sp>
          <p:nvSpPr>
            <p:cNvPr id="308250" name="Rectangle 2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9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308251" name="Rectangle 2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8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308252" name="Rectangle 2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1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308253" name="Rectangle 29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0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308254" name="Rectangle 30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5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953000" y="3443287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9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308257" name="Rectangle 3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8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308258" name="Rectangle 3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1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308259" name="Rectangle 3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0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308260" name="Rectangle 3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3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</p:grpSp>
      <p:grpSp>
        <p:nvGrpSpPr>
          <p:cNvPr id="5" name="Group 37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6477000" y="3438527"/>
            <a:ext cx="1524000" cy="766763"/>
            <a:chOff x="816" y="2637"/>
            <a:chExt cx="960" cy="483"/>
          </a:xfrm>
        </p:grpSpPr>
        <p:sp>
          <p:nvSpPr>
            <p:cNvPr id="308262" name="Rectangle 3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9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308263" name="Rectangle 3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8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308264" name="Rectangle 4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1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308265" name="Rectangle 4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1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308266" name="Rectangle 4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5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</p:grpSp>
      <p:sp>
        <p:nvSpPr>
          <p:cNvPr id="308267" name="Rectangl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05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29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3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77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48" name="Group 47"/>
          <p:cNvGrpSpPr/>
          <p:nvPr>
            <p:custDataLst>
              <p:tags r:id="rId22"/>
            </p:custDataLst>
          </p:nvPr>
        </p:nvGrpSpPr>
        <p:grpSpPr>
          <a:xfrm>
            <a:off x="6778406" y="2431519"/>
            <a:ext cx="1451038" cy="1011771"/>
            <a:chOff x="6778406" y="2431519"/>
            <a:chExt cx="1451038" cy="1011771"/>
          </a:xfrm>
        </p:grpSpPr>
        <p:sp>
          <p:nvSpPr>
            <p:cNvPr id="308230" name="Text Box 6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778406" y="2431519"/>
              <a:ext cx="145103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rgbClr val="FF0000"/>
                  </a:solidFill>
                  <a:latin typeface="Anonymous Pro" panose="02060609030202000504" pitchFamily="49" charset="0"/>
                </a:rPr>
                <a:t>sea[3][2];</a:t>
              </a:r>
              <a:endParaRPr lang="en-US" sz="1800" dirty="0">
                <a:solidFill>
                  <a:srgbClr val="FF0000"/>
                </a:solidFill>
                <a:latin typeface="Anonymous Pro" panose="02060609030202000504" pitchFamily="49" charset="0"/>
              </a:endParaRPr>
            </a:p>
          </p:txBody>
        </p:sp>
        <p:cxnSp>
          <p:nvCxnSpPr>
            <p:cNvPr id="47" name="Straight Arrow Connector 46"/>
            <p:cNvCxnSpPr>
              <a:stCxn id="308230" idx="2"/>
              <a:endCxn id="308264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7239000" y="2800851"/>
              <a:ext cx="264925" cy="642439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1" name="TextBox 50"/>
          <p:cNvSpPr txBox="1"/>
          <p:nvPr>
            <p:custDataLst>
              <p:tags r:id="rId23"/>
            </p:custDataLst>
          </p:nvPr>
        </p:nvSpPr>
        <p:spPr>
          <a:xfrm>
            <a:off x="5882105" y="1296738"/>
            <a:ext cx="2713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Remember, </a:t>
            </a:r>
            <a:r>
              <a:rPr lang="en-US" sz="2000" dirty="0">
                <a:latin typeface="Anonymous Pro" panose="02060609030202000504" pitchFamily="49" charset="0"/>
                <a:cs typeface="Courier New"/>
              </a:rPr>
              <a:t>T A[N]</a:t>
            </a:r>
            <a:r>
              <a:rPr lang="en-US" sz="2000" b="0" dirty="0">
                <a:latin typeface="Calibri" pitchFamily="34" charset="0"/>
              </a:rPr>
              <a:t> is an array with elements of type </a:t>
            </a:r>
            <a:r>
              <a:rPr lang="en-US" sz="2000" dirty="0">
                <a:latin typeface="Anonymous Pro" panose="02060609030202000504" pitchFamily="49" charset="0"/>
                <a:cs typeface="Courier New"/>
              </a:rPr>
              <a:t>T</a:t>
            </a:r>
            <a:r>
              <a:rPr lang="en-US" sz="2000" b="0" dirty="0">
                <a:latin typeface="Calibri" pitchFamily="34" charset="0"/>
              </a:rPr>
              <a:t>, with length </a:t>
            </a:r>
            <a:r>
              <a:rPr lang="en-US" sz="2000" dirty="0">
                <a:latin typeface="Anonymous Pro" panose="02060609030202000504" pitchFamily="49" charset="0"/>
                <a:cs typeface="Courier New"/>
              </a:rPr>
              <a:t>N</a:t>
            </a:r>
          </a:p>
        </p:txBody>
      </p:sp>
      <p:sp>
        <p:nvSpPr>
          <p:cNvPr id="8" name="TextBox 7"/>
          <p:cNvSpPr txBox="1"/>
          <p:nvPr>
            <p:custDataLst>
              <p:tags r:id="rId24"/>
            </p:custDataLst>
          </p:nvPr>
        </p:nvSpPr>
        <p:spPr>
          <a:xfrm>
            <a:off x="2209800" y="2973125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Row 0</a:t>
            </a:r>
          </a:p>
        </p:txBody>
      </p:sp>
      <p:sp>
        <p:nvSpPr>
          <p:cNvPr id="53" name="TextBox 52"/>
          <p:cNvSpPr txBox="1"/>
          <p:nvPr>
            <p:custDataLst>
              <p:tags r:id="rId25"/>
            </p:custDataLst>
          </p:nvPr>
        </p:nvSpPr>
        <p:spPr>
          <a:xfrm>
            <a:off x="3754296" y="2975397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Row 1</a:t>
            </a:r>
          </a:p>
        </p:txBody>
      </p:sp>
      <p:sp>
        <p:nvSpPr>
          <p:cNvPr id="54" name="TextBox 53"/>
          <p:cNvSpPr txBox="1"/>
          <p:nvPr>
            <p:custDataLst>
              <p:tags r:id="rId26"/>
            </p:custDataLst>
          </p:nvPr>
        </p:nvSpPr>
        <p:spPr>
          <a:xfrm>
            <a:off x="5249863" y="2955038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Row 2</a:t>
            </a:r>
          </a:p>
        </p:txBody>
      </p:sp>
      <p:sp>
        <p:nvSpPr>
          <p:cNvPr id="55" name="TextBox 54"/>
          <p:cNvSpPr txBox="1"/>
          <p:nvPr>
            <p:custDataLst>
              <p:tags r:id="rId27"/>
            </p:custDataLst>
          </p:nvPr>
        </p:nvSpPr>
        <p:spPr>
          <a:xfrm>
            <a:off x="6808007" y="2970958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Row 3</a:t>
            </a:r>
          </a:p>
        </p:txBody>
      </p:sp>
      <p:sp>
        <p:nvSpPr>
          <p:cNvPr id="57" name="Rectangl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3401" y="1298575"/>
            <a:ext cx="331123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b="0" dirty="0" err="1">
                <a:solidFill>
                  <a:srgbClr val="015DB3"/>
                </a:solidFill>
                <a:latin typeface="Anonymous Pro" panose="02060609030202000504" pitchFamily="49" charset="0"/>
                <a:cs typeface="Courier New"/>
              </a:rPr>
              <a:t>zip_dig</a:t>
            </a:r>
            <a:r>
              <a:rPr lang="en-US" sz="1800" b="0" dirty="0">
                <a:latin typeface="Anonymous Pro" panose="02060609030202000504" pitchFamily="49" charset="0"/>
                <a:cs typeface="Courier New"/>
              </a:rPr>
              <a:t> sea[4]</a:t>
            </a:r>
            <a:r>
              <a:rPr lang="en-US" sz="1800" b="0" dirty="0" smtClean="0">
                <a:latin typeface="Anonymous Pro" panose="02060609030202000504" pitchFamily="49" charset="0"/>
              </a:rPr>
              <a:t> </a:t>
            </a:r>
            <a:r>
              <a:rPr lang="en-US" sz="1800" b="0" dirty="0">
                <a:latin typeface="Anonymous Pro" panose="020606090302020005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Anonymous Pro" panose="02060609030202000504" pitchFamily="49" charset="0"/>
              </a:rPr>
              <a:t>  {</a:t>
            </a:r>
            <a:r>
              <a:rPr lang="en-US" sz="1800" b="0" dirty="0" smtClean="0">
                <a:latin typeface="Anonymous Pro" panose="02060609030202000504" pitchFamily="49" charset="0"/>
              </a:rPr>
              <a:t>{ 9, 8, 1, 9, 5 }</a:t>
            </a:r>
            <a:r>
              <a:rPr lang="en-US" sz="1800" b="0" dirty="0">
                <a:latin typeface="Anonymous Pro" panose="020606090302020005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Anonymous Pro" panose="02060609030202000504" pitchFamily="49" charset="0"/>
              </a:rPr>
              <a:t>   </a:t>
            </a:r>
            <a:r>
              <a:rPr lang="en-US" sz="1800" b="0" dirty="0" smtClean="0">
                <a:latin typeface="Anonymous Pro" panose="02060609030202000504" pitchFamily="49" charset="0"/>
              </a:rPr>
              <a:t>{ 9, 8, 1, 0, 5 </a:t>
            </a:r>
            <a:r>
              <a:rPr lang="en-US" sz="1800" b="0" dirty="0">
                <a:latin typeface="Anonymous Pro" panose="020606090302020005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Anonymous Pro" panose="02060609030202000504" pitchFamily="49" charset="0"/>
              </a:rPr>
              <a:t>   </a:t>
            </a:r>
            <a:r>
              <a:rPr lang="en-US" sz="1800" b="0" dirty="0" smtClean="0">
                <a:latin typeface="Anonymous Pro" panose="02060609030202000504" pitchFamily="49" charset="0"/>
              </a:rPr>
              <a:t>{ 9, 8, 1, 0, 3 </a:t>
            </a:r>
            <a:r>
              <a:rPr lang="en-US" sz="1800" b="0" dirty="0">
                <a:latin typeface="Anonymous Pro" panose="020606090302020005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Anonymous Pro" panose="02060609030202000504" pitchFamily="49" charset="0"/>
              </a:rPr>
              <a:t>   </a:t>
            </a:r>
            <a:r>
              <a:rPr lang="en-US" sz="1800" b="0" dirty="0" smtClean="0">
                <a:latin typeface="Anonymous Pro" panose="02060609030202000504" pitchFamily="49" charset="0"/>
              </a:rPr>
              <a:t>{ 9, 8, 1, 1, 5 </a:t>
            </a:r>
            <a:r>
              <a:rPr lang="en-US" sz="1800" b="0" dirty="0">
                <a:latin typeface="Anonymous Pro" panose="02060609030202000504" pitchFamily="49" charset="0"/>
              </a:rPr>
              <a:t>}};</a:t>
            </a:r>
          </a:p>
        </p:txBody>
      </p:sp>
      <p:sp>
        <p:nvSpPr>
          <p:cNvPr id="58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33209" y="354676"/>
            <a:ext cx="3087526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Anonymous Pro" panose="02060609030202000504" pitchFamily="49" charset="0"/>
              </a:rPr>
              <a:t>typedef</a:t>
            </a:r>
            <a:r>
              <a:rPr lang="en-US" sz="1800" b="0" dirty="0" smtClean="0">
                <a:latin typeface="Anonymous Pro" panose="02060609030202000504" pitchFamily="49" charset="0"/>
              </a:rPr>
              <a:t> </a:t>
            </a:r>
            <a:r>
              <a:rPr lang="en-US" sz="1800" dirty="0" err="1">
                <a:latin typeface="Anonymous Pro" panose="02060609030202000504" pitchFamily="49" charset="0"/>
              </a:rPr>
              <a:t>int</a:t>
            </a:r>
            <a:r>
              <a:rPr lang="en-US" sz="1800" b="0" dirty="0">
                <a:latin typeface="Anonymous Pro" panose="02060609030202000504" pitchFamily="49" charset="0"/>
              </a:rPr>
              <a:t> </a:t>
            </a:r>
            <a:r>
              <a:rPr lang="en-US" sz="1800" b="0" dirty="0" err="1" smtClean="0">
                <a:solidFill>
                  <a:srgbClr val="015DB3"/>
                </a:solidFill>
                <a:latin typeface="Anonymous Pro" panose="02060609030202000504" pitchFamily="49" charset="0"/>
              </a:rPr>
              <a:t>zip_dig</a:t>
            </a:r>
            <a:r>
              <a:rPr lang="en-US" sz="1800" b="0" dirty="0" smtClean="0">
                <a:latin typeface="Anonymous Pro" panose="02060609030202000504" pitchFamily="49" charset="0"/>
              </a:rPr>
              <a:t>[5];</a:t>
            </a:r>
            <a:endParaRPr lang="en-US" sz="1800" b="0" dirty="0">
              <a:latin typeface="Anonymous Pro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  <p:bldP spid="54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Multi-Level </a:t>
            </a:r>
            <a:r>
              <a:rPr lang="en-US" dirty="0"/>
              <a:t>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5638800" y="1171662"/>
            <a:ext cx="3505200" cy="2286000"/>
          </a:xfrm>
        </p:spPr>
        <p:txBody>
          <a:bodyPr/>
          <a:lstStyle/>
          <a:p>
            <a:r>
              <a:rPr lang="en-US" sz="2000" dirty="0"/>
              <a:t>Variable </a:t>
            </a:r>
            <a:r>
              <a:rPr lang="en-US" sz="2000" dirty="0" err="1">
                <a:latin typeface="Anonymous Pro" panose="02060609030202000504" pitchFamily="49" charset="0"/>
              </a:rPr>
              <a:t>univ</a:t>
            </a:r>
            <a:r>
              <a:rPr lang="en-US" sz="2000" dirty="0"/>
              <a:t> denotes array of 3 elements</a:t>
            </a:r>
          </a:p>
          <a:p>
            <a:r>
              <a:rPr lang="en-US" sz="2000" dirty="0"/>
              <a:t>Each element is a pointer</a:t>
            </a:r>
          </a:p>
          <a:p>
            <a:pPr lvl="1"/>
            <a:r>
              <a:rPr lang="en-US" dirty="0" smtClean="0"/>
              <a:t>8 bytes each</a:t>
            </a:r>
            <a:endParaRPr lang="en-US" dirty="0"/>
          </a:p>
          <a:p>
            <a:r>
              <a:rPr lang="en-US" sz="2000" dirty="0"/>
              <a:t>Each pointer points to array of </a:t>
            </a:r>
            <a:r>
              <a:rPr lang="en-US" sz="2000" dirty="0" err="1" smtClean="0">
                <a:latin typeface="Anonymous Pro" panose="02060609030202000504" pitchFamily="49" charset="0"/>
              </a:rPr>
              <a:t>int</a:t>
            </a:r>
            <a:r>
              <a:rPr lang="en-US" sz="2000" dirty="0" err="1" smtClean="0"/>
              <a:t>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pSp>
        <p:nvGrpSpPr>
          <p:cNvPr id="9" name="Group 8"/>
          <p:cNvGrpSpPr/>
          <p:nvPr>
            <p:custDataLst>
              <p:tags r:id="rId4"/>
            </p:custDataLst>
          </p:nvPr>
        </p:nvGrpSpPr>
        <p:grpSpPr>
          <a:xfrm>
            <a:off x="409575" y="3319392"/>
            <a:ext cx="8582025" cy="2667000"/>
            <a:chOff x="409575" y="3733800"/>
            <a:chExt cx="8582025" cy="2667000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409575" y="4191000"/>
              <a:ext cx="1952625" cy="1530350"/>
              <a:chOff x="210" y="2112"/>
              <a:chExt cx="1230" cy="964"/>
            </a:xfrm>
          </p:grpSpPr>
          <p:sp>
            <p:nvSpPr>
              <p:cNvPr id="315400" name="Rectangle 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Anonymous Pro" panose="02060609030202000504" pitchFamily="49" charset="0"/>
                  </a:rPr>
                  <a:t>36</a:t>
                </a:r>
              </a:p>
            </p:txBody>
          </p:sp>
          <p:sp>
            <p:nvSpPr>
              <p:cNvPr id="315401" name="Line 9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2" name="Text Box 10"/>
              <p:cNvSpPr txBox="1"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220" y="2363"/>
                <a:ext cx="356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Anonymous Pro" panose="02060609030202000504" pitchFamily="49" charset="0"/>
                  </a:rPr>
                  <a:t>160</a:t>
                </a:r>
              </a:p>
            </p:txBody>
          </p:sp>
          <p:sp>
            <p:nvSpPr>
              <p:cNvPr id="315403" name="Rectangle 11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Anonymous Pro" panose="02060609030202000504" pitchFamily="49" charset="0"/>
                  </a:rPr>
                  <a:t>16</a:t>
                </a:r>
              </a:p>
            </p:txBody>
          </p:sp>
          <p:sp>
            <p:nvSpPr>
              <p:cNvPr id="315404" name="Rectangle 12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Anonymous Pro" panose="02060609030202000504" pitchFamily="49" charset="0"/>
                  </a:rPr>
                  <a:t>60</a:t>
                </a:r>
                <a:endParaRPr lang="en-US" sz="1800" b="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315405" name="Line 13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6" name="Line 14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7" name="Text Box 15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210" y="2612"/>
                <a:ext cx="356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Anonymous Pro" panose="02060609030202000504" pitchFamily="49" charset="0"/>
                  </a:rPr>
                  <a:t>168</a:t>
                </a:r>
                <a:endParaRPr lang="en-US" sz="1800" b="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315408" name="Text Box 16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210" y="2843"/>
                <a:ext cx="356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Anonymous Pro" panose="02060609030202000504" pitchFamily="49" charset="0"/>
                  </a:rPr>
                  <a:t>176</a:t>
                </a:r>
                <a:endParaRPr lang="en-US" sz="1800" b="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315409" name="Text Box 17"/>
              <p:cNvSpPr txBox="1"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889" y="2112"/>
                <a:ext cx="435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Anonymous Pro" panose="02060609030202000504" pitchFamily="49" charset="0"/>
                  </a:rPr>
                  <a:t>univ</a:t>
                </a:r>
                <a:endParaRPr lang="en-US" sz="1800" b="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315410" name="Oval 18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1" name="Oval 19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2" name="Oval 20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53348" y="3733800"/>
              <a:ext cx="564577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Anonymous Pro" panose="02060609030202000504" pitchFamily="49" charset="0"/>
                </a:rPr>
                <a:t>cmu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315433" name="Text Box 4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56185" y="4572000"/>
              <a:ext cx="43794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 smtClean="0">
                  <a:latin typeface="Anonymous Pro" panose="02060609030202000504" pitchFamily="49" charset="0"/>
                </a:rPr>
                <a:t>uw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315453" name="Text Box 6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53348" y="5272088"/>
              <a:ext cx="564577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Anonymous Pro" panose="02060609030202000504" pitchFamily="49" charset="0"/>
                </a:rPr>
                <a:t>ucb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3554505" y="4006470"/>
              <a:ext cx="5435835" cy="754354"/>
              <a:chOff x="2412765" y="3429000"/>
              <a:chExt cx="5435835" cy="774470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3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16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7" name="Text Box 33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8" name="Line 34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9" name="Line 35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0" name="Text Box 36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1" name="Line 37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2" name="Text Box 38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3" name="Line 39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4" name="Text Box 40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5" name="Line 4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6" name="Text Box 42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7" name="Line 43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5" name="Group 24"/>
            <p:cNvGrpSpPr/>
            <p:nvPr/>
          </p:nvGrpSpPr>
          <p:grpSpPr>
            <a:xfrm>
              <a:off x="3555765" y="4808246"/>
              <a:ext cx="5435835" cy="754354"/>
              <a:chOff x="2412765" y="3429000"/>
              <a:chExt cx="5435835" cy="774470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8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05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6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7" name="Line 34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8" name="Line 35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9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0" name="Line 37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1" name="Text Box 38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2" name="Line 39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3" name="Text Box 40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4" name="Line 41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5" name="Text Box 42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6" name="Line 43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24"/>
            <p:cNvGrpSpPr/>
            <p:nvPr/>
          </p:nvGrpSpPr>
          <p:grpSpPr>
            <a:xfrm>
              <a:off x="3554505" y="5646446"/>
              <a:ext cx="5435835" cy="754354"/>
              <a:chOff x="2412765" y="3429000"/>
              <a:chExt cx="5435835" cy="774470"/>
            </a:xfrm>
          </p:grpSpPr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4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7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0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24" name="Text Box 32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5" name="Text Box 33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6" name="Line 34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7" name="Line 35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8" name="Text Box 36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9" name="Line 3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0" name="Text Box 38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1" name="Line 3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2" name="Text Box 40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3" name="Line 4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4" name="Text Box 42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80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5" name="Line 43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42" name="Freeform 141"/>
            <p:cNvSpPr/>
            <p:nvPr>
              <p:custDataLst>
                <p:tags r:id="rId11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3" name="Freeform 142"/>
            <p:cNvSpPr/>
            <p:nvPr>
              <p:custDataLst>
                <p:tags r:id="rId12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4" name="Freeform 143"/>
            <p:cNvSpPr/>
            <p:nvPr>
              <p:custDataLst>
                <p:tags r:id="rId13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104" name="TextBox 103"/>
          <p:cNvSpPr txBox="1"/>
          <p:nvPr>
            <p:custDataLst>
              <p:tags r:id="rId5"/>
            </p:custDataLst>
          </p:nvPr>
        </p:nvSpPr>
        <p:spPr>
          <a:xfrm>
            <a:off x="3153348" y="6195038"/>
            <a:ext cx="57232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Calibri" pitchFamily="34" charset="0"/>
              </a:rPr>
              <a:t>Note: this is how Java represents multi-dimensional arrays.</a:t>
            </a:r>
          </a:p>
        </p:txBody>
      </p:sp>
      <p:sp>
        <p:nvSpPr>
          <p:cNvPr id="10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2438400"/>
            <a:ext cx="4311869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Anonymous Pro" panose="02060609030202000504" pitchFamily="49" charset="0"/>
              </a:rPr>
              <a:t>int</a:t>
            </a:r>
            <a:r>
              <a:rPr lang="en-US" sz="1800" b="0" dirty="0" smtClean="0">
                <a:latin typeface="Anonymous Pro" panose="02060609030202000504" pitchFamily="49" charset="0"/>
              </a:rPr>
              <a:t>* </a:t>
            </a:r>
            <a:r>
              <a:rPr lang="en-US" sz="1800" b="0" dirty="0" err="1" smtClean="0">
                <a:latin typeface="Anonymous Pro" panose="02060609030202000504" pitchFamily="49" charset="0"/>
              </a:rPr>
              <a:t>univ</a:t>
            </a:r>
            <a:r>
              <a:rPr lang="en-US" sz="1800" b="0" dirty="0" smtClean="0">
                <a:latin typeface="Anonymous Pro" panose="02060609030202000504" pitchFamily="49" charset="0"/>
              </a:rPr>
              <a:t>[3] </a:t>
            </a:r>
            <a:r>
              <a:rPr lang="en-US" sz="1800" b="0" dirty="0">
                <a:latin typeface="Anonymous Pro" panose="02060609030202000504" pitchFamily="49" charset="0"/>
              </a:rPr>
              <a:t>= </a:t>
            </a:r>
            <a:r>
              <a:rPr lang="en-US" sz="1800" b="0" dirty="0" smtClean="0">
                <a:latin typeface="Anonymous Pro" panose="02060609030202000504" pitchFamily="49" charset="0"/>
              </a:rPr>
              <a:t>{</a:t>
            </a:r>
            <a:r>
              <a:rPr lang="en-US" sz="1800" b="0" dirty="0" err="1" smtClean="0">
                <a:latin typeface="Anonymous Pro" panose="02060609030202000504" pitchFamily="49" charset="0"/>
              </a:rPr>
              <a:t>uw</a:t>
            </a:r>
            <a:r>
              <a:rPr lang="en-US" sz="1800" b="0" dirty="0" smtClean="0">
                <a:latin typeface="Anonymous Pro" panose="02060609030202000504" pitchFamily="49" charset="0"/>
              </a:rPr>
              <a:t>, </a:t>
            </a:r>
            <a:r>
              <a:rPr lang="en-US" sz="1800" b="0" dirty="0" err="1">
                <a:latin typeface="Anonymous Pro" panose="02060609030202000504" pitchFamily="49" charset="0"/>
              </a:rPr>
              <a:t>cmu</a:t>
            </a:r>
            <a:r>
              <a:rPr lang="en-US" sz="1800" b="0" dirty="0">
                <a:latin typeface="Anonymous Pro" panose="02060609030202000504" pitchFamily="49" charset="0"/>
              </a:rPr>
              <a:t>, </a:t>
            </a:r>
            <a:r>
              <a:rPr lang="en-US" sz="1800" b="0" dirty="0" err="1">
                <a:latin typeface="Anonymous Pro" panose="02060609030202000504" pitchFamily="49" charset="0"/>
              </a:rPr>
              <a:t>ucb</a:t>
            </a:r>
            <a:r>
              <a:rPr lang="en-US" sz="1800" b="0" dirty="0">
                <a:latin typeface="Anonymous Pro" panose="02060609030202000504" pitchFamily="49" charset="0"/>
              </a:rPr>
              <a:t>};</a:t>
            </a: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600" y="1371600"/>
            <a:ext cx="4311869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Anonymous Pro" panose="02060609030202000504" pitchFamily="49" charset="0"/>
              </a:rPr>
              <a:t>int</a:t>
            </a:r>
            <a:r>
              <a:rPr lang="en-US" sz="1800" b="0" dirty="0" smtClean="0">
                <a:latin typeface="Anonymous Pro" panose="02060609030202000504" pitchFamily="49" charset="0"/>
              </a:rPr>
              <a:t> </a:t>
            </a:r>
            <a:r>
              <a:rPr lang="en-US" sz="1800" b="0" dirty="0" err="1" smtClean="0">
                <a:latin typeface="Anonymous Pro" panose="02060609030202000504" pitchFamily="49" charset="0"/>
              </a:rPr>
              <a:t>cmu</a:t>
            </a:r>
            <a:r>
              <a:rPr lang="en-US" sz="1800" b="0" dirty="0" smtClean="0">
                <a:latin typeface="Anonymous Pro" panose="02060609030202000504" pitchFamily="49" charset="0"/>
              </a:rPr>
              <a:t>[5] </a:t>
            </a:r>
            <a:r>
              <a:rPr lang="en-US" sz="1800" b="0" dirty="0">
                <a:latin typeface="Anonymous Pro" panose="02060609030202000504" pitchFamily="49" charset="0"/>
              </a:rPr>
              <a:t>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Anonymous Pro" panose="02060609030202000504" pitchFamily="49" charset="0"/>
              </a:rPr>
              <a:t>int</a:t>
            </a:r>
            <a:r>
              <a:rPr lang="en-US" sz="1800" b="0" dirty="0" smtClean="0">
                <a:latin typeface="Anonymous Pro" panose="02060609030202000504" pitchFamily="49" charset="0"/>
              </a:rPr>
              <a:t>  </a:t>
            </a:r>
            <a:r>
              <a:rPr lang="en-US" sz="1800" b="0" dirty="0" err="1" smtClean="0">
                <a:latin typeface="Anonymous Pro" panose="02060609030202000504" pitchFamily="49" charset="0"/>
              </a:rPr>
              <a:t>uw</a:t>
            </a:r>
            <a:r>
              <a:rPr lang="en-US" sz="1800" b="0" dirty="0" smtClean="0">
                <a:latin typeface="Anonymous Pro" panose="02060609030202000504" pitchFamily="49" charset="0"/>
              </a:rPr>
              <a:t>[5] = </a:t>
            </a:r>
            <a:r>
              <a:rPr lang="en-US" sz="1800" b="0" dirty="0">
                <a:latin typeface="Anonymous Pro" panose="02060609030202000504" pitchFamily="49" charset="0"/>
              </a:rPr>
              <a:t>{</a:t>
            </a:r>
            <a:r>
              <a:rPr lang="en-US" sz="1800" b="0" dirty="0" smtClean="0">
                <a:latin typeface="Anonymous Pro" panose="02060609030202000504" pitchFamily="49" charset="0"/>
              </a:rPr>
              <a:t> 9, 8, </a:t>
            </a:r>
            <a:r>
              <a:rPr lang="en-US" sz="1800" b="0" dirty="0">
                <a:latin typeface="Anonymous Pro" panose="02060609030202000504" pitchFamily="49" charset="0"/>
              </a:rPr>
              <a:t>1,</a:t>
            </a:r>
            <a:r>
              <a:rPr lang="en-US" sz="1800" b="0" dirty="0" smtClean="0">
                <a:latin typeface="Anonymous Pro" panose="02060609030202000504" pitchFamily="49" charset="0"/>
              </a:rPr>
              <a:t> 9, 5 </a:t>
            </a:r>
            <a:r>
              <a:rPr lang="en-US" sz="1800" b="0" dirty="0">
                <a:latin typeface="Anonymous Pro" panose="020606090302020005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Anonymous Pro" panose="02060609030202000504" pitchFamily="49" charset="0"/>
              </a:rPr>
              <a:t>int</a:t>
            </a:r>
            <a:r>
              <a:rPr lang="en-US" sz="1800" b="0" dirty="0" smtClean="0">
                <a:latin typeface="Anonymous Pro" panose="02060609030202000504" pitchFamily="49" charset="0"/>
              </a:rPr>
              <a:t> </a:t>
            </a:r>
            <a:r>
              <a:rPr lang="en-US" sz="1800" b="0" dirty="0" err="1" smtClean="0">
                <a:latin typeface="Anonymous Pro" panose="02060609030202000504" pitchFamily="49" charset="0"/>
              </a:rPr>
              <a:t>ucb</a:t>
            </a:r>
            <a:r>
              <a:rPr lang="en-US" sz="1800" b="0" dirty="0" smtClean="0">
                <a:latin typeface="Anonymous Pro" panose="02060609030202000504" pitchFamily="49" charset="0"/>
              </a:rPr>
              <a:t>[5] </a:t>
            </a:r>
            <a:r>
              <a:rPr lang="en-US" sz="1800" b="0" dirty="0">
                <a:latin typeface="Anonymous Pro" panose="02060609030202000504" pitchFamily="49" charset="0"/>
              </a:rPr>
              <a:t>= { 9, 4, 7, 2, 0 };</a:t>
            </a:r>
          </a:p>
        </p:txBody>
      </p:sp>
    </p:spTree>
    <p:extLst>
      <p:ext uri="{BB962C8B-B14F-4D97-AF65-F5344CB8AC3E}">
        <p14:creationId xmlns:p14="http://schemas.microsoft.com/office/powerpoint/2010/main" val="40313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Imploring you to do your course evaluations, please!</a:t>
            </a:r>
          </a:p>
          <a:p>
            <a:endParaRPr lang="en-US" dirty="0" smtClean="0"/>
          </a:p>
          <a:p>
            <a:r>
              <a:rPr lang="en-US" dirty="0" smtClean="0"/>
              <a:t>I’m Just a Program</a:t>
            </a:r>
          </a:p>
          <a:p>
            <a:pPr lvl="1"/>
            <a:r>
              <a:rPr lang="en-US" dirty="0" smtClean="0"/>
              <a:t>End-to-end review</a:t>
            </a:r>
          </a:p>
          <a:p>
            <a:endParaRPr lang="en-US" dirty="0" smtClean="0"/>
          </a:p>
          <a:p>
            <a:r>
              <a:rPr lang="en-US" dirty="0" smtClean="0"/>
              <a:t>Victory lap and high-level concepts </a:t>
            </a:r>
            <a:r>
              <a:rPr lang="en-US" dirty="0"/>
              <a:t>(</a:t>
            </a:r>
            <a:r>
              <a:rPr lang="en-US" i="1" dirty="0"/>
              <a:t>major </a:t>
            </a:r>
            <a:r>
              <a:rPr lang="en-US" i="1" dirty="0" smtClean="0"/>
              <a:t>🔑 points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More useful for “5 years from now” than “next week’s final”</a:t>
            </a:r>
          </a:p>
          <a:p>
            <a:endParaRPr lang="en-US" dirty="0"/>
          </a:p>
          <a:p>
            <a:r>
              <a:rPr lang="en-US" dirty="0" smtClean="0"/>
              <a:t>Question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Element Accesses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440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725613"/>
            <a:ext cx="3733800" cy="147478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Anonymous Pro" panose="02060609030202000504" pitchFamily="49" charset="0"/>
              </a:rPr>
              <a:t>int</a:t>
            </a:r>
            <a:r>
              <a:rPr lang="en-US" sz="1800" b="0" dirty="0" smtClean="0">
                <a:latin typeface="Anonymous Pro" panose="02060609030202000504" pitchFamily="49" charset="0"/>
              </a:rPr>
              <a:t> </a:t>
            </a:r>
            <a:r>
              <a:rPr lang="en-US" sz="1800" b="0" dirty="0" err="1" smtClean="0">
                <a:latin typeface="Anonymous Pro" panose="02060609030202000504" pitchFamily="49" charset="0"/>
              </a:rPr>
              <a:t>get_sea_digit</a:t>
            </a:r>
            <a:endParaRPr lang="en-US" sz="1800" b="0" dirty="0" smtClean="0">
              <a:latin typeface="Anonymous Pro" panose="020606090302020005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Anonymous Pro" panose="02060609030202000504" pitchFamily="49" charset="0"/>
              </a:rPr>
              <a:t>  (</a:t>
            </a:r>
            <a:r>
              <a:rPr lang="en-US" sz="1800" dirty="0">
                <a:latin typeface="Anonymous Pro" panose="02060609030202000504" pitchFamily="49" charset="0"/>
              </a:rPr>
              <a:t>int</a:t>
            </a:r>
            <a:r>
              <a:rPr lang="en-US" sz="1800" b="0" dirty="0">
                <a:latin typeface="Anonymous Pro" panose="02060609030202000504" pitchFamily="49" charset="0"/>
              </a:rPr>
              <a:t> index, </a:t>
            </a:r>
            <a:r>
              <a:rPr lang="en-US" sz="1800" dirty="0">
                <a:latin typeface="Anonymous Pro" panose="02060609030202000504" pitchFamily="49" charset="0"/>
              </a:rPr>
              <a:t>int</a:t>
            </a:r>
            <a:r>
              <a:rPr lang="en-US" sz="1800" b="0" dirty="0">
                <a:latin typeface="Anonymous Pro" panose="02060609030202000504" pitchFamily="49" charset="0"/>
              </a:rPr>
              <a:t> </a:t>
            </a:r>
            <a:r>
              <a:rPr lang="en-US" sz="1800" b="0" dirty="0" smtClean="0">
                <a:latin typeface="Anonymous Pro" panose="02060609030202000504" pitchFamily="49" charset="0"/>
              </a:rPr>
              <a:t>digit)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Anonymous Pro" panose="020606090302020005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Anonymous Pro" panose="02060609030202000504" pitchFamily="49" charset="0"/>
              </a:rPr>
              <a:t>  </a:t>
            </a:r>
            <a:r>
              <a:rPr lang="en-US" sz="1800" dirty="0">
                <a:latin typeface="Anonymous Pro" panose="02060609030202000504" pitchFamily="49" charset="0"/>
              </a:rPr>
              <a:t>return</a:t>
            </a:r>
            <a:r>
              <a:rPr lang="en-US" sz="1800" b="0" dirty="0" smtClean="0">
                <a:latin typeface="Anonymous Pro" panose="02060609030202000504" pitchFamily="49" charset="0"/>
              </a:rPr>
              <a:t> sea[</a:t>
            </a:r>
            <a:r>
              <a:rPr lang="en-US" sz="1800" b="0" dirty="0">
                <a:latin typeface="Anonymous Pro" panose="02060609030202000504" pitchFamily="49" charset="0"/>
              </a:rPr>
              <a:t>index][</a:t>
            </a:r>
            <a:r>
              <a:rPr lang="en-US" sz="1800" b="0" dirty="0" smtClean="0">
                <a:latin typeface="Anonymous Pro" panose="02060609030202000504" pitchFamily="49" charset="0"/>
              </a:rPr>
              <a:t>digit];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Anonymous Pro" panose="02060609030202000504" pitchFamily="49" charset="0"/>
              </a:rPr>
              <a:t>}</a:t>
            </a:r>
          </a:p>
        </p:txBody>
      </p:sp>
      <p:sp>
        <p:nvSpPr>
          <p:cNvPr id="34407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725613"/>
            <a:ext cx="3886200" cy="147478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Anonymous Pro" panose="02060609030202000504" pitchFamily="49" charset="0"/>
              </a:rPr>
              <a:t>int</a:t>
            </a:r>
            <a:r>
              <a:rPr lang="en-US" sz="1800" b="0" dirty="0">
                <a:latin typeface="Anonymous Pro" panose="02060609030202000504" pitchFamily="49" charset="0"/>
              </a:rPr>
              <a:t> </a:t>
            </a:r>
            <a:r>
              <a:rPr lang="en-US" sz="1800" b="0" dirty="0" err="1">
                <a:latin typeface="Anonymous Pro" panose="02060609030202000504" pitchFamily="49" charset="0"/>
              </a:rPr>
              <a:t>get_univ_digit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Anonymous Pro" panose="02060609030202000504" pitchFamily="49" charset="0"/>
              </a:rPr>
              <a:t>  (</a:t>
            </a:r>
            <a:r>
              <a:rPr lang="en-US" sz="1800" dirty="0">
                <a:latin typeface="Anonymous Pro" panose="02060609030202000504" pitchFamily="49" charset="0"/>
              </a:rPr>
              <a:t>int</a:t>
            </a:r>
            <a:r>
              <a:rPr lang="en-US" sz="1800" b="0" dirty="0">
                <a:latin typeface="Anonymous Pro" panose="02060609030202000504" pitchFamily="49" charset="0"/>
              </a:rPr>
              <a:t> index, </a:t>
            </a:r>
            <a:r>
              <a:rPr lang="en-US" sz="1800" dirty="0">
                <a:latin typeface="Anonymous Pro" panose="02060609030202000504" pitchFamily="49" charset="0"/>
              </a:rPr>
              <a:t>int</a:t>
            </a:r>
            <a:r>
              <a:rPr lang="en-US" sz="1800" b="0" dirty="0">
                <a:latin typeface="Anonymous Pro" panose="02060609030202000504" pitchFamily="49" charset="0"/>
              </a:rPr>
              <a:t> </a:t>
            </a:r>
            <a:r>
              <a:rPr lang="en-US" sz="1800" b="0" dirty="0" smtClean="0">
                <a:latin typeface="Anonymous Pro" panose="02060609030202000504" pitchFamily="49" charset="0"/>
              </a:rPr>
              <a:t>digit)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Anonymous Pro" panose="020606090302020005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Anonymous Pro" panose="02060609030202000504" pitchFamily="49" charset="0"/>
              </a:rPr>
              <a:t>  </a:t>
            </a:r>
            <a:r>
              <a:rPr lang="en-US" sz="1800" dirty="0">
                <a:latin typeface="Anonymous Pro" panose="02060609030202000504" pitchFamily="49" charset="0"/>
              </a:rPr>
              <a:t>return</a:t>
            </a:r>
            <a:r>
              <a:rPr lang="en-US" sz="1800" b="0" dirty="0">
                <a:latin typeface="Anonymous Pro" panose="02060609030202000504" pitchFamily="49" charset="0"/>
              </a:rPr>
              <a:t> </a:t>
            </a:r>
            <a:r>
              <a:rPr lang="en-US" sz="1800" b="0" dirty="0" err="1">
                <a:latin typeface="Anonymous Pro" panose="02060609030202000504" pitchFamily="49" charset="0"/>
              </a:rPr>
              <a:t>univ</a:t>
            </a:r>
            <a:r>
              <a:rPr lang="en-US" sz="1800" b="0" dirty="0">
                <a:latin typeface="Anonymous Pro" panose="02060609030202000504" pitchFamily="49" charset="0"/>
              </a:rPr>
              <a:t>[index][</a:t>
            </a:r>
            <a:r>
              <a:rPr lang="en-US" sz="1800" b="0" dirty="0" smtClean="0">
                <a:latin typeface="Anonymous Pro" panose="02060609030202000504" pitchFamily="49" charset="0"/>
              </a:rPr>
              <a:t>digit];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Anonymous Pro" panose="02060609030202000504" pitchFamily="49" charset="0"/>
              </a:rPr>
              <a:t>}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368052" y="1261342"/>
            <a:ext cx="1811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Nested array</a:t>
            </a:r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4559052" y="1267092"/>
            <a:ext cx="2299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Multi-level array</a:t>
            </a:r>
          </a:p>
        </p:txBody>
      </p:sp>
      <p:sp>
        <p:nvSpPr>
          <p:cNvPr id="16" name="TextBox 15"/>
          <p:cNvSpPr txBox="1"/>
          <p:nvPr>
            <p:custDataLst>
              <p:tags r:id="rId7"/>
            </p:custDataLst>
          </p:nvPr>
        </p:nvSpPr>
        <p:spPr>
          <a:xfrm>
            <a:off x="1905000" y="5177135"/>
            <a:ext cx="534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Calibri" pitchFamily="34" charset="0"/>
              </a:rPr>
              <a:t>Access </a:t>
            </a:r>
            <a:r>
              <a:rPr lang="en-US" b="0" i="1" dirty="0" smtClean="0">
                <a:latin typeface="Calibri" pitchFamily="34" charset="0"/>
              </a:rPr>
              <a:t>looks</a:t>
            </a:r>
            <a:r>
              <a:rPr lang="en-US" b="0" dirty="0" smtClean="0">
                <a:latin typeface="Calibri" pitchFamily="34" charset="0"/>
              </a:rPr>
              <a:t> the same, but it isn’t: 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>
          <a:xfrm>
            <a:off x="381001" y="5802868"/>
            <a:ext cx="3671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 smtClean="0">
                <a:solidFill>
                  <a:srgbClr val="FF0000"/>
                </a:solidFill>
                <a:latin typeface="Anonymous Pro" panose="02060609030202000504" pitchFamily="49" charset="0"/>
              </a:rPr>
              <a:t>Mem</a:t>
            </a:r>
            <a:r>
              <a:rPr lang="en-US" sz="2000" b="0" dirty="0" smtClean="0">
                <a:latin typeface="Anonymous Pro" panose="02060609030202000504" pitchFamily="49" charset="0"/>
              </a:rPr>
              <a:t>[sea+20*index+4*digit]</a:t>
            </a:r>
            <a:endParaRPr lang="en-US" sz="2000" b="0" dirty="0">
              <a:latin typeface="Anonymous Pro" panose="02060609030202000504" pitchFamily="49" charset="0"/>
            </a:endParaRP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>
          <a:xfrm>
            <a:off x="4648200" y="5791200"/>
            <a:ext cx="4368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 smtClean="0">
                <a:solidFill>
                  <a:srgbClr val="FF0000"/>
                </a:solidFill>
                <a:latin typeface="Anonymous Pro" panose="02060609030202000504" pitchFamily="49" charset="0"/>
              </a:rPr>
              <a:t>Mem</a:t>
            </a:r>
            <a:r>
              <a:rPr lang="en-US" sz="2000" b="0" dirty="0" smtClean="0">
                <a:latin typeface="Anonymous Pro" panose="02060609030202000504" pitchFamily="49" charset="0"/>
              </a:rPr>
              <a:t>[</a:t>
            </a:r>
            <a:r>
              <a:rPr lang="en-US" sz="2000" b="0" dirty="0" smtClean="0">
                <a:solidFill>
                  <a:srgbClr val="FF0000"/>
                </a:solidFill>
                <a:latin typeface="Anonymous Pro" panose="02060609030202000504" pitchFamily="49" charset="0"/>
              </a:rPr>
              <a:t>Mem</a:t>
            </a:r>
            <a:r>
              <a:rPr lang="en-US" sz="2000" b="0" dirty="0" smtClean="0">
                <a:latin typeface="Anonymous Pro" panose="02060609030202000504" pitchFamily="49" charset="0"/>
              </a:rPr>
              <a:t>[univ+8*index]+4*digit]</a:t>
            </a:r>
            <a:endParaRPr lang="en-US" sz="2000" b="0" dirty="0">
              <a:latin typeface="Calibri" panose="020F050202020403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4"/>
          <a:stretch>
            <a:fillRect/>
          </a:stretch>
        </p:blipFill>
        <p:spPr>
          <a:xfrm>
            <a:off x="499330" y="3613014"/>
            <a:ext cx="3721679" cy="740066"/>
          </a:xfrm>
          <a:prstGeom prst="rect">
            <a:avLst/>
          </a:prstGeom>
        </p:spPr>
      </p:pic>
      <p:grpSp>
        <p:nvGrpSpPr>
          <p:cNvPr id="14" name="Group 13"/>
          <p:cNvGrpSpPr/>
          <p:nvPr>
            <p:custDataLst>
              <p:tags r:id="rId11"/>
            </p:custDataLst>
          </p:nvPr>
        </p:nvGrpSpPr>
        <p:grpSpPr>
          <a:xfrm>
            <a:off x="4600770" y="3331228"/>
            <a:ext cx="4271194" cy="1628804"/>
            <a:chOff x="209550" y="3733800"/>
            <a:chExt cx="8782050" cy="2754221"/>
          </a:xfrm>
        </p:grpSpPr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209550" y="4191001"/>
              <a:ext cx="2152650" cy="1550988"/>
              <a:chOff x="84" y="2112"/>
              <a:chExt cx="1356" cy="977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Anonymous Pro" panose="020606090302020005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94" y="2363"/>
                <a:ext cx="482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Anonymous Pro" panose="02060609030202000504" pitchFamily="49" charset="0"/>
                  </a:rPr>
                  <a:t>160</a:t>
                </a:r>
              </a:p>
            </p:txBody>
          </p:sp>
          <p:sp>
            <p:nvSpPr>
              <p:cNvPr id="88" name="Rectangle 1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Anonymous Pro" panose="02060609030202000504" pitchFamily="49" charset="0"/>
                  </a:rPr>
                  <a:t>16</a:t>
                </a:r>
              </a:p>
            </p:txBody>
          </p:sp>
          <p:sp>
            <p:nvSpPr>
              <p:cNvPr id="89" name="Rectangle 1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 smtClean="0">
                    <a:latin typeface="Anonymous Pro" panose="02060609030202000504" pitchFamily="49" charset="0"/>
                  </a:rPr>
                  <a:t>60</a:t>
                </a:r>
                <a:endParaRPr lang="en-US" sz="9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90" name="Line 1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1" name="Line 14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2" name="Text Box 15"/>
              <p:cNvSpPr txBox="1"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84" y="2612"/>
                <a:ext cx="482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smtClean="0">
                    <a:latin typeface="Anonymous Pro" panose="02060609030202000504" pitchFamily="49" charset="0"/>
                  </a:rPr>
                  <a:t>168</a:t>
                </a:r>
                <a:endParaRPr lang="en-US" sz="9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93" name="Text Box 16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84" y="2843"/>
                <a:ext cx="482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smtClean="0">
                    <a:latin typeface="Anonymous Pro" panose="02060609030202000504" pitchFamily="49" charset="0"/>
                  </a:rPr>
                  <a:t>176</a:t>
                </a:r>
                <a:endParaRPr lang="en-US" sz="9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94" name="Text Box 17"/>
              <p:cNvSpPr txBox="1"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761" y="2112"/>
                <a:ext cx="563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err="1">
                    <a:latin typeface="Anonymous Pro" panose="02060609030202000504" pitchFamily="49" charset="0"/>
                  </a:rPr>
                  <a:t>univ</a:t>
                </a:r>
                <a:endParaRPr lang="en-US" sz="9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95" name="Oval 18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6" name="Oval 19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7" name="Oval 20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0" name="Text Box 2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2606" y="3733800"/>
              <a:ext cx="765320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Anonymous Pro" panose="02060609030202000504" pitchFamily="49" charset="0"/>
                </a:rPr>
                <a:t>cmu</a:t>
              </a:r>
              <a:endParaRPr lang="en-US" sz="900" dirty="0">
                <a:latin typeface="Anonymous Pro" panose="02060609030202000504" pitchFamily="49" charset="0"/>
              </a:endParaRPr>
            </a:p>
          </p:txBody>
        </p:sp>
        <p:sp>
          <p:nvSpPr>
            <p:cNvPr id="21" name="Text Box 4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57349" y="4572001"/>
              <a:ext cx="636778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 smtClean="0">
                  <a:latin typeface="Anonymous Pro" panose="02060609030202000504" pitchFamily="49" charset="0"/>
                </a:rPr>
                <a:t>uw</a:t>
              </a:r>
              <a:endParaRPr lang="en-US" sz="900" dirty="0">
                <a:latin typeface="Anonymous Pro" panose="02060609030202000504" pitchFamily="49" charset="0"/>
              </a:endParaRPr>
            </a:p>
          </p:txBody>
        </p:sp>
        <p:sp>
          <p:nvSpPr>
            <p:cNvPr id="22" name="Text Box 6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2606" y="5272086"/>
              <a:ext cx="765320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Anonymous Pro" panose="02060609030202000504" pitchFamily="49" charset="0"/>
                </a:rPr>
                <a:t>ucb</a:t>
              </a:r>
              <a:endParaRPr lang="en-US" sz="900" dirty="0">
                <a:latin typeface="Anonymous Pro" panose="02060609030202000504" pitchFamily="49" charset="0"/>
              </a:endParaRPr>
            </a:p>
          </p:txBody>
        </p:sp>
        <p:grpSp>
          <p:nvGrpSpPr>
            <p:cNvPr id="23" name="Group 24"/>
            <p:cNvGrpSpPr/>
            <p:nvPr/>
          </p:nvGrpSpPr>
          <p:grpSpPr>
            <a:xfrm>
              <a:off x="3554505" y="4006474"/>
              <a:ext cx="5435835" cy="841571"/>
              <a:chOff x="2412765" y="3429000"/>
              <a:chExt cx="5435835" cy="864012"/>
            </a:xfrm>
          </p:grpSpPr>
          <p:grpSp>
            <p:nvGrpSpPr>
              <p:cNvPr id="6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80" name="Rectangle 26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1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81" name="Rectangle 27"/>
                <p:cNvSpPr>
                  <a:spLocks noChangeArrowheads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5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82" name="Rectangle 28"/>
                <p:cNvSpPr>
                  <a:spLocks noChangeArrowheads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2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83" name="Rectangle 29"/>
                <p:cNvSpPr>
                  <a:spLocks noChangeArrowheads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1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84" name="Rectangle 30"/>
                <p:cNvSpPr>
                  <a:spLocks noChangeArrowheads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3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68" name="Text Box 32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16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9" name="Text Box 33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0" name="Line 3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1" name="Line 35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2" name="Text Box 36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3" name="Line 37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4" name="Text Box 38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5" name="Line 39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6" name="Text Box 40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7" name="Line 41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8" name="Text Box 42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9" name="Line 43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555765" y="4808250"/>
              <a:ext cx="5435835" cy="841571"/>
              <a:chOff x="2412765" y="3429000"/>
              <a:chExt cx="5435835" cy="864012"/>
            </a:xfrm>
          </p:grpSpPr>
          <p:grpSp>
            <p:nvGrpSpPr>
              <p:cNvPr id="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2" name="Rectangle 26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9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63" name="Rectangle 27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8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64" name="Rectangle 28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1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65" name="Rectangle 29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9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66" name="Rectangle 30"/>
                <p:cNvSpPr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5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48" name="Text Box 32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9" name="Text Box 33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0" name="Line 34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1" name="Line 35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2" name="Text Box 36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3" name="Line 37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4" name="Text Box 38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5" name="Line 39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6" name="Text Box 40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52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7" name="Line 41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8" name="Text Box 4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56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1" name="Line 43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554505" y="5646450"/>
              <a:ext cx="5435835" cy="841571"/>
              <a:chOff x="2412765" y="3429000"/>
              <a:chExt cx="5435835" cy="864012"/>
            </a:xfrm>
          </p:grpSpPr>
          <p:grpSp>
            <p:nvGrpSpPr>
              <p:cNvPr id="29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42" name="Rectangle 26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9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43" name="Rectangle 27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4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44" name="Rectangle 28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7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45" name="Rectangle 29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2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46" name="Rectangle 30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0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30" name="Text Box 32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1" name="Text Box 33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2" name="Line 34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3" name="Line 35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4" name="Text Box 36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5" name="Line 37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6" name="Text Box 38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72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7" name="Line 39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8" name="Text Box 40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76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9" name="Line 41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40" name="Text Box 4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80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1" name="Line 43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6" name="Freeform 25"/>
            <p:cNvSpPr/>
            <p:nvPr>
              <p:custDataLst>
                <p:tags r:id="rId15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7" name="Freeform 26"/>
            <p:cNvSpPr/>
            <p:nvPr>
              <p:custDataLst>
                <p:tags r:id="rId16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 27"/>
            <p:cNvSpPr/>
            <p:nvPr>
              <p:custDataLst>
                <p:tags r:id="rId17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41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Lato" charset="0"/>
                <a:ea typeface="Lato" charset="0"/>
                <a:cs typeface="Lato" charset="0"/>
              </a:rPr>
              <a:t>C: The Low Level-High Level Language</a:t>
            </a:r>
            <a:endParaRPr lang="en-US" i="1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>
                <a:latin typeface="Lato" charset="0"/>
                <a:ea typeface="Lato" charset="0"/>
                <a:cs typeface="Lato" charset="0"/>
              </a:rPr>
              <a:pPr/>
              <a:t>21</a:t>
            </a:fld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48" y="185731"/>
            <a:ext cx="1392094" cy="139209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Structs</a:t>
            </a:r>
            <a:endParaRPr lang="en-US" b="1" dirty="0" smtClean="0"/>
          </a:p>
          <a:p>
            <a:pPr lvl="1"/>
            <a:r>
              <a:rPr lang="en-US" dirty="0" smtClean="0"/>
              <a:t>Each </a:t>
            </a:r>
            <a:r>
              <a:rPr lang="en-US" i="1" dirty="0" smtClean="0"/>
              <a:t>primitive element</a:t>
            </a:r>
            <a:r>
              <a:rPr lang="en-US" dirty="0" smtClean="0"/>
              <a:t> must be aligned</a:t>
            </a:r>
          </a:p>
          <a:p>
            <a:pPr lvl="1"/>
            <a:r>
              <a:rPr lang="en-US" b="1" dirty="0" smtClean="0"/>
              <a:t>Overall struct must be aligned to alignment of largest primitive member, size must be multiple of that as well.</a:t>
            </a:r>
          </a:p>
          <a:p>
            <a:pPr lvl="1"/>
            <a:r>
              <a:rPr lang="en-US" dirty="0" smtClean="0"/>
              <a:t>Fragmentation</a:t>
            </a:r>
          </a:p>
          <a:p>
            <a:pPr lvl="2"/>
            <a:r>
              <a:rPr lang="en-US" b="1" dirty="0" smtClean="0"/>
              <a:t>Internal fragmentation:</a:t>
            </a:r>
            <a:r>
              <a:rPr lang="en-US" dirty="0" smtClean="0"/>
              <a:t> space between members</a:t>
            </a:r>
          </a:p>
          <a:p>
            <a:pPr lvl="2"/>
            <a:r>
              <a:rPr lang="en-US" b="1" dirty="0" smtClean="0"/>
              <a:t>External fragmentation:</a:t>
            </a:r>
            <a:r>
              <a:rPr lang="en-US" dirty="0" smtClean="0"/>
              <a:t> space after last member, </a:t>
            </a:r>
            <a:r>
              <a:rPr lang="en-US" i="1" dirty="0" smtClean="0"/>
              <a:t>inside the struct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274323" y="4120964"/>
            <a:ext cx="227658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Anonymous Pro" charset="0"/>
                <a:ea typeface="Anonymous Pro" charset="0"/>
                <a:cs typeface="Anonymous Pro" charset="0"/>
              </a:rPr>
              <a:t>struct Foo {</a:t>
            </a:r>
          </a:p>
          <a:p>
            <a:r>
              <a:rPr lang="en-US" sz="2000" b="0" dirty="0"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en-US" sz="2000" b="0" dirty="0" smtClean="0">
                <a:latin typeface="Anonymous Pro" charset="0"/>
                <a:ea typeface="Anonymous Pro" charset="0"/>
                <a:cs typeface="Anonymous Pro" charset="0"/>
              </a:rPr>
              <a:t> int a;</a:t>
            </a:r>
          </a:p>
          <a:p>
            <a:r>
              <a:rPr lang="en-US" sz="2000" b="0" dirty="0"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en-US" sz="2000" b="0" dirty="0" smtClean="0">
                <a:latin typeface="Anonymous Pro" charset="0"/>
                <a:ea typeface="Anonymous Pro" charset="0"/>
                <a:cs typeface="Anonymous Pro" charset="0"/>
              </a:rPr>
              <a:t> double b;</a:t>
            </a:r>
          </a:p>
          <a:p>
            <a:r>
              <a:rPr lang="en-US" sz="2000" b="0" dirty="0"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en-US" sz="2000" b="0" dirty="0" smtClean="0">
                <a:latin typeface="Anonymous Pro" charset="0"/>
                <a:ea typeface="Anonymous Pro" charset="0"/>
                <a:cs typeface="Anonymous Pro" charset="0"/>
              </a:rPr>
              <a:t> char c;</a:t>
            </a:r>
          </a:p>
          <a:p>
            <a:r>
              <a:rPr lang="en-US" sz="2000" b="0" dirty="0" smtClean="0">
                <a:latin typeface="Anonymous Pro" charset="0"/>
                <a:ea typeface="Anonymous Pro" charset="0"/>
                <a:cs typeface="Anonymous Pro" charset="0"/>
              </a:rPr>
              <a:t>}; </a:t>
            </a:r>
          </a:p>
          <a:p>
            <a:endParaRPr lang="en-US" sz="2000" b="0" dirty="0">
              <a:latin typeface="Anonymous Pro" charset="0"/>
              <a:ea typeface="Anonymous Pro" charset="0"/>
              <a:cs typeface="Anonymous Pro" charset="0"/>
            </a:endParaRPr>
          </a:p>
          <a:p>
            <a:r>
              <a:rPr lang="en-US" sz="2000" b="0" dirty="0" err="1" smtClean="0">
                <a:latin typeface="Anonymous Pro" charset="0"/>
                <a:ea typeface="Anonymous Pro" charset="0"/>
                <a:cs typeface="Anonymous Pro" charset="0"/>
              </a:rPr>
              <a:t>sizeof</a:t>
            </a:r>
            <a:r>
              <a:rPr lang="en-US" sz="2000" b="0" dirty="0" smtClean="0">
                <a:latin typeface="Anonymous Pro" charset="0"/>
                <a:ea typeface="Anonymous Pro" charset="0"/>
                <a:cs typeface="Anonymous Pro" charset="0"/>
              </a:rPr>
              <a:t>(Foo) ==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660604"/>
              </p:ext>
            </p:extLst>
          </p:nvPr>
        </p:nvGraphicFramePr>
        <p:xfrm>
          <a:off x="4494178" y="4221804"/>
          <a:ext cx="3456560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29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9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9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9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4513635" y="4241260"/>
            <a:ext cx="1702340" cy="330740"/>
          </a:xfrm>
          <a:prstGeom prst="roundRect">
            <a:avLst/>
          </a:prstGeom>
          <a:solidFill>
            <a:srgbClr val="B7D2FA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Anonymous Pro" charset="0"/>
                <a:ea typeface="Anonymous Pro" charset="0"/>
                <a:cs typeface="Anonymous Pro" charset="0"/>
              </a:rPr>
              <a:t>int a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513634" y="4605832"/>
            <a:ext cx="3437103" cy="330740"/>
          </a:xfrm>
          <a:prstGeom prst="roundRect">
            <a:avLst/>
          </a:prstGeom>
          <a:solidFill>
            <a:srgbClr val="EBB78C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smtClean="0">
                <a:latin typeface="Anonymous Pro" charset="0"/>
                <a:ea typeface="Anonymous Pro" charset="0"/>
                <a:cs typeface="Anonymous Pro" charset="0"/>
              </a:rPr>
              <a:t>double b</a:t>
            </a:r>
            <a:endParaRPr lang="en-US" sz="1600" dirty="0" smtClean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513635" y="4970404"/>
            <a:ext cx="389106" cy="330740"/>
          </a:xfrm>
          <a:prstGeom prst="roundRect">
            <a:avLst/>
          </a:prstGeom>
          <a:solidFill>
            <a:srgbClr val="D97D83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Anonymous Pro" charset="0"/>
                <a:ea typeface="Anonymous Pro" charset="0"/>
                <a:cs typeface="Anonymous Pro" charset="0"/>
              </a:rPr>
              <a:t>c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238669" y="4241260"/>
            <a:ext cx="1702340" cy="330740"/>
          </a:xfrm>
          <a:prstGeom prst="round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951373" y="4959241"/>
            <a:ext cx="2989636" cy="330740"/>
          </a:xfrm>
          <a:prstGeom prst="round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Anonymous Pro" charset="0"/>
              <a:ea typeface="Anonymous Pro" charset="0"/>
              <a:cs typeface="Anonymou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67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Lato" charset="0"/>
                <a:ea typeface="Lato" charset="0"/>
                <a:cs typeface="Lato" charset="0"/>
              </a:rPr>
              <a:t>Java: A High Level Language</a:t>
            </a:r>
            <a:endParaRPr lang="en-US" i="1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>
                <a:latin typeface="Lato" charset="0"/>
                <a:ea typeface="Lato" charset="0"/>
                <a:cs typeface="Lato" charset="0"/>
              </a:rPr>
              <a:pPr/>
              <a:t>22</a:t>
            </a:fld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Virtual Machine is an </a:t>
            </a:r>
            <a:r>
              <a:rPr lang="en-US" i="1" dirty="0" smtClean="0"/>
              <a:t>interpreter</a:t>
            </a:r>
          </a:p>
          <a:p>
            <a:pPr lvl="1"/>
            <a:r>
              <a:rPr lang="en-US" dirty="0" smtClean="0"/>
              <a:t>Just need to port the JVM to your machine, then it can run your program</a:t>
            </a:r>
          </a:p>
          <a:p>
            <a:pPr lvl="1"/>
            <a:r>
              <a:rPr lang="en-US" dirty="0" smtClean="0"/>
              <a:t>It has its own “Assembly Program’s View”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06066" y="2357701"/>
            <a:ext cx="3427414" cy="4393936"/>
            <a:chOff x="4335258" y="861060"/>
            <a:chExt cx="4648722" cy="5828604"/>
          </a:xfrm>
        </p:grpSpPr>
        <p:grpSp>
          <p:nvGrpSpPr>
            <p:cNvPr id="39" name="Group 38"/>
            <p:cNvGrpSpPr/>
            <p:nvPr>
              <p:custDataLst>
                <p:tags r:id="rId5"/>
              </p:custDataLst>
            </p:nvPr>
          </p:nvGrpSpPr>
          <p:grpSpPr>
            <a:xfrm>
              <a:off x="4335258" y="2956153"/>
              <a:ext cx="3104946" cy="3733511"/>
              <a:chOff x="4335258" y="2956153"/>
              <a:chExt cx="3104946" cy="3733511"/>
            </a:xfrm>
          </p:grpSpPr>
          <p:sp>
            <p:nvSpPr>
              <p:cNvPr id="40" name="Rectangle 3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4335258" y="2956153"/>
                <a:ext cx="3087229" cy="3733511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ato" panose="020F0502020204030203" pitchFamily="34" charset="0"/>
                </a:endParaRPr>
              </a:p>
            </p:txBody>
          </p:sp>
          <p:sp>
            <p:nvSpPr>
              <p:cNvPr id="41" name="Rectangle 4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4487659" y="3108554"/>
                <a:ext cx="263610" cy="373138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ato" panose="020F0502020204030203" pitchFamily="34" charset="0"/>
                </a:endParaRPr>
              </a:p>
            </p:txBody>
          </p:sp>
          <p:sp>
            <p:nvSpPr>
              <p:cNvPr id="42" name="Rectangle 41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4749535" y="3107672"/>
                <a:ext cx="263610" cy="373138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ato" panose="020F0502020204030203" pitchFamily="34" charset="0"/>
                </a:endParaRPr>
              </a:p>
            </p:txBody>
          </p:sp>
          <p:sp>
            <p:nvSpPr>
              <p:cNvPr id="43" name="Rectangle 42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5012278" y="3107672"/>
                <a:ext cx="263610" cy="373138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ato" panose="020F0502020204030203" pitchFamily="34" charset="0"/>
                </a:endParaRPr>
              </a:p>
            </p:txBody>
          </p:sp>
          <p:sp>
            <p:nvSpPr>
              <p:cNvPr id="44" name="Rectangle 43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5275021" y="3107672"/>
                <a:ext cx="263610" cy="373138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ato" panose="020F0502020204030203" pitchFamily="34" charset="0"/>
                </a:endParaRPr>
              </a:p>
            </p:txBody>
          </p:sp>
          <p:sp>
            <p:nvSpPr>
              <p:cNvPr id="45" name="Rectangle 44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5536897" y="3106790"/>
                <a:ext cx="263610" cy="373138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ato" panose="020F0502020204030203" pitchFamily="34" charset="0"/>
                </a:endParaRPr>
              </a:p>
            </p:txBody>
          </p:sp>
          <p:sp>
            <p:nvSpPr>
              <p:cNvPr id="46" name="Rectangle 45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5799639" y="3106790"/>
                <a:ext cx="692299" cy="373138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ysDash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ato" panose="020F0502020204030203" pitchFamily="34" charset="0"/>
                </a:endParaRPr>
              </a:p>
            </p:txBody>
          </p:sp>
          <p:sp>
            <p:nvSpPr>
              <p:cNvPr id="47" name="Rectangle 46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6490207" y="3107672"/>
                <a:ext cx="263610" cy="373138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ato" panose="020F0502020204030203" pitchFamily="34" charset="0"/>
                </a:endParaRPr>
              </a:p>
            </p:txBody>
          </p:sp>
          <p:sp>
            <p:nvSpPr>
              <p:cNvPr id="48" name="Rectangle 47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6752083" y="3106790"/>
                <a:ext cx="263610" cy="373138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ato" panose="020F0502020204030203" pitchFamily="34" charset="0"/>
                </a:endParaRPr>
              </a:p>
            </p:txBody>
          </p:sp>
          <p:sp>
            <p:nvSpPr>
              <p:cNvPr id="49" name="Rectangle 48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014826" y="3106790"/>
                <a:ext cx="263610" cy="373138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ato" panose="020F0502020204030203" pitchFamily="34" charset="0"/>
                </a:endParaRPr>
              </a:p>
            </p:txBody>
          </p:sp>
          <p:sp>
            <p:nvSpPr>
              <p:cNvPr id="50" name="Rectangle 49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4508688" y="6151414"/>
                <a:ext cx="1490608" cy="373138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ato" panose="020F0502020204030203" pitchFamily="34" charset="0"/>
                </a:endParaRPr>
              </a:p>
            </p:txBody>
          </p:sp>
          <p:sp>
            <p:nvSpPr>
              <p:cNvPr id="51" name="Rectangle 50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4507822" y="5778276"/>
                <a:ext cx="1490608" cy="373138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ato" panose="020F0502020204030203" pitchFamily="34" charset="0"/>
                </a:endParaRPr>
              </a:p>
            </p:txBody>
          </p:sp>
          <p:sp>
            <p:nvSpPr>
              <p:cNvPr id="52" name="Rectangle 51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4507822" y="5406020"/>
                <a:ext cx="1490608" cy="373138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ato" panose="020F0502020204030203" pitchFamily="34" charset="0"/>
                </a:endParaRPr>
              </a:p>
            </p:txBody>
          </p:sp>
          <p:sp>
            <p:nvSpPr>
              <p:cNvPr id="54" name="Rectangle 53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4507821" y="5033763"/>
                <a:ext cx="1490608" cy="373138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ato" panose="020F0502020204030203" pitchFamily="34" charset="0"/>
                </a:endParaRPr>
              </a:p>
            </p:txBody>
          </p:sp>
          <p:sp>
            <p:nvSpPr>
              <p:cNvPr id="55" name="Rectangle 54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4507822" y="4650559"/>
                <a:ext cx="1490608" cy="373138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ato" panose="020F0502020204030203" pitchFamily="34" charset="0"/>
                </a:endParaRPr>
              </a:p>
            </p:txBody>
          </p:sp>
          <p:sp>
            <p:nvSpPr>
              <p:cNvPr id="56" name="Rectangle 55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4507821" y="4278303"/>
                <a:ext cx="1490608" cy="373138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ato" panose="020F0502020204030203" pitchFamily="34" charset="0"/>
                </a:endParaRPr>
              </a:p>
            </p:txBody>
          </p:sp>
          <p:sp>
            <p:nvSpPr>
              <p:cNvPr id="57" name="Rectangle 56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6546676" y="6150532"/>
                <a:ext cx="699781" cy="373138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ato" panose="020F0502020204030203" pitchFamily="34" charset="0"/>
                </a:endParaRPr>
              </a:p>
            </p:txBody>
          </p:sp>
          <p:sp>
            <p:nvSpPr>
              <p:cNvPr id="58" name="TextBox 57"/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5145382" y="3415999"/>
                <a:ext cx="1500640" cy="367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Lato" panose="020F0502020204030203" pitchFamily="34" charset="0"/>
                  </a:rPr>
                  <a:t>variable table</a:t>
                </a:r>
              </a:p>
            </p:txBody>
          </p:sp>
          <p:sp>
            <p:nvSpPr>
              <p:cNvPr id="59" name="TextBox 58"/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4476712" y="3929704"/>
                <a:ext cx="1557169" cy="367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Lato" panose="020F0502020204030203" pitchFamily="34" charset="0"/>
                  </a:rPr>
                  <a:t>operand stack</a:t>
                </a:r>
              </a:p>
            </p:txBody>
          </p:sp>
          <p:sp>
            <p:nvSpPr>
              <p:cNvPr id="60" name="TextBox 59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6380929" y="5505439"/>
                <a:ext cx="1059275" cy="612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Lato" panose="020F0502020204030203" pitchFamily="34" charset="0"/>
                  </a:rPr>
                  <a:t>constant</a:t>
                </a:r>
                <a:br>
                  <a:rPr lang="en-US" sz="1200" dirty="0" smtClean="0">
                    <a:latin typeface="Lato" panose="020F0502020204030203" pitchFamily="34" charset="0"/>
                  </a:rPr>
                </a:br>
                <a:r>
                  <a:rPr lang="en-US" sz="1200" dirty="0" smtClean="0">
                    <a:latin typeface="Lato" panose="020F0502020204030203" pitchFamily="34" charset="0"/>
                  </a:rPr>
                  <a:t>pool</a:t>
                </a:r>
              </a:p>
            </p:txBody>
          </p:sp>
          <p:cxnSp>
            <p:nvCxnSpPr>
              <p:cNvPr id="61" name="Straight Arrow Connector 60"/>
              <p:cNvCxnSpPr/>
              <p:nvPr>
                <p:custDataLst>
                  <p:tags r:id="rId37"/>
                </p:custDataLst>
              </p:nvPr>
            </p:nvCxnSpPr>
            <p:spPr bwMode="auto">
              <a:xfrm rot="5400000" flipH="1" flipV="1">
                <a:off x="5676297" y="5425087"/>
                <a:ext cx="886846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2" name="TextBox 61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4466630" y="3098486"/>
                <a:ext cx="300792" cy="367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Lato" panose="020F0502020204030203" pitchFamily="34" charset="0"/>
                  </a:rPr>
                  <a:t>0</a:t>
                </a:r>
              </a:p>
            </p:txBody>
          </p:sp>
          <p:sp>
            <p:nvSpPr>
              <p:cNvPr id="63" name="TextBox 62"/>
              <p:cNvSpPr txBox="1"/>
              <p:nvPr>
                <p:custDataLst>
                  <p:tags r:id="rId39"/>
                </p:custDataLst>
              </p:nvPr>
            </p:nvSpPr>
            <p:spPr>
              <a:xfrm>
                <a:off x="4739458" y="3108549"/>
                <a:ext cx="300792" cy="367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Lato" panose="020F0502020204030203" pitchFamily="34" charset="0"/>
                  </a:rPr>
                  <a:t>1</a:t>
                </a:r>
              </a:p>
            </p:txBody>
          </p:sp>
          <p:sp>
            <p:nvSpPr>
              <p:cNvPr id="64" name="TextBox 63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4990390" y="3107663"/>
                <a:ext cx="300792" cy="367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Lato" panose="020F0502020204030203" pitchFamily="34" charset="0"/>
                  </a:rPr>
                  <a:t>2</a:t>
                </a:r>
              </a:p>
            </p:txBody>
          </p:sp>
          <p:sp>
            <p:nvSpPr>
              <p:cNvPr id="65" name="TextBox 64"/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5263218" y="3106777"/>
                <a:ext cx="300792" cy="367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Lato" panose="020F0502020204030203" pitchFamily="34" charset="0"/>
                  </a:rPr>
                  <a:t>3</a:t>
                </a:r>
              </a:p>
            </p:txBody>
          </p:sp>
          <p:sp>
            <p:nvSpPr>
              <p:cNvPr id="66" name="TextBox 65"/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5525098" y="3105891"/>
                <a:ext cx="300792" cy="367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Lato" panose="020F0502020204030203" pitchFamily="34" charset="0"/>
                  </a:rPr>
                  <a:t>4</a:t>
                </a:r>
              </a:p>
            </p:txBody>
          </p:sp>
          <p:sp>
            <p:nvSpPr>
              <p:cNvPr id="67" name="TextBox 66"/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6991256" y="3115954"/>
                <a:ext cx="300792" cy="367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 smtClean="0">
                    <a:latin typeface="Lato" panose="020F0502020204030203" pitchFamily="34" charset="0"/>
                  </a:rPr>
                  <a:t>n</a:t>
                </a:r>
                <a:endParaRPr lang="en-US" sz="1200" dirty="0" smtClean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68" name="Group 11"/>
            <p:cNvGrpSpPr/>
            <p:nvPr>
              <p:custDataLst>
                <p:tags r:id="rId6"/>
              </p:custDataLst>
            </p:nvPr>
          </p:nvGrpSpPr>
          <p:grpSpPr>
            <a:xfrm>
              <a:off x="4617026" y="861060"/>
              <a:ext cx="3970713" cy="2237426"/>
              <a:chOff x="4617026" y="1324794"/>
              <a:chExt cx="3559942" cy="1773692"/>
            </a:xfrm>
          </p:grpSpPr>
          <p:cxnSp>
            <p:nvCxnSpPr>
              <p:cNvPr id="69" name="Straight Arrow Connector 68"/>
              <p:cNvCxnSpPr>
                <a:endCxn id="75" idx="0"/>
              </p:cNvCxnSpPr>
              <p:nvPr>
                <p:custDataLst>
                  <p:tags r:id="rId15"/>
                </p:custDataLst>
              </p:nvPr>
            </p:nvCxnSpPr>
            <p:spPr bwMode="auto">
              <a:xfrm flipH="1">
                <a:off x="4617026" y="1471186"/>
                <a:ext cx="1316583" cy="16273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0" name="TextBox 69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5933609" y="1324794"/>
                <a:ext cx="2243359" cy="291285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Lato" panose="020F0502020204030203" pitchFamily="34" charset="0"/>
                  </a:rPr>
                  <a:t>Holds pointer ‘this’</a:t>
                </a:r>
              </a:p>
            </p:txBody>
          </p:sp>
        </p:grpSp>
        <p:grpSp>
          <p:nvGrpSpPr>
            <p:cNvPr id="71" name="Group 70"/>
            <p:cNvGrpSpPr/>
            <p:nvPr>
              <p:custDataLst>
                <p:tags r:id="rId7"/>
              </p:custDataLst>
            </p:nvPr>
          </p:nvGrpSpPr>
          <p:grpSpPr>
            <a:xfrm>
              <a:off x="4756702" y="1365609"/>
              <a:ext cx="4227278" cy="1738335"/>
              <a:chOff x="4756702" y="1365609"/>
              <a:chExt cx="4227278" cy="1738335"/>
            </a:xfrm>
          </p:grpSpPr>
          <p:cxnSp>
            <p:nvCxnSpPr>
              <p:cNvPr id="72" name="Straight Arrow Connector 71"/>
              <p:cNvCxnSpPr/>
              <p:nvPr>
                <p:custDataLst>
                  <p:tags r:id="rId12"/>
                </p:custDataLst>
              </p:nvPr>
            </p:nvCxnSpPr>
            <p:spPr bwMode="auto">
              <a:xfrm flipH="1">
                <a:off x="5145381" y="1550275"/>
                <a:ext cx="784579" cy="1225241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3" name="TextBox 72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5929961" y="1365609"/>
                <a:ext cx="3054019" cy="367442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Lato" panose="020F0502020204030203" pitchFamily="34" charset="0"/>
                  </a:rPr>
                  <a:t>Other arguments to method</a:t>
                </a:r>
              </a:p>
            </p:txBody>
          </p:sp>
          <p:sp>
            <p:nvSpPr>
              <p:cNvPr id="74" name="Left Brace 73"/>
              <p:cNvSpPr/>
              <p:nvPr>
                <p:custDataLst>
                  <p:tags r:id="rId14"/>
                </p:custDataLst>
              </p:nvPr>
            </p:nvSpPr>
            <p:spPr bwMode="auto">
              <a:xfrm rot="5400000">
                <a:off x="4981167" y="2551051"/>
                <a:ext cx="328428" cy="777358"/>
              </a:xfrm>
              <a:prstGeom prst="leftBrace">
                <a:avLst>
                  <a:gd name="adj1" fmla="val 59173"/>
                  <a:gd name="adj2" fmla="val 50000"/>
                </a:avLst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75" name="Group 74"/>
            <p:cNvGrpSpPr/>
            <p:nvPr>
              <p:custDataLst>
                <p:tags r:id="rId8"/>
              </p:custDataLst>
            </p:nvPr>
          </p:nvGrpSpPr>
          <p:grpSpPr>
            <a:xfrm>
              <a:off x="5544064" y="1943325"/>
              <a:ext cx="2672548" cy="1148788"/>
              <a:chOff x="4756702" y="1955156"/>
              <a:chExt cx="2672548" cy="1148788"/>
            </a:xfrm>
          </p:grpSpPr>
          <p:cxnSp>
            <p:nvCxnSpPr>
              <p:cNvPr id="76" name="Straight Arrow Connector 75"/>
              <p:cNvCxnSpPr/>
              <p:nvPr>
                <p:custDataLst>
                  <p:tags r:id="rId9"/>
                </p:custDataLst>
              </p:nvPr>
            </p:nvCxnSpPr>
            <p:spPr bwMode="auto">
              <a:xfrm flipH="1">
                <a:off x="5622216" y="2324488"/>
                <a:ext cx="638164" cy="45102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7" name="TextBox 76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091511" y="1955156"/>
                <a:ext cx="2337739" cy="367442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Lato" panose="020F0502020204030203" pitchFamily="34" charset="0"/>
                  </a:rPr>
                  <a:t>Other local variables</a:t>
                </a:r>
              </a:p>
            </p:txBody>
          </p:sp>
          <p:sp>
            <p:nvSpPr>
              <p:cNvPr id="78" name="Left Brace 77"/>
              <p:cNvSpPr/>
              <p:nvPr>
                <p:custDataLst>
                  <p:tags r:id="rId11"/>
                </p:custDataLst>
              </p:nvPr>
            </p:nvSpPr>
            <p:spPr bwMode="auto">
              <a:xfrm rot="5400000">
                <a:off x="5458002" y="2074216"/>
                <a:ext cx="328428" cy="1731028"/>
              </a:xfrm>
              <a:prstGeom prst="leftBrace">
                <a:avLst>
                  <a:gd name="adj1" fmla="val 59173"/>
                  <a:gd name="adj2" fmla="val 50000"/>
                </a:avLst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ato" panose="020F0502020204030203" pitchFamily="34" charset="0"/>
                </a:endParaRPr>
              </a:p>
            </p:txBody>
          </p:sp>
        </p:grpSp>
      </p:grpSp>
      <p:sp>
        <p:nvSpPr>
          <p:cNvPr id="7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4063" y="2990678"/>
            <a:ext cx="1989926" cy="381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Lato" charset="0"/>
                <a:ea typeface="Lato" charset="0"/>
                <a:cs typeface="Lato" charset="0"/>
              </a:rPr>
              <a:t>Memory</a:t>
            </a:r>
            <a:endParaRPr lang="en-US" b="0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80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11684" y="3418172"/>
            <a:ext cx="1703516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Lato" charset="0"/>
                <a:ea typeface="Lato" charset="0"/>
                <a:cs typeface="Lato" charset="0"/>
              </a:rPr>
              <a:t>Call stack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Lato" charset="0"/>
                <a:ea typeface="Lato" charset="0"/>
                <a:cs typeface="Lato" charset="0"/>
              </a:rPr>
              <a:t>Heap</a:t>
            </a:r>
            <a:endParaRPr lang="en-US" sz="2000" b="0" dirty="0"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Victory Lap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90550" y="14859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2000" kern="0" dirty="0" smtClean="0">
                <a:latin typeface="Lato" panose="020F0502020204030203" pitchFamily="34" charset="0"/>
              </a:rPr>
              <a:t>A victory lap is an extra trip </a:t>
            </a:r>
          </a:p>
          <a:p>
            <a:pPr>
              <a:buFont typeface="Wingdings 2" pitchFamily="18" charset="2"/>
              <a:buNone/>
            </a:pPr>
            <a:r>
              <a:rPr lang="en-US" sz="2000" kern="0" dirty="0" smtClean="0">
                <a:latin typeface="Lato" panose="020F0502020204030203" pitchFamily="34" charset="0"/>
              </a:rPr>
              <a:t>around the track </a:t>
            </a:r>
          </a:p>
          <a:p>
            <a:pPr lvl="1"/>
            <a:r>
              <a:rPr lang="en-US" b="0" kern="0" dirty="0" smtClean="0">
                <a:latin typeface="Lato" panose="020F0502020204030203" pitchFamily="34" charset="0"/>
              </a:rPr>
              <a:t>By the exhausted victors </a:t>
            </a:r>
          </a:p>
          <a:p>
            <a:pPr lvl="1">
              <a:buFont typeface="Wingdings" pitchFamily="2" charset="2"/>
              <a:buNone/>
            </a:pPr>
            <a:r>
              <a:rPr lang="en-US" b="0" kern="0" dirty="0" smtClean="0">
                <a:latin typeface="Lato" panose="020F0502020204030203" pitchFamily="34" charset="0"/>
              </a:rPr>
              <a:t>	(that’s us) </a:t>
            </a:r>
            <a:r>
              <a:rPr lang="en-US" b="0" kern="0" dirty="0" smtClean="0">
                <a:latin typeface="Lato" panose="020F0502020204030203" pitchFamily="34" charset="0"/>
                <a:sym typeface="Wingdings" pitchFamily="2" charset="2"/>
              </a:rPr>
              <a:t></a:t>
            </a:r>
          </a:p>
          <a:p>
            <a:pPr lvl="1"/>
            <a:endParaRPr lang="en-US" b="0" kern="0" dirty="0" smtClean="0">
              <a:latin typeface="Lato" panose="020F0502020204030203" pitchFamily="34" charset="0"/>
              <a:sym typeface="Wingdings" pitchFamily="2" charset="2"/>
            </a:endParaRPr>
          </a:p>
          <a:p>
            <a:pPr>
              <a:buFont typeface="Wingdings 2" pitchFamily="18" charset="2"/>
              <a:buNone/>
            </a:pPr>
            <a:r>
              <a:rPr lang="en-US" sz="2000" kern="0" dirty="0" smtClean="0">
                <a:latin typeface="Lato" panose="020F0502020204030203" pitchFamily="34" charset="0"/>
                <a:sym typeface="Wingdings" pitchFamily="2" charset="2"/>
              </a:rPr>
              <a:t>Review course goals</a:t>
            </a:r>
          </a:p>
          <a:p>
            <a:pPr lvl="1"/>
            <a:r>
              <a:rPr lang="en-US" b="0" kern="0" dirty="0" smtClean="0">
                <a:latin typeface="Lato" panose="020F0502020204030203" pitchFamily="34" charset="0"/>
                <a:sym typeface="Wingdings" pitchFamily="2" charset="2"/>
              </a:rPr>
              <a:t>Slides from Lecture 1</a:t>
            </a:r>
          </a:p>
          <a:p>
            <a:pPr lvl="1"/>
            <a:r>
              <a:rPr lang="en-US" b="0" kern="0" dirty="0" smtClean="0">
                <a:latin typeface="Lato" panose="020F0502020204030203" pitchFamily="34" charset="0"/>
                <a:sym typeface="Wingdings" pitchFamily="2" charset="2"/>
              </a:rPr>
              <a:t>What makes CSE351 special</a:t>
            </a:r>
          </a:p>
          <a:p>
            <a:endParaRPr lang="en-US" sz="2000" kern="0" dirty="0">
              <a:latin typeface="Lato" panose="020F0502020204030203" pitchFamily="34" charset="0"/>
            </a:endParaRPr>
          </a:p>
        </p:txBody>
      </p:sp>
      <p:pic>
        <p:nvPicPr>
          <p:cNvPr id="8" name="Picture 7" descr="free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447800"/>
            <a:ext cx="3352800" cy="273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9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0813" y="1046163"/>
            <a:ext cx="8993187" cy="564832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Next 7 slides copied without change from Lecture 1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They should make much more sense now!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51627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762000"/>
          </a:xfrm>
        </p:spPr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066800"/>
            <a:ext cx="8839200" cy="52736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10 weeks to see the key abstractions “under the hood” to describe “what really happens” when a program </a:t>
            </a:r>
            <a:r>
              <a:rPr lang="en-US" dirty="0" smtClean="0"/>
              <a:t>runs</a:t>
            </a:r>
            <a:endParaRPr lang="en-US" sz="1000" dirty="0"/>
          </a:p>
          <a:p>
            <a:pPr lvl="1"/>
            <a:r>
              <a:rPr lang="en-US" dirty="0"/>
              <a:t>How is it </a:t>
            </a:r>
            <a:r>
              <a:rPr lang="en-US" dirty="0" smtClean="0"/>
              <a:t>that </a:t>
            </a:r>
            <a:r>
              <a:rPr lang="en-US" dirty="0"/>
              <a:t>“everything is 1s and 0s”?</a:t>
            </a:r>
          </a:p>
          <a:p>
            <a:pPr lvl="1"/>
            <a:r>
              <a:rPr lang="en-US" dirty="0"/>
              <a:t>Where does all the data get stored and how do you find it?</a:t>
            </a:r>
          </a:p>
          <a:p>
            <a:pPr lvl="1"/>
            <a:r>
              <a:rPr lang="en-US" dirty="0"/>
              <a:t>How can more than one program run at once?</a:t>
            </a:r>
          </a:p>
          <a:p>
            <a:pPr lvl="1"/>
            <a:r>
              <a:rPr lang="en-US" dirty="0"/>
              <a:t>What happens to a Java or C program before the hardware </a:t>
            </a:r>
            <a:r>
              <a:rPr lang="en-US" dirty="0" smtClean="0"/>
              <a:t>can execute it?</a:t>
            </a:r>
          </a:p>
          <a:p>
            <a:pPr lvl="1"/>
            <a:r>
              <a:rPr lang="en-US" dirty="0" smtClean="0"/>
              <a:t>What is </a:t>
            </a:r>
            <a:r>
              <a:rPr lang="en-US" i="1" dirty="0" smtClean="0"/>
              <a:t>The </a:t>
            </a:r>
            <a:r>
              <a:rPr lang="en-US" dirty="0" smtClean="0"/>
              <a:t>Stack and </a:t>
            </a:r>
            <a:r>
              <a:rPr lang="en-US" i="1" dirty="0" smtClean="0"/>
              <a:t>The </a:t>
            </a:r>
            <a:r>
              <a:rPr lang="en-US" dirty="0" smtClean="0"/>
              <a:t>Heap?</a:t>
            </a:r>
            <a:endParaRPr lang="en-US" sz="1000" dirty="0"/>
          </a:p>
          <a:p>
            <a:pPr lvl="1"/>
            <a:r>
              <a:rPr lang="en-US" dirty="0"/>
              <a:t>And much, much, much more</a:t>
            </a:r>
            <a:r>
              <a:rPr lang="en-US" dirty="0" smtClean="0"/>
              <a:t>…</a:t>
            </a:r>
            <a:endParaRPr lang="en-US" sz="1000" dirty="0"/>
          </a:p>
          <a:p>
            <a:pPr marL="0" indent="0">
              <a:buNone/>
            </a:pPr>
            <a:r>
              <a:rPr lang="en-US" dirty="0"/>
              <a:t>An </a:t>
            </a:r>
            <a:r>
              <a:rPr lang="en-US" i="1" dirty="0"/>
              <a:t>introduction</a:t>
            </a:r>
            <a:r>
              <a:rPr lang="en-US" dirty="0"/>
              <a:t> that will:</a:t>
            </a:r>
          </a:p>
          <a:p>
            <a:pPr lvl="1"/>
            <a:r>
              <a:rPr lang="en-US" dirty="0"/>
              <a:t>Profoundly change/augment your view of computers and programs </a:t>
            </a:r>
          </a:p>
          <a:p>
            <a:pPr lvl="1"/>
            <a:r>
              <a:rPr lang="en-US" dirty="0"/>
              <a:t>Connect your source code down to the </a:t>
            </a:r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Leave you impressed that computers ever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096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C/Java, assembly, and machine code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  <p:custDataLst>
              <p:tags r:id="rId2"/>
            </p:custDataLst>
          </p:nvPr>
        </p:nvSpPr>
        <p:spPr>
          <a:xfrm>
            <a:off x="4422689" y="1143000"/>
            <a:ext cx="4492711" cy="2286000"/>
          </a:xfrm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300" dirty="0"/>
              <a:t>The three program fragments are equivalent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300" u="sng" dirty="0"/>
              <a:t>You'd</a:t>
            </a:r>
            <a:r>
              <a:rPr lang="en-US" sz="2300" dirty="0"/>
              <a:t> rather write C</a:t>
            </a:r>
            <a:r>
              <a:rPr lang="en-US" sz="2300" dirty="0" smtClean="0"/>
              <a:t>! </a:t>
            </a:r>
            <a:br>
              <a:rPr lang="en-US" sz="2300" dirty="0" smtClean="0"/>
            </a:br>
            <a:r>
              <a:rPr lang="en-US" sz="2300" dirty="0" smtClean="0"/>
              <a:t>(more human-friendly)</a:t>
            </a:r>
            <a:endParaRPr lang="en-US" sz="2300" dirty="0"/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300" u="sng" dirty="0"/>
              <a:t>H</a:t>
            </a:r>
            <a:r>
              <a:rPr lang="en-US" sz="2300" u="sng" dirty="0" smtClean="0"/>
              <a:t>ardware</a:t>
            </a:r>
            <a:r>
              <a:rPr lang="en-US" sz="2300" dirty="0" smtClean="0"/>
              <a:t> </a:t>
            </a:r>
            <a:r>
              <a:rPr lang="en-US" sz="2300" dirty="0"/>
              <a:t>likes bit </a:t>
            </a:r>
            <a:r>
              <a:rPr lang="en-US" sz="2300" dirty="0" smtClean="0"/>
              <a:t>strings!</a:t>
            </a:r>
          </a:p>
          <a:p>
            <a:pPr marL="83185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E</a:t>
            </a:r>
            <a:r>
              <a:rPr lang="en-US" dirty="0" smtClean="0"/>
              <a:t>verything </a:t>
            </a:r>
            <a:r>
              <a:rPr lang="en-US" dirty="0"/>
              <a:t>is </a:t>
            </a:r>
            <a:r>
              <a:rPr lang="en-US" dirty="0" smtClean="0"/>
              <a:t>voltages</a:t>
            </a:r>
            <a:endParaRPr lang="en-US" dirty="0"/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The machine instructions are actually much shorter than the number of bits we would need to represent the characters in the assembly language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0500" y="4530725"/>
            <a:ext cx="4191000" cy="203835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400" b="0" dirty="0">
                <a:latin typeface="Helvetica Neue Light" charset="0"/>
              </a:rPr>
              <a:t>1000001101111100001001000001110000000000</a:t>
            </a:r>
          </a:p>
          <a:p>
            <a:r>
              <a:rPr lang="en-US" sz="1400" b="0" dirty="0">
                <a:latin typeface="Helvetica Neue Light" charset="0"/>
              </a:rPr>
              <a:t>0111010000011000</a:t>
            </a:r>
          </a:p>
          <a:p>
            <a:r>
              <a:rPr lang="en-US" sz="1400" b="0" dirty="0">
                <a:latin typeface="Helvetica Neue Light" charset="0"/>
              </a:rPr>
              <a:t>10001011010001000010010000010100</a:t>
            </a:r>
          </a:p>
          <a:p>
            <a:r>
              <a:rPr lang="en-US" sz="1400" b="0" dirty="0">
                <a:latin typeface="Helvetica Neue Light" charset="0"/>
              </a:rPr>
              <a:t>10001011010001100010010100010100</a:t>
            </a:r>
          </a:p>
          <a:p>
            <a:r>
              <a:rPr lang="en-US" sz="1400" b="0" dirty="0">
                <a:latin typeface="Helvetica Neue Light" charset="0"/>
              </a:rPr>
              <a:t>100011010000010000000010</a:t>
            </a:r>
          </a:p>
          <a:p>
            <a:r>
              <a:rPr lang="en-US" sz="1400" b="0" dirty="0">
                <a:latin typeface="Helvetica Neue Light" charset="0"/>
              </a:rPr>
              <a:t>1000100111000010</a:t>
            </a:r>
          </a:p>
          <a:p>
            <a:r>
              <a:rPr lang="en-US" sz="1400" b="0" dirty="0">
                <a:latin typeface="Helvetica Neue Light" charset="0"/>
              </a:rPr>
              <a:t>110000011111101000011111</a:t>
            </a:r>
          </a:p>
          <a:p>
            <a:r>
              <a:rPr lang="en-US" sz="1400" b="0" dirty="0">
                <a:latin typeface="Helvetica Neue Light" charset="0"/>
              </a:rPr>
              <a:t>11110111011111000010010000011100</a:t>
            </a:r>
          </a:p>
          <a:p>
            <a:r>
              <a:rPr lang="en-US" sz="1400" b="0" dirty="0">
                <a:latin typeface="Helvetica Neue Light" charset="0"/>
              </a:rPr>
              <a:t>10001001010001000010010000011000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1827070" y="1534363"/>
            <a:ext cx="45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</a:t>
            </a:r>
            <a:endParaRPr lang="en-US" b="0" dirty="0" smtClean="0">
              <a:solidFill>
                <a:srgbClr val="FF0000"/>
              </a:solidFill>
              <a:latin typeface="Helvetica Neue Light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1884579" y="4173449"/>
            <a:ext cx="45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</a:t>
            </a:r>
            <a:endParaRPr lang="en-US" b="0" dirty="0" smtClean="0">
              <a:solidFill>
                <a:srgbClr val="FF0000"/>
              </a:solidFill>
              <a:latin typeface="Helvetica Neue Light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4163" y="1191253"/>
            <a:ext cx="3006726" cy="3016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500" b="0" dirty="0">
                <a:latin typeface="Anonymous Pro" panose="02060609030202000504" pitchFamily="49" charset="0"/>
                <a:ea typeface="Anonymous Pro" panose="02060609030202000504" pitchFamily="49" charset="0"/>
                <a:cs typeface="Anonymous Pro Regular" charset="0"/>
              </a:rPr>
              <a:t>if </a:t>
            </a:r>
            <a:r>
              <a:rPr lang="en-US" sz="1500" b="0" dirty="0" smtClean="0">
                <a:latin typeface="Anonymous Pro" panose="02060609030202000504" pitchFamily="49" charset="0"/>
                <a:ea typeface="Anonymous Pro" panose="02060609030202000504" pitchFamily="49" charset="0"/>
                <a:cs typeface="Anonymous Pro Regular" charset="0"/>
              </a:rPr>
              <a:t>(</a:t>
            </a:r>
            <a:r>
              <a:rPr lang="en-US" sz="1500" b="0" dirty="0" err="1" smtClean="0">
                <a:latin typeface="Anonymous Pro" panose="02060609030202000504" pitchFamily="49" charset="0"/>
                <a:ea typeface="Anonymous Pro" panose="02060609030202000504" pitchFamily="49" charset="0"/>
                <a:cs typeface="Anonymous Pro Regular" charset="0"/>
              </a:rPr>
              <a:t>x</a:t>
            </a:r>
            <a:r>
              <a:rPr lang="en-US" sz="1500" b="0" dirty="0" smtClean="0">
                <a:latin typeface="Anonymous Pro" panose="02060609030202000504" pitchFamily="49" charset="0"/>
                <a:ea typeface="Anonymous Pro" panose="02060609030202000504" pitchFamily="49" charset="0"/>
                <a:cs typeface="Anonymous Pro Regular" charset="0"/>
              </a:rPr>
              <a:t> </a:t>
            </a:r>
            <a:r>
              <a:rPr lang="en-US" sz="1500" b="0" dirty="0">
                <a:latin typeface="Anonymous Pro" panose="02060609030202000504" pitchFamily="49" charset="0"/>
                <a:ea typeface="Anonymous Pro" panose="02060609030202000504" pitchFamily="49" charset="0"/>
                <a:cs typeface="Anonymous Pro Regular" charset="0"/>
              </a:rPr>
              <a:t>!</a:t>
            </a:r>
            <a:r>
              <a:rPr lang="en-US" sz="1500" b="0" dirty="0" smtClean="0">
                <a:latin typeface="Anonymous Pro" panose="02060609030202000504" pitchFamily="49" charset="0"/>
                <a:ea typeface="Anonymous Pro" panose="02060609030202000504" pitchFamily="49" charset="0"/>
                <a:cs typeface="Anonymous Pro Regular" charset="0"/>
              </a:rPr>
              <a:t>= 0) </a:t>
            </a:r>
            <a:r>
              <a:rPr lang="en-US" sz="1500" b="0" dirty="0" err="1">
                <a:latin typeface="Anonymous Pro" panose="02060609030202000504" pitchFamily="49" charset="0"/>
                <a:ea typeface="Anonymous Pro" panose="02060609030202000504" pitchFamily="49" charset="0"/>
                <a:cs typeface="Anonymous Pro Regular" charset="0"/>
              </a:rPr>
              <a:t>y</a:t>
            </a:r>
            <a:r>
              <a:rPr lang="en-US" sz="1500" b="0" dirty="0">
                <a:latin typeface="Anonymous Pro" panose="02060609030202000504" pitchFamily="49" charset="0"/>
                <a:ea typeface="Anonymous Pro" panose="02060609030202000504" pitchFamily="49" charset="0"/>
                <a:cs typeface="Anonymous Pro Regular" charset="0"/>
              </a:rPr>
              <a:t> = (</a:t>
            </a:r>
            <a:r>
              <a:rPr lang="en-US" sz="1500" b="0" dirty="0" err="1">
                <a:latin typeface="Anonymous Pro" panose="02060609030202000504" pitchFamily="49" charset="0"/>
                <a:ea typeface="Anonymous Pro" panose="02060609030202000504" pitchFamily="49" charset="0"/>
                <a:cs typeface="Anonymous Pro Regular" charset="0"/>
              </a:rPr>
              <a:t>y+z</a:t>
            </a:r>
            <a:r>
              <a:rPr lang="en-US" sz="1500" b="0" dirty="0" err="1" smtClean="0">
                <a:latin typeface="Anonymous Pro" panose="02060609030202000504" pitchFamily="49" charset="0"/>
                <a:ea typeface="Anonymous Pro" panose="02060609030202000504" pitchFamily="49" charset="0"/>
                <a:cs typeface="Anonymous Pro Regular" charset="0"/>
              </a:rPr>
              <a:t>)/x</a:t>
            </a:r>
            <a:r>
              <a:rPr lang="en-US" sz="1500" b="0" dirty="0">
                <a:latin typeface="Anonymous Pro" panose="02060609030202000504" pitchFamily="49" charset="0"/>
                <a:ea typeface="Anonymous Pro" panose="02060609030202000504" pitchFamily="49" charset="0"/>
                <a:cs typeface="Anonymous Pro Regular" charset="0"/>
              </a:rPr>
              <a:t>;</a:t>
            </a:r>
          </a:p>
        </p:txBody>
      </p:sp>
      <p:sp>
        <p:nvSpPr>
          <p:cNvPr id="15" name="Text 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4163" y="1996028"/>
            <a:ext cx="3810000" cy="217742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tabLst>
                <a:tab pos="1028700" algn="l"/>
              </a:tabLst>
            </a:pPr>
            <a:r>
              <a:rPr lang="en-US" sz="1400" b="0" dirty="0">
                <a:latin typeface="Anonymous Pro" charset="0"/>
                <a:ea typeface="Anonymous Pro" charset="0"/>
                <a:cs typeface="Anonymous Pro" charset="0"/>
              </a:rPr>
              <a:t>    </a:t>
            </a:r>
            <a:r>
              <a:rPr lang="en-US" sz="1400" b="0" dirty="0" err="1" smtClean="0">
                <a:latin typeface="Anonymous Pro" charset="0"/>
                <a:ea typeface="Anonymous Pro" charset="0"/>
                <a:cs typeface="Anonymous Pro" charset="0"/>
              </a:rPr>
              <a:t>cmpl</a:t>
            </a:r>
            <a:r>
              <a:rPr lang="en-US" sz="1400" b="0" dirty="0" smtClean="0">
                <a:latin typeface="Anonymous Pro" charset="0"/>
                <a:ea typeface="Anonymous Pro" charset="0"/>
                <a:cs typeface="Anonymous Pro" charset="0"/>
              </a:rPr>
              <a:t>	$</a:t>
            </a:r>
            <a:r>
              <a:rPr lang="en-US" sz="1400" b="0" dirty="0">
                <a:latin typeface="Anonymous Pro" charset="0"/>
                <a:ea typeface="Anonymous Pro" charset="0"/>
                <a:cs typeface="Anonymous Pro" charset="0"/>
              </a:rPr>
              <a:t>0, -4(%ebp)</a:t>
            </a:r>
          </a:p>
          <a:p>
            <a:pPr>
              <a:tabLst>
                <a:tab pos="1028700" algn="l"/>
              </a:tabLst>
            </a:pPr>
            <a:r>
              <a:rPr lang="en-US" sz="1400" b="0" dirty="0">
                <a:latin typeface="Anonymous Pro" charset="0"/>
                <a:ea typeface="Anonymous Pro" charset="0"/>
                <a:cs typeface="Anonymous Pro" charset="0"/>
              </a:rPr>
              <a:t>    </a:t>
            </a:r>
            <a:r>
              <a:rPr lang="en-US" sz="1400" b="0" dirty="0" smtClean="0">
                <a:latin typeface="Anonymous Pro" charset="0"/>
                <a:ea typeface="Anonymous Pro" charset="0"/>
                <a:cs typeface="Anonymous Pro" charset="0"/>
              </a:rPr>
              <a:t>je	.</a:t>
            </a:r>
            <a:r>
              <a:rPr lang="en-US" sz="1400" b="0" dirty="0">
                <a:latin typeface="Anonymous Pro" charset="0"/>
                <a:ea typeface="Anonymous Pro" charset="0"/>
                <a:cs typeface="Anonymous Pro" charset="0"/>
              </a:rPr>
              <a:t>L2</a:t>
            </a:r>
          </a:p>
          <a:p>
            <a:pPr>
              <a:tabLst>
                <a:tab pos="1028700" algn="l"/>
              </a:tabLst>
            </a:pPr>
            <a:r>
              <a:rPr lang="en-US" sz="1400" b="0" dirty="0">
                <a:latin typeface="Anonymous Pro" charset="0"/>
                <a:ea typeface="Anonymous Pro" charset="0"/>
                <a:cs typeface="Anonymous Pro" charset="0"/>
              </a:rPr>
              <a:t>    </a:t>
            </a:r>
            <a:r>
              <a:rPr lang="en-US" sz="1400" b="0" dirty="0" err="1" smtClean="0">
                <a:latin typeface="Anonymous Pro" charset="0"/>
                <a:ea typeface="Anonymous Pro" charset="0"/>
                <a:cs typeface="Anonymous Pro" charset="0"/>
              </a:rPr>
              <a:t>movl</a:t>
            </a:r>
            <a:r>
              <a:rPr lang="en-US" sz="1400" b="0" dirty="0" smtClean="0">
                <a:latin typeface="Anonymous Pro" charset="0"/>
                <a:ea typeface="Anonymous Pro" charset="0"/>
                <a:cs typeface="Anonymous Pro" charset="0"/>
              </a:rPr>
              <a:t>	-</a:t>
            </a:r>
            <a:r>
              <a:rPr lang="en-US" sz="1400" b="0" dirty="0">
                <a:latin typeface="Anonymous Pro" charset="0"/>
                <a:ea typeface="Anonymous Pro" charset="0"/>
                <a:cs typeface="Anonymous Pro" charset="0"/>
              </a:rPr>
              <a:t>12(%ebp), %</a:t>
            </a:r>
            <a:r>
              <a:rPr lang="en-US" sz="1400" b="0" dirty="0" err="1">
                <a:latin typeface="Anonymous Pro" charset="0"/>
                <a:ea typeface="Anonymous Pro" charset="0"/>
                <a:cs typeface="Anonymous Pro" charset="0"/>
              </a:rPr>
              <a:t>eax</a:t>
            </a:r>
            <a:endParaRPr lang="en-US" sz="1400" b="0" dirty="0">
              <a:latin typeface="Anonymous Pro" charset="0"/>
              <a:ea typeface="Anonymous Pro" charset="0"/>
              <a:cs typeface="Anonymous Pro" charset="0"/>
            </a:endParaRPr>
          </a:p>
          <a:p>
            <a:pPr>
              <a:tabLst>
                <a:tab pos="1028700" algn="l"/>
              </a:tabLst>
            </a:pPr>
            <a:r>
              <a:rPr lang="en-US" sz="1400" b="0" dirty="0">
                <a:latin typeface="Anonymous Pro" charset="0"/>
                <a:ea typeface="Anonymous Pro" charset="0"/>
                <a:cs typeface="Anonymous Pro" charset="0"/>
              </a:rPr>
              <a:t>    </a:t>
            </a:r>
            <a:r>
              <a:rPr lang="en-US" sz="1400" b="0" dirty="0" err="1" smtClean="0">
                <a:latin typeface="Anonymous Pro" charset="0"/>
                <a:ea typeface="Anonymous Pro" charset="0"/>
                <a:cs typeface="Anonymous Pro" charset="0"/>
              </a:rPr>
              <a:t>movl</a:t>
            </a:r>
            <a:r>
              <a:rPr lang="en-US" sz="1400" b="0" dirty="0" smtClean="0">
                <a:latin typeface="Anonymous Pro" charset="0"/>
                <a:ea typeface="Anonymous Pro" charset="0"/>
                <a:cs typeface="Anonymous Pro" charset="0"/>
              </a:rPr>
              <a:t>	-</a:t>
            </a:r>
            <a:r>
              <a:rPr lang="en-US" sz="1400" b="0" dirty="0">
                <a:latin typeface="Anonymous Pro" charset="0"/>
                <a:ea typeface="Anonymous Pro" charset="0"/>
                <a:cs typeface="Anonymous Pro" charset="0"/>
              </a:rPr>
              <a:t>8(%ebp), %</a:t>
            </a:r>
            <a:r>
              <a:rPr lang="en-US" sz="1400" b="0" dirty="0" err="1">
                <a:latin typeface="Anonymous Pro" charset="0"/>
                <a:ea typeface="Anonymous Pro" charset="0"/>
                <a:cs typeface="Anonymous Pro" charset="0"/>
              </a:rPr>
              <a:t>edx</a:t>
            </a:r>
            <a:endParaRPr lang="en-US" sz="1400" b="0" dirty="0">
              <a:latin typeface="Anonymous Pro" charset="0"/>
              <a:ea typeface="Anonymous Pro" charset="0"/>
              <a:cs typeface="Anonymous Pro" charset="0"/>
            </a:endParaRPr>
          </a:p>
          <a:p>
            <a:pPr>
              <a:tabLst>
                <a:tab pos="1028700" algn="l"/>
              </a:tabLst>
            </a:pPr>
            <a:r>
              <a:rPr lang="en-US" sz="1400" b="0" dirty="0">
                <a:latin typeface="Anonymous Pro" charset="0"/>
                <a:ea typeface="Anonymous Pro" charset="0"/>
                <a:cs typeface="Anonymous Pro" charset="0"/>
              </a:rPr>
              <a:t>    </a:t>
            </a:r>
            <a:r>
              <a:rPr lang="en-US" sz="1400" b="0" dirty="0" err="1" smtClean="0">
                <a:latin typeface="Anonymous Pro" charset="0"/>
                <a:ea typeface="Anonymous Pro" charset="0"/>
                <a:cs typeface="Anonymous Pro" charset="0"/>
              </a:rPr>
              <a:t>leal</a:t>
            </a:r>
            <a:r>
              <a:rPr lang="en-US" sz="1400" b="0" dirty="0" smtClean="0">
                <a:latin typeface="Anonymous Pro" charset="0"/>
                <a:ea typeface="Anonymous Pro" charset="0"/>
                <a:cs typeface="Anonymous Pro" charset="0"/>
              </a:rPr>
              <a:t>	(</a:t>
            </a:r>
            <a:r>
              <a:rPr lang="en-US" sz="1400" b="0" dirty="0">
                <a:latin typeface="Anonymous Pro" charset="0"/>
                <a:ea typeface="Anonymous Pro" charset="0"/>
                <a:cs typeface="Anonymous Pro" charset="0"/>
              </a:rPr>
              <a:t>%</a:t>
            </a:r>
            <a:r>
              <a:rPr lang="en-US" sz="1400" b="0" dirty="0" err="1">
                <a:latin typeface="Anonymous Pro" charset="0"/>
                <a:ea typeface="Anonymous Pro" charset="0"/>
                <a:cs typeface="Anonymous Pro" charset="0"/>
              </a:rPr>
              <a:t>edx</a:t>
            </a:r>
            <a:r>
              <a:rPr lang="en-US" sz="1400" b="0" dirty="0" smtClean="0">
                <a:latin typeface="Anonymous Pro" charset="0"/>
                <a:ea typeface="Anonymous Pro" charset="0"/>
                <a:cs typeface="Anonymous Pro" charset="0"/>
              </a:rPr>
              <a:t>, %</a:t>
            </a:r>
            <a:r>
              <a:rPr lang="en-US" sz="1400" b="0" dirty="0" err="1">
                <a:latin typeface="Anonymous Pro" charset="0"/>
                <a:ea typeface="Anonymous Pro" charset="0"/>
                <a:cs typeface="Anonymous Pro" charset="0"/>
              </a:rPr>
              <a:t>eax</a:t>
            </a:r>
            <a:r>
              <a:rPr lang="en-US" sz="1400" b="0" dirty="0">
                <a:latin typeface="Anonymous Pro" charset="0"/>
                <a:ea typeface="Anonymous Pro" charset="0"/>
                <a:cs typeface="Anonymous Pro" charset="0"/>
              </a:rPr>
              <a:t>), %</a:t>
            </a:r>
            <a:r>
              <a:rPr lang="en-US" sz="1400" b="0" dirty="0" err="1">
                <a:latin typeface="Anonymous Pro" charset="0"/>
                <a:ea typeface="Anonymous Pro" charset="0"/>
                <a:cs typeface="Anonymous Pro" charset="0"/>
              </a:rPr>
              <a:t>eax</a:t>
            </a:r>
            <a:endParaRPr lang="en-US" sz="1400" b="0" dirty="0">
              <a:latin typeface="Anonymous Pro" charset="0"/>
              <a:ea typeface="Anonymous Pro" charset="0"/>
              <a:cs typeface="Anonymous Pro" charset="0"/>
            </a:endParaRPr>
          </a:p>
          <a:p>
            <a:pPr>
              <a:tabLst>
                <a:tab pos="1028700" algn="l"/>
              </a:tabLst>
            </a:pPr>
            <a:r>
              <a:rPr lang="en-US" sz="1400" b="0" dirty="0">
                <a:latin typeface="Anonymous Pro" charset="0"/>
                <a:ea typeface="Anonymous Pro" charset="0"/>
                <a:cs typeface="Anonymous Pro" charset="0"/>
              </a:rPr>
              <a:t>    </a:t>
            </a:r>
            <a:r>
              <a:rPr lang="en-US" sz="1400" b="0" dirty="0" err="1" smtClean="0">
                <a:latin typeface="Anonymous Pro" charset="0"/>
                <a:ea typeface="Anonymous Pro" charset="0"/>
                <a:cs typeface="Anonymous Pro" charset="0"/>
              </a:rPr>
              <a:t>movl</a:t>
            </a:r>
            <a:r>
              <a:rPr lang="en-US" sz="1400" b="0" dirty="0" smtClean="0">
                <a:latin typeface="Anonymous Pro" charset="0"/>
                <a:ea typeface="Anonymous Pro" charset="0"/>
                <a:cs typeface="Anonymous Pro" charset="0"/>
              </a:rPr>
              <a:t>	%</a:t>
            </a:r>
            <a:r>
              <a:rPr lang="en-US" sz="1400" b="0" dirty="0" err="1">
                <a:latin typeface="Anonymous Pro" charset="0"/>
                <a:ea typeface="Anonymous Pro" charset="0"/>
                <a:cs typeface="Anonymous Pro" charset="0"/>
              </a:rPr>
              <a:t>eax</a:t>
            </a:r>
            <a:r>
              <a:rPr lang="en-US" sz="1400" b="0" dirty="0">
                <a:latin typeface="Anonymous Pro" charset="0"/>
                <a:ea typeface="Anonymous Pro" charset="0"/>
                <a:cs typeface="Anonymous Pro" charset="0"/>
              </a:rPr>
              <a:t>, %</a:t>
            </a:r>
            <a:r>
              <a:rPr lang="en-US" sz="1400" b="0" dirty="0" err="1">
                <a:latin typeface="Anonymous Pro" charset="0"/>
                <a:ea typeface="Anonymous Pro" charset="0"/>
                <a:cs typeface="Anonymous Pro" charset="0"/>
              </a:rPr>
              <a:t>edx</a:t>
            </a:r>
            <a:endParaRPr lang="en-US" sz="1400" b="0" dirty="0">
              <a:latin typeface="Anonymous Pro" charset="0"/>
              <a:ea typeface="Anonymous Pro" charset="0"/>
              <a:cs typeface="Anonymous Pro" charset="0"/>
            </a:endParaRPr>
          </a:p>
          <a:p>
            <a:pPr>
              <a:tabLst>
                <a:tab pos="1028700" algn="l"/>
              </a:tabLst>
            </a:pPr>
            <a:r>
              <a:rPr lang="en-US" sz="1400" b="0" dirty="0">
                <a:latin typeface="Anonymous Pro" charset="0"/>
                <a:ea typeface="Anonymous Pro" charset="0"/>
                <a:cs typeface="Anonymous Pro" charset="0"/>
              </a:rPr>
              <a:t>    </a:t>
            </a:r>
            <a:r>
              <a:rPr lang="en-US" sz="1400" b="0" dirty="0" err="1" smtClean="0">
                <a:latin typeface="Anonymous Pro" charset="0"/>
                <a:ea typeface="Anonymous Pro" charset="0"/>
                <a:cs typeface="Anonymous Pro" charset="0"/>
              </a:rPr>
              <a:t>sarl</a:t>
            </a:r>
            <a:r>
              <a:rPr lang="en-US" sz="1400" b="0" dirty="0" smtClean="0">
                <a:latin typeface="Anonymous Pro" charset="0"/>
                <a:ea typeface="Anonymous Pro" charset="0"/>
                <a:cs typeface="Anonymous Pro" charset="0"/>
              </a:rPr>
              <a:t>	$</a:t>
            </a:r>
            <a:r>
              <a:rPr lang="en-US" sz="1400" b="0" dirty="0">
                <a:latin typeface="Anonymous Pro" charset="0"/>
                <a:ea typeface="Anonymous Pro" charset="0"/>
                <a:cs typeface="Anonymous Pro" charset="0"/>
              </a:rPr>
              <a:t>31, %</a:t>
            </a:r>
            <a:r>
              <a:rPr lang="en-US" sz="1400" b="0" dirty="0" err="1">
                <a:latin typeface="Anonymous Pro" charset="0"/>
                <a:ea typeface="Anonymous Pro" charset="0"/>
                <a:cs typeface="Anonymous Pro" charset="0"/>
              </a:rPr>
              <a:t>edx</a:t>
            </a:r>
            <a:endParaRPr lang="en-US" sz="1400" b="0" dirty="0">
              <a:latin typeface="Anonymous Pro" charset="0"/>
              <a:ea typeface="Anonymous Pro" charset="0"/>
              <a:cs typeface="Anonymous Pro" charset="0"/>
            </a:endParaRPr>
          </a:p>
          <a:p>
            <a:pPr>
              <a:tabLst>
                <a:tab pos="1028700" algn="l"/>
              </a:tabLst>
            </a:pPr>
            <a:r>
              <a:rPr lang="en-US" sz="1400" b="0" dirty="0">
                <a:latin typeface="Anonymous Pro" charset="0"/>
                <a:ea typeface="Anonymous Pro" charset="0"/>
                <a:cs typeface="Anonymous Pro" charset="0"/>
              </a:rPr>
              <a:t>    </a:t>
            </a:r>
            <a:r>
              <a:rPr lang="en-US" sz="1400" b="0" dirty="0" err="1" smtClean="0">
                <a:latin typeface="Anonymous Pro" charset="0"/>
                <a:ea typeface="Anonymous Pro" charset="0"/>
                <a:cs typeface="Anonymous Pro" charset="0"/>
              </a:rPr>
              <a:t>idivl</a:t>
            </a:r>
            <a:r>
              <a:rPr lang="en-US" sz="1400" b="0" dirty="0" smtClean="0">
                <a:latin typeface="Anonymous Pro" charset="0"/>
                <a:ea typeface="Anonymous Pro" charset="0"/>
                <a:cs typeface="Anonymous Pro" charset="0"/>
              </a:rPr>
              <a:t>	-</a:t>
            </a:r>
            <a:r>
              <a:rPr lang="en-US" sz="1400" b="0" dirty="0">
                <a:latin typeface="Anonymous Pro" charset="0"/>
                <a:ea typeface="Anonymous Pro" charset="0"/>
                <a:cs typeface="Anonymous Pro" charset="0"/>
              </a:rPr>
              <a:t>4(%ebp)</a:t>
            </a:r>
          </a:p>
          <a:p>
            <a:pPr>
              <a:tabLst>
                <a:tab pos="1028700" algn="l"/>
              </a:tabLst>
            </a:pPr>
            <a:r>
              <a:rPr lang="en-US" sz="1400" b="0" dirty="0">
                <a:latin typeface="Anonymous Pro" charset="0"/>
                <a:ea typeface="Anonymous Pro" charset="0"/>
                <a:cs typeface="Anonymous Pro" charset="0"/>
              </a:rPr>
              <a:t>    </a:t>
            </a:r>
            <a:r>
              <a:rPr lang="en-US" sz="1400" b="0" dirty="0" err="1" smtClean="0">
                <a:latin typeface="Anonymous Pro" charset="0"/>
                <a:ea typeface="Anonymous Pro" charset="0"/>
                <a:cs typeface="Anonymous Pro" charset="0"/>
              </a:rPr>
              <a:t>movl</a:t>
            </a:r>
            <a:r>
              <a:rPr lang="en-US" sz="1400" b="0" dirty="0" smtClean="0">
                <a:latin typeface="Anonymous Pro" charset="0"/>
                <a:ea typeface="Anonymous Pro" charset="0"/>
                <a:cs typeface="Anonymous Pro" charset="0"/>
              </a:rPr>
              <a:t>	%</a:t>
            </a:r>
            <a:r>
              <a:rPr lang="en-US" sz="1400" b="0" dirty="0" err="1">
                <a:latin typeface="Anonymous Pro" charset="0"/>
                <a:ea typeface="Anonymous Pro" charset="0"/>
                <a:cs typeface="Anonymous Pro" charset="0"/>
              </a:rPr>
              <a:t>eax</a:t>
            </a:r>
            <a:r>
              <a:rPr lang="en-US" sz="1400" b="0" dirty="0">
                <a:latin typeface="Anonymous Pro" charset="0"/>
                <a:ea typeface="Anonymous Pro" charset="0"/>
                <a:cs typeface="Anonymous Pro" charset="0"/>
              </a:rPr>
              <a:t>, -8(%ebp)</a:t>
            </a:r>
          </a:p>
          <a:p>
            <a:pPr>
              <a:tabLst>
                <a:tab pos="1028700" algn="l"/>
              </a:tabLst>
            </a:pPr>
            <a:r>
              <a:rPr lang="en-US" sz="1400" b="0" dirty="0">
                <a:latin typeface="Anonymous Pro" charset="0"/>
                <a:ea typeface="Anonymous Pro" charset="0"/>
                <a:cs typeface="Anonymous Pro" charset="0"/>
              </a:rPr>
              <a:t>.L2:</a:t>
            </a:r>
          </a:p>
        </p:txBody>
      </p:sp>
    </p:spTree>
    <p:extLst>
      <p:ext uri="{BB962C8B-B14F-4D97-AF65-F5344CB8AC3E}">
        <p14:creationId xmlns:p14="http://schemas.microsoft.com/office/powerpoint/2010/main" val="588931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0312" y="499748"/>
            <a:ext cx="8943584" cy="762000"/>
          </a:xfrm>
        </p:spPr>
        <p:txBody>
          <a:bodyPr/>
          <a:lstStyle/>
          <a:p>
            <a:r>
              <a:rPr lang="en-US" smtClean="0"/>
              <a:t>The Big Theme: </a:t>
            </a:r>
            <a:br>
              <a:rPr lang="en-US" smtClean="0"/>
            </a:br>
            <a:r>
              <a:rPr lang="en-US" smtClean="0"/>
              <a:t>Abstractions and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0312" y="1536315"/>
            <a:ext cx="8993688" cy="5032760"/>
          </a:xfrm>
        </p:spPr>
        <p:txBody>
          <a:bodyPr/>
          <a:lstStyle/>
          <a:p>
            <a:r>
              <a:rPr lang="en-US" dirty="0" smtClean="0"/>
              <a:t>Computing is about abstractions</a:t>
            </a:r>
          </a:p>
          <a:p>
            <a:pPr lvl="1"/>
            <a:r>
              <a:rPr lang="en-US" dirty="0" smtClean="0"/>
              <a:t>(but we can’t forget reality)</a:t>
            </a:r>
          </a:p>
          <a:p>
            <a:r>
              <a:rPr lang="en-US" dirty="0" smtClean="0"/>
              <a:t>What are the abstractions that we use?</a:t>
            </a:r>
          </a:p>
          <a:p>
            <a:r>
              <a:rPr lang="en-US" dirty="0" smtClean="0"/>
              <a:t>What do you need to know about them?</a:t>
            </a:r>
          </a:p>
          <a:p>
            <a:pPr lvl="1"/>
            <a:r>
              <a:rPr lang="en-US" dirty="0" smtClean="0"/>
              <a:t>When do they break down and you have to peek under the hood?</a:t>
            </a:r>
          </a:p>
          <a:p>
            <a:pPr lvl="1"/>
            <a:r>
              <a:rPr lang="en-US" dirty="0" smtClean="0"/>
              <a:t>What bugs can they cause and how do you find them?</a:t>
            </a:r>
          </a:p>
          <a:p>
            <a:r>
              <a:rPr lang="en-US" dirty="0" smtClean="0"/>
              <a:t>How does the hardware (0s and 1s, processor executing instructions) relate to the software (C/Java programs)?</a:t>
            </a:r>
          </a:p>
          <a:p>
            <a:pPr lvl="1"/>
            <a:r>
              <a:rPr lang="en-US" dirty="0" smtClean="0"/>
              <a:t>Become a better programmer and begin to understand the important concepts that have evolved in building ever more complex computer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Little Theme 1: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dirty="0" smtClean="0"/>
              <a:t>All digital systems represent everything as 0s and 1s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The 0 and 1 are really two different voltage ranges in the wires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Or magnetic positions on a disc, or hole depths on a DVD, or even </a:t>
            </a:r>
            <a:r>
              <a:rPr lang="en-US" i="1" dirty="0" smtClean="0"/>
              <a:t>DNA</a:t>
            </a:r>
            <a:r>
              <a:rPr lang="en-US" dirty="0" smtClean="0"/>
              <a:t>…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“Everything” includes: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Numbers – integers and floating point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Characters – the building blocks of strings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Instructions – the directives to the CPU that make up a program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Pointers – addresses of data objects stored away in memory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These encodings are stored throughout a computer system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In registers, caches, memories, disks, etc.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They all need addresses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A way to find them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Find a new place to put a new item 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Reclaim the place in memory when data no longer needed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Little Theme 2: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0" dirty="0" smtClean="0"/>
              <a:t>There is a </a:t>
            </a:r>
            <a:r>
              <a:rPr lang="en-US" dirty="0" smtClean="0"/>
              <a:t>big gap </a:t>
            </a:r>
            <a:r>
              <a:rPr lang="en-US" b="0" dirty="0" smtClean="0"/>
              <a:t>between how we think about programs and data and the 0s and 1s of computers</a:t>
            </a:r>
          </a:p>
          <a:p>
            <a:r>
              <a:rPr lang="en-US" b="0" dirty="0" smtClean="0"/>
              <a:t>Need</a:t>
            </a:r>
            <a:r>
              <a:rPr lang="en-US" dirty="0" smtClean="0"/>
              <a:t> languages</a:t>
            </a:r>
            <a:r>
              <a:rPr lang="en-US" b="0" dirty="0" smtClean="0"/>
              <a:t> to describe what we mean</a:t>
            </a:r>
          </a:p>
          <a:p>
            <a:r>
              <a:rPr lang="en-US" b="0" dirty="0" smtClean="0"/>
              <a:t>These languages need to be </a:t>
            </a:r>
            <a:r>
              <a:rPr lang="en-US" dirty="0" smtClean="0"/>
              <a:t>translated</a:t>
            </a:r>
            <a:r>
              <a:rPr lang="en-US" b="0" dirty="0" smtClean="0"/>
              <a:t> one level at a time</a:t>
            </a:r>
          </a:p>
          <a:p>
            <a:r>
              <a:rPr lang="en-US" b="0" dirty="0" smtClean="0"/>
              <a:t>We know </a:t>
            </a:r>
            <a:r>
              <a:rPr lang="en-US" dirty="0" smtClean="0"/>
              <a:t>Java</a:t>
            </a:r>
            <a:r>
              <a:rPr lang="en-US" b="0" dirty="0" smtClean="0"/>
              <a:t> as a programming language</a:t>
            </a:r>
          </a:p>
          <a:p>
            <a:pPr lvl="1"/>
            <a:r>
              <a:rPr lang="en-US" dirty="0" smtClean="0"/>
              <a:t>Have to work our way down to the 0s and 1s of computers</a:t>
            </a:r>
          </a:p>
          <a:p>
            <a:pPr lvl="1"/>
            <a:r>
              <a:rPr lang="en-US" dirty="0" smtClean="0"/>
              <a:t>Try not to lose anything in translation!</a:t>
            </a:r>
          </a:p>
          <a:p>
            <a:pPr lvl="1"/>
            <a:r>
              <a:rPr lang="en-US" dirty="0" smtClean="0"/>
              <a:t>We’ll encounter Java byte-codes, C language, assembly language, and machine code (for the X86 family of CPU architectures)</a:t>
            </a:r>
          </a:p>
          <a:p>
            <a:pPr lvl="2"/>
            <a:r>
              <a:rPr lang="en-US" dirty="0" smtClean="0"/>
              <a:t>Not in that order, but will all connect by the last lecture!!!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Wednesday, June 8, 2:30pm-4:20pm</a:t>
            </a:r>
          </a:p>
          <a:p>
            <a:pPr lvl="1"/>
            <a:r>
              <a:rPr lang="en-US" dirty="0" smtClean="0"/>
              <a:t>Right here in Miller 301.</a:t>
            </a:r>
          </a:p>
          <a:p>
            <a:endParaRPr lang="en-US" dirty="0"/>
          </a:p>
          <a:p>
            <a:r>
              <a:rPr lang="en-US" dirty="0" smtClean="0"/>
              <a:t>We’ve covered a lot this quarter!</a:t>
            </a:r>
          </a:p>
          <a:p>
            <a:pPr lvl="1"/>
            <a:r>
              <a:rPr lang="en-US" dirty="0" smtClean="0"/>
              <a:t>I know it’s a lot to review</a:t>
            </a:r>
          </a:p>
          <a:p>
            <a:pPr lvl="1"/>
            <a:r>
              <a:rPr lang="en-US" dirty="0" smtClean="0"/>
              <a:t>But probably less time pressure than midterm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Will cover material from the entire course</a:t>
            </a:r>
          </a:p>
          <a:p>
            <a:pPr lvl="1"/>
            <a:r>
              <a:rPr lang="en-US" dirty="0" smtClean="0"/>
              <a:t>Focuses primarily on the material from the second half</a:t>
            </a:r>
          </a:p>
          <a:p>
            <a:pPr lvl="1"/>
            <a:r>
              <a:rPr lang="en-US" dirty="0" smtClean="0"/>
              <a:t>But we’ve been building on the earlier stuff, so expect to still see concepts and material from the first half</a:t>
            </a:r>
          </a:p>
          <a:p>
            <a:pPr lvl="1"/>
            <a:r>
              <a:rPr lang="en-US" dirty="0" smtClean="0"/>
              <a:t>Best way to get a feel for it is to look at past exams (that’s what I’m doing!)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08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Little Theme 3: 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do computers orchestrate everything they are doing?</a:t>
            </a:r>
          </a:p>
          <a:p>
            <a:r>
              <a:rPr lang="en-US" dirty="0" smtClean="0"/>
              <a:t>Within one program:</a:t>
            </a:r>
          </a:p>
          <a:p>
            <a:pPr lvl="1"/>
            <a:r>
              <a:rPr lang="en-US" dirty="0" smtClean="0"/>
              <a:t>How do we implement if/else, loops, switches?</a:t>
            </a:r>
          </a:p>
          <a:p>
            <a:pPr lvl="1"/>
            <a:r>
              <a:rPr lang="en-US" dirty="0" smtClean="0"/>
              <a:t>What do we have to keep track of when we call a procedure, and then another, and then another, and so on?</a:t>
            </a:r>
          </a:p>
          <a:p>
            <a:pPr lvl="1"/>
            <a:r>
              <a:rPr lang="en-US" dirty="0" smtClean="0"/>
              <a:t>How do we know what to do upon “return”?</a:t>
            </a:r>
          </a:p>
          <a:p>
            <a:r>
              <a:rPr lang="en-US" dirty="0" smtClean="0"/>
              <a:t>Across programs and operating systems:</a:t>
            </a:r>
          </a:p>
          <a:p>
            <a:pPr lvl="1"/>
            <a:r>
              <a:rPr lang="en-US" dirty="0" smtClean="0"/>
              <a:t>Multiple user programs</a:t>
            </a:r>
          </a:p>
          <a:p>
            <a:pPr lvl="1"/>
            <a:r>
              <a:rPr lang="en-US" dirty="0" smtClean="0"/>
              <a:t>Operating system has to orchestrate them all </a:t>
            </a:r>
          </a:p>
          <a:p>
            <a:pPr lvl="2"/>
            <a:r>
              <a:rPr lang="en-US" dirty="0" smtClean="0"/>
              <a:t>Each gets a share of computing cycles</a:t>
            </a:r>
          </a:p>
          <a:p>
            <a:pPr lvl="2"/>
            <a:r>
              <a:rPr lang="en-US" dirty="0" smtClean="0"/>
              <a:t>They may need to share system resources (memory, I/O, disks)</a:t>
            </a:r>
          </a:p>
          <a:p>
            <a:pPr lvl="1"/>
            <a:r>
              <a:rPr lang="en-US" dirty="0" smtClean="0"/>
              <a:t>Yielding and taking control of the processor</a:t>
            </a:r>
          </a:p>
          <a:p>
            <a:pPr lvl="2"/>
            <a:r>
              <a:rPr lang="en-US" dirty="0" smtClean="0"/>
              <a:t>Voluntary or “by force”?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Course Perspective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CSE351 </a:t>
            </a:r>
            <a:r>
              <a:rPr lang="en-US" dirty="0"/>
              <a:t>will make you a better </a:t>
            </a:r>
            <a:r>
              <a:rPr lang="en-US" dirty="0" smtClean="0"/>
              <a:t>programmer</a:t>
            </a:r>
            <a:endParaRPr lang="en-US" dirty="0"/>
          </a:p>
          <a:p>
            <a:pPr lvl="1"/>
            <a:r>
              <a:rPr lang="en-US" dirty="0"/>
              <a:t>Purpose is to show how </a:t>
            </a:r>
            <a:r>
              <a:rPr lang="en-US" dirty="0" smtClean="0"/>
              <a:t>software really works</a:t>
            </a:r>
          </a:p>
          <a:p>
            <a:pPr lvl="1"/>
            <a:r>
              <a:rPr lang="en-US" dirty="0" smtClean="0"/>
              <a:t>Understanding the underlying system makes you more effective</a:t>
            </a:r>
            <a:endParaRPr lang="en-US" dirty="0"/>
          </a:p>
          <a:p>
            <a:pPr lvl="2"/>
            <a:r>
              <a:rPr lang="en-US" dirty="0" smtClean="0"/>
              <a:t>Better debugging</a:t>
            </a:r>
          </a:p>
          <a:p>
            <a:pPr lvl="2"/>
            <a:r>
              <a:rPr lang="en-US" dirty="0" smtClean="0"/>
              <a:t>Better basis for evaluating performance</a:t>
            </a:r>
          </a:p>
          <a:p>
            <a:pPr lvl="2"/>
            <a:r>
              <a:rPr lang="en-US" dirty="0" smtClean="0"/>
              <a:t>How multiple activities work in concert (e.g., OS and user programs)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just a course for </a:t>
            </a:r>
            <a:r>
              <a:rPr lang="en-US" dirty="0" smtClean="0"/>
              <a:t>hardware enthusiasts!</a:t>
            </a:r>
          </a:p>
          <a:p>
            <a:pPr lvl="2"/>
            <a:r>
              <a:rPr lang="en-US" dirty="0" smtClean="0"/>
              <a:t>What </a:t>
            </a:r>
            <a:r>
              <a:rPr lang="en-US" b="1" dirty="0" smtClean="0"/>
              <a:t>every</a:t>
            </a:r>
            <a:r>
              <a:rPr lang="en-US" dirty="0" smtClean="0"/>
              <a:t> CSE major needs to know (plus many more details)</a:t>
            </a:r>
          </a:p>
          <a:p>
            <a:pPr lvl="2"/>
            <a:r>
              <a:rPr lang="en-US" dirty="0" smtClean="0"/>
              <a:t>See many </a:t>
            </a:r>
            <a:r>
              <a:rPr lang="en-US" b="1" dirty="0" smtClean="0"/>
              <a:t>patterns</a:t>
            </a:r>
            <a:r>
              <a:rPr lang="en-US" dirty="0" smtClean="0"/>
              <a:t> that come up over and over in computing (like caching)</a:t>
            </a:r>
          </a:p>
          <a:p>
            <a:pPr lvl="1"/>
            <a:r>
              <a:rPr lang="en-US" dirty="0" smtClean="0"/>
              <a:t>Like other 300-level courses, </a:t>
            </a:r>
            <a:br>
              <a:rPr lang="en-US" dirty="0" smtClean="0"/>
            </a:br>
            <a:r>
              <a:rPr lang="en-US" dirty="0" smtClean="0"/>
              <a:t>“stuff everybody learns and uses and forgets not knowing”</a:t>
            </a:r>
            <a:endParaRPr lang="en-US" sz="1000" dirty="0"/>
          </a:p>
          <a:p>
            <a:r>
              <a:rPr lang="en-US" dirty="0" smtClean="0"/>
              <a:t>CSE351 presents a world-view that will empower you</a:t>
            </a:r>
          </a:p>
          <a:p>
            <a:pPr lvl="1"/>
            <a:r>
              <a:rPr lang="en-US" dirty="0" smtClean="0"/>
              <a:t>The intellectual tools and software tools to understand the trillions+ of 1s and 0s that are “flying around” when your program runs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304801"/>
            <a:ext cx="8839200" cy="6264274"/>
          </a:xfrm>
        </p:spPr>
        <p:txBody>
          <a:bodyPr/>
          <a:lstStyle/>
          <a:p>
            <a:pPr marL="0" indent="0">
              <a:buNone/>
            </a:pPr>
            <a:r>
              <a:rPr lang="en-US" b="0" cap="small" dirty="0"/>
              <a:t>h</a:t>
            </a:r>
            <a:r>
              <a:rPr lang="en-US" b="0" cap="small" dirty="0" smtClean="0"/>
              <a:t>ttp</a:t>
            </a:r>
            <a:r>
              <a:rPr lang="en-US" b="0" cap="small" dirty="0"/>
              <a:t>://xkcd.com/676</a:t>
            </a:r>
            <a:r>
              <a:rPr lang="en-US" b="0" cap="small" dirty="0" smtClean="0"/>
              <a:t>/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6" name="Picture 2" descr="Abstr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1" y="1023938"/>
            <a:ext cx="4826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0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And of course don’t forget</a:t>
            </a:r>
            <a:r>
              <a:rPr lang="is-IS" i="1" dirty="0" smtClean="0"/>
              <a:t>…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Lato" charset="0"/>
                <a:ea typeface="Lato" charset="0"/>
                <a:cs typeface="Lato" charset="0"/>
              </a:rPr>
              <a:t>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>
                <a:latin typeface="Lato" charset="0"/>
                <a:ea typeface="Lato" charset="0"/>
                <a:cs typeface="Lato" charset="0"/>
              </a:rPr>
              <a:pPr/>
              <a:t>34</a:t>
            </a:fld>
            <a:endParaRPr lang="en-US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2531" y="1755602"/>
            <a:ext cx="97203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Lato" charset="0"/>
                <a:ea typeface="Lato" charset="0"/>
                <a:cs typeface="Lato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92882" y="2231674"/>
            <a:ext cx="145133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Lato" charset="0"/>
                <a:ea typeface="Lato" charset="0"/>
                <a:cs typeface="Lato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Lato" charset="0"/>
                <a:ea typeface="Lato" charset="0"/>
                <a:cs typeface="Lato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02500" y="3940592"/>
            <a:ext cx="14321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Lato" charset="0"/>
                <a:ea typeface="Lato" charset="0"/>
                <a:cs typeface="Lato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Lato" charset="0"/>
                <a:ea typeface="Lato" charset="0"/>
                <a:cs typeface="Lato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53659" y="4791670"/>
            <a:ext cx="2329782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Lato" charset="0"/>
                <a:ea typeface="Lato" charset="0"/>
                <a:cs typeface="Lato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Lato" charset="0"/>
                <a:ea typeface="Lato" charset="0"/>
                <a:cs typeface="Lato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15938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0280" y="4016469"/>
            <a:ext cx="962421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Lato" charset="0"/>
                <a:ea typeface="Lato" charset="0"/>
                <a:cs typeface="Lato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Lato" charset="0"/>
                <a:ea typeface="Lato" charset="0"/>
                <a:cs typeface="Lato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Lato" charset="0"/>
                <a:ea typeface="Lato" charset="0"/>
                <a:cs typeface="Lato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Lato" charset="0"/>
                <a:ea typeface="Lato" charset="0"/>
                <a:cs typeface="Lato" charset="0"/>
              </a:rPr>
              <a:t>per byte</a:t>
            </a:r>
            <a:endParaRPr lang="en-GB" sz="1600" b="1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10053" y="5749752"/>
            <a:ext cx="3616994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Lato" charset="0"/>
                <a:ea typeface="Lato" charset="0"/>
                <a:cs typeface="Lato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Lato" charset="0"/>
                <a:ea typeface="Lato" charset="0"/>
                <a:cs typeface="Lato" charset="0"/>
              </a:rPr>
              <a:t>(distributed </a:t>
            </a:r>
            <a:r>
              <a:rPr lang="en-GB" sz="1600" b="1" dirty="0">
                <a:latin typeface="Lato" charset="0"/>
                <a:ea typeface="Lato" charset="0"/>
                <a:cs typeface="Lato" charset="0"/>
              </a:rPr>
              <a:t>file systems,</a:t>
            </a:r>
            <a:r>
              <a:rPr lang="en-GB" sz="1600" b="1" dirty="0" smtClean="0">
                <a:latin typeface="Lato" charset="0"/>
                <a:ea typeface="Lato" charset="0"/>
                <a:cs typeface="Lato" charset="0"/>
              </a:rPr>
              <a:t> web </a:t>
            </a:r>
            <a:r>
              <a:rPr lang="en-GB" sz="1600" b="1" dirty="0">
                <a:latin typeface="Lato" charset="0"/>
                <a:ea typeface="Lato" charset="0"/>
                <a:cs typeface="Lato" charset="0"/>
              </a:rPr>
              <a:t>servers)</a:t>
            </a: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92882" y="3082752"/>
            <a:ext cx="145133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Lato" charset="0"/>
                <a:ea typeface="Lato" charset="0"/>
                <a:cs typeface="Lato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Lato" charset="0"/>
                <a:ea typeface="Lato" charset="0"/>
                <a:cs typeface="Lato" charset="0"/>
              </a:rPr>
              <a:t>cache (SRAM)</a:t>
            </a: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1813" y="2499619"/>
            <a:ext cx="946391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Lato" charset="0"/>
                <a:ea typeface="Lato" charset="0"/>
                <a:cs typeface="Lato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Lato" charset="0"/>
                <a:ea typeface="Lato" charset="0"/>
                <a:cs typeface="Lato" charset="0"/>
              </a:rPr>
              <a:t>faster</a:t>
            </a:r>
            <a:r>
              <a:rPr lang="en-GB" sz="1600" b="1" dirty="0" smtClean="0">
                <a:latin typeface="Lato" charset="0"/>
                <a:ea typeface="Lato" charset="0"/>
                <a:cs typeface="Lato" charset="0"/>
              </a:rPr>
              <a:t>,</a:t>
            </a:r>
            <a:endParaRPr lang="en-GB" sz="1600" b="1" dirty="0">
              <a:latin typeface="Lato" charset="0"/>
              <a:ea typeface="Lato" charset="0"/>
              <a:cs typeface="Lato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Lato" charset="0"/>
                <a:ea typeface="Lato" charset="0"/>
                <a:cs typeface="Lato" charset="0"/>
              </a:rPr>
              <a:t>costlier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Lato" charset="0"/>
                <a:ea typeface="Lato" charset="0"/>
                <a:cs typeface="Lato" charset="0"/>
              </a:rPr>
              <a:t>per byte</a:t>
            </a:r>
            <a:endParaRPr lang="en-GB" sz="1600" b="1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330226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7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18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19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32" y="1275781"/>
            <a:ext cx="936596" cy="75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24" y="3363238"/>
            <a:ext cx="1539609" cy="1154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36" y="2278994"/>
            <a:ext cx="1507436" cy="100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88023" y="1558950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Lato" charset="0"/>
                <a:ea typeface="Lato" charset="0"/>
                <a:cs typeface="Lato" charset="0"/>
              </a:rPr>
              <a:t>&lt;1 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32207" y="2310682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Lato" charset="0"/>
                <a:ea typeface="Lato" charset="0"/>
                <a:cs typeface="Lato" charset="0"/>
              </a:rPr>
              <a:t>1 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36072" y="3142947"/>
            <a:ext cx="787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smtClean="0">
                <a:latin typeface="Lato" charset="0"/>
                <a:ea typeface="Lato" charset="0"/>
                <a:cs typeface="Lato" charset="0"/>
              </a:rPr>
              <a:t>5-10 ns</a:t>
            </a:r>
            <a:endParaRPr lang="en-US" sz="1400" b="0" dirty="0" smtClean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67941" y="3975212"/>
            <a:ext cx="720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Lato" charset="0"/>
                <a:ea typeface="Lato" charset="0"/>
                <a:cs typeface="Lato" charset="0"/>
              </a:rPr>
              <a:t>100 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93452" y="4595880"/>
            <a:ext cx="1072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Lato" charset="0"/>
                <a:ea typeface="Lato" charset="0"/>
                <a:cs typeface="Lato" charset="0"/>
              </a:rPr>
              <a:t>150,000 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39486" y="5078114"/>
            <a:ext cx="13211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Lato" charset="0"/>
                <a:ea typeface="Lato" charset="0"/>
                <a:cs typeface="Lato" charset="0"/>
              </a:rPr>
              <a:t>10,000,000 ns</a:t>
            </a:r>
            <a:br>
              <a:rPr lang="en-US" sz="1400" b="0" dirty="0" smtClean="0">
                <a:latin typeface="Lato" charset="0"/>
                <a:ea typeface="Lato" charset="0"/>
                <a:cs typeface="Lato" charset="0"/>
              </a:rPr>
            </a:br>
            <a:r>
              <a:rPr lang="en-US" sz="1100" b="0" i="1" dirty="0" smtClean="0">
                <a:latin typeface="Lato" charset="0"/>
                <a:ea typeface="Lato" charset="0"/>
                <a:cs typeface="Lato" charset="0"/>
              </a:rPr>
              <a:t>(10 </a:t>
            </a:r>
            <a:r>
              <a:rPr lang="en-US" sz="1100" b="0" i="1" dirty="0" err="1" smtClean="0">
                <a:latin typeface="Lato" charset="0"/>
                <a:ea typeface="Lato" charset="0"/>
                <a:cs typeface="Lato" charset="0"/>
              </a:rPr>
              <a:t>ms</a:t>
            </a:r>
            <a:r>
              <a:rPr lang="en-US" sz="1100" b="0" i="1" dirty="0" smtClean="0">
                <a:latin typeface="Lato" charset="0"/>
                <a:ea typeface="Lato" charset="0"/>
                <a:cs typeface="Lato" charset="0"/>
              </a:rPr>
              <a:t>)</a:t>
            </a:r>
            <a:endParaRPr lang="en-US" sz="1400" b="0" i="1" dirty="0" smtClean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6662" y="5763782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Lato" charset="0"/>
                <a:ea typeface="Lato" charset="0"/>
                <a:cs typeface="Lato" charset="0"/>
              </a:rPr>
              <a:t>1-150 </a:t>
            </a:r>
            <a:r>
              <a:rPr lang="en-US" sz="1400" b="0" dirty="0" err="1" smtClean="0">
                <a:latin typeface="Lato" charset="0"/>
                <a:ea typeface="Lato" charset="0"/>
                <a:cs typeface="Lato" charset="0"/>
              </a:rPr>
              <a:t>ms</a:t>
            </a:r>
            <a:endParaRPr lang="en-US" sz="1400" b="0" i="1" dirty="0" smtClean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70019" y="4682111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Lato" charset="0"/>
                <a:ea typeface="Lato" charset="0"/>
                <a:cs typeface="Lato" charset="0"/>
              </a:rPr>
              <a:t>SSD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34216" y="5119334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Lato" charset="0"/>
                <a:ea typeface="Lato" charset="0"/>
                <a:cs typeface="Lato" charset="0"/>
              </a:rPr>
              <a:t>Disk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07267" y="1545768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smtClean="0">
                <a:latin typeface="Lato" charset="0"/>
                <a:ea typeface="Lato" charset="0"/>
                <a:cs typeface="Lato" charset="0"/>
              </a:rPr>
              <a:t>5-10 s</a:t>
            </a:r>
            <a:endParaRPr lang="en-US" sz="1400" b="0" dirty="0" smtClean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09642" y="3175477"/>
            <a:ext cx="797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smtClean="0">
                <a:latin typeface="Lato" charset="0"/>
                <a:ea typeface="Lato" charset="0"/>
                <a:cs typeface="Lato" charset="0"/>
              </a:rPr>
              <a:t>1-2 </a:t>
            </a:r>
            <a:r>
              <a:rPr lang="en-US" sz="1400" b="0" dirty="0" smtClean="0">
                <a:latin typeface="Lato" charset="0"/>
                <a:ea typeface="Lato" charset="0"/>
                <a:cs typeface="Lato" charset="0"/>
              </a:rPr>
              <a:t>min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37964" y="3900623"/>
            <a:ext cx="1005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Lato" charset="0"/>
                <a:ea typeface="Lato" charset="0"/>
                <a:cs typeface="Lato" charset="0"/>
              </a:rPr>
              <a:t>15-30 min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08606" y="4671183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smtClean="0">
                <a:latin typeface="Lato" charset="0"/>
                <a:ea typeface="Lato" charset="0"/>
                <a:cs typeface="Lato" charset="0"/>
              </a:rPr>
              <a:t>31 days</a:t>
            </a:r>
            <a:endParaRPr lang="en-US" sz="1400" b="0" dirty="0" smtClean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79653" y="5146340"/>
            <a:ext cx="1943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smtClean="0">
                <a:latin typeface="Lato" charset="0"/>
                <a:ea typeface="Lato" charset="0"/>
                <a:cs typeface="Lato" charset="0"/>
              </a:rPr>
              <a:t>66 months = 1.3 years</a:t>
            </a:r>
            <a:endParaRPr lang="en-US" sz="1400" b="0" dirty="0" smtClean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75710" y="6381703"/>
            <a:ext cx="1124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Lato" charset="0"/>
                <a:ea typeface="Lato" charset="0"/>
                <a:cs typeface="Lato" charset="0"/>
              </a:rPr>
              <a:t>1 - 15 years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520" y="5427111"/>
            <a:ext cx="1573664" cy="112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974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a great quarter!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045424"/>
            <a:ext cx="8858934" cy="5649738"/>
          </a:xfrm>
        </p:spPr>
        <p:txBody>
          <a:bodyPr/>
          <a:lstStyle/>
          <a:p>
            <a:r>
              <a:rPr lang="en-US" dirty="0" smtClean="0"/>
              <a:t>Thanks </a:t>
            </a:r>
            <a:r>
              <a:rPr lang="en-US" dirty="0"/>
              <a:t>to your awesome TAs!</a:t>
            </a:r>
          </a:p>
          <a:p>
            <a:pPr lvl="1"/>
            <a:r>
              <a:rPr lang="en-US" dirty="0"/>
              <a:t>Everything </a:t>
            </a:r>
            <a:r>
              <a:rPr lang="en-US" dirty="0" smtClean="0"/>
              <a:t>that went smoothly was probably because of them!</a:t>
            </a:r>
          </a:p>
          <a:p>
            <a:pPr lvl="1"/>
            <a:r>
              <a:rPr lang="en-US" dirty="0" smtClean="0"/>
              <a:t>Anything that didn’t was because I didn’t ask them how to do it. ;)</a:t>
            </a:r>
            <a:endParaRPr lang="en-US" dirty="0"/>
          </a:p>
          <a:p>
            <a:r>
              <a:rPr lang="en-US" dirty="0" smtClean="0"/>
              <a:t>Thanks for laughing occasionally at stupid jokes!</a:t>
            </a:r>
            <a:endParaRPr lang="en-US" dirty="0"/>
          </a:p>
          <a:p>
            <a:r>
              <a:rPr lang="en-US" dirty="0" smtClean="0"/>
              <a:t>Don’t be a stranger!</a:t>
            </a:r>
          </a:p>
          <a:p>
            <a:pPr lvl="1"/>
            <a:r>
              <a:rPr lang="en-US" i="1" dirty="0" smtClean="0"/>
              <a:t>(although fingers crossed, I’ll graduate one of these days and you’ll have to find me somewhere else)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7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045424"/>
            <a:ext cx="8772307" cy="5649738"/>
          </a:xfrm>
        </p:spPr>
        <p:txBody>
          <a:bodyPr/>
          <a:lstStyle/>
          <a:p>
            <a:r>
              <a:rPr lang="en-US" dirty="0" smtClean="0"/>
              <a:t>Really matters, and 90-100% response rate makes them much more useful than 60%</a:t>
            </a:r>
          </a:p>
          <a:p>
            <a:pPr lvl="1"/>
            <a:r>
              <a:rPr lang="en-US" dirty="0" smtClean="0"/>
              <a:t>Have to guess what sampling bias is for “missing 40%”</a:t>
            </a:r>
          </a:p>
          <a:p>
            <a:pPr lvl="1"/>
            <a:endParaRPr lang="en-US" dirty="0"/>
          </a:p>
          <a:p>
            <a:r>
              <a:rPr lang="en-US" dirty="0" smtClean="0"/>
              <a:t>We really do take them seriously and use them to improve!</a:t>
            </a:r>
          </a:p>
          <a:p>
            <a:pPr lvl="1"/>
            <a:r>
              <a:rPr lang="en-US" dirty="0" smtClean="0"/>
              <a:t>This is my first time teaching, so I </a:t>
            </a:r>
            <a:r>
              <a:rPr lang="en-US" i="1" dirty="0" smtClean="0"/>
              <a:t>especially </a:t>
            </a:r>
            <a:r>
              <a:rPr lang="en-US" dirty="0" smtClean="0"/>
              <a:t>need your feedback!</a:t>
            </a:r>
          </a:p>
          <a:p>
            <a:pPr lvl="1"/>
            <a:r>
              <a:rPr lang="en-US" dirty="0" smtClean="0"/>
              <a:t>I’ve been sticking to mostly what has been done before, but we need you all to help us figure out how to make it better and more useful!</a:t>
            </a:r>
          </a:p>
          <a:p>
            <a:pPr lvl="1"/>
            <a:endParaRPr lang="en-US" dirty="0"/>
          </a:p>
          <a:p>
            <a:r>
              <a:rPr lang="en-US" dirty="0" smtClean="0"/>
              <a:t>Evaluations close this Sunday, June 5</a:t>
            </a:r>
            <a:r>
              <a:rPr lang="en-US" baseline="30000" dirty="0" smtClean="0"/>
              <a:t>th</a:t>
            </a:r>
            <a:r>
              <a:rPr lang="en-US" dirty="0" smtClean="0"/>
              <a:t> at 11:59pm</a:t>
            </a:r>
          </a:p>
          <a:p>
            <a:pPr lvl="1"/>
            <a:r>
              <a:rPr lang="en-US" dirty="0" smtClean="0"/>
              <a:t>I don’t know why it’s so early, but please please please do it!</a:t>
            </a:r>
          </a:p>
          <a:p>
            <a:pPr lvl="1"/>
            <a:r>
              <a:rPr lang="en-US" dirty="0" smtClean="0"/>
              <a:t>I still can’t see them until after I submit grades. </a:t>
            </a:r>
            <a:r>
              <a:rPr lang="en-US" dirty="0" smtClean="0">
                <a:sym typeface="Wingdings"/>
              </a:rPr>
              <a:t></a:t>
            </a:r>
          </a:p>
          <a:p>
            <a:pPr lvl="2"/>
            <a:r>
              <a:rPr lang="en-US" dirty="0" smtClean="0">
                <a:sym typeface="Wingdings"/>
              </a:rPr>
              <a:t>But you can’t see the final until after</a:t>
            </a:r>
            <a:r>
              <a:rPr lang="is-IS" dirty="0" smtClean="0">
                <a:sym typeface="Wingdings"/>
              </a:rPr>
              <a:t>… ;)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5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Just a Bill (I mean, </a:t>
            </a:r>
            <a:r>
              <a:rPr lang="en-US" i="1" dirty="0" smtClean="0"/>
              <a:t>Program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439" y="1254102"/>
            <a:ext cx="4693543" cy="49170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69075"/>
            <a:ext cx="4814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Schoolhouse Rock!, 1976, “I’m Just a Bill”, written by Dave </a:t>
            </a:r>
            <a:r>
              <a:rPr lang="en-US" sz="1200" b="0" dirty="0" err="1" smtClean="0"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Frishberg</a:t>
            </a:r>
            <a:endParaRPr lang="en-US" sz="1200" b="0" dirty="0" smtClean="0">
              <a:solidFill>
                <a:schemeClr val="bg1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148" y="855083"/>
            <a:ext cx="3751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Lato Light" charset="0"/>
                <a:ea typeface="Lato Light" charset="0"/>
                <a:cs typeface="Lato Light" charset="0"/>
              </a:rPr>
              <a:t>How Code Becomes A Program.</a:t>
            </a:r>
          </a:p>
        </p:txBody>
      </p:sp>
    </p:spTree>
    <p:extLst>
      <p:ext uri="{BB962C8B-B14F-4D97-AF65-F5344CB8AC3E}">
        <p14:creationId xmlns:p14="http://schemas.microsoft.com/office/powerpoint/2010/main" val="173690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4988302" y="5800749"/>
            <a:ext cx="3854140" cy="153665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smtClean="0">
                <a:latin typeface="Lato" panose="020F0502020204030203" pitchFamily="34" charset="0"/>
              </a:rPr>
              <a:t>Hardware</a:t>
            </a:r>
            <a:endParaRPr lang="en-US" sz="1800" dirty="0" smtClean="0"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Code Becomes A Program.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006" y="1217439"/>
            <a:ext cx="3873500" cy="387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5263" y="906870"/>
            <a:ext cx="2953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i="1" dirty="0" smtClean="0">
                <a:latin typeface="Lato" charset="0"/>
                <a:ea typeface="Lato" charset="0"/>
                <a:cs typeface="Lato" charset="0"/>
              </a:rPr>
              <a:t>Source </a:t>
            </a:r>
            <a:r>
              <a:rPr lang="en-US" b="0" i="1" smtClean="0">
                <a:latin typeface="Lato" charset="0"/>
                <a:ea typeface="Lato" charset="0"/>
                <a:cs typeface="Lato" charset="0"/>
              </a:rPr>
              <a:t>code </a:t>
            </a:r>
          </a:p>
          <a:p>
            <a:pPr algn="ctr"/>
            <a:r>
              <a:rPr lang="en-US" b="0" i="1" dirty="0" smtClean="0">
                <a:latin typeface="Lato" charset="0"/>
                <a:ea typeface="Lato" charset="0"/>
                <a:cs typeface="Lato" charset="0"/>
              </a:rPr>
              <a:t>in high-level language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2518557" y="2249517"/>
            <a:ext cx="3494393" cy="52042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Lato" panose="020F0502020204030203" pitchFamily="34" charset="0"/>
            </a:endParaRPr>
          </a:p>
        </p:txBody>
      </p:sp>
      <p:sp>
        <p:nvSpPr>
          <p:cNvPr id="11" name="Folded Corner 10"/>
          <p:cNvSpPr/>
          <p:nvPr/>
        </p:nvSpPr>
        <p:spPr bwMode="auto">
          <a:xfrm>
            <a:off x="6060407" y="1751648"/>
            <a:ext cx="1838527" cy="1556425"/>
          </a:xfrm>
          <a:prstGeom prst="foldedCorner">
            <a:avLst/>
          </a:prstGeom>
          <a:solidFill>
            <a:srgbClr val="C08EC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2000" dirty="0" smtClean="0">
                <a:latin typeface="Lato" panose="020F0502020204030203" pitchFamily="34" charset="0"/>
              </a:rPr>
              <a:t>Assembly</a:t>
            </a:r>
          </a:p>
          <a:p>
            <a:pPr algn="ctr"/>
            <a:r>
              <a:rPr lang="en-US" sz="2000" dirty="0" smtClean="0">
                <a:latin typeface="Lato" panose="020F0502020204030203" pitchFamily="34" charset="0"/>
              </a:rPr>
              <a:t>(x86-64)</a:t>
            </a: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6129680" y="3898357"/>
            <a:ext cx="1605066" cy="52042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Lato" panose="020F0502020204030203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246413" y="5019470"/>
            <a:ext cx="1371600" cy="1284692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smtClean="0">
                <a:latin typeface="Lato" panose="020F0502020204030203" pitchFamily="34" charset="0"/>
              </a:rPr>
              <a:t>Binary Executable</a:t>
            </a:r>
            <a:endParaRPr lang="en-US" sz="1800" dirty="0" smtClean="0">
              <a:latin typeface="Lato" panose="020F050202020403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414896" y="2062258"/>
            <a:ext cx="1701713" cy="894945"/>
          </a:xfrm>
          <a:prstGeom prst="roundRect">
            <a:avLst/>
          </a:prstGeom>
          <a:solidFill>
            <a:srgbClr val="87CB8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2000" dirty="0" smtClean="0">
                <a:latin typeface="Lato" panose="020F0502020204030203" pitchFamily="34" charset="0"/>
              </a:rPr>
              <a:t>Compiler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6081356" y="3878665"/>
            <a:ext cx="1701713" cy="559811"/>
          </a:xfrm>
          <a:prstGeom prst="roundRect">
            <a:avLst/>
          </a:prstGeom>
          <a:solidFill>
            <a:srgbClr val="87CB8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2000" dirty="0" smtClean="0">
                <a:latin typeface="Lato" panose="020F0502020204030203" pitchFamily="34" charset="0"/>
              </a:rPr>
              <a:t>Assembler</a:t>
            </a:r>
          </a:p>
        </p:txBody>
      </p:sp>
    </p:spTree>
    <p:extLst>
      <p:ext uri="{BB962C8B-B14F-4D97-AF65-F5344CB8AC3E}">
        <p14:creationId xmlns:p14="http://schemas.microsoft.com/office/powerpoint/2010/main" val="65971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 bwMode="auto">
          <a:xfrm>
            <a:off x="383161" y="2409186"/>
            <a:ext cx="2329559" cy="3681750"/>
          </a:xfrm>
          <a:prstGeom prst="roundRect">
            <a:avLst>
              <a:gd name="adj" fmla="val 2568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 charset="0"/>
                <a:ea typeface="Lato" charset="0"/>
                <a:cs typeface="Lato" charset="0"/>
              </a:rPr>
              <a:t>C Language</a:t>
            </a: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500" dirty="0" smtClean="0">
                <a:latin typeface="Lato" charset="0"/>
                <a:ea typeface="Lato" charset="0"/>
                <a:cs typeface="Lato" charset="0"/>
              </a:rPr>
              <a:t>Instruction Set Architecture</a:t>
            </a:r>
            <a:endParaRPr lang="en-US" sz="3500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>
                <a:latin typeface="Lato" charset="0"/>
                <a:ea typeface="Lato" charset="0"/>
                <a:cs typeface="Lato" charset="0"/>
              </a:rPr>
              <a:pPr/>
              <a:t>7</a:t>
            </a:fld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874443" y="3140178"/>
            <a:ext cx="1382209" cy="686501"/>
          </a:xfrm>
          <a:prstGeom prst="roundRect">
            <a:avLst>
              <a:gd name="adj" fmla="val 396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 charset="0"/>
                <a:ea typeface="Lato" charset="0"/>
                <a:cs typeface="Lato" charset="0"/>
              </a:rPr>
              <a:t>x86-64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7062178" y="2203727"/>
            <a:ext cx="1931436" cy="358475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 charset="0"/>
                <a:ea typeface="Lato" charset="0"/>
                <a:cs typeface="Lato" charset="0"/>
              </a:rPr>
              <a:t>Intel Pentium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 charset="0"/>
                <a:ea typeface="Lato" charset="0"/>
                <a:cs typeface="Lato" charset="0"/>
              </a:rPr>
              <a:t> 4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062178" y="2793557"/>
            <a:ext cx="1931436" cy="358475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 charset="0"/>
                <a:ea typeface="Lato" charset="0"/>
                <a:cs typeface="Lato" charset="0"/>
              </a:rPr>
              <a:t>Intel Core 2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7062178" y="3383388"/>
            <a:ext cx="1931436" cy="358475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 charset="0"/>
                <a:ea typeface="Lato" charset="0"/>
                <a:cs typeface="Lato" charset="0"/>
              </a:rPr>
              <a:t>Intel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 charset="0"/>
                <a:ea typeface="Lato" charset="0"/>
                <a:cs typeface="Lato" charset="0"/>
              </a:rPr>
              <a:t> Core i7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062178" y="3973219"/>
            <a:ext cx="1931436" cy="358475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 charset="0"/>
                <a:ea typeface="Lato" charset="0"/>
                <a:cs typeface="Lato" charset="0"/>
              </a:rPr>
              <a:t>AMD Opteron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062178" y="4502033"/>
            <a:ext cx="1931436" cy="358475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 charset="0"/>
                <a:ea typeface="Lato" charset="0"/>
                <a:cs typeface="Lato" charset="0"/>
              </a:rPr>
              <a:t>AMD Athlon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244099" y="3140178"/>
            <a:ext cx="1020147" cy="863007"/>
          </a:xfrm>
          <a:prstGeom prst="roundRect">
            <a:avLst>
              <a:gd name="adj" fmla="val 3960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 charset="0"/>
                <a:ea typeface="Lato" charset="0"/>
                <a:cs typeface="Lato" charset="0"/>
              </a:rPr>
              <a:t>GCC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4866740" y="5384831"/>
            <a:ext cx="1483260" cy="843249"/>
          </a:xfrm>
          <a:prstGeom prst="roundRect">
            <a:avLst>
              <a:gd name="adj" fmla="val 396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 charset="0"/>
                <a:ea typeface="Lato" charset="0"/>
                <a:cs typeface="Lato" charset="0"/>
              </a:rPr>
              <a:t>ARMv8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 charset="0"/>
                <a:ea typeface="Lato" charset="0"/>
                <a:cs typeface="Lato" charset="0"/>
              </a:rPr>
              <a:t> (AArch64/A64)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7081934" y="5593792"/>
            <a:ext cx="1931436" cy="338451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 charset="0"/>
                <a:ea typeface="Lato" charset="0"/>
                <a:cs typeface="Lato" charset="0"/>
              </a:rPr>
              <a:t>ARM Cortex-A53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7081934" y="6150675"/>
            <a:ext cx="1931436" cy="338451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 charset="0"/>
                <a:ea typeface="Lato" charset="0"/>
                <a:cs typeface="Lato" charset="0"/>
              </a:rPr>
              <a:t>Apple A7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2244100" y="4488028"/>
            <a:ext cx="1020147" cy="863007"/>
          </a:xfrm>
          <a:prstGeom prst="roundRect">
            <a:avLst>
              <a:gd name="adj" fmla="val 3960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 charset="0"/>
                <a:ea typeface="Lato" charset="0"/>
                <a:cs typeface="Lato" charset="0"/>
              </a:rPr>
              <a:t>Clang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537377" y="5045745"/>
            <a:ext cx="1020147" cy="863007"/>
          </a:xfrm>
          <a:prstGeom prst="roundRect">
            <a:avLst>
              <a:gd name="adj" fmla="val 396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 charset="0"/>
                <a:ea typeface="Lato" charset="0"/>
                <a:cs typeface="Lato" charset="0"/>
              </a:rPr>
              <a:t>Your program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537378" y="3934641"/>
            <a:ext cx="1020147" cy="863007"/>
          </a:xfrm>
          <a:prstGeom prst="roundRect">
            <a:avLst>
              <a:gd name="adj" fmla="val 396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 charset="0"/>
                <a:ea typeface="Lato" charset="0"/>
                <a:cs typeface="Lato" charset="0"/>
              </a:rPr>
              <a:t>Program B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537377" y="2799024"/>
            <a:ext cx="1020147" cy="863007"/>
          </a:xfrm>
          <a:prstGeom prst="roundRect">
            <a:avLst>
              <a:gd name="adj" fmla="val 396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0" dirty="0" smtClean="0">
                <a:latin typeface="Lato" charset="0"/>
                <a:ea typeface="Lato" charset="0"/>
                <a:cs typeface="Lato" charset="0"/>
              </a:rPr>
              <a:t>Program A</a:t>
            </a:r>
            <a:endParaRPr kumimoji="0" 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ato" charset="0"/>
              <a:ea typeface="Lato" charset="0"/>
              <a:cs typeface="Lato" charset="0"/>
            </a:endParaRPr>
          </a:p>
        </p:txBody>
      </p:sp>
      <p:cxnSp>
        <p:nvCxnSpPr>
          <p:cNvPr id="30" name="Straight Arrow Connector 29"/>
          <p:cNvCxnSpPr>
            <a:stCxn id="16" idx="3"/>
            <a:endCxn id="15" idx="1"/>
          </p:cNvCxnSpPr>
          <p:nvPr/>
        </p:nvCxnSpPr>
        <p:spPr bwMode="auto">
          <a:xfrm flipV="1">
            <a:off x="3264246" y="3483429"/>
            <a:ext cx="1610197" cy="8825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33" name="Straight Arrow Connector 32"/>
          <p:cNvCxnSpPr>
            <a:stCxn id="16" idx="3"/>
            <a:endCxn id="17" idx="1"/>
          </p:cNvCxnSpPr>
          <p:nvPr/>
        </p:nvCxnSpPr>
        <p:spPr bwMode="auto">
          <a:xfrm>
            <a:off x="3264246" y="3571682"/>
            <a:ext cx="1602494" cy="223477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36" name="Straight Arrow Connector 35"/>
          <p:cNvCxnSpPr>
            <a:stCxn id="25" idx="3"/>
            <a:endCxn id="17" idx="1"/>
          </p:cNvCxnSpPr>
          <p:nvPr/>
        </p:nvCxnSpPr>
        <p:spPr bwMode="auto">
          <a:xfrm>
            <a:off x="3264247" y="4919532"/>
            <a:ext cx="1602493" cy="88692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39" name="Straight Arrow Connector 38"/>
          <p:cNvCxnSpPr>
            <a:stCxn id="25" idx="3"/>
            <a:endCxn id="15" idx="1"/>
          </p:cNvCxnSpPr>
          <p:nvPr/>
        </p:nvCxnSpPr>
        <p:spPr bwMode="auto">
          <a:xfrm flipV="1">
            <a:off x="3264247" y="3483429"/>
            <a:ext cx="1610196" cy="143610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9226" name="TextBox 9225"/>
          <p:cNvSpPr txBox="1"/>
          <p:nvPr/>
        </p:nvSpPr>
        <p:spPr>
          <a:xfrm>
            <a:off x="2364990" y="1161760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ato" charset="0"/>
                <a:ea typeface="Lato" charset="0"/>
                <a:cs typeface="Lato" charset="0"/>
              </a:rPr>
              <a:t>Compiler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3429" y="1161760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ato" charset="0"/>
                <a:ea typeface="Lato" charset="0"/>
                <a:cs typeface="Lato" charset="0"/>
              </a:rPr>
              <a:t>Source code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74523" y="1152916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ato" charset="0"/>
                <a:ea typeface="Lato" charset="0"/>
                <a:cs typeface="Lato" charset="0"/>
              </a:rPr>
              <a:t>Architecture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9161" y="1545887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Lato" charset="0"/>
                <a:ea typeface="Lato" charset="0"/>
                <a:cs typeface="Lato" charset="0"/>
              </a:rPr>
              <a:t>Different applications</a:t>
            </a:r>
          </a:p>
          <a:p>
            <a:r>
              <a:rPr lang="en-US" sz="1600" b="0" dirty="0" smtClean="0">
                <a:latin typeface="Lato" charset="0"/>
                <a:ea typeface="Lato" charset="0"/>
                <a:cs typeface="Lato" charset="0"/>
              </a:rPr>
              <a:t>or algorithms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374553" y="1539931"/>
            <a:ext cx="2289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Lato" charset="0"/>
                <a:ea typeface="Lato" charset="0"/>
                <a:cs typeface="Lato" charset="0"/>
              </a:rPr>
              <a:t>P</a:t>
            </a:r>
            <a:r>
              <a:rPr lang="en-US" sz="1600" b="0" dirty="0" smtClean="0">
                <a:latin typeface="Lato" charset="0"/>
                <a:ea typeface="Lato" charset="0"/>
                <a:cs typeface="Lato" charset="0"/>
              </a:rPr>
              <a:t>erform optimizations,</a:t>
            </a:r>
          </a:p>
          <a:p>
            <a:r>
              <a:rPr lang="en-US" sz="1600" b="0" dirty="0" smtClean="0">
                <a:latin typeface="Lato" charset="0"/>
                <a:ea typeface="Lato" charset="0"/>
                <a:cs typeface="Lato" charset="0"/>
              </a:rPr>
              <a:t>generate instructions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98352" y="1488052"/>
            <a:ext cx="1815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Lato" charset="0"/>
                <a:ea typeface="Lato" charset="0"/>
                <a:cs typeface="Lato" charset="0"/>
              </a:rPr>
              <a:t>Different implementations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163936" y="1133940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ato" charset="0"/>
                <a:ea typeface="Lato" charset="0"/>
                <a:cs typeface="Lato" charset="0"/>
              </a:rPr>
              <a:t>Hardware</a:t>
            </a:r>
          </a:p>
        </p:txBody>
      </p:sp>
      <p:cxnSp>
        <p:nvCxnSpPr>
          <p:cNvPr id="65" name="Straight Arrow Connector 64"/>
          <p:cNvCxnSpPr>
            <a:stCxn id="15" idx="3"/>
            <a:endCxn id="8" idx="1"/>
          </p:cNvCxnSpPr>
          <p:nvPr/>
        </p:nvCxnSpPr>
        <p:spPr bwMode="auto">
          <a:xfrm flipV="1">
            <a:off x="6256652" y="2382965"/>
            <a:ext cx="805526" cy="11004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68" name="Straight Arrow Connector 67"/>
          <p:cNvCxnSpPr>
            <a:stCxn id="15" idx="3"/>
            <a:endCxn id="11" idx="1"/>
          </p:cNvCxnSpPr>
          <p:nvPr/>
        </p:nvCxnSpPr>
        <p:spPr bwMode="auto">
          <a:xfrm flipV="1">
            <a:off x="6256652" y="2972795"/>
            <a:ext cx="805526" cy="51063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71" name="Straight Arrow Connector 70"/>
          <p:cNvCxnSpPr>
            <a:stCxn id="15" idx="3"/>
            <a:endCxn id="12" idx="1"/>
          </p:cNvCxnSpPr>
          <p:nvPr/>
        </p:nvCxnSpPr>
        <p:spPr bwMode="auto">
          <a:xfrm>
            <a:off x="6256652" y="3483429"/>
            <a:ext cx="805526" cy="7919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74" name="Straight Arrow Connector 73"/>
          <p:cNvCxnSpPr>
            <a:stCxn id="15" idx="3"/>
            <a:endCxn id="13" idx="1"/>
          </p:cNvCxnSpPr>
          <p:nvPr/>
        </p:nvCxnSpPr>
        <p:spPr bwMode="auto">
          <a:xfrm>
            <a:off x="6256652" y="3483429"/>
            <a:ext cx="805526" cy="66902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77" name="Straight Arrow Connector 76"/>
          <p:cNvCxnSpPr>
            <a:endCxn id="14" idx="1"/>
          </p:cNvCxnSpPr>
          <p:nvPr/>
        </p:nvCxnSpPr>
        <p:spPr bwMode="auto">
          <a:xfrm>
            <a:off x="6256652" y="3483429"/>
            <a:ext cx="805526" cy="119784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4774523" y="1488052"/>
            <a:ext cx="1815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Lato" charset="0"/>
                <a:ea typeface="Lato" charset="0"/>
                <a:cs typeface="Lato" charset="0"/>
              </a:rPr>
              <a:t>Instruction set</a:t>
            </a:r>
          </a:p>
        </p:txBody>
      </p:sp>
      <p:cxnSp>
        <p:nvCxnSpPr>
          <p:cNvPr id="82" name="Straight Arrow Connector 81"/>
          <p:cNvCxnSpPr>
            <a:stCxn id="17" idx="3"/>
            <a:endCxn id="18" idx="1"/>
          </p:cNvCxnSpPr>
          <p:nvPr/>
        </p:nvCxnSpPr>
        <p:spPr bwMode="auto">
          <a:xfrm flipV="1">
            <a:off x="6350000" y="5763018"/>
            <a:ext cx="731934" cy="4343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flipV="1">
            <a:off x="6443348" y="8042607"/>
            <a:ext cx="731934" cy="4343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86" name="Straight Arrow Connector 85"/>
          <p:cNvCxnSpPr>
            <a:stCxn id="17" idx="3"/>
            <a:endCxn id="19" idx="1"/>
          </p:cNvCxnSpPr>
          <p:nvPr/>
        </p:nvCxnSpPr>
        <p:spPr bwMode="auto">
          <a:xfrm>
            <a:off x="6350000" y="5806456"/>
            <a:ext cx="731934" cy="51344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88" y="1937308"/>
            <a:ext cx="1446080" cy="144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0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6800" y="1177248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b="0" dirty="0">
                <a:latin typeface="Lato" charset="0"/>
                <a:ea typeface="Lato" charset="0"/>
                <a:cs typeface="Lato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latin typeface="Lato" charset="0"/>
                <a:ea typeface="Lato" charset="0"/>
                <a:cs typeface="Lato" charset="0"/>
              </a:rPr>
              <a:t>Assembly Programmer’s View</a:t>
            </a:r>
            <a:endParaRPr lang="en-US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50312" y="3576740"/>
            <a:ext cx="4839977" cy="3118422"/>
          </a:xfrm>
        </p:spPr>
        <p:txBody>
          <a:bodyPr/>
          <a:lstStyle/>
          <a:p>
            <a:r>
              <a:rPr lang="en-US" sz="2000" dirty="0" smtClean="0">
                <a:latin typeface="Lato" charset="0"/>
                <a:ea typeface="Lato" charset="0"/>
                <a:cs typeface="Lato" charset="0"/>
              </a:rPr>
              <a:t>Programmer-Visible State</a:t>
            </a:r>
          </a:p>
          <a:p>
            <a:pPr lvl="1"/>
            <a:r>
              <a:rPr lang="en-US" sz="1800" dirty="0" smtClean="0">
                <a:latin typeface="Anonymous Pro" charset="0"/>
                <a:ea typeface="Anonymous Pro" charset="0"/>
                <a:cs typeface="Anonymous Pro" charset="0"/>
              </a:rPr>
              <a:t>%rip</a:t>
            </a:r>
            <a:r>
              <a:rPr lang="en-US" sz="1800" dirty="0" smtClean="0">
                <a:latin typeface="Lato" charset="0"/>
                <a:ea typeface="Lato" charset="0"/>
                <a:cs typeface="Lato" charset="0"/>
              </a:rPr>
              <a:t>: Instruction pointer</a:t>
            </a:r>
          </a:p>
          <a:p>
            <a:pPr lvl="2"/>
            <a:r>
              <a:rPr lang="en-US" dirty="0" smtClean="0">
                <a:latin typeface="Lato" charset="0"/>
                <a:ea typeface="Lato" charset="0"/>
                <a:cs typeface="Lato" charset="0"/>
              </a:rPr>
              <a:t>Address of next instruction</a:t>
            </a:r>
          </a:p>
          <a:p>
            <a:pPr lvl="2"/>
            <a:r>
              <a:rPr lang="en-US" dirty="0" smtClean="0">
                <a:latin typeface="Lato" charset="0"/>
                <a:ea typeface="Lato" charset="0"/>
                <a:cs typeface="Lato" charset="0"/>
              </a:rPr>
              <a:t>Also called “PC” (“program counter”)</a:t>
            </a:r>
          </a:p>
          <a:p>
            <a:pPr lvl="1"/>
            <a:r>
              <a:rPr lang="en-US" sz="1800" i="1" dirty="0" smtClean="0">
                <a:latin typeface="Lato" charset="0"/>
                <a:ea typeface="Lato" charset="0"/>
                <a:cs typeface="Lato" charset="0"/>
              </a:rPr>
              <a:t>Named</a:t>
            </a:r>
            <a:r>
              <a:rPr lang="en-US" sz="1800" dirty="0" smtClean="0">
                <a:latin typeface="Lato" charset="0"/>
                <a:ea typeface="Lato" charset="0"/>
                <a:cs typeface="Lato" charset="0"/>
              </a:rPr>
              <a:t> registers</a:t>
            </a:r>
          </a:p>
          <a:p>
            <a:pPr lvl="2"/>
            <a:r>
              <a:rPr lang="en-US" dirty="0" smtClean="0">
                <a:latin typeface="Lato" charset="0"/>
                <a:ea typeface="Lato" charset="0"/>
                <a:cs typeface="Lato" charset="0"/>
              </a:rPr>
              <a:t>Heavily used program data</a:t>
            </a:r>
          </a:p>
          <a:p>
            <a:pPr lvl="2"/>
            <a:r>
              <a:rPr lang="en-US" dirty="0" smtClean="0">
                <a:latin typeface="Lato" charset="0"/>
                <a:ea typeface="Lato" charset="0"/>
                <a:cs typeface="Lato" charset="0"/>
              </a:rPr>
              <a:t>Together, called “register file”</a:t>
            </a:r>
          </a:p>
          <a:p>
            <a:pPr lvl="1"/>
            <a:r>
              <a:rPr lang="en-US" sz="1800" dirty="0" smtClean="0">
                <a:latin typeface="Lato" charset="0"/>
                <a:ea typeface="Lato" charset="0"/>
                <a:cs typeface="Lato" charset="0"/>
              </a:rPr>
              <a:t>Condition codes</a:t>
            </a:r>
          </a:p>
          <a:p>
            <a:pPr lvl="2"/>
            <a:r>
              <a:rPr lang="en-US" dirty="0" smtClean="0">
                <a:latin typeface="Lato" charset="0"/>
                <a:ea typeface="Lato" charset="0"/>
                <a:cs typeface="Lato" charset="0"/>
              </a:rPr>
              <a:t>Used for conditional branching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>
                <a:latin typeface="Lato" charset="0"/>
                <a:ea typeface="Lato" charset="0"/>
                <a:cs typeface="Lato" charset="0"/>
              </a:rPr>
              <a:pPr/>
              <a:t>8</a:t>
            </a:fld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746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17515" y="1863048"/>
            <a:ext cx="692285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0" smtClean="0">
                <a:latin typeface="Anonymous Pro" charset="0"/>
                <a:ea typeface="Anonymous Pro" charset="0"/>
                <a:cs typeface="Anonymous Pro" charset="0"/>
              </a:rPr>
              <a:t>%rip</a:t>
            </a:r>
            <a:endParaRPr lang="en-US" sz="2000" b="0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14746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62200" y="1558248"/>
            <a:ext cx="13716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Lato" charset="0"/>
                <a:ea typeface="Lato" charset="0"/>
                <a:cs typeface="Lato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19800" y="1170078"/>
            <a:ext cx="1752600" cy="381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>
              <a:lnSpc>
                <a:spcPct val="100000"/>
              </a:lnSpc>
            </a:pPr>
            <a:r>
              <a:rPr lang="en-US" b="0" dirty="0">
                <a:latin typeface="Lato" charset="0"/>
                <a:ea typeface="Lato" charset="0"/>
                <a:cs typeface="Lato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28611" y="1855878"/>
            <a:ext cx="1263316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Lato" charset="0"/>
                <a:ea typeface="Lato" charset="0"/>
                <a:cs typeface="Lato" charset="0"/>
              </a:rPr>
              <a:t>Code</a:t>
            </a:r>
            <a:endParaRPr lang="en-US" sz="2000" b="0" dirty="0"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Lato" charset="0"/>
                <a:ea typeface="Lato" charset="0"/>
                <a:cs typeface="Lato" charset="0"/>
              </a:rPr>
              <a:t>Data</a:t>
            </a:r>
            <a:endParaRPr lang="en-US" sz="2000" b="0" dirty="0"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Lato" charset="0"/>
                <a:ea typeface="Lato" charset="0"/>
                <a:cs typeface="Lato" charset="0"/>
              </a:rPr>
              <a:t>Stack</a:t>
            </a:r>
            <a:endParaRPr lang="en-US" sz="2000" b="0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7465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267200" y="18630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267200" y="23964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b="0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267200" y="29298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7200" y="1408008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Lato" charset="0"/>
                <a:ea typeface="Lato" charset="0"/>
                <a:cs typeface="Lato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67200" y="1966808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Lato" charset="0"/>
                <a:ea typeface="Lato" charset="0"/>
                <a:cs typeface="Lato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67200" y="2548848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Lato" charset="0"/>
                <a:ea typeface="Lato" charset="0"/>
                <a:cs typeface="Lato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62200" y="2472648"/>
            <a:ext cx="13716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0" dirty="0">
                <a:latin typeface="Lato" charset="0"/>
                <a:ea typeface="Lato" charset="0"/>
                <a:cs typeface="Lato" charset="0"/>
              </a:rPr>
              <a:t>Condition</a:t>
            </a:r>
          </a:p>
          <a:p>
            <a:r>
              <a:rPr lang="en-US" sz="2000" b="0" dirty="0">
                <a:latin typeface="Lato" charset="0"/>
                <a:ea typeface="Lato" charset="0"/>
                <a:cs typeface="Lato" charset="0"/>
              </a:rPr>
              <a:t>Codes</a:t>
            </a:r>
          </a:p>
        </p:txBody>
      </p:sp>
      <p:sp>
        <p:nvSpPr>
          <p:cNvPr id="20" name="Rectangle 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54166" y="5286332"/>
            <a:ext cx="4416357" cy="159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200" b="1" i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1800" b="0" i="0"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kern="0" dirty="0" smtClean="0">
                <a:latin typeface="Lato" charset="0"/>
                <a:ea typeface="Lato" charset="0"/>
                <a:cs typeface="Lato" charset="0"/>
              </a:rPr>
              <a:t>Memory</a:t>
            </a:r>
          </a:p>
          <a:p>
            <a:pPr lvl="2"/>
            <a:r>
              <a:rPr lang="en-US" kern="0" dirty="0" smtClean="0">
                <a:latin typeface="Lato" charset="0"/>
                <a:ea typeface="Lato" charset="0"/>
                <a:cs typeface="Lato" charset="0"/>
              </a:rPr>
              <a:t>Byte addressable array</a:t>
            </a:r>
          </a:p>
          <a:p>
            <a:pPr lvl="2"/>
            <a:r>
              <a:rPr lang="en-US" kern="0" dirty="0" smtClean="0">
                <a:latin typeface="Lato" charset="0"/>
                <a:ea typeface="Lato" charset="0"/>
                <a:cs typeface="Lato" charset="0"/>
              </a:rPr>
              <a:t>2</a:t>
            </a:r>
            <a:r>
              <a:rPr lang="en-US" kern="0" baseline="30000" dirty="0" smtClean="0">
                <a:latin typeface="Lato" charset="0"/>
                <a:ea typeface="Lato" charset="0"/>
                <a:cs typeface="Lato" charset="0"/>
              </a:rPr>
              <a:t>64</a:t>
            </a:r>
            <a:r>
              <a:rPr lang="en-US" kern="0" dirty="0" smtClean="0"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i="1" kern="0" dirty="0" smtClean="0">
                <a:latin typeface="Lato" charset="0"/>
                <a:ea typeface="Lato" charset="0"/>
                <a:cs typeface="Lato" charset="0"/>
              </a:rPr>
              <a:t>virtual</a:t>
            </a:r>
            <a:r>
              <a:rPr lang="en-US" kern="0" dirty="0" smtClean="0">
                <a:latin typeface="Lato" charset="0"/>
                <a:ea typeface="Lato" charset="0"/>
                <a:cs typeface="Lato" charset="0"/>
              </a:rPr>
              <a:t> addresses (18 </a:t>
            </a:r>
            <a:r>
              <a:rPr lang="en-US" kern="0" dirty="0" err="1" smtClean="0">
                <a:latin typeface="Lato" charset="0"/>
                <a:ea typeface="Lato" charset="0"/>
                <a:cs typeface="Lato" charset="0"/>
              </a:rPr>
              <a:t>exabytes</a:t>
            </a:r>
            <a:r>
              <a:rPr lang="en-US" kern="0" dirty="0" smtClean="0">
                <a:latin typeface="Lato" charset="0"/>
                <a:ea typeface="Lato" charset="0"/>
                <a:cs typeface="Lato" charset="0"/>
              </a:rPr>
              <a:t>) </a:t>
            </a:r>
          </a:p>
          <a:p>
            <a:pPr lvl="2"/>
            <a:r>
              <a:rPr lang="en-US" i="1" kern="0" dirty="0" smtClean="0">
                <a:latin typeface="Lato" charset="0"/>
                <a:ea typeface="Lato" charset="0"/>
                <a:cs typeface="Lato" charset="0"/>
              </a:rPr>
              <a:t>Private, all to you yourself</a:t>
            </a:r>
            <a:r>
              <a:rPr lang="is-IS" i="1" kern="0" dirty="0" smtClean="0">
                <a:latin typeface="Lato" charset="0"/>
                <a:ea typeface="Lato" charset="0"/>
                <a:cs typeface="Lato" charset="0"/>
              </a:rPr>
              <a:t>…</a:t>
            </a:r>
            <a:endParaRPr lang="en-US" i="1" kern="0" dirty="0" smtClean="0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327" y="127945"/>
            <a:ext cx="1350659" cy="135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599" y="1177248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b="0" dirty="0">
                <a:latin typeface="Lato" charset="0"/>
                <a:ea typeface="Lato" charset="0"/>
                <a:cs typeface="Lato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Lato" charset="0"/>
                <a:ea typeface="Lato" charset="0"/>
                <a:cs typeface="Lato" charset="0"/>
              </a:rPr>
              <a:t>Program’s View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>
                <a:latin typeface="Lato" charset="0"/>
                <a:ea typeface="Lato" charset="0"/>
                <a:cs typeface="Lato" charset="0"/>
              </a:rPr>
              <a:pPr/>
              <a:t>9</a:t>
            </a:fld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74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3314" y="1863048"/>
            <a:ext cx="692285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0" smtClean="0">
                <a:latin typeface="Anonymous Pro" charset="0"/>
                <a:ea typeface="Anonymous Pro" charset="0"/>
                <a:cs typeface="Anonymous Pro" charset="0"/>
              </a:rPr>
              <a:t>%rip</a:t>
            </a:r>
            <a:endParaRPr lang="en-US" sz="2000" b="0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14746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97999" y="1558248"/>
            <a:ext cx="13716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Lato" charset="0"/>
                <a:ea typeface="Lato" charset="0"/>
                <a:cs typeface="Lato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31837" y="1326585"/>
            <a:ext cx="1845948" cy="52395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>
              <a:lnSpc>
                <a:spcPct val="100000"/>
              </a:lnSpc>
            </a:pPr>
            <a:r>
              <a:rPr lang="en-US" b="0" dirty="0">
                <a:latin typeface="Lato" charset="0"/>
                <a:ea typeface="Lato" charset="0"/>
                <a:cs typeface="Lato" charset="0"/>
              </a:rPr>
              <a:t>Memory</a:t>
            </a:r>
          </a:p>
        </p:txBody>
      </p:sp>
      <p:sp>
        <p:nvSpPr>
          <p:cNvPr id="147472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97999" y="2472648"/>
            <a:ext cx="13716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0" dirty="0">
                <a:latin typeface="Lato" charset="0"/>
                <a:ea typeface="Lato" charset="0"/>
                <a:cs typeface="Lato" charset="0"/>
              </a:rPr>
              <a:t>Condition</a:t>
            </a:r>
          </a:p>
          <a:p>
            <a:r>
              <a:rPr lang="en-US" sz="2000" b="0" dirty="0">
                <a:latin typeface="Lato" charset="0"/>
                <a:ea typeface="Lato" charset="0"/>
                <a:cs typeface="Lato" charset="0"/>
              </a:rPr>
              <a:t>Codes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623039" y="1736227"/>
            <a:ext cx="5139758" cy="4827500"/>
            <a:chOff x="-218084" y="1052611"/>
            <a:chExt cx="8990609" cy="5500589"/>
          </a:xfrm>
        </p:grpSpPr>
        <p:sp>
          <p:nvSpPr>
            <p:cNvPr id="57" name="Rectangle 5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07636" y="5578957"/>
              <a:ext cx="3200400" cy="950912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Instructions</a:t>
              </a:r>
            </a:p>
          </p:txBody>
        </p:sp>
        <p:sp>
          <p:nvSpPr>
            <p:cNvPr id="58" name="Rectangle 5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11790" y="4953000"/>
              <a:ext cx="3200400" cy="639762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Literals</a:t>
              </a:r>
            </a:p>
          </p:txBody>
        </p:sp>
        <p:sp>
          <p:nvSpPr>
            <p:cNvPr id="59" name="Rectangle 5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09850" y="4046537"/>
              <a:ext cx="3200400" cy="906463"/>
            </a:xfrm>
            <a:prstGeom prst="rect">
              <a:avLst/>
            </a:prstGeom>
            <a:solidFill>
              <a:srgbClr val="94BD5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Static Data</a:t>
              </a:r>
            </a:p>
          </p:txBody>
        </p:sp>
        <p:sp>
          <p:nvSpPr>
            <p:cNvPr id="60" name="Rectangle 5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09850" y="3132138"/>
              <a:ext cx="3200400" cy="906462"/>
            </a:xfrm>
            <a:prstGeom prst="rect">
              <a:avLst/>
            </a:prstGeom>
            <a:solidFill>
              <a:srgbClr val="DC23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Dynamic Data</a:t>
              </a:r>
              <a:b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</a:b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(Heap)</a:t>
              </a:r>
            </a:p>
          </p:txBody>
        </p:sp>
        <p:sp>
          <p:nvSpPr>
            <p:cNvPr id="61" name="Rectangle 6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609850" y="2286000"/>
              <a:ext cx="3200400" cy="8382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09850" y="1371600"/>
              <a:ext cx="3200400" cy="906463"/>
            </a:xfrm>
            <a:prstGeom prst="rect">
              <a:avLst/>
            </a:prstGeom>
            <a:solidFill>
              <a:srgbClr val="FF950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Stack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998890" y="4920756"/>
              <a:ext cx="2179638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dirty="0" smtClean="0">
                  <a:latin typeface="Lato" charset="0"/>
                  <a:ea typeface="Lato" charset="0"/>
                  <a:cs typeface="Lato" charset="0"/>
                </a:rPr>
                <a:t>Large </a:t>
              </a: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constants </a:t>
              </a:r>
              <a:br>
                <a:rPr lang="en-US" sz="1400" b="0" smtClean="0">
                  <a:latin typeface="Lato" charset="0"/>
                  <a:ea typeface="Lato" charset="0"/>
                  <a:cs typeface="Lato" charset="0"/>
                </a:rPr>
              </a:b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(</a:t>
              </a:r>
              <a:r>
                <a:rPr lang="en-US" sz="1400" b="0" dirty="0" smtClean="0">
                  <a:latin typeface="Lato" charset="0"/>
                  <a:ea typeface="Lato" charset="0"/>
                  <a:cs typeface="Lato" charset="0"/>
                </a:rPr>
                <a:t>e.g</a:t>
              </a:r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., “example”)</a:t>
              </a:r>
            </a:p>
          </p:txBody>
        </p:sp>
        <p:sp>
          <p:nvSpPr>
            <p:cNvPr id="64" name="Text Box 1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019800" y="4038600"/>
              <a:ext cx="2752725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i="1" dirty="0">
                  <a:latin typeface="Lato" charset="0"/>
                  <a:ea typeface="Lato" charset="0"/>
                  <a:cs typeface="Lato" charset="0"/>
                </a:rPr>
                <a:t>static</a:t>
              </a:r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 variables</a:t>
              </a:r>
            </a:p>
            <a:p>
              <a:r>
                <a:rPr lang="en-US" sz="1400" b="0" dirty="0" smtClean="0">
                  <a:latin typeface="Lato" charset="0"/>
                  <a:ea typeface="Lato" charset="0"/>
                  <a:cs typeface="Lato" charset="0"/>
                </a:rPr>
                <a:t>(global variables in C)</a:t>
              </a:r>
              <a:endParaRPr lang="en-US" sz="1400" b="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5" name="Text Box 1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9800" y="3276600"/>
              <a:ext cx="22860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>
                  <a:latin typeface="Lato" charset="0"/>
                  <a:ea typeface="Lato" charset="0"/>
                  <a:cs typeface="Lato" charset="0"/>
                </a:rPr>
                <a:t>variables </a:t>
              </a: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allocated</a:t>
              </a:r>
              <a:br>
                <a:rPr lang="en-US" sz="1400" b="0" smtClean="0">
                  <a:latin typeface="Lato" charset="0"/>
                  <a:ea typeface="Lato" charset="0"/>
                  <a:cs typeface="Lato" charset="0"/>
                </a:rPr>
              </a:b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 with </a:t>
              </a:r>
              <a:r>
                <a:rPr lang="en-US" sz="1400" b="0" i="1" smtClean="0">
                  <a:latin typeface="Lato" charset="0"/>
                  <a:ea typeface="Lato" charset="0"/>
                  <a:cs typeface="Lato" charset="0"/>
                </a:rPr>
                <a:t>new</a:t>
              </a:r>
              <a:r>
                <a:rPr lang="en-US" sz="1400" b="0" smtClean="0">
                  <a:latin typeface="Lato" charset="0"/>
                  <a:ea typeface="Lato" charset="0"/>
                  <a:cs typeface="Lato" charset="0"/>
                </a:rPr>
                <a:t> </a:t>
              </a:r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or </a:t>
              </a:r>
              <a:r>
                <a:rPr lang="en-US" sz="1400" b="0" i="1" dirty="0">
                  <a:latin typeface="Lato" charset="0"/>
                  <a:ea typeface="Lato" charset="0"/>
                  <a:cs typeface="Lato" charset="0"/>
                </a:rPr>
                <a:t>malloc</a:t>
              </a:r>
              <a:endParaRPr lang="en-US" sz="1400" b="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6" name="Text Box 1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9800" y="1524000"/>
              <a:ext cx="16764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local variables;</a:t>
              </a:r>
              <a:br>
                <a:rPr lang="en-US" sz="1400" b="0" dirty="0">
                  <a:latin typeface="Lato" charset="0"/>
                  <a:ea typeface="Lato" charset="0"/>
                  <a:cs typeface="Lato" charset="0"/>
                </a:rPr>
              </a:br>
              <a:r>
                <a:rPr lang="en-US" sz="1400" b="0" dirty="0">
                  <a:latin typeface="Lato" charset="0"/>
                  <a:ea typeface="Lato" charset="0"/>
                  <a:cs typeface="Lato" charset="0"/>
                </a:rPr>
                <a:t>procedure context</a:t>
              </a:r>
            </a:p>
          </p:txBody>
        </p:sp>
        <p:sp>
          <p:nvSpPr>
            <p:cNvPr id="67" name="Text Box 13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905000" y="6096000"/>
              <a:ext cx="306388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r>
                <a:rPr lang="en-US" sz="2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0</a:t>
              </a:r>
            </a:p>
          </p:txBody>
        </p:sp>
        <p:sp>
          <p:nvSpPr>
            <p:cNvPr id="68" name="Text Box 1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704517" y="1052611"/>
              <a:ext cx="606426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r>
                <a:rPr lang="en-US" sz="16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2</a:t>
              </a:r>
              <a:r>
                <a:rPr lang="en-US" sz="1600" baseline="330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N</a:t>
              </a:r>
              <a:r>
                <a:rPr lang="en-US" sz="1600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-1</a:t>
              </a:r>
            </a:p>
          </p:txBody>
        </p:sp>
        <p:sp>
          <p:nvSpPr>
            <p:cNvPr id="69" name="Line 1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484778" y="1371600"/>
              <a:ext cx="0" cy="518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0" name="Line 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rot="10800000" flipV="1">
              <a:off x="5257800" y="1904999"/>
              <a:ext cx="0" cy="685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1" name="Line 8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rot="10800000">
              <a:off x="5257800" y="2895599"/>
              <a:ext cx="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3" name="TextBox 72"/>
            <p:cNvSpPr txBox="1"/>
            <p:nvPr>
              <p:custDataLst>
                <p:tags r:id="rId24"/>
              </p:custDataLst>
            </p:nvPr>
          </p:nvSpPr>
          <p:spPr>
            <a:xfrm>
              <a:off x="203543" y="1393212"/>
              <a:ext cx="2288639" cy="350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 smtClean="0">
                  <a:latin typeface="Lato" charset="0"/>
                  <a:ea typeface="Lato" charset="0"/>
                  <a:cs typeface="Lato" charset="0"/>
                </a:rPr>
                <a:t>High addresses</a:t>
              </a:r>
              <a:endParaRPr lang="en-US" sz="1400" b="0" i="1" dirty="0" smtClean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4" name="TextBox 73"/>
            <p:cNvSpPr txBox="1"/>
            <p:nvPr>
              <p:custDataLst>
                <p:tags r:id="rId25"/>
              </p:custDataLst>
            </p:nvPr>
          </p:nvSpPr>
          <p:spPr>
            <a:xfrm>
              <a:off x="-218084" y="6179179"/>
              <a:ext cx="2276566" cy="350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1" smtClean="0">
                  <a:latin typeface="Lato" charset="0"/>
                  <a:ea typeface="Lato" charset="0"/>
                  <a:cs typeface="Lato" charset="0"/>
                </a:rPr>
                <a:t>Low addresses</a:t>
              </a:r>
              <a:endParaRPr lang="en-US" sz="1400" b="0" i="1" dirty="0" smtClean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78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702999" y="1674475"/>
            <a:ext cx="15087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b="0" dirty="0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48" y="185731"/>
            <a:ext cx="1392094" cy="13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Lato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Lato" panose="020F0502020204030203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smtClean="0">
            <a:latin typeface="Lato" charset="0"/>
            <a:ea typeface="Lato" charset="0"/>
            <a:cs typeface="Lato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ato" id="{22F12715-FA16-411B-940C-2A498F47E376}" vid="{FF9FB65D-C0CD-42F5-8490-FCF8DFEF2F5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Lato</Template>
  <TotalTime>53394</TotalTime>
  <Words>2837</Words>
  <Application>Microsoft Office PowerPoint</Application>
  <PresentationFormat>On-screen Show (4:3)</PresentationFormat>
  <Paragraphs>789</Paragraphs>
  <Slides>35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ＭＳ Ｐゴシック</vt:lpstr>
      <vt:lpstr>Anonymous Pro</vt:lpstr>
      <vt:lpstr>Anonymous Pro Regular</vt:lpstr>
      <vt:lpstr>Arial</vt:lpstr>
      <vt:lpstr>Arial Narrow</vt:lpstr>
      <vt:lpstr>Calibri</vt:lpstr>
      <vt:lpstr>Courier New</vt:lpstr>
      <vt:lpstr>DejaVu Sans</vt:lpstr>
      <vt:lpstr>Helvetica Neue Light</vt:lpstr>
      <vt:lpstr>Lato</vt:lpstr>
      <vt:lpstr>Lato Light</vt:lpstr>
      <vt:lpstr>Wingdings</vt:lpstr>
      <vt:lpstr>Wingdings 2</vt:lpstr>
      <vt:lpstr>Lato</vt:lpstr>
      <vt:lpstr>We made it! </vt:lpstr>
      <vt:lpstr>Today</vt:lpstr>
      <vt:lpstr>Final Exam</vt:lpstr>
      <vt:lpstr>Course Evaluations</vt:lpstr>
      <vt:lpstr>I’m Just a Bill (I mean, Program)</vt:lpstr>
      <vt:lpstr>How Code Becomes A Program.</vt:lpstr>
      <vt:lpstr>Instruction Set Architecture</vt:lpstr>
      <vt:lpstr>Assembly Programmer’s View</vt:lpstr>
      <vt:lpstr>Program’s View</vt:lpstr>
      <vt:lpstr>Program’s View</vt:lpstr>
      <vt:lpstr>Program’s View</vt:lpstr>
      <vt:lpstr>Program’s View</vt:lpstr>
      <vt:lpstr>But remember… it’s all an illusion!</vt:lpstr>
      <vt:lpstr>But remember… it’s all an illusion!</vt:lpstr>
      <vt:lpstr>Virtual Memory</vt:lpstr>
      <vt:lpstr>But memory is also a lie!</vt:lpstr>
      <vt:lpstr>C: The Low Level-High Level Language</vt:lpstr>
      <vt:lpstr>Nested Array Example</vt:lpstr>
      <vt:lpstr>Multi-Level Array Example</vt:lpstr>
      <vt:lpstr>Array Element Accesses</vt:lpstr>
      <vt:lpstr>C: The Low Level-High Level Language</vt:lpstr>
      <vt:lpstr>Java: A High Level Language</vt:lpstr>
      <vt:lpstr>Victory Lap</vt:lpstr>
      <vt:lpstr>PowerPoint Presentation</vt:lpstr>
      <vt:lpstr>Welcome!</vt:lpstr>
      <vt:lpstr>C/Java, assembly, and machine code</vt:lpstr>
      <vt:lpstr>The Big Theme:  Abstractions and Interfaces</vt:lpstr>
      <vt:lpstr>Little Theme 1: Representation</vt:lpstr>
      <vt:lpstr>Little Theme 2: Translation</vt:lpstr>
      <vt:lpstr>Little Theme 3: Control Flow</vt:lpstr>
      <vt:lpstr>Course Perspective</vt:lpstr>
      <vt:lpstr>PowerPoint Presentation</vt:lpstr>
      <vt:lpstr>PowerPoint Presentation</vt:lpstr>
      <vt:lpstr>Memory Hierarchy</vt:lpstr>
      <vt:lpstr>Thanks for a great quarter!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Brandon Holt</cp:lastModifiedBy>
  <cp:revision>776</cp:revision>
  <cp:lastPrinted>2014-12-03T18:52:46Z</cp:lastPrinted>
  <dcterms:created xsi:type="dcterms:W3CDTF">2014-05-30T21:19:58Z</dcterms:created>
  <dcterms:modified xsi:type="dcterms:W3CDTF">2016-06-03T18:30:22Z</dcterms:modified>
</cp:coreProperties>
</file>