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2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3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4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5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6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7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notesSlides/notesSlide8.xml" ContentType="application/vnd.openxmlformats-officedocument.presentationml.notesSlide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notesSlides/notesSlide9.xml" ContentType="application/vnd.openxmlformats-officedocument.presentationml.notesSlide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notesSlides/notesSlide10.xml" ContentType="application/vnd.openxmlformats-officedocument.presentationml.notesSlide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notesSlides/notesSlide11.xml" ContentType="application/vnd.openxmlformats-officedocument.presentationml.notesSlide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notesSlides/notesSlide12.xml" ContentType="application/vnd.openxmlformats-officedocument.presentationml.notesSlide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notesSlides/notesSlide13.xml" ContentType="application/vnd.openxmlformats-officedocument.presentationml.notesSlide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notesSlides/notesSlide14.xml" ContentType="application/vnd.openxmlformats-officedocument.presentationml.notesSlide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notesSlides/notesSlide15.xml" ContentType="application/vnd.openxmlformats-officedocument.presentationml.notesSlide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notesSlides/notesSlide16.xml" ContentType="application/vnd.openxmlformats-officedocument.presentationml.notesSlide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notesSlides/notesSlide17.xml" ContentType="application/vnd.openxmlformats-officedocument.presentationml.notesSlide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1" r:id="rId1"/>
  </p:sldMasterIdLst>
  <p:notesMasterIdLst>
    <p:notesMasterId r:id="rId30"/>
  </p:notesMasterIdLst>
  <p:handoutMasterIdLst>
    <p:handoutMasterId r:id="rId31"/>
  </p:handoutMasterIdLst>
  <p:sldIdLst>
    <p:sldId id="801" r:id="rId2"/>
    <p:sldId id="708" r:id="rId3"/>
    <p:sldId id="862" r:id="rId4"/>
    <p:sldId id="846" r:id="rId5"/>
    <p:sldId id="871" r:id="rId6"/>
    <p:sldId id="864" r:id="rId7"/>
    <p:sldId id="863" r:id="rId8"/>
    <p:sldId id="829" r:id="rId9"/>
    <p:sldId id="870" r:id="rId10"/>
    <p:sldId id="861" r:id="rId11"/>
    <p:sldId id="847" r:id="rId12"/>
    <p:sldId id="848" r:id="rId13"/>
    <p:sldId id="866" r:id="rId14"/>
    <p:sldId id="867" r:id="rId15"/>
    <p:sldId id="872" r:id="rId16"/>
    <p:sldId id="859" r:id="rId17"/>
    <p:sldId id="850" r:id="rId18"/>
    <p:sldId id="849" r:id="rId19"/>
    <p:sldId id="854" r:id="rId20"/>
    <p:sldId id="855" r:id="rId21"/>
    <p:sldId id="873" r:id="rId22"/>
    <p:sldId id="860" r:id="rId23"/>
    <p:sldId id="853" r:id="rId24"/>
    <p:sldId id="858" r:id="rId25"/>
    <p:sldId id="842" r:id="rId26"/>
    <p:sldId id="843" r:id="rId27"/>
    <p:sldId id="844" r:id="rId28"/>
    <p:sldId id="845" r:id="rId29"/>
  </p:sldIdLst>
  <p:sldSz cx="9144000" cy="6858000" type="screen4x3"/>
  <p:notesSz cx="9296400" cy="7010400"/>
  <p:custDataLst>
    <p:tags r:id="rId3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4">
          <p15:clr>
            <a:srgbClr val="A4A3A4"/>
          </p15:clr>
        </p15:guide>
        <p15:guide id="2" pos="343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C52A6"/>
    <a:srgbClr val="C1A66E"/>
    <a:srgbClr val="B8A677"/>
    <a:srgbClr val="D5F1CF"/>
    <a:srgbClr val="E86218"/>
    <a:srgbClr val="FF9999"/>
    <a:srgbClr val="FFFF99"/>
    <a:srgbClr val="DCB834"/>
    <a:srgbClr val="DFC03D"/>
    <a:srgbClr val="CDF1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27" autoAdjust="0"/>
    <p:restoredTop sz="91190" autoAdjust="0"/>
  </p:normalViewPr>
  <p:slideViewPr>
    <p:cSldViewPr snapToGrid="0">
      <p:cViewPr>
        <p:scale>
          <a:sx n="129" d="100"/>
          <a:sy n="129" d="100"/>
        </p:scale>
        <p:origin x="328" y="424"/>
      </p:cViewPr>
      <p:guideLst>
        <p:guide orient="horz" pos="2064"/>
        <p:guide pos="34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12"/>
    </p:cViewPr>
  </p:sorterViewPr>
  <p:notesViewPr>
    <p:cSldViewPr snapToObjects="1">
      <p:cViewPr varScale="1">
        <p:scale>
          <a:sx n="129" d="100"/>
          <a:sy n="129" d="100"/>
        </p:scale>
        <p:origin x="1456" y="208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tags" Target="tags/tag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78930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74249" cy="33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80" tIns="44140" rIns="88280" bIns="4414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8320" y="0"/>
            <a:ext cx="4074249" cy="33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80" tIns="44140" rIns="88280" bIns="4414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1788" y="501650"/>
            <a:ext cx="3567112" cy="2674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61077" y="3343261"/>
            <a:ext cx="6790415" cy="3120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80" tIns="44140" rIns="88280" bIns="441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86521"/>
            <a:ext cx="4074249" cy="33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80" tIns="44140" rIns="88280" bIns="4414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8320" y="6686521"/>
            <a:ext cx="4074249" cy="33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80" tIns="44140" rIns="88280" bIns="4414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088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37160" indent="-137160" algn="l" rtl="0" eaLnBrk="0" fontAlgn="base" hangingPunct="0">
      <a:spcBef>
        <a:spcPct val="30000"/>
      </a:spcBef>
      <a:spcAft>
        <a:spcPct val="0"/>
      </a:spcAft>
      <a:buFont typeface=".AppleSystemUIFont" charset="-120"/>
      <a:buChar char="–"/>
      <a:defRPr sz="1200" kern="1200">
        <a:solidFill>
          <a:schemeClr val="tx1"/>
        </a:solidFill>
        <a:latin typeface="Roboto" charset="0"/>
        <a:ea typeface="Roboto" charset="0"/>
        <a:cs typeface="Roboto" charset="0"/>
      </a:defRPr>
    </a:lvl1pPr>
    <a:lvl2pPr marL="320040" indent="-137160" algn="l" rtl="0" eaLnBrk="0" fontAlgn="base" hangingPunct="0">
      <a:spcBef>
        <a:spcPct val="30000"/>
      </a:spcBef>
      <a:spcAft>
        <a:spcPct val="0"/>
      </a:spcAft>
      <a:buFont typeface=".AppleSystemUIFont" charset="-120"/>
      <a:buChar char="–"/>
      <a:defRPr sz="1200" kern="1200">
        <a:solidFill>
          <a:schemeClr val="tx1"/>
        </a:solidFill>
        <a:latin typeface="Roboto" charset="0"/>
        <a:ea typeface="Roboto" charset="0"/>
        <a:cs typeface="Roboto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Roboto" charset="0"/>
        <a:ea typeface="Roboto" charset="0"/>
        <a:cs typeface="Roboto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Roboto" charset="0"/>
        <a:ea typeface="Roboto" charset="0"/>
        <a:cs typeface="Roboto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Roboto" charset="0"/>
        <a:ea typeface="Roboto" charset="0"/>
        <a:cs typeface="Roboto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362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2642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aseline="0" dirty="0" smtClean="0">
              <a:latin typeface="Roboto" charset="0"/>
              <a:ea typeface="Roboto" charset="0"/>
              <a:cs typeface="Robo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4615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0186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9921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Roboto" charset="0"/>
                <a:ea typeface="Roboto" charset="0"/>
                <a:cs typeface="Roboto" charset="0"/>
              </a:rPr>
              <a:t>Note the order of operation: &amp; applies</a:t>
            </a:r>
            <a:r>
              <a:rPr lang="en-US" baseline="0" dirty="0" smtClean="0">
                <a:latin typeface="Roboto" charset="0"/>
                <a:ea typeface="Roboto" charset="0"/>
                <a:cs typeface="Roboto" charset="0"/>
              </a:rPr>
              <a:t> to the entire expression</a:t>
            </a:r>
          </a:p>
          <a:p>
            <a:r>
              <a:rPr lang="en-US" baseline="0" dirty="0" smtClean="0">
                <a:latin typeface="Roboto" charset="0"/>
                <a:ea typeface="Roboto" charset="0"/>
                <a:cs typeface="Roboto" charset="0"/>
              </a:rPr>
              <a:t>Also: 2 instances of “syntactic sugar”</a:t>
            </a:r>
          </a:p>
        </p:txBody>
      </p:sp>
    </p:spTree>
    <p:extLst>
      <p:ext uri="{BB962C8B-B14F-4D97-AF65-F5344CB8AC3E}">
        <p14:creationId xmlns:p14="http://schemas.microsoft.com/office/powerpoint/2010/main" val="13228994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struct S1 { … } *p; - this defines a ne</a:t>
            </a:r>
            <a:r>
              <a:rPr lang="en-US" baseline="0" dirty="0" smtClean="0"/>
              <a:t>w type “struct S1”, and creates a variable p with type “struct S1 *”</a:t>
            </a:r>
          </a:p>
          <a:p>
            <a:r>
              <a:rPr lang="en-US" baseline="0" dirty="0" smtClean="0"/>
              <a:t>#include &lt;</a:t>
            </a:r>
            <a:r>
              <a:rPr lang="en-US" baseline="0" dirty="0" err="1" smtClean="0"/>
              <a:t>stddef.h</a:t>
            </a:r>
            <a:r>
              <a:rPr lang="en-US" baseline="0" dirty="0" smtClean="0"/>
              <a:t>&gt;// for </a:t>
            </a:r>
            <a:r>
              <a:rPr lang="en-US" baseline="0" dirty="0" err="1" smtClean="0"/>
              <a:t>offsetof</a:t>
            </a:r>
            <a:endParaRPr lang="en-US" baseline="0" dirty="0" smtClean="0"/>
          </a:p>
          <a:p>
            <a:r>
              <a:rPr lang="en-US" baseline="0" dirty="0" err="1" smtClean="0"/>
              <a:t>printf</a:t>
            </a:r>
            <a:r>
              <a:rPr lang="en-US" baseline="0" dirty="0" smtClean="0"/>
              <a:t>("</a:t>
            </a:r>
            <a:r>
              <a:rPr lang="en-US" baseline="0" dirty="0" err="1" smtClean="0"/>
              <a:t>sizeof</a:t>
            </a:r>
            <a:r>
              <a:rPr lang="en-US" baseline="0" dirty="0" smtClean="0"/>
              <a:t> p = %d\n", (</a:t>
            </a:r>
            <a:r>
              <a:rPr lang="en-US" baseline="0" dirty="0" err="1" smtClean="0"/>
              <a:t>int</a:t>
            </a:r>
            <a:r>
              <a:rPr lang="en-US" baseline="0" dirty="0" smtClean="0"/>
              <a:t>) </a:t>
            </a:r>
            <a:r>
              <a:rPr lang="en-US" baseline="0" dirty="0" err="1" smtClean="0"/>
              <a:t>sizeof</a:t>
            </a:r>
            <a:r>
              <a:rPr lang="en-US" baseline="0" dirty="0" smtClean="0"/>
              <a:t>(p));</a:t>
            </a:r>
          </a:p>
          <a:p>
            <a:r>
              <a:rPr lang="en-US" baseline="0" dirty="0" err="1" smtClean="0"/>
              <a:t>printf</a:t>
            </a:r>
            <a:r>
              <a:rPr lang="en-US" baseline="0" dirty="0" smtClean="0"/>
              <a:t>("offset of v in p = %d\n", (int) </a:t>
            </a:r>
            <a:r>
              <a:rPr lang="en-US" baseline="0" dirty="0" err="1" smtClean="0"/>
              <a:t>offsetof</a:t>
            </a:r>
            <a:r>
              <a:rPr lang="en-US" baseline="0" dirty="0" smtClean="0"/>
              <a:t>(struct S1, v));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032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772">
              <a:defRPr/>
            </a:pPr>
            <a:r>
              <a:rPr lang="en-US" dirty="0" smtClean="0"/>
              <a:t>struct S2 { … } a[10];</a:t>
            </a:r>
            <a:r>
              <a:rPr lang="en-US" baseline="0" dirty="0" smtClean="0"/>
              <a:t> - declares a new type “struct S2”, then declares an array </a:t>
            </a:r>
            <a:r>
              <a:rPr lang="en-US" i="1" baseline="0" dirty="0" smtClean="0"/>
              <a:t>a</a:t>
            </a:r>
            <a:r>
              <a:rPr lang="en-US" i="0" baseline="0" dirty="0" smtClean="0"/>
              <a:t> that contains 10 “struct S2” elements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066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Note: the</a:t>
            </a:r>
            <a:r>
              <a:rPr lang="en-US" baseline="0"/>
              <a:t> behavior of bit-fields is mostly implementation-dependent (K&amp;R 6.9) – this example may not work on different systems!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827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378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802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089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914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489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353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does a “.” access get translated</a:t>
            </a:r>
            <a:r>
              <a:rPr lang="en-US" baseline="0" dirty="0"/>
              <a:t> into assembly? It looks exactly like a pointer access: an offset is added to the beginning of the struct to reach the appropriate member, then the access is performed. When a “.” access is performed, no “pointer” (i.e. no address kept in some register) is needed: the </a:t>
            </a:r>
            <a:r>
              <a:rPr lang="en-US" baseline="0" dirty="0" err="1"/>
              <a:t>struct’s</a:t>
            </a:r>
            <a:r>
              <a:rPr lang="en-US" baseline="0" dirty="0"/>
              <a:t> location on the current function’s stack frame (or in the </a:t>
            </a:r>
            <a:r>
              <a:rPr lang="en-US" baseline="0" dirty="0" err="1"/>
              <a:t>args</a:t>
            </a:r>
            <a:r>
              <a:rPr lang="en-US" baseline="0" dirty="0"/>
              <a:t> section of the caller’s stack frame) is always known, so the offsets can always be calculated relative to </a:t>
            </a:r>
            <a:r>
              <a:rPr lang="en-US" baseline="0" dirty="0" smtClean="0"/>
              <a:t>%</a:t>
            </a:r>
            <a:r>
              <a:rPr lang="en-US" baseline="0" dirty="0" err="1" smtClean="0"/>
              <a:t>rsp</a:t>
            </a:r>
            <a:r>
              <a:rPr lang="en-US" baseline="0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303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324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86" y="373589"/>
            <a:ext cx="8867301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286" y="1135589"/>
            <a:ext cx="8867301" cy="5425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399" y="337978"/>
            <a:ext cx="8858319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5690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1">
                    <a:tint val="7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7CBE8339-D2AD-46DC-A898-FD1E949067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8329353" y="-2231"/>
            <a:ext cx="8146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b="0" i="0" dirty="0" smtClean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Spring 2016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289717" y="-2231"/>
            <a:ext cx="5645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0" i="0" dirty="0" err="1" smtClean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Structs</a:t>
            </a:r>
            <a:endParaRPr lang="en-US" sz="900" b="0" i="0" dirty="0" smtClean="0">
              <a:solidFill>
                <a:schemeClr val="bg1"/>
              </a:solidFill>
              <a:latin typeface="Roboto Regular" charset="0"/>
              <a:ea typeface="Roboto Regular" charset="0"/>
              <a:cs typeface="Roboto Regular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7" r:id="rId3"/>
    <p:sldLayoutId id="2147483678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0" Type="http://schemas.openxmlformats.org/officeDocument/2006/relationships/tags" Target="../tags/tag21.xml"/><Relationship Id="rId21" Type="http://schemas.openxmlformats.org/officeDocument/2006/relationships/tags" Target="../tags/tag22.xml"/><Relationship Id="rId22" Type="http://schemas.openxmlformats.org/officeDocument/2006/relationships/tags" Target="../tags/tag23.xml"/><Relationship Id="rId23" Type="http://schemas.openxmlformats.org/officeDocument/2006/relationships/tags" Target="../tags/tag24.xml"/><Relationship Id="rId24" Type="http://schemas.openxmlformats.org/officeDocument/2006/relationships/tags" Target="../tags/tag25.xml"/><Relationship Id="rId25" Type="http://schemas.openxmlformats.org/officeDocument/2006/relationships/tags" Target="../tags/tag26.xml"/><Relationship Id="rId26" Type="http://schemas.openxmlformats.org/officeDocument/2006/relationships/tags" Target="../tags/tag27.xml"/><Relationship Id="rId27" Type="http://schemas.openxmlformats.org/officeDocument/2006/relationships/tags" Target="../tags/tag28.xml"/><Relationship Id="rId28" Type="http://schemas.openxmlformats.org/officeDocument/2006/relationships/slideLayout" Target="../slideLayouts/slideLayout2.xml"/><Relationship Id="rId29" Type="http://schemas.openxmlformats.org/officeDocument/2006/relationships/notesSlide" Target="../notesSlides/notesSlide1.xml"/><Relationship Id="rId1" Type="http://schemas.openxmlformats.org/officeDocument/2006/relationships/tags" Target="../tags/tag2.xml"/><Relationship Id="rId2" Type="http://schemas.openxmlformats.org/officeDocument/2006/relationships/tags" Target="../tags/tag3.xml"/><Relationship Id="rId3" Type="http://schemas.openxmlformats.org/officeDocument/2006/relationships/tags" Target="../tags/tag4.xml"/><Relationship Id="rId4" Type="http://schemas.openxmlformats.org/officeDocument/2006/relationships/tags" Target="../tags/tag5.xml"/><Relationship Id="rId5" Type="http://schemas.openxmlformats.org/officeDocument/2006/relationships/tags" Target="../tags/tag6.xml"/><Relationship Id="rId30" Type="http://schemas.openxmlformats.org/officeDocument/2006/relationships/image" Target="../media/image2.png"/><Relationship Id="rId31" Type="http://schemas.openxmlformats.org/officeDocument/2006/relationships/image" Target="../media/image3.png"/><Relationship Id="rId32" Type="http://schemas.openxmlformats.org/officeDocument/2006/relationships/image" Target="../media/image4.png"/><Relationship Id="rId9" Type="http://schemas.openxmlformats.org/officeDocument/2006/relationships/tags" Target="../tags/tag10.xml"/><Relationship Id="rId6" Type="http://schemas.openxmlformats.org/officeDocument/2006/relationships/tags" Target="../tags/tag7.xml"/><Relationship Id="rId7" Type="http://schemas.openxmlformats.org/officeDocument/2006/relationships/tags" Target="../tags/tag8.xml"/><Relationship Id="rId8" Type="http://schemas.openxmlformats.org/officeDocument/2006/relationships/tags" Target="../tags/tag9.xml"/><Relationship Id="rId33" Type="http://schemas.openxmlformats.org/officeDocument/2006/relationships/image" Target="../media/image5.png"/><Relationship Id="rId34" Type="http://schemas.openxmlformats.org/officeDocument/2006/relationships/image" Target="../media/image6.png"/><Relationship Id="rId35" Type="http://schemas.openxmlformats.org/officeDocument/2006/relationships/image" Target="../media/image7.png"/><Relationship Id="rId10" Type="http://schemas.openxmlformats.org/officeDocument/2006/relationships/tags" Target="../tags/tag11.xml"/><Relationship Id="rId11" Type="http://schemas.openxmlformats.org/officeDocument/2006/relationships/tags" Target="../tags/tag12.xml"/><Relationship Id="rId12" Type="http://schemas.openxmlformats.org/officeDocument/2006/relationships/tags" Target="../tags/tag13.xml"/><Relationship Id="rId13" Type="http://schemas.openxmlformats.org/officeDocument/2006/relationships/tags" Target="../tags/tag14.xml"/><Relationship Id="rId14" Type="http://schemas.openxmlformats.org/officeDocument/2006/relationships/tags" Target="../tags/tag15.xml"/><Relationship Id="rId15" Type="http://schemas.openxmlformats.org/officeDocument/2006/relationships/tags" Target="../tags/tag16.xml"/><Relationship Id="rId16" Type="http://schemas.openxmlformats.org/officeDocument/2006/relationships/tags" Target="../tags/tag17.xml"/><Relationship Id="rId17" Type="http://schemas.openxmlformats.org/officeDocument/2006/relationships/tags" Target="../tags/tag18.xml"/><Relationship Id="rId18" Type="http://schemas.openxmlformats.org/officeDocument/2006/relationships/tags" Target="../tags/tag19.xml"/><Relationship Id="rId19" Type="http://schemas.openxmlformats.org/officeDocument/2006/relationships/tags" Target="../tags/tag20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tags" Target="../tags/tag67.xml"/><Relationship Id="rId12" Type="http://schemas.openxmlformats.org/officeDocument/2006/relationships/tags" Target="../tags/tag68.xml"/><Relationship Id="rId13" Type="http://schemas.openxmlformats.org/officeDocument/2006/relationships/tags" Target="../tags/tag69.xml"/><Relationship Id="rId14" Type="http://schemas.openxmlformats.org/officeDocument/2006/relationships/tags" Target="../tags/tag70.xml"/><Relationship Id="rId15" Type="http://schemas.openxmlformats.org/officeDocument/2006/relationships/slideLayout" Target="../slideLayouts/slideLayout2.xml"/><Relationship Id="rId16" Type="http://schemas.openxmlformats.org/officeDocument/2006/relationships/notesSlide" Target="../notesSlides/notesSlide9.xml"/><Relationship Id="rId1" Type="http://schemas.openxmlformats.org/officeDocument/2006/relationships/tags" Target="../tags/tag57.xml"/><Relationship Id="rId2" Type="http://schemas.openxmlformats.org/officeDocument/2006/relationships/tags" Target="../tags/tag58.xml"/><Relationship Id="rId3" Type="http://schemas.openxmlformats.org/officeDocument/2006/relationships/tags" Target="../tags/tag59.xml"/><Relationship Id="rId4" Type="http://schemas.openxmlformats.org/officeDocument/2006/relationships/tags" Target="../tags/tag60.xml"/><Relationship Id="rId5" Type="http://schemas.openxmlformats.org/officeDocument/2006/relationships/tags" Target="../tags/tag61.xml"/><Relationship Id="rId6" Type="http://schemas.openxmlformats.org/officeDocument/2006/relationships/tags" Target="../tags/tag62.xml"/><Relationship Id="rId7" Type="http://schemas.openxmlformats.org/officeDocument/2006/relationships/tags" Target="../tags/tag63.xml"/><Relationship Id="rId8" Type="http://schemas.openxmlformats.org/officeDocument/2006/relationships/tags" Target="../tags/tag64.xml"/><Relationship Id="rId9" Type="http://schemas.openxmlformats.org/officeDocument/2006/relationships/tags" Target="../tags/tag65.xml"/><Relationship Id="rId10" Type="http://schemas.openxmlformats.org/officeDocument/2006/relationships/tags" Target="../tags/tag66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tags" Target="../tags/tag81.xml"/><Relationship Id="rId12" Type="http://schemas.openxmlformats.org/officeDocument/2006/relationships/tags" Target="../tags/tag82.xml"/><Relationship Id="rId13" Type="http://schemas.openxmlformats.org/officeDocument/2006/relationships/tags" Target="../tags/tag83.xml"/><Relationship Id="rId14" Type="http://schemas.openxmlformats.org/officeDocument/2006/relationships/tags" Target="../tags/tag84.xml"/><Relationship Id="rId15" Type="http://schemas.openxmlformats.org/officeDocument/2006/relationships/slideLayout" Target="../slideLayouts/slideLayout2.xml"/><Relationship Id="rId16" Type="http://schemas.openxmlformats.org/officeDocument/2006/relationships/notesSlide" Target="../notesSlides/notesSlide10.xml"/><Relationship Id="rId1" Type="http://schemas.openxmlformats.org/officeDocument/2006/relationships/tags" Target="../tags/tag71.xml"/><Relationship Id="rId2" Type="http://schemas.openxmlformats.org/officeDocument/2006/relationships/tags" Target="../tags/tag72.xml"/><Relationship Id="rId3" Type="http://schemas.openxmlformats.org/officeDocument/2006/relationships/tags" Target="../tags/tag73.xml"/><Relationship Id="rId4" Type="http://schemas.openxmlformats.org/officeDocument/2006/relationships/tags" Target="../tags/tag74.xml"/><Relationship Id="rId5" Type="http://schemas.openxmlformats.org/officeDocument/2006/relationships/tags" Target="../tags/tag75.xml"/><Relationship Id="rId6" Type="http://schemas.openxmlformats.org/officeDocument/2006/relationships/tags" Target="../tags/tag76.xml"/><Relationship Id="rId7" Type="http://schemas.openxmlformats.org/officeDocument/2006/relationships/tags" Target="../tags/tag77.xml"/><Relationship Id="rId8" Type="http://schemas.openxmlformats.org/officeDocument/2006/relationships/tags" Target="../tags/tag78.xml"/><Relationship Id="rId9" Type="http://schemas.openxmlformats.org/officeDocument/2006/relationships/tags" Target="../tags/tag79.xml"/><Relationship Id="rId10" Type="http://schemas.openxmlformats.org/officeDocument/2006/relationships/tags" Target="../tags/tag80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93.xml"/><Relationship Id="rId20" Type="http://schemas.openxmlformats.org/officeDocument/2006/relationships/notesSlide" Target="../notesSlides/notesSlide11.xml"/><Relationship Id="rId10" Type="http://schemas.openxmlformats.org/officeDocument/2006/relationships/tags" Target="../tags/tag94.xml"/><Relationship Id="rId11" Type="http://schemas.openxmlformats.org/officeDocument/2006/relationships/tags" Target="../tags/tag95.xml"/><Relationship Id="rId12" Type="http://schemas.openxmlformats.org/officeDocument/2006/relationships/tags" Target="../tags/tag96.xml"/><Relationship Id="rId13" Type="http://schemas.openxmlformats.org/officeDocument/2006/relationships/tags" Target="../tags/tag97.xml"/><Relationship Id="rId14" Type="http://schemas.openxmlformats.org/officeDocument/2006/relationships/tags" Target="../tags/tag98.xml"/><Relationship Id="rId15" Type="http://schemas.openxmlformats.org/officeDocument/2006/relationships/tags" Target="../tags/tag99.xml"/><Relationship Id="rId16" Type="http://schemas.openxmlformats.org/officeDocument/2006/relationships/tags" Target="../tags/tag100.xml"/><Relationship Id="rId17" Type="http://schemas.openxmlformats.org/officeDocument/2006/relationships/tags" Target="../tags/tag101.xml"/><Relationship Id="rId18" Type="http://schemas.openxmlformats.org/officeDocument/2006/relationships/tags" Target="../tags/tag102.xml"/><Relationship Id="rId19" Type="http://schemas.openxmlformats.org/officeDocument/2006/relationships/slideLayout" Target="../slideLayouts/slideLayout2.xml"/><Relationship Id="rId1" Type="http://schemas.openxmlformats.org/officeDocument/2006/relationships/tags" Target="../tags/tag85.xml"/><Relationship Id="rId2" Type="http://schemas.openxmlformats.org/officeDocument/2006/relationships/tags" Target="../tags/tag86.xml"/><Relationship Id="rId3" Type="http://schemas.openxmlformats.org/officeDocument/2006/relationships/tags" Target="../tags/tag87.xml"/><Relationship Id="rId4" Type="http://schemas.openxmlformats.org/officeDocument/2006/relationships/tags" Target="../tags/tag88.xml"/><Relationship Id="rId5" Type="http://schemas.openxmlformats.org/officeDocument/2006/relationships/tags" Target="../tags/tag89.xml"/><Relationship Id="rId6" Type="http://schemas.openxmlformats.org/officeDocument/2006/relationships/tags" Target="../tags/tag90.xml"/><Relationship Id="rId7" Type="http://schemas.openxmlformats.org/officeDocument/2006/relationships/tags" Target="../tags/tag91.xml"/><Relationship Id="rId8" Type="http://schemas.openxmlformats.org/officeDocument/2006/relationships/tags" Target="../tags/tag92.xml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tags" Target="../tags/tag113.xml"/><Relationship Id="rId12" Type="http://schemas.openxmlformats.org/officeDocument/2006/relationships/tags" Target="../tags/tag114.xml"/><Relationship Id="rId13" Type="http://schemas.openxmlformats.org/officeDocument/2006/relationships/tags" Target="../tags/tag115.xml"/><Relationship Id="rId14" Type="http://schemas.openxmlformats.org/officeDocument/2006/relationships/tags" Target="../tags/tag116.xml"/><Relationship Id="rId15" Type="http://schemas.openxmlformats.org/officeDocument/2006/relationships/tags" Target="../tags/tag117.xml"/><Relationship Id="rId16" Type="http://schemas.openxmlformats.org/officeDocument/2006/relationships/tags" Target="../tags/tag118.xml"/><Relationship Id="rId17" Type="http://schemas.openxmlformats.org/officeDocument/2006/relationships/tags" Target="../tags/tag119.xml"/><Relationship Id="rId18" Type="http://schemas.openxmlformats.org/officeDocument/2006/relationships/slideLayout" Target="../slideLayouts/slideLayout3.xml"/><Relationship Id="rId19" Type="http://schemas.openxmlformats.org/officeDocument/2006/relationships/notesSlide" Target="../notesSlides/notesSlide12.xml"/><Relationship Id="rId1" Type="http://schemas.openxmlformats.org/officeDocument/2006/relationships/tags" Target="../tags/tag103.xml"/><Relationship Id="rId2" Type="http://schemas.openxmlformats.org/officeDocument/2006/relationships/tags" Target="../tags/tag104.xml"/><Relationship Id="rId3" Type="http://schemas.openxmlformats.org/officeDocument/2006/relationships/tags" Target="../tags/tag105.xml"/><Relationship Id="rId4" Type="http://schemas.openxmlformats.org/officeDocument/2006/relationships/tags" Target="../tags/tag106.xml"/><Relationship Id="rId5" Type="http://schemas.openxmlformats.org/officeDocument/2006/relationships/tags" Target="../tags/tag107.xml"/><Relationship Id="rId6" Type="http://schemas.openxmlformats.org/officeDocument/2006/relationships/tags" Target="../tags/tag108.xml"/><Relationship Id="rId7" Type="http://schemas.openxmlformats.org/officeDocument/2006/relationships/tags" Target="../tags/tag109.xml"/><Relationship Id="rId8" Type="http://schemas.openxmlformats.org/officeDocument/2006/relationships/tags" Target="../tags/tag110.xml"/><Relationship Id="rId9" Type="http://schemas.openxmlformats.org/officeDocument/2006/relationships/tags" Target="../tags/tag111.xml"/><Relationship Id="rId10" Type="http://schemas.openxmlformats.org/officeDocument/2006/relationships/tags" Target="../tags/tag112.xml"/></Relationships>
</file>

<file path=ppt/slides/_rels/slide14.xml.rels><?xml version="1.0" encoding="UTF-8" standalone="yes"?>
<Relationships xmlns="http://schemas.openxmlformats.org/package/2006/relationships"><Relationship Id="rId11" Type="http://schemas.openxmlformats.org/officeDocument/2006/relationships/tags" Target="../tags/tag130.xml"/><Relationship Id="rId12" Type="http://schemas.openxmlformats.org/officeDocument/2006/relationships/tags" Target="../tags/tag131.xml"/><Relationship Id="rId13" Type="http://schemas.openxmlformats.org/officeDocument/2006/relationships/tags" Target="../tags/tag132.xml"/><Relationship Id="rId14" Type="http://schemas.openxmlformats.org/officeDocument/2006/relationships/tags" Target="../tags/tag133.xml"/><Relationship Id="rId15" Type="http://schemas.openxmlformats.org/officeDocument/2006/relationships/tags" Target="../tags/tag134.xml"/><Relationship Id="rId16" Type="http://schemas.openxmlformats.org/officeDocument/2006/relationships/tags" Target="../tags/tag135.xml"/><Relationship Id="rId17" Type="http://schemas.openxmlformats.org/officeDocument/2006/relationships/tags" Target="../tags/tag136.xml"/><Relationship Id="rId18" Type="http://schemas.openxmlformats.org/officeDocument/2006/relationships/slideLayout" Target="../slideLayouts/slideLayout3.xml"/><Relationship Id="rId19" Type="http://schemas.openxmlformats.org/officeDocument/2006/relationships/notesSlide" Target="../notesSlides/notesSlide13.xml"/><Relationship Id="rId1" Type="http://schemas.openxmlformats.org/officeDocument/2006/relationships/tags" Target="../tags/tag120.xml"/><Relationship Id="rId2" Type="http://schemas.openxmlformats.org/officeDocument/2006/relationships/tags" Target="../tags/tag121.xml"/><Relationship Id="rId3" Type="http://schemas.openxmlformats.org/officeDocument/2006/relationships/tags" Target="../tags/tag122.xml"/><Relationship Id="rId4" Type="http://schemas.openxmlformats.org/officeDocument/2006/relationships/tags" Target="../tags/tag123.xml"/><Relationship Id="rId5" Type="http://schemas.openxmlformats.org/officeDocument/2006/relationships/tags" Target="../tags/tag124.xml"/><Relationship Id="rId6" Type="http://schemas.openxmlformats.org/officeDocument/2006/relationships/tags" Target="../tags/tag125.xml"/><Relationship Id="rId7" Type="http://schemas.openxmlformats.org/officeDocument/2006/relationships/tags" Target="../tags/tag126.xml"/><Relationship Id="rId8" Type="http://schemas.openxmlformats.org/officeDocument/2006/relationships/tags" Target="../tags/tag127.xml"/><Relationship Id="rId9" Type="http://schemas.openxmlformats.org/officeDocument/2006/relationships/tags" Target="../tags/tag128.xml"/><Relationship Id="rId10" Type="http://schemas.openxmlformats.org/officeDocument/2006/relationships/tags" Target="../tags/tag129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tags" Target="../tags/tag145.xml"/><Relationship Id="rId20" Type="http://schemas.openxmlformats.org/officeDocument/2006/relationships/tags" Target="../tags/tag156.xml"/><Relationship Id="rId21" Type="http://schemas.openxmlformats.org/officeDocument/2006/relationships/tags" Target="../tags/tag157.xml"/><Relationship Id="rId22" Type="http://schemas.openxmlformats.org/officeDocument/2006/relationships/slideLayout" Target="../slideLayouts/slideLayout2.xml"/><Relationship Id="rId23" Type="http://schemas.openxmlformats.org/officeDocument/2006/relationships/notesSlide" Target="../notesSlides/notesSlide14.xml"/><Relationship Id="rId10" Type="http://schemas.openxmlformats.org/officeDocument/2006/relationships/tags" Target="../tags/tag146.xml"/><Relationship Id="rId11" Type="http://schemas.openxmlformats.org/officeDocument/2006/relationships/tags" Target="../tags/tag147.xml"/><Relationship Id="rId12" Type="http://schemas.openxmlformats.org/officeDocument/2006/relationships/tags" Target="../tags/tag148.xml"/><Relationship Id="rId13" Type="http://schemas.openxmlformats.org/officeDocument/2006/relationships/tags" Target="../tags/tag149.xml"/><Relationship Id="rId14" Type="http://schemas.openxmlformats.org/officeDocument/2006/relationships/tags" Target="../tags/tag150.xml"/><Relationship Id="rId15" Type="http://schemas.openxmlformats.org/officeDocument/2006/relationships/tags" Target="../tags/tag151.xml"/><Relationship Id="rId16" Type="http://schemas.openxmlformats.org/officeDocument/2006/relationships/tags" Target="../tags/tag152.xml"/><Relationship Id="rId17" Type="http://schemas.openxmlformats.org/officeDocument/2006/relationships/tags" Target="../tags/tag153.xml"/><Relationship Id="rId18" Type="http://schemas.openxmlformats.org/officeDocument/2006/relationships/tags" Target="../tags/tag154.xml"/><Relationship Id="rId19" Type="http://schemas.openxmlformats.org/officeDocument/2006/relationships/tags" Target="../tags/tag155.xml"/><Relationship Id="rId1" Type="http://schemas.openxmlformats.org/officeDocument/2006/relationships/tags" Target="../tags/tag137.xml"/><Relationship Id="rId2" Type="http://schemas.openxmlformats.org/officeDocument/2006/relationships/tags" Target="../tags/tag138.xml"/><Relationship Id="rId3" Type="http://schemas.openxmlformats.org/officeDocument/2006/relationships/tags" Target="../tags/tag139.xml"/><Relationship Id="rId4" Type="http://schemas.openxmlformats.org/officeDocument/2006/relationships/tags" Target="../tags/tag140.xml"/><Relationship Id="rId5" Type="http://schemas.openxmlformats.org/officeDocument/2006/relationships/tags" Target="../tags/tag141.xml"/><Relationship Id="rId6" Type="http://schemas.openxmlformats.org/officeDocument/2006/relationships/tags" Target="../tags/tag142.xml"/><Relationship Id="rId7" Type="http://schemas.openxmlformats.org/officeDocument/2006/relationships/tags" Target="../tags/tag143.xml"/><Relationship Id="rId8" Type="http://schemas.openxmlformats.org/officeDocument/2006/relationships/tags" Target="../tags/tag14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60.xml"/><Relationship Id="rId4" Type="http://schemas.openxmlformats.org/officeDocument/2006/relationships/tags" Target="../tags/tag161.xml"/><Relationship Id="rId5" Type="http://schemas.openxmlformats.org/officeDocument/2006/relationships/slideLayout" Target="../slideLayouts/slideLayout2.xml"/><Relationship Id="rId1" Type="http://schemas.openxmlformats.org/officeDocument/2006/relationships/tags" Target="../tags/tag158.xml"/><Relationship Id="rId2" Type="http://schemas.openxmlformats.org/officeDocument/2006/relationships/tags" Target="../tags/tag15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64.xml"/><Relationship Id="rId4" Type="http://schemas.openxmlformats.org/officeDocument/2006/relationships/slideLayout" Target="../slideLayouts/slideLayout2.xml"/><Relationship Id="rId1" Type="http://schemas.openxmlformats.org/officeDocument/2006/relationships/tags" Target="../tags/tag162.xml"/><Relationship Id="rId2" Type="http://schemas.openxmlformats.org/officeDocument/2006/relationships/tags" Target="../tags/tag163.xml"/></Relationships>
</file>

<file path=ppt/slides/_rels/slide18.xml.rels><?xml version="1.0" encoding="UTF-8" standalone="yes"?>
<Relationships xmlns="http://schemas.openxmlformats.org/package/2006/relationships"><Relationship Id="rId20" Type="http://schemas.openxmlformats.org/officeDocument/2006/relationships/tags" Target="../tags/tag184.xml"/><Relationship Id="rId21" Type="http://schemas.openxmlformats.org/officeDocument/2006/relationships/tags" Target="../tags/tag185.xml"/><Relationship Id="rId22" Type="http://schemas.openxmlformats.org/officeDocument/2006/relationships/tags" Target="../tags/tag186.xml"/><Relationship Id="rId23" Type="http://schemas.openxmlformats.org/officeDocument/2006/relationships/tags" Target="../tags/tag187.xml"/><Relationship Id="rId24" Type="http://schemas.openxmlformats.org/officeDocument/2006/relationships/tags" Target="../tags/tag188.xml"/><Relationship Id="rId25" Type="http://schemas.openxmlformats.org/officeDocument/2006/relationships/tags" Target="../tags/tag189.xml"/><Relationship Id="rId26" Type="http://schemas.openxmlformats.org/officeDocument/2006/relationships/tags" Target="../tags/tag190.xml"/><Relationship Id="rId27" Type="http://schemas.openxmlformats.org/officeDocument/2006/relationships/tags" Target="../tags/tag191.xml"/><Relationship Id="rId28" Type="http://schemas.openxmlformats.org/officeDocument/2006/relationships/tags" Target="../tags/tag192.xml"/><Relationship Id="rId29" Type="http://schemas.openxmlformats.org/officeDocument/2006/relationships/tags" Target="../tags/tag193.xml"/><Relationship Id="rId1" Type="http://schemas.openxmlformats.org/officeDocument/2006/relationships/tags" Target="../tags/tag165.xml"/><Relationship Id="rId2" Type="http://schemas.openxmlformats.org/officeDocument/2006/relationships/tags" Target="../tags/tag166.xml"/><Relationship Id="rId3" Type="http://schemas.openxmlformats.org/officeDocument/2006/relationships/tags" Target="../tags/tag167.xml"/><Relationship Id="rId4" Type="http://schemas.openxmlformats.org/officeDocument/2006/relationships/tags" Target="../tags/tag168.xml"/><Relationship Id="rId5" Type="http://schemas.openxmlformats.org/officeDocument/2006/relationships/tags" Target="../tags/tag169.xml"/><Relationship Id="rId30" Type="http://schemas.openxmlformats.org/officeDocument/2006/relationships/tags" Target="../tags/tag194.xml"/><Relationship Id="rId31" Type="http://schemas.openxmlformats.org/officeDocument/2006/relationships/tags" Target="../tags/tag195.xml"/><Relationship Id="rId32" Type="http://schemas.openxmlformats.org/officeDocument/2006/relationships/tags" Target="../tags/tag196.xml"/><Relationship Id="rId9" Type="http://schemas.openxmlformats.org/officeDocument/2006/relationships/tags" Target="../tags/tag173.xml"/><Relationship Id="rId6" Type="http://schemas.openxmlformats.org/officeDocument/2006/relationships/tags" Target="../tags/tag170.xml"/><Relationship Id="rId7" Type="http://schemas.openxmlformats.org/officeDocument/2006/relationships/tags" Target="../tags/tag171.xml"/><Relationship Id="rId8" Type="http://schemas.openxmlformats.org/officeDocument/2006/relationships/tags" Target="../tags/tag172.xml"/><Relationship Id="rId33" Type="http://schemas.openxmlformats.org/officeDocument/2006/relationships/tags" Target="../tags/tag197.xml"/><Relationship Id="rId34" Type="http://schemas.openxmlformats.org/officeDocument/2006/relationships/tags" Target="../tags/tag198.xml"/><Relationship Id="rId35" Type="http://schemas.openxmlformats.org/officeDocument/2006/relationships/tags" Target="../tags/tag199.xml"/><Relationship Id="rId36" Type="http://schemas.openxmlformats.org/officeDocument/2006/relationships/slideLayout" Target="../slideLayouts/slideLayout2.xml"/><Relationship Id="rId10" Type="http://schemas.openxmlformats.org/officeDocument/2006/relationships/tags" Target="../tags/tag174.xml"/><Relationship Id="rId11" Type="http://schemas.openxmlformats.org/officeDocument/2006/relationships/tags" Target="../tags/tag175.xml"/><Relationship Id="rId12" Type="http://schemas.openxmlformats.org/officeDocument/2006/relationships/tags" Target="../tags/tag176.xml"/><Relationship Id="rId13" Type="http://schemas.openxmlformats.org/officeDocument/2006/relationships/tags" Target="../tags/tag177.xml"/><Relationship Id="rId14" Type="http://schemas.openxmlformats.org/officeDocument/2006/relationships/tags" Target="../tags/tag178.xml"/><Relationship Id="rId15" Type="http://schemas.openxmlformats.org/officeDocument/2006/relationships/tags" Target="../tags/tag179.xml"/><Relationship Id="rId16" Type="http://schemas.openxmlformats.org/officeDocument/2006/relationships/tags" Target="../tags/tag180.xml"/><Relationship Id="rId17" Type="http://schemas.openxmlformats.org/officeDocument/2006/relationships/tags" Target="../tags/tag181.xml"/><Relationship Id="rId18" Type="http://schemas.openxmlformats.org/officeDocument/2006/relationships/tags" Target="../tags/tag182.xml"/><Relationship Id="rId19" Type="http://schemas.openxmlformats.org/officeDocument/2006/relationships/tags" Target="../tags/tag183.xml"/><Relationship Id="rId37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tags" Target="../tags/tag208.xml"/><Relationship Id="rId20" Type="http://schemas.openxmlformats.org/officeDocument/2006/relationships/tags" Target="../tags/tag219.xml"/><Relationship Id="rId21" Type="http://schemas.openxmlformats.org/officeDocument/2006/relationships/tags" Target="../tags/tag220.xml"/><Relationship Id="rId22" Type="http://schemas.openxmlformats.org/officeDocument/2006/relationships/tags" Target="../tags/tag221.xml"/><Relationship Id="rId23" Type="http://schemas.openxmlformats.org/officeDocument/2006/relationships/tags" Target="../tags/tag222.xml"/><Relationship Id="rId24" Type="http://schemas.openxmlformats.org/officeDocument/2006/relationships/tags" Target="../tags/tag223.xml"/><Relationship Id="rId25" Type="http://schemas.openxmlformats.org/officeDocument/2006/relationships/tags" Target="../tags/tag224.xml"/><Relationship Id="rId26" Type="http://schemas.openxmlformats.org/officeDocument/2006/relationships/tags" Target="../tags/tag225.xml"/><Relationship Id="rId27" Type="http://schemas.openxmlformats.org/officeDocument/2006/relationships/slideLayout" Target="../slideLayouts/slideLayout2.xml"/><Relationship Id="rId10" Type="http://schemas.openxmlformats.org/officeDocument/2006/relationships/tags" Target="../tags/tag209.xml"/><Relationship Id="rId11" Type="http://schemas.openxmlformats.org/officeDocument/2006/relationships/tags" Target="../tags/tag210.xml"/><Relationship Id="rId12" Type="http://schemas.openxmlformats.org/officeDocument/2006/relationships/tags" Target="../tags/tag211.xml"/><Relationship Id="rId13" Type="http://schemas.openxmlformats.org/officeDocument/2006/relationships/tags" Target="../tags/tag212.xml"/><Relationship Id="rId14" Type="http://schemas.openxmlformats.org/officeDocument/2006/relationships/tags" Target="../tags/tag213.xml"/><Relationship Id="rId15" Type="http://schemas.openxmlformats.org/officeDocument/2006/relationships/tags" Target="../tags/tag214.xml"/><Relationship Id="rId16" Type="http://schemas.openxmlformats.org/officeDocument/2006/relationships/tags" Target="../tags/tag215.xml"/><Relationship Id="rId17" Type="http://schemas.openxmlformats.org/officeDocument/2006/relationships/tags" Target="../tags/tag216.xml"/><Relationship Id="rId18" Type="http://schemas.openxmlformats.org/officeDocument/2006/relationships/tags" Target="../tags/tag217.xml"/><Relationship Id="rId19" Type="http://schemas.openxmlformats.org/officeDocument/2006/relationships/tags" Target="../tags/tag218.xml"/><Relationship Id="rId1" Type="http://schemas.openxmlformats.org/officeDocument/2006/relationships/tags" Target="../tags/tag200.xml"/><Relationship Id="rId2" Type="http://schemas.openxmlformats.org/officeDocument/2006/relationships/tags" Target="../tags/tag201.xml"/><Relationship Id="rId3" Type="http://schemas.openxmlformats.org/officeDocument/2006/relationships/tags" Target="../tags/tag202.xml"/><Relationship Id="rId4" Type="http://schemas.openxmlformats.org/officeDocument/2006/relationships/tags" Target="../tags/tag203.xml"/><Relationship Id="rId5" Type="http://schemas.openxmlformats.org/officeDocument/2006/relationships/tags" Target="../tags/tag204.xml"/><Relationship Id="rId6" Type="http://schemas.openxmlformats.org/officeDocument/2006/relationships/tags" Target="../tags/tag205.xml"/><Relationship Id="rId7" Type="http://schemas.openxmlformats.org/officeDocument/2006/relationships/tags" Target="../tags/tag206.xml"/><Relationship Id="rId8" Type="http://schemas.openxmlformats.org/officeDocument/2006/relationships/tags" Target="../tags/tag20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2.xml"/><Relationship Id="rId1" Type="http://schemas.openxmlformats.org/officeDocument/2006/relationships/tags" Target="../tags/tag29.xml"/><Relationship Id="rId2" Type="http://schemas.openxmlformats.org/officeDocument/2006/relationships/tags" Target="../tags/tag3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228.xml"/><Relationship Id="rId4" Type="http://schemas.openxmlformats.org/officeDocument/2006/relationships/tags" Target="../tags/tag229.xml"/><Relationship Id="rId5" Type="http://schemas.openxmlformats.org/officeDocument/2006/relationships/tags" Target="../tags/tag230.xml"/><Relationship Id="rId6" Type="http://schemas.openxmlformats.org/officeDocument/2006/relationships/tags" Target="../tags/tag231.xml"/><Relationship Id="rId7" Type="http://schemas.openxmlformats.org/officeDocument/2006/relationships/tags" Target="../tags/tag232.xml"/><Relationship Id="rId8" Type="http://schemas.openxmlformats.org/officeDocument/2006/relationships/tags" Target="../tags/tag233.xml"/><Relationship Id="rId9" Type="http://schemas.openxmlformats.org/officeDocument/2006/relationships/tags" Target="../tags/tag234.xml"/><Relationship Id="rId10" Type="http://schemas.openxmlformats.org/officeDocument/2006/relationships/slideLayout" Target="../slideLayouts/slideLayout2.xml"/><Relationship Id="rId1" Type="http://schemas.openxmlformats.org/officeDocument/2006/relationships/tags" Target="../tags/tag226.xml"/><Relationship Id="rId2" Type="http://schemas.openxmlformats.org/officeDocument/2006/relationships/tags" Target="../tags/tag22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1" Type="http://schemas.openxmlformats.org/officeDocument/2006/relationships/tags" Target="../tags/tag245.xml"/><Relationship Id="rId12" Type="http://schemas.openxmlformats.org/officeDocument/2006/relationships/tags" Target="../tags/tag246.xml"/><Relationship Id="rId13" Type="http://schemas.openxmlformats.org/officeDocument/2006/relationships/slideLayout" Target="../slideLayouts/slideLayout2.xml"/><Relationship Id="rId14" Type="http://schemas.openxmlformats.org/officeDocument/2006/relationships/notesSlide" Target="../notesSlides/notesSlide16.xml"/><Relationship Id="rId1" Type="http://schemas.openxmlformats.org/officeDocument/2006/relationships/tags" Target="../tags/tag235.xml"/><Relationship Id="rId2" Type="http://schemas.openxmlformats.org/officeDocument/2006/relationships/tags" Target="../tags/tag236.xml"/><Relationship Id="rId3" Type="http://schemas.openxmlformats.org/officeDocument/2006/relationships/tags" Target="../tags/tag237.xml"/><Relationship Id="rId4" Type="http://schemas.openxmlformats.org/officeDocument/2006/relationships/tags" Target="../tags/tag238.xml"/><Relationship Id="rId5" Type="http://schemas.openxmlformats.org/officeDocument/2006/relationships/tags" Target="../tags/tag239.xml"/><Relationship Id="rId6" Type="http://schemas.openxmlformats.org/officeDocument/2006/relationships/tags" Target="../tags/tag240.xml"/><Relationship Id="rId7" Type="http://schemas.openxmlformats.org/officeDocument/2006/relationships/tags" Target="../tags/tag241.xml"/><Relationship Id="rId8" Type="http://schemas.openxmlformats.org/officeDocument/2006/relationships/tags" Target="../tags/tag242.xml"/><Relationship Id="rId9" Type="http://schemas.openxmlformats.org/officeDocument/2006/relationships/tags" Target="../tags/tag243.xml"/><Relationship Id="rId10" Type="http://schemas.openxmlformats.org/officeDocument/2006/relationships/tags" Target="../tags/tag244.xml"/></Relationships>
</file>

<file path=ppt/slides/_rels/slide23.xml.rels><?xml version="1.0" encoding="UTF-8" standalone="yes"?>
<Relationships xmlns="http://schemas.openxmlformats.org/package/2006/relationships"><Relationship Id="rId11" Type="http://schemas.openxmlformats.org/officeDocument/2006/relationships/tags" Target="../tags/tag257.xml"/><Relationship Id="rId12" Type="http://schemas.openxmlformats.org/officeDocument/2006/relationships/slideLayout" Target="../slideLayouts/slideLayout2.xml"/><Relationship Id="rId1" Type="http://schemas.openxmlformats.org/officeDocument/2006/relationships/tags" Target="../tags/tag247.xml"/><Relationship Id="rId2" Type="http://schemas.openxmlformats.org/officeDocument/2006/relationships/tags" Target="../tags/tag248.xml"/><Relationship Id="rId3" Type="http://schemas.openxmlformats.org/officeDocument/2006/relationships/tags" Target="../tags/tag249.xml"/><Relationship Id="rId4" Type="http://schemas.openxmlformats.org/officeDocument/2006/relationships/tags" Target="../tags/tag250.xml"/><Relationship Id="rId5" Type="http://schemas.openxmlformats.org/officeDocument/2006/relationships/tags" Target="../tags/tag251.xml"/><Relationship Id="rId6" Type="http://schemas.openxmlformats.org/officeDocument/2006/relationships/tags" Target="../tags/tag252.xml"/><Relationship Id="rId7" Type="http://schemas.openxmlformats.org/officeDocument/2006/relationships/tags" Target="../tags/tag253.xml"/><Relationship Id="rId8" Type="http://schemas.openxmlformats.org/officeDocument/2006/relationships/tags" Target="../tags/tag254.xml"/><Relationship Id="rId9" Type="http://schemas.openxmlformats.org/officeDocument/2006/relationships/tags" Target="../tags/tag255.xml"/><Relationship Id="rId10" Type="http://schemas.openxmlformats.org/officeDocument/2006/relationships/tags" Target="../tags/tag256.xml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tags" Target="../tags/tag266.xml"/><Relationship Id="rId20" Type="http://schemas.openxmlformats.org/officeDocument/2006/relationships/tags" Target="../tags/tag277.xml"/><Relationship Id="rId21" Type="http://schemas.openxmlformats.org/officeDocument/2006/relationships/slideLayout" Target="../slideLayouts/slideLayout2.xml"/><Relationship Id="rId10" Type="http://schemas.openxmlformats.org/officeDocument/2006/relationships/tags" Target="../tags/tag267.xml"/><Relationship Id="rId11" Type="http://schemas.openxmlformats.org/officeDocument/2006/relationships/tags" Target="../tags/tag268.xml"/><Relationship Id="rId12" Type="http://schemas.openxmlformats.org/officeDocument/2006/relationships/tags" Target="../tags/tag269.xml"/><Relationship Id="rId13" Type="http://schemas.openxmlformats.org/officeDocument/2006/relationships/tags" Target="../tags/tag270.xml"/><Relationship Id="rId14" Type="http://schemas.openxmlformats.org/officeDocument/2006/relationships/tags" Target="../tags/tag271.xml"/><Relationship Id="rId15" Type="http://schemas.openxmlformats.org/officeDocument/2006/relationships/tags" Target="../tags/tag272.xml"/><Relationship Id="rId16" Type="http://schemas.openxmlformats.org/officeDocument/2006/relationships/tags" Target="../tags/tag273.xml"/><Relationship Id="rId17" Type="http://schemas.openxmlformats.org/officeDocument/2006/relationships/tags" Target="../tags/tag274.xml"/><Relationship Id="rId18" Type="http://schemas.openxmlformats.org/officeDocument/2006/relationships/tags" Target="../tags/tag275.xml"/><Relationship Id="rId19" Type="http://schemas.openxmlformats.org/officeDocument/2006/relationships/tags" Target="../tags/tag276.xml"/><Relationship Id="rId1" Type="http://schemas.openxmlformats.org/officeDocument/2006/relationships/tags" Target="../tags/tag258.xml"/><Relationship Id="rId2" Type="http://schemas.openxmlformats.org/officeDocument/2006/relationships/tags" Target="../tags/tag259.xml"/><Relationship Id="rId3" Type="http://schemas.openxmlformats.org/officeDocument/2006/relationships/tags" Target="../tags/tag260.xml"/><Relationship Id="rId4" Type="http://schemas.openxmlformats.org/officeDocument/2006/relationships/tags" Target="../tags/tag261.xml"/><Relationship Id="rId5" Type="http://schemas.openxmlformats.org/officeDocument/2006/relationships/tags" Target="../tags/tag262.xml"/><Relationship Id="rId6" Type="http://schemas.openxmlformats.org/officeDocument/2006/relationships/tags" Target="../tags/tag263.xml"/><Relationship Id="rId7" Type="http://schemas.openxmlformats.org/officeDocument/2006/relationships/tags" Target="../tags/tag264.xml"/><Relationship Id="rId8" Type="http://schemas.openxmlformats.org/officeDocument/2006/relationships/tags" Target="../tags/tag26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280.xml"/><Relationship Id="rId4" Type="http://schemas.openxmlformats.org/officeDocument/2006/relationships/tags" Target="../tags/tag281.xml"/><Relationship Id="rId5" Type="http://schemas.openxmlformats.org/officeDocument/2006/relationships/tags" Target="../tags/tag282.xml"/><Relationship Id="rId6" Type="http://schemas.openxmlformats.org/officeDocument/2006/relationships/tags" Target="../tags/tag283.xml"/><Relationship Id="rId7" Type="http://schemas.openxmlformats.org/officeDocument/2006/relationships/tags" Target="../tags/tag284.xml"/><Relationship Id="rId8" Type="http://schemas.openxmlformats.org/officeDocument/2006/relationships/slideLayout" Target="../slideLayouts/slideLayout2.xml"/><Relationship Id="rId1" Type="http://schemas.openxmlformats.org/officeDocument/2006/relationships/tags" Target="../tags/tag278.xml"/><Relationship Id="rId2" Type="http://schemas.openxmlformats.org/officeDocument/2006/relationships/tags" Target="../tags/tag27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287.xml"/><Relationship Id="rId4" Type="http://schemas.openxmlformats.org/officeDocument/2006/relationships/tags" Target="../tags/tag288.xml"/><Relationship Id="rId5" Type="http://schemas.openxmlformats.org/officeDocument/2006/relationships/slideLayout" Target="../slideLayouts/slideLayout2.xml"/><Relationship Id="rId1" Type="http://schemas.openxmlformats.org/officeDocument/2006/relationships/tags" Target="../tags/tag285.xml"/><Relationship Id="rId2" Type="http://schemas.openxmlformats.org/officeDocument/2006/relationships/tags" Target="../tags/tag28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291.xml"/><Relationship Id="rId4" Type="http://schemas.openxmlformats.org/officeDocument/2006/relationships/tags" Target="../tags/tag292.xml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17.xml"/><Relationship Id="rId1" Type="http://schemas.openxmlformats.org/officeDocument/2006/relationships/tags" Target="../tags/tag289.xml"/><Relationship Id="rId2" Type="http://schemas.openxmlformats.org/officeDocument/2006/relationships/tags" Target="../tags/tag29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295.xml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18.xml"/><Relationship Id="rId1" Type="http://schemas.openxmlformats.org/officeDocument/2006/relationships/tags" Target="../tags/tag293.xml"/><Relationship Id="rId2" Type="http://schemas.openxmlformats.org/officeDocument/2006/relationships/tags" Target="../tags/tag29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4" Type="http://schemas.openxmlformats.org/officeDocument/2006/relationships/slideLayout" Target="../slideLayouts/slideLayout3.xml"/><Relationship Id="rId5" Type="http://schemas.openxmlformats.org/officeDocument/2006/relationships/notesSlide" Target="../notesSlides/notesSlide3.xml"/><Relationship Id="rId1" Type="http://schemas.openxmlformats.org/officeDocument/2006/relationships/tags" Target="../tags/tag32.xml"/><Relationship Id="rId2" Type="http://schemas.openxmlformats.org/officeDocument/2006/relationships/tags" Target="../tags/tag3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4" Type="http://schemas.openxmlformats.org/officeDocument/2006/relationships/slideLayout" Target="../slideLayouts/slideLayout3.xml"/><Relationship Id="rId5" Type="http://schemas.openxmlformats.org/officeDocument/2006/relationships/notesSlide" Target="../notesSlides/notesSlide4.xml"/><Relationship Id="rId1" Type="http://schemas.openxmlformats.org/officeDocument/2006/relationships/tags" Target="../tags/tag35.xml"/><Relationship Id="rId2" Type="http://schemas.openxmlformats.org/officeDocument/2006/relationships/tags" Target="../tags/tag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4" Type="http://schemas.openxmlformats.org/officeDocument/2006/relationships/tags" Target="../tags/tag41.xml"/><Relationship Id="rId5" Type="http://schemas.openxmlformats.org/officeDocument/2006/relationships/slideLayout" Target="../slideLayouts/slideLayout3.xml"/><Relationship Id="rId6" Type="http://schemas.openxmlformats.org/officeDocument/2006/relationships/notesSlide" Target="../notesSlides/notesSlide5.xml"/><Relationship Id="rId1" Type="http://schemas.openxmlformats.org/officeDocument/2006/relationships/tags" Target="../tags/tag38.xml"/><Relationship Id="rId2" Type="http://schemas.openxmlformats.org/officeDocument/2006/relationships/tags" Target="../tags/tag3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4" Type="http://schemas.openxmlformats.org/officeDocument/2006/relationships/tags" Target="../tags/tag45.xml"/><Relationship Id="rId5" Type="http://schemas.openxmlformats.org/officeDocument/2006/relationships/tags" Target="../tags/tag46.xml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6.xml"/><Relationship Id="rId1" Type="http://schemas.openxmlformats.org/officeDocument/2006/relationships/tags" Target="../tags/tag42.xml"/><Relationship Id="rId2" Type="http://schemas.openxmlformats.org/officeDocument/2006/relationships/tags" Target="../tags/tag4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4" Type="http://schemas.openxmlformats.org/officeDocument/2006/relationships/tags" Target="../tags/tag50.xml"/><Relationship Id="rId5" Type="http://schemas.openxmlformats.org/officeDocument/2006/relationships/tags" Target="../tags/tag51.xml"/><Relationship Id="rId6" Type="http://schemas.openxmlformats.org/officeDocument/2006/relationships/slideLayout" Target="../slideLayouts/slideLayout2.xml"/><Relationship Id="rId7" Type="http://schemas.openxmlformats.org/officeDocument/2006/relationships/notesSlide" Target="../notesSlides/notesSlide7.xml"/><Relationship Id="rId1" Type="http://schemas.openxmlformats.org/officeDocument/2006/relationships/tags" Target="../tags/tag47.xml"/><Relationship Id="rId2" Type="http://schemas.openxmlformats.org/officeDocument/2006/relationships/tags" Target="../tags/tag4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4" Type="http://schemas.openxmlformats.org/officeDocument/2006/relationships/tags" Target="../tags/tag55.xml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8.xml"/><Relationship Id="rId1" Type="http://schemas.openxmlformats.org/officeDocument/2006/relationships/tags" Target="../tags/tag52.xml"/><Relationship Id="rId2" Type="http://schemas.openxmlformats.org/officeDocument/2006/relationships/tags" Target="../tags/tag5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56.x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0"/>
          <a:stretch>
            <a:fillRect/>
          </a:stretch>
        </p:blipFill>
        <p:spPr>
          <a:xfrm>
            <a:off x="2147855" y="5649630"/>
            <a:ext cx="1204945" cy="10559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57018" y="304800"/>
            <a:ext cx="2538582" cy="762000"/>
          </a:xfrm>
        </p:spPr>
        <p:txBody>
          <a:bodyPr/>
          <a:lstStyle/>
          <a:p>
            <a:r>
              <a:rPr lang="en-US" smtClean="0"/>
              <a:t>Roadmap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>
          <a:xfrm>
            <a:off x="8534400" y="6569075"/>
            <a:ext cx="609600" cy="365125"/>
          </a:xfrm>
        </p:spPr>
        <p:txBody>
          <a:bodyPr/>
          <a:lstStyle/>
          <a:p>
            <a:fld id="{7CBE8339-D2AD-46DC-A898-FD1E949067F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57200" y="1434490"/>
            <a:ext cx="3733800" cy="13208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en-US" sz="1600" b="0" dirty="0">
                <a:latin typeface="Anonymous Pro" panose="02060609030202000504" pitchFamily="49" charset="0"/>
              </a:rPr>
              <a:t>car *c = malloc(sizeof(car));</a:t>
            </a:r>
          </a:p>
          <a:p>
            <a:r>
              <a:rPr lang="en-US" sz="1600" dirty="0">
                <a:solidFill>
                  <a:srgbClr val="C00000"/>
                </a:solidFill>
                <a:latin typeface="Anonymous Pro" panose="02060609030202000504" pitchFamily="49" charset="0"/>
              </a:rPr>
              <a:t>c-&gt;miles = 100;</a:t>
            </a:r>
          </a:p>
          <a:p>
            <a:r>
              <a:rPr lang="en-US" sz="1600" dirty="0">
                <a:solidFill>
                  <a:srgbClr val="C00000"/>
                </a:solidFill>
                <a:latin typeface="Anonymous Pro" panose="02060609030202000504" pitchFamily="49" charset="0"/>
              </a:rPr>
              <a:t>c-&gt;gals = 17;</a:t>
            </a:r>
          </a:p>
          <a:p>
            <a:r>
              <a:rPr lang="en-US" sz="1600" b="0" dirty="0">
                <a:latin typeface="Anonymous Pro" panose="02060609030202000504" pitchFamily="49" charset="0"/>
              </a:rPr>
              <a:t>float mpg = get_mpg(c);</a:t>
            </a:r>
          </a:p>
          <a:p>
            <a:r>
              <a:rPr lang="en-US" sz="1600" b="0" dirty="0">
                <a:latin typeface="Anonymous Pro" panose="02060609030202000504" pitchFamily="49" charset="0"/>
              </a:rPr>
              <a:t>free(c);</a:t>
            </a:r>
          </a:p>
        </p:txBody>
      </p:sp>
      <p:sp>
        <p:nvSpPr>
          <p:cNvPr id="10" name="Rectangle 2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343400" y="1425714"/>
            <a:ext cx="2438400" cy="1320874"/>
          </a:xfrm>
          <a:prstGeom prst="rect">
            <a:avLst/>
          </a:prstGeom>
          <a:solidFill>
            <a:srgbClr val="D2D2F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en-US" sz="1600" b="0" dirty="0">
                <a:latin typeface="Anonymous Pro" panose="02060609030202000504" pitchFamily="49" charset="0"/>
              </a:rPr>
              <a:t>Car c = new Car();</a:t>
            </a:r>
          </a:p>
          <a:p>
            <a:r>
              <a:rPr lang="en-US" sz="1600" dirty="0">
                <a:solidFill>
                  <a:srgbClr val="C00000"/>
                </a:solidFill>
                <a:latin typeface="Anonymous Pro" panose="02060609030202000504" pitchFamily="49" charset="0"/>
              </a:rPr>
              <a:t>c.setMiles(100);</a:t>
            </a:r>
          </a:p>
          <a:p>
            <a:r>
              <a:rPr lang="en-US" sz="1600" dirty="0">
                <a:solidFill>
                  <a:srgbClr val="C00000"/>
                </a:solidFill>
                <a:latin typeface="Anonymous Pro" panose="02060609030202000504" pitchFamily="49" charset="0"/>
              </a:rPr>
              <a:t>c.setGals(17);</a:t>
            </a:r>
          </a:p>
          <a:p>
            <a:r>
              <a:rPr lang="en-US" sz="1600" b="0" dirty="0">
                <a:latin typeface="Anonymous Pro" panose="02060609030202000504" pitchFamily="49" charset="0"/>
              </a:rPr>
              <a:t>float mpg =</a:t>
            </a:r>
            <a:br>
              <a:rPr lang="en-US" sz="1600" b="0" dirty="0">
                <a:latin typeface="Anonymous Pro" panose="02060609030202000504" pitchFamily="49" charset="0"/>
              </a:rPr>
            </a:br>
            <a:r>
              <a:rPr lang="en-US" sz="1600" b="0" dirty="0">
                <a:latin typeface="Anonymous Pro" panose="02060609030202000504" pitchFamily="49" charset="0"/>
              </a:rPr>
              <a:t>    c.getMPG();</a:t>
            </a:r>
          </a:p>
        </p:txBody>
      </p:sp>
      <p:sp>
        <p:nvSpPr>
          <p:cNvPr id="11" name="Rectangle 2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905000" y="2938884"/>
            <a:ext cx="3471081" cy="1382430"/>
          </a:xfrm>
          <a:prstGeom prst="rect">
            <a:avLst/>
          </a:prstGeom>
          <a:solidFill>
            <a:srgbClr val="D2D2F4"/>
          </a:solidFill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en-US" sz="1400" b="0" dirty="0">
                <a:latin typeface="Anonymous Pro" panose="02060609030202000504" pitchFamily="49" charset="0"/>
              </a:rPr>
              <a:t>get_mpg:</a:t>
            </a:r>
          </a:p>
          <a:p>
            <a:r>
              <a:rPr lang="en-US" sz="1400" b="0" dirty="0">
                <a:latin typeface="Anonymous Pro" panose="02060609030202000504" pitchFamily="49" charset="0"/>
              </a:rPr>
              <a:t>    pushq   %rbp</a:t>
            </a:r>
          </a:p>
          <a:p>
            <a:r>
              <a:rPr lang="en-US" sz="1400" b="0" dirty="0">
                <a:latin typeface="Anonymous Pro" panose="02060609030202000504" pitchFamily="49" charset="0"/>
              </a:rPr>
              <a:t>    movq    %rsp, %rbp</a:t>
            </a:r>
          </a:p>
          <a:p>
            <a:r>
              <a:rPr lang="en-US" sz="1400" b="0" dirty="0">
                <a:latin typeface="Anonymous Pro" panose="02060609030202000504" pitchFamily="49" charset="0"/>
              </a:rPr>
              <a:t>    ...</a:t>
            </a:r>
          </a:p>
          <a:p>
            <a:r>
              <a:rPr lang="en-US" sz="1400" b="0" dirty="0">
                <a:latin typeface="Anonymous Pro" panose="02060609030202000504" pitchFamily="49" charset="0"/>
              </a:rPr>
              <a:t>    popq    %rbp</a:t>
            </a:r>
          </a:p>
          <a:p>
            <a:r>
              <a:rPr lang="en-US" sz="1400" b="0" dirty="0">
                <a:latin typeface="Anonymous Pro" panose="02060609030202000504" pitchFamily="49" charset="0"/>
              </a:rPr>
              <a:t>    ret</a:t>
            </a:r>
          </a:p>
        </p:txBody>
      </p:sp>
      <p:pic>
        <p:nvPicPr>
          <p:cNvPr id="16" name="Picture 15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31"/>
          <a:stretch>
            <a:fillRect/>
          </a:stretch>
        </p:blipFill>
        <p:spPr>
          <a:xfrm>
            <a:off x="4267200" y="5727354"/>
            <a:ext cx="1828800" cy="932688"/>
          </a:xfrm>
          <a:prstGeom prst="rect">
            <a:avLst/>
          </a:prstGeom>
        </p:spPr>
      </p:pic>
      <p:sp>
        <p:nvSpPr>
          <p:cNvPr id="5" name="Rectangle 4"/>
          <p:cNvSpPr/>
          <p:nvPr>
            <p:custDataLst>
              <p:tags r:id="rId8"/>
            </p:custDataLst>
          </p:nvPr>
        </p:nvSpPr>
        <p:spPr bwMode="auto">
          <a:xfrm>
            <a:off x="1752600" y="5649630"/>
            <a:ext cx="7010400" cy="1055970"/>
          </a:xfrm>
          <a:prstGeom prst="rect">
            <a:avLst/>
          </a:prstGeom>
          <a:noFill/>
          <a:ln w="1905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grpSp>
        <p:nvGrpSpPr>
          <p:cNvPr id="26" name="Group 25"/>
          <p:cNvGrpSpPr/>
          <p:nvPr>
            <p:custDataLst>
              <p:tags r:id="rId9"/>
            </p:custDataLst>
          </p:nvPr>
        </p:nvGrpSpPr>
        <p:grpSpPr>
          <a:xfrm>
            <a:off x="5626100" y="4444347"/>
            <a:ext cx="2984500" cy="1017305"/>
            <a:chOff x="2057400" y="4480727"/>
            <a:chExt cx="2984500" cy="1017305"/>
          </a:xfrm>
        </p:grpSpPr>
        <p:pic>
          <p:nvPicPr>
            <p:cNvPr id="18" name="Picture 17"/>
            <p:cNvPicPr>
              <a:picLocks noChangeAspect="1"/>
            </p:cNvPicPr>
            <p:nvPr>
              <p:custDataLst>
                <p:tags r:id="rId25"/>
              </p:custDataLst>
            </p:nvPr>
          </p:nvPicPr>
          <p:blipFill>
            <a:blip r:embed="rId32"/>
            <a:stretch>
              <a:fillRect/>
            </a:stretch>
          </p:blipFill>
          <p:spPr>
            <a:xfrm>
              <a:off x="3276600" y="4480727"/>
              <a:ext cx="772668" cy="1017305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>
              <p:custDataLst>
                <p:tags r:id="rId26"/>
              </p:custDataLst>
            </p:nvPr>
          </p:nvPicPr>
          <p:blipFill>
            <a:blip r:embed="rId33"/>
            <a:stretch>
              <a:fillRect/>
            </a:stretch>
          </p:blipFill>
          <p:spPr>
            <a:xfrm>
              <a:off x="2057400" y="4597400"/>
              <a:ext cx="1081903" cy="81280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>
              <p:custDataLst>
                <p:tags r:id="rId27"/>
              </p:custDataLst>
            </p:nvPr>
          </p:nvPicPr>
          <p:blipFill>
            <a:blip r:embed="rId34"/>
            <a:stretch>
              <a:fillRect/>
            </a:stretch>
          </p:blipFill>
          <p:spPr>
            <a:xfrm>
              <a:off x="4267200" y="4522721"/>
              <a:ext cx="774700" cy="897741"/>
            </a:xfrm>
            <a:prstGeom prst="rect">
              <a:avLst/>
            </a:prstGeom>
          </p:spPr>
        </p:pic>
      </p:grpSp>
      <p:sp>
        <p:nvSpPr>
          <p:cNvPr id="22" name="TextBox 21"/>
          <p:cNvSpPr txBox="1"/>
          <p:nvPr>
            <p:custDataLst>
              <p:tags r:id="rId10"/>
            </p:custDataLst>
          </p:nvPr>
        </p:nvSpPr>
        <p:spPr>
          <a:xfrm>
            <a:off x="4343400" y="103438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Java:</a:t>
            </a:r>
          </a:p>
        </p:txBody>
      </p:sp>
      <p:sp>
        <p:nvSpPr>
          <p:cNvPr id="23" name="TextBox 22"/>
          <p:cNvSpPr txBox="1"/>
          <p:nvPr>
            <p:custDataLst>
              <p:tags r:id="rId11"/>
            </p:custDataLst>
          </p:nvPr>
        </p:nvSpPr>
        <p:spPr>
          <a:xfrm>
            <a:off x="457200" y="101878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C:</a:t>
            </a:r>
          </a:p>
        </p:txBody>
      </p:sp>
      <p:sp>
        <p:nvSpPr>
          <p:cNvPr id="24" name="TextBox 23"/>
          <p:cNvSpPr txBox="1"/>
          <p:nvPr>
            <p:custDataLst>
              <p:tags r:id="rId12"/>
            </p:custDataLst>
          </p:nvPr>
        </p:nvSpPr>
        <p:spPr>
          <a:xfrm>
            <a:off x="457200" y="2873514"/>
            <a:ext cx="1412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Assembly language:</a:t>
            </a:r>
          </a:p>
        </p:txBody>
      </p:sp>
      <p:sp>
        <p:nvSpPr>
          <p:cNvPr id="25" name="TextBox 24"/>
          <p:cNvSpPr txBox="1"/>
          <p:nvPr>
            <p:custDataLst>
              <p:tags r:id="rId13"/>
            </p:custDataLst>
          </p:nvPr>
        </p:nvSpPr>
        <p:spPr>
          <a:xfrm>
            <a:off x="451488" y="4430696"/>
            <a:ext cx="1412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Machine code:</a:t>
            </a:r>
          </a:p>
        </p:txBody>
      </p:sp>
      <p:sp>
        <p:nvSpPr>
          <p:cNvPr id="27" name="Rectangle 2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905000" y="4473714"/>
            <a:ext cx="3471081" cy="951542"/>
          </a:xfrm>
          <a:prstGeom prst="rect">
            <a:avLst/>
          </a:prstGeom>
          <a:solidFill>
            <a:srgbClr val="D2D2F4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en-US" sz="1400" b="0" dirty="0">
                <a:latin typeface="Anonymous Pro" panose="02060609030202000504" pitchFamily="49" charset="0"/>
              </a:rPr>
              <a:t>0111010000011000</a:t>
            </a:r>
          </a:p>
          <a:p>
            <a:r>
              <a:rPr lang="en-US" sz="1400" b="0" dirty="0">
                <a:latin typeface="Anonymous Pro" panose="02060609030202000504" pitchFamily="49" charset="0"/>
              </a:rPr>
              <a:t>100011010000010000000010</a:t>
            </a:r>
          </a:p>
          <a:p>
            <a:r>
              <a:rPr lang="en-US" sz="1400" b="0" dirty="0">
                <a:latin typeface="Anonymous Pro" panose="02060609030202000504" pitchFamily="49" charset="0"/>
              </a:rPr>
              <a:t>1000100111000010</a:t>
            </a:r>
          </a:p>
          <a:p>
            <a:r>
              <a:rPr lang="en-US" sz="1400" b="0" dirty="0">
                <a:latin typeface="Anonymous Pro" panose="02060609030202000504" pitchFamily="49" charset="0"/>
              </a:rPr>
              <a:t>110000011111101000011111</a:t>
            </a:r>
          </a:p>
        </p:txBody>
      </p:sp>
      <p:sp>
        <p:nvSpPr>
          <p:cNvPr id="29" name="TextBox 28"/>
          <p:cNvSpPr txBox="1"/>
          <p:nvPr>
            <p:custDataLst>
              <p:tags r:id="rId15"/>
            </p:custDataLst>
          </p:nvPr>
        </p:nvSpPr>
        <p:spPr>
          <a:xfrm>
            <a:off x="457200" y="5561798"/>
            <a:ext cx="14127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Computer system:</a:t>
            </a:r>
          </a:p>
        </p:txBody>
      </p:sp>
      <p:sp>
        <p:nvSpPr>
          <p:cNvPr id="30" name="TextBox 29"/>
          <p:cNvSpPr txBox="1"/>
          <p:nvPr>
            <p:custDataLst>
              <p:tags r:id="rId16"/>
            </p:custDataLst>
          </p:nvPr>
        </p:nvSpPr>
        <p:spPr>
          <a:xfrm>
            <a:off x="5550125" y="4030586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OS:</a:t>
            </a:r>
          </a:p>
        </p:txBody>
      </p:sp>
      <p:sp>
        <p:nvSpPr>
          <p:cNvPr id="31" name="Rectangle 30"/>
          <p:cNvSpPr/>
          <p:nvPr>
            <p:custDataLst>
              <p:tags r:id="rId17"/>
            </p:custDataLst>
          </p:nvPr>
        </p:nvSpPr>
        <p:spPr bwMode="auto">
          <a:xfrm>
            <a:off x="5562600" y="4419600"/>
            <a:ext cx="3048000" cy="1055970"/>
          </a:xfrm>
          <a:prstGeom prst="rect">
            <a:avLst/>
          </a:prstGeom>
          <a:noFill/>
          <a:ln w="1905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cxnSp>
        <p:nvCxnSpPr>
          <p:cNvPr id="32" name="Straight Arrow Connector 31"/>
          <p:cNvCxnSpPr>
            <a:stCxn id="9" idx="2"/>
          </p:cNvCxnSpPr>
          <p:nvPr>
            <p:custDataLst>
              <p:tags r:id="rId18"/>
            </p:custDataLst>
          </p:nvPr>
        </p:nvCxnSpPr>
        <p:spPr bwMode="auto">
          <a:xfrm>
            <a:off x="2324100" y="2755364"/>
            <a:ext cx="571500" cy="183520"/>
          </a:xfrm>
          <a:prstGeom prst="straightConnector1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7" name="Straight Arrow Connector 36"/>
          <p:cNvCxnSpPr>
            <a:stCxn id="10" idx="2"/>
          </p:cNvCxnSpPr>
          <p:nvPr>
            <p:custDataLst>
              <p:tags r:id="rId19"/>
            </p:custDataLst>
          </p:nvPr>
        </p:nvCxnSpPr>
        <p:spPr bwMode="auto">
          <a:xfrm flipH="1">
            <a:off x="4876800" y="2746588"/>
            <a:ext cx="685800" cy="192296"/>
          </a:xfrm>
          <a:prstGeom prst="straightConnector1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0" name="Straight Arrow Connector 39"/>
          <p:cNvCxnSpPr>
            <a:endCxn id="27" idx="0"/>
          </p:cNvCxnSpPr>
          <p:nvPr>
            <p:custDataLst>
              <p:tags r:id="rId20"/>
            </p:custDataLst>
          </p:nvPr>
        </p:nvCxnSpPr>
        <p:spPr bwMode="auto">
          <a:xfrm>
            <a:off x="3640541" y="4191000"/>
            <a:ext cx="0" cy="282714"/>
          </a:xfrm>
          <a:prstGeom prst="straightConnector1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4" name="Straight Arrow Connector 43"/>
          <p:cNvCxnSpPr/>
          <p:nvPr>
            <p:custDataLst>
              <p:tags r:id="rId21"/>
            </p:custDataLst>
          </p:nvPr>
        </p:nvCxnSpPr>
        <p:spPr bwMode="auto">
          <a:xfrm>
            <a:off x="3640541" y="5384082"/>
            <a:ext cx="0" cy="282714"/>
          </a:xfrm>
          <a:prstGeom prst="straightConnector1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5" name="Straight Arrow Connector 44"/>
          <p:cNvCxnSpPr/>
          <p:nvPr>
            <p:custDataLst>
              <p:tags r:id="rId22"/>
            </p:custDataLst>
          </p:nvPr>
        </p:nvCxnSpPr>
        <p:spPr bwMode="auto">
          <a:xfrm>
            <a:off x="6781800" y="5384082"/>
            <a:ext cx="0" cy="282714"/>
          </a:xfrm>
          <a:prstGeom prst="straightConnector1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pic>
        <p:nvPicPr>
          <p:cNvPr id="47" name="Picture 46"/>
          <p:cNvPicPr>
            <a:picLocks noChangeAspect="1"/>
          </p:cNvPicPr>
          <p:nvPr>
            <p:custDataLst>
              <p:tags r:id="rId23"/>
            </p:custDataLst>
          </p:nvPr>
        </p:nvPicPr>
        <p:blipFill>
          <a:blip r:embed="rId35"/>
          <a:stretch>
            <a:fillRect/>
          </a:stretch>
        </p:blipFill>
        <p:spPr>
          <a:xfrm>
            <a:off x="7074125" y="5776393"/>
            <a:ext cx="774475" cy="803518"/>
          </a:xfrm>
          <a:prstGeom prst="rect">
            <a:avLst/>
          </a:prstGeom>
        </p:spPr>
      </p:pic>
      <p:sp>
        <p:nvSpPr>
          <p:cNvPr id="106" name="TextBox 105"/>
          <p:cNvSpPr txBox="1"/>
          <p:nvPr>
            <p:custDataLst>
              <p:tags r:id="rId24"/>
            </p:custDataLst>
          </p:nvPr>
        </p:nvSpPr>
        <p:spPr>
          <a:xfrm>
            <a:off x="7010399" y="381000"/>
            <a:ext cx="21336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999999"/>
                </a:solidFill>
                <a:latin typeface="Calibri" pitchFamily="34" charset="0"/>
              </a:rPr>
              <a:t>Memory &amp; data</a:t>
            </a:r>
            <a:endParaRPr lang="en-US" sz="1800" dirty="0">
              <a:solidFill>
                <a:srgbClr val="999999"/>
              </a:solidFill>
              <a:latin typeface="Calibri" pitchFamily="34" charset="0"/>
            </a:endParaRPr>
          </a:p>
          <a:p>
            <a:r>
              <a:rPr lang="en-US" sz="1800" dirty="0">
                <a:solidFill>
                  <a:srgbClr val="999999"/>
                </a:solidFill>
                <a:latin typeface="Calibri" pitchFamily="34" charset="0"/>
              </a:rPr>
              <a:t>Integers &amp; floats</a:t>
            </a:r>
          </a:p>
          <a:p>
            <a:r>
              <a:rPr lang="en-US" sz="1800" dirty="0">
                <a:solidFill>
                  <a:srgbClr val="999999"/>
                </a:solidFill>
                <a:latin typeface="Calibri" pitchFamily="34" charset="0"/>
              </a:rPr>
              <a:t>Machine code &amp; C</a:t>
            </a:r>
          </a:p>
          <a:p>
            <a:r>
              <a:rPr lang="en-US" sz="1800" dirty="0">
                <a:solidFill>
                  <a:srgbClr val="999999"/>
                </a:solidFill>
                <a:latin typeface="Calibri" pitchFamily="34" charset="0"/>
              </a:rPr>
              <a:t>x86 </a:t>
            </a:r>
            <a:r>
              <a:rPr lang="en-US" sz="1800" dirty="0" smtClean="0">
                <a:solidFill>
                  <a:srgbClr val="999999"/>
                </a:solidFill>
                <a:latin typeface="Calibri" pitchFamily="34" charset="0"/>
              </a:rPr>
              <a:t>assembly</a:t>
            </a:r>
            <a:endParaRPr lang="en-US" sz="1800" dirty="0">
              <a:solidFill>
                <a:srgbClr val="999999"/>
              </a:solidFill>
              <a:latin typeface="Calibri" pitchFamily="34" charset="0"/>
            </a:endParaRPr>
          </a:p>
          <a:p>
            <a:r>
              <a:rPr lang="en-US" sz="1800" dirty="0">
                <a:solidFill>
                  <a:srgbClr val="999999"/>
                </a:solidFill>
                <a:latin typeface="Calibri" pitchFamily="34" charset="0"/>
              </a:rPr>
              <a:t>Procedures &amp; stacks</a:t>
            </a:r>
          </a:p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Arrays &amp; structs</a:t>
            </a:r>
          </a:p>
          <a:p>
            <a:r>
              <a:rPr lang="en-US" sz="1800" dirty="0">
                <a:solidFill>
                  <a:srgbClr val="999999"/>
                </a:solidFill>
                <a:latin typeface="Calibri" pitchFamily="34" charset="0"/>
              </a:rPr>
              <a:t>Memory &amp; caches</a:t>
            </a:r>
          </a:p>
          <a:p>
            <a:r>
              <a:rPr lang="en-US" sz="1800" dirty="0">
                <a:solidFill>
                  <a:srgbClr val="999999"/>
                </a:solidFill>
                <a:latin typeface="Calibri" pitchFamily="34" charset="0"/>
              </a:rPr>
              <a:t>Processes</a:t>
            </a:r>
          </a:p>
          <a:p>
            <a:r>
              <a:rPr lang="en-US" sz="1800" dirty="0">
                <a:solidFill>
                  <a:srgbClr val="999999"/>
                </a:solidFill>
                <a:latin typeface="Calibri" pitchFamily="34" charset="0"/>
              </a:rPr>
              <a:t>Virtual memory</a:t>
            </a:r>
          </a:p>
          <a:p>
            <a:r>
              <a:rPr lang="en-US" sz="1800" dirty="0">
                <a:solidFill>
                  <a:srgbClr val="999999"/>
                </a:solidFill>
                <a:latin typeface="Calibri" pitchFamily="34" charset="0"/>
              </a:rPr>
              <a:t>Memory allocation</a:t>
            </a:r>
          </a:p>
          <a:p>
            <a:r>
              <a:rPr lang="en-US" sz="1800" dirty="0">
                <a:solidFill>
                  <a:srgbClr val="999999"/>
                </a:solidFill>
                <a:latin typeface="Calibri" pitchFamily="34" charset="0"/>
              </a:rPr>
              <a:t>Java vs. C</a:t>
            </a:r>
          </a:p>
        </p:txBody>
      </p:sp>
    </p:spTree>
    <p:extLst>
      <p:ext uri="{BB962C8B-B14F-4D97-AF65-F5344CB8AC3E}">
        <p14:creationId xmlns:p14="http://schemas.microsoft.com/office/powerpoint/2010/main" val="133895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Structure Representation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90512" y="3848176"/>
            <a:ext cx="7737871" cy="2863850"/>
          </a:xfrm>
        </p:spPr>
        <p:txBody>
          <a:bodyPr/>
          <a:lstStyle/>
          <a:p>
            <a:r>
              <a:rPr lang="en-US" dirty="0"/>
              <a:t>Characteristics</a:t>
            </a:r>
          </a:p>
          <a:p>
            <a:pPr lvl="1"/>
            <a:r>
              <a:rPr lang="en-US" dirty="0"/>
              <a:t>Contiguously-allocated region of memory</a:t>
            </a:r>
          </a:p>
          <a:p>
            <a:pPr lvl="1"/>
            <a:r>
              <a:rPr lang="en-US" dirty="0"/>
              <a:t>Refer to members within structure by names</a:t>
            </a:r>
          </a:p>
          <a:p>
            <a:pPr lvl="1"/>
            <a:r>
              <a:rPr lang="en-US" dirty="0"/>
              <a:t>Members may be of different types</a:t>
            </a:r>
          </a:p>
        </p:txBody>
      </p:sp>
      <p:sp>
        <p:nvSpPr>
          <p:cNvPr id="21" name="Rectangle 11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 b="0" dirty="0">
                <a:latin typeface="Anonymous Pro" panose="02060609030202000504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>
            <p:custDataLst>
              <p:tags r:id="rId4"/>
            </p:custDataLst>
          </p:nvPr>
        </p:nvGrpSpPr>
        <p:grpSpPr>
          <a:xfrm>
            <a:off x="4283968" y="1024921"/>
            <a:ext cx="3950115" cy="1611991"/>
            <a:chOff x="4283968" y="1024921"/>
            <a:chExt cx="3950115" cy="1611991"/>
          </a:xfrm>
        </p:grpSpPr>
        <p:sp>
          <p:nvSpPr>
            <p:cNvPr id="30" name="Line 16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0" dirty="0">
                <a:latin typeface="Calibri" panose="020F0502020204030204" pitchFamily="34" charset="0"/>
              </a:endParaRPr>
            </a:p>
          </p:txBody>
        </p:sp>
        <p:sp>
          <p:nvSpPr>
            <p:cNvPr id="31" name="Rectangle 17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b="0" dirty="0">
                  <a:latin typeface="Anonymous Pro" panose="02060609030202000504" pitchFamily="49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b="0" dirty="0" err="1">
                  <a:latin typeface="Anonymous Pro" panose="02060609030202000504" pitchFamily="49" charset="0"/>
                </a:rPr>
                <a:t>i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next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4" name="Rectangle 13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>
                  <a:latin typeface="Anonymous Pro" panose="02060609030202000504" pitchFamily="49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5886488" y="2239367"/>
              <a:ext cx="461664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16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6" name="Rectangle 15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6794518" y="2225089"/>
              <a:ext cx="461664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24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7" name="Rectangle 16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7772419" y="2225089"/>
              <a:ext cx="461664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32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</p:grpSp>
      <p:sp>
        <p:nvSpPr>
          <p:cNvPr id="32" name="Rectangle 2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Anonymous Pro" panose="02060609030202000504" pitchFamily="49" charset="0"/>
              </a:rPr>
              <a:t>struct</a:t>
            </a:r>
            <a:r>
              <a:rPr lang="en-US" sz="1800" b="0" dirty="0">
                <a:latin typeface="Anonymous Pro" panose="02060609030202000504" pitchFamily="49" charset="0"/>
              </a:rPr>
              <a:t> rec {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err="1" smtClean="0">
                <a:latin typeface="Anonymous Pro" panose="02060609030202000504" pitchFamily="49" charset="0"/>
              </a:rPr>
              <a:t>int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>
                <a:latin typeface="Anonymous Pro" panose="02060609030202000504" pitchFamily="49" charset="0"/>
              </a:rPr>
              <a:t>a</a:t>
            </a:r>
            <a:r>
              <a:rPr lang="en-US" sz="1800" b="0" dirty="0" smtClean="0">
                <a:latin typeface="Anonymous Pro" panose="02060609030202000504" pitchFamily="49" charset="0"/>
              </a:rPr>
              <a:t>[4]</a:t>
            </a:r>
            <a:r>
              <a:rPr lang="en-US" sz="1800" b="0" dirty="0">
                <a:latin typeface="Anonymous Pro" panose="02060609030202000504" pitchFamily="49" charset="0"/>
              </a:rPr>
              <a:t>;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latin typeface="Anonymous Pro" panose="02060609030202000504" pitchFamily="49" charset="0"/>
              </a:rPr>
              <a:t>long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 err="1" smtClean="0">
                <a:latin typeface="Anonymous Pro" panose="02060609030202000504" pitchFamily="49" charset="0"/>
              </a:rPr>
              <a:t>i</a:t>
            </a:r>
            <a:r>
              <a:rPr lang="en-US" sz="1800" b="0" dirty="0" smtClean="0">
                <a:latin typeface="Anonymous Pro" panose="02060609030202000504" pitchFamily="49" charset="0"/>
              </a:rPr>
              <a:t>;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latin typeface="Anonymous Pro" panose="02060609030202000504" pitchFamily="49" charset="0"/>
              </a:rPr>
              <a:t>struct</a:t>
            </a:r>
            <a:r>
              <a:rPr lang="en-US" sz="1800" b="0" dirty="0" smtClean="0">
                <a:latin typeface="Anonymous Pro" panose="02060609030202000504" pitchFamily="49" charset="0"/>
              </a:rPr>
              <a:t> rec *next;</a:t>
            </a:r>
            <a:endParaRPr lang="en-US" sz="18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} *r;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6"/>
            </p:custDataLst>
          </p:nvPr>
        </p:nvSpPr>
        <p:spPr>
          <a:xfrm>
            <a:off x="8534400" y="6569075"/>
            <a:ext cx="609600" cy="365125"/>
          </a:xfrm>
        </p:spPr>
        <p:txBody>
          <a:bodyPr/>
          <a:lstStyle/>
          <a:p>
            <a:fld id="{7CBE8339-D2AD-46DC-A898-FD1E949067F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4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Structure Representation</a:t>
            </a:r>
            <a:endParaRPr lang="en-US" dirty="0"/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46286" y="3116281"/>
            <a:ext cx="8867301" cy="3444330"/>
          </a:xfrm>
        </p:spPr>
        <p:txBody>
          <a:bodyPr/>
          <a:lstStyle/>
          <a:p>
            <a:r>
              <a:rPr lang="en-US" dirty="0" smtClean="0"/>
              <a:t>Structure represented as block of memory</a:t>
            </a:r>
          </a:p>
          <a:p>
            <a:pPr lvl="1"/>
            <a:r>
              <a:rPr lang="en-US" dirty="0" smtClean="0"/>
              <a:t>Big enough to hold all of the fields</a:t>
            </a:r>
          </a:p>
          <a:p>
            <a:r>
              <a:rPr lang="en-US" dirty="0" smtClean="0"/>
              <a:t>Fields ordered according to declaration order</a:t>
            </a:r>
          </a:p>
          <a:p>
            <a:pPr lvl="1"/>
            <a:r>
              <a:rPr lang="en-US" dirty="0" smtClean="0"/>
              <a:t>Even if another ordering could yield a more compact representation</a:t>
            </a:r>
          </a:p>
          <a:p>
            <a:r>
              <a:rPr lang="en-US" dirty="0" smtClean="0"/>
              <a:t>Compiler determines overall size + positions of fields</a:t>
            </a:r>
          </a:p>
          <a:p>
            <a:pPr lvl="1"/>
            <a:r>
              <a:rPr lang="en-US" dirty="0" smtClean="0"/>
              <a:t>Machine-level program has no understanding of the structures in the source code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1" name="Rectangle 1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 b="0" dirty="0">
                <a:latin typeface="Anonymous Pro" panose="02060609030202000504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>
            <p:custDataLst>
              <p:tags r:id="rId5"/>
            </p:custDataLst>
          </p:nvPr>
        </p:nvGrpSpPr>
        <p:grpSpPr>
          <a:xfrm>
            <a:off x="4283968" y="1024921"/>
            <a:ext cx="3950115" cy="1611991"/>
            <a:chOff x="4283968" y="1024921"/>
            <a:chExt cx="3950115" cy="1611991"/>
          </a:xfrm>
        </p:grpSpPr>
        <p:sp>
          <p:nvSpPr>
            <p:cNvPr id="30" name="Line 16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0" dirty="0">
                <a:latin typeface="Calibri" panose="020F0502020204030204" pitchFamily="34" charset="0"/>
              </a:endParaRPr>
            </a:p>
          </p:txBody>
        </p:sp>
        <p:sp>
          <p:nvSpPr>
            <p:cNvPr id="31" name="Rectangle 17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b="0" dirty="0">
                  <a:latin typeface="Anonymous Pro" panose="02060609030202000504" pitchFamily="49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b="0" dirty="0" err="1">
                  <a:latin typeface="Anonymous Pro" panose="02060609030202000504" pitchFamily="49" charset="0"/>
                </a:rPr>
                <a:t>i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next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4" name="Rectangle 13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>
                  <a:latin typeface="Anonymous Pro" panose="02060609030202000504" pitchFamily="49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5886488" y="2239367"/>
              <a:ext cx="461664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16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6" name="Rectangle 15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6794518" y="2225089"/>
              <a:ext cx="461664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24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7" name="Rectangle 16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7772419" y="2225089"/>
              <a:ext cx="461664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32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</p:grpSp>
      <p:sp>
        <p:nvSpPr>
          <p:cNvPr id="32" name="Rectangle 2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Anonymous Pro" panose="02060609030202000504" pitchFamily="49" charset="0"/>
              </a:rPr>
              <a:t>struct</a:t>
            </a:r>
            <a:r>
              <a:rPr lang="en-US" sz="1800" b="0" dirty="0">
                <a:latin typeface="Anonymous Pro" panose="02060609030202000504" pitchFamily="49" charset="0"/>
              </a:rPr>
              <a:t> rec {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err="1" smtClean="0">
                <a:latin typeface="Anonymous Pro" panose="02060609030202000504" pitchFamily="49" charset="0"/>
              </a:rPr>
              <a:t>int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>
                <a:latin typeface="Anonymous Pro" panose="02060609030202000504" pitchFamily="49" charset="0"/>
              </a:rPr>
              <a:t>a</a:t>
            </a:r>
            <a:r>
              <a:rPr lang="en-US" sz="1800" b="0" dirty="0" smtClean="0">
                <a:latin typeface="Anonymous Pro" panose="02060609030202000504" pitchFamily="49" charset="0"/>
              </a:rPr>
              <a:t>[4]</a:t>
            </a:r>
            <a:r>
              <a:rPr lang="en-US" sz="1800" b="0" dirty="0">
                <a:latin typeface="Anonymous Pro" panose="02060609030202000504" pitchFamily="49" charset="0"/>
              </a:rPr>
              <a:t>;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latin typeface="Anonymous Pro" panose="02060609030202000504" pitchFamily="49" charset="0"/>
              </a:rPr>
              <a:t>long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 err="1" smtClean="0">
                <a:latin typeface="Anonymous Pro" panose="02060609030202000504" pitchFamily="49" charset="0"/>
              </a:rPr>
              <a:t>i</a:t>
            </a:r>
            <a:r>
              <a:rPr lang="en-US" sz="1800" b="0" dirty="0" smtClean="0">
                <a:latin typeface="Anonymous Pro" panose="02060609030202000504" pitchFamily="49" charset="0"/>
              </a:rPr>
              <a:t>;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latin typeface="Anonymous Pro" panose="02060609030202000504" pitchFamily="49" charset="0"/>
              </a:rPr>
              <a:t>struct</a:t>
            </a:r>
            <a:r>
              <a:rPr lang="en-US" sz="1800" b="0" dirty="0" smtClean="0">
                <a:latin typeface="Anonymous Pro" panose="02060609030202000504" pitchFamily="49" charset="0"/>
              </a:rPr>
              <a:t> rec *next;</a:t>
            </a:r>
            <a:endParaRPr lang="en-US" sz="18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} *r;</a:t>
            </a:r>
            <a:endParaRPr lang="en-US" sz="1800" b="0" dirty="0">
              <a:latin typeface="Anonymous Pro" panose="020606090302020005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26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533900" y="4878290"/>
            <a:ext cx="4325942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b="0" dirty="0" smtClean="0">
                <a:latin typeface="Anonymous Pro" panose="02060609030202000504" pitchFamily="49" charset="0"/>
                <a:ea typeface="+mn-ea"/>
                <a:cs typeface="+mn-cs"/>
              </a:rPr>
              <a:t>  </a:t>
            </a:r>
            <a:r>
              <a:rPr lang="en-US" sz="1800" b="0" i="1" dirty="0" smtClean="0">
                <a:latin typeface="Anonymous Pro" panose="02060609030202000504" pitchFamily="49" charset="0"/>
                <a:ea typeface="+mn-ea"/>
                <a:cs typeface="+mn-cs"/>
              </a:rPr>
              <a:t># r in %</a:t>
            </a:r>
            <a:r>
              <a:rPr lang="en-US" sz="1800" b="0" i="1" dirty="0" err="1" smtClean="0">
                <a:latin typeface="Anonymous Pro" panose="02060609030202000504" pitchFamily="49" charset="0"/>
                <a:ea typeface="+mn-ea"/>
                <a:cs typeface="+mn-cs"/>
              </a:rPr>
              <a:t>rdi</a:t>
            </a:r>
            <a:r>
              <a:rPr lang="en-US" sz="1800" b="0" i="1" dirty="0" smtClean="0">
                <a:latin typeface="Anonymous Pro" panose="02060609030202000504" pitchFamily="49" charset="0"/>
                <a:ea typeface="+mn-ea"/>
                <a:cs typeface="+mn-cs"/>
              </a:rPr>
              <a:t>, index in %</a:t>
            </a:r>
            <a:r>
              <a:rPr lang="en-US" sz="1800" b="0" i="1" dirty="0" err="1" smtClean="0">
                <a:latin typeface="Anonymous Pro" panose="02060609030202000504" pitchFamily="49" charset="0"/>
                <a:ea typeface="+mn-ea"/>
                <a:cs typeface="+mn-cs"/>
              </a:rPr>
              <a:t>rsi</a:t>
            </a:r>
            <a:r>
              <a:rPr lang="en-US" sz="1800" b="0" i="1" dirty="0" smtClean="0">
                <a:latin typeface="Anonymous Pro" panose="02060609030202000504" pitchFamily="49" charset="0"/>
                <a:ea typeface="+mn-ea"/>
                <a:cs typeface="+mn-cs"/>
              </a:rPr>
              <a:t>  </a:t>
            </a: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b="0" dirty="0" smtClean="0">
                <a:latin typeface="Anonymous Pro" panose="02060609030202000504" pitchFamily="49" charset="0"/>
                <a:ea typeface="+mn-ea"/>
                <a:cs typeface="+mn-cs"/>
              </a:rPr>
              <a:t> </a:t>
            </a:r>
            <a:r>
              <a:rPr lang="en-US" sz="1800" b="0" dirty="0" smtClean="0">
                <a:latin typeface="Anonymous Pro" panose="02060609030202000504" pitchFamily="49" charset="0"/>
                <a:ea typeface="+mn-ea"/>
                <a:cs typeface="+mn-cs"/>
              </a:rPr>
              <a:t> </a:t>
            </a:r>
            <a:r>
              <a:rPr lang="en-US" sz="1800" dirty="0" err="1" smtClean="0">
                <a:latin typeface="Anonymous Pro" panose="02060609030202000504" pitchFamily="49" charset="0"/>
              </a:rPr>
              <a:t>mov</a:t>
            </a:r>
            <a:r>
              <a:rPr lang="en-US" sz="1800" dirty="0" err="1" smtClean="0">
                <a:latin typeface="Anonymous Pro" panose="02060609030202000504" pitchFamily="49" charset="0"/>
                <a:ea typeface="+mn-ea"/>
                <a:cs typeface="+mn-cs"/>
              </a:rPr>
              <a:t>q</a:t>
            </a:r>
            <a:r>
              <a:rPr lang="en-US" sz="1800" b="0" dirty="0" smtClean="0">
                <a:latin typeface="Anonymous Pro" panose="02060609030202000504" pitchFamily="49" charset="0"/>
                <a:ea typeface="+mn-ea"/>
                <a:cs typeface="+mn-cs"/>
              </a:rPr>
              <a:t>  16(%</a:t>
            </a:r>
            <a:r>
              <a:rPr lang="en-US" sz="1800" b="0" dirty="0" err="1" smtClean="0">
                <a:latin typeface="Anonymous Pro" panose="02060609030202000504" pitchFamily="49" charset="0"/>
                <a:ea typeface="+mn-ea"/>
                <a:cs typeface="+mn-cs"/>
              </a:rPr>
              <a:t>rdi</a:t>
            </a:r>
            <a:r>
              <a:rPr lang="en-US" sz="1800" b="0" dirty="0" smtClean="0">
                <a:latin typeface="Anonymous Pro" panose="02060609030202000504" pitchFamily="49" charset="0"/>
                <a:ea typeface="+mn-ea"/>
                <a:cs typeface="+mn-cs"/>
              </a:rPr>
              <a:t>), </a:t>
            </a:r>
            <a:r>
              <a:rPr lang="en-US" sz="1800" b="0" dirty="0">
                <a:latin typeface="Anonymous Pro" panose="02060609030202000504" pitchFamily="49" charset="0"/>
                <a:ea typeface="+mn-ea"/>
                <a:cs typeface="+mn-cs"/>
              </a:rPr>
              <a:t>%</a:t>
            </a:r>
            <a:r>
              <a:rPr lang="en-US" sz="1800" b="0" dirty="0" err="1">
                <a:latin typeface="Anonymous Pro" panose="02060609030202000504" pitchFamily="49" charset="0"/>
                <a:ea typeface="+mn-ea"/>
                <a:cs typeface="+mn-cs"/>
              </a:rPr>
              <a:t>rax</a:t>
            </a:r>
            <a:endParaRPr lang="en-US" sz="1800" b="0" dirty="0">
              <a:latin typeface="Anonymous Pro" panose="02060609030202000504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b="0" dirty="0" smtClean="0">
                <a:latin typeface="Anonymous Pro" panose="02060609030202000504" pitchFamily="49" charset="0"/>
                <a:ea typeface="+mn-ea"/>
                <a:cs typeface="+mn-cs"/>
              </a:rPr>
              <a:t>  </a:t>
            </a:r>
            <a:r>
              <a:rPr lang="en-US" sz="1800" dirty="0" smtClean="0">
                <a:latin typeface="Anonymous Pro" panose="02060609030202000504" pitchFamily="49" charset="0"/>
                <a:ea typeface="+mn-ea"/>
                <a:cs typeface="+mn-cs"/>
              </a:rPr>
              <a:t>ret</a:t>
            </a:r>
            <a:endParaRPr lang="en-US" sz="1800" dirty="0">
              <a:latin typeface="Anonymous Pro" panose="02060609030202000504" pitchFamily="49" charset="0"/>
              <a:ea typeface="+mn-ea"/>
              <a:cs typeface="+mn-cs"/>
            </a:endParaRPr>
          </a:p>
        </p:txBody>
      </p:sp>
      <p:sp>
        <p:nvSpPr>
          <p:cNvPr id="323588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533900" y="3151580"/>
            <a:ext cx="4325942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latin typeface="Anonymous Pro" panose="02060609030202000504" pitchFamily="49" charset="0"/>
              </a:rPr>
              <a:t>long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 err="1" smtClean="0">
                <a:latin typeface="Anonymous Pro" panose="02060609030202000504" pitchFamily="49" charset="0"/>
              </a:rPr>
              <a:t>get_i</a:t>
            </a:r>
            <a:r>
              <a:rPr lang="en-US" sz="1800" b="0" dirty="0" smtClean="0">
                <a:latin typeface="Anonymous Pro" panose="02060609030202000504" pitchFamily="49" charset="0"/>
              </a:rPr>
              <a:t>(</a:t>
            </a:r>
            <a:r>
              <a:rPr lang="en-US" sz="1800" dirty="0" smtClean="0">
                <a:latin typeface="Anonymous Pro" panose="02060609030202000504" pitchFamily="49" charset="0"/>
              </a:rPr>
              <a:t>struct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>
                <a:latin typeface="Anonymous Pro" panose="02060609030202000504" pitchFamily="49" charset="0"/>
              </a:rPr>
              <a:t>rec *</a:t>
            </a:r>
            <a:r>
              <a:rPr lang="en-US" sz="1800" b="0" dirty="0" smtClean="0">
                <a:latin typeface="Anonymous Pro" panose="02060609030202000504" pitchFamily="49" charset="0"/>
              </a:rPr>
              <a:t>r)</a:t>
            </a:r>
            <a:endParaRPr lang="en-US" sz="18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>
                <a:latin typeface="Anonymous Pro" panose="02060609030202000504" pitchFamily="49" charset="0"/>
              </a:rPr>
              <a:t>{</a:t>
            </a:r>
          </a:p>
          <a:p>
            <a:pPr eaLnBrk="0" hangingPunct="0"/>
            <a:r>
              <a:rPr lang="en-US" sz="1800" b="0" dirty="0">
                <a:latin typeface="Anonymous Pro" panose="02060609030202000504" pitchFamily="49" charset="0"/>
              </a:rPr>
              <a:t>  </a:t>
            </a:r>
            <a:r>
              <a:rPr lang="en-US" sz="1800" dirty="0">
                <a:latin typeface="Anonymous Pro" panose="02060609030202000504" pitchFamily="49" charset="0"/>
              </a:rPr>
              <a:t>return</a:t>
            </a:r>
            <a:r>
              <a:rPr lang="en-US" sz="1800" b="0" dirty="0">
                <a:latin typeface="Anonymous Pro" panose="02060609030202000504" pitchFamily="49" charset="0"/>
              </a:rPr>
              <a:t> </a:t>
            </a:r>
            <a:r>
              <a:rPr lang="en-US" sz="1800" b="0" dirty="0" smtClean="0">
                <a:latin typeface="Anonymous Pro" panose="02060609030202000504" pitchFamily="49" charset="0"/>
              </a:rPr>
              <a:t>r-&gt;</a:t>
            </a:r>
            <a:r>
              <a:rPr lang="en-US" sz="1800" b="0" dirty="0" err="1" smtClean="0">
                <a:latin typeface="Anonymous Pro" panose="02060609030202000504" pitchFamily="49" charset="0"/>
              </a:rPr>
              <a:t>i</a:t>
            </a:r>
            <a:r>
              <a:rPr lang="en-US" sz="1800" b="0" dirty="0" smtClean="0">
                <a:latin typeface="Anonymous Pro" panose="02060609030202000504" pitchFamily="49" charset="0"/>
              </a:rPr>
              <a:t>;</a:t>
            </a:r>
            <a:endParaRPr lang="en-US" sz="18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>
                <a:latin typeface="Anonymous Pro" panose="02060609030202000504" pitchFamily="49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Accessing a Structure Member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290512" y="3170238"/>
            <a:ext cx="3911197" cy="286385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Compiler knows the </a:t>
            </a:r>
            <a:r>
              <a:rPr lang="en-US" i="1" dirty="0" smtClean="0">
                <a:latin typeface="Calibri" pitchFamily="-96" charset="0"/>
              </a:rPr>
              <a:t>offset </a:t>
            </a:r>
            <a:r>
              <a:rPr lang="en-US" dirty="0" smtClean="0">
                <a:latin typeface="Calibri" pitchFamily="-96" charset="0"/>
              </a:rPr>
              <a:t>of each member within a struct.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 smtClean="0">
                <a:latin typeface="Calibri" pitchFamily="-96" charset="0"/>
              </a:rPr>
              <a:t>Compute </a:t>
            </a:r>
            <a:r>
              <a:rPr lang="en-US" dirty="0" smtClean="0">
                <a:latin typeface="Calibri" pitchFamily="-96" charset="0"/>
              </a:rPr>
              <a:t>as:  </a:t>
            </a:r>
            <a:r>
              <a:rPr lang="en-US" dirty="0" smtClean="0">
                <a:latin typeface="Anonymous Pro" charset="0"/>
                <a:ea typeface="Anonymous Pro" charset="0"/>
                <a:cs typeface="Anonymous Pro" charset="0"/>
              </a:rPr>
              <a:t>*(</a:t>
            </a:r>
            <a:r>
              <a:rPr lang="en-US" dirty="0" err="1" smtClean="0">
                <a:latin typeface="Anonymous Pro" charset="0"/>
                <a:ea typeface="Anonymous Pro" charset="0"/>
                <a:cs typeface="Anonymous Pro" charset="0"/>
              </a:rPr>
              <a:t>r+offset</a:t>
            </a:r>
            <a:r>
              <a:rPr lang="en-US" dirty="0" smtClean="0">
                <a:latin typeface="Anonymous Pro" charset="0"/>
                <a:ea typeface="Anonymous Pro" charset="0"/>
                <a:cs typeface="Anonymous Pro" charset="0"/>
              </a:rPr>
              <a:t>)</a:t>
            </a:r>
            <a:endParaRPr lang="en-US" dirty="0" smtClean="0">
              <a:latin typeface="Anonymous Pro" charset="0"/>
              <a:ea typeface="Anonymous Pro" charset="0"/>
              <a:cs typeface="Anonymous Pro" charset="0"/>
            </a:endParaRPr>
          </a:p>
        </p:txBody>
      </p:sp>
      <p:sp>
        <p:nvSpPr>
          <p:cNvPr id="28" name="Line 14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6147854" y="1405921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9" name="Rectangle 1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995454" y="1024921"/>
            <a:ext cx="8579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 dirty="0" smtClean="0">
                <a:latin typeface="Anonymous Pro" panose="02060609030202000504" pitchFamily="49" charset="0"/>
              </a:rPr>
              <a:t>r-&gt;</a:t>
            </a:r>
            <a:r>
              <a:rPr lang="en-US" b="0" dirty="0" err="1" smtClean="0">
                <a:latin typeface="Anonymous Pro" panose="02060609030202000504" pitchFamily="49" charset="0"/>
              </a:rPr>
              <a:t>i</a:t>
            </a:r>
            <a:endParaRPr lang="en-US" b="0" dirty="0">
              <a:latin typeface="Anonymous Pro" panose="02060609030202000504" pitchFamily="49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 b="0" dirty="0">
                <a:latin typeface="Anonymous Pro" panose="02060609030202000504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>
            <p:custDataLst>
              <p:tags r:id="rId8"/>
            </p:custDataLst>
          </p:nvPr>
        </p:nvGrpSpPr>
        <p:grpSpPr>
          <a:xfrm>
            <a:off x="4283968" y="1024921"/>
            <a:ext cx="3950115" cy="1611991"/>
            <a:chOff x="4283968" y="1024921"/>
            <a:chExt cx="3950115" cy="1611991"/>
          </a:xfrm>
        </p:grpSpPr>
        <p:sp>
          <p:nvSpPr>
            <p:cNvPr id="30" name="Line 16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0" dirty="0">
                <a:latin typeface="Calibri" panose="020F0502020204030204" pitchFamily="34" charset="0"/>
              </a:endParaRPr>
            </a:p>
          </p:txBody>
        </p:sp>
        <p:sp>
          <p:nvSpPr>
            <p:cNvPr id="31" name="Rectangle 17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b="0" dirty="0">
                  <a:latin typeface="Anonymous Pro" panose="02060609030202000504" pitchFamily="49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b="0" dirty="0" err="1">
                  <a:latin typeface="Anonymous Pro" panose="02060609030202000504" pitchFamily="49" charset="0"/>
                </a:rPr>
                <a:t>i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next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4" name="Rectangle 13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>
                  <a:latin typeface="Anonymous Pro" panose="02060609030202000504" pitchFamily="49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886488" y="2239367"/>
              <a:ext cx="461664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16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6" name="Rectangle 15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6794518" y="2225089"/>
              <a:ext cx="461664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24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7" name="Rectangle 16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7772419" y="2225089"/>
              <a:ext cx="461664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32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0"/>
            <p:custDataLst>
              <p:tags r:id="rId9"/>
            </p:custDataLst>
          </p:nvPr>
        </p:nvSpPr>
        <p:spPr>
          <a:xfrm>
            <a:off x="8534400" y="6569075"/>
            <a:ext cx="609600" cy="365125"/>
          </a:xfrm>
        </p:spPr>
        <p:txBody>
          <a:bodyPr/>
          <a:lstStyle/>
          <a:p>
            <a:fld id="{7CBE8339-D2AD-46DC-A898-FD1E949067F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4" name="Rectangle 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Anonymous Pro" panose="02060609030202000504" pitchFamily="49" charset="0"/>
              </a:rPr>
              <a:t>struct</a:t>
            </a:r>
            <a:r>
              <a:rPr lang="en-US" sz="1800" b="0" dirty="0">
                <a:latin typeface="Anonymous Pro" panose="02060609030202000504" pitchFamily="49" charset="0"/>
              </a:rPr>
              <a:t> rec {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err="1" smtClean="0">
                <a:latin typeface="Anonymous Pro" panose="02060609030202000504" pitchFamily="49" charset="0"/>
              </a:rPr>
              <a:t>int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>
                <a:latin typeface="Anonymous Pro" panose="02060609030202000504" pitchFamily="49" charset="0"/>
              </a:rPr>
              <a:t>a</a:t>
            </a:r>
            <a:r>
              <a:rPr lang="en-US" sz="1800" b="0" dirty="0" smtClean="0">
                <a:latin typeface="Anonymous Pro" panose="02060609030202000504" pitchFamily="49" charset="0"/>
              </a:rPr>
              <a:t>[4]</a:t>
            </a:r>
            <a:r>
              <a:rPr lang="en-US" sz="1800" b="0" dirty="0">
                <a:latin typeface="Anonymous Pro" panose="02060609030202000504" pitchFamily="49" charset="0"/>
              </a:rPr>
              <a:t>;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latin typeface="Anonymous Pro" panose="02060609030202000504" pitchFamily="49" charset="0"/>
              </a:rPr>
              <a:t>long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 err="1" smtClean="0">
                <a:latin typeface="Anonymous Pro" panose="02060609030202000504" pitchFamily="49" charset="0"/>
              </a:rPr>
              <a:t>i</a:t>
            </a:r>
            <a:r>
              <a:rPr lang="en-US" sz="1800" b="0" dirty="0" smtClean="0">
                <a:latin typeface="Anonymous Pro" panose="02060609030202000504" pitchFamily="49" charset="0"/>
              </a:rPr>
              <a:t>;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latin typeface="Anonymous Pro" panose="02060609030202000504" pitchFamily="49" charset="0"/>
              </a:rPr>
              <a:t>struct</a:t>
            </a:r>
            <a:r>
              <a:rPr lang="en-US" sz="1800" b="0" dirty="0" smtClean="0">
                <a:latin typeface="Anonymous Pro" panose="02060609030202000504" pitchFamily="49" charset="0"/>
              </a:rPr>
              <a:t> rec *next;</a:t>
            </a:r>
            <a:endParaRPr lang="en-US" sz="18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} *r;</a:t>
            </a:r>
            <a:endParaRPr lang="en-US" sz="1800" b="0" dirty="0">
              <a:latin typeface="Anonymous Pro" panose="020606090302020005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30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445556" y="3294063"/>
            <a:ext cx="3507944" cy="101309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b="0" dirty="0" smtClean="0">
                <a:latin typeface="Anonymous Pro" panose="02060609030202000504" pitchFamily="49" charset="0"/>
                <a:ea typeface="+mn-ea"/>
                <a:cs typeface="+mn-cs"/>
              </a:rPr>
              <a:t>  </a:t>
            </a:r>
            <a:r>
              <a:rPr lang="en-US" sz="1800" b="0" i="1" dirty="0" smtClean="0">
                <a:latin typeface="Anonymous Pro" panose="02060609030202000504" pitchFamily="49" charset="0"/>
                <a:ea typeface="+mn-ea"/>
                <a:cs typeface="+mn-cs"/>
              </a:rPr>
              <a:t># r in %</a:t>
            </a:r>
            <a:r>
              <a:rPr lang="en-US" sz="1800" b="0" i="1" dirty="0" err="1" smtClean="0">
                <a:latin typeface="Anonymous Pro" panose="02060609030202000504" pitchFamily="49" charset="0"/>
                <a:ea typeface="+mn-ea"/>
                <a:cs typeface="+mn-cs"/>
              </a:rPr>
              <a:t>rdi</a:t>
            </a:r>
            <a:endParaRPr lang="en-US" sz="1800" b="0" i="1" dirty="0" smtClean="0">
              <a:latin typeface="Anonymous Pro" panose="02060609030202000504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endParaRPr lang="en-US" sz="600" b="0" i="1" dirty="0" smtClean="0">
              <a:latin typeface="Anonymous Pro" panose="02060609030202000504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b="0" dirty="0" smtClean="0">
                <a:latin typeface="Anonymous Pro" panose="02060609030202000504" pitchFamily="49" charset="0"/>
                <a:ea typeface="+mn-ea"/>
                <a:cs typeface="+mn-cs"/>
              </a:rPr>
              <a:t>  </a:t>
            </a:r>
            <a:r>
              <a:rPr lang="en-US" sz="1800" b="0" u="sng" dirty="0" smtClean="0">
                <a:latin typeface="Anonymous Pro" panose="02060609030202000504" pitchFamily="49" charset="0"/>
                <a:ea typeface="+mn-ea"/>
                <a:cs typeface="+mn-cs"/>
              </a:rPr>
              <a:t>      </a:t>
            </a:r>
            <a:r>
              <a:rPr lang="en-US" sz="1800" b="0" dirty="0" smtClean="0">
                <a:latin typeface="Anonymous Pro" panose="02060609030202000504" pitchFamily="49" charset="0"/>
                <a:ea typeface="+mn-ea"/>
                <a:cs typeface="+mn-cs"/>
              </a:rPr>
              <a:t>     </a:t>
            </a:r>
            <a:r>
              <a:rPr lang="en-US" sz="1800" b="0" u="sng" dirty="0" smtClean="0">
                <a:latin typeface="Anonymous Pro" panose="02060609030202000504" pitchFamily="49" charset="0"/>
                <a:ea typeface="+mn-ea"/>
                <a:cs typeface="+mn-cs"/>
              </a:rPr>
              <a:t>      </a:t>
            </a:r>
            <a:r>
              <a:rPr lang="en-US" sz="1800" b="0" dirty="0" smtClean="0">
                <a:latin typeface="Anonymous Pro" panose="02060609030202000504" pitchFamily="49" charset="0"/>
                <a:ea typeface="+mn-ea"/>
                <a:cs typeface="+mn-cs"/>
              </a:rPr>
              <a:t>,%</a:t>
            </a:r>
            <a:r>
              <a:rPr lang="en-US" sz="1800" b="0" dirty="0" err="1">
                <a:latin typeface="Anonymous Pro" panose="02060609030202000504" pitchFamily="49" charset="0"/>
                <a:ea typeface="+mn-ea"/>
                <a:cs typeface="+mn-cs"/>
              </a:rPr>
              <a:t>rax</a:t>
            </a:r>
            <a:endParaRPr lang="en-US" sz="1800" b="0" dirty="0">
              <a:latin typeface="Anonymous Pro" panose="02060609030202000504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b="0" dirty="0" smtClean="0">
                <a:latin typeface="Anonymous Pro" panose="02060609030202000504" pitchFamily="49" charset="0"/>
                <a:ea typeface="+mn-ea"/>
                <a:cs typeface="+mn-cs"/>
              </a:rPr>
              <a:t>  </a:t>
            </a:r>
            <a:r>
              <a:rPr lang="en-US" sz="1800" dirty="0" smtClean="0">
                <a:latin typeface="Anonymous Pro" panose="02060609030202000504" pitchFamily="49" charset="0"/>
                <a:ea typeface="+mn-ea"/>
                <a:cs typeface="+mn-cs"/>
              </a:rPr>
              <a:t>ret</a:t>
            </a:r>
            <a:endParaRPr lang="en-US" sz="1800" dirty="0">
              <a:latin typeface="Anonymous Pro" panose="02060609030202000504" pitchFamily="49" charset="0"/>
              <a:ea typeface="+mn-ea"/>
              <a:cs typeface="+mn-cs"/>
            </a:endParaRP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Exercise: </a:t>
            </a:r>
            <a:r>
              <a:rPr lang="en-US" sz="3200" b="0" dirty="0" smtClean="0"/>
              <a:t>Generating Pointer to Structure Member</a:t>
            </a:r>
            <a:endParaRPr lang="en-US" b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1" name="Rectangle 1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 b="0" dirty="0">
                <a:latin typeface="Anonymous Pro" panose="02060609030202000504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>
            <p:custDataLst>
              <p:tags r:id="rId5"/>
            </p:custDataLst>
          </p:nvPr>
        </p:nvGrpSpPr>
        <p:grpSpPr>
          <a:xfrm>
            <a:off x="4283968" y="1024921"/>
            <a:ext cx="3950115" cy="1611991"/>
            <a:chOff x="4283968" y="1024921"/>
            <a:chExt cx="3950115" cy="1611991"/>
          </a:xfrm>
        </p:grpSpPr>
        <p:sp>
          <p:nvSpPr>
            <p:cNvPr id="30" name="Line 16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0" dirty="0">
                <a:latin typeface="Calibri" panose="020F0502020204030204" pitchFamily="34" charset="0"/>
              </a:endParaRPr>
            </a:p>
          </p:txBody>
        </p:sp>
        <p:sp>
          <p:nvSpPr>
            <p:cNvPr id="31" name="Rectangle 17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b="0" dirty="0">
                  <a:latin typeface="Anonymous Pro" panose="02060609030202000504" pitchFamily="49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b="0" dirty="0" err="1">
                  <a:latin typeface="Anonymous Pro" panose="02060609030202000504" pitchFamily="49" charset="0"/>
                </a:rPr>
                <a:t>i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next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4" name="Rectangle 13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>
                  <a:latin typeface="Anonymous Pro" panose="02060609030202000504" pitchFamily="49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5886488" y="2239367"/>
              <a:ext cx="461664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16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6" name="Rectangle 15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6794518" y="2225089"/>
              <a:ext cx="461664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24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7" name="Rectangle 16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7772419" y="2225089"/>
              <a:ext cx="461664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32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</p:grpSp>
      <p:sp>
        <p:nvSpPr>
          <p:cNvPr id="36" name="Rectangle 3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436031" y="4884738"/>
            <a:ext cx="3507944" cy="101309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b="0" dirty="0" smtClean="0">
                <a:latin typeface="Anonymous Pro" panose="02060609030202000504" pitchFamily="49" charset="0"/>
                <a:ea typeface="+mn-ea"/>
                <a:cs typeface="+mn-cs"/>
              </a:rPr>
              <a:t>  </a:t>
            </a:r>
            <a:r>
              <a:rPr lang="en-US" sz="1800" b="0" i="1" dirty="0" smtClean="0">
                <a:latin typeface="Anonymous Pro" panose="02060609030202000504" pitchFamily="49" charset="0"/>
                <a:ea typeface="+mn-ea"/>
                <a:cs typeface="+mn-cs"/>
              </a:rPr>
              <a:t># r in %</a:t>
            </a:r>
            <a:r>
              <a:rPr lang="en-US" sz="1800" b="0" i="1" dirty="0" err="1" smtClean="0">
                <a:latin typeface="Anonymous Pro" panose="02060609030202000504" pitchFamily="49" charset="0"/>
                <a:ea typeface="+mn-ea"/>
                <a:cs typeface="+mn-cs"/>
              </a:rPr>
              <a:t>rdi</a:t>
            </a:r>
            <a:endParaRPr lang="en-US" sz="1800" b="0" i="1" dirty="0" smtClean="0">
              <a:latin typeface="Anonymous Pro" panose="02060609030202000504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endParaRPr lang="en-US" sz="600" b="0" i="1" dirty="0" smtClean="0">
              <a:latin typeface="Anonymous Pro" panose="02060609030202000504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b="0" dirty="0" smtClean="0">
                <a:latin typeface="Anonymous Pro" panose="02060609030202000504" pitchFamily="49" charset="0"/>
                <a:ea typeface="+mn-ea"/>
                <a:cs typeface="+mn-cs"/>
              </a:rPr>
              <a:t>  </a:t>
            </a:r>
            <a:r>
              <a:rPr lang="en-US" sz="1800" u="sng" dirty="0" smtClean="0">
                <a:latin typeface="Anonymous Pro" panose="02060609030202000504" pitchFamily="49" charset="0"/>
                <a:ea typeface="+mn-ea"/>
                <a:cs typeface="+mn-cs"/>
              </a:rPr>
              <a:t>      </a:t>
            </a:r>
            <a:r>
              <a:rPr lang="en-US" sz="1800" b="0" dirty="0" smtClean="0">
                <a:latin typeface="Anonymous Pro" panose="02060609030202000504" pitchFamily="49" charset="0"/>
                <a:ea typeface="+mn-ea"/>
                <a:cs typeface="+mn-cs"/>
              </a:rPr>
              <a:t>     </a:t>
            </a:r>
            <a:r>
              <a:rPr lang="en-US" sz="1800" b="0" u="sng" dirty="0" smtClean="0">
                <a:latin typeface="Anonymous Pro" panose="02060609030202000504" pitchFamily="49" charset="0"/>
                <a:ea typeface="+mn-ea"/>
                <a:cs typeface="+mn-cs"/>
              </a:rPr>
              <a:t>      </a:t>
            </a:r>
            <a:r>
              <a:rPr lang="en-US" sz="1800" b="0" dirty="0" smtClean="0">
                <a:latin typeface="Anonymous Pro" panose="02060609030202000504" pitchFamily="49" charset="0"/>
                <a:ea typeface="+mn-ea"/>
                <a:cs typeface="+mn-cs"/>
              </a:rPr>
              <a:t>,%</a:t>
            </a:r>
            <a:r>
              <a:rPr lang="en-US" sz="1800" b="0" dirty="0" err="1" smtClean="0">
                <a:latin typeface="Anonymous Pro" panose="02060609030202000504" pitchFamily="49" charset="0"/>
                <a:ea typeface="+mn-ea"/>
                <a:cs typeface="+mn-cs"/>
              </a:rPr>
              <a:t>rax</a:t>
            </a:r>
            <a:endParaRPr lang="en-US" sz="1800" b="0" dirty="0" smtClean="0">
              <a:latin typeface="Anonymous Pro" panose="02060609030202000504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b="0" dirty="0" smtClean="0">
                <a:latin typeface="Anonymous Pro" panose="02060609030202000504" pitchFamily="49" charset="0"/>
                <a:ea typeface="+mn-ea"/>
                <a:cs typeface="+mn-cs"/>
              </a:rPr>
              <a:t>  </a:t>
            </a:r>
            <a:r>
              <a:rPr lang="en-US" sz="1800" dirty="0" smtClean="0">
                <a:latin typeface="Anonymous Pro" panose="02060609030202000504" pitchFamily="49" charset="0"/>
                <a:ea typeface="+mn-ea"/>
                <a:cs typeface="+mn-cs"/>
              </a:rPr>
              <a:t>ret</a:t>
            </a:r>
            <a:endParaRPr lang="en-US" sz="1800" dirty="0">
              <a:latin typeface="Anonymous Pro" panose="02060609030202000504" pitchFamily="49" charset="0"/>
              <a:ea typeface="+mn-ea"/>
              <a:cs typeface="+mn-cs"/>
            </a:endParaRPr>
          </a:p>
        </p:txBody>
      </p:sp>
      <p:sp>
        <p:nvSpPr>
          <p:cNvPr id="32" name="Rectangle 4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80974" y="3294063"/>
            <a:ext cx="4905375" cy="107465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dirty="0" smtClean="0">
                <a:latin typeface="Anonymous Pro" panose="02060609030202000504" pitchFamily="49" charset="0"/>
              </a:rPr>
              <a:t>long</a:t>
            </a:r>
            <a:r>
              <a:rPr lang="en-US" sz="1600" b="0" dirty="0" smtClean="0">
                <a:latin typeface="Anonymous Pro" panose="02060609030202000504" pitchFamily="49" charset="0"/>
              </a:rPr>
              <a:t>* </a:t>
            </a:r>
            <a:r>
              <a:rPr lang="en-US" sz="1600" b="0" dirty="0" err="1" smtClean="0">
                <a:latin typeface="Anonymous Pro" panose="02060609030202000504" pitchFamily="49" charset="0"/>
              </a:rPr>
              <a:t>address_of_i</a:t>
            </a:r>
            <a:r>
              <a:rPr lang="en-US" sz="1600" b="0" dirty="0" smtClean="0">
                <a:latin typeface="Anonymous Pro" panose="02060609030202000504" pitchFamily="49" charset="0"/>
              </a:rPr>
              <a:t>(</a:t>
            </a:r>
            <a:r>
              <a:rPr lang="en-US" sz="1600" dirty="0" smtClean="0">
                <a:latin typeface="Anonymous Pro" panose="02060609030202000504" pitchFamily="49" charset="0"/>
              </a:rPr>
              <a:t>struct</a:t>
            </a:r>
            <a:r>
              <a:rPr lang="en-US" sz="1600" b="0" dirty="0" smtClean="0">
                <a:latin typeface="Anonymous Pro" panose="02060609030202000504" pitchFamily="49" charset="0"/>
              </a:rPr>
              <a:t> </a:t>
            </a:r>
            <a:r>
              <a:rPr lang="en-US" sz="1600" b="0" dirty="0">
                <a:latin typeface="Anonymous Pro" panose="02060609030202000504" pitchFamily="49" charset="0"/>
              </a:rPr>
              <a:t>rec *</a:t>
            </a:r>
            <a:r>
              <a:rPr lang="en-US" sz="1600" b="0" dirty="0" smtClean="0">
                <a:latin typeface="Anonymous Pro" panose="02060609030202000504" pitchFamily="49" charset="0"/>
              </a:rPr>
              <a:t>r)</a:t>
            </a:r>
            <a:endParaRPr lang="en-US" sz="16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600" b="0" dirty="0">
                <a:latin typeface="Anonymous Pro" panose="02060609030202000504" pitchFamily="49" charset="0"/>
              </a:rPr>
              <a:t>{</a:t>
            </a:r>
          </a:p>
          <a:p>
            <a:pPr eaLnBrk="0" hangingPunct="0"/>
            <a:r>
              <a:rPr lang="en-US" sz="1600" b="0" dirty="0">
                <a:latin typeface="Anonymous Pro" panose="02060609030202000504" pitchFamily="49" charset="0"/>
              </a:rPr>
              <a:t>  </a:t>
            </a:r>
            <a:r>
              <a:rPr lang="en-US" sz="1600" dirty="0">
                <a:latin typeface="Anonymous Pro" panose="02060609030202000504" pitchFamily="49" charset="0"/>
              </a:rPr>
              <a:t>return</a:t>
            </a:r>
            <a:r>
              <a:rPr lang="en-US" sz="1600" b="0" dirty="0">
                <a:latin typeface="Anonymous Pro" panose="02060609030202000504" pitchFamily="49" charset="0"/>
              </a:rPr>
              <a:t> </a:t>
            </a:r>
            <a:r>
              <a:rPr lang="en-US" sz="1600" b="0" dirty="0" smtClean="0">
                <a:latin typeface="Anonymous Pro" panose="02060609030202000504" pitchFamily="49" charset="0"/>
              </a:rPr>
              <a:t>&amp;(r-&gt;</a:t>
            </a:r>
            <a:r>
              <a:rPr lang="en-US" sz="1600" b="0" dirty="0" err="1" smtClean="0">
                <a:latin typeface="Anonymous Pro" panose="02060609030202000504" pitchFamily="49" charset="0"/>
              </a:rPr>
              <a:t>i</a:t>
            </a:r>
            <a:r>
              <a:rPr lang="en-US" sz="1600" b="0" dirty="0" smtClean="0">
                <a:latin typeface="Anonymous Pro" panose="02060609030202000504" pitchFamily="49" charset="0"/>
              </a:rPr>
              <a:t>);</a:t>
            </a:r>
            <a:endParaRPr lang="en-US" sz="16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600" b="0" dirty="0">
                <a:latin typeface="Anonymous Pro" panose="02060609030202000504" pitchFamily="49" charset="0"/>
              </a:rPr>
              <a:t>}</a:t>
            </a:r>
          </a:p>
        </p:txBody>
      </p:sp>
      <p:sp>
        <p:nvSpPr>
          <p:cNvPr id="33" name="Rectangle 4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09549" y="4875213"/>
            <a:ext cx="5088174" cy="107465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latin typeface="Anonymous Pro" panose="02060609030202000504" pitchFamily="49" charset="0"/>
              </a:rPr>
              <a:t>s</a:t>
            </a:r>
            <a:r>
              <a:rPr lang="en-US" sz="1600" dirty="0" smtClean="0">
                <a:latin typeface="Anonymous Pro" panose="02060609030202000504" pitchFamily="49" charset="0"/>
              </a:rPr>
              <a:t>truct</a:t>
            </a:r>
            <a:r>
              <a:rPr lang="en-US" sz="1600" b="0" dirty="0" smtClean="0">
                <a:latin typeface="Anonymous Pro" panose="02060609030202000504" pitchFamily="49" charset="0"/>
              </a:rPr>
              <a:t> rec* </a:t>
            </a:r>
            <a:r>
              <a:rPr lang="en-US" sz="1500" b="0" dirty="0" err="1" smtClean="0">
                <a:latin typeface="Anonymous Pro" panose="02060609030202000504" pitchFamily="49" charset="0"/>
              </a:rPr>
              <a:t>address_of_next</a:t>
            </a:r>
            <a:r>
              <a:rPr lang="en-US" sz="1500" b="0" dirty="0" smtClean="0">
                <a:latin typeface="Anonymous Pro" panose="02060609030202000504" pitchFamily="49" charset="0"/>
              </a:rPr>
              <a:t>(</a:t>
            </a:r>
            <a:r>
              <a:rPr lang="en-US" sz="1500" dirty="0" smtClean="0">
                <a:latin typeface="Anonymous Pro" panose="02060609030202000504" pitchFamily="49" charset="0"/>
              </a:rPr>
              <a:t>struct</a:t>
            </a:r>
            <a:r>
              <a:rPr lang="en-US" sz="1500" b="0" dirty="0" smtClean="0">
                <a:latin typeface="Anonymous Pro" panose="02060609030202000504" pitchFamily="49" charset="0"/>
              </a:rPr>
              <a:t> </a:t>
            </a:r>
            <a:r>
              <a:rPr lang="en-US" sz="1500" b="0" dirty="0">
                <a:latin typeface="Anonymous Pro" panose="02060609030202000504" pitchFamily="49" charset="0"/>
              </a:rPr>
              <a:t>rec *</a:t>
            </a:r>
            <a:r>
              <a:rPr lang="en-US" sz="1500" b="0" dirty="0" smtClean="0">
                <a:latin typeface="Anonymous Pro" panose="02060609030202000504" pitchFamily="49" charset="0"/>
              </a:rPr>
              <a:t>r)</a:t>
            </a:r>
            <a:endParaRPr lang="en-US" sz="15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600" b="0" dirty="0">
                <a:latin typeface="Anonymous Pro" panose="02060609030202000504" pitchFamily="49" charset="0"/>
              </a:rPr>
              <a:t>{</a:t>
            </a:r>
          </a:p>
          <a:p>
            <a:pPr eaLnBrk="0" hangingPunct="0"/>
            <a:r>
              <a:rPr lang="en-US" sz="1600" b="0" dirty="0">
                <a:latin typeface="Anonymous Pro" panose="02060609030202000504" pitchFamily="49" charset="0"/>
              </a:rPr>
              <a:t>  </a:t>
            </a:r>
            <a:r>
              <a:rPr lang="en-US" sz="1600" dirty="0">
                <a:latin typeface="Anonymous Pro" panose="02060609030202000504" pitchFamily="49" charset="0"/>
              </a:rPr>
              <a:t>return</a:t>
            </a:r>
            <a:r>
              <a:rPr lang="en-US" sz="1600" b="0" dirty="0">
                <a:latin typeface="Anonymous Pro" panose="02060609030202000504" pitchFamily="49" charset="0"/>
              </a:rPr>
              <a:t> </a:t>
            </a:r>
            <a:r>
              <a:rPr lang="en-US" sz="1600" b="0" dirty="0" smtClean="0">
                <a:latin typeface="Anonymous Pro" panose="02060609030202000504" pitchFamily="49" charset="0"/>
              </a:rPr>
              <a:t>&amp;(r-&gt;next);</a:t>
            </a:r>
            <a:endParaRPr lang="en-US" sz="16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600" b="0" dirty="0">
                <a:latin typeface="Anonymous Pro" panose="02060609030202000504" pitchFamily="49" charset="0"/>
              </a:rPr>
              <a:t>}</a:t>
            </a:r>
          </a:p>
        </p:txBody>
      </p:sp>
      <p:sp>
        <p:nvSpPr>
          <p:cNvPr id="22" name="Rectangle 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Anonymous Pro" panose="02060609030202000504" pitchFamily="49" charset="0"/>
              </a:rPr>
              <a:t>struct</a:t>
            </a:r>
            <a:r>
              <a:rPr lang="en-US" sz="1800" b="0" dirty="0">
                <a:latin typeface="Anonymous Pro" panose="02060609030202000504" pitchFamily="49" charset="0"/>
              </a:rPr>
              <a:t> rec {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err="1" smtClean="0">
                <a:latin typeface="Anonymous Pro" panose="02060609030202000504" pitchFamily="49" charset="0"/>
              </a:rPr>
              <a:t>int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>
                <a:latin typeface="Anonymous Pro" panose="02060609030202000504" pitchFamily="49" charset="0"/>
              </a:rPr>
              <a:t>a</a:t>
            </a:r>
            <a:r>
              <a:rPr lang="en-US" sz="1800" b="0" dirty="0" smtClean="0">
                <a:latin typeface="Anonymous Pro" panose="02060609030202000504" pitchFamily="49" charset="0"/>
              </a:rPr>
              <a:t>[4]</a:t>
            </a:r>
            <a:r>
              <a:rPr lang="en-US" sz="1800" b="0" dirty="0">
                <a:latin typeface="Anonymous Pro" panose="02060609030202000504" pitchFamily="49" charset="0"/>
              </a:rPr>
              <a:t>;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latin typeface="Anonymous Pro" panose="02060609030202000504" pitchFamily="49" charset="0"/>
              </a:rPr>
              <a:t>long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 err="1" smtClean="0">
                <a:latin typeface="Anonymous Pro" panose="02060609030202000504" pitchFamily="49" charset="0"/>
              </a:rPr>
              <a:t>i</a:t>
            </a:r>
            <a:r>
              <a:rPr lang="en-US" sz="1800" b="0" dirty="0" smtClean="0">
                <a:latin typeface="Anonymous Pro" panose="02060609030202000504" pitchFamily="49" charset="0"/>
              </a:rPr>
              <a:t>;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latin typeface="Anonymous Pro" panose="02060609030202000504" pitchFamily="49" charset="0"/>
              </a:rPr>
              <a:t>struct</a:t>
            </a:r>
            <a:r>
              <a:rPr lang="en-US" sz="1800" b="0" dirty="0" smtClean="0">
                <a:latin typeface="Anonymous Pro" panose="02060609030202000504" pitchFamily="49" charset="0"/>
              </a:rPr>
              <a:t> rec *next;</a:t>
            </a:r>
            <a:endParaRPr lang="en-US" sz="18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} *r;</a:t>
            </a:r>
            <a:endParaRPr lang="en-US" sz="1800" b="0" dirty="0">
              <a:latin typeface="Anonymous Pro" panose="020606090302020005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85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436031" y="3294063"/>
            <a:ext cx="3283741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b="0" dirty="0" smtClean="0">
                <a:latin typeface="Anonymous Pro" panose="02060609030202000504" pitchFamily="49" charset="0"/>
              </a:rPr>
              <a:t>  </a:t>
            </a:r>
            <a:r>
              <a:rPr lang="en-US" sz="1800" b="0" i="1" dirty="0" smtClean="0">
                <a:latin typeface="Anonymous Pro" panose="02060609030202000504" pitchFamily="49" charset="0"/>
              </a:rPr>
              <a:t># r in %</a:t>
            </a:r>
            <a:r>
              <a:rPr lang="en-US" sz="1800" b="0" i="1" dirty="0" err="1" smtClean="0">
                <a:latin typeface="Anonymous Pro" panose="02060609030202000504" pitchFamily="49" charset="0"/>
              </a:rPr>
              <a:t>rdi</a:t>
            </a:r>
            <a:r>
              <a:rPr lang="en-US" sz="1800" b="0" i="1" dirty="0" smtClean="0">
                <a:latin typeface="Anonymous Pro" panose="02060609030202000504" pitchFamily="49" charset="0"/>
              </a:rPr>
              <a:t> </a:t>
            </a: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b="0" dirty="0" smtClean="0">
                <a:latin typeface="Anonymous Pro" panose="02060609030202000504" pitchFamily="49" charset="0"/>
              </a:rPr>
              <a:t>  </a:t>
            </a:r>
            <a:r>
              <a:rPr lang="en-US" sz="1800" dirty="0" err="1" smtClean="0">
                <a:latin typeface="Anonymous Pro" panose="02060609030202000504" pitchFamily="49" charset="0"/>
              </a:rPr>
              <a:t>leaq</a:t>
            </a:r>
            <a:r>
              <a:rPr lang="en-US" sz="1800" b="0" dirty="0" smtClean="0">
                <a:latin typeface="Anonymous Pro" panose="02060609030202000504" pitchFamily="49" charset="0"/>
              </a:rPr>
              <a:t>  16(%</a:t>
            </a:r>
            <a:r>
              <a:rPr lang="en-US" sz="1800" b="0" dirty="0" err="1" smtClean="0">
                <a:latin typeface="Anonymous Pro" panose="02060609030202000504" pitchFamily="49" charset="0"/>
              </a:rPr>
              <a:t>rdi</a:t>
            </a:r>
            <a:r>
              <a:rPr lang="en-US" sz="1800" b="0" dirty="0">
                <a:latin typeface="Anonymous Pro" panose="02060609030202000504" pitchFamily="49" charset="0"/>
              </a:rPr>
              <a:t>)</a:t>
            </a:r>
            <a:r>
              <a:rPr lang="en-US" sz="1800" b="0" dirty="0" smtClean="0">
                <a:latin typeface="Anonymous Pro" panose="02060609030202000504" pitchFamily="49" charset="0"/>
              </a:rPr>
              <a:t>, </a:t>
            </a:r>
            <a:r>
              <a:rPr lang="en-US" sz="1800" b="0" dirty="0">
                <a:latin typeface="Anonymous Pro" panose="02060609030202000504" pitchFamily="49" charset="0"/>
              </a:rPr>
              <a:t>%</a:t>
            </a:r>
            <a:r>
              <a:rPr lang="en-US" sz="1800" b="0" dirty="0" err="1">
                <a:latin typeface="Anonymous Pro" panose="02060609030202000504" pitchFamily="49" charset="0"/>
              </a:rPr>
              <a:t>rax</a:t>
            </a:r>
            <a:endParaRPr lang="en-US" sz="1800" b="0" dirty="0">
              <a:latin typeface="Anonymous Pro" panose="02060609030202000504" pitchFamily="49" charset="0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b="0" dirty="0" smtClean="0">
                <a:latin typeface="Anonymous Pro" panose="02060609030202000504" pitchFamily="49" charset="0"/>
              </a:rPr>
              <a:t>  </a:t>
            </a:r>
            <a:r>
              <a:rPr lang="en-US" sz="1800" dirty="0" smtClean="0">
                <a:latin typeface="Anonymous Pro" panose="02060609030202000504" pitchFamily="49" charset="0"/>
              </a:rPr>
              <a:t>ret</a:t>
            </a:r>
            <a:endParaRPr lang="en-US" sz="1800" dirty="0">
              <a:latin typeface="Anonymous Pro" panose="02060609030202000504" pitchFamily="49" charset="0"/>
            </a:endParaRP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Exercise: </a:t>
            </a:r>
            <a:r>
              <a:rPr lang="en-US" sz="3200" b="0" dirty="0" smtClean="0"/>
              <a:t>Generating Pointer to Structure Member</a:t>
            </a:r>
            <a:endParaRPr lang="en-US" b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1" name="Rectangle 1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 b="0" dirty="0">
                <a:latin typeface="Anonymous Pro" panose="02060609030202000504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>
            <p:custDataLst>
              <p:tags r:id="rId5"/>
            </p:custDataLst>
          </p:nvPr>
        </p:nvGrpSpPr>
        <p:grpSpPr>
          <a:xfrm>
            <a:off x="4283968" y="1024921"/>
            <a:ext cx="3950115" cy="1611991"/>
            <a:chOff x="4283968" y="1024921"/>
            <a:chExt cx="3950115" cy="1611991"/>
          </a:xfrm>
        </p:grpSpPr>
        <p:sp>
          <p:nvSpPr>
            <p:cNvPr id="30" name="Line 16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0" dirty="0">
                <a:latin typeface="Calibri" panose="020F0502020204030204" pitchFamily="34" charset="0"/>
              </a:endParaRPr>
            </a:p>
          </p:txBody>
        </p:sp>
        <p:sp>
          <p:nvSpPr>
            <p:cNvPr id="31" name="Rectangle 17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b="0" dirty="0">
                  <a:latin typeface="Anonymous Pro" panose="02060609030202000504" pitchFamily="49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b="0" dirty="0" err="1">
                  <a:latin typeface="Anonymous Pro" panose="02060609030202000504" pitchFamily="49" charset="0"/>
                </a:rPr>
                <a:t>i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next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4" name="Rectangle 13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>
                  <a:latin typeface="Anonymous Pro" panose="02060609030202000504" pitchFamily="49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5886488" y="2239367"/>
              <a:ext cx="461664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16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6" name="Rectangle 15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6794518" y="2225089"/>
              <a:ext cx="461664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24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7" name="Rectangle 16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7772419" y="2225089"/>
              <a:ext cx="461664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32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</p:grpSp>
      <p:sp>
        <p:nvSpPr>
          <p:cNvPr id="34" name="Rectangle 3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426506" y="4875213"/>
            <a:ext cx="3283741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b="0" dirty="0" smtClean="0">
                <a:latin typeface="Anonymous Pro" panose="02060609030202000504" pitchFamily="49" charset="0"/>
              </a:rPr>
              <a:t>  </a:t>
            </a:r>
            <a:r>
              <a:rPr lang="en-US" sz="1800" b="0" i="1" dirty="0" smtClean="0">
                <a:latin typeface="Anonymous Pro" panose="02060609030202000504" pitchFamily="49" charset="0"/>
              </a:rPr>
              <a:t># r in %</a:t>
            </a:r>
            <a:r>
              <a:rPr lang="en-US" sz="1800" b="0" i="1" dirty="0" err="1" smtClean="0">
                <a:latin typeface="Anonymous Pro" panose="02060609030202000504" pitchFamily="49" charset="0"/>
              </a:rPr>
              <a:t>rdi</a:t>
            </a:r>
            <a:r>
              <a:rPr lang="en-US" sz="1800" b="0" i="1" dirty="0" smtClean="0">
                <a:latin typeface="Anonymous Pro" panose="02060609030202000504" pitchFamily="49" charset="0"/>
              </a:rPr>
              <a:t> </a:t>
            </a: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b="0" dirty="0" smtClean="0">
                <a:latin typeface="Anonymous Pro" panose="02060609030202000504" pitchFamily="49" charset="0"/>
              </a:rPr>
              <a:t>  </a:t>
            </a:r>
            <a:r>
              <a:rPr lang="en-US" sz="1800" dirty="0" err="1" smtClean="0">
                <a:latin typeface="Anonymous Pro" panose="02060609030202000504" pitchFamily="49" charset="0"/>
              </a:rPr>
              <a:t>leaq</a:t>
            </a:r>
            <a:r>
              <a:rPr lang="en-US" sz="1800" b="0" dirty="0" smtClean="0">
                <a:latin typeface="Anonymous Pro" panose="02060609030202000504" pitchFamily="49" charset="0"/>
              </a:rPr>
              <a:t>  24(%</a:t>
            </a:r>
            <a:r>
              <a:rPr lang="en-US" sz="1800" b="0" dirty="0" err="1" smtClean="0">
                <a:latin typeface="Anonymous Pro" panose="02060609030202000504" pitchFamily="49" charset="0"/>
              </a:rPr>
              <a:t>rdi</a:t>
            </a:r>
            <a:r>
              <a:rPr lang="en-US" sz="1800" b="0" dirty="0">
                <a:latin typeface="Anonymous Pro" panose="02060609030202000504" pitchFamily="49" charset="0"/>
              </a:rPr>
              <a:t>)</a:t>
            </a:r>
            <a:r>
              <a:rPr lang="en-US" sz="1800" b="0" dirty="0" smtClean="0">
                <a:latin typeface="Anonymous Pro" panose="02060609030202000504" pitchFamily="49" charset="0"/>
              </a:rPr>
              <a:t>, </a:t>
            </a:r>
            <a:r>
              <a:rPr lang="en-US" sz="1800" b="0" dirty="0">
                <a:latin typeface="Anonymous Pro" panose="02060609030202000504" pitchFamily="49" charset="0"/>
              </a:rPr>
              <a:t>%</a:t>
            </a:r>
            <a:r>
              <a:rPr lang="en-US" sz="1800" b="0" dirty="0" err="1">
                <a:latin typeface="Anonymous Pro" panose="02060609030202000504" pitchFamily="49" charset="0"/>
              </a:rPr>
              <a:t>rax</a:t>
            </a:r>
            <a:endParaRPr lang="en-US" sz="1800" b="0" dirty="0">
              <a:latin typeface="Anonymous Pro" panose="02060609030202000504" pitchFamily="49" charset="0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b="0" dirty="0" smtClean="0">
                <a:latin typeface="Anonymous Pro" panose="02060609030202000504" pitchFamily="49" charset="0"/>
              </a:rPr>
              <a:t>  </a:t>
            </a:r>
            <a:r>
              <a:rPr lang="en-US" sz="1800" dirty="0" smtClean="0">
                <a:latin typeface="Anonymous Pro" panose="02060609030202000504" pitchFamily="49" charset="0"/>
              </a:rPr>
              <a:t>ret</a:t>
            </a:r>
            <a:endParaRPr lang="en-US" sz="1800" dirty="0">
              <a:latin typeface="Anonymous Pro" panose="02060609030202000504" pitchFamily="49" charset="0"/>
            </a:endParaRPr>
          </a:p>
        </p:txBody>
      </p:sp>
      <p:sp>
        <p:nvSpPr>
          <p:cNvPr id="32" name="Rectangle 4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80974" y="3294063"/>
            <a:ext cx="4905375" cy="107465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dirty="0" smtClean="0">
                <a:latin typeface="Anonymous Pro" panose="02060609030202000504" pitchFamily="49" charset="0"/>
              </a:rPr>
              <a:t>long</a:t>
            </a:r>
            <a:r>
              <a:rPr lang="en-US" sz="1600" b="0" dirty="0" smtClean="0">
                <a:latin typeface="Anonymous Pro" panose="02060609030202000504" pitchFamily="49" charset="0"/>
              </a:rPr>
              <a:t>* </a:t>
            </a:r>
            <a:r>
              <a:rPr lang="en-US" sz="1600" b="0" dirty="0" err="1" smtClean="0">
                <a:latin typeface="Anonymous Pro" panose="02060609030202000504" pitchFamily="49" charset="0"/>
              </a:rPr>
              <a:t>address_of_i</a:t>
            </a:r>
            <a:r>
              <a:rPr lang="en-US" sz="1600" b="0" dirty="0" smtClean="0">
                <a:latin typeface="Anonymous Pro" panose="02060609030202000504" pitchFamily="49" charset="0"/>
              </a:rPr>
              <a:t>(</a:t>
            </a:r>
            <a:r>
              <a:rPr lang="en-US" sz="1600" dirty="0" smtClean="0">
                <a:latin typeface="Anonymous Pro" panose="02060609030202000504" pitchFamily="49" charset="0"/>
              </a:rPr>
              <a:t>struct</a:t>
            </a:r>
            <a:r>
              <a:rPr lang="en-US" sz="1600" b="0" dirty="0" smtClean="0">
                <a:latin typeface="Anonymous Pro" panose="02060609030202000504" pitchFamily="49" charset="0"/>
              </a:rPr>
              <a:t> </a:t>
            </a:r>
            <a:r>
              <a:rPr lang="en-US" sz="1600" b="0" dirty="0">
                <a:latin typeface="Anonymous Pro" panose="02060609030202000504" pitchFamily="49" charset="0"/>
              </a:rPr>
              <a:t>rec *</a:t>
            </a:r>
            <a:r>
              <a:rPr lang="en-US" sz="1600" b="0" dirty="0" smtClean="0">
                <a:latin typeface="Anonymous Pro" panose="02060609030202000504" pitchFamily="49" charset="0"/>
              </a:rPr>
              <a:t>r)</a:t>
            </a:r>
            <a:endParaRPr lang="en-US" sz="16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600" b="0" dirty="0">
                <a:latin typeface="Anonymous Pro" panose="02060609030202000504" pitchFamily="49" charset="0"/>
              </a:rPr>
              <a:t>{</a:t>
            </a:r>
          </a:p>
          <a:p>
            <a:pPr eaLnBrk="0" hangingPunct="0"/>
            <a:r>
              <a:rPr lang="en-US" sz="1600" b="0" dirty="0">
                <a:latin typeface="Anonymous Pro" panose="02060609030202000504" pitchFamily="49" charset="0"/>
              </a:rPr>
              <a:t>  </a:t>
            </a:r>
            <a:r>
              <a:rPr lang="en-US" sz="1600" dirty="0">
                <a:latin typeface="Anonymous Pro" panose="02060609030202000504" pitchFamily="49" charset="0"/>
              </a:rPr>
              <a:t>return</a:t>
            </a:r>
            <a:r>
              <a:rPr lang="en-US" sz="1600" b="0" dirty="0">
                <a:latin typeface="Anonymous Pro" panose="02060609030202000504" pitchFamily="49" charset="0"/>
              </a:rPr>
              <a:t> </a:t>
            </a:r>
            <a:r>
              <a:rPr lang="en-US" sz="1600" b="0" dirty="0" smtClean="0">
                <a:latin typeface="Anonymous Pro" panose="02060609030202000504" pitchFamily="49" charset="0"/>
              </a:rPr>
              <a:t>&amp;(r-&gt;</a:t>
            </a:r>
            <a:r>
              <a:rPr lang="en-US" sz="1600" b="0" dirty="0" err="1" smtClean="0">
                <a:latin typeface="Anonymous Pro" panose="02060609030202000504" pitchFamily="49" charset="0"/>
              </a:rPr>
              <a:t>i</a:t>
            </a:r>
            <a:r>
              <a:rPr lang="en-US" sz="1600" b="0" dirty="0" smtClean="0">
                <a:latin typeface="Anonymous Pro" panose="02060609030202000504" pitchFamily="49" charset="0"/>
              </a:rPr>
              <a:t>);</a:t>
            </a:r>
            <a:endParaRPr lang="en-US" sz="16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600" b="0" dirty="0">
                <a:latin typeface="Anonymous Pro" panose="02060609030202000504" pitchFamily="49" charset="0"/>
              </a:rPr>
              <a:t>}</a:t>
            </a:r>
          </a:p>
        </p:txBody>
      </p:sp>
      <p:sp>
        <p:nvSpPr>
          <p:cNvPr id="33" name="Rectangle 4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09549" y="4875213"/>
            <a:ext cx="5088174" cy="107465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latin typeface="Anonymous Pro" panose="02060609030202000504" pitchFamily="49" charset="0"/>
              </a:rPr>
              <a:t>s</a:t>
            </a:r>
            <a:r>
              <a:rPr lang="en-US" sz="1600" dirty="0" smtClean="0">
                <a:latin typeface="Anonymous Pro" panose="02060609030202000504" pitchFamily="49" charset="0"/>
              </a:rPr>
              <a:t>truct</a:t>
            </a:r>
            <a:r>
              <a:rPr lang="en-US" sz="1600" b="0" dirty="0" smtClean="0">
                <a:latin typeface="Anonymous Pro" panose="02060609030202000504" pitchFamily="49" charset="0"/>
              </a:rPr>
              <a:t> rec* </a:t>
            </a:r>
            <a:r>
              <a:rPr lang="en-US" sz="1500" b="0" dirty="0" err="1" smtClean="0">
                <a:latin typeface="Anonymous Pro" panose="02060609030202000504" pitchFamily="49" charset="0"/>
              </a:rPr>
              <a:t>address_of_next</a:t>
            </a:r>
            <a:r>
              <a:rPr lang="en-US" sz="1500" b="0" dirty="0" smtClean="0">
                <a:latin typeface="Anonymous Pro" panose="02060609030202000504" pitchFamily="49" charset="0"/>
              </a:rPr>
              <a:t>(</a:t>
            </a:r>
            <a:r>
              <a:rPr lang="en-US" sz="1500" dirty="0" smtClean="0">
                <a:latin typeface="Anonymous Pro" panose="02060609030202000504" pitchFamily="49" charset="0"/>
              </a:rPr>
              <a:t>struct</a:t>
            </a:r>
            <a:r>
              <a:rPr lang="en-US" sz="1500" b="0" dirty="0" smtClean="0">
                <a:latin typeface="Anonymous Pro" panose="02060609030202000504" pitchFamily="49" charset="0"/>
              </a:rPr>
              <a:t> </a:t>
            </a:r>
            <a:r>
              <a:rPr lang="en-US" sz="1500" b="0" dirty="0">
                <a:latin typeface="Anonymous Pro" panose="02060609030202000504" pitchFamily="49" charset="0"/>
              </a:rPr>
              <a:t>rec *</a:t>
            </a:r>
            <a:r>
              <a:rPr lang="en-US" sz="1500" b="0" dirty="0" smtClean="0">
                <a:latin typeface="Anonymous Pro" panose="02060609030202000504" pitchFamily="49" charset="0"/>
              </a:rPr>
              <a:t>r)</a:t>
            </a:r>
            <a:endParaRPr lang="en-US" sz="15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600" b="0" dirty="0">
                <a:latin typeface="Anonymous Pro" panose="02060609030202000504" pitchFamily="49" charset="0"/>
              </a:rPr>
              <a:t>{</a:t>
            </a:r>
          </a:p>
          <a:p>
            <a:pPr eaLnBrk="0" hangingPunct="0"/>
            <a:r>
              <a:rPr lang="en-US" sz="1600" b="0" dirty="0">
                <a:latin typeface="Anonymous Pro" panose="02060609030202000504" pitchFamily="49" charset="0"/>
              </a:rPr>
              <a:t>  </a:t>
            </a:r>
            <a:r>
              <a:rPr lang="en-US" sz="1600" dirty="0">
                <a:latin typeface="Anonymous Pro" panose="02060609030202000504" pitchFamily="49" charset="0"/>
              </a:rPr>
              <a:t>return</a:t>
            </a:r>
            <a:r>
              <a:rPr lang="en-US" sz="1600" b="0" dirty="0">
                <a:latin typeface="Anonymous Pro" panose="02060609030202000504" pitchFamily="49" charset="0"/>
              </a:rPr>
              <a:t> </a:t>
            </a:r>
            <a:r>
              <a:rPr lang="en-US" sz="1600" b="0" dirty="0" smtClean="0">
                <a:latin typeface="Anonymous Pro" panose="02060609030202000504" pitchFamily="49" charset="0"/>
              </a:rPr>
              <a:t>&amp;(r-&gt;next);</a:t>
            </a:r>
            <a:endParaRPr lang="en-US" sz="16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600" b="0" dirty="0">
                <a:latin typeface="Anonymous Pro" panose="02060609030202000504" pitchFamily="49" charset="0"/>
              </a:rPr>
              <a:t>}</a:t>
            </a:r>
          </a:p>
        </p:txBody>
      </p:sp>
      <p:sp>
        <p:nvSpPr>
          <p:cNvPr id="22" name="Rectangle 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Anonymous Pro" panose="02060609030202000504" pitchFamily="49" charset="0"/>
              </a:rPr>
              <a:t>struct</a:t>
            </a:r>
            <a:r>
              <a:rPr lang="en-US" sz="1800" b="0" dirty="0">
                <a:latin typeface="Anonymous Pro" panose="02060609030202000504" pitchFamily="49" charset="0"/>
              </a:rPr>
              <a:t> rec {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err="1" smtClean="0">
                <a:latin typeface="Anonymous Pro" panose="02060609030202000504" pitchFamily="49" charset="0"/>
              </a:rPr>
              <a:t>int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>
                <a:latin typeface="Anonymous Pro" panose="02060609030202000504" pitchFamily="49" charset="0"/>
              </a:rPr>
              <a:t>a</a:t>
            </a:r>
            <a:r>
              <a:rPr lang="en-US" sz="1800" b="0" dirty="0" smtClean="0">
                <a:latin typeface="Anonymous Pro" panose="02060609030202000504" pitchFamily="49" charset="0"/>
              </a:rPr>
              <a:t>[4]</a:t>
            </a:r>
            <a:r>
              <a:rPr lang="en-US" sz="1800" b="0" dirty="0">
                <a:latin typeface="Anonymous Pro" panose="02060609030202000504" pitchFamily="49" charset="0"/>
              </a:rPr>
              <a:t>;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latin typeface="Anonymous Pro" panose="02060609030202000504" pitchFamily="49" charset="0"/>
              </a:rPr>
              <a:t>long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 err="1" smtClean="0">
                <a:latin typeface="Anonymous Pro" panose="02060609030202000504" pitchFamily="49" charset="0"/>
              </a:rPr>
              <a:t>i</a:t>
            </a:r>
            <a:r>
              <a:rPr lang="en-US" sz="1800" b="0" dirty="0" smtClean="0">
                <a:latin typeface="Anonymous Pro" panose="02060609030202000504" pitchFamily="49" charset="0"/>
              </a:rPr>
              <a:t>;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latin typeface="Anonymous Pro" panose="02060609030202000504" pitchFamily="49" charset="0"/>
              </a:rPr>
              <a:t>struct</a:t>
            </a:r>
            <a:r>
              <a:rPr lang="en-US" sz="1800" b="0" dirty="0" smtClean="0">
                <a:latin typeface="Anonymous Pro" panose="02060609030202000504" pitchFamily="49" charset="0"/>
              </a:rPr>
              <a:t> rec *next;</a:t>
            </a:r>
            <a:endParaRPr lang="en-US" sz="18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} *r;</a:t>
            </a:r>
            <a:endParaRPr lang="en-US" sz="1800" b="0" dirty="0">
              <a:latin typeface="Anonymous Pro" panose="020606090302020005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34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803389" y="5573705"/>
            <a:ext cx="5089525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b="0" dirty="0" smtClean="0">
                <a:latin typeface="Anonymous Pro" panose="02060609030202000504" pitchFamily="49" charset="0"/>
                <a:ea typeface="+mn-ea"/>
                <a:cs typeface="+mn-cs"/>
              </a:rPr>
              <a:t>  </a:t>
            </a:r>
            <a:r>
              <a:rPr lang="en-US" sz="1800" b="0" i="1" dirty="0" smtClean="0">
                <a:latin typeface="Anonymous Pro" panose="02060609030202000504" pitchFamily="49" charset="0"/>
                <a:ea typeface="+mn-ea"/>
                <a:cs typeface="+mn-cs"/>
              </a:rPr>
              <a:t># r in %</a:t>
            </a:r>
            <a:r>
              <a:rPr lang="en-US" sz="1800" b="0" i="1" dirty="0" err="1" smtClean="0">
                <a:latin typeface="Anonymous Pro" panose="02060609030202000504" pitchFamily="49" charset="0"/>
                <a:ea typeface="+mn-ea"/>
                <a:cs typeface="+mn-cs"/>
              </a:rPr>
              <a:t>rdi</a:t>
            </a:r>
            <a:r>
              <a:rPr lang="en-US" sz="1800" b="0" i="1" dirty="0" smtClean="0">
                <a:latin typeface="Anonymous Pro" panose="02060609030202000504" pitchFamily="49" charset="0"/>
                <a:ea typeface="+mn-ea"/>
                <a:cs typeface="+mn-cs"/>
              </a:rPr>
              <a:t>, index in %</a:t>
            </a:r>
            <a:r>
              <a:rPr lang="en-US" sz="1800" b="0" i="1" dirty="0" err="1" smtClean="0">
                <a:latin typeface="Anonymous Pro" panose="02060609030202000504" pitchFamily="49" charset="0"/>
                <a:ea typeface="+mn-ea"/>
                <a:cs typeface="+mn-cs"/>
              </a:rPr>
              <a:t>rsi</a:t>
            </a:r>
            <a:r>
              <a:rPr lang="en-US" sz="1800" b="0" i="1" dirty="0" smtClean="0">
                <a:latin typeface="Anonymous Pro" panose="02060609030202000504" pitchFamily="49" charset="0"/>
                <a:ea typeface="+mn-ea"/>
                <a:cs typeface="+mn-cs"/>
              </a:rPr>
              <a:t>  </a:t>
            </a: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b="0" dirty="0" smtClean="0">
                <a:latin typeface="Anonymous Pro" panose="02060609030202000504" pitchFamily="49" charset="0"/>
                <a:ea typeface="+mn-ea"/>
                <a:cs typeface="+mn-cs"/>
              </a:rPr>
              <a:t>  </a:t>
            </a:r>
            <a:r>
              <a:rPr lang="en-US" sz="1800" dirty="0" err="1" smtClean="0">
                <a:latin typeface="Anonymous Pro" panose="02060609030202000504" pitchFamily="49" charset="0"/>
                <a:ea typeface="+mn-ea"/>
                <a:cs typeface="+mn-cs"/>
              </a:rPr>
              <a:t>leaq</a:t>
            </a:r>
            <a:r>
              <a:rPr lang="en-US" sz="1800" b="0" dirty="0" smtClean="0">
                <a:latin typeface="Anonymous Pro" panose="02060609030202000504" pitchFamily="49" charset="0"/>
                <a:ea typeface="+mn-ea"/>
                <a:cs typeface="+mn-cs"/>
              </a:rPr>
              <a:t>  (</a:t>
            </a:r>
            <a:r>
              <a:rPr lang="en-US" sz="1800" b="0" dirty="0">
                <a:latin typeface="Anonymous Pro" panose="02060609030202000504" pitchFamily="49" charset="0"/>
                <a:ea typeface="+mn-ea"/>
                <a:cs typeface="+mn-cs"/>
              </a:rPr>
              <a:t>%rdi,%rsi,4), %</a:t>
            </a:r>
            <a:r>
              <a:rPr lang="en-US" sz="1800" b="0" dirty="0" err="1">
                <a:latin typeface="Anonymous Pro" panose="02060609030202000504" pitchFamily="49" charset="0"/>
                <a:ea typeface="+mn-ea"/>
                <a:cs typeface="+mn-cs"/>
              </a:rPr>
              <a:t>rax</a:t>
            </a:r>
            <a:endParaRPr lang="en-US" sz="1800" b="0" dirty="0">
              <a:latin typeface="Anonymous Pro" panose="02060609030202000504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b="0" dirty="0" smtClean="0">
                <a:latin typeface="Anonymous Pro" panose="02060609030202000504" pitchFamily="49" charset="0"/>
                <a:ea typeface="+mn-ea"/>
                <a:cs typeface="+mn-cs"/>
              </a:rPr>
              <a:t>  </a:t>
            </a:r>
            <a:r>
              <a:rPr lang="en-US" sz="1800" dirty="0" smtClean="0">
                <a:latin typeface="Anonymous Pro" panose="02060609030202000504" pitchFamily="49" charset="0"/>
                <a:ea typeface="+mn-ea"/>
                <a:cs typeface="+mn-cs"/>
              </a:rPr>
              <a:t>ret</a:t>
            </a:r>
            <a:endParaRPr lang="en-US" sz="1800" dirty="0">
              <a:latin typeface="Anonymous Pro" panose="02060609030202000504" pitchFamily="49" charset="0"/>
              <a:ea typeface="+mn-ea"/>
              <a:cs typeface="+mn-cs"/>
            </a:endParaRPr>
          </a:p>
        </p:txBody>
      </p:sp>
      <p:sp>
        <p:nvSpPr>
          <p:cNvPr id="323588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062482" y="3170238"/>
            <a:ext cx="4325942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latin typeface="Anonymous Pro" panose="02060609030202000504" pitchFamily="49" charset="0"/>
              </a:rPr>
              <a:t>int</a:t>
            </a:r>
            <a:r>
              <a:rPr lang="en-US" sz="1800" b="0" dirty="0" smtClean="0">
                <a:latin typeface="Anonymous Pro" panose="02060609030202000504" pitchFamily="49" charset="0"/>
              </a:rPr>
              <a:t>* </a:t>
            </a:r>
            <a:r>
              <a:rPr lang="en-US" sz="1800" b="0" dirty="0" err="1" smtClean="0">
                <a:latin typeface="Anonymous Pro" panose="02060609030202000504" pitchFamily="49" charset="0"/>
              </a:rPr>
              <a:t>find_address_of_elem</a:t>
            </a:r>
            <a:endParaRPr lang="en-US" sz="1800" b="0" dirty="0">
              <a:latin typeface="Anonymous Pro" panose="02060609030202000504" pitchFamily="49" charset="0"/>
            </a:endParaRPr>
          </a:p>
          <a:p>
            <a:r>
              <a:rPr lang="en-US" sz="1800" b="0" dirty="0">
                <a:latin typeface="Anonymous Pro" panose="02060609030202000504" pitchFamily="49" charset="0"/>
              </a:rPr>
              <a:t> </a:t>
            </a:r>
            <a:r>
              <a:rPr lang="en-US" sz="1800" b="0" dirty="0" smtClean="0">
                <a:latin typeface="Anonymous Pro" panose="02060609030202000504" pitchFamily="49" charset="0"/>
              </a:rPr>
              <a:t> (</a:t>
            </a:r>
            <a:r>
              <a:rPr lang="en-US" sz="1800" dirty="0" smtClean="0">
                <a:latin typeface="Anonymous Pro" panose="02060609030202000504" pitchFamily="49" charset="0"/>
              </a:rPr>
              <a:t>struct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>
                <a:latin typeface="Anonymous Pro" panose="02060609030202000504" pitchFamily="49" charset="0"/>
              </a:rPr>
              <a:t>rec *r, </a:t>
            </a:r>
            <a:r>
              <a:rPr lang="en-US" sz="1800" dirty="0" smtClean="0">
                <a:latin typeface="Anonymous Pro" panose="02060609030202000504" pitchFamily="49" charset="0"/>
              </a:rPr>
              <a:t>long</a:t>
            </a:r>
            <a:r>
              <a:rPr lang="en-US" sz="1800" b="0" dirty="0" smtClean="0">
                <a:latin typeface="Anonymous Pro" panose="02060609030202000504" pitchFamily="49" charset="0"/>
              </a:rPr>
              <a:t> index</a:t>
            </a:r>
            <a:r>
              <a:rPr lang="en-US" sz="1800" b="0" dirty="0">
                <a:latin typeface="Anonymous Pro" panose="02060609030202000504" pitchFamily="49" charset="0"/>
              </a:rPr>
              <a:t>)</a:t>
            </a:r>
          </a:p>
          <a:p>
            <a:pPr eaLnBrk="0" hangingPunct="0"/>
            <a:r>
              <a:rPr lang="en-US" sz="1800" b="0" dirty="0">
                <a:latin typeface="Anonymous Pro" panose="02060609030202000504" pitchFamily="49" charset="0"/>
              </a:rPr>
              <a:t>{</a:t>
            </a:r>
          </a:p>
          <a:p>
            <a:pPr eaLnBrk="0" hangingPunct="0"/>
            <a:r>
              <a:rPr lang="en-US" sz="1800" b="0" dirty="0">
                <a:latin typeface="Anonymous Pro" panose="02060609030202000504" pitchFamily="49" charset="0"/>
              </a:rPr>
              <a:t>  </a:t>
            </a:r>
            <a:r>
              <a:rPr lang="en-US" sz="1800" dirty="0">
                <a:latin typeface="Anonymous Pro" panose="02060609030202000504" pitchFamily="49" charset="0"/>
              </a:rPr>
              <a:t>return</a:t>
            </a:r>
            <a:r>
              <a:rPr lang="en-US" sz="1800" b="0" dirty="0">
                <a:latin typeface="Anonymous Pro" panose="02060609030202000504" pitchFamily="49" charset="0"/>
              </a:rPr>
              <a:t> &amp;r-&gt;</a:t>
            </a:r>
            <a:r>
              <a:rPr lang="en-US" sz="1800" b="0" dirty="0" smtClean="0">
                <a:latin typeface="Anonymous Pro" panose="02060609030202000504" pitchFamily="49" charset="0"/>
              </a:rPr>
              <a:t>a[index</a:t>
            </a:r>
            <a:r>
              <a:rPr lang="en-US" sz="1800" b="0" dirty="0">
                <a:latin typeface="Anonymous Pro" panose="02060609030202000504" pitchFamily="49" charset="0"/>
              </a:rPr>
              <a:t>];</a:t>
            </a:r>
          </a:p>
          <a:p>
            <a:pPr eaLnBrk="0" hangingPunct="0"/>
            <a:r>
              <a:rPr lang="en-US" sz="1800" b="0" dirty="0">
                <a:latin typeface="Anonymous Pro" panose="02060609030202000504" pitchFamily="49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</a:t>
            </a:r>
            <a:r>
              <a:rPr lang="en-US" u="sng" dirty="0">
                <a:latin typeface="Calibri" pitchFamily="-96" charset="0"/>
              </a:rPr>
              <a:t>Pointer</a:t>
            </a:r>
            <a:r>
              <a:rPr lang="en-US" dirty="0">
                <a:latin typeface="Calibri" pitchFamily="-96" charset="0"/>
              </a:rPr>
              <a:t> to Structure Member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290512" y="3170238"/>
            <a:ext cx="4137471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</a:t>
            </a:r>
            <a:r>
              <a:rPr lang="en-US" dirty="0" smtClean="0">
                <a:latin typeface="Calibri" pitchFamily="-96" charset="0"/>
              </a:rPr>
              <a:t/>
            </a:r>
            <a:br>
              <a:rPr lang="en-US" dirty="0" smtClean="0">
                <a:latin typeface="Calibri" pitchFamily="-96" charset="0"/>
              </a:rPr>
            </a:br>
            <a:r>
              <a:rPr lang="en-US" dirty="0" smtClean="0">
                <a:latin typeface="Calibri" pitchFamily="-96" charset="0"/>
              </a:rPr>
              <a:t>Array </a:t>
            </a:r>
            <a:r>
              <a:rPr lang="en-US" dirty="0">
                <a:latin typeface="Calibri" pitchFamily="-96" charset="0"/>
              </a:rPr>
              <a:t>Element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</a:t>
            </a:r>
            <a:r>
              <a:rPr lang="en-US" dirty="0" smtClean="0">
                <a:latin typeface="Calibri" pitchFamily="-96" charset="0"/>
              </a:rPr>
              <a:t>time</a:t>
            </a:r>
          </a:p>
          <a:p>
            <a:pPr lvl="1"/>
            <a:r>
              <a:rPr lang="en-US" dirty="0" smtClean="0">
                <a:latin typeface="Calibri" pitchFamily="-96" charset="0"/>
              </a:rPr>
              <a:t>Compute as:  </a:t>
            </a:r>
            <a:r>
              <a:rPr lang="en-US" b="1" dirty="0" smtClean="0">
                <a:latin typeface="Anonymous Pro" panose="02060609030202000504" pitchFamily="49" charset="0"/>
                <a:cs typeface="Courier New"/>
              </a:rPr>
              <a:t>r + 4*index</a:t>
            </a:r>
          </a:p>
        </p:txBody>
      </p:sp>
      <p:sp>
        <p:nvSpPr>
          <p:cNvPr id="28" name="Line 14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5322905" y="1405921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9" name="Rectangle 1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170505" y="1024921"/>
            <a:ext cx="203613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 dirty="0" smtClean="0">
                <a:latin typeface="Anonymous Pro" panose="02060609030202000504" pitchFamily="49" charset="0"/>
              </a:rPr>
              <a:t>r + 4*index</a:t>
            </a:r>
            <a:endParaRPr lang="en-US" b="0" dirty="0">
              <a:latin typeface="Anonymous Pro" panose="02060609030202000504" pitchFamily="49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 b="0" dirty="0">
                <a:latin typeface="Anonymous Pro" panose="02060609030202000504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>
            <p:custDataLst>
              <p:tags r:id="rId8"/>
            </p:custDataLst>
          </p:nvPr>
        </p:nvGrpSpPr>
        <p:grpSpPr>
          <a:xfrm>
            <a:off x="4283968" y="1024921"/>
            <a:ext cx="3950115" cy="1611991"/>
            <a:chOff x="4283968" y="1024921"/>
            <a:chExt cx="3950115" cy="1611991"/>
          </a:xfrm>
        </p:grpSpPr>
        <p:sp>
          <p:nvSpPr>
            <p:cNvPr id="30" name="Line 16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0" dirty="0">
                <a:latin typeface="Calibri" panose="020F0502020204030204" pitchFamily="34" charset="0"/>
              </a:endParaRPr>
            </a:p>
          </p:txBody>
        </p:sp>
        <p:sp>
          <p:nvSpPr>
            <p:cNvPr id="31" name="Rectangle 17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b="0" dirty="0">
                  <a:latin typeface="Anonymous Pro" panose="02060609030202000504" pitchFamily="49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b="0" dirty="0" err="1">
                  <a:latin typeface="Anonymous Pro" panose="02060609030202000504" pitchFamily="49" charset="0"/>
                </a:rPr>
                <a:t>i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next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4" name="Rectangle 13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>
                  <a:latin typeface="Anonymous Pro" panose="02060609030202000504" pitchFamily="49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5886488" y="2239367"/>
              <a:ext cx="461664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16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6" name="Rectangle 15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6794518" y="2225089"/>
              <a:ext cx="461664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24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  <p:sp>
          <p:nvSpPr>
            <p:cNvPr id="27" name="Rectangle 16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7772419" y="2225089"/>
              <a:ext cx="461664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b="0" dirty="0" smtClean="0">
                  <a:latin typeface="Anonymous Pro" panose="02060609030202000504" pitchFamily="49" charset="0"/>
                </a:rPr>
                <a:t>32</a:t>
              </a:r>
              <a:endParaRPr lang="en-US" sz="2000" b="0" dirty="0">
                <a:latin typeface="Anonymous Pro" panose="02060609030202000504" pitchFamily="49" charset="0"/>
              </a:endParaRPr>
            </a:p>
          </p:txBody>
        </p:sp>
      </p:grpSp>
      <p:sp>
        <p:nvSpPr>
          <p:cNvPr id="22" name="TextBox 21"/>
          <p:cNvSpPr txBox="1"/>
          <p:nvPr>
            <p:custDataLst>
              <p:tags r:id="rId9"/>
            </p:custDataLst>
          </p:nvPr>
        </p:nvSpPr>
        <p:spPr>
          <a:xfrm>
            <a:off x="5884205" y="4961077"/>
            <a:ext cx="1968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 smtClean="0">
                <a:latin typeface="Anonymous Pro" panose="02060609030202000504" pitchFamily="49" charset="0"/>
              </a:rPr>
              <a:t>&amp;</a:t>
            </a:r>
            <a:r>
              <a:rPr lang="en-US" sz="180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(</a:t>
            </a:r>
            <a:r>
              <a:rPr lang="en-US" sz="1800" b="0" dirty="0" smtClean="0">
                <a:latin typeface="Anonymous Pro" panose="02060609030202000504" pitchFamily="49" charset="0"/>
              </a:rPr>
              <a:t>r</a:t>
            </a:r>
            <a:r>
              <a:rPr lang="en-US" sz="1800" b="0" dirty="0">
                <a:latin typeface="Anonymous Pro" panose="02060609030202000504" pitchFamily="49" charset="0"/>
              </a:rPr>
              <a:t>-&gt;</a:t>
            </a:r>
            <a:r>
              <a:rPr lang="en-US" sz="1800" b="0" dirty="0" smtClean="0">
                <a:latin typeface="Anonymous Pro" panose="02060609030202000504" pitchFamily="49" charset="0"/>
              </a:rPr>
              <a:t>a[index]</a:t>
            </a:r>
            <a:r>
              <a:rPr lang="en-US" sz="180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)</a:t>
            </a:r>
            <a:endParaRPr lang="en-US" sz="18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cxnSp>
        <p:nvCxnSpPr>
          <p:cNvPr id="32" name="Straight Arrow Connector 31"/>
          <p:cNvCxnSpPr/>
          <p:nvPr>
            <p:custDataLst>
              <p:tags r:id="rId10"/>
            </p:custDataLst>
          </p:nvPr>
        </p:nvCxnSpPr>
        <p:spPr bwMode="auto">
          <a:xfrm>
            <a:off x="6070960" y="4372749"/>
            <a:ext cx="448213" cy="635021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Connector 32"/>
          <p:cNvCxnSpPr/>
          <p:nvPr>
            <p:custDataLst>
              <p:tags r:id="rId11"/>
            </p:custDataLst>
          </p:nvPr>
        </p:nvCxnSpPr>
        <p:spPr bwMode="auto">
          <a:xfrm>
            <a:off x="5247960" y="4376932"/>
            <a:ext cx="1541460" cy="0"/>
          </a:xfrm>
          <a:prstGeom prst="lin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Slide Number Placeholder 6"/>
          <p:cNvSpPr>
            <a:spLocks noGrp="1"/>
          </p:cNvSpPr>
          <p:nvPr>
            <p:ph type="sldNum" sz="quarter" idx="10"/>
            <p:custDataLst>
              <p:tags r:id="rId12"/>
            </p:custDataLst>
          </p:nvPr>
        </p:nvSpPr>
        <p:spPr>
          <a:xfrm>
            <a:off x="8534400" y="6569075"/>
            <a:ext cx="609600" cy="365125"/>
          </a:xfrm>
        </p:spPr>
        <p:txBody>
          <a:bodyPr/>
          <a:lstStyle/>
          <a:p>
            <a:fld id="{7CBE8339-D2AD-46DC-A898-FD1E949067F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4" name="Rectangle 2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Anonymous Pro" panose="02060609030202000504" pitchFamily="49" charset="0"/>
              </a:rPr>
              <a:t>struct</a:t>
            </a:r>
            <a:r>
              <a:rPr lang="en-US" sz="1800" b="0" dirty="0">
                <a:latin typeface="Anonymous Pro" panose="02060609030202000504" pitchFamily="49" charset="0"/>
              </a:rPr>
              <a:t> rec {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err="1" smtClean="0">
                <a:latin typeface="Anonymous Pro" panose="02060609030202000504" pitchFamily="49" charset="0"/>
              </a:rPr>
              <a:t>int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>
                <a:latin typeface="Anonymous Pro" panose="02060609030202000504" pitchFamily="49" charset="0"/>
              </a:rPr>
              <a:t>a</a:t>
            </a:r>
            <a:r>
              <a:rPr lang="en-US" sz="1800" b="0" dirty="0" smtClean="0">
                <a:latin typeface="Anonymous Pro" panose="02060609030202000504" pitchFamily="49" charset="0"/>
              </a:rPr>
              <a:t>[4]</a:t>
            </a:r>
            <a:r>
              <a:rPr lang="en-US" sz="1800" b="0" dirty="0">
                <a:latin typeface="Anonymous Pro" panose="02060609030202000504" pitchFamily="49" charset="0"/>
              </a:rPr>
              <a:t>;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latin typeface="Anonymous Pro" panose="02060609030202000504" pitchFamily="49" charset="0"/>
              </a:rPr>
              <a:t>long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 err="1" smtClean="0">
                <a:latin typeface="Anonymous Pro" panose="02060609030202000504" pitchFamily="49" charset="0"/>
              </a:rPr>
              <a:t>i</a:t>
            </a:r>
            <a:r>
              <a:rPr lang="en-US" sz="1800" b="0" dirty="0" smtClean="0">
                <a:latin typeface="Anonymous Pro" panose="02060609030202000504" pitchFamily="49" charset="0"/>
              </a:rPr>
              <a:t>;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latin typeface="Anonymous Pro" panose="02060609030202000504" pitchFamily="49" charset="0"/>
              </a:rPr>
              <a:t>struct</a:t>
            </a:r>
            <a:r>
              <a:rPr lang="en-US" sz="1800" b="0" dirty="0" smtClean="0">
                <a:latin typeface="Anonymous Pro" panose="02060609030202000504" pitchFamily="49" charset="0"/>
              </a:rPr>
              <a:t> rec *next;</a:t>
            </a:r>
            <a:endParaRPr lang="en-US" sz="18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} *r;</a:t>
            </a:r>
            <a:endParaRPr lang="en-US" sz="1800" b="0" dirty="0">
              <a:latin typeface="Anonymous Pro" panose="020606090302020005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24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Review: Memory Alignment in x86-64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For good memory system performance, Intel recommends data be aligned </a:t>
            </a:r>
          </a:p>
          <a:p>
            <a:pPr lvl="1"/>
            <a:r>
              <a:rPr lang="en-US" dirty="0" smtClean="0"/>
              <a:t>However the x86-64 hardware will work correctly regardless of alignment of data.</a:t>
            </a:r>
          </a:p>
          <a:p>
            <a:r>
              <a:rPr lang="en-US" i="1" dirty="0" smtClean="0"/>
              <a:t>Aligned</a:t>
            </a:r>
            <a:r>
              <a:rPr lang="en-US" dirty="0" smtClean="0"/>
              <a:t> means: </a:t>
            </a:r>
          </a:p>
          <a:p>
            <a:pPr lvl="1"/>
            <a:r>
              <a:rPr lang="en-US" dirty="0" smtClean="0"/>
              <a:t>Any primitive object of K bytes must have an address that is a multiple of K.</a:t>
            </a:r>
          </a:p>
          <a:p>
            <a:r>
              <a:rPr lang="en-US" dirty="0" smtClean="0"/>
              <a:t>This means we could expect these types to have starting addresses that are the following multiples: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21494118"/>
              </p:ext>
            </p:extLst>
          </p:nvPr>
        </p:nvGraphicFramePr>
        <p:xfrm>
          <a:off x="616227" y="4367856"/>
          <a:ext cx="7802216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18040"/>
                <a:gridCol w="3078098"/>
                <a:gridCol w="39060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K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Type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Addresses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char</a:t>
                      </a:r>
                      <a:endParaRPr lang="en-US" dirty="0"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charset="0"/>
                          <a:ea typeface="Calibri" charset="0"/>
                          <a:cs typeface="Calibri" charset="0"/>
                        </a:rPr>
                        <a:t>No restrictions</a:t>
                      </a:r>
                      <a:endParaRPr lang="en-US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short</a:t>
                      </a:r>
                      <a:endParaRPr lang="en-US" dirty="0"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charset="0"/>
                          <a:ea typeface="Calibri" charset="0"/>
                          <a:cs typeface="Calibri" charset="0"/>
                        </a:rPr>
                        <a:t>Lowest bit must</a:t>
                      </a:r>
                      <a:r>
                        <a:rPr lang="en-US" baseline="0" dirty="0" smtClean="0">
                          <a:latin typeface="Calibri" charset="0"/>
                          <a:ea typeface="Calibri" charset="0"/>
                          <a:cs typeface="Calibri" charset="0"/>
                        </a:rPr>
                        <a:t> be zero: </a:t>
                      </a:r>
                      <a:r>
                        <a:rPr lang="is-IS" baseline="0" dirty="0" smtClean="0">
                          <a:latin typeface="Calibri" charset="0"/>
                          <a:ea typeface="Calibri" charset="0"/>
                          <a:cs typeface="Calibri" charset="0"/>
                        </a:rPr>
                        <a:t>…</a:t>
                      </a:r>
                      <a:r>
                        <a:rPr lang="en-US" baseline="0" dirty="0" smtClean="0"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r>
                        <a:rPr lang="en-US" baseline="-25000" dirty="0" smtClean="0"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endParaRPr lang="en-US" baseline="-25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4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int</a:t>
                      </a:r>
                      <a:r>
                        <a:rPr lang="en-US" dirty="0" smtClean="0"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, float</a:t>
                      </a:r>
                      <a:endParaRPr lang="en-US" dirty="0"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charset="0"/>
                          <a:ea typeface="Calibri" charset="0"/>
                          <a:cs typeface="Calibri" charset="0"/>
                        </a:rPr>
                        <a:t>Lowest 2 bits zero:</a:t>
                      </a:r>
                      <a:r>
                        <a:rPr lang="en-US" baseline="0" dirty="0" smtClean="0"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lang="is-IS" baseline="0" dirty="0" smtClean="0">
                          <a:latin typeface="Calibri" charset="0"/>
                          <a:ea typeface="Calibri" charset="0"/>
                          <a:cs typeface="Calibri" charset="0"/>
                        </a:rPr>
                        <a:t>…</a:t>
                      </a:r>
                      <a:r>
                        <a:rPr lang="en-US" baseline="0" dirty="0" smtClean="0">
                          <a:latin typeface="Calibri" charset="0"/>
                          <a:ea typeface="Calibri" charset="0"/>
                          <a:cs typeface="Calibri" charset="0"/>
                        </a:rPr>
                        <a:t>00</a:t>
                      </a:r>
                      <a:r>
                        <a:rPr lang="en-US" baseline="-25000" dirty="0" smtClean="0"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endParaRPr lang="en-US" baseline="-25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8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long, double, pointers</a:t>
                      </a:r>
                      <a:endParaRPr lang="en-US" dirty="0"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charset="0"/>
                          <a:ea typeface="Calibri" charset="0"/>
                          <a:cs typeface="Calibri" charset="0"/>
                        </a:rPr>
                        <a:t>Lowest 3 bits zero: </a:t>
                      </a:r>
                      <a:r>
                        <a:rPr lang="is-IS" dirty="0" smtClean="0">
                          <a:latin typeface="Calibri" charset="0"/>
                          <a:ea typeface="Calibri" charset="0"/>
                          <a:cs typeface="Calibri" charset="0"/>
                        </a:rPr>
                        <a:t>…</a:t>
                      </a:r>
                      <a:r>
                        <a:rPr lang="en-US" dirty="0" smtClean="0">
                          <a:latin typeface="Calibri" charset="0"/>
                          <a:ea typeface="Calibri" charset="0"/>
                          <a:cs typeface="Calibri" charset="0"/>
                        </a:rPr>
                        <a:t>000</a:t>
                      </a:r>
                      <a:r>
                        <a:rPr lang="en-US" baseline="-25000" dirty="0" smtClean="0"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endParaRPr lang="en-US" baseline="-25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16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nonymous Pro" charset="0"/>
                          <a:ea typeface="Anonymous Pro" charset="0"/>
                          <a:cs typeface="Anonymous Pro" charset="0"/>
                        </a:rPr>
                        <a:t>long double</a:t>
                      </a:r>
                      <a:endParaRPr lang="en-US" dirty="0"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charset="0"/>
                          <a:ea typeface="Calibri" charset="0"/>
                          <a:cs typeface="Calibri" charset="0"/>
                        </a:rPr>
                        <a:t>Lowest 4 bits zero: </a:t>
                      </a:r>
                      <a:r>
                        <a:rPr lang="is-IS" dirty="0" smtClean="0">
                          <a:latin typeface="Calibri" charset="0"/>
                          <a:ea typeface="Calibri" charset="0"/>
                          <a:cs typeface="Calibri" charset="0"/>
                        </a:rPr>
                        <a:t>…0000</a:t>
                      </a:r>
                      <a:r>
                        <a:rPr lang="is-IS" baseline="-25000" dirty="0" smtClean="0"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endParaRPr lang="en-US" baseline="-250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95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Alignment Principles</a:t>
            </a:r>
            <a:endParaRPr lang="en-US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ln/>
        </p:spPr>
        <p:txBody>
          <a:bodyPr/>
          <a:lstStyle/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  <a:p>
            <a:pPr marL="552450" lvl="1"/>
            <a:r>
              <a:rPr lang="en-US" dirty="0"/>
              <a:t>Required on some machines; advised on </a:t>
            </a:r>
            <a:r>
              <a:rPr lang="en-US" dirty="0" smtClean="0"/>
              <a:t>x86-64</a:t>
            </a:r>
            <a:endParaRPr lang="en-US" dirty="0"/>
          </a:p>
          <a:p>
            <a:r>
              <a:rPr lang="en-US" dirty="0" smtClean="0"/>
              <a:t>Motivation </a:t>
            </a:r>
            <a:r>
              <a:rPr lang="en-US" dirty="0"/>
              <a:t>for Aligning Data</a:t>
            </a:r>
          </a:p>
          <a:p>
            <a:pPr marL="552450" lvl="1"/>
            <a:r>
              <a:rPr lang="en-US" dirty="0"/>
              <a:t>Memory accessed by (aligned) chunks of 4 or 8 bytes (system dependent)</a:t>
            </a:r>
          </a:p>
          <a:p>
            <a:pPr marL="838200" lvl="2"/>
            <a:r>
              <a:rPr lang="en-US" dirty="0"/>
              <a:t>Inefficient to load or store </a:t>
            </a:r>
            <a:r>
              <a:rPr lang="en-US" dirty="0" smtClean="0"/>
              <a:t>value that </a:t>
            </a:r>
            <a:r>
              <a:rPr lang="en-US" dirty="0"/>
              <a:t>spans quad word boundaries</a:t>
            </a:r>
          </a:p>
          <a:p>
            <a:pPr marL="838200" lvl="2"/>
            <a:r>
              <a:rPr lang="en-US" dirty="0"/>
              <a:t>Virtual memory </a:t>
            </a:r>
            <a:r>
              <a:rPr lang="en-US" dirty="0" smtClean="0"/>
              <a:t>trickier </a:t>
            </a:r>
            <a:r>
              <a:rPr lang="en-US" dirty="0"/>
              <a:t>when </a:t>
            </a:r>
            <a:r>
              <a:rPr lang="en-US" dirty="0" smtClean="0"/>
              <a:t>value spans </a:t>
            </a:r>
            <a:r>
              <a:rPr lang="en-US" dirty="0"/>
              <a:t>2 </a:t>
            </a:r>
            <a:r>
              <a:rPr lang="en-US" dirty="0" smtClean="0"/>
              <a:t>pages (more on this later</a:t>
            </a:r>
            <a:r>
              <a:rPr lang="en-US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>
          <a:xfrm>
            <a:off x="8534400" y="6569075"/>
            <a:ext cx="609600" cy="365125"/>
          </a:xfrm>
        </p:spPr>
        <p:txBody>
          <a:bodyPr/>
          <a:lstStyle/>
          <a:p>
            <a:fld id="{7CBE8339-D2AD-46DC-A898-FD1E949067F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7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Structures &amp; Alignment</a:t>
            </a:r>
            <a:endParaRPr lang="en-US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96875" y="1197679"/>
            <a:ext cx="7896225" cy="3602922"/>
          </a:xfrm>
          <a:ln/>
        </p:spPr>
        <p:txBody>
          <a:bodyPr/>
          <a:lstStyle/>
          <a:p>
            <a:r>
              <a:rPr lang="en-US" dirty="0" smtClean="0"/>
              <a:t>Unaligned Data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Aligned </a:t>
            </a:r>
            <a:r>
              <a:rPr lang="en-US" dirty="0"/>
              <a:t>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 smtClean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</p:txBody>
      </p:sp>
      <p:sp>
        <p:nvSpPr>
          <p:cNvPr id="6" name="Rectangle 7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7" name="Rectangle 8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[0]</a:t>
            </a:r>
          </a:p>
        </p:txBody>
      </p:sp>
      <p:sp>
        <p:nvSpPr>
          <p:cNvPr id="8" name="Rectangle 9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[1]</a:t>
            </a:r>
          </a:p>
        </p:txBody>
      </p:sp>
      <p:sp>
        <p:nvSpPr>
          <p:cNvPr id="9" name="Rectangle 10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10" name="Rectangle 11"/>
          <p:cNvSpPr>
            <a:spLocks/>
          </p:cNvSpPr>
          <p:nvPr>
            <p:custDataLst>
              <p:tags r:id="rId7"/>
            </p:custDataLst>
          </p:nvPr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1" name="Rectangle 12"/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12" name="Rectangle 13"/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381000" y="4965700"/>
            <a:ext cx="45685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13" name="Rectangle 14"/>
          <p:cNvSpPr>
            <a:spLocks/>
          </p:cNvSpPr>
          <p:nvPr>
            <p:custDataLst>
              <p:tags r:id="rId10"/>
            </p:custDataLst>
          </p:nvPr>
        </p:nvSpPr>
        <p:spPr bwMode="auto">
          <a:xfrm>
            <a:off x="1652588" y="4965700"/>
            <a:ext cx="45685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14" name="Rectangle 15"/>
          <p:cNvSpPr>
            <a:spLocks/>
          </p:cNvSpPr>
          <p:nvPr>
            <p:custDataLst>
              <p:tags r:id="rId11"/>
            </p:custDataLst>
          </p:nvPr>
        </p:nvSpPr>
        <p:spPr bwMode="auto">
          <a:xfrm>
            <a:off x="2908300" y="4965700"/>
            <a:ext cx="45685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15" name="Rectangle 16"/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5387975" y="4965700"/>
            <a:ext cx="58349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16" name="Rectangle 17"/>
          <p:cNvSpPr>
            <a:spLocks/>
          </p:cNvSpPr>
          <p:nvPr>
            <p:custDataLst>
              <p:tags r:id="rId13"/>
            </p:custDataLst>
          </p:nvPr>
        </p:nvSpPr>
        <p:spPr bwMode="auto">
          <a:xfrm>
            <a:off x="7934325" y="4965700"/>
            <a:ext cx="58349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17" name="Line 18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8" name="Rectangle 19"/>
          <p:cNvSpPr>
            <a:spLocks/>
          </p:cNvSpPr>
          <p:nvPr>
            <p:custDataLst>
              <p:tags r:id="rId15"/>
            </p:custDataLst>
          </p:nvPr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19" name="Rectangle 20"/>
          <p:cNvSpPr>
            <a:spLocks/>
          </p:cNvSpPr>
          <p:nvPr>
            <p:custDataLst>
              <p:tags r:id="rId16"/>
            </p:custDataLst>
          </p:nvPr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0" name="Line 21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1" name="Rectangle 22"/>
          <p:cNvSpPr>
            <a:spLocks/>
          </p:cNvSpPr>
          <p:nvPr>
            <p:custDataLst>
              <p:tags r:id="rId18"/>
            </p:custDataLst>
          </p:nvPr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2" name="Line 23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3" name="Rectangle 24"/>
          <p:cNvSpPr>
            <a:spLocks/>
          </p:cNvSpPr>
          <p:nvPr>
            <p:custDataLst>
              <p:tags r:id="rId20"/>
            </p:custDataLst>
          </p:nvPr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4" name="Line 25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5" name="Rectangle 7"/>
          <p:cNvSpPr>
            <a:spLocks/>
          </p:cNvSpPr>
          <p:nvPr>
            <p:custDataLst>
              <p:tags r:id="rId22"/>
            </p:custDataLst>
          </p:nvPr>
        </p:nvSpPr>
        <p:spPr bwMode="auto">
          <a:xfrm>
            <a:off x="633413" y="17526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6" name="Rectangle 8"/>
          <p:cNvSpPr>
            <a:spLocks/>
          </p:cNvSpPr>
          <p:nvPr>
            <p:custDataLst>
              <p:tags r:id="rId23"/>
            </p:custDataLst>
          </p:nvPr>
        </p:nvSpPr>
        <p:spPr bwMode="auto">
          <a:xfrm>
            <a:off x="93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[0]</a:t>
            </a:r>
          </a:p>
        </p:txBody>
      </p:sp>
      <p:sp>
        <p:nvSpPr>
          <p:cNvPr id="27" name="Rectangle 9"/>
          <p:cNvSpPr>
            <a:spLocks/>
          </p:cNvSpPr>
          <p:nvPr>
            <p:custDataLst>
              <p:tags r:id="rId24"/>
            </p:custDataLst>
          </p:nvPr>
        </p:nvSpPr>
        <p:spPr bwMode="auto">
          <a:xfrm>
            <a:off x="220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[1]</a:t>
            </a:r>
          </a:p>
        </p:txBody>
      </p:sp>
      <p:sp>
        <p:nvSpPr>
          <p:cNvPr id="28" name="Rectangle 10"/>
          <p:cNvSpPr>
            <a:spLocks/>
          </p:cNvSpPr>
          <p:nvPr>
            <p:custDataLst>
              <p:tags r:id="rId25"/>
            </p:custDataLst>
          </p:nvPr>
        </p:nvSpPr>
        <p:spPr bwMode="auto">
          <a:xfrm>
            <a:off x="3449638" y="17526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31" name="Rectangle 13"/>
          <p:cNvSpPr>
            <a:spLocks/>
          </p:cNvSpPr>
          <p:nvPr>
            <p:custDataLst>
              <p:tags r:id="rId26"/>
            </p:custDataLst>
          </p:nvPr>
        </p:nvSpPr>
        <p:spPr bwMode="auto">
          <a:xfrm>
            <a:off x="533400" y="2146300"/>
            <a:ext cx="20358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p</a:t>
            </a:r>
            <a:endParaRPr lang="en-US" sz="1800" dirty="0">
              <a:solidFill>
                <a:schemeClr val="tx1"/>
              </a:solidFill>
              <a:latin typeface="Anonymous Pro" panose="02060609030202000504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2" name="Rectangle 14"/>
          <p:cNvSpPr>
            <a:spLocks/>
          </p:cNvSpPr>
          <p:nvPr>
            <p:custDataLst>
              <p:tags r:id="rId27"/>
            </p:custDataLst>
          </p:nvPr>
        </p:nvSpPr>
        <p:spPr bwMode="auto">
          <a:xfrm>
            <a:off x="838200" y="2146300"/>
            <a:ext cx="45685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p+1</a:t>
            </a:r>
            <a:endParaRPr lang="en-US" sz="1800" dirty="0">
              <a:solidFill>
                <a:schemeClr val="tx1"/>
              </a:solidFill>
              <a:latin typeface="Anonymous Pro" panose="02060609030202000504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3" name="Rectangle 15"/>
          <p:cNvSpPr>
            <a:spLocks/>
          </p:cNvSpPr>
          <p:nvPr>
            <p:custDataLst>
              <p:tags r:id="rId28"/>
            </p:custDataLst>
          </p:nvPr>
        </p:nvSpPr>
        <p:spPr bwMode="auto">
          <a:xfrm>
            <a:off x="1941512" y="2146300"/>
            <a:ext cx="45685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p+5</a:t>
            </a:r>
            <a:endParaRPr lang="en-US" sz="1800" dirty="0">
              <a:solidFill>
                <a:schemeClr val="tx1"/>
              </a:solidFill>
              <a:latin typeface="Anonymous Pro" panose="02060609030202000504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4" name="Rectangle 16"/>
          <p:cNvSpPr>
            <a:spLocks/>
          </p:cNvSpPr>
          <p:nvPr>
            <p:custDataLst>
              <p:tags r:id="rId29"/>
            </p:custDataLst>
          </p:nvPr>
        </p:nvSpPr>
        <p:spPr bwMode="auto">
          <a:xfrm>
            <a:off x="3124200" y="2146300"/>
            <a:ext cx="45685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p+9</a:t>
            </a:r>
            <a:endParaRPr lang="en-US" sz="1800" dirty="0">
              <a:solidFill>
                <a:schemeClr val="tx1"/>
              </a:solidFill>
              <a:latin typeface="Anonymous Pro" panose="02060609030202000504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5" name="Rectangle 17"/>
          <p:cNvSpPr>
            <a:spLocks/>
          </p:cNvSpPr>
          <p:nvPr>
            <p:custDataLst>
              <p:tags r:id="rId30"/>
            </p:custDataLst>
          </p:nvPr>
        </p:nvSpPr>
        <p:spPr bwMode="auto">
          <a:xfrm>
            <a:off x="5670550" y="2146300"/>
            <a:ext cx="58349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p+17</a:t>
            </a:r>
            <a:endParaRPr lang="en-US" sz="1800" dirty="0">
              <a:solidFill>
                <a:schemeClr val="tx1"/>
              </a:solidFill>
              <a:latin typeface="Anonymous Pro" panose="02060609030202000504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44" name="Rectangle 3"/>
          <p:cNvSpPr>
            <a:spLocks/>
          </p:cNvSpPr>
          <p:nvPr>
            <p:custDataLst>
              <p:tags r:id="rId31"/>
            </p:custDataLst>
          </p:nvPr>
        </p:nvSpPr>
        <p:spPr bwMode="auto">
          <a:xfrm>
            <a:off x="6642100" y="1150766"/>
            <a:ext cx="1701437" cy="1497184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char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c;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double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v;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} </a:t>
            </a:r>
            <a:r>
              <a:rPr lang="en-US" sz="1800" b="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*p;</a:t>
            </a:r>
          </a:p>
        </p:txBody>
      </p:sp>
      <p:sp>
        <p:nvSpPr>
          <p:cNvPr id="36" name="TextBox 35"/>
          <p:cNvSpPr txBox="1"/>
          <p:nvPr>
            <p:custDataLst>
              <p:tags r:id="rId32"/>
            </p:custDataLst>
          </p:nvPr>
        </p:nvSpPr>
        <p:spPr>
          <a:xfrm>
            <a:off x="2810532" y="6251981"/>
            <a:ext cx="26168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internal fragmentation</a:t>
            </a:r>
          </a:p>
        </p:txBody>
      </p:sp>
      <p:cxnSp>
        <p:nvCxnSpPr>
          <p:cNvPr id="37" name="Straight Arrow Connector 36"/>
          <p:cNvCxnSpPr>
            <a:stCxn id="36" idx="0"/>
          </p:cNvCxnSpPr>
          <p:nvPr>
            <p:custDataLst>
              <p:tags r:id="rId33"/>
            </p:custDataLst>
          </p:nvPr>
        </p:nvCxnSpPr>
        <p:spPr bwMode="auto">
          <a:xfrm flipV="1">
            <a:off x="4118956" y="4948151"/>
            <a:ext cx="539682" cy="130383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/>
          <p:nvPr>
            <p:custDataLst>
              <p:tags r:id="rId34"/>
            </p:custDataLst>
          </p:nvPr>
        </p:nvCxnSpPr>
        <p:spPr bwMode="auto">
          <a:xfrm flipH="1" flipV="1">
            <a:off x="1427163" y="5033470"/>
            <a:ext cx="1639919" cy="130383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5"/>
            </p:custDataLst>
          </p:nvPr>
        </p:nvSpPr>
        <p:spPr>
          <a:xfrm>
            <a:off x="8534400" y="6569075"/>
            <a:ext cx="609600" cy="365125"/>
          </a:xfrm>
        </p:spPr>
        <p:txBody>
          <a:bodyPr/>
          <a:lstStyle/>
          <a:p>
            <a:fld id="{7CBE8339-D2AD-46DC-A898-FD1E949067F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82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381000" y="1130300"/>
            <a:ext cx="8382000" cy="3187700"/>
          </a:xfrm>
          <a:ln/>
        </p:spPr>
        <p:txBody>
          <a:bodyPr/>
          <a:lstStyle/>
          <a:p>
            <a:r>
              <a:rPr lang="en-US" u="sng" dirty="0" smtClean="0"/>
              <a:t>Within</a:t>
            </a:r>
            <a:r>
              <a:rPr lang="en-US" dirty="0" smtClean="0"/>
              <a:t> structure</a:t>
            </a:r>
            <a:r>
              <a:rPr lang="en-US" dirty="0"/>
              <a:t>:</a:t>
            </a:r>
          </a:p>
          <a:p>
            <a:pPr marL="552450" lvl="1"/>
            <a:r>
              <a:rPr lang="en-US" dirty="0"/>
              <a:t>Must satisfy each element’s alignment requirement</a:t>
            </a:r>
          </a:p>
          <a:p>
            <a:r>
              <a:rPr lang="en-US" u="sng" dirty="0"/>
              <a:t>Overall</a:t>
            </a:r>
            <a:r>
              <a:rPr lang="en-US" dirty="0"/>
              <a:t> structure placement</a:t>
            </a:r>
          </a:p>
          <a:p>
            <a:pPr marL="552450" lvl="1"/>
            <a:r>
              <a:rPr lang="en-US" dirty="0"/>
              <a:t>Each </a:t>
            </a:r>
            <a:r>
              <a:rPr lang="en-US" u="sng" dirty="0"/>
              <a:t>structure</a:t>
            </a:r>
            <a:r>
              <a:rPr lang="en-US" dirty="0"/>
              <a:t> has alignment requirement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pPr marL="838200" lvl="2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r>
              <a:rPr lang="en-US" dirty="0"/>
              <a:t> = Largest alignment of any element</a:t>
            </a:r>
          </a:p>
          <a:p>
            <a:pPr marL="552450" lvl="1"/>
            <a:r>
              <a:rPr lang="en-US" b="1" dirty="0">
                <a:solidFill>
                  <a:srgbClr val="FF0000"/>
                </a:solidFill>
              </a:rPr>
              <a:t>Initial address </a:t>
            </a:r>
            <a:r>
              <a:rPr lang="en-US" b="1" dirty="0" smtClean="0">
                <a:solidFill>
                  <a:srgbClr val="FF0000"/>
                </a:solidFill>
              </a:rPr>
              <a:t>of structure &amp; </a:t>
            </a:r>
            <a:r>
              <a:rPr lang="en-US" b="1" dirty="0">
                <a:solidFill>
                  <a:srgbClr val="FF0000"/>
                </a:solidFill>
              </a:rPr>
              <a:t>structure length must be multiples of </a:t>
            </a:r>
            <a:r>
              <a:rPr lang="en-US" b="1" dirty="0">
                <a:solidFill>
                  <a:srgbClr val="FF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 smtClean="0"/>
              <a:t>Example:</a:t>
            </a:r>
            <a:endParaRPr lang="en-US" dirty="0"/>
          </a:p>
          <a:p>
            <a:pPr marL="552450" lvl="1"/>
            <a:r>
              <a:rPr lang="en-US" dirty="0"/>
              <a:t>K = 8, due to </a:t>
            </a:r>
            <a:r>
              <a:rPr lang="en-US" dirty="0">
                <a:latin typeface="Anonymous Pro" panose="02060609030202000504" pitchFamily="49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element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Satisfying Alignment with Structures</a:t>
            </a:r>
          </a:p>
        </p:txBody>
      </p:sp>
      <p:sp>
        <p:nvSpPr>
          <p:cNvPr id="25607" name="Rectangle 7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5608" name="Rectangle 8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[0]</a:t>
            </a:r>
          </a:p>
        </p:txBody>
      </p:sp>
      <p:sp>
        <p:nvSpPr>
          <p:cNvPr id="25609" name="Rectangle 9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[1]</a:t>
            </a:r>
          </a:p>
        </p:txBody>
      </p:sp>
      <p:sp>
        <p:nvSpPr>
          <p:cNvPr id="25610" name="Rectangle 10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25611" name="Rectangle 11"/>
          <p:cNvSpPr>
            <a:spLocks/>
          </p:cNvSpPr>
          <p:nvPr>
            <p:custDataLst>
              <p:tags r:id="rId7"/>
            </p:custDataLst>
          </p:nvPr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25612" name="Rectangle 12"/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25613" name="Rectangle 13"/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381000" y="4965700"/>
            <a:ext cx="45685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25614" name="Rectangle 14"/>
          <p:cNvSpPr>
            <a:spLocks/>
          </p:cNvSpPr>
          <p:nvPr>
            <p:custDataLst>
              <p:tags r:id="rId10"/>
            </p:custDataLst>
          </p:nvPr>
        </p:nvSpPr>
        <p:spPr bwMode="auto">
          <a:xfrm>
            <a:off x="1652588" y="4965700"/>
            <a:ext cx="45685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25615" name="Rectangle 15"/>
          <p:cNvSpPr>
            <a:spLocks/>
          </p:cNvSpPr>
          <p:nvPr>
            <p:custDataLst>
              <p:tags r:id="rId11"/>
            </p:custDataLst>
          </p:nvPr>
        </p:nvSpPr>
        <p:spPr bwMode="auto">
          <a:xfrm>
            <a:off x="2908300" y="4965700"/>
            <a:ext cx="45685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25616" name="Rectangle 16"/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5387975" y="4965700"/>
            <a:ext cx="58349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25617" name="Rectangle 17"/>
          <p:cNvSpPr>
            <a:spLocks/>
          </p:cNvSpPr>
          <p:nvPr>
            <p:custDataLst>
              <p:tags r:id="rId13"/>
            </p:custDataLst>
          </p:nvPr>
        </p:nvSpPr>
        <p:spPr bwMode="auto">
          <a:xfrm>
            <a:off x="7934325" y="4965700"/>
            <a:ext cx="58349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25618" name="Line 18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5619" name="Rectangle 19"/>
          <p:cNvSpPr>
            <a:spLocks/>
          </p:cNvSpPr>
          <p:nvPr>
            <p:custDataLst>
              <p:tags r:id="rId15"/>
            </p:custDataLst>
          </p:nvPr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25620" name="Rectangle 20"/>
          <p:cNvSpPr>
            <a:spLocks/>
          </p:cNvSpPr>
          <p:nvPr>
            <p:custDataLst>
              <p:tags r:id="rId16"/>
            </p:custDataLst>
          </p:nvPr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1" name="Line 21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5622" name="Rectangle 22"/>
          <p:cNvSpPr>
            <a:spLocks/>
          </p:cNvSpPr>
          <p:nvPr>
            <p:custDataLst>
              <p:tags r:id="rId18"/>
            </p:custDataLst>
          </p:nvPr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 dirty="0">
                <a:solidFill>
                  <a:srgbClr val="FF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3" name="Line 23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5624" name="Rectangle 24"/>
          <p:cNvSpPr>
            <a:spLocks/>
          </p:cNvSpPr>
          <p:nvPr>
            <p:custDataLst>
              <p:tags r:id="rId20"/>
            </p:custDataLst>
          </p:nvPr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 dirty="0">
                <a:solidFill>
                  <a:srgbClr val="FF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5" name="Line 25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" name="TextBox 23"/>
          <p:cNvSpPr txBox="1"/>
          <p:nvPr>
            <p:custDataLst>
              <p:tags r:id="rId22"/>
            </p:custDataLst>
          </p:nvPr>
        </p:nvSpPr>
        <p:spPr>
          <a:xfrm>
            <a:off x="2810532" y="6251981"/>
            <a:ext cx="26168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internal fragmentation</a:t>
            </a:r>
          </a:p>
        </p:txBody>
      </p:sp>
      <p:cxnSp>
        <p:nvCxnSpPr>
          <p:cNvPr id="25" name="Straight Arrow Connector 24"/>
          <p:cNvCxnSpPr>
            <a:stCxn id="24" idx="0"/>
          </p:cNvCxnSpPr>
          <p:nvPr>
            <p:custDataLst>
              <p:tags r:id="rId23"/>
            </p:custDataLst>
          </p:nvPr>
        </p:nvCxnSpPr>
        <p:spPr bwMode="auto">
          <a:xfrm flipV="1">
            <a:off x="4118956" y="4948151"/>
            <a:ext cx="539682" cy="130383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>
            <p:custDataLst>
              <p:tags r:id="rId24"/>
            </p:custDataLst>
          </p:nvPr>
        </p:nvCxnSpPr>
        <p:spPr bwMode="auto">
          <a:xfrm flipH="1" flipV="1">
            <a:off x="1427163" y="5033470"/>
            <a:ext cx="1639919" cy="130383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5"/>
            </p:custDataLst>
          </p:nvPr>
        </p:nvSpPr>
        <p:spPr>
          <a:xfrm>
            <a:off x="8534400" y="6569075"/>
            <a:ext cx="609600" cy="365125"/>
          </a:xfrm>
        </p:spPr>
        <p:txBody>
          <a:bodyPr/>
          <a:lstStyle/>
          <a:p>
            <a:fld id="{7CBE8339-D2AD-46DC-A898-FD1E949067F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0" name="Rectangle 3"/>
          <p:cNvSpPr>
            <a:spLocks/>
          </p:cNvSpPr>
          <p:nvPr>
            <p:custDataLst>
              <p:tags r:id="rId26"/>
            </p:custDataLst>
          </p:nvPr>
        </p:nvSpPr>
        <p:spPr bwMode="auto">
          <a:xfrm>
            <a:off x="6642100" y="1087702"/>
            <a:ext cx="2222500" cy="1436423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char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c;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double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v;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} </a:t>
            </a:r>
            <a:r>
              <a:rPr lang="en-US" sz="1800" b="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*p;</a:t>
            </a:r>
          </a:p>
        </p:txBody>
      </p:sp>
    </p:spTree>
    <p:extLst>
      <p:ext uri="{BB962C8B-B14F-4D97-AF65-F5344CB8AC3E}">
        <p14:creationId xmlns:p14="http://schemas.microsoft.com/office/powerpoint/2010/main" val="349077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Data Structures in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Arrays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One-dimensional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Multi-dimensional (nested)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Multi-level</a:t>
            </a:r>
          </a:p>
          <a:p>
            <a:r>
              <a:rPr lang="en-US" dirty="0" err="1"/>
              <a:t>Structs</a:t>
            </a:r>
            <a:endParaRPr lang="en-US" dirty="0"/>
          </a:p>
          <a:p>
            <a:pPr lvl="1"/>
            <a:r>
              <a:rPr lang="en-US" dirty="0"/>
              <a:t>Alignment</a:t>
            </a:r>
          </a:p>
          <a:p>
            <a:r>
              <a:rPr lang="en-US" dirty="0" smtClean="0"/>
              <a:t>Unions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>
          <a:xfrm>
            <a:off x="8534400" y="6569075"/>
            <a:ext cx="609600" cy="365125"/>
          </a:xfrm>
        </p:spPr>
        <p:txBody>
          <a:bodyPr/>
          <a:lstStyle/>
          <a:p>
            <a:fld id="{7CBE8339-D2AD-46DC-A898-FD1E949067F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220718" y="435678"/>
            <a:ext cx="8749862" cy="762000"/>
          </a:xfrm>
          <a:ln/>
        </p:spPr>
        <p:txBody>
          <a:bodyPr/>
          <a:lstStyle/>
          <a:p>
            <a:r>
              <a:rPr lang="en-US" smtClean="0"/>
              <a:t>Satisfying Alignment Requirements: </a:t>
            </a:r>
            <a:r>
              <a:rPr lang="en-US" sz="1800" smtClean="0"/>
              <a:t>Another Example</a:t>
            </a:r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ln/>
        </p:spPr>
        <p:txBody>
          <a:bodyPr/>
          <a:lstStyle/>
          <a:p>
            <a:endParaRPr lang="en-US" smtClean="0"/>
          </a:p>
          <a:p>
            <a:r>
              <a:rPr lang="en-US" smtClean="0"/>
              <a:t>For largest alignment requirement K</a:t>
            </a:r>
          </a:p>
          <a:p>
            <a:r>
              <a:rPr lang="en-US" smtClean="0">
                <a:solidFill>
                  <a:srgbClr val="FF0000"/>
                </a:solidFill>
              </a:rPr>
              <a:t>Overall structure size must be multiple of K</a:t>
            </a:r>
          </a:p>
          <a:p>
            <a:r>
              <a:rPr lang="en-US" smtClean="0"/>
              <a:t>Compiler will add padding </a:t>
            </a:r>
            <a:r>
              <a:rPr lang="en-US" smtClean="0">
                <a:solidFill>
                  <a:srgbClr val="FF0000"/>
                </a:solidFill>
              </a:rPr>
              <a:t>at end </a:t>
            </a:r>
            <a:r>
              <a:rPr lang="en-US" smtClean="0"/>
              <a:t>of </a:t>
            </a:r>
            <a:br>
              <a:rPr lang="en-US" smtClean="0"/>
            </a:br>
            <a:r>
              <a:rPr lang="en-US" smtClean="0"/>
              <a:t>structure to meet  overall structure </a:t>
            </a:r>
            <a:br>
              <a:rPr lang="en-US" smtClean="0"/>
            </a:br>
            <a:r>
              <a:rPr lang="en-US" smtClean="0"/>
              <a:t>alignment requirement</a:t>
            </a:r>
            <a:endParaRPr lang="en-US" dirty="0"/>
          </a:p>
        </p:txBody>
      </p:sp>
      <p:sp>
        <p:nvSpPr>
          <p:cNvPr id="27654" name="Rectangle 6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6494694" y="1371600"/>
            <a:ext cx="2224088" cy="150495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18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double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v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i[2];</a:t>
            </a:r>
            <a:endParaRPr lang="en-US" sz="18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char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c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} </a:t>
            </a:r>
            <a:r>
              <a:rPr lang="en-US" sz="1800" b="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*p</a:t>
            </a:r>
            <a:r>
              <a:rPr lang="en-US" sz="1800" b="0" dirty="0" smtClean="0"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0" dirty="0">
              <a:latin typeface="Anonymous Pro" panose="02060609030202000504" pitchFamily="49" charset="0"/>
              <a:cs typeface="Courier New" pitchFamily="49" charset="0"/>
              <a:sym typeface="Courier New Bold" charset="0"/>
            </a:endParaRPr>
          </a:p>
          <a:p>
            <a:pPr algn="l"/>
            <a:endParaRPr lang="en-US" sz="1800" b="0" dirty="0">
              <a:solidFill>
                <a:schemeClr val="tx1"/>
              </a:solidFill>
              <a:latin typeface="Anonymous Pro" panose="02060609030202000504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13" name="Group 7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381000" y="44958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" name="Straight Arrow Connector 2"/>
          <p:cNvCxnSpPr/>
          <p:nvPr>
            <p:custDataLst>
              <p:tags r:id="rId5"/>
            </p:custDataLst>
          </p:nvPr>
        </p:nvCxnSpPr>
        <p:spPr bwMode="auto">
          <a:xfrm flipV="1">
            <a:off x="7467600" y="5257800"/>
            <a:ext cx="685800" cy="6858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>
            <p:custDataLst>
              <p:tags r:id="rId6"/>
            </p:custDataLst>
          </p:nvPr>
        </p:nvSpPr>
        <p:spPr>
          <a:xfrm>
            <a:off x="5840437" y="5943600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latin typeface="Calibri" pitchFamily="34" charset="0"/>
              </a:rPr>
              <a:t>Multiple of K=8</a:t>
            </a:r>
          </a:p>
        </p:txBody>
      </p:sp>
      <p:sp>
        <p:nvSpPr>
          <p:cNvPr id="8" name="TextBox 7"/>
          <p:cNvSpPr txBox="1"/>
          <p:nvPr>
            <p:custDataLst>
              <p:tags r:id="rId7"/>
            </p:custDataLst>
          </p:nvPr>
        </p:nvSpPr>
        <p:spPr>
          <a:xfrm>
            <a:off x="4737420" y="5379864"/>
            <a:ext cx="2663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external fragmentation</a:t>
            </a:r>
          </a:p>
        </p:txBody>
      </p:sp>
      <p:cxnSp>
        <p:nvCxnSpPr>
          <p:cNvPr id="9" name="Straight Arrow Connector 8"/>
          <p:cNvCxnSpPr>
            <a:stCxn id="8" idx="0"/>
          </p:cNvCxnSpPr>
          <p:nvPr>
            <p:custDataLst>
              <p:tags r:id="rId8"/>
            </p:custDataLst>
          </p:nvPr>
        </p:nvCxnSpPr>
        <p:spPr bwMode="auto">
          <a:xfrm flipV="1">
            <a:off x="6069012" y="4851134"/>
            <a:ext cx="978174" cy="52873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Slide Number Placeholder 5"/>
          <p:cNvSpPr>
            <a:spLocks noGrp="1"/>
          </p:cNvSpPr>
          <p:nvPr>
            <p:ph type="sldNum" sz="quarter" idx="10"/>
            <p:custDataLst>
              <p:tags r:id="rId9"/>
            </p:custDataLst>
          </p:nvPr>
        </p:nvSpPr>
        <p:spPr>
          <a:xfrm>
            <a:off x="8534400" y="6569075"/>
            <a:ext cx="609600" cy="365125"/>
          </a:xfrm>
        </p:spPr>
        <p:txBody>
          <a:bodyPr/>
          <a:lstStyle/>
          <a:p>
            <a:fld id="{7CBE8339-D2AD-46DC-A898-FD1E949067F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Alignment of </a:t>
            </a:r>
            <a:r>
              <a:rPr lang="en-US" dirty="0" err="1" smtClean="0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Compiler:</a:t>
            </a:r>
          </a:p>
          <a:p>
            <a:pPr lvl="1"/>
            <a:r>
              <a:rPr lang="en-US" dirty="0" smtClean="0"/>
              <a:t>Maintains </a:t>
            </a:r>
            <a:r>
              <a:rPr lang="en-US" dirty="0"/>
              <a:t>declared </a:t>
            </a:r>
            <a:r>
              <a:rPr lang="en-US" i="1" dirty="0"/>
              <a:t>ordering</a:t>
            </a:r>
            <a:r>
              <a:rPr lang="en-US" dirty="0"/>
              <a:t> of fields in struct</a:t>
            </a:r>
          </a:p>
          <a:p>
            <a:pPr lvl="1"/>
            <a:r>
              <a:rPr lang="en-US" dirty="0"/>
              <a:t>Each </a:t>
            </a:r>
            <a:r>
              <a:rPr lang="en-US" b="1" i="1" dirty="0"/>
              <a:t>field</a:t>
            </a:r>
            <a:r>
              <a:rPr lang="en-US" i="1" dirty="0"/>
              <a:t> </a:t>
            </a:r>
            <a:r>
              <a:rPr lang="en-US" dirty="0"/>
              <a:t>must be aligned </a:t>
            </a:r>
            <a:r>
              <a:rPr lang="en-US" i="1" dirty="0"/>
              <a:t>within</a:t>
            </a:r>
            <a:r>
              <a:rPr lang="en-US" dirty="0"/>
              <a:t> the struct </a:t>
            </a:r>
            <a:r>
              <a:rPr lang="en-US" i="1" dirty="0"/>
              <a:t>(may insert padding)</a:t>
            </a:r>
          </a:p>
          <a:p>
            <a:pPr lvl="2"/>
            <a:r>
              <a:rPr lang="en-US" b="1" dirty="0" err="1">
                <a:latin typeface="Anonymous Pro" panose="02060609030202000504" pitchFamily="49" charset="0"/>
                <a:cs typeface="Courier New"/>
              </a:rPr>
              <a:t>offsetof</a:t>
            </a:r>
            <a:r>
              <a:rPr lang="en-US" dirty="0"/>
              <a:t> can be used to find the actual offset of a field</a:t>
            </a:r>
            <a:endParaRPr lang="en-US" i="1" dirty="0"/>
          </a:p>
          <a:p>
            <a:pPr lvl="1"/>
            <a:r>
              <a:rPr lang="en-US" dirty="0"/>
              <a:t>Overall struct must be </a:t>
            </a:r>
            <a:r>
              <a:rPr lang="en-US" b="1" i="1" dirty="0"/>
              <a:t>aligned</a:t>
            </a:r>
            <a:r>
              <a:rPr lang="en-US" dirty="0"/>
              <a:t> according to largest field</a:t>
            </a:r>
          </a:p>
          <a:p>
            <a:pPr lvl="1"/>
            <a:r>
              <a:rPr lang="en-US" dirty="0"/>
              <a:t>Total struct </a:t>
            </a:r>
            <a:r>
              <a:rPr lang="en-US" b="1" i="1" dirty="0"/>
              <a:t>size</a:t>
            </a:r>
            <a:r>
              <a:rPr lang="en-US" dirty="0"/>
              <a:t> must be multiple of its </a:t>
            </a:r>
            <a:r>
              <a:rPr lang="en-US" dirty="0" smtClean="0"/>
              <a:t>alignment </a:t>
            </a:r>
            <a:r>
              <a:rPr lang="en-US" i="1" dirty="0" smtClean="0"/>
              <a:t>(may insert padding)</a:t>
            </a:r>
            <a:endParaRPr lang="en-US" i="1" dirty="0"/>
          </a:p>
          <a:p>
            <a:pPr lvl="2"/>
            <a:r>
              <a:rPr lang="en-US" b="1" dirty="0" err="1">
                <a:latin typeface="Anonymous Pro" panose="02060609030202000504" pitchFamily="49" charset="0"/>
                <a:cs typeface="Courier New"/>
              </a:rPr>
              <a:t>sizeof</a:t>
            </a:r>
            <a:r>
              <a:rPr lang="en-US" dirty="0"/>
              <a:t> should be used to get true size of </a:t>
            </a:r>
            <a:r>
              <a:rPr lang="en-US" dirty="0" err="1"/>
              <a:t>structs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3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reeform 1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711200" y="3708400"/>
            <a:ext cx="7670800" cy="2032000"/>
          </a:xfrm>
          <a:custGeom>
            <a:avLst/>
            <a:gdLst/>
            <a:ahLst/>
            <a:cxnLst>
              <a:cxn ang="0">
                <a:pos x="7617" y="0"/>
              </a:cxn>
              <a:cxn ang="0">
                <a:pos x="0" y="21465"/>
              </a:cxn>
              <a:cxn ang="0">
                <a:pos x="21600" y="21600"/>
              </a:cxn>
              <a:cxn ang="0">
                <a:pos x="13017" y="0"/>
              </a:cxn>
              <a:cxn ang="0">
                <a:pos x="7617" y="0"/>
              </a:cxn>
              <a:cxn ang="0">
                <a:pos x="7617" y="0"/>
              </a:cxn>
            </a:cxnLst>
            <a:rect l="0" t="0" r="r" b="b"/>
            <a:pathLst>
              <a:path w="21600" h="21600">
                <a:moveTo>
                  <a:pt x="7617" y="0"/>
                </a:moveTo>
                <a:lnTo>
                  <a:pt x="0" y="21465"/>
                </a:lnTo>
                <a:lnTo>
                  <a:pt x="21600" y="21600"/>
                </a:lnTo>
                <a:lnTo>
                  <a:pt x="13017" y="0"/>
                </a:lnTo>
                <a:lnTo>
                  <a:pt x="7617" y="0"/>
                </a:lnTo>
                <a:close/>
                <a:moveTo>
                  <a:pt x="7617" y="0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Arrays of </a:t>
            </a:r>
            <a:r>
              <a:rPr lang="en-US" dirty="0" smtClean="0"/>
              <a:t>Structures</a:t>
            </a:r>
            <a:endParaRPr lang="en-US" dirty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80999" y="1397000"/>
            <a:ext cx="5799083" cy="977900"/>
          </a:xfrm>
          <a:ln/>
        </p:spPr>
        <p:txBody>
          <a:bodyPr/>
          <a:lstStyle/>
          <a:p>
            <a:r>
              <a:rPr lang="en-US" dirty="0" smtClean="0"/>
              <a:t>Overall structure length multiple of K</a:t>
            </a:r>
          </a:p>
          <a:p>
            <a:r>
              <a:rPr lang="en-US" dirty="0" smtClean="0"/>
              <a:t>Satisfy </a:t>
            </a:r>
            <a:r>
              <a:rPr lang="en-US" dirty="0"/>
              <a:t>alignment requirement </a:t>
            </a:r>
            <a:br>
              <a:rPr lang="en-US" dirty="0"/>
            </a:br>
            <a:r>
              <a:rPr lang="en-US" dirty="0"/>
              <a:t>for every </a:t>
            </a:r>
            <a:r>
              <a:rPr lang="en-US" dirty="0" smtClean="0"/>
              <a:t>element in array</a:t>
            </a:r>
            <a:endParaRPr lang="en-US" dirty="0"/>
          </a:p>
        </p:txBody>
      </p:sp>
      <p:sp>
        <p:nvSpPr>
          <p:cNvPr id="28678" name="Rectangle 6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6511159" y="1213553"/>
            <a:ext cx="1870841" cy="1615827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137160" tIns="91440" rIns="137160" bIns="9144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double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v;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char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c;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graphicFrame>
        <p:nvGraphicFramePr>
          <p:cNvPr id="28679" name="Group 7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381000" y="57150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a+32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a+40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791" name="Group 119"/>
          <p:cNvGraphicFramePr>
            <a:graphicFrameLocks noGrp="1"/>
          </p:cNvGraphicFramePr>
          <p:nvPr>
            <p:custDataLst>
              <p:tags r:id="rId6"/>
            </p:custDataLst>
          </p:nvPr>
        </p:nvGraphicFramePr>
        <p:xfrm>
          <a:off x="1181100" y="3314700"/>
          <a:ext cx="8240168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639762"/>
                <a:gridCol w="320675"/>
                <a:gridCol w="320675"/>
                <a:gridCol w="320675"/>
                <a:gridCol w="320675"/>
                <a:gridCol w="320675"/>
                <a:gridCol w="320675"/>
                <a:gridCol w="639763"/>
                <a:gridCol w="320675"/>
                <a:gridCol w="22805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a[1]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a[2]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a+72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>
            <p:custDataLst>
              <p:tags r:id="rId7"/>
            </p:custDataLst>
          </p:nvPr>
        </p:nvSpPr>
        <p:spPr>
          <a:xfrm>
            <a:off x="977900" y="50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  <p:cxnSp>
        <p:nvCxnSpPr>
          <p:cNvPr id="9" name="Straight Arrow Connector 8"/>
          <p:cNvCxnSpPr/>
          <p:nvPr>
            <p:custDataLst>
              <p:tags r:id="rId8"/>
            </p:custDataLst>
          </p:nvPr>
        </p:nvCxnSpPr>
        <p:spPr bwMode="auto">
          <a:xfrm flipH="1">
            <a:off x="7803931" y="943538"/>
            <a:ext cx="523109" cy="1531648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>
            <p:custDataLst>
              <p:tags r:id="rId9"/>
            </p:custDataLst>
          </p:nvPr>
        </p:nvSpPr>
        <p:spPr>
          <a:xfrm>
            <a:off x="7621338" y="413957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Calibri" pitchFamily="34" charset="0"/>
              </a:rPr>
              <a:t>Create an array of</a:t>
            </a:r>
          </a:p>
          <a:p>
            <a:r>
              <a:rPr lang="en-US" sz="1200" dirty="0" smtClean="0">
                <a:latin typeface="Calibri" pitchFamily="34" charset="0"/>
              </a:rPr>
              <a:t>ten S2 </a:t>
            </a:r>
            <a:r>
              <a:rPr lang="en-US" sz="1200" dirty="0" err="1" smtClean="0">
                <a:latin typeface="Calibri" pitchFamily="34" charset="0"/>
              </a:rPr>
              <a:t>structs</a:t>
            </a:r>
            <a:r>
              <a:rPr lang="en-US" sz="1200" dirty="0" smtClean="0">
                <a:latin typeface="Calibri" pitchFamily="34" charset="0"/>
              </a:rPr>
              <a:t> </a:t>
            </a:r>
          </a:p>
          <a:p>
            <a:r>
              <a:rPr lang="en-US" sz="1200" dirty="0" smtClean="0">
                <a:latin typeface="Calibri" pitchFamily="34" charset="0"/>
              </a:rPr>
              <a:t>called “a”</a:t>
            </a:r>
          </a:p>
        </p:txBody>
      </p:sp>
      <p:sp>
        <p:nvSpPr>
          <p:cNvPr id="13" name="TextBox 12"/>
          <p:cNvSpPr txBox="1"/>
          <p:nvPr>
            <p:custDataLst>
              <p:tags r:id="rId10"/>
            </p:custDataLst>
          </p:nvPr>
        </p:nvSpPr>
        <p:spPr>
          <a:xfrm>
            <a:off x="5575998" y="6441296"/>
            <a:ext cx="2663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external fragmentation</a:t>
            </a:r>
          </a:p>
        </p:txBody>
      </p:sp>
      <p:cxnSp>
        <p:nvCxnSpPr>
          <p:cNvPr id="14" name="Straight Arrow Connector 13"/>
          <p:cNvCxnSpPr>
            <a:stCxn id="13" idx="0"/>
          </p:cNvCxnSpPr>
          <p:nvPr>
            <p:custDataLst>
              <p:tags r:id="rId11"/>
            </p:custDataLst>
          </p:nvPr>
        </p:nvCxnSpPr>
        <p:spPr bwMode="auto">
          <a:xfrm flipH="1" flipV="1">
            <a:off x="6831157" y="5912566"/>
            <a:ext cx="76433" cy="52873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12"/>
            </p:custDataLst>
          </p:nvPr>
        </p:nvSpPr>
        <p:spPr>
          <a:xfrm>
            <a:off x="8534400" y="6569075"/>
            <a:ext cx="609600" cy="365125"/>
          </a:xfrm>
        </p:spPr>
        <p:txBody>
          <a:bodyPr/>
          <a:lstStyle/>
          <a:p>
            <a:fld id="{7CBE8339-D2AD-46DC-A898-FD1E949067F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28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reeform 1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3111500" y="3577012"/>
            <a:ext cx="4445000" cy="812800"/>
          </a:xfrm>
          <a:custGeom>
            <a:avLst/>
            <a:gdLst/>
            <a:ahLst/>
            <a:cxnLst>
              <a:cxn ang="0">
                <a:pos x="6171" y="338"/>
              </a:cxn>
              <a:cxn ang="0">
                <a:pos x="0" y="21600"/>
              </a:cxn>
              <a:cxn ang="0">
                <a:pos x="21600" y="21600"/>
              </a:cxn>
              <a:cxn ang="0">
                <a:pos x="15552" y="0"/>
              </a:cxn>
              <a:cxn ang="0">
                <a:pos x="6171" y="338"/>
              </a:cxn>
              <a:cxn ang="0">
                <a:pos x="6171" y="338"/>
              </a:cxn>
            </a:cxnLst>
            <a:rect l="0" t="0" r="r" b="b"/>
            <a:pathLst>
              <a:path w="21600" h="21600">
                <a:moveTo>
                  <a:pt x="6171" y="338"/>
                </a:moveTo>
                <a:lnTo>
                  <a:pt x="0" y="21600"/>
                </a:lnTo>
                <a:lnTo>
                  <a:pt x="21600" y="21600"/>
                </a:lnTo>
                <a:lnTo>
                  <a:pt x="15552" y="0"/>
                </a:lnTo>
                <a:lnTo>
                  <a:pt x="6171" y="338"/>
                </a:lnTo>
                <a:close/>
                <a:moveTo>
                  <a:pt x="6171" y="338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Accessing Array </a:t>
            </a:r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381000" y="1081680"/>
            <a:ext cx="8382000" cy="2070100"/>
          </a:xfrm>
          <a:ln/>
        </p:spPr>
        <p:txBody>
          <a:bodyPr/>
          <a:lstStyle/>
          <a:p>
            <a:r>
              <a:rPr lang="en-US" dirty="0"/>
              <a:t>Compute </a:t>
            </a:r>
            <a:r>
              <a:rPr lang="en-US" dirty="0" smtClean="0"/>
              <a:t>start of array element as: 12*index</a:t>
            </a:r>
            <a:endParaRPr lang="en-US" dirty="0"/>
          </a:p>
          <a:p>
            <a:pPr marL="552450" lvl="1"/>
            <a:r>
              <a:rPr lang="en-US" dirty="0" err="1">
                <a:latin typeface="Anonymous Pro" panose="02060609030202000504" pitchFamily="49" charset="0"/>
                <a:cs typeface="Courier New Bold" charset="0"/>
                <a:sym typeface="Courier New Bold" charset="0"/>
              </a:rPr>
              <a:t>sizeof</a:t>
            </a:r>
            <a:r>
              <a:rPr lang="en-US" dirty="0">
                <a:latin typeface="Anonymous Pro" panose="02060609030202000504" pitchFamily="49" charset="0"/>
                <a:cs typeface="Courier New Bold" charset="0"/>
                <a:sym typeface="Courier New Bold" charset="0"/>
              </a:rPr>
              <a:t>(S3</a:t>
            </a:r>
            <a:r>
              <a:rPr lang="en-US" dirty="0" smtClean="0">
                <a:latin typeface="Anonymous Pro" panose="02060609030202000504" pitchFamily="49" charset="0"/>
                <a:cs typeface="Courier New Bold" charset="0"/>
                <a:sym typeface="Courier New Bold" charset="0"/>
              </a:rPr>
              <a:t>) = 12,</a:t>
            </a:r>
            <a:r>
              <a:rPr lang="en-US" dirty="0" smtClean="0"/>
              <a:t> </a:t>
            </a:r>
            <a:r>
              <a:rPr lang="en-US" dirty="0"/>
              <a:t>including </a:t>
            </a:r>
            <a:r>
              <a:rPr lang="en-US" dirty="0" smtClean="0"/>
              <a:t>alignment padding</a:t>
            </a:r>
            <a:endParaRPr lang="en-US" dirty="0"/>
          </a:p>
          <a:p>
            <a:r>
              <a:rPr lang="en-US" dirty="0"/>
              <a:t>Element </a:t>
            </a:r>
            <a:r>
              <a:rPr lang="en-US" dirty="0">
                <a:latin typeface="Anonymous Pro" panose="02060609030202000504" pitchFamily="49" charset="0"/>
                <a:cs typeface="Courier New Bold" charset="0"/>
                <a:sym typeface="Courier New Bold" charset="0"/>
              </a:rPr>
              <a:t>j</a:t>
            </a:r>
            <a:r>
              <a:rPr lang="en-US" dirty="0"/>
              <a:t> is at offset 8 within structure</a:t>
            </a:r>
          </a:p>
          <a:p>
            <a:r>
              <a:rPr lang="en-US" dirty="0"/>
              <a:t>Assembler gives offset </a:t>
            </a:r>
            <a:r>
              <a:rPr lang="en-US" dirty="0" smtClean="0">
                <a:solidFill>
                  <a:srgbClr val="FF0000"/>
                </a:solidFill>
                <a:latin typeface="Anonymous Pro" panose="02060609030202000504" pitchFamily="49" charset="0"/>
                <a:cs typeface="Courier New Bold" charset="0"/>
                <a:sym typeface="Courier New Bold" charset="0"/>
              </a:rPr>
              <a:t>a+8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702" name="Rectangle 6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7054304" y="592730"/>
            <a:ext cx="1884743" cy="156966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137160" tIns="91440" rIns="137160" bIns="9144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S3 {</a:t>
            </a:r>
            <a:endParaRPr lang="en-US" sz="18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short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float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v;</a:t>
            </a:r>
            <a:endParaRPr lang="en-US" sz="18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short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j;</a:t>
            </a:r>
            <a:endParaRPr lang="en-US" sz="18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sp>
        <p:nvSpPr>
          <p:cNvPr id="29703" name="Rectangle 7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457200" y="5410200"/>
            <a:ext cx="3289300" cy="118494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short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get_j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index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a[index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].j;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704" name="Rectangle 8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3886200" y="5537200"/>
            <a:ext cx="5052848" cy="863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0" i="1" dirty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# </a:t>
            </a:r>
            <a:r>
              <a:rPr lang="en-US" sz="1800" b="0" i="1" dirty="0" smtClean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0" i="1" dirty="0" err="1" smtClean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0" i="1" dirty="0" smtClean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0" i="1" dirty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b="0" i="1" dirty="0" smtClean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index</a:t>
            </a:r>
            <a:endParaRPr lang="en-US" b="0" i="1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 smtClean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0" dirty="0" smtClean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 (%rdi,%rdi,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2)</a:t>
            </a:r>
            <a:r>
              <a:rPr lang="en-US" sz="1800" b="0" dirty="0" smtClean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,%</a:t>
            </a:r>
            <a:r>
              <a:rPr lang="en-US" sz="1800" b="0" dirty="0" err="1" smtClean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b="0" dirty="0" smtClean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0" i="1" dirty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# </a:t>
            </a:r>
            <a:r>
              <a:rPr lang="en-US" sz="1800" b="0" i="1" dirty="0" smtClean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3*index</a:t>
            </a:r>
            <a:endParaRPr lang="en-US" b="0" i="1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 smtClean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movzwl</a:t>
            </a:r>
            <a:r>
              <a:rPr lang="en-US" sz="1800" b="0" dirty="0" smtClean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0" dirty="0">
                <a:solidFill>
                  <a:srgbClr val="FF0000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a+8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0" dirty="0" smtClean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,%rax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,4)</a:t>
            </a:r>
            <a:r>
              <a:rPr lang="en-US" sz="1800" b="0" dirty="0" smtClean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,%</a:t>
            </a:r>
            <a:r>
              <a:rPr lang="en-US" sz="1800" b="0" dirty="0" err="1" smtClean="0">
                <a:solidFill>
                  <a:schemeClr val="tx1"/>
                </a:solidFill>
                <a:latin typeface="Anonymous Pro" panose="02060609030202000504" pitchFamily="49" charset="0"/>
                <a:ea typeface="Monaco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0" dirty="0">
              <a:solidFill>
                <a:schemeClr val="tx1"/>
              </a:solidFill>
              <a:latin typeface="Anonymous Pro" panose="02060609030202000504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4013714614"/>
              </p:ext>
            </p:extLst>
          </p:nvPr>
        </p:nvGraphicFramePr>
        <p:xfrm>
          <a:off x="241300" y="3196012"/>
          <a:ext cx="832961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639763"/>
                <a:gridCol w="320675"/>
                <a:gridCol w="320675"/>
                <a:gridCol w="639762"/>
                <a:gridCol w="320675"/>
                <a:gridCol w="639763"/>
                <a:gridCol w="781542"/>
                <a:gridCol w="178895"/>
                <a:gridCol w="639763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a[index]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 Bold" charset="0"/>
                          <a:sym typeface="Courier New Bold" charset="0"/>
                        </a:rPr>
                        <a:t>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 Bold" charset="0"/>
                          <a:sym typeface="Courier New Bold" charset="0"/>
                        </a:rPr>
                        <a:t> •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a+12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a+12*index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798" name="Group 102"/>
          <p:cNvGraphicFramePr>
            <a:graphicFrameLocks noGrp="1"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1690654142"/>
              </p:ext>
            </p:extLst>
          </p:nvPr>
        </p:nvGraphicFramePr>
        <p:xfrm>
          <a:off x="1370013" y="4364412"/>
          <a:ext cx="6429375" cy="596900"/>
        </p:xfrm>
        <a:graphic>
          <a:graphicData uri="http://schemas.openxmlformats.org/drawingml/2006/table">
            <a:tbl>
              <a:tblPr/>
              <a:tblGrid>
                <a:gridCol w="247650"/>
                <a:gridCol w="247650"/>
                <a:gridCol w="247650"/>
                <a:gridCol w="247650"/>
                <a:gridCol w="741362"/>
                <a:gridCol w="741363"/>
                <a:gridCol w="247650"/>
                <a:gridCol w="493712"/>
                <a:gridCol w="493713"/>
                <a:gridCol w="247650"/>
                <a:gridCol w="741362"/>
                <a:gridCol w="741363"/>
                <a:gridCol w="247650"/>
                <a:gridCol w="247650"/>
                <a:gridCol w="247650"/>
                <a:gridCol w="247650"/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a+12*index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>
            <p:custDataLst>
              <p:tags r:id="rId9"/>
            </p:custDataLst>
          </p:nvPr>
        </p:nvSpPr>
        <p:spPr>
          <a:xfrm>
            <a:off x="5074276" y="5040868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 eaLnBrk="1" hangingPunct="1">
              <a:buClr>
                <a:srgbClr val="990000"/>
              </a:buClr>
              <a:buSzPct val="60000"/>
              <a:tabLst>
                <a:tab pos="914400" algn="l"/>
              </a:tabLst>
            </a:pPr>
            <a:r>
              <a:rPr lang="en-US" sz="1800" dirty="0" smtClean="0">
                <a:solidFill>
                  <a:srgbClr val="FF0000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a+</a:t>
            </a:r>
            <a:r>
              <a:rPr lang="en-US" sz="1800" dirty="0" smtClean="0">
                <a:solidFill>
                  <a:srgbClr val="000000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12*index </a:t>
            </a:r>
            <a:r>
              <a:rPr lang="en-US" sz="1800" dirty="0" smtClean="0">
                <a:solidFill>
                  <a:srgbClr val="FF0000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+</a:t>
            </a:r>
            <a:r>
              <a:rPr lang="en-US" sz="1800" dirty="0">
                <a:solidFill>
                  <a:srgbClr val="FF0000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8</a:t>
            </a:r>
          </a:p>
        </p:txBody>
      </p:sp>
      <p:cxnSp>
        <p:nvCxnSpPr>
          <p:cNvPr id="4" name="Straight Arrow Connector 3"/>
          <p:cNvCxnSpPr>
            <a:stCxn id="2" idx="0"/>
          </p:cNvCxnSpPr>
          <p:nvPr>
            <p:custDataLst>
              <p:tags r:id="rId10"/>
            </p:custDataLst>
          </p:nvPr>
        </p:nvCxnSpPr>
        <p:spPr bwMode="auto">
          <a:xfrm flipV="1">
            <a:off x="6064291" y="4619298"/>
            <a:ext cx="21200" cy="42157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Slide Number Placeholder 5"/>
          <p:cNvSpPr>
            <a:spLocks noGrp="1"/>
          </p:cNvSpPr>
          <p:nvPr>
            <p:ph type="sldNum" sz="quarter" idx="10"/>
            <p:custDataLst>
              <p:tags r:id="rId11"/>
            </p:custDataLst>
          </p:nvPr>
        </p:nvSpPr>
        <p:spPr>
          <a:xfrm>
            <a:off x="8534400" y="6569075"/>
            <a:ext cx="609600" cy="365125"/>
          </a:xfrm>
        </p:spPr>
        <p:txBody>
          <a:bodyPr/>
          <a:lstStyle/>
          <a:p>
            <a:fld id="{7CBE8339-D2AD-46DC-A898-FD1E949067F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4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How the Programmer Can Save </a:t>
            </a:r>
            <a:r>
              <a:rPr lang="en-US" dirty="0"/>
              <a:t>Space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46286" y="1182414"/>
            <a:ext cx="8997714" cy="5151711"/>
          </a:xfrm>
          <a:ln/>
        </p:spPr>
        <p:txBody>
          <a:bodyPr/>
          <a:lstStyle/>
          <a:p>
            <a:r>
              <a:rPr lang="en-US" dirty="0" smtClean="0"/>
              <a:t>Compiler </a:t>
            </a:r>
            <a:r>
              <a:rPr lang="en-US" dirty="0" smtClean="0"/>
              <a:t>must respect order elements are declared in</a:t>
            </a:r>
            <a:endParaRPr lang="en-US" dirty="0"/>
          </a:p>
          <a:p>
            <a:pPr lvl="1"/>
            <a:r>
              <a:rPr lang="en-US" dirty="0"/>
              <a:t>Sometimes the programmer can save space by declaring large data types first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7653" name="Rectangle 5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634972" y="2492280"/>
            <a:ext cx="2222500" cy="15621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S4 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char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c;</a:t>
            </a:r>
            <a:endParaRPr lang="en-US" sz="18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0" dirty="0" err="1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char</a:t>
            </a:r>
            <a:r>
              <a:rPr lang="en-US" sz="1800" b="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d;</a:t>
            </a:r>
            <a:endParaRPr lang="en-US" sz="18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} </a:t>
            </a:r>
            <a:r>
              <a:rPr lang="en-US" sz="1800" b="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*p;</a:t>
            </a:r>
            <a:endParaRPr lang="en-US" sz="1800" b="0" dirty="0">
              <a:solidFill>
                <a:schemeClr val="tx1"/>
              </a:solidFill>
              <a:latin typeface="Anonymous Pro" panose="02060609030202000504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654" name="Rectangle 6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5353050" y="2490692"/>
            <a:ext cx="2224088" cy="1563688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S5 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0" dirty="0" err="1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char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c</a:t>
            </a:r>
            <a:r>
              <a:rPr lang="en-US" sz="1800" b="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0" dirty="0" smtClean="0">
                <a:latin typeface="Anonymous Pro" panose="02060609030202000504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smtClean="0">
                <a:latin typeface="Anonymous Pro" panose="02060609030202000504" pitchFamily="49" charset="0"/>
                <a:ea typeface="Lucida Grande" charset="0"/>
                <a:cs typeface="Courier New" pitchFamily="49" charset="0"/>
                <a:sym typeface="Courier New Bold" charset="0"/>
              </a:rPr>
              <a:t>char</a:t>
            </a:r>
            <a:r>
              <a:rPr lang="en-US" sz="1800" b="0" dirty="0" smtClean="0">
                <a:latin typeface="Anonymous Pro" panose="02060609030202000504" pitchFamily="49" charset="0"/>
                <a:ea typeface="Lucida Grande" charset="0"/>
                <a:cs typeface="Courier New" pitchFamily="49" charset="0"/>
                <a:sym typeface="Courier New Bold" charset="0"/>
              </a:rPr>
              <a:t> d;</a:t>
            </a:r>
            <a:endParaRPr lang="en-US" sz="18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} </a:t>
            </a:r>
            <a:r>
              <a:rPr lang="en-US" sz="1800" b="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*p;</a:t>
            </a:r>
            <a:endParaRPr lang="en-US" sz="1800" b="0" dirty="0">
              <a:solidFill>
                <a:schemeClr val="tx1"/>
              </a:solidFill>
              <a:latin typeface="Anonymous Pro" panose="02060609030202000504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655" name="AutoShape 7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3793348" y="2708616"/>
            <a:ext cx="9144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21D10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Rectangle 7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633413" y="4903086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3" name="Rectangle 8"/>
          <p:cNvSpPr>
            <a:spLocks/>
          </p:cNvSpPr>
          <p:nvPr>
            <p:custDataLst>
              <p:tags r:id="rId7"/>
            </p:custDataLst>
          </p:nvPr>
        </p:nvSpPr>
        <p:spPr bwMode="auto">
          <a:xfrm>
            <a:off x="1903413" y="4903086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Anonymous Pro" panose="02060609030202000504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5" name="Rectangle 11"/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950913" y="4903086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6" name="Rectangle 7"/>
          <p:cNvSpPr>
            <a:spLocks/>
          </p:cNvSpPr>
          <p:nvPr>
            <p:custDataLst>
              <p:tags r:id="rId9"/>
            </p:custDataLst>
          </p:nvPr>
        </p:nvSpPr>
        <p:spPr bwMode="auto">
          <a:xfrm>
            <a:off x="3149600" y="4903086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d</a:t>
            </a:r>
            <a:endParaRPr lang="en-US" sz="2000" dirty="0">
              <a:solidFill>
                <a:schemeClr val="tx1"/>
              </a:solidFill>
              <a:latin typeface="Anonymous Pro" panose="02060609030202000504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11"/>
          <p:cNvSpPr>
            <a:spLocks/>
          </p:cNvSpPr>
          <p:nvPr>
            <p:custDataLst>
              <p:tags r:id="rId10"/>
            </p:custDataLst>
          </p:nvPr>
        </p:nvSpPr>
        <p:spPr bwMode="auto">
          <a:xfrm>
            <a:off x="3467100" y="4903086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grpSp>
        <p:nvGrpSpPr>
          <p:cNvPr id="2" name="Group 1"/>
          <p:cNvGrpSpPr/>
          <p:nvPr>
            <p:custDataLst>
              <p:tags r:id="rId11"/>
            </p:custDataLst>
          </p:nvPr>
        </p:nvGrpSpPr>
        <p:grpSpPr>
          <a:xfrm>
            <a:off x="5368816" y="4903086"/>
            <a:ext cx="2538413" cy="381000"/>
            <a:chOff x="635000" y="5257800"/>
            <a:chExt cx="2538413" cy="381000"/>
          </a:xfrm>
        </p:grpSpPr>
        <p:sp>
          <p:nvSpPr>
            <p:cNvPr id="18" name="Rectangle 7"/>
            <p:cNvSpPr>
              <a:spLocks/>
            </p:cNvSpPr>
            <p:nvPr>
              <p:custDataLst>
                <p:tags r:id="rId17"/>
              </p:custDataLst>
            </p:nvPr>
          </p:nvSpPr>
          <p:spPr bwMode="auto">
            <a:xfrm>
              <a:off x="1892300" y="5257800"/>
              <a:ext cx="317500" cy="381000"/>
            </a:xfrm>
            <a:prstGeom prst="rect">
              <a:avLst/>
            </a:prstGeom>
            <a:solidFill>
              <a:srgbClr val="F6F5BD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  <a:latin typeface="Anonymous Pro" panose="02060609030202000504" pitchFamily="49" charset="0"/>
                  <a:cs typeface="Courier New" pitchFamily="49" charset="0"/>
                  <a:sym typeface="Courier New Bold" charset="0"/>
                </a:rPr>
                <a:t>c</a:t>
              </a:r>
            </a:p>
          </p:txBody>
        </p:sp>
        <p:sp>
          <p:nvSpPr>
            <p:cNvPr id="19" name="Rectangle 8"/>
            <p:cNvSpPr>
              <a:spLocks/>
            </p:cNvSpPr>
            <p:nvPr>
              <p:custDataLst>
                <p:tags r:id="rId18"/>
              </p:custDataLst>
            </p:nvPr>
          </p:nvSpPr>
          <p:spPr bwMode="auto">
            <a:xfrm>
              <a:off x="635000" y="5257800"/>
              <a:ext cx="1270000" cy="381000"/>
            </a:xfrm>
            <a:prstGeom prst="rect">
              <a:avLst/>
            </a:prstGeom>
            <a:solidFill>
              <a:srgbClr val="D5F1C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2000" dirty="0" err="1" smtClean="0">
                  <a:solidFill>
                    <a:schemeClr val="tx1"/>
                  </a:solidFill>
                  <a:latin typeface="Anonymous Pro" panose="02060609030202000504" pitchFamily="49" charset="0"/>
                  <a:cs typeface="Courier New" pitchFamily="49" charset="0"/>
                  <a:sym typeface="Courier New Bold" charset="0"/>
                </a:rPr>
                <a:t>i</a:t>
              </a:r>
              <a:endParaRPr lang="en-US" sz="20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endParaRPr>
            </a:p>
          </p:txBody>
        </p:sp>
        <p:sp>
          <p:nvSpPr>
            <p:cNvPr id="21" name="Rectangle 7"/>
            <p:cNvSpPr>
              <a:spLocks/>
            </p:cNvSpPr>
            <p:nvPr>
              <p:custDataLst>
                <p:tags r:id="rId19"/>
              </p:custDataLst>
            </p:nvPr>
          </p:nvSpPr>
          <p:spPr bwMode="auto">
            <a:xfrm>
              <a:off x="2159000" y="5257800"/>
              <a:ext cx="317500" cy="381000"/>
            </a:xfrm>
            <a:prstGeom prst="rect">
              <a:avLst/>
            </a:prstGeom>
            <a:solidFill>
              <a:srgbClr val="F6F5BD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  <a:latin typeface="Anonymous Pro" panose="02060609030202000504" pitchFamily="49" charset="0"/>
                  <a:cs typeface="Courier New" pitchFamily="49" charset="0"/>
                  <a:sym typeface="Courier New Bold" charset="0"/>
                </a:rPr>
                <a:t>d</a:t>
              </a:r>
              <a:endParaRPr lang="en-US" sz="20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endParaRPr>
            </a:p>
          </p:txBody>
        </p:sp>
        <p:sp>
          <p:nvSpPr>
            <p:cNvPr id="22" name="Rectangle 11"/>
            <p:cNvSpPr>
              <a:spLocks/>
            </p:cNvSpPr>
            <p:nvPr>
              <p:custDataLst>
                <p:tags r:id="rId20"/>
              </p:custDataLst>
            </p:nvPr>
          </p:nvSpPr>
          <p:spPr bwMode="auto">
            <a:xfrm>
              <a:off x="2476500" y="5257800"/>
              <a:ext cx="696913" cy="381000"/>
            </a:xfrm>
            <a:prstGeom prst="rect">
              <a:avLst/>
            </a:prstGeom>
            <a:solidFill>
              <a:srgbClr val="B2B2B2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1400" dirty="0" smtClean="0">
                  <a:solidFill>
                    <a:srgbClr val="FFFFFF"/>
                  </a:solidFill>
                  <a:latin typeface="Calibri Bold Italic" charset="0"/>
                  <a:ea typeface="Calibri Bold Italic" charset="0"/>
                  <a:cs typeface="Calibri Bold Italic" charset="0"/>
                  <a:sym typeface="Calibri Bold Italic" charset="0"/>
                </a:rPr>
                <a:t>2 </a:t>
              </a:r>
              <a:r>
                <a:rPr lang="en-US" sz="1400" dirty="0">
                  <a:solidFill>
                    <a:srgbClr val="FFFFFF"/>
                  </a:solidFill>
                  <a:latin typeface="Calibri Bold Italic" charset="0"/>
                  <a:ea typeface="Calibri Bold Italic" charset="0"/>
                  <a:cs typeface="Calibri Bold Italic" charset="0"/>
                  <a:sym typeface="Calibri Bold Italic" charset="0"/>
                </a:rPr>
                <a:t>bytes</a:t>
              </a:r>
            </a:p>
          </p:txBody>
        </p:sp>
      </p:grpSp>
      <p:sp>
        <p:nvSpPr>
          <p:cNvPr id="4" name="Left Brace 3"/>
          <p:cNvSpPr/>
          <p:nvPr>
            <p:custDataLst>
              <p:tags r:id="rId12"/>
            </p:custDataLst>
          </p:nvPr>
        </p:nvSpPr>
        <p:spPr bwMode="auto">
          <a:xfrm rot="16200000">
            <a:off x="2181471" y="3756664"/>
            <a:ext cx="701182" cy="3775075"/>
          </a:xfrm>
          <a:prstGeom prst="leftBrac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>
            <p:custDataLst>
              <p:tags r:id="rId13"/>
            </p:custDataLst>
          </p:nvPr>
        </p:nvSpPr>
        <p:spPr>
          <a:xfrm>
            <a:off x="1935184" y="6106916"/>
            <a:ext cx="1257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12 bytes</a:t>
            </a:r>
          </a:p>
        </p:txBody>
      </p:sp>
      <p:sp>
        <p:nvSpPr>
          <p:cNvPr id="20" name="Left Brace 19"/>
          <p:cNvSpPr/>
          <p:nvPr>
            <p:custDataLst>
              <p:tags r:id="rId14"/>
            </p:custDataLst>
          </p:nvPr>
        </p:nvSpPr>
        <p:spPr bwMode="auto">
          <a:xfrm rot="16200000">
            <a:off x="6287434" y="4365471"/>
            <a:ext cx="701182" cy="2538413"/>
          </a:xfrm>
          <a:prstGeom prst="leftBrace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>
            <p:custDataLst>
              <p:tags r:id="rId15"/>
            </p:custDataLst>
          </p:nvPr>
        </p:nvSpPr>
        <p:spPr>
          <a:xfrm>
            <a:off x="6118674" y="6097392"/>
            <a:ext cx="1723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8</a:t>
            </a:r>
            <a:r>
              <a:rPr lang="en-US" dirty="0" smtClean="0">
                <a:latin typeface="Calibri" pitchFamily="34" charset="0"/>
              </a:rPr>
              <a:t> bytes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  <p:custDataLst>
              <p:tags r:id="rId16"/>
            </p:custDataLst>
          </p:nvPr>
        </p:nvSpPr>
        <p:spPr>
          <a:xfrm>
            <a:off x="8534400" y="6569075"/>
            <a:ext cx="609600" cy="365125"/>
          </a:xfrm>
        </p:spPr>
        <p:txBody>
          <a:bodyPr/>
          <a:lstStyle/>
          <a:p>
            <a:fld id="{7CBE8339-D2AD-46DC-A898-FD1E949067F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66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Unions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1000" y="1143000"/>
            <a:ext cx="8382000" cy="825500"/>
          </a:xfrm>
          <a:ln/>
        </p:spPr>
        <p:txBody>
          <a:bodyPr/>
          <a:lstStyle/>
          <a:p>
            <a:r>
              <a:rPr lang="en-US" dirty="0" smtClean="0"/>
              <a:t>Only allocates enough space for the </a:t>
            </a:r>
            <a:r>
              <a:rPr lang="en-US" dirty="0" smtClean="0">
                <a:solidFill>
                  <a:srgbClr val="FF0000"/>
                </a:solidFill>
              </a:rPr>
              <a:t>largest element </a:t>
            </a:r>
            <a:r>
              <a:rPr lang="en-US" dirty="0" smtClean="0"/>
              <a:t>in union</a:t>
            </a:r>
            <a:endParaRPr lang="en-US" dirty="0"/>
          </a:p>
          <a:p>
            <a:r>
              <a:rPr lang="en-US" dirty="0"/>
              <a:t>Can only use one member at a time</a:t>
            </a:r>
          </a:p>
        </p:txBody>
      </p:sp>
      <p:sp>
        <p:nvSpPr>
          <p:cNvPr id="31749" name="Rectangle 5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609600" y="2232024"/>
            <a:ext cx="2222500" cy="15017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union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U {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char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c;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double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v;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} *up;</a:t>
            </a:r>
          </a:p>
        </p:txBody>
      </p:sp>
      <p:sp>
        <p:nvSpPr>
          <p:cNvPr id="31750" name="Rectangle 6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609600" y="3886200"/>
            <a:ext cx="2222500" cy="15240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0" dirty="0" smtClean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S {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char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c;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double</a:t>
            </a:r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 v;</a:t>
            </a:r>
            <a:endParaRPr lang="en-US" sz="2400" b="0" dirty="0">
              <a:solidFill>
                <a:schemeClr val="tx1"/>
              </a:solidFill>
              <a:latin typeface="Anonymous Pro" panose="02060609030202000504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b="0" dirty="0">
                <a:solidFill>
                  <a:schemeClr val="tx1"/>
                </a:solidFill>
                <a:latin typeface="Anonymous Pro" panose="02060609030202000504" pitchFamily="49" charset="0"/>
                <a:cs typeface="Courier New" pitchFamily="49" charset="0"/>
                <a:sym typeface="Courier New Bold" charset="0"/>
              </a:rPr>
              <a:t>} *sp;</a:t>
            </a:r>
          </a:p>
        </p:txBody>
      </p:sp>
      <p:graphicFrame>
        <p:nvGraphicFramePr>
          <p:cNvPr id="31751" name="Group 7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342900" y="5715000"/>
          <a:ext cx="8647113" cy="762000"/>
        </p:xfrm>
        <a:graphic>
          <a:graphicData uri="http://schemas.openxmlformats.org/drawingml/2006/table">
            <a:tbl>
              <a:tblPr/>
              <a:tblGrid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320675"/>
                <a:gridCol w="639763"/>
                <a:gridCol w="639762"/>
                <a:gridCol w="320675"/>
                <a:gridCol w="320675"/>
                <a:gridCol w="320675"/>
                <a:gridCol w="320675"/>
                <a:gridCol w="639763"/>
                <a:gridCol w="6350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4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sp+0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sp+4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sp+8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sp+16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sp+24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855" name="Group 111"/>
          <p:cNvGraphicFramePr>
            <a:graphicFrameLocks noGrp="1"/>
          </p:cNvGraphicFramePr>
          <p:nvPr>
            <p:custDataLst>
              <p:tags r:id="rId6"/>
            </p:custDataLst>
          </p:nvPr>
        </p:nvGraphicFramePr>
        <p:xfrm>
          <a:off x="4025900" y="2654300"/>
          <a:ext cx="3175000" cy="1549400"/>
        </p:xfrm>
        <a:graphic>
          <a:graphicData uri="http://schemas.openxmlformats.org/drawingml/2006/table">
            <a:tbl>
              <a:tblPr/>
              <a:tblGrid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  <a:gridCol w="317500"/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up+0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up+4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onymous Pro" panose="02060609030202000504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onymous Pro" panose="02060609030202000504" pitchFamily="49" charset="0"/>
                          <a:cs typeface="Courier New" pitchFamily="49" charset="0"/>
                          <a:sym typeface="Courier New Bold" charset="0"/>
                        </a:rPr>
                        <a:t>up+8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7"/>
            </p:custDataLst>
          </p:nvPr>
        </p:nvSpPr>
        <p:spPr>
          <a:xfrm>
            <a:off x="8534400" y="6569075"/>
            <a:ext cx="609600" cy="365125"/>
          </a:xfrm>
        </p:spPr>
        <p:txBody>
          <a:bodyPr/>
          <a:lstStyle/>
          <a:p>
            <a:fld id="{7CBE8339-D2AD-46DC-A898-FD1E949067F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008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What Are Unions Good For?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Unions allow the same region of memory to be referenced as different types</a:t>
            </a:r>
          </a:p>
          <a:p>
            <a:pPr lvl="1"/>
            <a:r>
              <a:rPr lang="en-US" dirty="0"/>
              <a:t>Different “views” of the same memory location</a:t>
            </a:r>
          </a:p>
          <a:p>
            <a:pPr lvl="1"/>
            <a:r>
              <a:rPr lang="en-US" dirty="0"/>
              <a:t>Can be used to circumvent C’s type system (bad </a:t>
            </a:r>
            <a:r>
              <a:rPr lang="en-US" dirty="0" smtClean="0"/>
              <a:t>idea and technically not guaranteed to work)</a:t>
            </a:r>
            <a:endParaRPr lang="en-US" dirty="0"/>
          </a:p>
          <a:p>
            <a:r>
              <a:rPr lang="en-US" dirty="0"/>
              <a:t>Better idea: use a struct inside a union to access some memory location either as a whole or by its </a:t>
            </a:r>
            <a:r>
              <a:rPr lang="en-US" dirty="0" smtClean="0"/>
              <a:t>parts</a:t>
            </a:r>
          </a:p>
          <a:p>
            <a:r>
              <a:rPr lang="en-US" dirty="0" smtClean="0"/>
              <a:t>But watch out for </a:t>
            </a:r>
            <a:r>
              <a:rPr lang="en-US" dirty="0" err="1" smtClean="0"/>
              <a:t>endianness</a:t>
            </a:r>
            <a:r>
              <a:rPr lang="en-US" dirty="0" smtClean="0"/>
              <a:t> at a small scale…</a:t>
            </a:r>
          </a:p>
          <a:p>
            <a:r>
              <a:rPr lang="en-US" dirty="0" smtClean="0"/>
              <a:t>Layout details are implementation/machine-specific…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>
          <a:xfrm>
            <a:off x="8534400" y="6569075"/>
            <a:ext cx="609600" cy="365125"/>
          </a:xfrm>
        </p:spPr>
        <p:txBody>
          <a:bodyPr/>
          <a:lstStyle/>
          <a:p>
            <a:fld id="{7CBE8339-D2AD-46DC-A898-FD1E949067F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4"/>
            </p:custDataLst>
          </p:nvPr>
        </p:nvSpPr>
        <p:spPr>
          <a:xfrm>
            <a:off x="2474924" y="4751726"/>
            <a:ext cx="389722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nonymous Pro" panose="02060609030202000504" pitchFamily="49" charset="0"/>
                <a:cs typeface="Courier New"/>
              </a:rPr>
              <a:t>union</a:t>
            </a:r>
            <a:r>
              <a:rPr lang="en-US" sz="2000" b="0" dirty="0" smtClean="0">
                <a:latin typeface="Anonymous Pro" panose="02060609030202000504" pitchFamily="49" charset="0"/>
                <a:cs typeface="Courier New"/>
              </a:rPr>
              <a:t> </a:t>
            </a:r>
            <a:r>
              <a:rPr lang="en-US" sz="2000" b="0" dirty="0" err="1" smtClean="0">
                <a:latin typeface="Anonymous Pro" panose="02060609030202000504" pitchFamily="49" charset="0"/>
                <a:cs typeface="Courier New"/>
              </a:rPr>
              <a:t>int_or_bytes</a:t>
            </a:r>
            <a:r>
              <a:rPr lang="en-US" sz="2000" b="0" dirty="0" smtClean="0">
                <a:latin typeface="Anonymous Pro" panose="02060609030202000504" pitchFamily="49" charset="0"/>
                <a:cs typeface="Courier New"/>
              </a:rPr>
              <a:t> {</a:t>
            </a:r>
          </a:p>
          <a:p>
            <a:r>
              <a:rPr lang="en-US" sz="2000" b="0" dirty="0">
                <a:latin typeface="Anonymous Pro" panose="02060609030202000504" pitchFamily="49" charset="0"/>
                <a:cs typeface="Courier New"/>
              </a:rPr>
              <a:t> </a:t>
            </a:r>
            <a:r>
              <a:rPr lang="en-US" sz="2000" b="0" dirty="0" smtClean="0">
                <a:latin typeface="Anonymous Pro" panose="02060609030202000504" pitchFamily="49" charset="0"/>
                <a:cs typeface="Courier New"/>
              </a:rPr>
              <a:t>   </a:t>
            </a:r>
            <a:r>
              <a:rPr lang="en-US" sz="2000" dirty="0" err="1" smtClean="0">
                <a:latin typeface="Anonymous Pro" panose="02060609030202000504" pitchFamily="49" charset="0"/>
                <a:cs typeface="Courier New"/>
              </a:rPr>
              <a:t>int</a:t>
            </a:r>
            <a:r>
              <a:rPr lang="en-US" sz="2000" b="0" dirty="0" smtClean="0">
                <a:latin typeface="Anonymous Pro" panose="02060609030202000504" pitchFamily="49" charset="0"/>
                <a:cs typeface="Courier New"/>
              </a:rPr>
              <a:t> </a:t>
            </a:r>
            <a:r>
              <a:rPr lang="en-US" sz="2000" b="0" dirty="0" err="1" smtClean="0">
                <a:latin typeface="Anonymous Pro" panose="02060609030202000504" pitchFamily="49" charset="0"/>
                <a:cs typeface="Courier New"/>
              </a:rPr>
              <a:t>i</a:t>
            </a:r>
            <a:r>
              <a:rPr lang="en-US" sz="2000" b="0" dirty="0" smtClean="0">
                <a:latin typeface="Anonymous Pro" panose="02060609030202000504" pitchFamily="49" charset="0"/>
                <a:cs typeface="Courier New"/>
              </a:rPr>
              <a:t>;</a:t>
            </a:r>
          </a:p>
          <a:p>
            <a:r>
              <a:rPr lang="en-US" sz="2000" b="0" dirty="0">
                <a:latin typeface="Anonymous Pro" panose="02060609030202000504" pitchFamily="49" charset="0"/>
                <a:cs typeface="Courier New"/>
              </a:rPr>
              <a:t> </a:t>
            </a:r>
            <a:r>
              <a:rPr lang="en-US" sz="2000" b="0" dirty="0" smtClean="0">
                <a:latin typeface="Anonymous Pro" panose="02060609030202000504" pitchFamily="49" charset="0"/>
                <a:cs typeface="Courier New"/>
              </a:rPr>
              <a:t>   </a:t>
            </a:r>
            <a:r>
              <a:rPr lang="en-US" sz="2000" dirty="0" smtClean="0">
                <a:latin typeface="Anonymous Pro" panose="02060609030202000504" pitchFamily="49" charset="0"/>
                <a:cs typeface="Courier New"/>
              </a:rPr>
              <a:t>struct</a:t>
            </a:r>
            <a:r>
              <a:rPr lang="en-US" sz="2000" b="0" dirty="0" smtClean="0">
                <a:latin typeface="Anonymous Pro" panose="02060609030202000504" pitchFamily="49" charset="0"/>
                <a:cs typeface="Courier New"/>
              </a:rPr>
              <a:t> bytes {</a:t>
            </a:r>
          </a:p>
          <a:p>
            <a:r>
              <a:rPr lang="en-US" sz="2000" b="0" dirty="0">
                <a:latin typeface="Anonymous Pro" panose="02060609030202000504" pitchFamily="49" charset="0"/>
                <a:cs typeface="Courier New"/>
              </a:rPr>
              <a:t>	</a:t>
            </a:r>
            <a:r>
              <a:rPr lang="en-US" sz="2000" b="0" dirty="0" smtClean="0">
                <a:latin typeface="Anonymous Pro" panose="02060609030202000504" pitchFamily="49" charset="0"/>
                <a:cs typeface="Courier New"/>
              </a:rPr>
              <a:t>char b0, b1, b2, b3;</a:t>
            </a:r>
          </a:p>
          <a:p>
            <a:r>
              <a:rPr lang="en-US" sz="2000" b="0" dirty="0" smtClean="0">
                <a:latin typeface="Anonymous Pro" panose="02060609030202000504" pitchFamily="49" charset="0"/>
                <a:cs typeface="Courier New"/>
              </a:rPr>
              <a:t>    }</a:t>
            </a:r>
          </a:p>
          <a:p>
            <a:r>
              <a:rPr lang="en-US" sz="2000" b="0" dirty="0">
                <a:latin typeface="Anonymous Pro" panose="02060609030202000504" pitchFamily="49" charset="0"/>
                <a:cs typeface="Courier New"/>
              </a:rPr>
              <a:t>}</a:t>
            </a:r>
            <a:endParaRPr lang="en-US" sz="2000" b="0" dirty="0" smtClean="0">
              <a:latin typeface="Anonymous Pro" panose="02060609030202000504" pitchFamily="49" charset="0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8580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Unions For Embedded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>
          <a:xfrm>
            <a:off x="8534400" y="6569075"/>
            <a:ext cx="609600" cy="365125"/>
          </a:xfrm>
        </p:spPr>
        <p:txBody>
          <a:bodyPr/>
          <a:lstStyle/>
          <a:p>
            <a:fld id="{7CBE8339-D2AD-46DC-A898-FD1E949067F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Rectangle 1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90529" y="1231581"/>
            <a:ext cx="7949270" cy="507574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r>
              <a:rPr lang="en-US" sz="1800" dirty="0">
                <a:latin typeface="Anonymous Pro" panose="02060609030202000504" pitchFamily="49" charset="0"/>
              </a:rPr>
              <a:t>typedef union</a:t>
            </a:r>
          </a:p>
          <a:p>
            <a:r>
              <a:rPr lang="en-US" sz="1800" dirty="0">
                <a:latin typeface="Anonymous Pro" panose="02060609030202000504" pitchFamily="49" charset="0"/>
              </a:rPr>
              <a:t>{</a:t>
            </a:r>
          </a:p>
          <a:p>
            <a:r>
              <a:rPr lang="en-US" sz="1800" dirty="0">
                <a:latin typeface="Anonymous Pro" panose="02060609030202000504" pitchFamily="49" charset="0"/>
              </a:rPr>
              <a:t>   unsigned char byte;</a:t>
            </a:r>
          </a:p>
          <a:p>
            <a:r>
              <a:rPr lang="en-US" sz="1800" dirty="0">
                <a:latin typeface="Anonymous Pro" panose="02060609030202000504" pitchFamily="49" charset="0"/>
              </a:rPr>
              <a:t>   struct {</a:t>
            </a:r>
          </a:p>
          <a:p>
            <a:r>
              <a:rPr lang="en-US" sz="1800" dirty="0">
                <a:latin typeface="Anonymous Pro" panose="02060609030202000504" pitchFamily="49" charset="0"/>
              </a:rPr>
              <a:t>      unsigned char reserved:4</a:t>
            </a:r>
            <a:r>
              <a:rPr lang="en-US" sz="1800" dirty="0" smtClean="0">
                <a:latin typeface="Anonymous Pro" panose="02060609030202000504" pitchFamily="49" charset="0"/>
              </a:rPr>
              <a:t>;</a:t>
            </a:r>
          </a:p>
          <a:p>
            <a:r>
              <a:rPr lang="en-US" sz="1800" dirty="0" smtClean="0">
                <a:latin typeface="Anonymous Pro" panose="02060609030202000504" pitchFamily="49" charset="0"/>
              </a:rPr>
              <a:t>      unsigned </a:t>
            </a:r>
            <a:r>
              <a:rPr lang="en-US" sz="1800" dirty="0">
                <a:latin typeface="Anonymous Pro" panose="02060609030202000504" pitchFamily="49" charset="0"/>
              </a:rPr>
              <a:t>char b3:1;</a:t>
            </a:r>
          </a:p>
          <a:p>
            <a:r>
              <a:rPr lang="en-US" sz="1800" dirty="0">
                <a:latin typeface="Anonymous Pro" panose="02060609030202000504" pitchFamily="49" charset="0"/>
              </a:rPr>
              <a:t>      unsigned char b2:1;</a:t>
            </a:r>
          </a:p>
          <a:p>
            <a:r>
              <a:rPr lang="en-US" sz="1800" dirty="0" smtClean="0">
                <a:latin typeface="Anonymous Pro" panose="02060609030202000504" pitchFamily="49" charset="0"/>
              </a:rPr>
              <a:t>      unsigned </a:t>
            </a:r>
            <a:r>
              <a:rPr lang="en-US" sz="1800" dirty="0">
                <a:latin typeface="Anonymous Pro" panose="02060609030202000504" pitchFamily="49" charset="0"/>
              </a:rPr>
              <a:t>char b1:1;</a:t>
            </a:r>
          </a:p>
          <a:p>
            <a:r>
              <a:rPr lang="en-US" sz="1800" dirty="0" smtClean="0">
                <a:latin typeface="Anonymous Pro" panose="02060609030202000504" pitchFamily="49" charset="0"/>
              </a:rPr>
              <a:t>      unsigned </a:t>
            </a:r>
            <a:r>
              <a:rPr lang="en-US" sz="1800" dirty="0">
                <a:latin typeface="Anonymous Pro" panose="02060609030202000504" pitchFamily="49" charset="0"/>
              </a:rPr>
              <a:t>char b0:1;</a:t>
            </a:r>
          </a:p>
          <a:p>
            <a:r>
              <a:rPr lang="en-US" sz="1800" dirty="0">
                <a:latin typeface="Anonymous Pro" panose="02060609030202000504" pitchFamily="49" charset="0"/>
              </a:rPr>
              <a:t>   </a:t>
            </a:r>
            <a:r>
              <a:rPr lang="en-US" sz="1800" dirty="0" smtClean="0">
                <a:latin typeface="Anonymous Pro" panose="02060609030202000504" pitchFamily="49" charset="0"/>
              </a:rPr>
              <a:t>} </a:t>
            </a:r>
            <a:r>
              <a:rPr lang="en-US" sz="1800" dirty="0">
                <a:latin typeface="Anonymous Pro" panose="02060609030202000504" pitchFamily="49" charset="0"/>
              </a:rPr>
              <a:t>bits;</a:t>
            </a:r>
          </a:p>
          <a:p>
            <a:r>
              <a:rPr lang="en-US" sz="1800" dirty="0">
                <a:latin typeface="Anonymous Pro" panose="02060609030202000504" pitchFamily="49" charset="0"/>
              </a:rPr>
              <a:t>} hw_register;</a:t>
            </a:r>
          </a:p>
          <a:p>
            <a:endParaRPr lang="en-US" sz="1800" dirty="0">
              <a:latin typeface="Anonymous Pro" panose="02060609030202000504" pitchFamily="49" charset="0"/>
            </a:endParaRPr>
          </a:p>
          <a:p>
            <a:r>
              <a:rPr lang="nb-NO" sz="1800" dirty="0">
                <a:latin typeface="Anonymous Pro" panose="02060609030202000504" pitchFamily="49" charset="0"/>
              </a:rPr>
              <a:t>hw_register reg;</a:t>
            </a:r>
          </a:p>
          <a:p>
            <a:r>
              <a:rPr lang="nb-NO" sz="1800" dirty="0">
                <a:latin typeface="Anonymous Pro" panose="02060609030202000504" pitchFamily="49" charset="0"/>
              </a:rPr>
              <a:t>reg.byte = 0x3F;        // 00111111</a:t>
            </a:r>
            <a:r>
              <a:rPr lang="nb-NO" sz="1800" baseline="-25000" dirty="0">
                <a:latin typeface="Anonymous Pro" panose="02060609030202000504" pitchFamily="49" charset="0"/>
              </a:rPr>
              <a:t>2</a:t>
            </a:r>
          </a:p>
          <a:p>
            <a:r>
              <a:rPr lang="nb-NO" sz="1800" dirty="0">
                <a:latin typeface="Anonymous Pro" panose="02060609030202000504" pitchFamily="49" charset="0"/>
              </a:rPr>
              <a:t>reg.bits.b2 = 0;        // 00111011</a:t>
            </a:r>
            <a:r>
              <a:rPr lang="nb-NO" sz="1800" baseline="-25000" dirty="0">
                <a:latin typeface="Anonymous Pro" panose="02060609030202000504" pitchFamily="49" charset="0"/>
              </a:rPr>
              <a:t>2</a:t>
            </a:r>
            <a:endParaRPr lang="nb-NO" sz="1800" dirty="0">
              <a:latin typeface="Anonymous Pro" panose="02060609030202000504" pitchFamily="49" charset="0"/>
            </a:endParaRPr>
          </a:p>
          <a:p>
            <a:r>
              <a:rPr lang="nb-NO" sz="1800" dirty="0">
                <a:latin typeface="Anonymous Pro" panose="02060609030202000504" pitchFamily="49" charset="0"/>
              </a:rPr>
              <a:t>reg.bits.b3 = 0;        // 00110011</a:t>
            </a:r>
            <a:r>
              <a:rPr lang="nb-NO" sz="1800" baseline="-25000" dirty="0">
                <a:latin typeface="Anonymous Pro" panose="02060609030202000504" pitchFamily="49" charset="0"/>
              </a:rPr>
              <a:t>2</a:t>
            </a:r>
            <a:endParaRPr lang="nb-NO" sz="1800" dirty="0">
              <a:latin typeface="Anonymous Pro" panose="02060609030202000504" pitchFamily="49" charset="0"/>
            </a:endParaRPr>
          </a:p>
          <a:p>
            <a:r>
              <a:rPr lang="nb-NO" sz="1800" dirty="0">
                <a:latin typeface="Anonymous Pro" panose="02060609030202000504" pitchFamily="49" charset="0"/>
              </a:rPr>
              <a:t>unsigned short a = reg.byte;</a:t>
            </a:r>
          </a:p>
          <a:p>
            <a:r>
              <a:rPr lang="nb-NO" sz="1800" dirty="0">
                <a:latin typeface="Anonymous Pro" panose="02060609030202000504" pitchFamily="49" charset="0"/>
              </a:rPr>
              <a:t>printf("0x%X\n", a);    // output: 0x33</a:t>
            </a:r>
            <a:endParaRPr lang="en-US" sz="1800" dirty="0">
              <a:latin typeface="Anonymous Pro" panose="02060609030202000504" pitchFamily="49" charset="0"/>
            </a:endParaRPr>
          </a:p>
        </p:txBody>
      </p:sp>
      <p:sp>
        <p:nvSpPr>
          <p:cNvPr id="8" name="TextBox 7"/>
          <p:cNvSpPr txBox="1"/>
          <p:nvPr>
            <p:custDataLst>
              <p:tags r:id="rId4"/>
            </p:custDataLst>
          </p:nvPr>
        </p:nvSpPr>
        <p:spPr>
          <a:xfrm>
            <a:off x="5105740" y="2151016"/>
            <a:ext cx="3304474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latin typeface="Calibri" pitchFamily="34" charset="0"/>
              </a:rPr>
              <a:t>(Note: the placement of these fields and other parts of this example are implementation-dependent)</a:t>
            </a:r>
          </a:p>
        </p:txBody>
      </p:sp>
    </p:spTree>
    <p:extLst>
      <p:ext uri="{BB962C8B-B14F-4D97-AF65-F5344CB8AC3E}">
        <p14:creationId xmlns:p14="http://schemas.microsoft.com/office/powerpoint/2010/main" val="196251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/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Arrays in C</a:t>
            </a:r>
          </a:p>
          <a:p>
            <a:pPr lvl="1"/>
            <a:r>
              <a:rPr lang="en-US" dirty="0"/>
              <a:t>Contiguous allocations of memory</a:t>
            </a:r>
          </a:p>
          <a:p>
            <a:pPr lvl="1"/>
            <a:r>
              <a:rPr lang="en-US" dirty="0"/>
              <a:t>No bounds checking</a:t>
            </a:r>
          </a:p>
          <a:p>
            <a:pPr lvl="1"/>
            <a:r>
              <a:rPr lang="en-US" dirty="0"/>
              <a:t>Can usually be treated like a pointer to first </a:t>
            </a:r>
            <a:r>
              <a:rPr lang="en-US" dirty="0" smtClean="0"/>
              <a:t>element</a:t>
            </a:r>
          </a:p>
          <a:p>
            <a:pPr lvl="1"/>
            <a:r>
              <a:rPr lang="en-US" dirty="0" smtClean="0"/>
              <a:t>Aligned to satisfy every element’s alignment requirement</a:t>
            </a:r>
            <a:endParaRPr lang="en-US" dirty="0"/>
          </a:p>
          <a:p>
            <a:r>
              <a:rPr lang="en-US" dirty="0" smtClean="0"/>
              <a:t>Structures</a:t>
            </a:r>
          </a:p>
          <a:p>
            <a:pPr lvl="1"/>
            <a:r>
              <a:rPr lang="en-US" dirty="0" smtClean="0"/>
              <a:t>Allocate bytes in order declared</a:t>
            </a:r>
          </a:p>
          <a:p>
            <a:pPr lvl="1"/>
            <a:r>
              <a:rPr lang="en-US" dirty="0" smtClean="0"/>
              <a:t>Pad in middle and at end to satisfy alignment</a:t>
            </a:r>
          </a:p>
          <a:p>
            <a:r>
              <a:rPr lang="en-US" dirty="0" smtClean="0"/>
              <a:t>Unions</a:t>
            </a:r>
          </a:p>
          <a:p>
            <a:pPr lvl="1"/>
            <a:r>
              <a:rPr lang="en-US" dirty="0"/>
              <a:t>Provide different views of the same memory location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>
          <a:xfrm>
            <a:off x="8534400" y="6569075"/>
            <a:ext cx="609600" cy="365125"/>
          </a:xfrm>
        </p:spPr>
        <p:txBody>
          <a:bodyPr/>
          <a:lstStyle/>
          <a:p>
            <a:fld id="{7CBE8339-D2AD-46DC-A898-FD1E949067F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9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Review: </a:t>
            </a:r>
            <a:r>
              <a:rPr lang="en-US" dirty="0" err="1" smtClean="0">
                <a:latin typeface="Calibri" pitchFamily="-96" charset="0"/>
              </a:rPr>
              <a:t>Structs</a:t>
            </a:r>
            <a:r>
              <a:rPr lang="en-US" dirty="0" smtClean="0">
                <a:latin typeface="Calibri" pitchFamily="-96" charset="0"/>
              </a:rPr>
              <a:t> in Lab 0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2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06703" y="1158153"/>
            <a:ext cx="7927697" cy="53527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800" b="0" i="1" dirty="0" smtClean="0">
                <a:latin typeface="Anonymous Pro" panose="02060609030202000504" pitchFamily="49" charset="0"/>
              </a:rPr>
              <a:t>// Use </a:t>
            </a:r>
            <a:r>
              <a:rPr lang="en-US" sz="1800" b="0" i="1" dirty="0" err="1" smtClean="0">
                <a:latin typeface="Anonymous Pro" panose="02060609030202000504" pitchFamily="49" charset="0"/>
              </a:rPr>
              <a:t>typedef</a:t>
            </a:r>
            <a:r>
              <a:rPr lang="en-US" sz="1800" b="0" i="1" dirty="0" smtClean="0">
                <a:latin typeface="Anonymous Pro" panose="02060609030202000504" pitchFamily="49" charset="0"/>
              </a:rPr>
              <a:t> to create a type: </a:t>
            </a:r>
            <a:r>
              <a:rPr lang="en-US" sz="1800" b="0" i="1" dirty="0" err="1" smtClean="0">
                <a:latin typeface="Anonymous Pro" panose="02060609030202000504" pitchFamily="49" charset="0"/>
              </a:rPr>
              <a:t>FourInts</a:t>
            </a:r>
            <a:endParaRPr lang="en-US" sz="1800" b="0" i="1" dirty="0" smtClean="0">
              <a:latin typeface="Anonymous Pro" panose="02060609030202000504" pitchFamily="49" charset="0"/>
            </a:endParaRPr>
          </a:p>
          <a:p>
            <a:r>
              <a:rPr lang="en-US" sz="1800" dirty="0" err="1" smtClean="0">
                <a:latin typeface="Anonymous Pro" panose="02060609030202000504" pitchFamily="49" charset="0"/>
              </a:rPr>
              <a:t>typedef</a:t>
            </a:r>
            <a:r>
              <a:rPr lang="en-US" sz="1800" dirty="0" smtClean="0">
                <a:latin typeface="Anonymous Pro" panose="02060609030202000504" pitchFamily="49" charset="0"/>
              </a:rPr>
              <a:t> </a:t>
            </a:r>
            <a:r>
              <a:rPr lang="en-US" sz="1800" dirty="0">
                <a:latin typeface="Anonymous Pro" panose="02060609030202000504" pitchFamily="49" charset="0"/>
              </a:rPr>
              <a:t>struct</a:t>
            </a:r>
            <a:r>
              <a:rPr lang="en-US" sz="1800" b="0" dirty="0">
                <a:latin typeface="Anonymous Pro" panose="02060609030202000504" pitchFamily="49" charset="0"/>
              </a:rPr>
              <a:t> {</a:t>
            </a:r>
          </a:p>
          <a:p>
            <a:r>
              <a:rPr lang="en-US" sz="1800" b="0" dirty="0">
                <a:latin typeface="Anonymous Pro" panose="02060609030202000504" pitchFamily="49" charset="0"/>
              </a:rPr>
              <a:t>  </a:t>
            </a:r>
            <a:r>
              <a:rPr lang="en-US" sz="1800" dirty="0" err="1">
                <a:latin typeface="Anonymous Pro" panose="02060609030202000504" pitchFamily="49" charset="0"/>
              </a:rPr>
              <a:t>int</a:t>
            </a:r>
            <a:r>
              <a:rPr lang="en-US" sz="1800" b="0" dirty="0">
                <a:latin typeface="Anonymous Pro" panose="02060609030202000504" pitchFamily="49" charset="0"/>
              </a:rPr>
              <a:t> a, b, c, d;</a:t>
            </a:r>
          </a:p>
          <a:p>
            <a:r>
              <a:rPr lang="en-US" sz="1800" b="0" dirty="0">
                <a:latin typeface="Anonymous Pro" panose="02060609030202000504" pitchFamily="49" charset="0"/>
              </a:rPr>
              <a:t>} </a:t>
            </a:r>
            <a:r>
              <a:rPr lang="en-US" sz="1800" dirty="0" err="1">
                <a:solidFill>
                  <a:srgbClr val="3C52A6"/>
                </a:solidFill>
                <a:latin typeface="Anonymous Pro" panose="02060609030202000504" pitchFamily="49" charset="0"/>
              </a:rPr>
              <a:t>FourInts</a:t>
            </a:r>
            <a:r>
              <a:rPr lang="en-US" sz="1800" b="0" dirty="0" smtClean="0">
                <a:latin typeface="Anonymous Pro" panose="02060609030202000504" pitchFamily="49" charset="0"/>
              </a:rPr>
              <a:t>;	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Name of </a:t>
            </a:r>
            <a:r>
              <a:rPr lang="en-US" sz="1800" b="0" i="1" u="sng" dirty="0" smtClean="0">
                <a:latin typeface="Anonymous Pro" panose="02060609030202000504" pitchFamily="49" charset="0"/>
              </a:rPr>
              <a:t>type</a:t>
            </a:r>
            <a:r>
              <a:rPr lang="en-US" sz="1800" b="0" i="1" dirty="0" smtClean="0">
                <a:latin typeface="Anonymous Pro" panose="02060609030202000504" pitchFamily="49" charset="0"/>
              </a:rPr>
              <a:t> is “</a:t>
            </a:r>
            <a:r>
              <a:rPr lang="en-US" sz="1800" b="0" i="1" dirty="0" err="1" smtClean="0">
                <a:latin typeface="Anonymous Pro" panose="02060609030202000504" pitchFamily="49" charset="0"/>
              </a:rPr>
              <a:t>FourInts</a:t>
            </a:r>
            <a:r>
              <a:rPr lang="en-US" sz="1800" b="0" i="1" dirty="0" smtClean="0">
                <a:latin typeface="Anonymous Pro" panose="02060609030202000504" pitchFamily="49" charset="0"/>
              </a:rPr>
              <a:t>”</a:t>
            </a:r>
          </a:p>
          <a:p>
            <a:endParaRPr lang="en-US" sz="1800" b="0" dirty="0">
              <a:latin typeface="Anonymous Pro" panose="02060609030202000504" pitchFamily="49" charset="0"/>
            </a:endParaRPr>
          </a:p>
          <a:p>
            <a:r>
              <a:rPr lang="en-US" sz="1800" dirty="0" err="1">
                <a:latin typeface="Anonymous Pro" panose="02060609030202000504" pitchFamily="49" charset="0"/>
              </a:rPr>
              <a:t>i</a:t>
            </a:r>
            <a:r>
              <a:rPr lang="en-US" sz="1800" dirty="0" err="1" smtClean="0">
                <a:latin typeface="Anonymous Pro" panose="02060609030202000504" pitchFamily="49" charset="0"/>
              </a:rPr>
              <a:t>nt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>
                <a:latin typeface="Anonymous Pro" panose="02060609030202000504" pitchFamily="49" charset="0"/>
              </a:rPr>
              <a:t>main(</a:t>
            </a:r>
            <a:r>
              <a:rPr lang="en-US" sz="1800" dirty="0" err="1">
                <a:latin typeface="Anonymous Pro" panose="02060609030202000504" pitchFamily="49" charset="0"/>
              </a:rPr>
              <a:t>int</a:t>
            </a:r>
            <a:r>
              <a:rPr lang="en-US" sz="1800" b="0" dirty="0">
                <a:latin typeface="Anonymous Pro" panose="02060609030202000504" pitchFamily="49" charset="0"/>
              </a:rPr>
              <a:t> </a:t>
            </a:r>
            <a:r>
              <a:rPr lang="en-US" sz="1800" b="0" dirty="0" err="1">
                <a:latin typeface="Anonymous Pro" panose="02060609030202000504" pitchFamily="49" charset="0"/>
              </a:rPr>
              <a:t>argc</a:t>
            </a:r>
            <a:r>
              <a:rPr lang="en-US" sz="1800" b="0" dirty="0">
                <a:latin typeface="Anonymous Pro" panose="02060609030202000504" pitchFamily="49" charset="0"/>
              </a:rPr>
              <a:t>, </a:t>
            </a:r>
            <a:r>
              <a:rPr lang="en-US" sz="1800" dirty="0">
                <a:latin typeface="Anonymous Pro" panose="02060609030202000504" pitchFamily="49" charset="0"/>
              </a:rPr>
              <a:t>char</a:t>
            </a:r>
            <a:r>
              <a:rPr lang="en-US" sz="1800" b="0" dirty="0">
                <a:latin typeface="Anonymous Pro" panose="02060609030202000504" pitchFamily="49" charset="0"/>
              </a:rPr>
              <a:t>* </a:t>
            </a:r>
            <a:r>
              <a:rPr lang="en-US" sz="1800" b="0" dirty="0" err="1">
                <a:latin typeface="Anonymous Pro" panose="02060609030202000504" pitchFamily="49" charset="0"/>
              </a:rPr>
              <a:t>argv</a:t>
            </a:r>
            <a:r>
              <a:rPr lang="en-US" sz="1800" b="0" dirty="0">
                <a:latin typeface="Anonymous Pro" panose="02060609030202000504" pitchFamily="49" charset="0"/>
              </a:rPr>
              <a:t>[]) {</a:t>
            </a:r>
            <a:endParaRPr lang="en-US" sz="1800" b="0" dirty="0" smtClean="0">
              <a:latin typeface="Anonymous Pro" panose="02060609030202000504" pitchFamily="49" charset="0"/>
            </a:endParaRPr>
          </a:p>
          <a:p>
            <a:endParaRPr lang="en-US" sz="1800" b="0" dirty="0">
              <a:latin typeface="Anonymous Pro" panose="02060609030202000504" pitchFamily="49" charset="0"/>
            </a:endParaRPr>
          </a:p>
          <a:p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dirty="0" err="1" smtClean="0">
                <a:solidFill>
                  <a:srgbClr val="3C52A6"/>
                </a:solidFill>
                <a:latin typeface="Anonymous Pro" panose="02060609030202000504" pitchFamily="49" charset="0"/>
              </a:rPr>
              <a:t>FourInts</a:t>
            </a:r>
            <a:r>
              <a:rPr lang="en-US" sz="1800" b="0" dirty="0" smtClean="0">
                <a:solidFill>
                  <a:srgbClr val="3C52A6"/>
                </a:solidFill>
                <a:latin typeface="Anonymous Pro" panose="02060609030202000504" pitchFamily="49" charset="0"/>
              </a:rPr>
              <a:t> </a:t>
            </a:r>
            <a:r>
              <a:rPr lang="en-US" sz="1800" b="0" dirty="0" smtClean="0">
                <a:latin typeface="Anonymous Pro" panose="02060609030202000504" pitchFamily="49" charset="0"/>
              </a:rPr>
              <a:t>f1; 	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</a:t>
            </a:r>
            <a:r>
              <a:rPr lang="en-US" sz="1800" b="0" i="1" dirty="0">
                <a:latin typeface="Anonymous Pro" panose="02060609030202000504" pitchFamily="49" charset="0"/>
              </a:rPr>
              <a:t>Allocates memory to hold a </a:t>
            </a:r>
            <a:r>
              <a:rPr lang="en-US" sz="1800" b="0" i="1" dirty="0" err="1" smtClean="0">
                <a:latin typeface="Anonymous Pro" panose="02060609030202000504" pitchFamily="49" charset="0"/>
              </a:rPr>
              <a:t>FourInts</a:t>
            </a:r>
            <a:r>
              <a:rPr lang="en-US" sz="1800" b="0" i="1" dirty="0">
                <a:latin typeface="Anonymous Pro" panose="02060609030202000504" pitchFamily="49" charset="0"/>
              </a:rPr>
              <a:t>		</a:t>
            </a:r>
            <a:r>
              <a:rPr lang="en-US" sz="1800" b="0" dirty="0">
                <a:latin typeface="Anonymous Pro" panose="02060609030202000504" pitchFamily="49" charset="0"/>
              </a:rPr>
              <a:t>	</a:t>
            </a:r>
            <a:r>
              <a:rPr lang="en-US" sz="1800" b="0" dirty="0" smtClean="0">
                <a:latin typeface="Anonymous Pro" panose="02060609030202000504" pitchFamily="49" charset="0"/>
              </a:rPr>
              <a:t>	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(16 bytes</a:t>
            </a:r>
            <a:r>
              <a:rPr lang="en-US" sz="1800" b="0" i="1" dirty="0">
                <a:latin typeface="Anonymous Pro" panose="02060609030202000504" pitchFamily="49" charset="0"/>
              </a:rPr>
              <a:t>) on </a:t>
            </a:r>
            <a:r>
              <a:rPr lang="en-US" sz="1800" b="0" i="1" dirty="0" smtClean="0">
                <a:latin typeface="Anonymous Pro" panose="02060609030202000504" pitchFamily="49" charset="0"/>
              </a:rPr>
              <a:t>stack (local variable)</a:t>
            </a:r>
          </a:p>
          <a:p>
            <a:r>
              <a:rPr lang="en-US" sz="1800" b="0" dirty="0" smtClean="0">
                <a:latin typeface="Anonymous Pro" panose="02060609030202000504" pitchFamily="49" charset="0"/>
              </a:rPr>
              <a:t> f1.a </a:t>
            </a:r>
            <a:r>
              <a:rPr lang="en-US" sz="1800" b="0" dirty="0">
                <a:latin typeface="Anonymous Pro" panose="02060609030202000504" pitchFamily="49" charset="0"/>
              </a:rPr>
              <a:t>= 0</a:t>
            </a:r>
            <a:r>
              <a:rPr lang="en-US" sz="1800" b="0" dirty="0" smtClean="0">
                <a:latin typeface="Anonymous Pro" panose="02060609030202000504" pitchFamily="49" charset="0"/>
              </a:rPr>
              <a:t>;	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</a:t>
            </a:r>
            <a:r>
              <a:rPr lang="en-US" sz="1800" b="0" i="1" dirty="0" smtClean="0">
                <a:latin typeface="Anonymous Pro" panose="02060609030202000504" pitchFamily="49" charset="0"/>
              </a:rPr>
              <a:t>Assign the first field in f1 to be zero</a:t>
            </a:r>
          </a:p>
          <a:p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</a:p>
          <a:p>
            <a:r>
              <a:rPr lang="en-US" sz="1800" b="0" dirty="0">
                <a:latin typeface="Anonymous Pro" panose="02060609030202000504" pitchFamily="49" charset="0"/>
              </a:rPr>
              <a:t> </a:t>
            </a:r>
            <a:r>
              <a:rPr lang="en-US" sz="1800" dirty="0" err="1" smtClean="0">
                <a:solidFill>
                  <a:srgbClr val="3C52A6"/>
                </a:solidFill>
                <a:latin typeface="Anonymous Pro" panose="02060609030202000504" pitchFamily="49" charset="0"/>
              </a:rPr>
              <a:t>FourInts</a:t>
            </a:r>
            <a:r>
              <a:rPr lang="en-US" sz="1800" b="0" dirty="0">
                <a:latin typeface="Anonymous Pro" panose="02060609030202000504" pitchFamily="49" charset="0"/>
              </a:rPr>
              <a:t>* </a:t>
            </a:r>
            <a:r>
              <a:rPr lang="en-US" sz="1800" b="0" dirty="0" smtClean="0">
                <a:latin typeface="Anonymous Pro" panose="02060609030202000504" pitchFamily="49" charset="0"/>
              </a:rPr>
              <a:t>f2;	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Declare f2 as a pointer to a </a:t>
            </a:r>
            <a:r>
              <a:rPr lang="en-US" sz="1800" b="0" i="1" dirty="0" err="1" smtClean="0">
                <a:latin typeface="Anonymous Pro" panose="02060609030202000504" pitchFamily="49" charset="0"/>
              </a:rPr>
              <a:t>FourInts</a:t>
            </a:r>
            <a:endParaRPr lang="en-US" sz="1800" b="0" i="1" dirty="0" smtClean="0">
              <a:latin typeface="Anonymous Pro" panose="02060609030202000504" pitchFamily="49" charset="0"/>
            </a:endParaRPr>
          </a:p>
          <a:p>
            <a:endParaRPr lang="en-US" sz="1800" b="0" dirty="0" smtClean="0">
              <a:latin typeface="Anonymous Pro" panose="02060609030202000504" pitchFamily="49" charset="0"/>
            </a:endParaRPr>
          </a:p>
          <a:p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Allocate space for a </a:t>
            </a:r>
            <a:r>
              <a:rPr lang="en-US" sz="1800" b="0" i="1" dirty="0" err="1" smtClean="0">
                <a:latin typeface="Anonymous Pro" panose="02060609030202000504" pitchFamily="49" charset="0"/>
              </a:rPr>
              <a:t>FourInts</a:t>
            </a:r>
            <a:r>
              <a:rPr lang="en-US" sz="1800" b="0" i="1" dirty="0" smtClean="0">
                <a:latin typeface="Anonymous Pro" panose="02060609030202000504" pitchFamily="49" charset="0"/>
              </a:rPr>
              <a:t> on the heap, </a:t>
            </a:r>
          </a:p>
          <a:p>
            <a:r>
              <a:rPr lang="en-US" sz="1800" b="0" dirty="0">
                <a:latin typeface="Anonymous Pro" panose="02060609030202000504" pitchFamily="49" charset="0"/>
              </a:rPr>
              <a:t> 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f2 is a “pointer to”/”address of” this space.</a:t>
            </a:r>
          </a:p>
          <a:p>
            <a:r>
              <a:rPr lang="en-US" sz="1800" b="0" dirty="0" smtClean="0">
                <a:latin typeface="Anonymous Pro" panose="02060609030202000504" pitchFamily="49" charset="0"/>
              </a:rPr>
              <a:t> f2 </a:t>
            </a:r>
            <a:r>
              <a:rPr lang="en-US" sz="1800" b="0" dirty="0">
                <a:latin typeface="Anonymous Pro" panose="02060609030202000504" pitchFamily="49" charset="0"/>
              </a:rPr>
              <a:t>= (</a:t>
            </a:r>
            <a:r>
              <a:rPr lang="en-US" sz="1800" dirty="0" err="1">
                <a:solidFill>
                  <a:srgbClr val="3C52A6"/>
                </a:solidFill>
                <a:latin typeface="Anonymous Pro" panose="02060609030202000504" pitchFamily="49" charset="0"/>
              </a:rPr>
              <a:t>FourInts</a:t>
            </a:r>
            <a:r>
              <a:rPr lang="en-US" sz="1800" b="0" dirty="0" smtClean="0">
                <a:latin typeface="Anonymous Pro" panose="02060609030202000504" pitchFamily="49" charset="0"/>
              </a:rPr>
              <a:t>*)</a:t>
            </a:r>
            <a:r>
              <a:rPr lang="en-US" sz="1800" b="0" dirty="0" err="1" smtClean="0">
                <a:latin typeface="Anonymous Pro" panose="02060609030202000504" pitchFamily="49" charset="0"/>
              </a:rPr>
              <a:t>malloc</a:t>
            </a:r>
            <a:r>
              <a:rPr lang="en-US" sz="1800" b="0" dirty="0" smtClean="0">
                <a:latin typeface="Anonymous Pro" panose="02060609030202000504" pitchFamily="49" charset="0"/>
              </a:rPr>
              <a:t>(</a:t>
            </a:r>
            <a:r>
              <a:rPr lang="en-US" sz="1800" dirty="0" err="1" smtClean="0">
                <a:latin typeface="Anonymous Pro" panose="02060609030202000504" pitchFamily="49" charset="0"/>
              </a:rPr>
              <a:t>sizeof</a:t>
            </a:r>
            <a:r>
              <a:rPr lang="en-US" sz="1800" b="0" dirty="0" smtClean="0">
                <a:latin typeface="Anonymous Pro" panose="02060609030202000504" pitchFamily="49" charset="0"/>
              </a:rPr>
              <a:t>(</a:t>
            </a:r>
            <a:r>
              <a:rPr lang="en-US" sz="1800" dirty="0" err="1" smtClean="0">
                <a:solidFill>
                  <a:srgbClr val="3C52A6"/>
                </a:solidFill>
                <a:latin typeface="Anonymous Pro" panose="02060609030202000504" pitchFamily="49" charset="0"/>
              </a:rPr>
              <a:t>FourInts</a:t>
            </a:r>
            <a:r>
              <a:rPr lang="en-US" sz="1800" b="0" dirty="0" smtClean="0">
                <a:latin typeface="Anonymous Pro" panose="02060609030202000504" pitchFamily="49" charset="0"/>
              </a:rPr>
              <a:t>));</a:t>
            </a:r>
          </a:p>
          <a:p>
            <a:r>
              <a:rPr lang="en-US" sz="1800" b="0" dirty="0" smtClean="0">
                <a:latin typeface="Anonymous Pro" panose="02060609030202000504" pitchFamily="49" charset="0"/>
              </a:rPr>
              <a:t> f2-&gt;b = 17;		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Assign the second field to be 17</a:t>
            </a:r>
            <a:endParaRPr lang="en-US" sz="1800" b="0" i="1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…</a:t>
            </a:r>
          </a:p>
          <a:p>
            <a:pPr eaLnBrk="0" hangingPunct="0"/>
            <a:r>
              <a:rPr lang="en-US" sz="1800" b="0" dirty="0">
                <a:latin typeface="Anonymous Pro" panose="02060609030202000504" pitchFamily="49" charset="0"/>
              </a:rPr>
              <a:t>}</a:t>
            </a:r>
            <a:endParaRPr lang="en-US" sz="1800" b="0" dirty="0" smtClean="0">
              <a:latin typeface="Anonymous Pro" panose="020606090302020005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6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Syntax </a:t>
            </a:r>
            <a:r>
              <a:rPr lang="en-US" dirty="0" smtClean="0">
                <a:latin typeface="Calibri" pitchFamily="-96" charset="0"/>
              </a:rPr>
              <a:t>for </a:t>
            </a:r>
            <a:r>
              <a:rPr lang="en-US" dirty="0" err="1" smtClean="0">
                <a:latin typeface="Calibri" pitchFamily="-96" charset="0"/>
              </a:rPr>
              <a:t>structs</a:t>
            </a:r>
            <a:r>
              <a:rPr lang="en-US" dirty="0" smtClean="0">
                <a:latin typeface="Calibri" pitchFamily="-96" charset="0"/>
              </a:rPr>
              <a:t> without </a:t>
            </a:r>
            <a:r>
              <a:rPr lang="en-US" dirty="0" err="1" smtClean="0">
                <a:latin typeface="Calibri" pitchFamily="-96" charset="0"/>
              </a:rPr>
              <a:t>typedef</a:t>
            </a:r>
            <a:r>
              <a:rPr lang="en-US" dirty="0" smtClean="0">
                <a:latin typeface="Calibri" pitchFamily="-96" charset="0"/>
              </a:rPr>
              <a:t> 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2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68015" y="1128049"/>
            <a:ext cx="8592206" cy="313675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solidFill>
                  <a:srgbClr val="FF0000"/>
                </a:solidFill>
                <a:latin typeface="Anonymous Pro" panose="02060609030202000504" pitchFamily="49" charset="0"/>
              </a:rPr>
              <a:t>struct</a:t>
            </a:r>
            <a:r>
              <a:rPr lang="en-US" sz="1800" b="0" dirty="0">
                <a:solidFill>
                  <a:srgbClr val="FF0000"/>
                </a:solidFill>
                <a:latin typeface="Anonymous Pro" panose="02060609030202000504" pitchFamily="49" charset="0"/>
              </a:rPr>
              <a:t> rec </a:t>
            </a:r>
            <a:r>
              <a:rPr lang="en-US" sz="1800" b="0" dirty="0" smtClean="0">
                <a:latin typeface="Anonymous Pro" panose="02060609030202000504" pitchFamily="49" charset="0"/>
              </a:rPr>
              <a:t>{		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Declares the type “</a:t>
            </a:r>
            <a:r>
              <a:rPr lang="en-US" sz="1800" b="0" i="1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struct rec</a:t>
            </a:r>
            <a:r>
              <a:rPr lang="en-US" sz="1800" b="0" i="1" dirty="0" smtClean="0">
                <a:latin typeface="Anonymous Pro" panose="02060609030202000504" pitchFamily="49" charset="0"/>
              </a:rPr>
              <a:t>” </a:t>
            </a:r>
            <a:endParaRPr lang="en-US" sz="1800" b="0" i="1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err="1" smtClean="0">
                <a:latin typeface="Anonymous Pro" panose="02060609030202000504" pitchFamily="49" charset="0"/>
              </a:rPr>
              <a:t>int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>
                <a:latin typeface="Anonymous Pro" panose="02060609030202000504" pitchFamily="49" charset="0"/>
              </a:rPr>
              <a:t>a</a:t>
            </a:r>
            <a:r>
              <a:rPr lang="en-US" sz="1800" b="0" dirty="0" smtClean="0">
                <a:latin typeface="Anonymous Pro" panose="02060609030202000504" pitchFamily="49" charset="0"/>
              </a:rPr>
              <a:t>[4];		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Total size = _______ bytes</a:t>
            </a:r>
            <a:endParaRPr lang="en-US" sz="1800" b="0" i="1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latin typeface="Anonymous Pro" panose="02060609030202000504" pitchFamily="49" charset="0"/>
              </a:rPr>
              <a:t>long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 err="1" smtClean="0">
                <a:latin typeface="Anonymous Pro" panose="02060609030202000504" pitchFamily="49" charset="0"/>
              </a:rPr>
              <a:t>i</a:t>
            </a:r>
            <a:r>
              <a:rPr lang="en-US" sz="1800" b="0" dirty="0" smtClean="0">
                <a:latin typeface="Anonymous Pro" panose="02060609030202000504" pitchFamily="49" charset="0"/>
              </a:rPr>
              <a:t>;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struct</a:t>
            </a:r>
            <a:r>
              <a:rPr lang="en-US" sz="1800" b="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 rec </a:t>
            </a:r>
            <a:r>
              <a:rPr lang="en-US" sz="1800" b="0" dirty="0" smtClean="0">
                <a:latin typeface="Anonymous Pro" panose="02060609030202000504" pitchFamily="49" charset="0"/>
              </a:rPr>
              <a:t>*next;</a:t>
            </a:r>
            <a:endParaRPr lang="en-US" sz="18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};</a:t>
            </a:r>
          </a:p>
          <a:p>
            <a:pPr eaLnBrk="0" hangingPunct="0"/>
            <a:r>
              <a:rPr lang="en-US" sz="180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struct</a:t>
            </a:r>
            <a:r>
              <a:rPr lang="en-US" sz="1800" b="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 rec </a:t>
            </a:r>
            <a:r>
              <a:rPr lang="en-US" sz="1800" b="0" dirty="0" smtClean="0">
                <a:solidFill>
                  <a:schemeClr val="accent2"/>
                </a:solidFill>
                <a:latin typeface="Anonymous Pro" panose="02060609030202000504" pitchFamily="49" charset="0"/>
              </a:rPr>
              <a:t>r1</a:t>
            </a:r>
            <a:r>
              <a:rPr lang="en-US" sz="1800" b="0" dirty="0" smtClean="0">
                <a:latin typeface="Anonymous Pro" panose="02060609030202000504" pitchFamily="49" charset="0"/>
              </a:rPr>
              <a:t>;	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Allocates memory to hold a struct rec 		</a:t>
            </a:r>
            <a:r>
              <a:rPr lang="en-US" sz="1800" b="0" dirty="0" smtClean="0">
                <a:latin typeface="Anonymous Pro" panose="02060609030202000504" pitchFamily="49" charset="0"/>
              </a:rPr>
              <a:t>	</a:t>
            </a:r>
            <a:r>
              <a:rPr lang="en-US" sz="1800" b="0" dirty="0" smtClean="0">
                <a:latin typeface="Anonymous Pro" panose="02060609030202000504" pitchFamily="49" charset="0"/>
              </a:rPr>
              <a:t>       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</a:t>
            </a:r>
            <a:r>
              <a:rPr lang="en-US" sz="1800" b="0" i="1" dirty="0" smtClean="0">
                <a:latin typeface="Anonymous Pro" panose="02060609030202000504" pitchFamily="49" charset="0"/>
              </a:rPr>
              <a:t>named </a:t>
            </a:r>
            <a:r>
              <a:rPr lang="en-US" sz="1800" b="0" i="1" dirty="0" smtClean="0">
                <a:solidFill>
                  <a:schemeClr val="accent2"/>
                </a:solidFill>
                <a:latin typeface="Anonymous Pro" panose="02060609030202000504" pitchFamily="49" charset="0"/>
              </a:rPr>
              <a:t>r1</a:t>
            </a:r>
            <a:r>
              <a:rPr lang="en-US" sz="1800" b="0" i="1" dirty="0" smtClean="0">
                <a:latin typeface="Anonymous Pro" panose="02060609030202000504" pitchFamily="49" charset="0"/>
              </a:rPr>
              <a:t>, on stack or globally,</a:t>
            </a:r>
          </a:p>
          <a:p>
            <a:pPr eaLnBrk="0" hangingPunct="0"/>
            <a:r>
              <a:rPr lang="en-US" sz="1800" b="0" dirty="0">
                <a:latin typeface="Anonymous Pro" panose="02060609030202000504" pitchFamily="49" charset="0"/>
              </a:rPr>
              <a:t>	</a:t>
            </a:r>
            <a:r>
              <a:rPr lang="en-US" sz="1800" b="0" dirty="0">
                <a:latin typeface="Anonymous Pro" panose="02060609030202000504" pitchFamily="49" charset="0"/>
              </a:rPr>
              <a:t> </a:t>
            </a:r>
            <a:r>
              <a:rPr lang="en-US" sz="1800" b="0" dirty="0" smtClean="0">
                <a:latin typeface="Anonymous Pro" panose="02060609030202000504" pitchFamily="49" charset="0"/>
              </a:rPr>
              <a:t>      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</a:t>
            </a:r>
            <a:r>
              <a:rPr lang="en-US" sz="1800" b="0" i="1" dirty="0" smtClean="0">
                <a:latin typeface="Anonymous Pro" panose="02060609030202000504" pitchFamily="49" charset="0"/>
              </a:rPr>
              <a:t>depending on where this code appears</a:t>
            </a:r>
          </a:p>
          <a:p>
            <a:pPr eaLnBrk="0" hangingPunct="0"/>
            <a:endParaRPr lang="en-US" sz="1800" b="0" dirty="0" smtClean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dirty="0">
                <a:solidFill>
                  <a:srgbClr val="FF0000"/>
                </a:solidFill>
                <a:latin typeface="Anonymous Pro" panose="02060609030202000504" pitchFamily="49" charset="0"/>
              </a:rPr>
              <a:t>s</a:t>
            </a:r>
            <a:r>
              <a:rPr lang="en-US" sz="180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truct</a:t>
            </a:r>
            <a:r>
              <a:rPr lang="en-US" sz="1800" b="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 rec </a:t>
            </a:r>
            <a:r>
              <a:rPr lang="en-US" sz="1800" b="0" dirty="0" smtClean="0">
                <a:latin typeface="Anonymous Pro" panose="02060609030202000504" pitchFamily="49" charset="0"/>
              </a:rPr>
              <a:t>*r;	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Allocates memory for a pointer</a:t>
            </a:r>
          </a:p>
          <a:p>
            <a:pPr eaLnBrk="0" hangingPunct="0"/>
            <a:r>
              <a:rPr lang="en-US" sz="1800" b="0" dirty="0">
                <a:latin typeface="Anonymous Pro" panose="02060609030202000504" pitchFamily="49" charset="0"/>
              </a:rPr>
              <a:t>r</a:t>
            </a:r>
            <a:r>
              <a:rPr lang="en-US" sz="1800" b="0" dirty="0" smtClean="0">
                <a:latin typeface="Anonymous Pro" panose="02060609030202000504" pitchFamily="49" charset="0"/>
              </a:rPr>
              <a:t> = &amp;</a:t>
            </a:r>
            <a:r>
              <a:rPr lang="en-US" sz="1800" b="0" dirty="0" smtClean="0">
                <a:solidFill>
                  <a:schemeClr val="accent2"/>
                </a:solidFill>
                <a:latin typeface="Anonymous Pro" panose="02060609030202000504" pitchFamily="49" charset="0"/>
              </a:rPr>
              <a:t>r1</a:t>
            </a:r>
            <a:r>
              <a:rPr lang="en-US" sz="1800" b="0" dirty="0" smtClean="0">
                <a:latin typeface="Anonymous Pro" panose="02060609030202000504" pitchFamily="49" charset="0"/>
              </a:rPr>
              <a:t>;	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</a:t>
            </a:r>
            <a:r>
              <a:rPr lang="en-US" sz="1800" b="0" i="1" dirty="0" smtClean="0">
                <a:latin typeface="Anonymous Pro" panose="02060609030202000504" pitchFamily="49" charset="0"/>
              </a:rPr>
              <a:t>Initializes r to “point to” </a:t>
            </a:r>
            <a:r>
              <a:rPr lang="en-US" sz="1800" b="0" i="1" dirty="0" smtClean="0">
                <a:solidFill>
                  <a:schemeClr val="accent2"/>
                </a:solidFill>
                <a:latin typeface="Anonymous Pro" panose="02060609030202000504" pitchFamily="49" charset="0"/>
              </a:rPr>
              <a:t>r1</a:t>
            </a:r>
            <a:endParaRPr lang="en-US" sz="1800" b="0" i="1" dirty="0">
              <a:solidFill>
                <a:schemeClr val="accent2"/>
              </a:solidFill>
              <a:latin typeface="Anonymous Pro" panose="020606090302020005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8015" y="5738078"/>
            <a:ext cx="70310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Minor syntax note: Need that semicolon after a struct</a:t>
            </a:r>
          </a:p>
          <a:p>
            <a:r>
              <a:rPr lang="en-US" dirty="0" smtClean="0">
                <a:latin typeface="Calibri" pitchFamily="34" charset="0"/>
              </a:rPr>
              <a:t>declaration (easy to forget)</a:t>
            </a:r>
          </a:p>
        </p:txBody>
      </p:sp>
    </p:spTree>
    <p:extLst>
      <p:ext uri="{BB962C8B-B14F-4D97-AF65-F5344CB8AC3E}">
        <p14:creationId xmlns:p14="http://schemas.microsoft.com/office/powerpoint/2010/main" val="113700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>
                <a:latin typeface="Calibri" pitchFamily="-96" charset="0"/>
              </a:rPr>
              <a:t>Syntax </a:t>
            </a:r>
            <a:r>
              <a:rPr lang="en-US" dirty="0" smtClean="0">
                <a:latin typeface="Calibri" pitchFamily="-96" charset="0"/>
              </a:rPr>
              <a:t>for </a:t>
            </a:r>
            <a:r>
              <a:rPr lang="en-US" dirty="0" err="1" smtClean="0">
                <a:latin typeface="Calibri" pitchFamily="-96" charset="0"/>
              </a:rPr>
              <a:t>structs</a:t>
            </a:r>
            <a:r>
              <a:rPr lang="en-US" dirty="0" smtClean="0">
                <a:latin typeface="Calibri" pitchFamily="-96" charset="0"/>
              </a:rPr>
              <a:t> </a:t>
            </a:r>
            <a:r>
              <a:rPr lang="en-US" i="1" dirty="0" smtClean="0">
                <a:latin typeface="Calibri" pitchFamily="-96" charset="0"/>
              </a:rPr>
              <a:t>with</a:t>
            </a:r>
            <a:r>
              <a:rPr lang="en-US" dirty="0" smtClean="0">
                <a:latin typeface="Calibri" pitchFamily="-96" charset="0"/>
              </a:rPr>
              <a:t> </a:t>
            </a:r>
            <a:r>
              <a:rPr lang="en-US" dirty="0" err="1" smtClean="0">
                <a:latin typeface="Calibri" pitchFamily="-96" charset="0"/>
              </a:rPr>
              <a:t>typedef</a:t>
            </a:r>
            <a:r>
              <a:rPr lang="en-US" dirty="0" smtClean="0">
                <a:latin typeface="Calibri" pitchFamily="-96" charset="0"/>
              </a:rPr>
              <a:t> 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2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68015" y="1128049"/>
            <a:ext cx="8592206" cy="313675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solidFill>
                  <a:srgbClr val="FF0000"/>
                </a:solidFill>
                <a:latin typeface="Anonymous Pro" panose="02060609030202000504" pitchFamily="49" charset="0"/>
              </a:rPr>
              <a:t>struct</a:t>
            </a:r>
            <a:r>
              <a:rPr lang="en-US" sz="1800" b="0" dirty="0">
                <a:solidFill>
                  <a:srgbClr val="FF0000"/>
                </a:solidFill>
                <a:latin typeface="Anonymous Pro" panose="02060609030202000504" pitchFamily="49" charset="0"/>
              </a:rPr>
              <a:t> rec </a:t>
            </a:r>
            <a:r>
              <a:rPr lang="en-US" sz="1800" b="0" dirty="0" smtClean="0">
                <a:latin typeface="Anonymous Pro" panose="02060609030202000504" pitchFamily="49" charset="0"/>
              </a:rPr>
              <a:t>{		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Declares the type “</a:t>
            </a:r>
            <a:r>
              <a:rPr lang="en-US" sz="1800" b="0" i="1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struct rec</a:t>
            </a:r>
            <a:r>
              <a:rPr lang="en-US" sz="1800" b="0" i="1" dirty="0" smtClean="0">
                <a:latin typeface="Anonymous Pro" panose="02060609030202000504" pitchFamily="49" charset="0"/>
              </a:rPr>
              <a:t>” </a:t>
            </a:r>
            <a:endParaRPr lang="en-US" sz="1800" b="0" i="1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err="1" smtClean="0">
                <a:latin typeface="Anonymous Pro" panose="02060609030202000504" pitchFamily="49" charset="0"/>
              </a:rPr>
              <a:t>int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>
                <a:latin typeface="Anonymous Pro" panose="02060609030202000504" pitchFamily="49" charset="0"/>
              </a:rPr>
              <a:t>a</a:t>
            </a:r>
            <a:r>
              <a:rPr lang="en-US" sz="1800" b="0" dirty="0" smtClean="0">
                <a:latin typeface="Anonymous Pro" panose="02060609030202000504" pitchFamily="49" charset="0"/>
              </a:rPr>
              <a:t>[4];		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Total size = _______ bytes</a:t>
            </a:r>
            <a:endParaRPr lang="en-US" sz="1800" b="0" i="1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latin typeface="Anonymous Pro" panose="02060609030202000504" pitchFamily="49" charset="0"/>
              </a:rPr>
              <a:t>long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 err="1" smtClean="0">
                <a:latin typeface="Anonymous Pro" panose="02060609030202000504" pitchFamily="49" charset="0"/>
              </a:rPr>
              <a:t>i</a:t>
            </a:r>
            <a:r>
              <a:rPr lang="en-US" sz="1800" b="0" dirty="0" smtClean="0">
                <a:latin typeface="Anonymous Pro" panose="02060609030202000504" pitchFamily="49" charset="0"/>
              </a:rPr>
              <a:t>;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struct</a:t>
            </a:r>
            <a:r>
              <a:rPr lang="en-US" sz="1800" b="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 rec </a:t>
            </a:r>
            <a:r>
              <a:rPr lang="en-US" sz="1800" b="0" dirty="0" smtClean="0">
                <a:latin typeface="Anonymous Pro" panose="02060609030202000504" pitchFamily="49" charset="0"/>
              </a:rPr>
              <a:t>*next;</a:t>
            </a:r>
            <a:endParaRPr lang="en-US" sz="18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};</a:t>
            </a:r>
          </a:p>
          <a:p>
            <a:pPr eaLnBrk="0" hangingPunct="0"/>
            <a:r>
              <a:rPr lang="en-US" sz="180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struct</a:t>
            </a:r>
            <a:r>
              <a:rPr lang="en-US" sz="1800" b="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 rec </a:t>
            </a:r>
            <a:r>
              <a:rPr lang="en-US" sz="1800" b="0" dirty="0" smtClean="0">
                <a:solidFill>
                  <a:schemeClr val="accent2"/>
                </a:solidFill>
                <a:latin typeface="Anonymous Pro" panose="02060609030202000504" pitchFamily="49" charset="0"/>
              </a:rPr>
              <a:t>r1</a:t>
            </a:r>
            <a:r>
              <a:rPr lang="en-US" sz="1800" b="0" dirty="0" smtClean="0">
                <a:latin typeface="Anonymous Pro" panose="02060609030202000504" pitchFamily="49" charset="0"/>
              </a:rPr>
              <a:t>;	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Allocates memory to hold a struct rec 		</a:t>
            </a:r>
            <a:r>
              <a:rPr lang="en-US" sz="1800" b="0" dirty="0" smtClean="0">
                <a:latin typeface="Anonymous Pro" panose="02060609030202000504" pitchFamily="49" charset="0"/>
              </a:rPr>
              <a:t>	</a:t>
            </a:r>
            <a:r>
              <a:rPr lang="en-US" sz="1800" b="0" dirty="0" smtClean="0">
                <a:latin typeface="Anonymous Pro" panose="02060609030202000504" pitchFamily="49" charset="0"/>
              </a:rPr>
              <a:t>       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</a:t>
            </a:r>
            <a:r>
              <a:rPr lang="en-US" sz="1800" b="0" i="1" dirty="0" smtClean="0">
                <a:latin typeface="Anonymous Pro" panose="02060609030202000504" pitchFamily="49" charset="0"/>
              </a:rPr>
              <a:t>named </a:t>
            </a:r>
            <a:r>
              <a:rPr lang="en-US" sz="1800" b="0" i="1" dirty="0" smtClean="0">
                <a:solidFill>
                  <a:schemeClr val="accent2"/>
                </a:solidFill>
                <a:latin typeface="Anonymous Pro" panose="02060609030202000504" pitchFamily="49" charset="0"/>
              </a:rPr>
              <a:t>r1</a:t>
            </a:r>
            <a:r>
              <a:rPr lang="en-US" sz="1800" b="0" i="1" dirty="0" smtClean="0">
                <a:latin typeface="Anonymous Pro" panose="02060609030202000504" pitchFamily="49" charset="0"/>
              </a:rPr>
              <a:t>, on stack or globally,</a:t>
            </a:r>
          </a:p>
          <a:p>
            <a:pPr eaLnBrk="0" hangingPunct="0"/>
            <a:r>
              <a:rPr lang="en-US" sz="1800" b="0" dirty="0">
                <a:latin typeface="Anonymous Pro" panose="02060609030202000504" pitchFamily="49" charset="0"/>
              </a:rPr>
              <a:t>	</a:t>
            </a:r>
            <a:r>
              <a:rPr lang="en-US" sz="1800" b="0" dirty="0">
                <a:latin typeface="Anonymous Pro" panose="02060609030202000504" pitchFamily="49" charset="0"/>
              </a:rPr>
              <a:t> </a:t>
            </a:r>
            <a:r>
              <a:rPr lang="en-US" sz="1800" b="0" dirty="0" smtClean="0">
                <a:latin typeface="Anonymous Pro" panose="02060609030202000504" pitchFamily="49" charset="0"/>
              </a:rPr>
              <a:t>      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</a:t>
            </a:r>
            <a:r>
              <a:rPr lang="en-US" sz="1800" b="0" i="1" dirty="0" smtClean="0">
                <a:latin typeface="Anonymous Pro" panose="02060609030202000504" pitchFamily="49" charset="0"/>
              </a:rPr>
              <a:t>depending on where this code appears</a:t>
            </a:r>
          </a:p>
          <a:p>
            <a:pPr eaLnBrk="0" hangingPunct="0"/>
            <a:endParaRPr lang="en-US" sz="1800" b="0" dirty="0" smtClean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dirty="0">
                <a:solidFill>
                  <a:srgbClr val="FF0000"/>
                </a:solidFill>
                <a:latin typeface="Anonymous Pro" panose="02060609030202000504" pitchFamily="49" charset="0"/>
              </a:rPr>
              <a:t>s</a:t>
            </a:r>
            <a:r>
              <a:rPr lang="en-US" sz="180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truct</a:t>
            </a:r>
            <a:r>
              <a:rPr lang="en-US" sz="1800" b="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 rec </a:t>
            </a:r>
            <a:r>
              <a:rPr lang="en-US" sz="1800" b="0" dirty="0" smtClean="0">
                <a:latin typeface="Anonymous Pro" panose="02060609030202000504" pitchFamily="49" charset="0"/>
              </a:rPr>
              <a:t>*r;	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Allocates memory for a pointer</a:t>
            </a:r>
          </a:p>
          <a:p>
            <a:pPr eaLnBrk="0" hangingPunct="0"/>
            <a:r>
              <a:rPr lang="en-US" sz="1800" b="0" dirty="0">
                <a:latin typeface="Anonymous Pro" panose="02060609030202000504" pitchFamily="49" charset="0"/>
              </a:rPr>
              <a:t>r</a:t>
            </a:r>
            <a:r>
              <a:rPr lang="en-US" sz="1800" b="0" dirty="0" smtClean="0">
                <a:latin typeface="Anonymous Pro" panose="02060609030202000504" pitchFamily="49" charset="0"/>
              </a:rPr>
              <a:t> = &amp;</a:t>
            </a:r>
            <a:r>
              <a:rPr lang="en-US" sz="1800" b="0" dirty="0" smtClean="0">
                <a:solidFill>
                  <a:schemeClr val="accent2"/>
                </a:solidFill>
                <a:latin typeface="Anonymous Pro" panose="02060609030202000504" pitchFamily="49" charset="0"/>
              </a:rPr>
              <a:t>r1</a:t>
            </a:r>
            <a:r>
              <a:rPr lang="en-US" sz="1800" b="0" dirty="0" smtClean="0">
                <a:latin typeface="Anonymous Pro" panose="02060609030202000504" pitchFamily="49" charset="0"/>
              </a:rPr>
              <a:t>;	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</a:t>
            </a:r>
            <a:r>
              <a:rPr lang="en-US" sz="1800" b="0" i="1" dirty="0" smtClean="0">
                <a:latin typeface="Anonymous Pro" panose="02060609030202000504" pitchFamily="49" charset="0"/>
              </a:rPr>
              <a:t>Initializes r to “point to” </a:t>
            </a:r>
            <a:r>
              <a:rPr lang="en-US" sz="1800" b="0" i="1" dirty="0" smtClean="0">
                <a:solidFill>
                  <a:schemeClr val="accent2"/>
                </a:solidFill>
                <a:latin typeface="Anonymous Pro" panose="02060609030202000504" pitchFamily="49" charset="0"/>
              </a:rPr>
              <a:t>r1</a:t>
            </a:r>
            <a:endParaRPr lang="en-US" sz="1800" b="0" i="1" dirty="0">
              <a:solidFill>
                <a:schemeClr val="accent2"/>
              </a:solidFill>
              <a:latin typeface="Anonymous Pro" panose="02060609030202000504" pitchFamily="49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68015" y="4371516"/>
            <a:ext cx="8592206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 smtClean="0">
                <a:solidFill>
                  <a:srgbClr val="3C52A6"/>
                </a:solidFill>
                <a:latin typeface="Anonymous Pro" panose="02060609030202000504" pitchFamily="49" charset="0"/>
              </a:rPr>
              <a:t>typedef</a:t>
            </a:r>
            <a:r>
              <a:rPr lang="en-US" sz="1800" dirty="0" smtClean="0">
                <a:solidFill>
                  <a:srgbClr val="3C52A6"/>
                </a:solidFill>
                <a:latin typeface="Anonymous Pro" panose="02060609030202000504" pitchFamily="49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struct</a:t>
            </a:r>
            <a:r>
              <a:rPr lang="en-US" sz="1800" b="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 </a:t>
            </a:r>
            <a:r>
              <a:rPr lang="en-US" sz="1800" b="0" dirty="0">
                <a:solidFill>
                  <a:srgbClr val="FF0000"/>
                </a:solidFill>
                <a:latin typeface="Anonymous Pro" panose="02060609030202000504" pitchFamily="49" charset="0"/>
              </a:rPr>
              <a:t>rec </a:t>
            </a:r>
            <a:r>
              <a:rPr lang="en-US" sz="1800" b="0" dirty="0" smtClean="0">
                <a:latin typeface="Anonymous Pro" panose="02060609030202000504" pitchFamily="49" charset="0"/>
              </a:rPr>
              <a:t>{		</a:t>
            </a:r>
            <a:endParaRPr lang="en-US" sz="1800" b="0" i="1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latin typeface="Anonymous Pro" panose="02060609030202000504" pitchFamily="49" charset="0"/>
              </a:rPr>
              <a:t>int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>
                <a:latin typeface="Anonymous Pro" panose="02060609030202000504" pitchFamily="49" charset="0"/>
              </a:rPr>
              <a:t>a</a:t>
            </a:r>
            <a:r>
              <a:rPr lang="en-US" sz="1800" b="0" dirty="0" smtClean="0">
                <a:latin typeface="Anonymous Pro" panose="02060609030202000504" pitchFamily="49" charset="0"/>
              </a:rPr>
              <a:t>[4];		</a:t>
            </a:r>
            <a:endParaRPr lang="en-US" sz="1800" b="0" i="1" dirty="0" smtClean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latin typeface="Anonymous Pro" panose="02060609030202000504" pitchFamily="49" charset="0"/>
              </a:rPr>
              <a:t>long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 err="1" smtClean="0">
                <a:latin typeface="Anonymous Pro" panose="02060609030202000504" pitchFamily="49" charset="0"/>
              </a:rPr>
              <a:t>i</a:t>
            </a:r>
            <a:r>
              <a:rPr lang="en-US" sz="1800" b="0" dirty="0" smtClean="0">
                <a:latin typeface="Anonymous Pro" panose="02060609030202000504" pitchFamily="49" charset="0"/>
              </a:rPr>
              <a:t>;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struct</a:t>
            </a:r>
            <a:r>
              <a:rPr lang="en-US" sz="1800" b="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 rec </a:t>
            </a:r>
            <a:r>
              <a:rPr lang="en-US" sz="1800" b="0" dirty="0" smtClean="0">
                <a:latin typeface="Anonymous Pro" panose="02060609030202000504" pitchFamily="49" charset="0"/>
              </a:rPr>
              <a:t>*next;</a:t>
            </a:r>
            <a:endParaRPr lang="en-US" sz="18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} </a:t>
            </a:r>
            <a:r>
              <a:rPr lang="en-US" sz="1800" dirty="0" smtClean="0">
                <a:solidFill>
                  <a:srgbClr val="3C52A6"/>
                </a:solidFill>
                <a:latin typeface="Anonymous Pro" panose="02060609030202000504" pitchFamily="49" charset="0"/>
              </a:rPr>
              <a:t>Record</a:t>
            </a:r>
            <a:r>
              <a:rPr lang="en-US" sz="1800" b="0" dirty="0" smtClean="0">
                <a:latin typeface="Anonymous Pro" panose="02060609030202000504" pitchFamily="49" charset="0"/>
              </a:rPr>
              <a:t>; 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</a:t>
            </a:r>
            <a:r>
              <a:rPr lang="en-US" sz="1800" b="0" i="1" dirty="0" err="1" smtClean="0">
                <a:latin typeface="Anonymous Pro" panose="02060609030202000504" pitchFamily="49" charset="0"/>
              </a:rPr>
              <a:t>typedef</a:t>
            </a:r>
            <a:r>
              <a:rPr lang="en-US" sz="1800" b="0" i="1" dirty="0" smtClean="0">
                <a:latin typeface="Anonymous Pro" panose="02060609030202000504" pitchFamily="49" charset="0"/>
              </a:rPr>
              <a:t> creates new name for ‘struct rec’</a:t>
            </a:r>
          </a:p>
          <a:p>
            <a:pPr eaLnBrk="0" hangingPunct="0"/>
            <a:r>
              <a:rPr lang="en-US" sz="1800" b="0" dirty="0">
                <a:latin typeface="Anonymous Pro" panose="02060609030202000504" pitchFamily="49" charset="0"/>
              </a:rPr>
              <a:t> </a:t>
            </a:r>
            <a:r>
              <a:rPr lang="en-US" sz="1800" b="0" dirty="0" smtClean="0">
                <a:latin typeface="Anonymous Pro" panose="02060609030202000504" pitchFamily="49" charset="0"/>
              </a:rPr>
              <a:t>         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</a:t>
            </a:r>
            <a:r>
              <a:rPr lang="en-US" sz="1800" b="0" i="1" dirty="0" smtClean="0">
                <a:latin typeface="Anonymous Pro" panose="02060609030202000504" pitchFamily="49" charset="0"/>
              </a:rPr>
              <a:t>(that doesn’t need ‘struct’ in front of it)</a:t>
            </a:r>
            <a:endParaRPr lang="en-US" sz="1800" b="0" i="1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dirty="0" smtClean="0">
                <a:solidFill>
                  <a:srgbClr val="3C52A6"/>
                </a:solidFill>
                <a:latin typeface="Anonymous Pro" panose="02060609030202000504" pitchFamily="49" charset="0"/>
              </a:rPr>
              <a:t>Record</a:t>
            </a:r>
            <a:r>
              <a:rPr lang="en-US" sz="1800" b="0" dirty="0" smtClean="0">
                <a:solidFill>
                  <a:srgbClr val="3C52A6"/>
                </a:solidFill>
                <a:latin typeface="Anonymous Pro" panose="02060609030202000504" pitchFamily="49" charset="0"/>
              </a:rPr>
              <a:t> </a:t>
            </a:r>
            <a:r>
              <a:rPr lang="en-US" sz="1800" b="0" dirty="0" smtClean="0">
                <a:latin typeface="Anonymous Pro" panose="02060609030202000504" pitchFamily="49" charset="0"/>
              </a:rPr>
              <a:t>r2; 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Declare variable of type ‘Record’ </a:t>
            </a:r>
          </a:p>
          <a:p>
            <a:pPr eaLnBrk="0" hangingPunct="0"/>
            <a:r>
              <a:rPr lang="en-US" sz="1800" b="0" i="1" dirty="0">
                <a:latin typeface="Anonymous Pro" panose="02060609030202000504" pitchFamily="49" charset="0"/>
              </a:rPr>
              <a:t> </a:t>
            </a:r>
            <a:r>
              <a:rPr lang="en-US" sz="1800" b="0" i="1" dirty="0" smtClean="0">
                <a:latin typeface="Anonymous Pro" panose="02060609030202000504" pitchFamily="49" charset="0"/>
              </a:rPr>
              <a:t>          // </a:t>
            </a:r>
            <a:r>
              <a:rPr lang="en-US" sz="1800" b="0" i="1" dirty="0" smtClean="0">
                <a:latin typeface="Anonymous Pro" panose="02060609030202000504" pitchFamily="49" charset="0"/>
              </a:rPr>
              <a:t>(really a ‘struct rec’)</a:t>
            </a:r>
            <a:endParaRPr lang="en-US" sz="1800" b="0" i="1" dirty="0" smtClean="0">
              <a:latin typeface="Anonymous Pro" panose="020606090302020005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20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More </a:t>
            </a:r>
            <a:r>
              <a:rPr lang="en-US" dirty="0" err="1" smtClean="0">
                <a:latin typeface="Calibri" pitchFamily="-96" charset="0"/>
              </a:rPr>
              <a:t>Structs</a:t>
            </a:r>
            <a:r>
              <a:rPr lang="en-US" dirty="0" smtClean="0">
                <a:latin typeface="Calibri" pitchFamily="-96" charset="0"/>
              </a:rPr>
              <a:t> Syntax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2" name="Rectangle 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68015" y="3878287"/>
            <a:ext cx="8592206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solidFill>
                  <a:srgbClr val="FF0000"/>
                </a:solidFill>
                <a:latin typeface="Anonymous Pro" panose="02060609030202000504" pitchFamily="49" charset="0"/>
              </a:rPr>
              <a:t>struct</a:t>
            </a:r>
            <a:r>
              <a:rPr lang="en-US" sz="1800" b="0" dirty="0">
                <a:solidFill>
                  <a:srgbClr val="FF0000"/>
                </a:solidFill>
                <a:latin typeface="Anonymous Pro" panose="02060609030202000504" pitchFamily="49" charset="0"/>
              </a:rPr>
              <a:t> rec </a:t>
            </a:r>
            <a:r>
              <a:rPr lang="en-US" sz="1800" b="0" dirty="0" smtClean="0">
                <a:latin typeface="Anonymous Pro" panose="02060609030202000504" pitchFamily="49" charset="0"/>
              </a:rPr>
              <a:t>{		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Declares the type “</a:t>
            </a:r>
            <a:r>
              <a:rPr lang="en-US" sz="1800" b="0" i="1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struct rec</a:t>
            </a:r>
            <a:r>
              <a:rPr lang="en-US" sz="1800" b="0" i="1" dirty="0" smtClean="0">
                <a:latin typeface="Anonymous Pro" panose="02060609030202000504" pitchFamily="49" charset="0"/>
              </a:rPr>
              <a:t>” </a:t>
            </a:r>
            <a:endParaRPr lang="en-US" sz="1800" b="0" i="1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err="1" smtClean="0">
                <a:latin typeface="Anonymous Pro" panose="02060609030202000504" pitchFamily="49" charset="0"/>
              </a:rPr>
              <a:t>int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>
                <a:latin typeface="Anonymous Pro" panose="02060609030202000504" pitchFamily="49" charset="0"/>
              </a:rPr>
              <a:t>a</a:t>
            </a:r>
            <a:r>
              <a:rPr lang="en-US" sz="1800" b="0" dirty="0" smtClean="0">
                <a:latin typeface="Anonymous Pro" panose="02060609030202000504" pitchFamily="49" charset="0"/>
              </a:rPr>
              <a:t>[4];		</a:t>
            </a:r>
            <a:endParaRPr lang="en-US" sz="18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latin typeface="Anonymous Pro" panose="02060609030202000504" pitchFamily="49" charset="0"/>
              </a:rPr>
              <a:t>long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 err="1" smtClean="0">
                <a:latin typeface="Anonymous Pro" panose="02060609030202000504" pitchFamily="49" charset="0"/>
              </a:rPr>
              <a:t>i</a:t>
            </a:r>
            <a:r>
              <a:rPr lang="en-US" sz="1800" b="0" dirty="0" smtClean="0">
                <a:latin typeface="Anonymous Pro" panose="02060609030202000504" pitchFamily="49" charset="0"/>
              </a:rPr>
              <a:t>;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struct</a:t>
            </a:r>
            <a:r>
              <a:rPr lang="en-US" sz="1800" b="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 rec </a:t>
            </a:r>
            <a:r>
              <a:rPr lang="en-US" sz="1800" b="0" dirty="0" smtClean="0">
                <a:latin typeface="Anonymous Pro" panose="02060609030202000504" pitchFamily="49" charset="0"/>
              </a:rPr>
              <a:t>*next;</a:t>
            </a:r>
            <a:endParaRPr lang="en-US" sz="18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} </a:t>
            </a:r>
            <a:r>
              <a:rPr lang="en-US" sz="1800" b="0" dirty="0" smtClean="0">
                <a:solidFill>
                  <a:schemeClr val="accent2"/>
                </a:solidFill>
                <a:latin typeface="Anonymous Pro" panose="02060609030202000504" pitchFamily="49" charset="0"/>
              </a:rPr>
              <a:t>r1</a:t>
            </a:r>
            <a:r>
              <a:rPr lang="en-US" sz="1800" b="0" dirty="0" smtClean="0">
                <a:latin typeface="Anonymous Pro" panose="02060609030202000504" pitchFamily="49" charset="0"/>
              </a:rPr>
              <a:t>;			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Declares r1 as a struct rec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>
          <a:xfrm>
            <a:off x="8534400" y="6569075"/>
            <a:ext cx="609600" cy="365125"/>
          </a:xfrm>
        </p:spPr>
        <p:txBody>
          <a:bodyPr/>
          <a:lstStyle/>
          <a:p>
            <a:fld id="{7CBE8339-D2AD-46DC-A898-FD1E949067F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68015" y="1135925"/>
            <a:ext cx="8592206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solidFill>
                  <a:srgbClr val="FF0000"/>
                </a:solidFill>
                <a:latin typeface="Anonymous Pro" panose="02060609030202000504" pitchFamily="49" charset="0"/>
              </a:rPr>
              <a:t>struct</a:t>
            </a:r>
            <a:r>
              <a:rPr lang="en-US" sz="1800" b="0" dirty="0">
                <a:solidFill>
                  <a:srgbClr val="FF0000"/>
                </a:solidFill>
                <a:latin typeface="Anonymous Pro" panose="02060609030202000504" pitchFamily="49" charset="0"/>
              </a:rPr>
              <a:t> rec </a:t>
            </a:r>
            <a:r>
              <a:rPr lang="en-US" sz="1800" b="0" dirty="0" smtClean="0">
                <a:latin typeface="Anonymous Pro" panose="02060609030202000504" pitchFamily="49" charset="0"/>
              </a:rPr>
              <a:t>{		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Declares the type “</a:t>
            </a:r>
            <a:r>
              <a:rPr lang="en-US" sz="1800" b="0" i="1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struct rec</a:t>
            </a:r>
            <a:r>
              <a:rPr lang="en-US" sz="1800" b="0" i="1" dirty="0" smtClean="0">
                <a:latin typeface="Anonymous Pro" panose="02060609030202000504" pitchFamily="49" charset="0"/>
              </a:rPr>
              <a:t>” </a:t>
            </a:r>
            <a:endParaRPr lang="en-US" sz="1800" b="0" i="1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err="1" smtClean="0">
                <a:latin typeface="Anonymous Pro" panose="02060609030202000504" pitchFamily="49" charset="0"/>
              </a:rPr>
              <a:t>int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>
                <a:latin typeface="Anonymous Pro" panose="02060609030202000504" pitchFamily="49" charset="0"/>
              </a:rPr>
              <a:t>a</a:t>
            </a:r>
            <a:r>
              <a:rPr lang="en-US" sz="1800" b="0" dirty="0" smtClean="0">
                <a:latin typeface="Anonymous Pro" panose="02060609030202000504" pitchFamily="49" charset="0"/>
              </a:rPr>
              <a:t>[4];		</a:t>
            </a:r>
            <a:endParaRPr lang="en-US" sz="18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latin typeface="Anonymous Pro" panose="02060609030202000504" pitchFamily="49" charset="0"/>
              </a:rPr>
              <a:t>long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 err="1" smtClean="0">
                <a:latin typeface="Anonymous Pro" panose="02060609030202000504" pitchFamily="49" charset="0"/>
              </a:rPr>
              <a:t>i</a:t>
            </a:r>
            <a:r>
              <a:rPr lang="en-US" sz="1800" b="0" dirty="0" smtClean="0">
                <a:latin typeface="Anonymous Pro" panose="02060609030202000504" pitchFamily="49" charset="0"/>
              </a:rPr>
              <a:t>;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struct</a:t>
            </a:r>
            <a:r>
              <a:rPr lang="en-US" sz="1800" b="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 rec </a:t>
            </a:r>
            <a:r>
              <a:rPr lang="en-US" sz="1800" b="0" dirty="0" smtClean="0">
                <a:latin typeface="Anonymous Pro" panose="02060609030202000504" pitchFamily="49" charset="0"/>
              </a:rPr>
              <a:t>*next;</a:t>
            </a:r>
            <a:endParaRPr lang="en-US" sz="18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};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struct</a:t>
            </a:r>
            <a:r>
              <a:rPr lang="en-US" sz="1800" b="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 rec </a:t>
            </a:r>
            <a:r>
              <a:rPr lang="en-US" sz="1800" b="0" dirty="0" smtClean="0">
                <a:solidFill>
                  <a:schemeClr val="accent2"/>
                </a:solidFill>
                <a:latin typeface="Anonymous Pro" panose="02060609030202000504" pitchFamily="49" charset="0"/>
              </a:rPr>
              <a:t>r1</a:t>
            </a:r>
            <a:r>
              <a:rPr lang="en-US" sz="1800" b="0" dirty="0" smtClean="0">
                <a:latin typeface="Anonymous Pro" panose="02060609030202000504" pitchFamily="49" charset="0"/>
              </a:rPr>
              <a:t>;</a:t>
            </a:r>
            <a:r>
              <a:rPr lang="en-US" sz="1800" b="0" dirty="0">
                <a:latin typeface="Anonymous Pro" panose="02060609030202000504" pitchFamily="49" charset="0"/>
              </a:rPr>
              <a:t>	</a:t>
            </a:r>
            <a:r>
              <a:rPr lang="en-US" sz="1800" b="0" i="1" dirty="0">
                <a:latin typeface="Anonymous Pro" panose="02060609030202000504" pitchFamily="49" charset="0"/>
              </a:rPr>
              <a:t>// Declares r1 as a struct rec</a:t>
            </a:r>
          </a:p>
          <a:p>
            <a:pPr eaLnBrk="0" hangingPunct="0"/>
            <a:endParaRPr lang="en-US" sz="1800" b="0" dirty="0" smtClean="0">
              <a:latin typeface="Anonymous Pro" panose="02060609030202000504" pitchFamily="49" charset="0"/>
            </a:endParaRPr>
          </a:p>
        </p:txBody>
      </p:sp>
      <p:sp>
        <p:nvSpPr>
          <p:cNvPr id="7" name="TextBox 6"/>
          <p:cNvSpPr txBox="1"/>
          <p:nvPr>
            <p:custDataLst>
              <p:tags r:id="rId5"/>
            </p:custDataLst>
          </p:nvPr>
        </p:nvSpPr>
        <p:spPr>
          <a:xfrm>
            <a:off x="222586" y="3295650"/>
            <a:ext cx="1953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Equivalent to: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651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More </a:t>
            </a:r>
            <a:r>
              <a:rPr lang="en-US" dirty="0" err="1" smtClean="0">
                <a:latin typeface="Calibri" pitchFamily="-96" charset="0"/>
              </a:rPr>
              <a:t>Structs</a:t>
            </a:r>
            <a:r>
              <a:rPr lang="en-US" dirty="0" smtClean="0">
                <a:latin typeface="Calibri" pitchFamily="-96" charset="0"/>
              </a:rPr>
              <a:t> </a:t>
            </a:r>
            <a:r>
              <a:rPr lang="en-US" dirty="0" smtClean="0">
                <a:latin typeface="Calibri" pitchFamily="-96" charset="0"/>
              </a:rPr>
              <a:t>Syntax: Pointers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32" name="Rectangle 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68015" y="3878287"/>
            <a:ext cx="8592206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solidFill>
                  <a:srgbClr val="FF0000"/>
                </a:solidFill>
                <a:latin typeface="Anonymous Pro" panose="02060609030202000504" pitchFamily="49" charset="0"/>
              </a:rPr>
              <a:t>struct</a:t>
            </a:r>
            <a:r>
              <a:rPr lang="en-US" sz="1800" b="0" dirty="0">
                <a:solidFill>
                  <a:srgbClr val="FF0000"/>
                </a:solidFill>
                <a:latin typeface="Anonymous Pro" panose="02060609030202000504" pitchFamily="49" charset="0"/>
              </a:rPr>
              <a:t> rec </a:t>
            </a:r>
            <a:r>
              <a:rPr lang="en-US" sz="1800" b="0" dirty="0" smtClean="0">
                <a:latin typeface="Anonymous Pro" panose="02060609030202000504" pitchFamily="49" charset="0"/>
              </a:rPr>
              <a:t>{		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Declares the type “</a:t>
            </a:r>
            <a:r>
              <a:rPr lang="en-US" sz="1800" b="0" i="1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struct rec</a:t>
            </a:r>
            <a:r>
              <a:rPr lang="en-US" sz="1800" b="0" i="1" dirty="0" smtClean="0">
                <a:latin typeface="Anonymous Pro" panose="02060609030202000504" pitchFamily="49" charset="0"/>
              </a:rPr>
              <a:t>” </a:t>
            </a:r>
            <a:endParaRPr lang="en-US" sz="1800" b="0" i="1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err="1" smtClean="0">
                <a:latin typeface="Anonymous Pro" panose="02060609030202000504" pitchFamily="49" charset="0"/>
              </a:rPr>
              <a:t>int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>
                <a:latin typeface="Anonymous Pro" panose="02060609030202000504" pitchFamily="49" charset="0"/>
              </a:rPr>
              <a:t>a</a:t>
            </a:r>
            <a:r>
              <a:rPr lang="en-US" sz="1800" b="0" dirty="0" smtClean="0">
                <a:latin typeface="Anonymous Pro" panose="02060609030202000504" pitchFamily="49" charset="0"/>
              </a:rPr>
              <a:t>[4];		</a:t>
            </a:r>
            <a:endParaRPr lang="en-US" sz="18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latin typeface="Anonymous Pro" panose="02060609030202000504" pitchFamily="49" charset="0"/>
              </a:rPr>
              <a:t>long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 err="1" smtClean="0">
                <a:latin typeface="Anonymous Pro" panose="02060609030202000504" pitchFamily="49" charset="0"/>
              </a:rPr>
              <a:t>i</a:t>
            </a:r>
            <a:r>
              <a:rPr lang="en-US" sz="1800" b="0" dirty="0" smtClean="0">
                <a:latin typeface="Anonymous Pro" panose="02060609030202000504" pitchFamily="49" charset="0"/>
              </a:rPr>
              <a:t>;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struct</a:t>
            </a:r>
            <a:r>
              <a:rPr lang="en-US" sz="1800" b="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 rec </a:t>
            </a:r>
            <a:r>
              <a:rPr lang="en-US" sz="1800" b="0" dirty="0" smtClean="0">
                <a:latin typeface="Anonymous Pro" panose="02060609030202000504" pitchFamily="49" charset="0"/>
              </a:rPr>
              <a:t>*next;</a:t>
            </a:r>
            <a:endParaRPr lang="en-US" sz="1800" b="0" dirty="0">
              <a:latin typeface="Anonymous Pro" panose="02060609030202000504" pitchFamily="49" charset="0"/>
            </a:endParaRPr>
          </a:p>
          <a:p>
            <a:r>
              <a:rPr lang="en-US" sz="1800" b="0" dirty="0">
                <a:latin typeface="Anonymous Pro" panose="02060609030202000504" pitchFamily="49" charset="0"/>
              </a:rPr>
              <a:t>} *r;</a:t>
            </a:r>
            <a:r>
              <a:rPr lang="en-US" sz="1800" b="0" dirty="0" smtClean="0">
                <a:latin typeface="Anonymous Pro" panose="02060609030202000504" pitchFamily="49" charset="0"/>
              </a:rPr>
              <a:t>		</a:t>
            </a:r>
            <a:r>
              <a:rPr lang="en-US" sz="1800" b="0" dirty="0">
                <a:latin typeface="Anonymous Pro" panose="02060609030202000504" pitchFamily="49" charset="0"/>
              </a:rPr>
              <a:t>	</a:t>
            </a:r>
            <a:r>
              <a:rPr lang="en-US" sz="1800" b="0" i="1" dirty="0">
                <a:latin typeface="Anonymous Pro" panose="02060609030202000504" pitchFamily="49" charset="0"/>
              </a:rPr>
              <a:t>// Declares r as pointer to a struct rec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>
          <a:xfrm>
            <a:off x="8534400" y="6569075"/>
            <a:ext cx="609600" cy="365125"/>
          </a:xfrm>
        </p:spPr>
        <p:txBody>
          <a:bodyPr/>
          <a:lstStyle/>
          <a:p>
            <a:fld id="{7CBE8339-D2AD-46DC-A898-FD1E949067F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68015" y="1135925"/>
            <a:ext cx="8592206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solidFill>
                  <a:srgbClr val="FF0000"/>
                </a:solidFill>
                <a:latin typeface="Anonymous Pro" panose="02060609030202000504" pitchFamily="49" charset="0"/>
              </a:rPr>
              <a:t>struct</a:t>
            </a:r>
            <a:r>
              <a:rPr lang="en-US" sz="1800" b="0" dirty="0">
                <a:solidFill>
                  <a:srgbClr val="FF0000"/>
                </a:solidFill>
                <a:latin typeface="Anonymous Pro" panose="02060609030202000504" pitchFamily="49" charset="0"/>
              </a:rPr>
              <a:t> rec </a:t>
            </a:r>
            <a:r>
              <a:rPr lang="en-US" sz="1800" b="0" dirty="0" smtClean="0">
                <a:latin typeface="Anonymous Pro" panose="02060609030202000504" pitchFamily="49" charset="0"/>
              </a:rPr>
              <a:t>{		</a:t>
            </a:r>
            <a:r>
              <a:rPr lang="en-US" sz="1800" b="0" i="1" dirty="0" smtClean="0">
                <a:latin typeface="Anonymous Pro" panose="02060609030202000504" pitchFamily="49" charset="0"/>
              </a:rPr>
              <a:t>// Declares the type “</a:t>
            </a:r>
            <a:r>
              <a:rPr lang="en-US" sz="1800" b="0" i="1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struct rec</a:t>
            </a:r>
            <a:r>
              <a:rPr lang="en-US" sz="1800" b="0" i="1" dirty="0" smtClean="0">
                <a:latin typeface="Anonymous Pro" panose="02060609030202000504" pitchFamily="49" charset="0"/>
              </a:rPr>
              <a:t>” </a:t>
            </a:r>
            <a:endParaRPr lang="en-US" sz="1800" b="0" i="1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err="1" smtClean="0">
                <a:latin typeface="Anonymous Pro" panose="02060609030202000504" pitchFamily="49" charset="0"/>
              </a:rPr>
              <a:t>int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>
                <a:latin typeface="Anonymous Pro" panose="02060609030202000504" pitchFamily="49" charset="0"/>
              </a:rPr>
              <a:t>a</a:t>
            </a:r>
            <a:r>
              <a:rPr lang="en-US" sz="1800" b="0" dirty="0" smtClean="0">
                <a:latin typeface="Anonymous Pro" panose="02060609030202000504" pitchFamily="49" charset="0"/>
              </a:rPr>
              <a:t>[4];		</a:t>
            </a:r>
            <a:endParaRPr lang="en-US" sz="18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latin typeface="Anonymous Pro" panose="02060609030202000504" pitchFamily="49" charset="0"/>
              </a:rPr>
              <a:t>long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 err="1" smtClean="0">
                <a:latin typeface="Anonymous Pro" panose="02060609030202000504" pitchFamily="49" charset="0"/>
              </a:rPr>
              <a:t>i</a:t>
            </a:r>
            <a:r>
              <a:rPr lang="en-US" sz="1800" b="0" dirty="0" smtClean="0">
                <a:latin typeface="Anonymous Pro" panose="02060609030202000504" pitchFamily="49" charset="0"/>
              </a:rPr>
              <a:t>;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struct</a:t>
            </a:r>
            <a:r>
              <a:rPr lang="en-US" sz="1800" b="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 rec </a:t>
            </a:r>
            <a:r>
              <a:rPr lang="en-US" sz="1800" b="0" dirty="0" smtClean="0">
                <a:latin typeface="Anonymous Pro" panose="02060609030202000504" pitchFamily="49" charset="0"/>
              </a:rPr>
              <a:t>*next;</a:t>
            </a:r>
            <a:endParaRPr lang="en-US" sz="18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};</a:t>
            </a:r>
          </a:p>
          <a:p>
            <a:r>
              <a:rPr lang="en-US" sz="180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struct</a:t>
            </a:r>
            <a:r>
              <a:rPr lang="en-US" sz="1800" b="0" dirty="0" smtClean="0">
                <a:solidFill>
                  <a:srgbClr val="FF0000"/>
                </a:solidFill>
                <a:latin typeface="Anonymous Pro" panose="02060609030202000504" pitchFamily="49" charset="0"/>
              </a:rPr>
              <a:t> rec </a:t>
            </a:r>
            <a:r>
              <a:rPr lang="en-US" sz="1800" b="0" dirty="0" smtClean="0">
                <a:latin typeface="Anonymous Pro" panose="02060609030202000504" pitchFamily="49" charset="0"/>
              </a:rPr>
              <a:t>*r;</a:t>
            </a:r>
            <a:r>
              <a:rPr lang="en-US" sz="1800" b="0" dirty="0">
                <a:latin typeface="Anonymous Pro" panose="02060609030202000504" pitchFamily="49" charset="0"/>
              </a:rPr>
              <a:t>	</a:t>
            </a:r>
            <a:r>
              <a:rPr lang="en-US" sz="1800" b="0" i="1" dirty="0">
                <a:latin typeface="Anonymous Pro" panose="02060609030202000504" pitchFamily="49" charset="0"/>
              </a:rPr>
              <a:t>// Declares </a:t>
            </a:r>
            <a:r>
              <a:rPr lang="en-US" sz="1800" b="0" i="1" dirty="0" smtClean="0">
                <a:latin typeface="Anonymous Pro" panose="02060609030202000504" pitchFamily="49" charset="0"/>
              </a:rPr>
              <a:t>r </a:t>
            </a:r>
            <a:r>
              <a:rPr lang="en-US" sz="1800" b="0" i="1" dirty="0">
                <a:latin typeface="Anonymous Pro" panose="02060609030202000504" pitchFamily="49" charset="0"/>
              </a:rPr>
              <a:t>as </a:t>
            </a:r>
            <a:r>
              <a:rPr lang="en-US" sz="1800" b="0" i="1" dirty="0" smtClean="0">
                <a:latin typeface="Anonymous Pro" panose="02060609030202000504" pitchFamily="49" charset="0"/>
              </a:rPr>
              <a:t>pointer to a </a:t>
            </a:r>
            <a:r>
              <a:rPr lang="en-US" sz="1800" b="0" i="1" dirty="0">
                <a:latin typeface="Anonymous Pro" panose="02060609030202000504" pitchFamily="49" charset="0"/>
              </a:rPr>
              <a:t>struct rec</a:t>
            </a:r>
          </a:p>
          <a:p>
            <a:pPr eaLnBrk="0" hangingPunct="0"/>
            <a:endParaRPr lang="en-US" sz="1800" b="0" dirty="0" smtClean="0">
              <a:latin typeface="Anonymous Pro" panose="02060609030202000504" pitchFamily="49" charset="0"/>
            </a:endParaRPr>
          </a:p>
        </p:txBody>
      </p:sp>
      <p:sp>
        <p:nvSpPr>
          <p:cNvPr id="9" name="TextBox 8"/>
          <p:cNvSpPr txBox="1"/>
          <p:nvPr>
            <p:custDataLst>
              <p:tags r:id="rId5"/>
            </p:custDataLst>
          </p:nvPr>
        </p:nvSpPr>
        <p:spPr>
          <a:xfrm>
            <a:off x="222586" y="3295650"/>
            <a:ext cx="1953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Equivalent to: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69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396875" y="1362076"/>
            <a:ext cx="8366125" cy="5114924"/>
          </a:xfrm>
        </p:spPr>
        <p:txBody>
          <a:bodyPr/>
          <a:lstStyle/>
          <a:p>
            <a:r>
              <a:rPr lang="en-US" dirty="0" smtClean="0"/>
              <a:t>Given an instance of the struct, </a:t>
            </a:r>
            <a:br>
              <a:rPr lang="en-US" dirty="0" smtClean="0"/>
            </a:br>
            <a:r>
              <a:rPr lang="en-US" dirty="0" smtClean="0"/>
              <a:t>we can use the </a:t>
            </a:r>
            <a:r>
              <a:rPr lang="en-US" dirty="0" smtClean="0">
                <a:latin typeface="Anonymous Pro" panose="02060609030202000504" pitchFamily="49" charset="0"/>
                <a:cs typeface="Courier New"/>
              </a:rPr>
              <a:t>.</a:t>
            </a:r>
            <a:r>
              <a:rPr lang="en-US" dirty="0" smtClean="0"/>
              <a:t> operator:</a:t>
            </a:r>
            <a:endParaRPr lang="en-US" sz="2000" dirty="0" smtClean="0"/>
          </a:p>
          <a:p>
            <a:pPr marL="914400" lvl="2" indent="0">
              <a:buNone/>
            </a:pPr>
            <a:r>
              <a:rPr lang="en-US" b="1" dirty="0" smtClean="0">
                <a:latin typeface="Anonymous Pro" panose="02060609030202000504" pitchFamily="49" charset="0"/>
                <a:cs typeface="Courier New"/>
              </a:rPr>
              <a:t>struct</a:t>
            </a:r>
            <a:r>
              <a:rPr lang="en-US" dirty="0" smtClean="0">
                <a:latin typeface="Anonymous Pro" panose="02060609030202000504" pitchFamily="49" charset="0"/>
                <a:cs typeface="Courier New"/>
              </a:rPr>
              <a:t> rec </a:t>
            </a:r>
            <a:r>
              <a:rPr lang="en-US" dirty="0" smtClean="0">
                <a:solidFill>
                  <a:schemeClr val="accent2"/>
                </a:solidFill>
                <a:latin typeface="Anonymous Pro" panose="02060609030202000504" pitchFamily="49" charset="0"/>
                <a:cs typeface="Courier New"/>
              </a:rPr>
              <a:t>r1</a:t>
            </a:r>
            <a:r>
              <a:rPr lang="en-US" dirty="0" smtClean="0">
                <a:latin typeface="Anonymous Pro" panose="02060609030202000504" pitchFamily="49" charset="0"/>
                <a:cs typeface="Courier New"/>
              </a:rPr>
              <a:t>;</a:t>
            </a:r>
            <a:r>
              <a:rPr lang="en-US" b="1" dirty="0" smtClean="0">
                <a:latin typeface="Anonymous Pro" panose="02060609030202000504" pitchFamily="49" charset="0"/>
                <a:cs typeface="Courier New"/>
              </a:rPr>
              <a:t>  </a:t>
            </a:r>
            <a:br>
              <a:rPr lang="en-US" b="1" dirty="0" smtClean="0">
                <a:latin typeface="Anonymous Pro" panose="02060609030202000504" pitchFamily="49" charset="0"/>
                <a:cs typeface="Courier New"/>
              </a:rPr>
            </a:br>
            <a:r>
              <a:rPr lang="en-US" dirty="0" smtClean="0">
                <a:solidFill>
                  <a:schemeClr val="accent2"/>
                </a:solidFill>
                <a:latin typeface="Anonymous Pro" panose="02060609030202000504" pitchFamily="49" charset="0"/>
                <a:cs typeface="Courier New"/>
              </a:rPr>
              <a:t>r1</a:t>
            </a:r>
            <a:r>
              <a:rPr lang="en-US" dirty="0" smtClean="0">
                <a:latin typeface="Anonymous Pro" panose="02060609030202000504" pitchFamily="49" charset="0"/>
                <a:cs typeface="Courier New"/>
              </a:rPr>
              <a:t>.i = </a:t>
            </a:r>
            <a:r>
              <a:rPr lang="en-US" dirty="0" err="1" smtClean="0">
                <a:latin typeface="Anonymous Pro" panose="02060609030202000504" pitchFamily="49" charset="0"/>
                <a:cs typeface="Courier New"/>
              </a:rPr>
              <a:t>val</a:t>
            </a:r>
            <a:r>
              <a:rPr lang="en-US" dirty="0" smtClean="0">
                <a:latin typeface="Anonymous Pro" panose="02060609030202000504" pitchFamily="49" charset="0"/>
                <a:cs typeface="Courier New"/>
              </a:rPr>
              <a:t>;</a:t>
            </a:r>
          </a:p>
          <a:p>
            <a:pPr marL="914400" lvl="2" indent="0">
              <a:buNone/>
            </a:pPr>
            <a:endParaRPr lang="en-US" b="1" dirty="0" smtClean="0">
              <a:latin typeface="Anonymous Pro" panose="02060609030202000504" pitchFamily="49" charset="0"/>
              <a:cs typeface="Courier New"/>
            </a:endParaRPr>
          </a:p>
          <a:p>
            <a:r>
              <a:rPr lang="en-US" dirty="0" smtClean="0"/>
              <a:t>Given a </a:t>
            </a:r>
            <a:r>
              <a:rPr lang="en-US" i="1" dirty="0" smtClean="0"/>
              <a:t>pointer</a:t>
            </a:r>
            <a:r>
              <a:rPr lang="en-US" dirty="0" smtClean="0"/>
              <a:t> to a struct:   </a:t>
            </a:r>
            <a:r>
              <a:rPr lang="en-US" sz="2000" b="0" dirty="0" smtClean="0"/>
              <a:t>      </a:t>
            </a:r>
          </a:p>
          <a:p>
            <a:pPr marL="914400" lvl="2" indent="0">
              <a:buNone/>
            </a:pPr>
            <a:r>
              <a:rPr lang="en-US" b="1" dirty="0" smtClean="0">
                <a:latin typeface="Anonymous Pro" panose="02060609030202000504" pitchFamily="49" charset="0"/>
                <a:cs typeface="Courier New"/>
              </a:rPr>
              <a:t>struct</a:t>
            </a:r>
            <a:r>
              <a:rPr lang="en-US" dirty="0" smtClean="0">
                <a:latin typeface="Anonymous Pro" panose="02060609030202000504" pitchFamily="49" charset="0"/>
                <a:cs typeface="Courier New"/>
              </a:rPr>
              <a:t> rec *r;</a:t>
            </a:r>
          </a:p>
          <a:p>
            <a:pPr marL="914400" lvl="2" indent="0">
              <a:buNone/>
            </a:pPr>
            <a:r>
              <a:rPr lang="en-US" dirty="0" smtClean="0">
                <a:latin typeface="Anonymous Pro" panose="02060609030202000504" pitchFamily="49" charset="0"/>
                <a:cs typeface="Courier New"/>
              </a:rPr>
              <a:t>r = &amp;</a:t>
            </a:r>
            <a:r>
              <a:rPr lang="en-US" dirty="0" smtClean="0">
                <a:solidFill>
                  <a:schemeClr val="accent2"/>
                </a:solidFill>
                <a:latin typeface="Anonymous Pro" panose="02060609030202000504" pitchFamily="49" charset="0"/>
                <a:cs typeface="Courier New"/>
              </a:rPr>
              <a:t>r1</a:t>
            </a:r>
            <a:r>
              <a:rPr lang="en-US" dirty="0" smtClean="0">
                <a:latin typeface="Anonymous Pro" panose="02060609030202000504" pitchFamily="49" charset="0"/>
                <a:cs typeface="Courier New"/>
              </a:rPr>
              <a:t>;  </a:t>
            </a:r>
            <a:r>
              <a:rPr lang="en-US" i="1" dirty="0" smtClean="0">
                <a:latin typeface="Anonymous Pro" panose="02060609030202000504" pitchFamily="49" charset="0"/>
                <a:cs typeface="Courier New"/>
              </a:rPr>
              <a:t>// or </a:t>
            </a:r>
            <a:r>
              <a:rPr lang="en-US" i="1" dirty="0" err="1" smtClean="0">
                <a:latin typeface="Anonymous Pro" panose="02060609030202000504" pitchFamily="49" charset="0"/>
                <a:cs typeface="Courier New"/>
              </a:rPr>
              <a:t>malloc</a:t>
            </a:r>
            <a:r>
              <a:rPr lang="en-US" i="1" dirty="0" smtClean="0">
                <a:latin typeface="Anonymous Pro" panose="02060609030202000504" pitchFamily="49" charset="0"/>
                <a:cs typeface="Courier New"/>
              </a:rPr>
              <a:t> space for r to point to</a:t>
            </a:r>
          </a:p>
          <a:p>
            <a:pPr marL="114300" indent="0">
              <a:buNone/>
            </a:pPr>
            <a:r>
              <a:rPr lang="en-US" sz="2000" b="0" dirty="0" smtClean="0"/>
              <a:t>    We have two options:</a:t>
            </a:r>
          </a:p>
          <a:p>
            <a:pPr lvl="2"/>
            <a:r>
              <a:rPr lang="en-US" dirty="0" smtClean="0"/>
              <a:t>Using </a:t>
            </a:r>
            <a:r>
              <a:rPr lang="en-US" b="1" dirty="0" smtClean="0">
                <a:latin typeface="Anonymous Pro" panose="02060609030202000504" pitchFamily="49" charset="0"/>
                <a:cs typeface="Courier New"/>
              </a:rPr>
              <a:t>*</a:t>
            </a:r>
            <a:r>
              <a:rPr lang="en-US" dirty="0" smtClean="0"/>
              <a:t> and </a:t>
            </a:r>
            <a:r>
              <a:rPr lang="en-US" b="1" dirty="0" smtClean="0">
                <a:latin typeface="Anonymous Pro" panose="02060609030202000504" pitchFamily="49" charset="0"/>
                <a:cs typeface="Courier New"/>
              </a:rPr>
              <a:t>.</a:t>
            </a:r>
            <a:r>
              <a:rPr lang="en-US" dirty="0" smtClean="0"/>
              <a:t> operators:	</a:t>
            </a:r>
            <a:r>
              <a:rPr lang="en-US" dirty="0" smtClean="0">
                <a:latin typeface="Anonymous Pro" panose="02060609030202000504" pitchFamily="49" charset="0"/>
                <a:cs typeface="Courier New"/>
              </a:rPr>
              <a:t>(*r).</a:t>
            </a:r>
            <a:r>
              <a:rPr lang="en-US" dirty="0" err="1" smtClean="0">
                <a:latin typeface="Anonymous Pro" panose="02060609030202000504" pitchFamily="49" charset="0"/>
                <a:cs typeface="Courier New"/>
              </a:rPr>
              <a:t>i</a:t>
            </a:r>
            <a:r>
              <a:rPr lang="en-US" dirty="0" smtClean="0">
                <a:latin typeface="Anonymous Pro" panose="02060609030202000504" pitchFamily="49" charset="0"/>
                <a:cs typeface="Courier New"/>
              </a:rPr>
              <a:t> = </a:t>
            </a:r>
            <a:r>
              <a:rPr lang="en-US" dirty="0" err="1" smtClean="0">
                <a:latin typeface="Anonymous Pro" panose="02060609030202000504" pitchFamily="49" charset="0"/>
                <a:cs typeface="Courier New"/>
              </a:rPr>
              <a:t>val</a:t>
            </a:r>
            <a:r>
              <a:rPr lang="en-US" dirty="0" smtClean="0">
                <a:latin typeface="Anonymous Pro" panose="02060609030202000504" pitchFamily="49" charset="0"/>
                <a:cs typeface="Courier New"/>
              </a:rPr>
              <a:t>;</a:t>
            </a:r>
          </a:p>
          <a:p>
            <a:pPr lvl="2"/>
            <a:r>
              <a:rPr lang="en-US" dirty="0" smtClean="0"/>
              <a:t>Or, use </a:t>
            </a:r>
            <a:r>
              <a:rPr lang="en-US" b="1" dirty="0" smtClean="0">
                <a:latin typeface="Anonymous Pro" panose="02060609030202000504" pitchFamily="49" charset="0"/>
                <a:cs typeface="Courier New"/>
              </a:rPr>
              <a:t>-&gt;</a:t>
            </a:r>
            <a:r>
              <a:rPr lang="en-US" dirty="0" smtClean="0"/>
              <a:t> operator for short: 	   </a:t>
            </a:r>
            <a:r>
              <a:rPr lang="en-US" dirty="0" smtClean="0">
                <a:latin typeface="Anonymous Pro" panose="02060609030202000504" pitchFamily="49" charset="0"/>
                <a:cs typeface="Courier New"/>
              </a:rPr>
              <a:t>r-&gt;</a:t>
            </a:r>
            <a:r>
              <a:rPr lang="en-US" dirty="0" err="1" smtClean="0">
                <a:latin typeface="Anonymous Pro" panose="02060609030202000504" pitchFamily="49" charset="0"/>
                <a:cs typeface="Courier New"/>
              </a:rPr>
              <a:t>i</a:t>
            </a:r>
            <a:r>
              <a:rPr lang="en-US" dirty="0" smtClean="0">
                <a:latin typeface="Anonymous Pro" panose="02060609030202000504" pitchFamily="49" charset="0"/>
                <a:cs typeface="Courier New"/>
              </a:rPr>
              <a:t>  = </a:t>
            </a:r>
            <a:r>
              <a:rPr lang="en-US" dirty="0" err="1" smtClean="0">
                <a:latin typeface="Anonymous Pro" panose="02060609030202000504" pitchFamily="49" charset="0"/>
                <a:cs typeface="Courier New"/>
              </a:rPr>
              <a:t>val</a:t>
            </a:r>
            <a:r>
              <a:rPr lang="en-US" dirty="0" smtClean="0">
                <a:latin typeface="Anonymous Pro" panose="02060609030202000504" pitchFamily="49" charset="0"/>
                <a:cs typeface="Courier New"/>
              </a:rPr>
              <a:t>;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The pointer is the address of the first byte of the structure</a:t>
            </a:r>
          </a:p>
          <a:p>
            <a:pPr lvl="1"/>
            <a:r>
              <a:rPr lang="en-US" dirty="0" smtClean="0"/>
              <a:t>Access members with offsets</a:t>
            </a:r>
            <a:endParaRPr lang="en-US" dirty="0"/>
          </a:p>
        </p:txBody>
      </p:sp>
      <p:sp>
        <p:nvSpPr>
          <p:cNvPr id="322566" name="Rectangle 6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mtClean="0"/>
              <a:t>Accessing Structure Members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>
          <a:xfrm>
            <a:off x="8534400" y="6569075"/>
            <a:ext cx="609600" cy="365125"/>
          </a:xfrm>
        </p:spPr>
        <p:txBody>
          <a:bodyPr/>
          <a:lstStyle/>
          <a:p>
            <a:fld id="{7CBE8339-D2AD-46DC-A898-FD1E949067F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572673" y="1200791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Anonymous Pro" panose="02060609030202000504" pitchFamily="49" charset="0"/>
              </a:rPr>
              <a:t>struct</a:t>
            </a:r>
            <a:r>
              <a:rPr lang="en-US" sz="1800" b="0" dirty="0">
                <a:latin typeface="Anonymous Pro" panose="02060609030202000504" pitchFamily="49" charset="0"/>
              </a:rPr>
              <a:t> rec {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err="1" smtClean="0">
                <a:latin typeface="Anonymous Pro" panose="02060609030202000504" pitchFamily="49" charset="0"/>
              </a:rPr>
              <a:t>int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>
                <a:latin typeface="Anonymous Pro" panose="02060609030202000504" pitchFamily="49" charset="0"/>
              </a:rPr>
              <a:t>a</a:t>
            </a:r>
            <a:r>
              <a:rPr lang="en-US" sz="1800" b="0" dirty="0" smtClean="0">
                <a:latin typeface="Anonymous Pro" panose="02060609030202000504" pitchFamily="49" charset="0"/>
              </a:rPr>
              <a:t>[4]</a:t>
            </a:r>
            <a:r>
              <a:rPr lang="en-US" sz="1800" b="0" dirty="0">
                <a:latin typeface="Anonymous Pro" panose="02060609030202000504" pitchFamily="49" charset="0"/>
              </a:rPr>
              <a:t>;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latin typeface="Anonymous Pro" panose="02060609030202000504" pitchFamily="49" charset="0"/>
              </a:rPr>
              <a:t>long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b="0" dirty="0" err="1" smtClean="0">
                <a:latin typeface="Anonymous Pro" panose="02060609030202000504" pitchFamily="49" charset="0"/>
              </a:rPr>
              <a:t>i</a:t>
            </a:r>
            <a:r>
              <a:rPr lang="en-US" sz="1800" b="0" dirty="0" smtClean="0">
                <a:latin typeface="Anonymous Pro" panose="02060609030202000504" pitchFamily="49" charset="0"/>
              </a:rPr>
              <a:t>;</a:t>
            </a:r>
          </a:p>
          <a:p>
            <a:pPr eaLnBrk="0" hangingPunct="0"/>
            <a:r>
              <a:rPr lang="en-US" sz="1800" b="0" dirty="0" smtClean="0">
                <a:latin typeface="Anonymous Pro" panose="02060609030202000504" pitchFamily="49" charset="0"/>
              </a:rPr>
              <a:t>    </a:t>
            </a:r>
            <a:r>
              <a:rPr lang="en-US" sz="1800" dirty="0" smtClean="0">
                <a:latin typeface="Anonymous Pro" panose="02060609030202000504" pitchFamily="49" charset="0"/>
              </a:rPr>
              <a:t>struct</a:t>
            </a:r>
            <a:r>
              <a:rPr lang="en-US" sz="1800" b="0" dirty="0" smtClean="0">
                <a:latin typeface="Anonymous Pro" panose="02060609030202000504" pitchFamily="49" charset="0"/>
              </a:rPr>
              <a:t> rec *next;</a:t>
            </a:r>
            <a:endParaRPr lang="en-US" sz="18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b="0" dirty="0">
                <a:latin typeface="Anonymous Pro" panose="020606090302020005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9127837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side-note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699" y="1362075"/>
            <a:ext cx="8714176" cy="4972050"/>
          </a:xfrm>
        </p:spPr>
        <p:txBody>
          <a:bodyPr/>
          <a:lstStyle/>
          <a:p>
            <a:r>
              <a:rPr lang="en-US" dirty="0" smtClean="0"/>
              <a:t>An instance of a class is like a </a:t>
            </a:r>
            <a:r>
              <a:rPr lang="en-US" i="1" dirty="0" smtClean="0"/>
              <a:t>pointer to</a:t>
            </a:r>
            <a:r>
              <a:rPr lang="en-US" dirty="0" smtClean="0"/>
              <a:t> a struct containing the fields</a:t>
            </a:r>
          </a:p>
          <a:p>
            <a:pPr lvl="1"/>
            <a:r>
              <a:rPr lang="en-US" dirty="0" smtClean="0"/>
              <a:t>(Ignoring methods and </a:t>
            </a:r>
            <a:r>
              <a:rPr lang="en-US" dirty="0" err="1" smtClean="0"/>
              <a:t>subclassing</a:t>
            </a:r>
            <a:r>
              <a:rPr lang="en-US" dirty="0" smtClean="0"/>
              <a:t> for now)</a:t>
            </a:r>
          </a:p>
          <a:p>
            <a:endParaRPr lang="en-US" dirty="0"/>
          </a:p>
          <a:p>
            <a:r>
              <a:rPr lang="en-US" dirty="0" smtClean="0"/>
              <a:t>So Java’s </a:t>
            </a:r>
            <a:r>
              <a:rPr lang="en-US" b="0" dirty="0" err="1" smtClean="0">
                <a:latin typeface="Anonymous Pro" charset="0"/>
                <a:ea typeface="Anonymous Pro" charset="0"/>
                <a:cs typeface="Anonymous Pro" charset="0"/>
              </a:rPr>
              <a:t>x.f</a:t>
            </a:r>
            <a:r>
              <a:rPr lang="en-US" dirty="0" smtClean="0"/>
              <a:t> is like C’s </a:t>
            </a:r>
            <a:r>
              <a:rPr lang="en-US" b="0" dirty="0" smtClean="0">
                <a:latin typeface="Anonymous Pro" charset="0"/>
                <a:ea typeface="Anonymous Pro" charset="0"/>
                <a:cs typeface="Anonymous Pro" charset="0"/>
              </a:rPr>
              <a:t>x-&gt;f</a:t>
            </a:r>
            <a:r>
              <a:rPr lang="en-US" dirty="0" smtClean="0"/>
              <a:t>, i.e., </a:t>
            </a:r>
            <a:r>
              <a:rPr lang="en-US" b="0" dirty="0" smtClean="0">
                <a:latin typeface="Anonymous Pro" charset="0"/>
                <a:ea typeface="Anonymous Pro" charset="0"/>
                <a:cs typeface="Anonymous Pro" charset="0"/>
              </a:rPr>
              <a:t>(*x).f</a:t>
            </a:r>
          </a:p>
          <a:p>
            <a:endParaRPr lang="en-US" dirty="0"/>
          </a:p>
          <a:p>
            <a:r>
              <a:rPr lang="en-US" dirty="0" smtClean="0"/>
              <a:t>In Java, almost everything is a pointer (“</a:t>
            </a:r>
            <a:r>
              <a:rPr lang="en-US" i="1" dirty="0" smtClean="0"/>
              <a:t>reference</a:t>
            </a:r>
            <a:r>
              <a:rPr lang="en-US" dirty="0" smtClean="0"/>
              <a:t>”) to an object</a:t>
            </a:r>
          </a:p>
          <a:p>
            <a:pPr lvl="1"/>
            <a:r>
              <a:rPr lang="en-US" dirty="0" smtClean="0"/>
              <a:t>Cannot declare variables </a:t>
            </a:r>
            <a:r>
              <a:rPr lang="en-US" dirty="0" smtClean="0"/>
              <a:t>or </a:t>
            </a:r>
            <a:r>
              <a:rPr lang="en-US" dirty="0" smtClean="0"/>
              <a:t>fields that are </a:t>
            </a:r>
            <a:r>
              <a:rPr lang="en-US" dirty="0" err="1" smtClean="0"/>
              <a:t>structs</a:t>
            </a:r>
            <a:r>
              <a:rPr lang="en-US" dirty="0" smtClean="0"/>
              <a:t> </a:t>
            </a:r>
            <a:r>
              <a:rPr lang="en-US" dirty="0" smtClean="0"/>
              <a:t>or </a:t>
            </a:r>
            <a:r>
              <a:rPr lang="en-US" dirty="0" smtClean="0"/>
              <a:t>arrays</a:t>
            </a:r>
            <a:endParaRPr lang="en-US" dirty="0" smtClean="0"/>
          </a:p>
          <a:p>
            <a:pPr lvl="1"/>
            <a:r>
              <a:rPr lang="en-US" dirty="0" smtClean="0"/>
              <a:t>Always </a:t>
            </a:r>
            <a:r>
              <a:rPr lang="en-US" dirty="0" smtClean="0"/>
              <a:t>a </a:t>
            </a:r>
            <a:r>
              <a:rPr lang="en-US" i="1" dirty="0" smtClean="0"/>
              <a:t>pointer</a:t>
            </a:r>
            <a:r>
              <a:rPr lang="en-US" dirty="0" smtClean="0"/>
              <a:t> </a:t>
            </a:r>
            <a:r>
              <a:rPr lang="en-US" dirty="0" smtClean="0"/>
              <a:t>to a struct or array</a:t>
            </a:r>
          </a:p>
          <a:p>
            <a:pPr lvl="1"/>
            <a:r>
              <a:rPr lang="en-US" dirty="0" smtClean="0"/>
              <a:t>So every Java variable or field is &lt;= 8 bytes (but can point to lots of data)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534400" y="6569075"/>
            <a:ext cx="609600" cy="365125"/>
          </a:xfrm>
        </p:spPr>
        <p:txBody>
          <a:bodyPr/>
          <a:lstStyle/>
          <a:p>
            <a:fld id="{7CBE8339-D2AD-46DC-A898-FD1E949067F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542905" y="507219"/>
            <a:ext cx="3296295" cy="643766"/>
          </a:xfrm>
          <a:prstGeom prst="rect">
            <a:avLst/>
          </a:prstGeom>
          <a:solidFill>
            <a:srgbClr val="C1A66E">
              <a:alpha val="29020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smtClean="0">
                <a:latin typeface="Anonymous Pro" panose="02060609030202000504" pitchFamily="49" charset="0"/>
              </a:rPr>
              <a:t>class </a:t>
            </a:r>
            <a:r>
              <a:rPr lang="en-US" sz="1800" dirty="0" smtClean="0">
                <a:solidFill>
                  <a:srgbClr val="3C52A6"/>
                </a:solidFill>
                <a:latin typeface="Anonymous Pro" panose="02060609030202000504" pitchFamily="49" charset="0"/>
              </a:rPr>
              <a:t>Record</a:t>
            </a:r>
            <a:r>
              <a:rPr lang="en-US" sz="1800" b="0" dirty="0" smtClean="0">
                <a:latin typeface="Anonymous Pro" panose="02060609030202000504" pitchFamily="49" charset="0"/>
              </a:rPr>
              <a:t> { ... }</a:t>
            </a:r>
            <a:endParaRPr lang="en-US" sz="1800" b="0" dirty="0">
              <a:latin typeface="Anonymous Pro" panose="02060609030202000504" pitchFamily="49" charset="0"/>
            </a:endParaRPr>
          </a:p>
          <a:p>
            <a:pPr eaLnBrk="0" hangingPunct="0"/>
            <a:r>
              <a:rPr lang="en-US" sz="1800" dirty="0" smtClean="0">
                <a:solidFill>
                  <a:srgbClr val="3C52A6"/>
                </a:solidFill>
                <a:latin typeface="Anonymous Pro" panose="02060609030202000504" pitchFamily="49" charset="0"/>
              </a:rPr>
              <a:t>Record</a:t>
            </a:r>
            <a:r>
              <a:rPr lang="en-US" sz="1800" b="0" dirty="0" smtClean="0">
                <a:solidFill>
                  <a:srgbClr val="3C52A6"/>
                </a:solidFill>
                <a:latin typeface="Anonymous Pro" panose="02060609030202000504" pitchFamily="49" charset="0"/>
              </a:rPr>
              <a:t> </a:t>
            </a:r>
            <a:r>
              <a:rPr lang="en-US" sz="1800" b="0" dirty="0" smtClean="0">
                <a:latin typeface="Anonymous Pro" panose="02060609030202000504" pitchFamily="49" charset="0"/>
              </a:rPr>
              <a:t>x = </a:t>
            </a:r>
            <a:r>
              <a:rPr lang="en-US" sz="1800" dirty="0" smtClean="0">
                <a:latin typeface="Anonymous Pro" panose="02060609030202000504" pitchFamily="49" charset="0"/>
              </a:rPr>
              <a:t>new</a:t>
            </a:r>
            <a:r>
              <a:rPr lang="en-US" sz="1800" b="0" dirty="0" smtClean="0">
                <a:latin typeface="Anonymous Pro" panose="02060609030202000504" pitchFamily="49" charset="0"/>
              </a:rPr>
              <a:t> </a:t>
            </a:r>
            <a:r>
              <a:rPr lang="en-US" sz="1800" dirty="0" smtClean="0">
                <a:solidFill>
                  <a:srgbClr val="3C52A6"/>
                </a:solidFill>
                <a:latin typeface="Anonymous Pro" panose="02060609030202000504" pitchFamily="49" charset="0"/>
              </a:rPr>
              <a:t>Record</a:t>
            </a:r>
            <a:r>
              <a:rPr lang="en-US" sz="1800" b="0" dirty="0" smtClean="0">
                <a:latin typeface="Anonymous Pro" panose="02060609030202000504" pitchFamily="49" charset="0"/>
              </a:rPr>
              <a:t>();</a:t>
            </a:r>
            <a:endParaRPr lang="en-US" sz="1800" b="0" dirty="0">
              <a:latin typeface="Anonymous Pro" panose="020606090302020005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86402" y="234443"/>
            <a:ext cx="539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smtClean="0">
                <a:latin typeface="Calibri" pitchFamily="34" charset="0"/>
              </a:rPr>
              <a:t>Java:</a:t>
            </a:r>
            <a:endParaRPr lang="en-US" sz="1400" b="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9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template2010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01-overview</Template>
  <TotalTime>28346</TotalTime>
  <Words>2186</Words>
  <Application>Microsoft Macintosh PowerPoint</Application>
  <PresentationFormat>On-screen Show (4:3)</PresentationFormat>
  <Paragraphs>634</Paragraphs>
  <Slides>28</Slides>
  <Notes>18</Notes>
  <HiddenSlides>1</HiddenSlides>
  <MMClips>0</MMClips>
  <ScaleCrop>false</ScaleCrop>
  <HeadingPairs>
    <vt:vector size="6" baseType="variant">
      <vt:variant>
        <vt:lpstr>Fonts Used</vt:lpstr>
      </vt:variant>
      <vt:variant>
        <vt:i4>18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47" baseType="lpstr">
      <vt:lpstr>.AppleSystemUIFont</vt:lpstr>
      <vt:lpstr>Anonymous Pro</vt:lpstr>
      <vt:lpstr>Arial Narrow</vt:lpstr>
      <vt:lpstr>Calibri</vt:lpstr>
      <vt:lpstr>Calibri Bold</vt:lpstr>
      <vt:lpstr>Calibri Bold Italic</vt:lpstr>
      <vt:lpstr>Courier</vt:lpstr>
      <vt:lpstr>Courier New</vt:lpstr>
      <vt:lpstr>Courier New Bold</vt:lpstr>
      <vt:lpstr>Lucida Grande</vt:lpstr>
      <vt:lpstr>Monaco</vt:lpstr>
      <vt:lpstr>Roboto</vt:lpstr>
      <vt:lpstr>Roboto Regular</vt:lpstr>
      <vt:lpstr>Times New Roman</vt:lpstr>
      <vt:lpstr>Wingdings</vt:lpstr>
      <vt:lpstr>Wingdings 2</vt:lpstr>
      <vt:lpstr>ヒラギノ角ゴ ProN W6</vt:lpstr>
      <vt:lpstr>Arial</vt:lpstr>
      <vt:lpstr>template2010</vt:lpstr>
      <vt:lpstr>Roadmap</vt:lpstr>
      <vt:lpstr>Data Structures in Assembly</vt:lpstr>
      <vt:lpstr>Review: Structs in Lab 0</vt:lpstr>
      <vt:lpstr>Syntax for structs without typedef </vt:lpstr>
      <vt:lpstr>Syntax for structs with typedef </vt:lpstr>
      <vt:lpstr>More Structs Syntax</vt:lpstr>
      <vt:lpstr>More Structs Syntax: Pointers</vt:lpstr>
      <vt:lpstr>Accessing Structure Members</vt:lpstr>
      <vt:lpstr>Java side-note</vt:lpstr>
      <vt:lpstr>Structure Representation</vt:lpstr>
      <vt:lpstr>Structure Representation</vt:lpstr>
      <vt:lpstr>Accessing a Structure Member</vt:lpstr>
      <vt:lpstr>Exercise: Generating Pointer to Structure Member</vt:lpstr>
      <vt:lpstr>Exercise: Generating Pointer to Structure Member</vt:lpstr>
      <vt:lpstr>Generating Pointer to Structure Member</vt:lpstr>
      <vt:lpstr>Review: Memory Alignment in x86-64</vt:lpstr>
      <vt:lpstr>Alignment Principles</vt:lpstr>
      <vt:lpstr>Structures &amp; Alignment</vt:lpstr>
      <vt:lpstr>Satisfying Alignment with Structures</vt:lpstr>
      <vt:lpstr>Satisfying Alignment Requirements: Another Example</vt:lpstr>
      <vt:lpstr>Alignment of Structs</vt:lpstr>
      <vt:lpstr>Arrays of Structures</vt:lpstr>
      <vt:lpstr>Accessing Array Elements</vt:lpstr>
      <vt:lpstr>How the Programmer Can Save Space</vt:lpstr>
      <vt:lpstr>Unions</vt:lpstr>
      <vt:lpstr>What Are Unions Good For?</vt:lpstr>
      <vt:lpstr>Unions For Embedded Programming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Brandon Holt</cp:lastModifiedBy>
  <cp:revision>744</cp:revision>
  <cp:lastPrinted>2015-11-06T02:35:07Z</cp:lastPrinted>
  <dcterms:created xsi:type="dcterms:W3CDTF">2012-04-23T16:33:11Z</dcterms:created>
  <dcterms:modified xsi:type="dcterms:W3CDTF">2016-04-28T20:00:48Z</dcterms:modified>
</cp:coreProperties>
</file>