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8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9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1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2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3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4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5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6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17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30"/>
  </p:notesMasterIdLst>
  <p:handoutMasterIdLst>
    <p:handoutMasterId r:id="rId31"/>
  </p:handoutMasterIdLst>
  <p:sldIdLst>
    <p:sldId id="801" r:id="rId2"/>
    <p:sldId id="708" r:id="rId3"/>
    <p:sldId id="862" r:id="rId4"/>
    <p:sldId id="846" r:id="rId5"/>
    <p:sldId id="871" r:id="rId6"/>
    <p:sldId id="864" r:id="rId7"/>
    <p:sldId id="863" r:id="rId8"/>
    <p:sldId id="829" r:id="rId9"/>
    <p:sldId id="870" r:id="rId10"/>
    <p:sldId id="861" r:id="rId11"/>
    <p:sldId id="847" r:id="rId12"/>
    <p:sldId id="848" r:id="rId13"/>
    <p:sldId id="866" r:id="rId14"/>
    <p:sldId id="867" r:id="rId15"/>
    <p:sldId id="872" r:id="rId16"/>
    <p:sldId id="859" r:id="rId17"/>
    <p:sldId id="850" r:id="rId18"/>
    <p:sldId id="849" r:id="rId19"/>
    <p:sldId id="854" r:id="rId20"/>
    <p:sldId id="855" r:id="rId21"/>
    <p:sldId id="873" r:id="rId22"/>
    <p:sldId id="860" r:id="rId23"/>
    <p:sldId id="853" r:id="rId24"/>
    <p:sldId id="858" r:id="rId25"/>
    <p:sldId id="842" r:id="rId26"/>
    <p:sldId id="843" r:id="rId27"/>
    <p:sldId id="844" r:id="rId28"/>
    <p:sldId id="845" r:id="rId29"/>
  </p:sldIdLst>
  <p:sldSz cx="9144000" cy="6858000" type="screen4x3"/>
  <p:notesSz cx="9296400" cy="70104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34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C52A6"/>
    <a:srgbClr val="C1A66E"/>
    <a:srgbClr val="B8A677"/>
    <a:srgbClr val="D5F1CF"/>
    <a:srgbClr val="E86218"/>
    <a:srgbClr val="FF9999"/>
    <a:srgbClr val="FFFF99"/>
    <a:srgbClr val="DCB834"/>
    <a:srgbClr val="DFC03D"/>
    <a:srgbClr val="CD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91190" autoAdjust="0"/>
  </p:normalViewPr>
  <p:slideViewPr>
    <p:cSldViewPr snapToGrid="0">
      <p:cViewPr>
        <p:scale>
          <a:sx n="129" d="100"/>
          <a:sy n="129" d="100"/>
        </p:scale>
        <p:origin x="328" y="424"/>
      </p:cViewPr>
      <p:guideLst>
        <p:guide orient="horz" pos="2064"/>
        <p:guide pos="34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2"/>
    </p:cViewPr>
  </p:sorterViewPr>
  <p:notesViewPr>
    <p:cSldViewPr snapToObjects="1">
      <p:cViewPr varScale="1">
        <p:scale>
          <a:sx n="129" d="100"/>
          <a:sy n="129" d="100"/>
        </p:scale>
        <p:origin x="1456" y="20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89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74249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8320" y="0"/>
            <a:ext cx="4074249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1788" y="501650"/>
            <a:ext cx="3567112" cy="2674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61077" y="3343261"/>
            <a:ext cx="6790415" cy="312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86521"/>
            <a:ext cx="4074249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8320" y="6686521"/>
            <a:ext cx="4074249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6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64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Roboto" charset="0"/>
              <a:ea typeface="Roboto" charset="0"/>
              <a:cs typeface="Robo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461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18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92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Note the order of operation: &amp; applies</a:t>
            </a:r>
            <a:r>
              <a:rPr lang="en-US" baseline="0" dirty="0" smtClean="0">
                <a:latin typeface="Roboto" charset="0"/>
                <a:ea typeface="Roboto" charset="0"/>
                <a:cs typeface="Roboto" charset="0"/>
              </a:rPr>
              <a:t> to the entire expression</a:t>
            </a:r>
          </a:p>
          <a:p>
            <a:r>
              <a:rPr lang="en-US" baseline="0" dirty="0" smtClean="0">
                <a:latin typeface="Roboto" charset="0"/>
                <a:ea typeface="Roboto" charset="0"/>
                <a:cs typeface="Roboto" charset="0"/>
              </a:rPr>
              <a:t>Also: 2 instances of “syntactic sugar”</a:t>
            </a:r>
          </a:p>
        </p:txBody>
      </p:sp>
    </p:spTree>
    <p:extLst>
      <p:ext uri="{BB962C8B-B14F-4D97-AF65-F5344CB8AC3E}">
        <p14:creationId xmlns:p14="http://schemas.microsoft.com/office/powerpoint/2010/main" val="1322899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 S1 { … } *p; - this defines a ne</a:t>
            </a:r>
            <a:r>
              <a:rPr lang="en-US" baseline="0" dirty="0" smtClean="0"/>
              <a:t>w type “struct S1”, and creates a variable p with type “struct S1 *”</a:t>
            </a:r>
          </a:p>
          <a:p>
            <a:r>
              <a:rPr lang="en-US" baseline="0" dirty="0" smtClean="0"/>
              <a:t>#include &lt;</a:t>
            </a:r>
            <a:r>
              <a:rPr lang="en-US" baseline="0" dirty="0" err="1" smtClean="0"/>
              <a:t>stddef.h</a:t>
            </a:r>
            <a:r>
              <a:rPr lang="en-US" baseline="0" dirty="0" smtClean="0"/>
              <a:t>&gt;// for </a:t>
            </a:r>
            <a:r>
              <a:rPr lang="en-US" baseline="0" dirty="0" err="1" smtClean="0"/>
              <a:t>offsetof</a:t>
            </a:r>
            <a:endParaRPr lang="en-US" baseline="0" dirty="0" smtClean="0"/>
          </a:p>
          <a:p>
            <a:r>
              <a:rPr lang="en-US" baseline="0" dirty="0" err="1" smtClean="0"/>
              <a:t>printf</a:t>
            </a:r>
            <a:r>
              <a:rPr lang="en-US" baseline="0" dirty="0" smtClean="0"/>
              <a:t>("</a:t>
            </a:r>
            <a:r>
              <a:rPr lang="en-US" baseline="0" dirty="0" err="1" smtClean="0"/>
              <a:t>sizeof</a:t>
            </a:r>
            <a:r>
              <a:rPr lang="en-US" baseline="0" dirty="0" smtClean="0"/>
              <a:t> p = %d\n", (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sizeof</a:t>
            </a:r>
            <a:r>
              <a:rPr lang="en-US" baseline="0" dirty="0" smtClean="0"/>
              <a:t>(p));</a:t>
            </a:r>
          </a:p>
          <a:p>
            <a:r>
              <a:rPr lang="en-US" baseline="0" dirty="0" err="1" smtClean="0"/>
              <a:t>printf</a:t>
            </a:r>
            <a:r>
              <a:rPr lang="en-US" baseline="0" dirty="0" smtClean="0"/>
              <a:t>("offset of v in p = %d\n", (int) </a:t>
            </a:r>
            <a:r>
              <a:rPr lang="en-US" baseline="0" dirty="0" err="1" smtClean="0"/>
              <a:t>offsetof</a:t>
            </a:r>
            <a:r>
              <a:rPr lang="en-US" baseline="0" dirty="0" smtClean="0"/>
              <a:t>(struct S1, v));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3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struct S2 { … } a[10];</a:t>
            </a:r>
            <a:r>
              <a:rPr lang="en-US" baseline="0" dirty="0" smtClean="0"/>
              <a:t> - declares a new type “struct S2”, then declares an array </a:t>
            </a:r>
            <a:r>
              <a:rPr lang="en-US" i="1" baseline="0" dirty="0" smtClean="0"/>
              <a:t>a</a:t>
            </a:r>
            <a:r>
              <a:rPr lang="en-US" i="0" baseline="0" dirty="0" smtClean="0"/>
              <a:t> that contains 10 “struct S2” elements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06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the</a:t>
            </a:r>
            <a:r>
              <a:rPr lang="en-US" baseline="0"/>
              <a:t> behavior of bit-fields is mostly implementation-dependent (K&amp;R 6.9) – this example may not work on different systems!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827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7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0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89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14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89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53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a “.” access get translated</a:t>
            </a:r>
            <a:r>
              <a:rPr lang="en-US" baseline="0" dirty="0"/>
              <a:t> into assembly? It looks exactly like a pointer access: an offset is added to the beginning of the struct to reach the appropriate member, then the access is performed. When a “.” access is performed, no “pointer” (i.e. no address kept in some register) is needed: the </a:t>
            </a:r>
            <a:r>
              <a:rPr lang="en-US" baseline="0" dirty="0" err="1"/>
              <a:t>struct’s</a:t>
            </a:r>
            <a:r>
              <a:rPr lang="en-US" baseline="0" dirty="0"/>
              <a:t> location on the current function’s stack frame (or in the </a:t>
            </a:r>
            <a:r>
              <a:rPr lang="en-US" baseline="0" dirty="0" err="1"/>
              <a:t>args</a:t>
            </a:r>
            <a:r>
              <a:rPr lang="en-US" baseline="0" dirty="0"/>
              <a:t> section of the caller’s stack frame) is always known, so the offsets can always be calculated relative to </a:t>
            </a:r>
            <a:r>
              <a:rPr lang="en-US" baseline="0" dirty="0" smtClean="0"/>
              <a:t>%</a:t>
            </a:r>
            <a:r>
              <a:rPr lang="en-US" baseline="0" dirty="0" err="1" smtClean="0"/>
              <a:t>rsp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03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2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6" y="373589"/>
            <a:ext cx="8867301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6" y="1135589"/>
            <a:ext cx="8867301" cy="5425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99" y="337978"/>
            <a:ext cx="8858319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29353" y="-2231"/>
            <a:ext cx="8146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2016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9717" y="-2231"/>
            <a:ext cx="564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err="1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Structs</a:t>
            </a:r>
            <a:endParaRPr lang="en-US" sz="900" b="0" i="0" dirty="0" smtClean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30" Type="http://schemas.openxmlformats.org/officeDocument/2006/relationships/image" Target="../media/image2.png"/><Relationship Id="rId31" Type="http://schemas.openxmlformats.org/officeDocument/2006/relationships/image" Target="../media/image3.png"/><Relationship Id="rId32" Type="http://schemas.openxmlformats.org/officeDocument/2006/relationships/image" Target="../media/image4.png"/><Relationship Id="rId9" Type="http://schemas.openxmlformats.org/officeDocument/2006/relationships/tags" Target="../tags/tag10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33" Type="http://schemas.openxmlformats.org/officeDocument/2006/relationships/image" Target="../media/image5.png"/><Relationship Id="rId34" Type="http://schemas.openxmlformats.org/officeDocument/2006/relationships/image" Target="../media/image6.png"/><Relationship Id="rId35" Type="http://schemas.openxmlformats.org/officeDocument/2006/relationships/image" Target="../media/image7.png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67.xml"/><Relationship Id="rId12" Type="http://schemas.openxmlformats.org/officeDocument/2006/relationships/tags" Target="../tags/tag68.xml"/><Relationship Id="rId13" Type="http://schemas.openxmlformats.org/officeDocument/2006/relationships/tags" Target="../tags/tag69.xml"/><Relationship Id="rId14" Type="http://schemas.openxmlformats.org/officeDocument/2006/relationships/tags" Target="../tags/tag7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57.xml"/><Relationship Id="rId2" Type="http://schemas.openxmlformats.org/officeDocument/2006/relationships/tags" Target="../tags/tag58.xml"/><Relationship Id="rId3" Type="http://schemas.openxmlformats.org/officeDocument/2006/relationships/tags" Target="../tags/tag59.xml"/><Relationship Id="rId4" Type="http://schemas.openxmlformats.org/officeDocument/2006/relationships/tags" Target="../tags/tag60.xml"/><Relationship Id="rId5" Type="http://schemas.openxmlformats.org/officeDocument/2006/relationships/tags" Target="../tags/tag61.xml"/><Relationship Id="rId6" Type="http://schemas.openxmlformats.org/officeDocument/2006/relationships/tags" Target="../tags/tag62.xml"/><Relationship Id="rId7" Type="http://schemas.openxmlformats.org/officeDocument/2006/relationships/tags" Target="../tags/tag63.xml"/><Relationship Id="rId8" Type="http://schemas.openxmlformats.org/officeDocument/2006/relationships/tags" Target="../tags/tag64.xml"/><Relationship Id="rId9" Type="http://schemas.openxmlformats.org/officeDocument/2006/relationships/tags" Target="../tags/tag65.xml"/><Relationship Id="rId10" Type="http://schemas.openxmlformats.org/officeDocument/2006/relationships/tags" Target="../tags/tag66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81.xml"/><Relationship Id="rId12" Type="http://schemas.openxmlformats.org/officeDocument/2006/relationships/tags" Target="../tags/tag82.xml"/><Relationship Id="rId13" Type="http://schemas.openxmlformats.org/officeDocument/2006/relationships/tags" Target="../tags/tag83.xml"/><Relationship Id="rId14" Type="http://schemas.openxmlformats.org/officeDocument/2006/relationships/tags" Target="../tags/tag8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0.xml"/><Relationship Id="rId1" Type="http://schemas.openxmlformats.org/officeDocument/2006/relationships/tags" Target="../tags/tag71.xml"/><Relationship Id="rId2" Type="http://schemas.openxmlformats.org/officeDocument/2006/relationships/tags" Target="../tags/tag72.xml"/><Relationship Id="rId3" Type="http://schemas.openxmlformats.org/officeDocument/2006/relationships/tags" Target="../tags/tag73.xml"/><Relationship Id="rId4" Type="http://schemas.openxmlformats.org/officeDocument/2006/relationships/tags" Target="../tags/tag74.xml"/><Relationship Id="rId5" Type="http://schemas.openxmlformats.org/officeDocument/2006/relationships/tags" Target="../tags/tag75.xml"/><Relationship Id="rId6" Type="http://schemas.openxmlformats.org/officeDocument/2006/relationships/tags" Target="../tags/tag76.xml"/><Relationship Id="rId7" Type="http://schemas.openxmlformats.org/officeDocument/2006/relationships/tags" Target="../tags/tag77.xml"/><Relationship Id="rId8" Type="http://schemas.openxmlformats.org/officeDocument/2006/relationships/tags" Target="../tags/tag78.xml"/><Relationship Id="rId9" Type="http://schemas.openxmlformats.org/officeDocument/2006/relationships/tags" Target="../tags/tag79.xml"/><Relationship Id="rId10" Type="http://schemas.openxmlformats.org/officeDocument/2006/relationships/tags" Target="../tags/tag8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20" Type="http://schemas.openxmlformats.org/officeDocument/2006/relationships/notesSlide" Target="../notesSlides/notesSlide11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13.xml"/><Relationship Id="rId12" Type="http://schemas.openxmlformats.org/officeDocument/2006/relationships/tags" Target="../tags/tag114.xml"/><Relationship Id="rId13" Type="http://schemas.openxmlformats.org/officeDocument/2006/relationships/tags" Target="../tags/tag115.xml"/><Relationship Id="rId14" Type="http://schemas.openxmlformats.org/officeDocument/2006/relationships/tags" Target="../tags/tag116.xml"/><Relationship Id="rId15" Type="http://schemas.openxmlformats.org/officeDocument/2006/relationships/tags" Target="../tags/tag117.xml"/><Relationship Id="rId16" Type="http://schemas.openxmlformats.org/officeDocument/2006/relationships/tags" Target="../tags/tag118.xml"/><Relationship Id="rId17" Type="http://schemas.openxmlformats.org/officeDocument/2006/relationships/tags" Target="../tags/tag119.xml"/><Relationship Id="rId18" Type="http://schemas.openxmlformats.org/officeDocument/2006/relationships/slideLayout" Target="../slideLayouts/slideLayout3.xml"/><Relationship Id="rId19" Type="http://schemas.openxmlformats.org/officeDocument/2006/relationships/notesSlide" Target="../notesSlides/notesSlide12.xml"/><Relationship Id="rId1" Type="http://schemas.openxmlformats.org/officeDocument/2006/relationships/tags" Target="../tags/tag103.xml"/><Relationship Id="rId2" Type="http://schemas.openxmlformats.org/officeDocument/2006/relationships/tags" Target="../tags/tag104.xml"/><Relationship Id="rId3" Type="http://schemas.openxmlformats.org/officeDocument/2006/relationships/tags" Target="../tags/tag105.xml"/><Relationship Id="rId4" Type="http://schemas.openxmlformats.org/officeDocument/2006/relationships/tags" Target="../tags/tag106.xml"/><Relationship Id="rId5" Type="http://schemas.openxmlformats.org/officeDocument/2006/relationships/tags" Target="../tags/tag107.xml"/><Relationship Id="rId6" Type="http://schemas.openxmlformats.org/officeDocument/2006/relationships/tags" Target="../tags/tag108.xml"/><Relationship Id="rId7" Type="http://schemas.openxmlformats.org/officeDocument/2006/relationships/tags" Target="../tags/tag109.xml"/><Relationship Id="rId8" Type="http://schemas.openxmlformats.org/officeDocument/2006/relationships/tags" Target="../tags/tag110.xml"/><Relationship Id="rId9" Type="http://schemas.openxmlformats.org/officeDocument/2006/relationships/tags" Target="../tags/tag111.xml"/><Relationship Id="rId10" Type="http://schemas.openxmlformats.org/officeDocument/2006/relationships/tags" Target="../tags/tag11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30.xml"/><Relationship Id="rId12" Type="http://schemas.openxmlformats.org/officeDocument/2006/relationships/tags" Target="../tags/tag131.xml"/><Relationship Id="rId13" Type="http://schemas.openxmlformats.org/officeDocument/2006/relationships/tags" Target="../tags/tag132.xml"/><Relationship Id="rId14" Type="http://schemas.openxmlformats.org/officeDocument/2006/relationships/tags" Target="../tags/tag133.xml"/><Relationship Id="rId15" Type="http://schemas.openxmlformats.org/officeDocument/2006/relationships/tags" Target="../tags/tag134.xml"/><Relationship Id="rId16" Type="http://schemas.openxmlformats.org/officeDocument/2006/relationships/tags" Target="../tags/tag135.xml"/><Relationship Id="rId17" Type="http://schemas.openxmlformats.org/officeDocument/2006/relationships/tags" Target="../tags/tag136.xml"/><Relationship Id="rId18" Type="http://schemas.openxmlformats.org/officeDocument/2006/relationships/slideLayout" Target="../slideLayouts/slideLayout3.xml"/><Relationship Id="rId19" Type="http://schemas.openxmlformats.org/officeDocument/2006/relationships/notesSlide" Target="../notesSlides/notesSlide13.xml"/><Relationship Id="rId1" Type="http://schemas.openxmlformats.org/officeDocument/2006/relationships/tags" Target="../tags/tag120.xml"/><Relationship Id="rId2" Type="http://schemas.openxmlformats.org/officeDocument/2006/relationships/tags" Target="../tags/tag121.xml"/><Relationship Id="rId3" Type="http://schemas.openxmlformats.org/officeDocument/2006/relationships/tags" Target="../tags/tag122.xml"/><Relationship Id="rId4" Type="http://schemas.openxmlformats.org/officeDocument/2006/relationships/tags" Target="../tags/tag123.xml"/><Relationship Id="rId5" Type="http://schemas.openxmlformats.org/officeDocument/2006/relationships/tags" Target="../tags/tag124.xml"/><Relationship Id="rId6" Type="http://schemas.openxmlformats.org/officeDocument/2006/relationships/tags" Target="../tags/tag125.xml"/><Relationship Id="rId7" Type="http://schemas.openxmlformats.org/officeDocument/2006/relationships/tags" Target="../tags/tag126.xml"/><Relationship Id="rId8" Type="http://schemas.openxmlformats.org/officeDocument/2006/relationships/tags" Target="../tags/tag127.xml"/><Relationship Id="rId9" Type="http://schemas.openxmlformats.org/officeDocument/2006/relationships/tags" Target="../tags/tag128.xml"/><Relationship Id="rId10" Type="http://schemas.openxmlformats.org/officeDocument/2006/relationships/tags" Target="../tags/tag129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45.xml"/><Relationship Id="rId20" Type="http://schemas.openxmlformats.org/officeDocument/2006/relationships/tags" Target="../tags/tag156.xml"/><Relationship Id="rId21" Type="http://schemas.openxmlformats.org/officeDocument/2006/relationships/tags" Target="../tags/tag15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46.xml"/><Relationship Id="rId11" Type="http://schemas.openxmlformats.org/officeDocument/2006/relationships/tags" Target="../tags/tag147.xml"/><Relationship Id="rId12" Type="http://schemas.openxmlformats.org/officeDocument/2006/relationships/tags" Target="../tags/tag148.xml"/><Relationship Id="rId13" Type="http://schemas.openxmlformats.org/officeDocument/2006/relationships/tags" Target="../tags/tag149.xml"/><Relationship Id="rId14" Type="http://schemas.openxmlformats.org/officeDocument/2006/relationships/tags" Target="../tags/tag150.xml"/><Relationship Id="rId15" Type="http://schemas.openxmlformats.org/officeDocument/2006/relationships/tags" Target="../tags/tag151.xml"/><Relationship Id="rId16" Type="http://schemas.openxmlformats.org/officeDocument/2006/relationships/tags" Target="../tags/tag152.xml"/><Relationship Id="rId17" Type="http://schemas.openxmlformats.org/officeDocument/2006/relationships/tags" Target="../tags/tag153.xml"/><Relationship Id="rId18" Type="http://schemas.openxmlformats.org/officeDocument/2006/relationships/tags" Target="../tags/tag154.xml"/><Relationship Id="rId19" Type="http://schemas.openxmlformats.org/officeDocument/2006/relationships/tags" Target="../tags/tag155.xml"/><Relationship Id="rId1" Type="http://schemas.openxmlformats.org/officeDocument/2006/relationships/tags" Target="../tags/tag137.xml"/><Relationship Id="rId2" Type="http://schemas.openxmlformats.org/officeDocument/2006/relationships/tags" Target="../tags/tag138.xml"/><Relationship Id="rId3" Type="http://schemas.openxmlformats.org/officeDocument/2006/relationships/tags" Target="../tags/tag139.xml"/><Relationship Id="rId4" Type="http://schemas.openxmlformats.org/officeDocument/2006/relationships/tags" Target="../tags/tag140.xml"/><Relationship Id="rId5" Type="http://schemas.openxmlformats.org/officeDocument/2006/relationships/tags" Target="../tags/tag141.xml"/><Relationship Id="rId6" Type="http://schemas.openxmlformats.org/officeDocument/2006/relationships/tags" Target="../tags/tag142.xml"/><Relationship Id="rId7" Type="http://schemas.openxmlformats.org/officeDocument/2006/relationships/tags" Target="../tags/tag143.xml"/><Relationship Id="rId8" Type="http://schemas.openxmlformats.org/officeDocument/2006/relationships/tags" Target="../tags/tag14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4" Type="http://schemas.openxmlformats.org/officeDocument/2006/relationships/tags" Target="../tags/tag161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58.xml"/><Relationship Id="rId2" Type="http://schemas.openxmlformats.org/officeDocument/2006/relationships/tags" Target="../tags/tag15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2.xml"/><Relationship Id="rId2" Type="http://schemas.openxmlformats.org/officeDocument/2006/relationships/tags" Target="../tags/tag163.xml"/></Relationships>
</file>

<file path=ppt/slides/_rels/slide18.xml.rels><?xml version="1.0" encoding="UTF-8" standalone="yes"?>
<Relationships xmlns="http://schemas.openxmlformats.org/package/2006/relationships"><Relationship Id="rId20" Type="http://schemas.openxmlformats.org/officeDocument/2006/relationships/tags" Target="../tags/tag184.xml"/><Relationship Id="rId21" Type="http://schemas.openxmlformats.org/officeDocument/2006/relationships/tags" Target="../tags/tag185.xml"/><Relationship Id="rId22" Type="http://schemas.openxmlformats.org/officeDocument/2006/relationships/tags" Target="../tags/tag186.xml"/><Relationship Id="rId23" Type="http://schemas.openxmlformats.org/officeDocument/2006/relationships/tags" Target="../tags/tag187.xml"/><Relationship Id="rId24" Type="http://schemas.openxmlformats.org/officeDocument/2006/relationships/tags" Target="../tags/tag188.xml"/><Relationship Id="rId25" Type="http://schemas.openxmlformats.org/officeDocument/2006/relationships/tags" Target="../tags/tag189.xml"/><Relationship Id="rId26" Type="http://schemas.openxmlformats.org/officeDocument/2006/relationships/tags" Target="../tags/tag190.xml"/><Relationship Id="rId27" Type="http://schemas.openxmlformats.org/officeDocument/2006/relationships/tags" Target="../tags/tag191.xml"/><Relationship Id="rId28" Type="http://schemas.openxmlformats.org/officeDocument/2006/relationships/tags" Target="../tags/tag192.xml"/><Relationship Id="rId29" Type="http://schemas.openxmlformats.org/officeDocument/2006/relationships/tags" Target="../tags/tag193.xml"/><Relationship Id="rId1" Type="http://schemas.openxmlformats.org/officeDocument/2006/relationships/tags" Target="../tags/tag165.xml"/><Relationship Id="rId2" Type="http://schemas.openxmlformats.org/officeDocument/2006/relationships/tags" Target="../tags/tag166.xml"/><Relationship Id="rId3" Type="http://schemas.openxmlformats.org/officeDocument/2006/relationships/tags" Target="../tags/tag167.xml"/><Relationship Id="rId4" Type="http://schemas.openxmlformats.org/officeDocument/2006/relationships/tags" Target="../tags/tag168.xml"/><Relationship Id="rId5" Type="http://schemas.openxmlformats.org/officeDocument/2006/relationships/tags" Target="../tags/tag169.xml"/><Relationship Id="rId30" Type="http://schemas.openxmlformats.org/officeDocument/2006/relationships/tags" Target="../tags/tag194.xml"/><Relationship Id="rId31" Type="http://schemas.openxmlformats.org/officeDocument/2006/relationships/tags" Target="../tags/tag195.xml"/><Relationship Id="rId32" Type="http://schemas.openxmlformats.org/officeDocument/2006/relationships/tags" Target="../tags/tag196.xml"/><Relationship Id="rId9" Type="http://schemas.openxmlformats.org/officeDocument/2006/relationships/tags" Target="../tags/tag173.xml"/><Relationship Id="rId6" Type="http://schemas.openxmlformats.org/officeDocument/2006/relationships/tags" Target="../tags/tag170.xml"/><Relationship Id="rId7" Type="http://schemas.openxmlformats.org/officeDocument/2006/relationships/tags" Target="../tags/tag171.xml"/><Relationship Id="rId8" Type="http://schemas.openxmlformats.org/officeDocument/2006/relationships/tags" Target="../tags/tag172.xml"/><Relationship Id="rId33" Type="http://schemas.openxmlformats.org/officeDocument/2006/relationships/tags" Target="../tags/tag197.xml"/><Relationship Id="rId34" Type="http://schemas.openxmlformats.org/officeDocument/2006/relationships/tags" Target="../tags/tag198.xml"/><Relationship Id="rId35" Type="http://schemas.openxmlformats.org/officeDocument/2006/relationships/tags" Target="../tags/tag199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74.xml"/><Relationship Id="rId11" Type="http://schemas.openxmlformats.org/officeDocument/2006/relationships/tags" Target="../tags/tag175.xml"/><Relationship Id="rId12" Type="http://schemas.openxmlformats.org/officeDocument/2006/relationships/tags" Target="../tags/tag176.xml"/><Relationship Id="rId13" Type="http://schemas.openxmlformats.org/officeDocument/2006/relationships/tags" Target="../tags/tag177.xml"/><Relationship Id="rId14" Type="http://schemas.openxmlformats.org/officeDocument/2006/relationships/tags" Target="../tags/tag178.xml"/><Relationship Id="rId15" Type="http://schemas.openxmlformats.org/officeDocument/2006/relationships/tags" Target="../tags/tag179.xml"/><Relationship Id="rId16" Type="http://schemas.openxmlformats.org/officeDocument/2006/relationships/tags" Target="../tags/tag180.xml"/><Relationship Id="rId17" Type="http://schemas.openxmlformats.org/officeDocument/2006/relationships/tags" Target="../tags/tag181.xml"/><Relationship Id="rId18" Type="http://schemas.openxmlformats.org/officeDocument/2006/relationships/tags" Target="../tags/tag182.xml"/><Relationship Id="rId19" Type="http://schemas.openxmlformats.org/officeDocument/2006/relationships/tags" Target="../tags/tag183.xml"/><Relationship Id="rId37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208.xml"/><Relationship Id="rId20" Type="http://schemas.openxmlformats.org/officeDocument/2006/relationships/tags" Target="../tags/tag219.xml"/><Relationship Id="rId21" Type="http://schemas.openxmlformats.org/officeDocument/2006/relationships/tags" Target="../tags/tag220.xml"/><Relationship Id="rId22" Type="http://schemas.openxmlformats.org/officeDocument/2006/relationships/tags" Target="../tags/tag221.xml"/><Relationship Id="rId23" Type="http://schemas.openxmlformats.org/officeDocument/2006/relationships/tags" Target="../tags/tag222.xml"/><Relationship Id="rId24" Type="http://schemas.openxmlformats.org/officeDocument/2006/relationships/tags" Target="../tags/tag223.xml"/><Relationship Id="rId25" Type="http://schemas.openxmlformats.org/officeDocument/2006/relationships/tags" Target="../tags/tag224.xml"/><Relationship Id="rId26" Type="http://schemas.openxmlformats.org/officeDocument/2006/relationships/tags" Target="../tags/tag225.xml"/><Relationship Id="rId27" Type="http://schemas.openxmlformats.org/officeDocument/2006/relationships/slideLayout" Target="../slideLayouts/slideLayout2.xml"/><Relationship Id="rId10" Type="http://schemas.openxmlformats.org/officeDocument/2006/relationships/tags" Target="../tags/tag209.xml"/><Relationship Id="rId11" Type="http://schemas.openxmlformats.org/officeDocument/2006/relationships/tags" Target="../tags/tag210.xml"/><Relationship Id="rId12" Type="http://schemas.openxmlformats.org/officeDocument/2006/relationships/tags" Target="../tags/tag211.xml"/><Relationship Id="rId13" Type="http://schemas.openxmlformats.org/officeDocument/2006/relationships/tags" Target="../tags/tag212.xml"/><Relationship Id="rId14" Type="http://schemas.openxmlformats.org/officeDocument/2006/relationships/tags" Target="../tags/tag213.xml"/><Relationship Id="rId15" Type="http://schemas.openxmlformats.org/officeDocument/2006/relationships/tags" Target="../tags/tag214.xml"/><Relationship Id="rId16" Type="http://schemas.openxmlformats.org/officeDocument/2006/relationships/tags" Target="../tags/tag215.xml"/><Relationship Id="rId17" Type="http://schemas.openxmlformats.org/officeDocument/2006/relationships/tags" Target="../tags/tag216.xml"/><Relationship Id="rId18" Type="http://schemas.openxmlformats.org/officeDocument/2006/relationships/tags" Target="../tags/tag217.xml"/><Relationship Id="rId19" Type="http://schemas.openxmlformats.org/officeDocument/2006/relationships/tags" Target="../tags/tag218.xml"/><Relationship Id="rId1" Type="http://schemas.openxmlformats.org/officeDocument/2006/relationships/tags" Target="../tags/tag200.xml"/><Relationship Id="rId2" Type="http://schemas.openxmlformats.org/officeDocument/2006/relationships/tags" Target="../tags/tag201.xml"/><Relationship Id="rId3" Type="http://schemas.openxmlformats.org/officeDocument/2006/relationships/tags" Target="../tags/tag202.xml"/><Relationship Id="rId4" Type="http://schemas.openxmlformats.org/officeDocument/2006/relationships/tags" Target="../tags/tag203.xml"/><Relationship Id="rId5" Type="http://schemas.openxmlformats.org/officeDocument/2006/relationships/tags" Target="../tags/tag204.xml"/><Relationship Id="rId6" Type="http://schemas.openxmlformats.org/officeDocument/2006/relationships/tags" Target="../tags/tag205.xml"/><Relationship Id="rId7" Type="http://schemas.openxmlformats.org/officeDocument/2006/relationships/tags" Target="../tags/tag206.xml"/><Relationship Id="rId8" Type="http://schemas.openxmlformats.org/officeDocument/2006/relationships/tags" Target="../tags/tag20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4" Type="http://schemas.openxmlformats.org/officeDocument/2006/relationships/tags" Target="../tags/tag229.xml"/><Relationship Id="rId5" Type="http://schemas.openxmlformats.org/officeDocument/2006/relationships/tags" Target="../tags/tag230.xml"/><Relationship Id="rId6" Type="http://schemas.openxmlformats.org/officeDocument/2006/relationships/tags" Target="../tags/tag231.xml"/><Relationship Id="rId7" Type="http://schemas.openxmlformats.org/officeDocument/2006/relationships/tags" Target="../tags/tag232.xml"/><Relationship Id="rId8" Type="http://schemas.openxmlformats.org/officeDocument/2006/relationships/tags" Target="../tags/tag233.xml"/><Relationship Id="rId9" Type="http://schemas.openxmlformats.org/officeDocument/2006/relationships/tags" Target="../tags/tag234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226.xml"/><Relationship Id="rId2" Type="http://schemas.openxmlformats.org/officeDocument/2006/relationships/tags" Target="../tags/tag2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245.xml"/><Relationship Id="rId12" Type="http://schemas.openxmlformats.org/officeDocument/2006/relationships/tags" Target="../tags/tag246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6.xml"/><Relationship Id="rId1" Type="http://schemas.openxmlformats.org/officeDocument/2006/relationships/tags" Target="../tags/tag235.xml"/><Relationship Id="rId2" Type="http://schemas.openxmlformats.org/officeDocument/2006/relationships/tags" Target="../tags/tag236.xml"/><Relationship Id="rId3" Type="http://schemas.openxmlformats.org/officeDocument/2006/relationships/tags" Target="../tags/tag237.xml"/><Relationship Id="rId4" Type="http://schemas.openxmlformats.org/officeDocument/2006/relationships/tags" Target="../tags/tag238.xml"/><Relationship Id="rId5" Type="http://schemas.openxmlformats.org/officeDocument/2006/relationships/tags" Target="../tags/tag239.xml"/><Relationship Id="rId6" Type="http://schemas.openxmlformats.org/officeDocument/2006/relationships/tags" Target="../tags/tag240.xml"/><Relationship Id="rId7" Type="http://schemas.openxmlformats.org/officeDocument/2006/relationships/tags" Target="../tags/tag241.xml"/><Relationship Id="rId8" Type="http://schemas.openxmlformats.org/officeDocument/2006/relationships/tags" Target="../tags/tag242.xml"/><Relationship Id="rId9" Type="http://schemas.openxmlformats.org/officeDocument/2006/relationships/tags" Target="../tags/tag243.xml"/><Relationship Id="rId10" Type="http://schemas.openxmlformats.org/officeDocument/2006/relationships/tags" Target="../tags/tag244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257.xml"/><Relationship Id="rId12" Type="http://schemas.openxmlformats.org/officeDocument/2006/relationships/slideLayout" Target="../slideLayouts/slideLayout2.xml"/><Relationship Id="rId1" Type="http://schemas.openxmlformats.org/officeDocument/2006/relationships/tags" Target="../tags/tag247.xml"/><Relationship Id="rId2" Type="http://schemas.openxmlformats.org/officeDocument/2006/relationships/tags" Target="../tags/tag248.xml"/><Relationship Id="rId3" Type="http://schemas.openxmlformats.org/officeDocument/2006/relationships/tags" Target="../tags/tag249.xml"/><Relationship Id="rId4" Type="http://schemas.openxmlformats.org/officeDocument/2006/relationships/tags" Target="../tags/tag250.xml"/><Relationship Id="rId5" Type="http://schemas.openxmlformats.org/officeDocument/2006/relationships/tags" Target="../tags/tag251.xml"/><Relationship Id="rId6" Type="http://schemas.openxmlformats.org/officeDocument/2006/relationships/tags" Target="../tags/tag252.xml"/><Relationship Id="rId7" Type="http://schemas.openxmlformats.org/officeDocument/2006/relationships/tags" Target="../tags/tag253.xml"/><Relationship Id="rId8" Type="http://schemas.openxmlformats.org/officeDocument/2006/relationships/tags" Target="../tags/tag254.xml"/><Relationship Id="rId9" Type="http://schemas.openxmlformats.org/officeDocument/2006/relationships/tags" Target="../tags/tag255.xml"/><Relationship Id="rId10" Type="http://schemas.openxmlformats.org/officeDocument/2006/relationships/tags" Target="../tags/tag256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66.xml"/><Relationship Id="rId20" Type="http://schemas.openxmlformats.org/officeDocument/2006/relationships/tags" Target="../tags/tag277.xml"/><Relationship Id="rId21" Type="http://schemas.openxmlformats.org/officeDocument/2006/relationships/slideLayout" Target="../slideLayouts/slideLayout2.xml"/><Relationship Id="rId10" Type="http://schemas.openxmlformats.org/officeDocument/2006/relationships/tags" Target="../tags/tag267.xml"/><Relationship Id="rId11" Type="http://schemas.openxmlformats.org/officeDocument/2006/relationships/tags" Target="../tags/tag268.xml"/><Relationship Id="rId12" Type="http://schemas.openxmlformats.org/officeDocument/2006/relationships/tags" Target="../tags/tag269.xml"/><Relationship Id="rId13" Type="http://schemas.openxmlformats.org/officeDocument/2006/relationships/tags" Target="../tags/tag270.xml"/><Relationship Id="rId14" Type="http://schemas.openxmlformats.org/officeDocument/2006/relationships/tags" Target="../tags/tag271.xml"/><Relationship Id="rId15" Type="http://schemas.openxmlformats.org/officeDocument/2006/relationships/tags" Target="../tags/tag272.xml"/><Relationship Id="rId16" Type="http://schemas.openxmlformats.org/officeDocument/2006/relationships/tags" Target="../tags/tag273.xml"/><Relationship Id="rId17" Type="http://schemas.openxmlformats.org/officeDocument/2006/relationships/tags" Target="../tags/tag274.xml"/><Relationship Id="rId18" Type="http://schemas.openxmlformats.org/officeDocument/2006/relationships/tags" Target="../tags/tag275.xml"/><Relationship Id="rId19" Type="http://schemas.openxmlformats.org/officeDocument/2006/relationships/tags" Target="../tags/tag276.xml"/><Relationship Id="rId1" Type="http://schemas.openxmlformats.org/officeDocument/2006/relationships/tags" Target="../tags/tag258.xml"/><Relationship Id="rId2" Type="http://schemas.openxmlformats.org/officeDocument/2006/relationships/tags" Target="../tags/tag259.xml"/><Relationship Id="rId3" Type="http://schemas.openxmlformats.org/officeDocument/2006/relationships/tags" Target="../tags/tag260.xml"/><Relationship Id="rId4" Type="http://schemas.openxmlformats.org/officeDocument/2006/relationships/tags" Target="../tags/tag261.xml"/><Relationship Id="rId5" Type="http://schemas.openxmlformats.org/officeDocument/2006/relationships/tags" Target="../tags/tag262.xml"/><Relationship Id="rId6" Type="http://schemas.openxmlformats.org/officeDocument/2006/relationships/tags" Target="../tags/tag263.xml"/><Relationship Id="rId7" Type="http://schemas.openxmlformats.org/officeDocument/2006/relationships/tags" Target="../tags/tag264.xml"/><Relationship Id="rId8" Type="http://schemas.openxmlformats.org/officeDocument/2006/relationships/tags" Target="../tags/tag26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4" Type="http://schemas.openxmlformats.org/officeDocument/2006/relationships/tags" Target="../tags/tag281.xml"/><Relationship Id="rId5" Type="http://schemas.openxmlformats.org/officeDocument/2006/relationships/tags" Target="../tags/tag282.xml"/><Relationship Id="rId6" Type="http://schemas.openxmlformats.org/officeDocument/2006/relationships/tags" Target="../tags/tag283.xml"/><Relationship Id="rId7" Type="http://schemas.openxmlformats.org/officeDocument/2006/relationships/tags" Target="../tags/tag284.xml"/><Relationship Id="rId8" Type="http://schemas.openxmlformats.org/officeDocument/2006/relationships/slideLayout" Target="../slideLayouts/slideLayout2.xml"/><Relationship Id="rId1" Type="http://schemas.openxmlformats.org/officeDocument/2006/relationships/tags" Target="../tags/tag278.xml"/><Relationship Id="rId2" Type="http://schemas.openxmlformats.org/officeDocument/2006/relationships/tags" Target="../tags/tag27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4" Type="http://schemas.openxmlformats.org/officeDocument/2006/relationships/tags" Target="../tags/tag288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85.xml"/><Relationship Id="rId2" Type="http://schemas.openxmlformats.org/officeDocument/2006/relationships/tags" Target="../tags/tag28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4" Type="http://schemas.openxmlformats.org/officeDocument/2006/relationships/tags" Target="../tags/tag29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7.xml"/><Relationship Id="rId1" Type="http://schemas.openxmlformats.org/officeDocument/2006/relationships/tags" Target="../tags/tag289.xml"/><Relationship Id="rId2" Type="http://schemas.openxmlformats.org/officeDocument/2006/relationships/tags" Target="../tags/tag29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9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8.xml"/><Relationship Id="rId1" Type="http://schemas.openxmlformats.org/officeDocument/2006/relationships/tags" Target="../tags/tag293.xml"/><Relationship Id="rId2" Type="http://schemas.openxmlformats.org/officeDocument/2006/relationships/tags" Target="../tags/tag29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3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4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slideLayout" Target="../slideLayouts/slideLayout3.xml"/><Relationship Id="rId6" Type="http://schemas.openxmlformats.org/officeDocument/2006/relationships/notesSlide" Target="../notesSlides/notesSlide5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6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7.xm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4" Type="http://schemas.openxmlformats.org/officeDocument/2006/relationships/tags" Target="../tags/tag55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8.xml"/><Relationship Id="rId1" Type="http://schemas.openxmlformats.org/officeDocument/2006/relationships/tags" Target="../tags/tag52.xml"/><Relationship Id="rId2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5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0"/>
          <a:stretch>
            <a:fillRect/>
          </a:stretch>
        </p:blipFill>
        <p:spPr>
          <a:xfrm>
            <a:off x="2147855" y="5649630"/>
            <a:ext cx="1204945" cy="1055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Anonymous Pro" panose="02060609030202000504" pitchFamily="49" charset="0"/>
              </a:rPr>
              <a:t>car *c = malloc(sizeof(car));</a:t>
            </a:r>
          </a:p>
          <a:p>
            <a:r>
              <a:rPr lang="en-US" sz="1600" dirty="0">
                <a:solidFill>
                  <a:srgbClr val="C00000"/>
                </a:solidFill>
                <a:latin typeface="Anonymous Pro" panose="02060609030202000504" pitchFamily="49" charset="0"/>
              </a:rPr>
              <a:t>c-&gt;miles = 100;</a:t>
            </a:r>
          </a:p>
          <a:p>
            <a:r>
              <a:rPr lang="en-US" sz="1600" dirty="0">
                <a:solidFill>
                  <a:srgbClr val="C00000"/>
                </a:solidFill>
                <a:latin typeface="Anonymous Pro" panose="02060609030202000504" pitchFamily="49" charset="0"/>
              </a:rPr>
              <a:t>c-&gt;gals = 17;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float mpg = get_mpg(c);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Anonymous Pro" panose="02060609030202000504" pitchFamily="49" charset="0"/>
              </a:rPr>
              <a:t>Car c = new Car();</a:t>
            </a:r>
          </a:p>
          <a:p>
            <a:r>
              <a:rPr lang="en-US" sz="1600" dirty="0">
                <a:solidFill>
                  <a:srgbClr val="C00000"/>
                </a:solidFill>
                <a:latin typeface="Anonymous Pro" panose="02060609030202000504" pitchFamily="49" charset="0"/>
              </a:rPr>
              <a:t>c.setMiles(100);</a:t>
            </a:r>
          </a:p>
          <a:p>
            <a:r>
              <a:rPr lang="en-US" sz="1600" dirty="0">
                <a:solidFill>
                  <a:srgbClr val="C00000"/>
                </a:solidFill>
                <a:latin typeface="Anonymous Pro" panose="02060609030202000504" pitchFamily="49" charset="0"/>
              </a:rPr>
              <a:t>c.setGals(17);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float mpg =</a:t>
            </a:r>
            <a:br>
              <a:rPr lang="en-US" sz="1600" b="0" dirty="0">
                <a:latin typeface="Anonymous Pro" panose="02060609030202000504" pitchFamily="49" charset="0"/>
              </a:rPr>
            </a:br>
            <a:r>
              <a:rPr lang="en-US" sz="1600" b="0" dirty="0">
                <a:latin typeface="Anonymous Pro" panose="02060609030202000504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rgbClr val="D2D2F4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Anonymous Pro" panose="02060609030202000504" pitchFamily="49" charset="0"/>
              </a:rPr>
              <a:t>get_mpg: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pushq   %rbp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movq    %rsp, %rbp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...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popq    %rbp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ret</a:t>
            </a:r>
          </a:p>
        </p:txBody>
      </p:sp>
      <p:pic>
        <p:nvPicPr>
          <p:cNvPr id="16" name="Picture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1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8"/>
            </p:custDataLst>
          </p:nvPr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26" name="Group 25"/>
          <p:cNvGrpSpPr/>
          <p:nvPr>
            <p:custDataLst>
              <p:tags r:id="rId9"/>
            </p:custDataLst>
          </p:nvPr>
        </p:nvGrpSpPr>
        <p:grpSpPr>
          <a:xfrm>
            <a:off x="5626100" y="4444347"/>
            <a:ext cx="2984500" cy="1017305"/>
            <a:chOff x="2057400" y="4480727"/>
            <a:chExt cx="2984500" cy="1017305"/>
          </a:xfrm>
        </p:grpSpPr>
        <p:pic>
          <p:nvPicPr>
            <p:cNvPr id="18" name="Picture 17"/>
            <p:cNvPicPr>
              <a:picLocks noChangeAspect="1"/>
            </p:cNvPicPr>
            <p:nvPr>
              <p:custDataLst>
                <p:tags r:id="rId25"/>
              </p:custDataLst>
            </p:nvPr>
          </p:nvPicPr>
          <p:blipFill>
            <a:blip r:embed="rId32"/>
            <a:stretch>
              <a:fillRect/>
            </a:stretch>
          </p:blipFill>
          <p:spPr>
            <a:xfrm>
              <a:off x="3276600" y="4480727"/>
              <a:ext cx="772668" cy="101730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>
              <p:custDataLst>
                <p:tags r:id="rId26"/>
              </p:custDataLst>
            </p:nvPr>
          </p:nvPicPr>
          <p:blipFill>
            <a:blip r:embed="rId33"/>
            <a:stretch>
              <a:fillRect/>
            </a:stretch>
          </p:blipFill>
          <p:spPr>
            <a:xfrm>
              <a:off x="2057400" y="4597400"/>
              <a:ext cx="1081903" cy="812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>
              <p:custDataLst>
                <p:tags r:id="rId27"/>
              </p:custDataLst>
            </p:nvPr>
          </p:nvPicPr>
          <p:blipFill>
            <a:blip r:embed="rId34"/>
            <a:stretch>
              <a:fillRect/>
            </a:stretch>
          </p:blipFill>
          <p:spPr>
            <a:xfrm>
              <a:off x="4267200" y="4522721"/>
              <a:ext cx="774700" cy="897741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>
            <p:custDataLst>
              <p:tags r:id="rId10"/>
            </p:custDataLst>
          </p:nvPr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>
            <p:custDataLst>
              <p:tags r:id="rId11"/>
            </p:custDataLst>
          </p:nvPr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>
            <p:custDataLst>
              <p:tags r:id="rId13"/>
            </p:custDataLst>
          </p:nvPr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Anonymous Pro" panose="02060609030202000504" pitchFamily="49" charset="0"/>
              </a:rPr>
              <a:t>0111010000011000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100011010000010000000010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1000100111000010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>
            <p:custDataLst>
              <p:tags r:id="rId15"/>
            </p:custDataLst>
          </p:nvPr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>
            <p:custDataLst>
              <p:tags r:id="rId16"/>
            </p:custDataLst>
          </p:nvPr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OS:</a:t>
            </a:r>
          </a:p>
        </p:txBody>
      </p:sp>
      <p:sp>
        <p:nvSpPr>
          <p:cNvPr id="31" name="Rectangle 30"/>
          <p:cNvSpPr/>
          <p:nvPr>
            <p:custDataLst>
              <p:tags r:id="rId17"/>
            </p:custDataLst>
          </p:nvPr>
        </p:nvSpPr>
        <p:spPr bwMode="auto">
          <a:xfrm>
            <a:off x="5562600" y="4419600"/>
            <a:ext cx="30480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32" name="Straight Arrow Connector 31"/>
          <p:cNvCxnSpPr>
            <a:stCxn id="9" idx="2"/>
          </p:cNvCxnSpPr>
          <p:nvPr>
            <p:custDataLst>
              <p:tags r:id="rId18"/>
            </p:custDataLst>
          </p:nvPr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>
            <p:custDataLst>
              <p:tags r:id="rId19"/>
            </p:custDataLst>
          </p:nvPr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>
            <p:custDataLst>
              <p:tags r:id="rId20"/>
            </p:custDataLst>
          </p:nvPr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21"/>
            </p:custDataLst>
          </p:nvPr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>
            <p:custDataLst>
              <p:tags r:id="rId22"/>
            </p:custDataLst>
          </p:nvPr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5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106" name="TextBox 105"/>
          <p:cNvSpPr txBox="1"/>
          <p:nvPr>
            <p:custDataLst>
              <p:tags r:id="rId24"/>
            </p:custDataLst>
          </p:nvPr>
        </p:nvSpPr>
        <p:spPr>
          <a:xfrm>
            <a:off x="7010399" y="381000"/>
            <a:ext cx="21336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999999"/>
                </a:solidFill>
                <a:latin typeface="Calibri" pitchFamily="34" charset="0"/>
              </a:rPr>
              <a:t>Memory &amp; data</a:t>
            </a:r>
            <a:endParaRPr lang="en-US" sz="1800" dirty="0">
              <a:solidFill>
                <a:srgbClr val="999999"/>
              </a:solidFill>
              <a:latin typeface="Calibri" pitchFamily="34" charset="0"/>
            </a:endParaRP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Integers &amp; floats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Machine code &amp; C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x86 </a:t>
            </a:r>
            <a:r>
              <a:rPr lang="en-US" sz="1800" dirty="0" smtClean="0">
                <a:solidFill>
                  <a:srgbClr val="999999"/>
                </a:solidFill>
                <a:latin typeface="Calibri" pitchFamily="34" charset="0"/>
              </a:rPr>
              <a:t>assembly</a:t>
            </a:r>
            <a:endParaRPr lang="en-US" sz="1800" dirty="0">
              <a:solidFill>
                <a:srgbClr val="999999"/>
              </a:solidFill>
              <a:latin typeface="Calibri" pitchFamily="34" charset="0"/>
            </a:endParaRP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Procedures &amp; stacks</a:t>
            </a:r>
          </a:p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Arrays &amp; structs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&amp; caches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Processes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Virtual memory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allocation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Java vs. C</a:t>
            </a:r>
          </a:p>
        </p:txBody>
      </p:sp>
    </p:spTree>
    <p:extLst>
      <p:ext uri="{BB962C8B-B14F-4D97-AF65-F5344CB8AC3E}">
        <p14:creationId xmlns:p14="http://schemas.microsoft.com/office/powerpoint/2010/main" val="13389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90512" y="3848176"/>
            <a:ext cx="7737871" cy="2863850"/>
          </a:xfrm>
        </p:spPr>
        <p:txBody>
          <a:bodyPr/>
          <a:lstStyle/>
          <a:p>
            <a:r>
              <a:rPr lang="en-US" dirty="0"/>
              <a:t>Characteristics</a:t>
            </a:r>
          </a:p>
          <a:p>
            <a:pPr lvl="1"/>
            <a:r>
              <a:rPr lang="en-US" dirty="0"/>
              <a:t>Contiguously-allocated region of memory</a:t>
            </a:r>
          </a:p>
          <a:p>
            <a:pPr lvl="1"/>
            <a:r>
              <a:rPr lang="en-US" dirty="0"/>
              <a:t>Refer to members within structure by names</a:t>
            </a:r>
          </a:p>
          <a:p>
            <a:pPr lvl="1"/>
            <a:r>
              <a:rPr lang="en-US" dirty="0"/>
              <a:t>Members may be of different types</a:t>
            </a:r>
          </a:p>
        </p:txBody>
      </p:sp>
      <p:sp>
        <p:nvSpPr>
          <p:cNvPr id="21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b="0" dirty="0">
                <a:latin typeface="Anonymous Pro" panose="02060609030202000504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>
            <p:custDataLst>
              <p:tags r:id="rId4"/>
            </p:custDataLst>
          </p:nvPr>
        </p:nvGrpSpPr>
        <p:grpSpPr>
          <a:xfrm>
            <a:off x="4283968" y="1024921"/>
            <a:ext cx="3950115" cy="1611991"/>
            <a:chOff x="4283968" y="1024921"/>
            <a:chExt cx="3950115" cy="1611991"/>
          </a:xfrm>
        </p:grpSpPr>
        <p:sp>
          <p:nvSpPr>
            <p:cNvPr id="30" name="Line 1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 dirty="0">
                  <a:latin typeface="Anonymous Pro" panose="020606090302020005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err="1">
                  <a:latin typeface="Anonymous Pro" panose="02060609030202000504" pitchFamily="49" charset="0"/>
                </a:rPr>
                <a:t>i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next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>
                  <a:latin typeface="Anonymous Pro" panose="020606090302020005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886488" y="2239367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16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794518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24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19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32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latin typeface="Anonymous Pro" panose="02060609030202000504" pitchFamily="49" charset="0"/>
              </a:rPr>
              <a:t> rec {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</a:t>
            </a:r>
            <a:r>
              <a:rPr lang="en-US" sz="1800" b="0" dirty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rec 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 *r;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Structure Representation</a:t>
            </a:r>
            <a:endParaRPr lang="en-US" dirty="0"/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6286" y="3116281"/>
            <a:ext cx="8867301" cy="3444330"/>
          </a:xfrm>
        </p:spPr>
        <p:txBody>
          <a:bodyPr/>
          <a:lstStyle/>
          <a:p>
            <a:r>
              <a:rPr lang="en-US" dirty="0" smtClean="0"/>
              <a:t>Structure represented as block of memory</a:t>
            </a:r>
          </a:p>
          <a:p>
            <a:pPr lvl="1"/>
            <a:r>
              <a:rPr lang="en-US" dirty="0" smtClean="0"/>
              <a:t>Big enough to hold all of the fields</a:t>
            </a:r>
          </a:p>
          <a:p>
            <a:r>
              <a:rPr lang="en-US" dirty="0" smtClean="0"/>
              <a:t>Fields ordered according to declaration order</a:t>
            </a:r>
          </a:p>
          <a:p>
            <a:pPr lvl="1"/>
            <a:r>
              <a:rPr lang="en-US" dirty="0" smtClean="0"/>
              <a:t>Even if another ordering could yield a more compact representation</a:t>
            </a:r>
          </a:p>
          <a:p>
            <a:r>
              <a:rPr lang="en-US" dirty="0" smtClean="0"/>
              <a:t>Compiler determines overall size + positions of fields</a:t>
            </a:r>
          </a:p>
          <a:p>
            <a:pPr lvl="1"/>
            <a:r>
              <a:rPr lang="en-US" dirty="0" smtClean="0"/>
              <a:t>Machine-level program has no understanding of the structures in the source code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b="0" dirty="0">
                <a:latin typeface="Anonymous Pro" panose="02060609030202000504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>
            <p:custDataLst>
              <p:tags r:id="rId5"/>
            </p:custDataLst>
          </p:nvPr>
        </p:nvGrpSpPr>
        <p:grpSpPr>
          <a:xfrm>
            <a:off x="4283968" y="1024921"/>
            <a:ext cx="3950115" cy="1611991"/>
            <a:chOff x="4283968" y="1024921"/>
            <a:chExt cx="3950115" cy="1611991"/>
          </a:xfrm>
        </p:grpSpPr>
        <p:sp>
          <p:nvSpPr>
            <p:cNvPr id="30" name="Line 1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 dirty="0">
                  <a:latin typeface="Anonymous Pro" panose="020606090302020005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err="1">
                  <a:latin typeface="Anonymous Pro" panose="02060609030202000504" pitchFamily="49" charset="0"/>
                </a:rPr>
                <a:t>i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next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>
                  <a:latin typeface="Anonymous Pro" panose="020606090302020005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886488" y="2239367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16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794518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24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19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32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latin typeface="Anonymous Pro" panose="02060609030202000504" pitchFamily="49" charset="0"/>
              </a:rPr>
              <a:t> rec {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</a:t>
            </a:r>
            <a:r>
              <a:rPr lang="en-US" sz="1800" b="0" dirty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rec 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 *r;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6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33900" y="4878290"/>
            <a:ext cx="4325942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b="0" i="1" dirty="0" smtClean="0">
                <a:latin typeface="Anonymous Pro" panose="02060609030202000504" pitchFamily="49" charset="0"/>
                <a:ea typeface="+mn-ea"/>
                <a:cs typeface="+mn-cs"/>
              </a:rPr>
              <a:t># r in %</a:t>
            </a:r>
            <a:r>
              <a:rPr lang="en-US" sz="1800" b="0" i="1" dirty="0" err="1" smtClean="0">
                <a:latin typeface="Anonymous Pro" panose="02060609030202000504" pitchFamily="49" charset="0"/>
                <a:ea typeface="+mn-ea"/>
                <a:cs typeface="+mn-cs"/>
              </a:rPr>
              <a:t>rdi</a:t>
            </a:r>
            <a:r>
              <a:rPr lang="en-US" sz="1800" b="0" i="1" dirty="0" smtClean="0">
                <a:latin typeface="Anonymous Pro" panose="02060609030202000504" pitchFamily="49" charset="0"/>
                <a:ea typeface="+mn-ea"/>
                <a:cs typeface="+mn-cs"/>
              </a:rPr>
              <a:t>, index in %</a:t>
            </a:r>
            <a:r>
              <a:rPr lang="en-US" sz="1800" b="0" i="1" dirty="0" err="1" smtClean="0">
                <a:latin typeface="Anonymous Pro" panose="02060609030202000504" pitchFamily="49" charset="0"/>
                <a:ea typeface="+mn-ea"/>
                <a:cs typeface="+mn-cs"/>
              </a:rPr>
              <a:t>rsi</a:t>
            </a:r>
            <a:r>
              <a:rPr lang="en-US" sz="1800" b="0" i="1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</a:t>
            </a:r>
            <a:r>
              <a:rPr lang="en-US" sz="1800" dirty="0" err="1" smtClean="0">
                <a:latin typeface="Anonymous Pro" panose="02060609030202000504" pitchFamily="49" charset="0"/>
              </a:rPr>
              <a:t>mov</a:t>
            </a:r>
            <a:r>
              <a:rPr lang="en-US" sz="1800" dirty="0" err="1" smtClean="0">
                <a:latin typeface="Anonymous Pro" panose="02060609030202000504" pitchFamily="49" charset="0"/>
                <a:ea typeface="+mn-ea"/>
                <a:cs typeface="+mn-cs"/>
              </a:rPr>
              <a:t>q</a:t>
            </a: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16(%</a:t>
            </a:r>
            <a:r>
              <a:rPr lang="en-US" sz="1800" b="0" dirty="0" err="1" smtClean="0">
                <a:latin typeface="Anonymous Pro" panose="02060609030202000504" pitchFamily="49" charset="0"/>
                <a:ea typeface="+mn-ea"/>
                <a:cs typeface="+mn-cs"/>
              </a:rPr>
              <a:t>rdi</a:t>
            </a: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), </a:t>
            </a:r>
            <a:r>
              <a:rPr lang="en-US" sz="1800" b="0" dirty="0">
                <a:latin typeface="Anonymous Pro" panose="02060609030202000504" pitchFamily="49" charset="0"/>
                <a:ea typeface="+mn-ea"/>
                <a:cs typeface="+mn-cs"/>
              </a:rPr>
              <a:t>%</a:t>
            </a:r>
            <a:r>
              <a:rPr lang="en-US" sz="1800" b="0" dirty="0" err="1">
                <a:latin typeface="Anonymous Pro" panose="02060609030202000504" pitchFamily="49" charset="0"/>
                <a:ea typeface="+mn-ea"/>
                <a:cs typeface="+mn-cs"/>
              </a:rPr>
              <a:t>rax</a:t>
            </a:r>
            <a:endParaRPr lang="en-US" sz="1800" b="0" dirty="0">
              <a:latin typeface="Anonymous Pro" panose="02060609030202000504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dirty="0" smtClean="0">
                <a:latin typeface="Anonymous Pro" panose="02060609030202000504" pitchFamily="49" charset="0"/>
                <a:ea typeface="+mn-ea"/>
                <a:cs typeface="+mn-cs"/>
              </a:rPr>
              <a:t>ret</a:t>
            </a:r>
            <a:endParaRPr lang="en-US" sz="1800" dirty="0">
              <a:latin typeface="Anonymous Pro" panose="02060609030202000504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33900" y="3151580"/>
            <a:ext cx="4325942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get_i</a:t>
            </a:r>
            <a:r>
              <a:rPr lang="en-US" sz="1800" b="0" dirty="0" smtClean="0">
                <a:latin typeface="Anonymous Pro" panose="02060609030202000504" pitchFamily="49" charset="0"/>
              </a:rPr>
              <a:t>(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rec *</a:t>
            </a:r>
            <a:r>
              <a:rPr lang="en-US" sz="1800" b="0" dirty="0" smtClean="0">
                <a:latin typeface="Anonymous Pro" panose="02060609030202000504" pitchFamily="49" charset="0"/>
              </a:rPr>
              <a:t>r)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{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  </a:t>
            </a:r>
            <a:r>
              <a:rPr lang="en-US" sz="1800" dirty="0">
                <a:latin typeface="Anonymous Pro" panose="02060609030202000504" pitchFamily="49" charset="0"/>
              </a:rPr>
              <a:t>return</a:t>
            </a:r>
            <a:r>
              <a:rPr lang="en-US" sz="1800" b="0" dirty="0">
                <a:latin typeface="Anonymous Pro" panose="02060609030202000504" pitchFamily="49" charset="0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</a:rPr>
              <a:t>r-&gt;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Accessing a Structure Member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90512" y="3170238"/>
            <a:ext cx="3911197" cy="286385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Compiler knows the </a:t>
            </a:r>
            <a:r>
              <a:rPr lang="en-US" i="1" dirty="0" smtClean="0">
                <a:latin typeface="Calibri" pitchFamily="-96" charset="0"/>
              </a:rPr>
              <a:t>offset </a:t>
            </a:r>
            <a:r>
              <a:rPr lang="en-US" dirty="0" smtClean="0">
                <a:latin typeface="Calibri" pitchFamily="-96" charset="0"/>
              </a:rPr>
              <a:t>of each member within a struct.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Compute </a:t>
            </a:r>
            <a:r>
              <a:rPr lang="en-US" dirty="0" smtClean="0">
                <a:latin typeface="Calibri" pitchFamily="-96" charset="0"/>
              </a:rPr>
              <a:t>as:  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*(</a:t>
            </a:r>
            <a:r>
              <a:rPr lang="en-US" dirty="0" err="1" smtClean="0">
                <a:latin typeface="Anonymous Pro" charset="0"/>
                <a:ea typeface="Anonymous Pro" charset="0"/>
                <a:cs typeface="Anonymous Pro" charset="0"/>
              </a:rPr>
              <a:t>r+offset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)</a:t>
            </a:r>
            <a:endParaRPr lang="en-US" dirty="0" smtClean="0">
              <a:latin typeface="Anonymous Pro" charset="0"/>
              <a:ea typeface="Anonymous Pro" charset="0"/>
              <a:cs typeface="Anonymous Pro" charset="0"/>
            </a:endParaRPr>
          </a:p>
        </p:txBody>
      </p:sp>
      <p:sp>
        <p:nvSpPr>
          <p:cNvPr id="28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47854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95454" y="1024921"/>
            <a:ext cx="8579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Anonymous Pro" panose="02060609030202000504" pitchFamily="49" charset="0"/>
              </a:rPr>
              <a:t>r-&gt;</a:t>
            </a:r>
            <a:r>
              <a:rPr lang="en-US" b="0" dirty="0" err="1" smtClean="0">
                <a:latin typeface="Anonymous Pro" panose="02060609030202000504" pitchFamily="49" charset="0"/>
              </a:rPr>
              <a:t>i</a:t>
            </a:r>
            <a:endParaRPr lang="en-US" b="0" dirty="0">
              <a:latin typeface="Anonymous Pro" panose="02060609030202000504" pitchFamily="49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b="0" dirty="0">
                <a:latin typeface="Anonymous Pro" panose="02060609030202000504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>
            <p:custDataLst>
              <p:tags r:id="rId8"/>
            </p:custDataLst>
          </p:nvPr>
        </p:nvGrpSpPr>
        <p:grpSpPr>
          <a:xfrm>
            <a:off x="4283968" y="1024921"/>
            <a:ext cx="3950115" cy="1611991"/>
            <a:chOff x="4283968" y="1024921"/>
            <a:chExt cx="3950115" cy="1611991"/>
          </a:xfrm>
        </p:grpSpPr>
        <p:sp>
          <p:nvSpPr>
            <p:cNvPr id="30" name="Line 1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 dirty="0">
                  <a:latin typeface="Anonymous Pro" panose="020606090302020005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err="1">
                  <a:latin typeface="Anonymous Pro" panose="02060609030202000504" pitchFamily="49" charset="0"/>
                </a:rPr>
                <a:t>i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next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>
                  <a:latin typeface="Anonymous Pro" panose="020606090302020005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886488" y="2239367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16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794518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24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72419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32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9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Rectangle 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latin typeface="Anonymous Pro" panose="02060609030202000504" pitchFamily="49" charset="0"/>
              </a:rPr>
              <a:t> rec {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</a:t>
            </a:r>
            <a:r>
              <a:rPr lang="en-US" sz="1800" b="0" dirty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rec 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 *r;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0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5556" y="3294063"/>
            <a:ext cx="3507944" cy="101309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b="0" i="1" dirty="0" smtClean="0">
                <a:latin typeface="Anonymous Pro" panose="02060609030202000504" pitchFamily="49" charset="0"/>
                <a:ea typeface="+mn-ea"/>
                <a:cs typeface="+mn-cs"/>
              </a:rPr>
              <a:t># r in %</a:t>
            </a:r>
            <a:r>
              <a:rPr lang="en-US" sz="1800" b="0" i="1" dirty="0" err="1" smtClean="0">
                <a:latin typeface="Anonymous Pro" panose="02060609030202000504" pitchFamily="49" charset="0"/>
                <a:ea typeface="+mn-ea"/>
                <a:cs typeface="+mn-cs"/>
              </a:rPr>
              <a:t>rdi</a:t>
            </a:r>
            <a:endParaRPr lang="en-US" sz="1800" b="0" i="1" dirty="0" smtClean="0">
              <a:latin typeface="Anonymous Pro" panose="02060609030202000504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endParaRPr lang="en-US" sz="600" b="0" i="1" dirty="0" smtClean="0">
              <a:latin typeface="Anonymous Pro" panose="02060609030202000504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b="0" u="sng" dirty="0" smtClean="0">
                <a:latin typeface="Anonymous Pro" panose="02060609030202000504" pitchFamily="49" charset="0"/>
                <a:ea typeface="+mn-ea"/>
                <a:cs typeface="+mn-cs"/>
              </a:rPr>
              <a:t>      </a:t>
            </a: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   </a:t>
            </a:r>
            <a:r>
              <a:rPr lang="en-US" sz="1800" b="0" u="sng" dirty="0" smtClean="0">
                <a:latin typeface="Anonymous Pro" panose="02060609030202000504" pitchFamily="49" charset="0"/>
                <a:ea typeface="+mn-ea"/>
                <a:cs typeface="+mn-cs"/>
              </a:rPr>
              <a:t>      </a:t>
            </a: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,%</a:t>
            </a:r>
            <a:r>
              <a:rPr lang="en-US" sz="1800" b="0" dirty="0" err="1">
                <a:latin typeface="Anonymous Pro" panose="02060609030202000504" pitchFamily="49" charset="0"/>
                <a:ea typeface="+mn-ea"/>
                <a:cs typeface="+mn-cs"/>
              </a:rPr>
              <a:t>rax</a:t>
            </a:r>
            <a:endParaRPr lang="en-US" sz="1800" b="0" dirty="0">
              <a:latin typeface="Anonymous Pro" panose="02060609030202000504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dirty="0" smtClean="0">
                <a:latin typeface="Anonymous Pro" panose="02060609030202000504" pitchFamily="49" charset="0"/>
                <a:ea typeface="+mn-ea"/>
                <a:cs typeface="+mn-cs"/>
              </a:rPr>
              <a:t>ret</a:t>
            </a:r>
            <a:endParaRPr lang="en-US" sz="1800" dirty="0">
              <a:latin typeface="Anonymous Pro" panose="02060609030202000504" pitchFamily="49" charset="0"/>
              <a:ea typeface="+mn-ea"/>
              <a:cs typeface="+mn-cs"/>
            </a:endParaRP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sz="3200" b="0" dirty="0" smtClean="0"/>
              <a:t>Generating Pointer to Structure Member</a:t>
            </a: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b="0" dirty="0">
                <a:latin typeface="Anonymous Pro" panose="02060609030202000504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>
            <p:custDataLst>
              <p:tags r:id="rId5"/>
            </p:custDataLst>
          </p:nvPr>
        </p:nvGrpSpPr>
        <p:grpSpPr>
          <a:xfrm>
            <a:off x="4283968" y="1024921"/>
            <a:ext cx="3950115" cy="1611991"/>
            <a:chOff x="4283968" y="1024921"/>
            <a:chExt cx="3950115" cy="1611991"/>
          </a:xfrm>
        </p:grpSpPr>
        <p:sp>
          <p:nvSpPr>
            <p:cNvPr id="30" name="Line 1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 dirty="0">
                  <a:latin typeface="Anonymous Pro" panose="020606090302020005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err="1">
                  <a:latin typeface="Anonymous Pro" panose="02060609030202000504" pitchFamily="49" charset="0"/>
                </a:rPr>
                <a:t>i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next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>
                  <a:latin typeface="Anonymous Pro" panose="020606090302020005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886488" y="2239367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16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794518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24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72419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32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</p:grpSp>
      <p:sp>
        <p:nvSpPr>
          <p:cNvPr id="36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36031" y="4884738"/>
            <a:ext cx="3507944" cy="101309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b="0" i="1" dirty="0" smtClean="0">
                <a:latin typeface="Anonymous Pro" panose="02060609030202000504" pitchFamily="49" charset="0"/>
                <a:ea typeface="+mn-ea"/>
                <a:cs typeface="+mn-cs"/>
              </a:rPr>
              <a:t># r in %</a:t>
            </a:r>
            <a:r>
              <a:rPr lang="en-US" sz="1800" b="0" i="1" dirty="0" err="1" smtClean="0">
                <a:latin typeface="Anonymous Pro" panose="02060609030202000504" pitchFamily="49" charset="0"/>
                <a:ea typeface="+mn-ea"/>
                <a:cs typeface="+mn-cs"/>
              </a:rPr>
              <a:t>rdi</a:t>
            </a:r>
            <a:endParaRPr lang="en-US" sz="1800" b="0" i="1" dirty="0" smtClean="0">
              <a:latin typeface="Anonymous Pro" panose="02060609030202000504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endParaRPr lang="en-US" sz="600" b="0" i="1" dirty="0" smtClean="0">
              <a:latin typeface="Anonymous Pro" panose="02060609030202000504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u="sng" dirty="0" smtClean="0">
                <a:latin typeface="Anonymous Pro" panose="02060609030202000504" pitchFamily="49" charset="0"/>
                <a:ea typeface="+mn-ea"/>
                <a:cs typeface="+mn-cs"/>
              </a:rPr>
              <a:t>      </a:t>
            </a: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   </a:t>
            </a:r>
            <a:r>
              <a:rPr lang="en-US" sz="1800" b="0" u="sng" dirty="0" smtClean="0">
                <a:latin typeface="Anonymous Pro" panose="02060609030202000504" pitchFamily="49" charset="0"/>
                <a:ea typeface="+mn-ea"/>
                <a:cs typeface="+mn-cs"/>
              </a:rPr>
              <a:t>      </a:t>
            </a: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,%</a:t>
            </a:r>
            <a:r>
              <a:rPr lang="en-US" sz="1800" b="0" dirty="0" err="1" smtClean="0">
                <a:latin typeface="Anonymous Pro" panose="02060609030202000504" pitchFamily="49" charset="0"/>
                <a:ea typeface="+mn-ea"/>
                <a:cs typeface="+mn-cs"/>
              </a:rPr>
              <a:t>rax</a:t>
            </a:r>
            <a:endParaRPr lang="en-US" sz="1800" b="0" dirty="0" smtClean="0">
              <a:latin typeface="Anonymous Pro" panose="02060609030202000504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dirty="0" smtClean="0">
                <a:latin typeface="Anonymous Pro" panose="02060609030202000504" pitchFamily="49" charset="0"/>
                <a:ea typeface="+mn-ea"/>
                <a:cs typeface="+mn-cs"/>
              </a:rPr>
              <a:t>ret</a:t>
            </a:r>
            <a:endParaRPr lang="en-US" sz="1800" dirty="0">
              <a:latin typeface="Anonymous Pro" panose="02060609030202000504" pitchFamily="49" charset="0"/>
              <a:ea typeface="+mn-ea"/>
              <a:cs typeface="+mn-cs"/>
            </a:endParaRP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0974" y="3294063"/>
            <a:ext cx="4905375" cy="107465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nonymous Pro" panose="02060609030202000504" pitchFamily="49" charset="0"/>
              </a:rPr>
              <a:t>long</a:t>
            </a:r>
            <a:r>
              <a:rPr lang="en-US" sz="1600" b="0" dirty="0" smtClean="0">
                <a:latin typeface="Anonymous Pro" panose="02060609030202000504" pitchFamily="49" charset="0"/>
              </a:rPr>
              <a:t>* </a:t>
            </a:r>
            <a:r>
              <a:rPr lang="en-US" sz="1600" b="0" dirty="0" err="1" smtClean="0">
                <a:latin typeface="Anonymous Pro" panose="02060609030202000504" pitchFamily="49" charset="0"/>
              </a:rPr>
              <a:t>address_of_i</a:t>
            </a:r>
            <a:r>
              <a:rPr lang="en-US" sz="1600" b="0" dirty="0" smtClean="0">
                <a:latin typeface="Anonymous Pro" panose="02060609030202000504" pitchFamily="49" charset="0"/>
              </a:rPr>
              <a:t>(</a:t>
            </a:r>
            <a:r>
              <a:rPr lang="en-US" sz="1600" dirty="0" smtClean="0">
                <a:latin typeface="Anonymous Pro" panose="02060609030202000504" pitchFamily="49" charset="0"/>
              </a:rPr>
              <a:t>struct</a:t>
            </a:r>
            <a:r>
              <a:rPr lang="en-US" sz="1600" b="0" dirty="0" smtClean="0">
                <a:latin typeface="Anonymous Pro" panose="02060609030202000504" pitchFamily="49" charset="0"/>
              </a:rPr>
              <a:t> </a:t>
            </a:r>
            <a:r>
              <a:rPr lang="en-US" sz="1600" b="0" dirty="0">
                <a:latin typeface="Anonymous Pro" panose="02060609030202000504" pitchFamily="49" charset="0"/>
              </a:rPr>
              <a:t>rec *</a:t>
            </a:r>
            <a:r>
              <a:rPr lang="en-US" sz="1600" b="0" dirty="0" smtClean="0">
                <a:latin typeface="Anonymous Pro" panose="02060609030202000504" pitchFamily="49" charset="0"/>
              </a:rPr>
              <a:t>r)</a:t>
            </a:r>
            <a:endParaRPr lang="en-US" sz="16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{</a:t>
            </a: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  </a:t>
            </a:r>
            <a:r>
              <a:rPr lang="en-US" sz="1600" dirty="0">
                <a:latin typeface="Anonymous Pro" panose="02060609030202000504" pitchFamily="49" charset="0"/>
              </a:rPr>
              <a:t>return</a:t>
            </a:r>
            <a:r>
              <a:rPr lang="en-US" sz="1600" b="0" dirty="0">
                <a:latin typeface="Anonymous Pro" panose="02060609030202000504" pitchFamily="49" charset="0"/>
              </a:rPr>
              <a:t> </a:t>
            </a:r>
            <a:r>
              <a:rPr lang="en-US" sz="1600" b="0" dirty="0" smtClean="0">
                <a:latin typeface="Anonymous Pro" panose="02060609030202000504" pitchFamily="49" charset="0"/>
              </a:rPr>
              <a:t>&amp;(r-&gt;</a:t>
            </a:r>
            <a:r>
              <a:rPr lang="en-US" sz="1600" b="0" dirty="0" err="1" smtClean="0">
                <a:latin typeface="Anonymous Pro" panose="02060609030202000504" pitchFamily="49" charset="0"/>
              </a:rPr>
              <a:t>i</a:t>
            </a:r>
            <a:r>
              <a:rPr lang="en-US" sz="1600" b="0" dirty="0" smtClean="0">
                <a:latin typeface="Anonymous Pro" panose="02060609030202000504" pitchFamily="49" charset="0"/>
              </a:rPr>
              <a:t>);</a:t>
            </a:r>
            <a:endParaRPr lang="en-US" sz="16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}</a:t>
            </a:r>
          </a:p>
        </p:txBody>
      </p:sp>
      <p:sp>
        <p:nvSpPr>
          <p:cNvPr id="3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9549" y="4875213"/>
            <a:ext cx="5088174" cy="107465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nonymous Pro" panose="02060609030202000504" pitchFamily="49" charset="0"/>
              </a:rPr>
              <a:t>s</a:t>
            </a:r>
            <a:r>
              <a:rPr lang="en-US" sz="1600" dirty="0" smtClean="0">
                <a:latin typeface="Anonymous Pro" panose="02060609030202000504" pitchFamily="49" charset="0"/>
              </a:rPr>
              <a:t>truct</a:t>
            </a:r>
            <a:r>
              <a:rPr lang="en-US" sz="1600" b="0" dirty="0" smtClean="0">
                <a:latin typeface="Anonymous Pro" panose="02060609030202000504" pitchFamily="49" charset="0"/>
              </a:rPr>
              <a:t> rec* </a:t>
            </a:r>
            <a:r>
              <a:rPr lang="en-US" sz="1500" b="0" dirty="0" err="1" smtClean="0">
                <a:latin typeface="Anonymous Pro" panose="02060609030202000504" pitchFamily="49" charset="0"/>
              </a:rPr>
              <a:t>address_of_next</a:t>
            </a:r>
            <a:r>
              <a:rPr lang="en-US" sz="1500" b="0" dirty="0" smtClean="0">
                <a:latin typeface="Anonymous Pro" panose="02060609030202000504" pitchFamily="49" charset="0"/>
              </a:rPr>
              <a:t>(</a:t>
            </a:r>
            <a:r>
              <a:rPr lang="en-US" sz="1500" dirty="0" smtClean="0">
                <a:latin typeface="Anonymous Pro" panose="02060609030202000504" pitchFamily="49" charset="0"/>
              </a:rPr>
              <a:t>struct</a:t>
            </a:r>
            <a:r>
              <a:rPr lang="en-US" sz="1500" b="0" dirty="0" smtClean="0">
                <a:latin typeface="Anonymous Pro" panose="02060609030202000504" pitchFamily="49" charset="0"/>
              </a:rPr>
              <a:t> </a:t>
            </a:r>
            <a:r>
              <a:rPr lang="en-US" sz="1500" b="0" dirty="0">
                <a:latin typeface="Anonymous Pro" panose="02060609030202000504" pitchFamily="49" charset="0"/>
              </a:rPr>
              <a:t>rec *</a:t>
            </a:r>
            <a:r>
              <a:rPr lang="en-US" sz="1500" b="0" dirty="0" smtClean="0">
                <a:latin typeface="Anonymous Pro" panose="02060609030202000504" pitchFamily="49" charset="0"/>
              </a:rPr>
              <a:t>r)</a:t>
            </a:r>
            <a:endParaRPr lang="en-US" sz="15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{</a:t>
            </a: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  </a:t>
            </a:r>
            <a:r>
              <a:rPr lang="en-US" sz="1600" dirty="0">
                <a:latin typeface="Anonymous Pro" panose="02060609030202000504" pitchFamily="49" charset="0"/>
              </a:rPr>
              <a:t>return</a:t>
            </a:r>
            <a:r>
              <a:rPr lang="en-US" sz="1600" b="0" dirty="0">
                <a:latin typeface="Anonymous Pro" panose="02060609030202000504" pitchFamily="49" charset="0"/>
              </a:rPr>
              <a:t> </a:t>
            </a:r>
            <a:r>
              <a:rPr lang="en-US" sz="1600" b="0" dirty="0" smtClean="0">
                <a:latin typeface="Anonymous Pro" panose="02060609030202000504" pitchFamily="49" charset="0"/>
              </a:rPr>
              <a:t>&amp;(r-&gt;next);</a:t>
            </a:r>
            <a:endParaRPr lang="en-US" sz="16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}</a:t>
            </a:r>
          </a:p>
        </p:txBody>
      </p:sp>
      <p:sp>
        <p:nvSpPr>
          <p:cNvPr id="22" name="Rectangle 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latin typeface="Anonymous Pro" panose="02060609030202000504" pitchFamily="49" charset="0"/>
              </a:rPr>
              <a:t> rec {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</a:t>
            </a:r>
            <a:r>
              <a:rPr lang="en-US" sz="1800" b="0" dirty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rec 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 *r;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5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36031" y="3294063"/>
            <a:ext cx="3283741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</a:rPr>
              <a:t>  </a:t>
            </a:r>
            <a:r>
              <a:rPr lang="en-US" sz="1800" b="0" i="1" dirty="0" smtClean="0">
                <a:latin typeface="Anonymous Pro" panose="02060609030202000504" pitchFamily="49" charset="0"/>
              </a:rPr>
              <a:t># r in %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rdi</a:t>
            </a:r>
            <a:r>
              <a:rPr lang="en-US" sz="1800" b="0" i="1" dirty="0" smtClean="0">
                <a:latin typeface="Anonymous Pro" panose="02060609030202000504" pitchFamily="49" charset="0"/>
              </a:rPr>
              <a:t>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</a:rPr>
              <a:t>  </a:t>
            </a:r>
            <a:r>
              <a:rPr lang="en-US" sz="1800" dirty="0" err="1" smtClean="0">
                <a:latin typeface="Anonymous Pro" panose="02060609030202000504" pitchFamily="49" charset="0"/>
              </a:rPr>
              <a:t>leaq</a:t>
            </a:r>
            <a:r>
              <a:rPr lang="en-US" sz="1800" b="0" dirty="0" smtClean="0">
                <a:latin typeface="Anonymous Pro" panose="02060609030202000504" pitchFamily="49" charset="0"/>
              </a:rPr>
              <a:t>  16(%</a:t>
            </a:r>
            <a:r>
              <a:rPr lang="en-US" sz="1800" b="0" dirty="0" err="1" smtClean="0">
                <a:latin typeface="Anonymous Pro" panose="02060609030202000504" pitchFamily="49" charset="0"/>
              </a:rPr>
              <a:t>rdi</a:t>
            </a:r>
            <a:r>
              <a:rPr lang="en-US" sz="1800" b="0" dirty="0">
                <a:latin typeface="Anonymous Pro" panose="02060609030202000504" pitchFamily="49" charset="0"/>
              </a:rPr>
              <a:t>)</a:t>
            </a:r>
            <a:r>
              <a:rPr lang="en-US" sz="1800" b="0" dirty="0" smtClean="0">
                <a:latin typeface="Anonymous Pro" panose="02060609030202000504" pitchFamily="49" charset="0"/>
              </a:rPr>
              <a:t>, </a:t>
            </a:r>
            <a:r>
              <a:rPr lang="en-US" sz="1800" b="0" dirty="0">
                <a:latin typeface="Anonymous Pro" panose="02060609030202000504" pitchFamily="49" charset="0"/>
              </a:rPr>
              <a:t>%</a:t>
            </a:r>
            <a:r>
              <a:rPr lang="en-US" sz="1800" b="0" dirty="0" err="1">
                <a:latin typeface="Anonymous Pro" panose="02060609030202000504" pitchFamily="49" charset="0"/>
              </a:rPr>
              <a:t>rax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</a:rPr>
              <a:t>  </a:t>
            </a:r>
            <a:r>
              <a:rPr lang="en-US" sz="1800" dirty="0" smtClean="0">
                <a:latin typeface="Anonymous Pro" panose="02060609030202000504" pitchFamily="49" charset="0"/>
              </a:rPr>
              <a:t>ret</a:t>
            </a:r>
            <a:endParaRPr lang="en-US" sz="1800" dirty="0">
              <a:latin typeface="Anonymous Pro" panose="02060609030202000504" pitchFamily="49" charset="0"/>
            </a:endParaRP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sz="3200" b="0" dirty="0" smtClean="0"/>
              <a:t>Generating Pointer to Structure Member</a:t>
            </a: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b="0" dirty="0">
                <a:latin typeface="Anonymous Pro" panose="02060609030202000504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>
            <p:custDataLst>
              <p:tags r:id="rId5"/>
            </p:custDataLst>
          </p:nvPr>
        </p:nvGrpSpPr>
        <p:grpSpPr>
          <a:xfrm>
            <a:off x="4283968" y="1024921"/>
            <a:ext cx="3950115" cy="1611991"/>
            <a:chOff x="4283968" y="1024921"/>
            <a:chExt cx="3950115" cy="1611991"/>
          </a:xfrm>
        </p:grpSpPr>
        <p:sp>
          <p:nvSpPr>
            <p:cNvPr id="30" name="Line 1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 dirty="0">
                  <a:latin typeface="Anonymous Pro" panose="020606090302020005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err="1">
                  <a:latin typeface="Anonymous Pro" panose="02060609030202000504" pitchFamily="49" charset="0"/>
                </a:rPr>
                <a:t>i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next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>
                  <a:latin typeface="Anonymous Pro" panose="020606090302020005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886488" y="2239367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16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794518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24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72419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32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</p:grpSp>
      <p:sp>
        <p:nvSpPr>
          <p:cNvPr id="34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26506" y="4875213"/>
            <a:ext cx="3283741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</a:rPr>
              <a:t>  </a:t>
            </a:r>
            <a:r>
              <a:rPr lang="en-US" sz="1800" b="0" i="1" dirty="0" smtClean="0">
                <a:latin typeface="Anonymous Pro" panose="02060609030202000504" pitchFamily="49" charset="0"/>
              </a:rPr>
              <a:t># r in %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rdi</a:t>
            </a:r>
            <a:r>
              <a:rPr lang="en-US" sz="1800" b="0" i="1" dirty="0" smtClean="0">
                <a:latin typeface="Anonymous Pro" panose="02060609030202000504" pitchFamily="49" charset="0"/>
              </a:rPr>
              <a:t>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</a:rPr>
              <a:t>  </a:t>
            </a:r>
            <a:r>
              <a:rPr lang="en-US" sz="1800" dirty="0" err="1" smtClean="0">
                <a:latin typeface="Anonymous Pro" panose="02060609030202000504" pitchFamily="49" charset="0"/>
              </a:rPr>
              <a:t>leaq</a:t>
            </a:r>
            <a:r>
              <a:rPr lang="en-US" sz="1800" b="0" dirty="0" smtClean="0">
                <a:latin typeface="Anonymous Pro" panose="02060609030202000504" pitchFamily="49" charset="0"/>
              </a:rPr>
              <a:t>  24(%</a:t>
            </a:r>
            <a:r>
              <a:rPr lang="en-US" sz="1800" b="0" dirty="0" err="1" smtClean="0">
                <a:latin typeface="Anonymous Pro" panose="02060609030202000504" pitchFamily="49" charset="0"/>
              </a:rPr>
              <a:t>rdi</a:t>
            </a:r>
            <a:r>
              <a:rPr lang="en-US" sz="1800" b="0" dirty="0">
                <a:latin typeface="Anonymous Pro" panose="02060609030202000504" pitchFamily="49" charset="0"/>
              </a:rPr>
              <a:t>)</a:t>
            </a:r>
            <a:r>
              <a:rPr lang="en-US" sz="1800" b="0" dirty="0" smtClean="0">
                <a:latin typeface="Anonymous Pro" panose="02060609030202000504" pitchFamily="49" charset="0"/>
              </a:rPr>
              <a:t>, </a:t>
            </a:r>
            <a:r>
              <a:rPr lang="en-US" sz="1800" b="0" dirty="0">
                <a:latin typeface="Anonymous Pro" panose="02060609030202000504" pitchFamily="49" charset="0"/>
              </a:rPr>
              <a:t>%</a:t>
            </a:r>
            <a:r>
              <a:rPr lang="en-US" sz="1800" b="0" dirty="0" err="1">
                <a:latin typeface="Anonymous Pro" panose="02060609030202000504" pitchFamily="49" charset="0"/>
              </a:rPr>
              <a:t>rax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</a:rPr>
              <a:t>  </a:t>
            </a:r>
            <a:r>
              <a:rPr lang="en-US" sz="1800" dirty="0" smtClean="0">
                <a:latin typeface="Anonymous Pro" panose="02060609030202000504" pitchFamily="49" charset="0"/>
              </a:rPr>
              <a:t>ret</a:t>
            </a:r>
            <a:endParaRPr lang="en-US" sz="1800" dirty="0">
              <a:latin typeface="Anonymous Pro" panose="02060609030202000504" pitchFamily="49" charset="0"/>
            </a:endParaRP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0974" y="3294063"/>
            <a:ext cx="4905375" cy="107465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nonymous Pro" panose="02060609030202000504" pitchFamily="49" charset="0"/>
              </a:rPr>
              <a:t>long</a:t>
            </a:r>
            <a:r>
              <a:rPr lang="en-US" sz="1600" b="0" dirty="0" smtClean="0">
                <a:latin typeface="Anonymous Pro" panose="02060609030202000504" pitchFamily="49" charset="0"/>
              </a:rPr>
              <a:t>* </a:t>
            </a:r>
            <a:r>
              <a:rPr lang="en-US" sz="1600" b="0" dirty="0" err="1" smtClean="0">
                <a:latin typeface="Anonymous Pro" panose="02060609030202000504" pitchFamily="49" charset="0"/>
              </a:rPr>
              <a:t>address_of_i</a:t>
            </a:r>
            <a:r>
              <a:rPr lang="en-US" sz="1600" b="0" dirty="0" smtClean="0">
                <a:latin typeface="Anonymous Pro" panose="02060609030202000504" pitchFamily="49" charset="0"/>
              </a:rPr>
              <a:t>(</a:t>
            </a:r>
            <a:r>
              <a:rPr lang="en-US" sz="1600" dirty="0" smtClean="0">
                <a:latin typeface="Anonymous Pro" panose="02060609030202000504" pitchFamily="49" charset="0"/>
              </a:rPr>
              <a:t>struct</a:t>
            </a:r>
            <a:r>
              <a:rPr lang="en-US" sz="1600" b="0" dirty="0" smtClean="0">
                <a:latin typeface="Anonymous Pro" panose="02060609030202000504" pitchFamily="49" charset="0"/>
              </a:rPr>
              <a:t> </a:t>
            </a:r>
            <a:r>
              <a:rPr lang="en-US" sz="1600" b="0" dirty="0">
                <a:latin typeface="Anonymous Pro" panose="02060609030202000504" pitchFamily="49" charset="0"/>
              </a:rPr>
              <a:t>rec *</a:t>
            </a:r>
            <a:r>
              <a:rPr lang="en-US" sz="1600" b="0" dirty="0" smtClean="0">
                <a:latin typeface="Anonymous Pro" panose="02060609030202000504" pitchFamily="49" charset="0"/>
              </a:rPr>
              <a:t>r)</a:t>
            </a:r>
            <a:endParaRPr lang="en-US" sz="16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{</a:t>
            </a: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  </a:t>
            </a:r>
            <a:r>
              <a:rPr lang="en-US" sz="1600" dirty="0">
                <a:latin typeface="Anonymous Pro" panose="02060609030202000504" pitchFamily="49" charset="0"/>
              </a:rPr>
              <a:t>return</a:t>
            </a:r>
            <a:r>
              <a:rPr lang="en-US" sz="1600" b="0" dirty="0">
                <a:latin typeface="Anonymous Pro" panose="02060609030202000504" pitchFamily="49" charset="0"/>
              </a:rPr>
              <a:t> </a:t>
            </a:r>
            <a:r>
              <a:rPr lang="en-US" sz="1600" b="0" dirty="0" smtClean="0">
                <a:latin typeface="Anonymous Pro" panose="02060609030202000504" pitchFamily="49" charset="0"/>
              </a:rPr>
              <a:t>&amp;(r-&gt;</a:t>
            </a:r>
            <a:r>
              <a:rPr lang="en-US" sz="1600" b="0" dirty="0" err="1" smtClean="0">
                <a:latin typeface="Anonymous Pro" panose="02060609030202000504" pitchFamily="49" charset="0"/>
              </a:rPr>
              <a:t>i</a:t>
            </a:r>
            <a:r>
              <a:rPr lang="en-US" sz="1600" b="0" dirty="0" smtClean="0">
                <a:latin typeface="Anonymous Pro" panose="02060609030202000504" pitchFamily="49" charset="0"/>
              </a:rPr>
              <a:t>);</a:t>
            </a:r>
            <a:endParaRPr lang="en-US" sz="16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}</a:t>
            </a:r>
          </a:p>
        </p:txBody>
      </p:sp>
      <p:sp>
        <p:nvSpPr>
          <p:cNvPr id="3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9549" y="4875213"/>
            <a:ext cx="5088174" cy="107465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nonymous Pro" panose="02060609030202000504" pitchFamily="49" charset="0"/>
              </a:rPr>
              <a:t>s</a:t>
            </a:r>
            <a:r>
              <a:rPr lang="en-US" sz="1600" dirty="0" smtClean="0">
                <a:latin typeface="Anonymous Pro" panose="02060609030202000504" pitchFamily="49" charset="0"/>
              </a:rPr>
              <a:t>truct</a:t>
            </a:r>
            <a:r>
              <a:rPr lang="en-US" sz="1600" b="0" dirty="0" smtClean="0">
                <a:latin typeface="Anonymous Pro" panose="02060609030202000504" pitchFamily="49" charset="0"/>
              </a:rPr>
              <a:t> rec* </a:t>
            </a:r>
            <a:r>
              <a:rPr lang="en-US" sz="1500" b="0" dirty="0" err="1" smtClean="0">
                <a:latin typeface="Anonymous Pro" panose="02060609030202000504" pitchFamily="49" charset="0"/>
              </a:rPr>
              <a:t>address_of_next</a:t>
            </a:r>
            <a:r>
              <a:rPr lang="en-US" sz="1500" b="0" dirty="0" smtClean="0">
                <a:latin typeface="Anonymous Pro" panose="02060609030202000504" pitchFamily="49" charset="0"/>
              </a:rPr>
              <a:t>(</a:t>
            </a:r>
            <a:r>
              <a:rPr lang="en-US" sz="1500" dirty="0" smtClean="0">
                <a:latin typeface="Anonymous Pro" panose="02060609030202000504" pitchFamily="49" charset="0"/>
              </a:rPr>
              <a:t>struct</a:t>
            </a:r>
            <a:r>
              <a:rPr lang="en-US" sz="1500" b="0" dirty="0" smtClean="0">
                <a:latin typeface="Anonymous Pro" panose="02060609030202000504" pitchFamily="49" charset="0"/>
              </a:rPr>
              <a:t> </a:t>
            </a:r>
            <a:r>
              <a:rPr lang="en-US" sz="1500" b="0" dirty="0">
                <a:latin typeface="Anonymous Pro" panose="02060609030202000504" pitchFamily="49" charset="0"/>
              </a:rPr>
              <a:t>rec *</a:t>
            </a:r>
            <a:r>
              <a:rPr lang="en-US" sz="1500" b="0" dirty="0" smtClean="0">
                <a:latin typeface="Anonymous Pro" panose="02060609030202000504" pitchFamily="49" charset="0"/>
              </a:rPr>
              <a:t>r)</a:t>
            </a:r>
            <a:endParaRPr lang="en-US" sz="15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{</a:t>
            </a: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  </a:t>
            </a:r>
            <a:r>
              <a:rPr lang="en-US" sz="1600" dirty="0">
                <a:latin typeface="Anonymous Pro" panose="02060609030202000504" pitchFamily="49" charset="0"/>
              </a:rPr>
              <a:t>return</a:t>
            </a:r>
            <a:r>
              <a:rPr lang="en-US" sz="1600" b="0" dirty="0">
                <a:latin typeface="Anonymous Pro" panose="02060609030202000504" pitchFamily="49" charset="0"/>
              </a:rPr>
              <a:t> </a:t>
            </a:r>
            <a:r>
              <a:rPr lang="en-US" sz="1600" b="0" dirty="0" smtClean="0">
                <a:latin typeface="Anonymous Pro" panose="02060609030202000504" pitchFamily="49" charset="0"/>
              </a:rPr>
              <a:t>&amp;(r-&gt;next);</a:t>
            </a:r>
            <a:endParaRPr lang="en-US" sz="16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600" b="0" dirty="0">
                <a:latin typeface="Anonymous Pro" panose="02060609030202000504" pitchFamily="49" charset="0"/>
              </a:rPr>
              <a:t>}</a:t>
            </a:r>
          </a:p>
        </p:txBody>
      </p:sp>
      <p:sp>
        <p:nvSpPr>
          <p:cNvPr id="22" name="Rectangle 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latin typeface="Anonymous Pro" panose="02060609030202000504" pitchFamily="49" charset="0"/>
              </a:rPr>
              <a:t> rec {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</a:t>
            </a:r>
            <a:r>
              <a:rPr lang="en-US" sz="1800" b="0" dirty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rec 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 *r;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34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389" y="5573705"/>
            <a:ext cx="5089525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b="0" i="1" dirty="0" smtClean="0">
                <a:latin typeface="Anonymous Pro" panose="02060609030202000504" pitchFamily="49" charset="0"/>
                <a:ea typeface="+mn-ea"/>
                <a:cs typeface="+mn-cs"/>
              </a:rPr>
              <a:t># r in %</a:t>
            </a:r>
            <a:r>
              <a:rPr lang="en-US" sz="1800" b="0" i="1" dirty="0" err="1" smtClean="0">
                <a:latin typeface="Anonymous Pro" panose="02060609030202000504" pitchFamily="49" charset="0"/>
                <a:ea typeface="+mn-ea"/>
                <a:cs typeface="+mn-cs"/>
              </a:rPr>
              <a:t>rdi</a:t>
            </a:r>
            <a:r>
              <a:rPr lang="en-US" sz="1800" b="0" i="1" dirty="0" smtClean="0">
                <a:latin typeface="Anonymous Pro" panose="02060609030202000504" pitchFamily="49" charset="0"/>
                <a:ea typeface="+mn-ea"/>
                <a:cs typeface="+mn-cs"/>
              </a:rPr>
              <a:t>, index in %</a:t>
            </a:r>
            <a:r>
              <a:rPr lang="en-US" sz="1800" b="0" i="1" dirty="0" err="1" smtClean="0">
                <a:latin typeface="Anonymous Pro" panose="02060609030202000504" pitchFamily="49" charset="0"/>
                <a:ea typeface="+mn-ea"/>
                <a:cs typeface="+mn-cs"/>
              </a:rPr>
              <a:t>rsi</a:t>
            </a:r>
            <a:r>
              <a:rPr lang="en-US" sz="1800" b="0" i="1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Anonymous Pro" panose="02060609030202000504" pitchFamily="49" charset="0"/>
                <a:ea typeface="+mn-ea"/>
                <a:cs typeface="+mn-cs"/>
              </a:rPr>
              <a:t>leaq</a:t>
            </a: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(</a:t>
            </a:r>
            <a:r>
              <a:rPr lang="en-US" sz="1800" b="0" dirty="0">
                <a:latin typeface="Anonymous Pro" panose="02060609030202000504" pitchFamily="49" charset="0"/>
                <a:ea typeface="+mn-ea"/>
                <a:cs typeface="+mn-cs"/>
              </a:rPr>
              <a:t>%rdi,%rsi,4), %</a:t>
            </a:r>
            <a:r>
              <a:rPr lang="en-US" sz="1800" b="0" dirty="0" err="1">
                <a:latin typeface="Anonymous Pro" panose="02060609030202000504" pitchFamily="49" charset="0"/>
                <a:ea typeface="+mn-ea"/>
                <a:cs typeface="+mn-cs"/>
              </a:rPr>
              <a:t>rax</a:t>
            </a:r>
            <a:endParaRPr lang="en-US" sz="1800" b="0" dirty="0">
              <a:latin typeface="Anonymous Pro" panose="02060609030202000504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b="0" dirty="0" smtClean="0">
                <a:latin typeface="Anonymous Pro" panose="02060609030202000504" pitchFamily="49" charset="0"/>
                <a:ea typeface="+mn-ea"/>
                <a:cs typeface="+mn-cs"/>
              </a:rPr>
              <a:t>  </a:t>
            </a:r>
            <a:r>
              <a:rPr lang="en-US" sz="1800" dirty="0" smtClean="0">
                <a:latin typeface="Anonymous Pro" panose="02060609030202000504" pitchFamily="49" charset="0"/>
                <a:ea typeface="+mn-ea"/>
                <a:cs typeface="+mn-cs"/>
              </a:rPr>
              <a:t>ret</a:t>
            </a:r>
            <a:endParaRPr lang="en-US" sz="1800" dirty="0">
              <a:latin typeface="Anonymous Pro" panose="02060609030202000504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*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find_address_of_elem</a:t>
            </a:r>
            <a:endParaRPr lang="en-US" sz="1800" b="0" dirty="0">
              <a:latin typeface="Anonymous Pro" panose="02060609030202000504" pitchFamily="49" charset="0"/>
            </a:endParaRPr>
          </a:p>
          <a:p>
            <a:r>
              <a:rPr lang="en-US" sz="1800" b="0" dirty="0">
                <a:latin typeface="Anonymous Pro" panose="02060609030202000504" pitchFamily="49" charset="0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</a:rPr>
              <a:t> (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rec *r,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index</a:t>
            </a:r>
            <a:r>
              <a:rPr lang="en-US" sz="1800" b="0" dirty="0">
                <a:latin typeface="Anonymous Pro" panose="02060609030202000504" pitchFamily="49" charset="0"/>
              </a:rPr>
              <a:t>)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{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  </a:t>
            </a:r>
            <a:r>
              <a:rPr lang="en-US" sz="1800" dirty="0">
                <a:latin typeface="Anonymous Pro" panose="02060609030202000504" pitchFamily="49" charset="0"/>
              </a:rPr>
              <a:t>return</a:t>
            </a:r>
            <a:r>
              <a:rPr lang="en-US" sz="1800" b="0" dirty="0">
                <a:latin typeface="Anonymous Pro" panose="02060609030202000504" pitchFamily="49" charset="0"/>
              </a:rPr>
              <a:t> &amp;r-&gt;</a:t>
            </a:r>
            <a:r>
              <a:rPr lang="en-US" sz="1800" b="0" dirty="0" smtClean="0">
                <a:latin typeface="Anonymous Pro" panose="02060609030202000504" pitchFamily="49" charset="0"/>
              </a:rPr>
              <a:t>a[index</a:t>
            </a:r>
            <a:r>
              <a:rPr lang="en-US" sz="1800" b="0" dirty="0">
                <a:latin typeface="Anonymous Pro" panose="02060609030202000504" pitchFamily="49" charset="0"/>
              </a:rPr>
              <a:t>];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</a:t>
            </a:r>
            <a:r>
              <a:rPr lang="en-US" u="sng" dirty="0">
                <a:latin typeface="Calibri" pitchFamily="-96" charset="0"/>
              </a:rPr>
              <a:t>Pointer</a:t>
            </a:r>
            <a:r>
              <a:rPr lang="en-US" dirty="0">
                <a:latin typeface="Calibri" pitchFamily="-96" charset="0"/>
              </a:rPr>
              <a:t>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90512" y="3170238"/>
            <a:ext cx="41374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</a:t>
            </a:r>
            <a:r>
              <a:rPr lang="en-US" dirty="0" smtClean="0">
                <a:latin typeface="Calibri" pitchFamily="-96" charset="0"/>
              </a:rPr>
              <a:t/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Array </a:t>
            </a:r>
            <a:r>
              <a:rPr lang="en-US" dirty="0">
                <a:latin typeface="Calibri" pitchFamily="-96" charset="0"/>
              </a:rPr>
              <a:t>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Compute as:  </a:t>
            </a:r>
            <a:r>
              <a:rPr lang="en-US" b="1" dirty="0" smtClean="0">
                <a:latin typeface="Anonymous Pro" panose="02060609030202000504" pitchFamily="49" charset="0"/>
                <a:cs typeface="Courier New"/>
              </a:rPr>
              <a:t>r + 4*index</a:t>
            </a:r>
          </a:p>
        </p:txBody>
      </p:sp>
      <p:sp>
        <p:nvSpPr>
          <p:cNvPr id="28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70505" y="1024921"/>
            <a:ext cx="203613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Anonymous Pro" panose="02060609030202000504" pitchFamily="49" charset="0"/>
              </a:rPr>
              <a:t>r + 4*index</a:t>
            </a:r>
            <a:endParaRPr lang="en-US" b="0" dirty="0">
              <a:latin typeface="Anonymous Pro" panose="02060609030202000504" pitchFamily="49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b="0" dirty="0">
                <a:latin typeface="Anonymous Pro" panose="02060609030202000504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>
            <p:custDataLst>
              <p:tags r:id="rId8"/>
            </p:custDataLst>
          </p:nvPr>
        </p:nvGrpSpPr>
        <p:grpSpPr>
          <a:xfrm>
            <a:off x="4283968" y="1024921"/>
            <a:ext cx="3950115" cy="1611991"/>
            <a:chOff x="4283968" y="1024921"/>
            <a:chExt cx="3950115" cy="1611991"/>
          </a:xfrm>
        </p:grpSpPr>
        <p:sp>
          <p:nvSpPr>
            <p:cNvPr id="3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 dirty="0">
                  <a:latin typeface="Anonymous Pro" panose="020606090302020005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err="1">
                  <a:latin typeface="Anonymous Pro" panose="02060609030202000504" pitchFamily="49" charset="0"/>
                </a:rPr>
                <a:t>i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next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>
                  <a:latin typeface="Anonymous Pro" panose="020606090302020005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886488" y="2239367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16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94518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24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72419" y="2225089"/>
              <a:ext cx="46166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0" dirty="0" smtClean="0">
                  <a:latin typeface="Anonymous Pro" panose="02060609030202000504" pitchFamily="49" charset="0"/>
                </a:rPr>
                <a:t>32</a:t>
              </a:r>
              <a:endParaRPr lang="en-US" sz="2000" b="0" dirty="0">
                <a:latin typeface="Anonymous Pro" panose="02060609030202000504" pitchFamily="49" charset="0"/>
              </a:endParaRPr>
            </a:p>
          </p:txBody>
        </p:sp>
      </p:grpSp>
      <p:sp>
        <p:nvSpPr>
          <p:cNvPr id="22" name="TextBox 21"/>
          <p:cNvSpPr txBox="1"/>
          <p:nvPr>
            <p:custDataLst>
              <p:tags r:id="rId9"/>
            </p:custDataLst>
          </p:nvPr>
        </p:nvSpPr>
        <p:spPr>
          <a:xfrm>
            <a:off x="5884205" y="4961077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Anonymous Pro" panose="02060609030202000504" pitchFamily="49" charset="0"/>
              </a:rPr>
              <a:t>&amp;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(</a:t>
            </a:r>
            <a:r>
              <a:rPr lang="en-US" sz="1800" b="0" dirty="0" smtClean="0">
                <a:latin typeface="Anonymous Pro" panose="02060609030202000504" pitchFamily="49" charset="0"/>
              </a:rPr>
              <a:t>r</a:t>
            </a:r>
            <a:r>
              <a:rPr lang="en-US" sz="1800" b="0" dirty="0">
                <a:latin typeface="Anonymous Pro" panose="02060609030202000504" pitchFamily="49" charset="0"/>
              </a:rPr>
              <a:t>-&gt;</a:t>
            </a:r>
            <a:r>
              <a:rPr lang="en-US" sz="1800" b="0" dirty="0" smtClean="0">
                <a:latin typeface="Anonymous Pro" panose="02060609030202000504" pitchFamily="49" charset="0"/>
              </a:rPr>
              <a:t>a[index]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)</a:t>
            </a:r>
            <a:endParaRPr lang="en-US" sz="18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10"/>
            </p:custDataLst>
          </p:nvPr>
        </p:nvCxnSpPr>
        <p:spPr bwMode="auto">
          <a:xfrm>
            <a:off x="6070960" y="4372749"/>
            <a:ext cx="448213" cy="635021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Connector 32"/>
          <p:cNvCxnSpPr/>
          <p:nvPr>
            <p:custDataLst>
              <p:tags r:id="rId11"/>
            </p:custDataLst>
          </p:nvPr>
        </p:nvCxnSpPr>
        <p:spPr bwMode="auto">
          <a:xfrm>
            <a:off x="5247960" y="4376932"/>
            <a:ext cx="1541460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12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latin typeface="Anonymous Pro" panose="02060609030202000504" pitchFamily="49" charset="0"/>
              </a:rPr>
              <a:t> rec {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</a:t>
            </a:r>
            <a:r>
              <a:rPr lang="en-US" sz="1800" b="0" dirty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rec 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 *r;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24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Review: Memory Alignment in x86-64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 good memory system performance, Intel recommends data be aligned </a:t>
            </a:r>
          </a:p>
          <a:p>
            <a:pPr lvl="1"/>
            <a:r>
              <a:rPr lang="en-US" dirty="0" smtClean="0"/>
              <a:t>However the x86-64 hardware will work correctly regardless of alignment of data.</a:t>
            </a:r>
          </a:p>
          <a:p>
            <a:r>
              <a:rPr lang="en-US" i="1" dirty="0" smtClean="0"/>
              <a:t>Aligned</a:t>
            </a:r>
            <a:r>
              <a:rPr lang="en-US" dirty="0" smtClean="0"/>
              <a:t> means: </a:t>
            </a:r>
          </a:p>
          <a:p>
            <a:pPr lvl="1"/>
            <a:r>
              <a:rPr lang="en-US" dirty="0" smtClean="0"/>
              <a:t>Any primitive object of K bytes must have an address that is a multiple of K.</a:t>
            </a:r>
          </a:p>
          <a:p>
            <a:r>
              <a:rPr lang="en-US" dirty="0" smtClean="0"/>
              <a:t>This means we could expect these types to have starting addresses that are the following multiples: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21494118"/>
              </p:ext>
            </p:extLst>
          </p:nvPr>
        </p:nvGraphicFramePr>
        <p:xfrm>
          <a:off x="616227" y="4367856"/>
          <a:ext cx="7802216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8040"/>
                <a:gridCol w="3078098"/>
                <a:gridCol w="39060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K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Type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Addresses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char</a:t>
                      </a:r>
                      <a:endParaRPr lang="en-US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No restrictions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short</a:t>
                      </a:r>
                      <a:endParaRPr lang="en-US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Lowest bit must</a:t>
                      </a:r>
                      <a:r>
                        <a:rPr lang="en-US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be zero: </a:t>
                      </a:r>
                      <a:r>
                        <a:rPr lang="is-IS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r>
                        <a:rPr lang="en-US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r>
                        <a:rPr lang="en-US" baseline="-250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US" baseline="-25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int</a:t>
                      </a:r>
                      <a:r>
                        <a:rPr lang="en-US" dirty="0" smtClean="0"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, float</a:t>
                      </a:r>
                      <a:endParaRPr lang="en-US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Lowest 2 bits zero:</a:t>
                      </a:r>
                      <a:r>
                        <a:rPr lang="en-US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s-IS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r>
                        <a:rPr lang="en-US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00</a:t>
                      </a:r>
                      <a:r>
                        <a:rPr lang="en-US" baseline="-250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US" baseline="-25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long, double, pointers</a:t>
                      </a:r>
                      <a:endParaRPr lang="en-US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Lowest 3 bits zero: </a:t>
                      </a:r>
                      <a:r>
                        <a:rPr lang="is-IS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r>
                        <a:rPr lang="en-US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000</a:t>
                      </a:r>
                      <a:r>
                        <a:rPr lang="en-US" baseline="-250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US" baseline="-25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long double</a:t>
                      </a:r>
                      <a:endParaRPr lang="en-US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Lowest 4 bits zero: </a:t>
                      </a:r>
                      <a:r>
                        <a:rPr lang="is-IS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…0000</a:t>
                      </a:r>
                      <a:r>
                        <a:rPr lang="is-IS" baseline="-250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US" baseline="-25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9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Alignment Principles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</a:t>
            </a:r>
            <a:r>
              <a:rPr lang="en-US" dirty="0" smtClean="0"/>
              <a:t>x86-64</a:t>
            </a:r>
            <a:endParaRPr lang="en-US" dirty="0"/>
          </a:p>
          <a:p>
            <a:r>
              <a:rPr lang="en-US" dirty="0" smtClean="0"/>
              <a:t>Motivation </a:t>
            </a:r>
            <a:r>
              <a:rPr lang="en-US" dirty="0"/>
              <a:t>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</a:t>
            </a:r>
            <a:r>
              <a:rPr lang="en-US" dirty="0" smtClean="0"/>
              <a:t>value that </a:t>
            </a:r>
            <a:r>
              <a:rPr lang="en-US" dirty="0"/>
              <a:t>spans quad word boundaries</a:t>
            </a:r>
          </a:p>
          <a:p>
            <a:pPr marL="838200" lvl="2"/>
            <a:r>
              <a:rPr lang="en-US" dirty="0"/>
              <a:t>Virtual memory </a:t>
            </a:r>
            <a:r>
              <a:rPr lang="en-US" dirty="0" smtClean="0"/>
              <a:t>trickier </a:t>
            </a:r>
            <a:r>
              <a:rPr lang="en-US" dirty="0"/>
              <a:t>when </a:t>
            </a:r>
            <a:r>
              <a:rPr lang="en-US" dirty="0" smtClean="0"/>
              <a:t>value spans </a:t>
            </a:r>
            <a:r>
              <a:rPr lang="en-US" dirty="0"/>
              <a:t>2 </a:t>
            </a:r>
            <a:r>
              <a:rPr lang="en-US" dirty="0" smtClean="0"/>
              <a:t>pages (more on this later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7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[0]</a:t>
            </a:r>
          </a:p>
        </p:txBody>
      </p:sp>
      <p:sp>
        <p:nvSpPr>
          <p:cNvPr id="8" name="Rectangle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9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81000" y="49657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1652588" y="49657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2908300" y="49657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5387975" y="4965700"/>
            <a:ext cx="58349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7934325" y="4965700"/>
            <a:ext cx="58349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" name="Rectangle 19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Rectangle 22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" name="Rectangle 24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" name="Rectangle 7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[0]</a:t>
            </a:r>
          </a:p>
        </p:txBody>
      </p:sp>
      <p:sp>
        <p:nvSpPr>
          <p:cNvPr id="27" name="Rectangle 9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533400" y="2146300"/>
            <a:ext cx="20358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838200" y="21463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1941512" y="21463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3124200" y="21463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5670550" y="2146300"/>
            <a:ext cx="58349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6642100" y="1150766"/>
            <a:ext cx="1701437" cy="1497184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*p;</a:t>
            </a:r>
          </a:p>
        </p:txBody>
      </p:sp>
      <p:sp>
        <p:nvSpPr>
          <p:cNvPr id="36" name="TextBox 35"/>
          <p:cNvSpPr txBox="1"/>
          <p:nvPr>
            <p:custDataLst>
              <p:tags r:id="rId32"/>
            </p:custDataLst>
          </p:nvPr>
        </p:nvSpPr>
        <p:spPr>
          <a:xfrm>
            <a:off x="2810532" y="6251981"/>
            <a:ext cx="2616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internal fragmentation</a:t>
            </a:r>
          </a:p>
        </p:txBody>
      </p:sp>
      <p:cxnSp>
        <p:nvCxnSpPr>
          <p:cNvPr id="37" name="Straight Arrow Connector 36"/>
          <p:cNvCxnSpPr>
            <a:stCxn id="36" idx="0"/>
          </p:cNvCxnSpPr>
          <p:nvPr>
            <p:custDataLst>
              <p:tags r:id="rId33"/>
            </p:custDataLst>
          </p:nvPr>
        </p:nvCxnSpPr>
        <p:spPr bwMode="auto">
          <a:xfrm flipV="1">
            <a:off x="4118956" y="4948151"/>
            <a:ext cx="539682" cy="130383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>
            <p:custDataLst>
              <p:tags r:id="rId34"/>
            </p:custDataLst>
          </p:nvPr>
        </p:nvCxnSpPr>
        <p:spPr bwMode="auto">
          <a:xfrm flipH="1" flipV="1">
            <a:off x="1427163" y="5033470"/>
            <a:ext cx="1639919" cy="130383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5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8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u="sng" dirty="0" smtClean="0"/>
              <a:t>Within</a:t>
            </a:r>
            <a:r>
              <a:rPr lang="en-US" dirty="0" smtClean="0"/>
              <a:t> structure</a:t>
            </a:r>
            <a:r>
              <a:rPr lang="en-US" dirty="0"/>
              <a:t>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u="sng" dirty="0"/>
              <a:t>Overall</a:t>
            </a:r>
            <a:r>
              <a:rPr lang="en-US" dirty="0"/>
              <a:t> structure placement</a:t>
            </a:r>
          </a:p>
          <a:p>
            <a:pPr marL="552450" lvl="1"/>
            <a:r>
              <a:rPr lang="en-US" dirty="0"/>
              <a:t>Each </a:t>
            </a:r>
            <a:r>
              <a:rPr lang="en-US" u="sng" dirty="0"/>
              <a:t>structure</a:t>
            </a:r>
            <a:r>
              <a:rPr lang="en-US" dirty="0"/>
              <a:t>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b="1" dirty="0">
                <a:solidFill>
                  <a:srgbClr val="FF0000"/>
                </a:solidFill>
              </a:rPr>
              <a:t>Initial address </a:t>
            </a:r>
            <a:r>
              <a:rPr lang="en-US" b="1" dirty="0" smtClean="0">
                <a:solidFill>
                  <a:srgbClr val="FF0000"/>
                </a:solidFill>
              </a:rPr>
              <a:t>of structure &amp; </a:t>
            </a:r>
            <a:r>
              <a:rPr lang="en-US" b="1" dirty="0">
                <a:solidFill>
                  <a:srgbClr val="FF0000"/>
                </a:solidFill>
              </a:rPr>
              <a:t>structure length must be multiples of </a:t>
            </a:r>
            <a:r>
              <a:rPr lang="en-US" b="1" dirty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Example:</a:t>
            </a:r>
            <a:endParaRPr lang="en-US" dirty="0"/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Anonymous Pro" panose="02060609030202000504" pitchFamily="49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7" name="Rectangle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[0]</a:t>
            </a:r>
          </a:p>
        </p:txBody>
      </p:sp>
      <p:sp>
        <p:nvSpPr>
          <p:cNvPr id="25609" name="Rectangle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5610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81000" y="49657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1652588" y="49657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2908300" y="4965700"/>
            <a:ext cx="45685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5387975" y="4965700"/>
            <a:ext cx="58349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7934325" y="4965700"/>
            <a:ext cx="58349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19" name="Rectangle 19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22" name="Rectangle 22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 dirty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24" name="Rectangle 24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 dirty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2810532" y="6251981"/>
            <a:ext cx="2616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internal fragmentation</a:t>
            </a:r>
          </a:p>
        </p:txBody>
      </p:sp>
      <p:cxnSp>
        <p:nvCxnSpPr>
          <p:cNvPr id="25" name="Straight Arrow Connector 24"/>
          <p:cNvCxnSpPr>
            <a:stCxn id="24" idx="0"/>
          </p:cNvCxnSpPr>
          <p:nvPr>
            <p:custDataLst>
              <p:tags r:id="rId23"/>
            </p:custDataLst>
          </p:nvPr>
        </p:nvCxnSpPr>
        <p:spPr bwMode="auto">
          <a:xfrm flipV="1">
            <a:off x="4118956" y="4948151"/>
            <a:ext cx="539682" cy="130383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>
            <p:custDataLst>
              <p:tags r:id="rId24"/>
            </p:custDataLst>
          </p:nvPr>
        </p:nvCxnSpPr>
        <p:spPr bwMode="auto">
          <a:xfrm flipH="1" flipV="1">
            <a:off x="1427163" y="5033470"/>
            <a:ext cx="1639919" cy="130383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5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0" name="Rectangle 3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6642100" y="1087702"/>
            <a:ext cx="2222500" cy="1436423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*p;</a:t>
            </a:r>
          </a:p>
        </p:txBody>
      </p:sp>
    </p:spTree>
    <p:extLst>
      <p:ext uri="{BB962C8B-B14F-4D97-AF65-F5344CB8AC3E}">
        <p14:creationId xmlns:p14="http://schemas.microsoft.com/office/powerpoint/2010/main" val="349077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Data Structures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Arrays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One-dimensional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Multi-dimensional (nested)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Multi-level</a:t>
            </a:r>
          </a:p>
          <a:p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Alignment</a:t>
            </a:r>
          </a:p>
          <a:p>
            <a:r>
              <a:rPr lang="en-US" dirty="0" smtClean="0"/>
              <a:t>Unions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0718" y="435678"/>
            <a:ext cx="8749862" cy="762000"/>
          </a:xfrm>
          <a:ln/>
        </p:spPr>
        <p:txBody>
          <a:bodyPr/>
          <a:lstStyle/>
          <a:p>
            <a:r>
              <a:rPr lang="en-US" smtClean="0"/>
              <a:t>Satisfying Alignment Requirements: </a:t>
            </a:r>
            <a:r>
              <a:rPr lang="en-US" sz="1800" smtClean="0"/>
              <a:t>Another Example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For largest alignment requirement K</a:t>
            </a:r>
          </a:p>
          <a:p>
            <a:r>
              <a:rPr lang="en-US" smtClean="0">
                <a:solidFill>
                  <a:srgbClr val="FF0000"/>
                </a:solidFill>
              </a:rPr>
              <a:t>Overall structure size must be multiple of K</a:t>
            </a:r>
          </a:p>
          <a:p>
            <a:r>
              <a:rPr lang="en-US" smtClean="0"/>
              <a:t>Compiler will add padding </a:t>
            </a:r>
            <a:r>
              <a:rPr lang="en-US" smtClean="0">
                <a:solidFill>
                  <a:srgbClr val="FF0000"/>
                </a:solidFill>
              </a:rPr>
              <a:t>at end </a:t>
            </a:r>
            <a:r>
              <a:rPr lang="en-US" smtClean="0"/>
              <a:t>of </a:t>
            </a:r>
            <a:br>
              <a:rPr lang="en-US" smtClean="0"/>
            </a:br>
            <a:r>
              <a:rPr lang="en-US" smtClean="0"/>
              <a:t>structure to meet  overall structure </a:t>
            </a:r>
            <a:br>
              <a:rPr lang="en-US" smtClean="0"/>
            </a:br>
            <a:r>
              <a:rPr lang="en-US" smtClean="0"/>
              <a:t>alignment requirement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494694" y="1371600"/>
            <a:ext cx="2224088" cy="15049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*p</a:t>
            </a:r>
            <a:r>
              <a:rPr lang="en-US" sz="1800" b="0" dirty="0" smtClean="0"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0" dirty="0"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  <a:p>
            <a:pPr algn="l"/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3" name="Group 7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>
            <p:custDataLst>
              <p:tags r:id="rId5"/>
            </p:custDataLst>
          </p:nvPr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>
            <p:custDataLst>
              <p:tags r:id="rId6"/>
            </p:custDataLst>
          </p:nvPr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Multiple of K=8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737420" y="5379864"/>
            <a:ext cx="2663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external fragmentation</a:t>
            </a:r>
          </a:p>
        </p:txBody>
      </p:sp>
      <p:cxnSp>
        <p:nvCxnSpPr>
          <p:cNvPr id="9" name="Straight Arrow Connector 8"/>
          <p:cNvCxnSpPr>
            <a:stCxn id="8" idx="0"/>
          </p:cNvCxnSpPr>
          <p:nvPr>
            <p:custDataLst>
              <p:tags r:id="rId8"/>
            </p:custDataLst>
          </p:nvPr>
        </p:nvCxnSpPr>
        <p:spPr bwMode="auto">
          <a:xfrm flipV="1">
            <a:off x="6069012" y="4851134"/>
            <a:ext cx="978174" cy="52873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9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of </a:t>
            </a:r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Compiler:</a:t>
            </a:r>
          </a:p>
          <a:p>
            <a:pPr lvl="1"/>
            <a:r>
              <a:rPr lang="en-US" dirty="0" smtClean="0"/>
              <a:t>Maintains </a:t>
            </a:r>
            <a:r>
              <a:rPr lang="en-US" dirty="0"/>
              <a:t>declared </a:t>
            </a:r>
            <a:r>
              <a:rPr lang="en-US" i="1" dirty="0"/>
              <a:t>ordering</a:t>
            </a:r>
            <a:r>
              <a:rPr lang="en-US" dirty="0"/>
              <a:t> of fields in struct</a:t>
            </a:r>
          </a:p>
          <a:p>
            <a:pPr lvl="1"/>
            <a:r>
              <a:rPr lang="en-US" dirty="0"/>
              <a:t>Each </a:t>
            </a:r>
            <a:r>
              <a:rPr lang="en-US" b="1" i="1" dirty="0"/>
              <a:t>field</a:t>
            </a:r>
            <a:r>
              <a:rPr lang="en-US" i="1" dirty="0"/>
              <a:t> </a:t>
            </a:r>
            <a:r>
              <a:rPr lang="en-US" dirty="0"/>
              <a:t>must be aligned </a:t>
            </a:r>
            <a:r>
              <a:rPr lang="en-US" i="1" dirty="0"/>
              <a:t>within</a:t>
            </a:r>
            <a:r>
              <a:rPr lang="en-US" dirty="0"/>
              <a:t> the struct </a:t>
            </a:r>
            <a:r>
              <a:rPr lang="en-US" i="1" dirty="0"/>
              <a:t>(may insert padding)</a:t>
            </a:r>
          </a:p>
          <a:p>
            <a:pPr lvl="2"/>
            <a:r>
              <a:rPr lang="en-US" b="1" dirty="0" err="1">
                <a:latin typeface="Anonymous Pro" panose="02060609030202000504" pitchFamily="49" charset="0"/>
                <a:cs typeface="Courier New"/>
              </a:rPr>
              <a:t>offsetof</a:t>
            </a:r>
            <a:r>
              <a:rPr lang="en-US" dirty="0"/>
              <a:t> can be used to find the actual offset of a field</a:t>
            </a:r>
            <a:endParaRPr lang="en-US" i="1" dirty="0"/>
          </a:p>
          <a:p>
            <a:pPr lvl="1"/>
            <a:r>
              <a:rPr lang="en-US" dirty="0"/>
              <a:t>Overall struct must be </a:t>
            </a:r>
            <a:r>
              <a:rPr lang="en-US" b="1" i="1" dirty="0"/>
              <a:t>aligned</a:t>
            </a:r>
            <a:r>
              <a:rPr lang="en-US" dirty="0"/>
              <a:t> according to largest field</a:t>
            </a:r>
          </a:p>
          <a:p>
            <a:pPr lvl="1"/>
            <a:r>
              <a:rPr lang="en-US" dirty="0"/>
              <a:t>Total struct </a:t>
            </a:r>
            <a:r>
              <a:rPr lang="en-US" b="1" i="1" dirty="0"/>
              <a:t>size</a:t>
            </a:r>
            <a:r>
              <a:rPr lang="en-US" dirty="0"/>
              <a:t> must be multiple of its </a:t>
            </a:r>
            <a:r>
              <a:rPr lang="en-US" dirty="0" smtClean="0"/>
              <a:t>alignment </a:t>
            </a:r>
            <a:r>
              <a:rPr lang="en-US" i="1" dirty="0" smtClean="0"/>
              <a:t>(may insert padding)</a:t>
            </a:r>
            <a:endParaRPr lang="en-US" i="1" dirty="0"/>
          </a:p>
          <a:p>
            <a:pPr lvl="2"/>
            <a:r>
              <a:rPr lang="en-US" b="1" dirty="0" err="1">
                <a:latin typeface="Anonymous Pro" panose="02060609030202000504" pitchFamily="49" charset="0"/>
                <a:cs typeface="Courier New"/>
              </a:rPr>
              <a:t>sizeof</a:t>
            </a:r>
            <a:r>
              <a:rPr lang="en-US" dirty="0"/>
              <a:t> should be used to get true size of </a:t>
            </a:r>
            <a:r>
              <a:rPr lang="en-US" dirty="0" err="1"/>
              <a:t>structs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0999" y="1397000"/>
            <a:ext cx="5799083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</a:t>
            </a:r>
            <a:r>
              <a:rPr lang="en-US" dirty="0" smtClean="0"/>
              <a:t>element in array</a:t>
            </a:r>
            <a:endParaRPr lang="en-US" dirty="0"/>
          </a:p>
        </p:txBody>
      </p:sp>
      <p:sp>
        <p:nvSpPr>
          <p:cNvPr id="28678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511159" y="1213553"/>
            <a:ext cx="1870841" cy="161582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137160" tIns="91440" rIns="137160" bIns="9144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8"/>
            </p:custDataLst>
          </p:nvPr>
        </p:nvCxnSpPr>
        <p:spPr bwMode="auto">
          <a:xfrm flipH="1">
            <a:off x="7803931" y="943538"/>
            <a:ext cx="523109" cy="1531648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7621338" y="413957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Create an array of</a:t>
            </a:r>
          </a:p>
          <a:p>
            <a:r>
              <a:rPr lang="en-US" sz="1200" dirty="0" smtClean="0">
                <a:latin typeface="Calibri" pitchFamily="34" charset="0"/>
              </a:rPr>
              <a:t>ten S2 </a:t>
            </a:r>
            <a:r>
              <a:rPr lang="en-US" sz="1200" dirty="0" err="1" smtClean="0">
                <a:latin typeface="Calibri" pitchFamily="34" charset="0"/>
              </a:rPr>
              <a:t>structs</a:t>
            </a:r>
            <a:r>
              <a:rPr lang="en-US" sz="1200" dirty="0" smtClean="0">
                <a:latin typeface="Calibri" pitchFamily="34" charset="0"/>
              </a:rPr>
              <a:t> </a:t>
            </a:r>
          </a:p>
          <a:p>
            <a:r>
              <a:rPr lang="en-US" sz="1200" dirty="0" smtClean="0">
                <a:latin typeface="Calibri" pitchFamily="34" charset="0"/>
              </a:rPr>
              <a:t>called “a”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5575998" y="6441296"/>
            <a:ext cx="2663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external fragmentation</a:t>
            </a:r>
          </a:p>
        </p:txBody>
      </p:sp>
      <p:cxnSp>
        <p:nvCxnSpPr>
          <p:cNvPr id="14" name="Straight Arrow Connector 13"/>
          <p:cNvCxnSpPr>
            <a:stCxn id="13" idx="0"/>
          </p:cNvCxnSpPr>
          <p:nvPr>
            <p:custDataLst>
              <p:tags r:id="rId11"/>
            </p:custDataLst>
          </p:nvPr>
        </p:nvCxnSpPr>
        <p:spPr bwMode="auto">
          <a:xfrm flipH="1" flipV="1">
            <a:off x="6831157" y="5912566"/>
            <a:ext cx="76433" cy="52873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12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2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111500" y="3577012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Accessing Array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108168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</a:t>
            </a:r>
            <a:r>
              <a:rPr lang="en-US" dirty="0" smtClean="0"/>
              <a:t>start of array element as: 12*index</a:t>
            </a:r>
            <a:endParaRPr lang="en-US" dirty="0"/>
          </a:p>
          <a:p>
            <a:pPr marL="552450" lvl="1"/>
            <a:r>
              <a:rPr lang="en-US" dirty="0" err="1">
                <a:latin typeface="Anonymous Pro" panose="02060609030202000504" pitchFamily="49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Anonymous Pro" panose="02060609030202000504" pitchFamily="49" charset="0"/>
                <a:cs typeface="Courier New Bold" charset="0"/>
                <a:sym typeface="Courier New Bold" charset="0"/>
              </a:rPr>
              <a:t>(S3</a:t>
            </a:r>
            <a:r>
              <a:rPr lang="en-US" dirty="0" smtClean="0">
                <a:latin typeface="Anonymous Pro" panose="02060609030202000504" pitchFamily="49" charset="0"/>
                <a:cs typeface="Courier New Bold" charset="0"/>
                <a:sym typeface="Courier New Bold" charset="0"/>
              </a:rPr>
              <a:t>) = 12,</a:t>
            </a:r>
            <a:r>
              <a:rPr lang="en-US" dirty="0" smtClean="0"/>
              <a:t> </a:t>
            </a:r>
            <a:r>
              <a:rPr lang="en-US" dirty="0"/>
              <a:t>including </a:t>
            </a:r>
            <a:r>
              <a:rPr lang="en-US" dirty="0" smtClean="0"/>
              <a:t>alignment padding</a:t>
            </a:r>
            <a:endParaRPr lang="en-US" dirty="0"/>
          </a:p>
          <a:p>
            <a:r>
              <a:rPr lang="en-US" dirty="0"/>
              <a:t>Element </a:t>
            </a:r>
            <a:r>
              <a:rPr lang="en-US" dirty="0">
                <a:latin typeface="Anonymous Pro" panose="02060609030202000504" pitchFamily="49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 smtClean="0">
                <a:solidFill>
                  <a:srgbClr val="FF0000"/>
                </a:solidFill>
                <a:latin typeface="Anonymous Pro" panose="02060609030202000504" pitchFamily="49" charset="0"/>
                <a:cs typeface="Courier New Bold" charset="0"/>
                <a:sym typeface="Courier New Bold" charset="0"/>
              </a:rPr>
              <a:t>a+8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702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054304" y="592730"/>
            <a:ext cx="1884743" cy="156966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137160" tIns="91440" rIns="137160" bIns="9144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S3 {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short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float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v;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short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j;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200" y="5410200"/>
            <a:ext cx="3289300" cy="118494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short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get_j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index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a[index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].j;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3886200" y="5537200"/>
            <a:ext cx="5052848" cy="863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0" i="1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# </a:t>
            </a:r>
            <a:r>
              <a:rPr lang="en-US" sz="1800" b="0" i="1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0" i="1" dirty="0" err="1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0" i="1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i="1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0" i="1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index</a:t>
            </a:r>
            <a:endParaRPr lang="en-US" b="0" i="1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2)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b="0" dirty="0" err="1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i="1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# </a:t>
            </a:r>
            <a:r>
              <a:rPr lang="en-US" sz="1800" b="0" i="1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3*index</a:t>
            </a:r>
            <a:endParaRPr lang="en-US" b="0" i="1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a+8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,%rax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,4)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b="0" dirty="0" err="1" smtClean="0">
                <a:solidFill>
                  <a:schemeClr val="tx1"/>
                </a:solidFill>
                <a:latin typeface="Anonymous Pro" panose="02060609030202000504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013714614"/>
              </p:ext>
            </p:extLst>
          </p:nvPr>
        </p:nvGraphicFramePr>
        <p:xfrm>
          <a:off x="241300" y="3196012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781542"/>
                <a:gridCol w="17889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a[index]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a+12*index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690654142"/>
              </p:ext>
            </p:extLst>
          </p:nvPr>
        </p:nvGraphicFramePr>
        <p:xfrm>
          <a:off x="1370013" y="4364412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741362"/>
                <a:gridCol w="741363"/>
                <a:gridCol w="247650"/>
                <a:gridCol w="493712"/>
                <a:gridCol w="493713"/>
                <a:gridCol w="247650"/>
                <a:gridCol w="741362"/>
                <a:gridCol w="741363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a+12*index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>
            <p:custDataLst>
              <p:tags r:id="rId9"/>
            </p:custDataLst>
          </p:nvPr>
        </p:nvSpPr>
        <p:spPr>
          <a:xfrm>
            <a:off x="5074276" y="504086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eaLnBrk="1" hangingPunct="1">
              <a:buClr>
                <a:srgbClr val="990000"/>
              </a:buClr>
              <a:buSzPct val="60000"/>
              <a:tabLst>
                <a:tab pos="914400" algn="l"/>
              </a:tabLst>
            </a:pP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a+</a:t>
            </a:r>
            <a:r>
              <a:rPr lang="en-US" sz="1800" dirty="0" smtClean="0">
                <a:solidFill>
                  <a:srgbClr val="000000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12*index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8</a:t>
            </a:r>
          </a:p>
        </p:txBody>
      </p:sp>
      <p:cxnSp>
        <p:nvCxnSpPr>
          <p:cNvPr id="4" name="Straight Arrow Connector 3"/>
          <p:cNvCxnSpPr>
            <a:stCxn id="2" idx="0"/>
          </p:cNvCxnSpPr>
          <p:nvPr>
            <p:custDataLst>
              <p:tags r:id="rId10"/>
            </p:custDataLst>
          </p:nvPr>
        </p:nvCxnSpPr>
        <p:spPr bwMode="auto">
          <a:xfrm flipV="1">
            <a:off x="6064291" y="4619298"/>
            <a:ext cx="21200" cy="42157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11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How the Programmer Can Save </a:t>
            </a:r>
            <a:r>
              <a:rPr lang="en-US" dirty="0"/>
              <a:t>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6286" y="1182414"/>
            <a:ext cx="8997714" cy="5151711"/>
          </a:xfrm>
          <a:ln/>
        </p:spPr>
        <p:txBody>
          <a:bodyPr/>
          <a:lstStyle/>
          <a:p>
            <a:r>
              <a:rPr lang="en-US" dirty="0" smtClean="0"/>
              <a:t>Compiler </a:t>
            </a:r>
            <a:r>
              <a:rPr lang="en-US" dirty="0" smtClean="0"/>
              <a:t>must respect order elements are declared in</a:t>
            </a:r>
            <a:endParaRPr lang="en-US" dirty="0"/>
          </a:p>
          <a:p>
            <a:pPr lvl="1"/>
            <a:r>
              <a:rPr lang="en-US" dirty="0"/>
              <a:t>Sometimes the programmer can save space by declaring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7653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34972" y="249228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c;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d;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*p;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4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353050" y="249069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c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0" dirty="0" smtClean="0">
                <a:latin typeface="Anonymous Pro" panose="02060609030202000504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Anonymous Pro" panose="02060609030202000504" pitchFamily="49" charset="0"/>
                <a:ea typeface="Lucida Grande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 smtClean="0">
                <a:latin typeface="Anonymous Pro" panose="02060609030202000504" pitchFamily="49" charset="0"/>
                <a:ea typeface="Lucida Grande" charset="0"/>
                <a:cs typeface="Courier New" pitchFamily="49" charset="0"/>
                <a:sym typeface="Courier New Bold" charset="0"/>
              </a:rPr>
              <a:t> d;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*p;</a:t>
            </a:r>
            <a:endParaRPr lang="en-US" sz="1800" b="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5" name="AutoShap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793348" y="2708616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33413" y="4903086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903413" y="4903086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50913" y="4903086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149600" y="4903086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Anonymous Pro" panose="02060609030202000504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3467100" y="4903086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grpSp>
        <p:nvGrpSpPr>
          <p:cNvPr id="2" name="Group 1"/>
          <p:cNvGrpSpPr/>
          <p:nvPr>
            <p:custDataLst>
              <p:tags r:id="rId11"/>
            </p:custDataLst>
          </p:nvPr>
        </p:nvGrpSpPr>
        <p:grpSpPr>
          <a:xfrm>
            <a:off x="5368816" y="4903086"/>
            <a:ext cx="2538413" cy="381000"/>
            <a:chOff x="635000" y="5257800"/>
            <a:chExt cx="2538413" cy="381000"/>
          </a:xfrm>
        </p:grpSpPr>
        <p:sp>
          <p:nvSpPr>
            <p:cNvPr id="18" name="Rectangle 7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1892300" y="5257800"/>
              <a:ext cx="317500" cy="381000"/>
            </a:xfrm>
            <a:prstGeom prst="rect">
              <a:avLst/>
            </a:prstGeom>
            <a:solidFill>
              <a:srgbClr val="F6F5BD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Anonymous Pro" panose="02060609030202000504" pitchFamily="49" charset="0"/>
                  <a:cs typeface="Courier New" pitchFamily="49" charset="0"/>
                  <a:sym typeface="Courier New Bold" charset="0"/>
                </a:rPr>
                <a:t>c</a:t>
              </a:r>
            </a:p>
          </p:txBody>
        </p:sp>
        <p:sp>
          <p:nvSpPr>
            <p:cNvPr id="19" name="Rectangle 8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635000" y="5257800"/>
              <a:ext cx="127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Anonymous Pro" panose="02060609030202000504" pitchFamily="49" charset="0"/>
                  <a:cs typeface="Courier New" pitchFamily="49" charset="0"/>
                  <a:sym typeface="Courier New Bold" charset="0"/>
                </a:rPr>
                <a:t>i</a:t>
              </a:r>
              <a:endPara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endParaRPr>
            </a:p>
          </p:txBody>
        </p:sp>
        <p:sp>
          <p:nvSpPr>
            <p:cNvPr id="21" name="Rectangle 7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5257800"/>
              <a:ext cx="317500" cy="381000"/>
            </a:xfrm>
            <a:prstGeom prst="rect">
              <a:avLst/>
            </a:prstGeom>
            <a:solidFill>
              <a:srgbClr val="F6F5BD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Anonymous Pro" panose="02060609030202000504" pitchFamily="49" charset="0"/>
                  <a:cs typeface="Courier New" pitchFamily="49" charset="0"/>
                  <a:sym typeface="Courier New Bold" charset="0"/>
                </a:rPr>
                <a:t>d</a:t>
              </a:r>
              <a:endParaRPr lang="en-US" sz="20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endParaRPr>
            </a:p>
          </p:txBody>
        </p:sp>
        <p:sp>
          <p:nvSpPr>
            <p:cNvPr id="22" name="Rectangle 11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2476500" y="5257800"/>
              <a:ext cx="696913" cy="381000"/>
            </a:xfrm>
            <a:prstGeom prst="rect">
              <a:avLst/>
            </a:prstGeom>
            <a:solidFill>
              <a:srgbClr val="B2B2B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 Bold Italic" charset="0"/>
                  <a:ea typeface="Calibri Bold Italic" charset="0"/>
                  <a:cs typeface="Calibri Bold Italic" charset="0"/>
                  <a:sym typeface="Calibri Bold Italic" charset="0"/>
                </a:rPr>
                <a:t>2 </a:t>
              </a:r>
              <a:r>
                <a:rPr lang="en-US" sz="1400" dirty="0">
                  <a:solidFill>
                    <a:srgbClr val="FFFFFF"/>
                  </a:solidFill>
                  <a:latin typeface="Calibri Bold Italic" charset="0"/>
                  <a:ea typeface="Calibri Bold Italic" charset="0"/>
                  <a:cs typeface="Calibri Bold Italic" charset="0"/>
                  <a:sym typeface="Calibri Bold Italic" charset="0"/>
                </a:rPr>
                <a:t>bytes</a:t>
              </a:r>
            </a:p>
          </p:txBody>
        </p:sp>
      </p:grpSp>
      <p:sp>
        <p:nvSpPr>
          <p:cNvPr id="4" name="Left Brace 3"/>
          <p:cNvSpPr/>
          <p:nvPr>
            <p:custDataLst>
              <p:tags r:id="rId12"/>
            </p:custDataLst>
          </p:nvPr>
        </p:nvSpPr>
        <p:spPr bwMode="auto">
          <a:xfrm rot="16200000">
            <a:off x="2181471" y="3756664"/>
            <a:ext cx="701182" cy="377507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13"/>
            </p:custDataLst>
          </p:nvPr>
        </p:nvSpPr>
        <p:spPr>
          <a:xfrm>
            <a:off x="1935184" y="6106916"/>
            <a:ext cx="125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12 bytes</a:t>
            </a:r>
          </a:p>
        </p:txBody>
      </p:sp>
      <p:sp>
        <p:nvSpPr>
          <p:cNvPr id="20" name="Left Brace 19"/>
          <p:cNvSpPr/>
          <p:nvPr>
            <p:custDataLst>
              <p:tags r:id="rId14"/>
            </p:custDataLst>
          </p:nvPr>
        </p:nvSpPr>
        <p:spPr bwMode="auto">
          <a:xfrm rot="16200000">
            <a:off x="6287434" y="4365471"/>
            <a:ext cx="701182" cy="2538413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>
            <p:custDataLst>
              <p:tags r:id="rId15"/>
            </p:custDataLst>
          </p:nvPr>
        </p:nvSpPr>
        <p:spPr>
          <a:xfrm>
            <a:off x="6118674" y="6097392"/>
            <a:ext cx="172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8</a:t>
            </a:r>
            <a:r>
              <a:rPr lang="en-US" dirty="0" smtClean="0">
                <a:latin typeface="Calibri" pitchFamily="34" charset="0"/>
              </a:rPr>
              <a:t> bytes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16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 smtClean="0"/>
              <a:t>Only allocates enough space for the </a:t>
            </a:r>
            <a:r>
              <a:rPr lang="en-US" dirty="0" smtClean="0">
                <a:solidFill>
                  <a:srgbClr val="FF0000"/>
                </a:solidFill>
              </a:rPr>
              <a:t>largest element </a:t>
            </a:r>
            <a:r>
              <a:rPr lang="en-US" dirty="0" smtClean="0"/>
              <a:t>in union</a:t>
            </a:r>
            <a:endParaRPr lang="en-US" dirty="0"/>
          </a:p>
          <a:p>
            <a:r>
              <a:rPr lang="en-US" dirty="0"/>
              <a:t>Can only use one member at a time</a:t>
            </a:r>
          </a:p>
        </p:txBody>
      </p:sp>
      <p:sp>
        <p:nvSpPr>
          <p:cNvPr id="31749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union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U {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S {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Anonymous Pro" panose="02060609030202000504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639762"/>
                <a:gridCol w="320675"/>
                <a:gridCol w="320675"/>
                <a:gridCol w="320675"/>
                <a:gridCol w="320675"/>
                <a:gridCol w="639763"/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onymous Pro" panose="02060609030202000504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00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What Are Unions Good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Unions allow the same region of memory to be referenced as different types</a:t>
            </a:r>
          </a:p>
          <a:p>
            <a:pPr lvl="1"/>
            <a:r>
              <a:rPr lang="en-US" dirty="0"/>
              <a:t>Different “views” of the same memory location</a:t>
            </a:r>
          </a:p>
          <a:p>
            <a:pPr lvl="1"/>
            <a:r>
              <a:rPr lang="en-US" dirty="0"/>
              <a:t>Can be used to circumvent C’s type system (bad </a:t>
            </a:r>
            <a:r>
              <a:rPr lang="en-US" dirty="0" smtClean="0"/>
              <a:t>idea and technically not guaranteed to work)</a:t>
            </a:r>
            <a:endParaRPr lang="en-US" dirty="0"/>
          </a:p>
          <a:p>
            <a:r>
              <a:rPr lang="en-US" dirty="0"/>
              <a:t>Better idea: use a struct inside a union to access some memory location either as a whole or by its </a:t>
            </a:r>
            <a:r>
              <a:rPr lang="en-US" dirty="0" smtClean="0"/>
              <a:t>parts</a:t>
            </a:r>
          </a:p>
          <a:p>
            <a:r>
              <a:rPr lang="en-US" dirty="0" smtClean="0"/>
              <a:t>But watch out for </a:t>
            </a:r>
            <a:r>
              <a:rPr lang="en-US" dirty="0" err="1" smtClean="0"/>
              <a:t>endianness</a:t>
            </a:r>
            <a:r>
              <a:rPr lang="en-US" dirty="0" smtClean="0"/>
              <a:t> at a small scale…</a:t>
            </a:r>
          </a:p>
          <a:p>
            <a:r>
              <a:rPr lang="en-US" dirty="0" smtClean="0"/>
              <a:t>Layout details are implementation/machine-specific…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2474924" y="4751726"/>
            <a:ext cx="38972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nonymous Pro" panose="02060609030202000504" pitchFamily="49" charset="0"/>
                <a:cs typeface="Courier New"/>
              </a:rPr>
              <a:t>union</a:t>
            </a:r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 </a:t>
            </a:r>
            <a:r>
              <a:rPr lang="en-US" sz="2000" b="0" dirty="0" err="1" smtClean="0">
                <a:latin typeface="Anonymous Pro" panose="02060609030202000504" pitchFamily="49" charset="0"/>
                <a:cs typeface="Courier New"/>
              </a:rPr>
              <a:t>int_or_bytes</a:t>
            </a:r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 {</a:t>
            </a:r>
          </a:p>
          <a:p>
            <a:r>
              <a:rPr lang="en-US" sz="2000" b="0" dirty="0">
                <a:latin typeface="Anonymous Pro" panose="02060609030202000504" pitchFamily="49" charset="0"/>
                <a:cs typeface="Courier New"/>
              </a:rPr>
              <a:t> </a:t>
            </a:r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   </a:t>
            </a:r>
            <a:r>
              <a:rPr lang="en-US" sz="2000" dirty="0" err="1" smtClean="0">
                <a:latin typeface="Anonymous Pro" panose="02060609030202000504" pitchFamily="49" charset="0"/>
                <a:cs typeface="Courier New"/>
              </a:rPr>
              <a:t>int</a:t>
            </a:r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 </a:t>
            </a:r>
            <a:r>
              <a:rPr lang="en-US" sz="2000" b="0" dirty="0" err="1" smtClean="0">
                <a:latin typeface="Anonymous Pro" panose="02060609030202000504" pitchFamily="49" charset="0"/>
                <a:cs typeface="Courier New"/>
              </a:rPr>
              <a:t>i</a:t>
            </a:r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;</a:t>
            </a:r>
          </a:p>
          <a:p>
            <a:r>
              <a:rPr lang="en-US" sz="2000" b="0" dirty="0">
                <a:latin typeface="Anonymous Pro" panose="02060609030202000504" pitchFamily="49" charset="0"/>
                <a:cs typeface="Courier New"/>
              </a:rPr>
              <a:t> </a:t>
            </a:r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   </a:t>
            </a:r>
            <a:r>
              <a:rPr lang="en-US" sz="2000" dirty="0" smtClean="0">
                <a:latin typeface="Anonymous Pro" panose="02060609030202000504" pitchFamily="49" charset="0"/>
                <a:cs typeface="Courier New"/>
              </a:rPr>
              <a:t>struct</a:t>
            </a:r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 bytes {</a:t>
            </a:r>
          </a:p>
          <a:p>
            <a:r>
              <a:rPr lang="en-US" sz="2000" b="0" dirty="0">
                <a:latin typeface="Anonymous Pro" panose="02060609030202000504" pitchFamily="49" charset="0"/>
                <a:cs typeface="Courier New"/>
              </a:rPr>
              <a:t>	</a:t>
            </a:r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char b0, b1, b2, b3;</a:t>
            </a:r>
          </a:p>
          <a:p>
            <a:r>
              <a:rPr lang="en-US" sz="2000" b="0" dirty="0" smtClean="0">
                <a:latin typeface="Anonymous Pro" panose="02060609030202000504" pitchFamily="49" charset="0"/>
                <a:cs typeface="Courier New"/>
              </a:rPr>
              <a:t>    }</a:t>
            </a:r>
          </a:p>
          <a:p>
            <a:r>
              <a:rPr lang="en-US" sz="2000" b="0" dirty="0">
                <a:latin typeface="Anonymous Pro" panose="02060609030202000504" pitchFamily="49" charset="0"/>
                <a:cs typeface="Courier New"/>
              </a:rPr>
              <a:t>}</a:t>
            </a:r>
            <a:endParaRPr lang="en-US" sz="2000" b="0" dirty="0" smtClean="0">
              <a:latin typeface="Anonymous Pro" panose="02060609030202000504" pitchFamily="49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58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Unions For Embedded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529" y="1231581"/>
            <a:ext cx="7949270" cy="507574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Anonymous Pro" panose="02060609030202000504" pitchFamily="49" charset="0"/>
              </a:rPr>
              <a:t>typedef union</a:t>
            </a:r>
          </a:p>
          <a:p>
            <a:r>
              <a:rPr lang="en-US" sz="1800" dirty="0">
                <a:latin typeface="Anonymous Pro" panose="02060609030202000504" pitchFamily="49" charset="0"/>
              </a:rPr>
              <a:t>{</a:t>
            </a:r>
          </a:p>
          <a:p>
            <a:r>
              <a:rPr lang="en-US" sz="1800" dirty="0">
                <a:latin typeface="Anonymous Pro" panose="02060609030202000504" pitchFamily="49" charset="0"/>
              </a:rPr>
              <a:t>   unsigned char byte;</a:t>
            </a:r>
          </a:p>
          <a:p>
            <a:r>
              <a:rPr lang="en-US" sz="1800" dirty="0">
                <a:latin typeface="Anonymous Pro" panose="02060609030202000504" pitchFamily="49" charset="0"/>
              </a:rPr>
              <a:t>   struct {</a:t>
            </a:r>
          </a:p>
          <a:p>
            <a:r>
              <a:rPr lang="en-US" sz="1800" dirty="0">
                <a:latin typeface="Anonymous Pro" panose="02060609030202000504" pitchFamily="49" charset="0"/>
              </a:rPr>
              <a:t>      unsigned char reserved:4</a:t>
            </a:r>
            <a:r>
              <a:rPr lang="en-US" sz="1800" dirty="0" smtClean="0">
                <a:latin typeface="Anonymous Pro" panose="02060609030202000504" pitchFamily="49" charset="0"/>
              </a:rPr>
              <a:t>;</a:t>
            </a:r>
          </a:p>
          <a:p>
            <a:r>
              <a:rPr lang="en-US" sz="1800" dirty="0" smtClean="0">
                <a:latin typeface="Anonymous Pro" panose="02060609030202000504" pitchFamily="49" charset="0"/>
              </a:rPr>
              <a:t>      unsigned </a:t>
            </a:r>
            <a:r>
              <a:rPr lang="en-US" sz="1800" dirty="0">
                <a:latin typeface="Anonymous Pro" panose="02060609030202000504" pitchFamily="49" charset="0"/>
              </a:rPr>
              <a:t>char b3:1;</a:t>
            </a:r>
          </a:p>
          <a:p>
            <a:r>
              <a:rPr lang="en-US" sz="1800" dirty="0">
                <a:latin typeface="Anonymous Pro" panose="02060609030202000504" pitchFamily="49" charset="0"/>
              </a:rPr>
              <a:t>      unsigned char b2:1;</a:t>
            </a:r>
          </a:p>
          <a:p>
            <a:r>
              <a:rPr lang="en-US" sz="1800" dirty="0" smtClean="0">
                <a:latin typeface="Anonymous Pro" panose="02060609030202000504" pitchFamily="49" charset="0"/>
              </a:rPr>
              <a:t>      unsigned </a:t>
            </a:r>
            <a:r>
              <a:rPr lang="en-US" sz="1800" dirty="0">
                <a:latin typeface="Anonymous Pro" panose="02060609030202000504" pitchFamily="49" charset="0"/>
              </a:rPr>
              <a:t>char b1:1;</a:t>
            </a:r>
          </a:p>
          <a:p>
            <a:r>
              <a:rPr lang="en-US" sz="1800" dirty="0" smtClean="0">
                <a:latin typeface="Anonymous Pro" panose="02060609030202000504" pitchFamily="49" charset="0"/>
              </a:rPr>
              <a:t>      unsigned </a:t>
            </a:r>
            <a:r>
              <a:rPr lang="en-US" sz="1800" dirty="0">
                <a:latin typeface="Anonymous Pro" panose="02060609030202000504" pitchFamily="49" charset="0"/>
              </a:rPr>
              <a:t>char b0:1;</a:t>
            </a:r>
          </a:p>
          <a:p>
            <a:r>
              <a:rPr lang="en-US" sz="1800" dirty="0">
                <a:latin typeface="Anonymous Pro" panose="02060609030202000504" pitchFamily="49" charset="0"/>
              </a:rPr>
              <a:t>   </a:t>
            </a:r>
            <a:r>
              <a:rPr lang="en-US" sz="1800" dirty="0" smtClean="0">
                <a:latin typeface="Anonymous Pro" panose="02060609030202000504" pitchFamily="49" charset="0"/>
              </a:rPr>
              <a:t>} </a:t>
            </a:r>
            <a:r>
              <a:rPr lang="en-US" sz="1800" dirty="0">
                <a:latin typeface="Anonymous Pro" panose="02060609030202000504" pitchFamily="49" charset="0"/>
              </a:rPr>
              <a:t>bits;</a:t>
            </a:r>
          </a:p>
          <a:p>
            <a:r>
              <a:rPr lang="en-US" sz="1800" dirty="0">
                <a:latin typeface="Anonymous Pro" panose="02060609030202000504" pitchFamily="49" charset="0"/>
              </a:rPr>
              <a:t>} hw_register;</a:t>
            </a:r>
          </a:p>
          <a:p>
            <a:endParaRPr lang="en-US" sz="1800" dirty="0">
              <a:latin typeface="Anonymous Pro" panose="02060609030202000504" pitchFamily="49" charset="0"/>
            </a:endParaRPr>
          </a:p>
          <a:p>
            <a:r>
              <a:rPr lang="nb-NO" sz="1800" dirty="0">
                <a:latin typeface="Anonymous Pro" panose="02060609030202000504" pitchFamily="49" charset="0"/>
              </a:rPr>
              <a:t>hw_register reg;</a:t>
            </a:r>
          </a:p>
          <a:p>
            <a:r>
              <a:rPr lang="nb-NO" sz="1800" dirty="0">
                <a:latin typeface="Anonymous Pro" panose="02060609030202000504" pitchFamily="49" charset="0"/>
              </a:rPr>
              <a:t>reg.byte = 0x3F;        // 00111111</a:t>
            </a:r>
            <a:r>
              <a:rPr lang="nb-NO" sz="1800" baseline="-25000" dirty="0">
                <a:latin typeface="Anonymous Pro" panose="02060609030202000504" pitchFamily="49" charset="0"/>
              </a:rPr>
              <a:t>2</a:t>
            </a:r>
          </a:p>
          <a:p>
            <a:r>
              <a:rPr lang="nb-NO" sz="1800" dirty="0">
                <a:latin typeface="Anonymous Pro" panose="02060609030202000504" pitchFamily="49" charset="0"/>
              </a:rPr>
              <a:t>reg.bits.b2 = 0;        // 00111011</a:t>
            </a:r>
            <a:r>
              <a:rPr lang="nb-NO" sz="1800" baseline="-25000" dirty="0">
                <a:latin typeface="Anonymous Pro" panose="02060609030202000504" pitchFamily="49" charset="0"/>
              </a:rPr>
              <a:t>2</a:t>
            </a:r>
            <a:endParaRPr lang="nb-NO" sz="1800" dirty="0">
              <a:latin typeface="Anonymous Pro" panose="02060609030202000504" pitchFamily="49" charset="0"/>
            </a:endParaRPr>
          </a:p>
          <a:p>
            <a:r>
              <a:rPr lang="nb-NO" sz="1800" dirty="0">
                <a:latin typeface="Anonymous Pro" panose="02060609030202000504" pitchFamily="49" charset="0"/>
              </a:rPr>
              <a:t>reg.bits.b3 = 0;        // 00110011</a:t>
            </a:r>
            <a:r>
              <a:rPr lang="nb-NO" sz="1800" baseline="-25000" dirty="0">
                <a:latin typeface="Anonymous Pro" panose="02060609030202000504" pitchFamily="49" charset="0"/>
              </a:rPr>
              <a:t>2</a:t>
            </a:r>
            <a:endParaRPr lang="nb-NO" sz="1800" dirty="0">
              <a:latin typeface="Anonymous Pro" panose="02060609030202000504" pitchFamily="49" charset="0"/>
            </a:endParaRPr>
          </a:p>
          <a:p>
            <a:r>
              <a:rPr lang="nb-NO" sz="1800" dirty="0">
                <a:latin typeface="Anonymous Pro" panose="02060609030202000504" pitchFamily="49" charset="0"/>
              </a:rPr>
              <a:t>unsigned short a = reg.byte;</a:t>
            </a:r>
          </a:p>
          <a:p>
            <a:r>
              <a:rPr lang="nb-NO" sz="1800" dirty="0">
                <a:latin typeface="Anonymous Pro" panose="02060609030202000504" pitchFamily="49" charset="0"/>
              </a:rPr>
              <a:t>printf("0x%X\n", a);    // output: 0x33</a:t>
            </a:r>
            <a:endParaRPr lang="en-US" sz="1800" dirty="0">
              <a:latin typeface="Anonymous Pro" panose="02060609030202000504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5105740" y="2151016"/>
            <a:ext cx="330447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(Note: the placement of these fields and other parts of this example are implementation-dependent)</a:t>
            </a:r>
          </a:p>
        </p:txBody>
      </p:sp>
    </p:spTree>
    <p:extLst>
      <p:ext uri="{BB962C8B-B14F-4D97-AF65-F5344CB8AC3E}">
        <p14:creationId xmlns:p14="http://schemas.microsoft.com/office/powerpoint/2010/main" val="19625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Arrays in C</a:t>
            </a:r>
          </a:p>
          <a:p>
            <a:pPr lvl="1"/>
            <a:r>
              <a:rPr lang="en-US" dirty="0"/>
              <a:t>Contiguous allocations of memory</a:t>
            </a:r>
          </a:p>
          <a:p>
            <a:pPr lvl="1"/>
            <a:r>
              <a:rPr lang="en-US" dirty="0"/>
              <a:t>No bounds checking</a:t>
            </a:r>
          </a:p>
          <a:p>
            <a:pPr lvl="1"/>
            <a:r>
              <a:rPr lang="en-US" dirty="0"/>
              <a:t>Can usually be treated like a pointer to first </a:t>
            </a:r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Aligned to satisfy every element’s alignment requirement</a:t>
            </a:r>
            <a:endParaRPr lang="en-US" dirty="0"/>
          </a:p>
          <a:p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Allocate bytes in order declared</a:t>
            </a:r>
          </a:p>
          <a:p>
            <a:pPr lvl="1"/>
            <a:r>
              <a:rPr lang="en-US" dirty="0" smtClean="0"/>
              <a:t>Pad in middle and at end to satisfy alignment</a:t>
            </a:r>
          </a:p>
          <a:p>
            <a:r>
              <a:rPr lang="en-US" dirty="0" smtClean="0"/>
              <a:t>Unions</a:t>
            </a:r>
          </a:p>
          <a:p>
            <a:pPr lvl="1"/>
            <a:r>
              <a:rPr lang="en-US" dirty="0"/>
              <a:t>Provide different views of the same memory location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Review: </a:t>
            </a:r>
            <a:r>
              <a:rPr lang="en-US" dirty="0" err="1" smtClean="0">
                <a:latin typeface="Calibri" pitchFamily="-96" charset="0"/>
              </a:rPr>
              <a:t>Structs</a:t>
            </a:r>
            <a:r>
              <a:rPr lang="en-US" dirty="0" smtClean="0">
                <a:latin typeface="Calibri" pitchFamily="-96" charset="0"/>
              </a:rPr>
              <a:t> in Lab 0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2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6703" y="1158153"/>
            <a:ext cx="7927697" cy="53527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0" i="1" dirty="0" smtClean="0">
                <a:latin typeface="Anonymous Pro" panose="02060609030202000504" pitchFamily="49" charset="0"/>
              </a:rPr>
              <a:t>// Use 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typedef</a:t>
            </a:r>
            <a:r>
              <a:rPr lang="en-US" sz="1800" b="0" i="1" dirty="0" smtClean="0">
                <a:latin typeface="Anonymous Pro" panose="02060609030202000504" pitchFamily="49" charset="0"/>
              </a:rPr>
              <a:t> to create a type: 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FourInts</a:t>
            </a:r>
            <a:endParaRPr lang="en-US" sz="1800" b="0" i="1" dirty="0" smtClean="0">
              <a:latin typeface="Anonymous Pro" panose="02060609030202000504" pitchFamily="49" charset="0"/>
            </a:endParaRPr>
          </a:p>
          <a:p>
            <a:r>
              <a:rPr lang="en-US" sz="1800" dirty="0" err="1" smtClean="0">
                <a:latin typeface="Anonymous Pro" panose="02060609030202000504" pitchFamily="49" charset="0"/>
              </a:rPr>
              <a:t>typedef</a:t>
            </a:r>
            <a:r>
              <a:rPr lang="en-US" sz="1800" dirty="0" smtClean="0">
                <a:latin typeface="Anonymous Pro" panose="02060609030202000504" pitchFamily="49" charset="0"/>
              </a:rPr>
              <a:t> </a:t>
            </a:r>
            <a:r>
              <a:rPr lang="en-US" sz="1800" dirty="0"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latin typeface="Anonymous Pro" panose="02060609030202000504" pitchFamily="49" charset="0"/>
              </a:rPr>
              <a:t> {</a:t>
            </a:r>
          </a:p>
          <a:p>
            <a:r>
              <a:rPr lang="en-US" sz="1800" b="0" dirty="0">
                <a:latin typeface="Anonymous Pro" panose="02060609030202000504" pitchFamily="49" charset="0"/>
              </a:rPr>
              <a:t>  </a:t>
            </a:r>
            <a:r>
              <a:rPr lang="en-US" sz="1800" dirty="0" err="1">
                <a:latin typeface="Anonymous Pro" panose="02060609030202000504" pitchFamily="49" charset="0"/>
              </a:rPr>
              <a:t>int</a:t>
            </a:r>
            <a:r>
              <a:rPr lang="en-US" sz="1800" b="0" dirty="0">
                <a:latin typeface="Anonymous Pro" panose="02060609030202000504" pitchFamily="49" charset="0"/>
              </a:rPr>
              <a:t> a, b, c, d;</a:t>
            </a:r>
          </a:p>
          <a:p>
            <a:r>
              <a:rPr lang="en-US" sz="1800" b="0" dirty="0">
                <a:latin typeface="Anonymous Pro" panose="02060609030202000504" pitchFamily="49" charset="0"/>
              </a:rPr>
              <a:t>} </a:t>
            </a:r>
            <a:r>
              <a:rPr lang="en-US" sz="1800" dirty="0" err="1">
                <a:solidFill>
                  <a:srgbClr val="3C52A6"/>
                </a:solidFill>
                <a:latin typeface="Anonymous Pro" panose="02060609030202000504" pitchFamily="49" charset="0"/>
              </a:rPr>
              <a:t>FourInts</a:t>
            </a:r>
            <a:r>
              <a:rPr lang="en-US" sz="1800" b="0" dirty="0" smtClean="0">
                <a:latin typeface="Anonymous Pro" panose="02060609030202000504" pitchFamily="49" charset="0"/>
              </a:rPr>
              <a:t>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Name of </a:t>
            </a:r>
            <a:r>
              <a:rPr lang="en-US" sz="1800" b="0" i="1" u="sng" dirty="0" smtClean="0">
                <a:latin typeface="Anonymous Pro" panose="02060609030202000504" pitchFamily="49" charset="0"/>
              </a:rPr>
              <a:t>type</a:t>
            </a:r>
            <a:r>
              <a:rPr lang="en-US" sz="1800" b="0" i="1" dirty="0" smtClean="0">
                <a:latin typeface="Anonymous Pro" panose="02060609030202000504" pitchFamily="49" charset="0"/>
              </a:rPr>
              <a:t> is “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FourInts</a:t>
            </a:r>
            <a:r>
              <a:rPr lang="en-US" sz="1800" b="0" i="1" dirty="0" smtClean="0">
                <a:latin typeface="Anonymous Pro" panose="02060609030202000504" pitchFamily="49" charset="0"/>
              </a:rPr>
              <a:t>”</a:t>
            </a:r>
          </a:p>
          <a:p>
            <a:endParaRPr lang="en-US" sz="1800" b="0" dirty="0">
              <a:latin typeface="Anonymous Pro" panose="02060609030202000504" pitchFamily="49" charset="0"/>
            </a:endParaRPr>
          </a:p>
          <a:p>
            <a:r>
              <a:rPr lang="en-US" sz="1800" dirty="0" err="1">
                <a:latin typeface="Anonymous Pro" panose="02060609030202000504" pitchFamily="49" charset="0"/>
              </a:rPr>
              <a:t>i</a:t>
            </a:r>
            <a:r>
              <a:rPr lang="en-US" sz="1800" dirty="0" err="1" smtClean="0">
                <a:latin typeface="Anonymous Pro" panose="02060609030202000504" pitchFamily="49" charset="0"/>
              </a:rPr>
              <a:t>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main(</a:t>
            </a:r>
            <a:r>
              <a:rPr lang="en-US" sz="1800" dirty="0" err="1">
                <a:latin typeface="Anonymous Pro" panose="02060609030202000504" pitchFamily="49" charset="0"/>
              </a:rPr>
              <a:t>int</a:t>
            </a:r>
            <a:r>
              <a:rPr lang="en-US" sz="1800" b="0" dirty="0">
                <a:latin typeface="Anonymous Pro" panose="02060609030202000504" pitchFamily="49" charset="0"/>
              </a:rPr>
              <a:t> </a:t>
            </a:r>
            <a:r>
              <a:rPr lang="en-US" sz="1800" b="0" dirty="0" err="1">
                <a:latin typeface="Anonymous Pro" panose="02060609030202000504" pitchFamily="49" charset="0"/>
              </a:rPr>
              <a:t>argc</a:t>
            </a:r>
            <a:r>
              <a:rPr lang="en-US" sz="1800" b="0" dirty="0">
                <a:latin typeface="Anonymous Pro" panose="02060609030202000504" pitchFamily="49" charset="0"/>
              </a:rPr>
              <a:t>, </a:t>
            </a:r>
            <a:r>
              <a:rPr lang="en-US" sz="1800" dirty="0">
                <a:latin typeface="Anonymous Pro" panose="02060609030202000504" pitchFamily="49" charset="0"/>
              </a:rPr>
              <a:t>char</a:t>
            </a:r>
            <a:r>
              <a:rPr lang="en-US" sz="1800" b="0" dirty="0">
                <a:latin typeface="Anonymous Pro" panose="02060609030202000504" pitchFamily="49" charset="0"/>
              </a:rPr>
              <a:t>* </a:t>
            </a:r>
            <a:r>
              <a:rPr lang="en-US" sz="1800" b="0" dirty="0" err="1">
                <a:latin typeface="Anonymous Pro" panose="02060609030202000504" pitchFamily="49" charset="0"/>
              </a:rPr>
              <a:t>argv</a:t>
            </a:r>
            <a:r>
              <a:rPr lang="en-US" sz="1800" b="0" dirty="0">
                <a:latin typeface="Anonymous Pro" panose="02060609030202000504" pitchFamily="49" charset="0"/>
              </a:rPr>
              <a:t>[]) {</a:t>
            </a:r>
            <a:endParaRPr lang="en-US" sz="1800" b="0" dirty="0" smtClean="0">
              <a:latin typeface="Anonymous Pro" panose="02060609030202000504" pitchFamily="49" charset="0"/>
            </a:endParaRPr>
          </a:p>
          <a:p>
            <a:endParaRPr lang="en-US" sz="1800" b="0" dirty="0">
              <a:latin typeface="Anonymous Pro" panose="02060609030202000504" pitchFamily="49" charset="0"/>
            </a:endParaRPr>
          </a:p>
          <a:p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dirty="0" err="1" smtClean="0">
                <a:solidFill>
                  <a:srgbClr val="3C52A6"/>
                </a:solidFill>
                <a:latin typeface="Anonymous Pro" panose="02060609030202000504" pitchFamily="49" charset="0"/>
              </a:rPr>
              <a:t>FourInts</a:t>
            </a:r>
            <a:r>
              <a:rPr lang="en-US" sz="1800" b="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</a:rPr>
              <a:t>f1; 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>
                <a:latin typeface="Anonymous Pro" panose="02060609030202000504" pitchFamily="49" charset="0"/>
              </a:rPr>
              <a:t>Allocates memory to hold a 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FourInts</a:t>
            </a:r>
            <a:r>
              <a:rPr lang="en-US" sz="1800" b="0" i="1" dirty="0">
                <a:latin typeface="Anonymous Pro" panose="02060609030202000504" pitchFamily="49" charset="0"/>
              </a:rPr>
              <a:t>		</a:t>
            </a:r>
            <a:r>
              <a:rPr lang="en-US" sz="1800" b="0" dirty="0">
                <a:latin typeface="Anonymous Pro" panose="02060609030202000504" pitchFamily="49" charset="0"/>
              </a:rPr>
              <a:t>	</a:t>
            </a:r>
            <a:r>
              <a:rPr lang="en-US" sz="1800" b="0" dirty="0" smtClean="0">
                <a:latin typeface="Anonymous Pro" panose="02060609030202000504" pitchFamily="49" charset="0"/>
              </a:rPr>
              <a:t>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(16 bytes</a:t>
            </a:r>
            <a:r>
              <a:rPr lang="en-US" sz="1800" b="0" i="1" dirty="0">
                <a:latin typeface="Anonymous Pro" panose="02060609030202000504" pitchFamily="49" charset="0"/>
              </a:rPr>
              <a:t>) on </a:t>
            </a:r>
            <a:r>
              <a:rPr lang="en-US" sz="1800" b="0" i="1" dirty="0" smtClean="0">
                <a:latin typeface="Anonymous Pro" panose="02060609030202000504" pitchFamily="49" charset="0"/>
              </a:rPr>
              <a:t>stack (local variable)</a:t>
            </a:r>
          </a:p>
          <a:p>
            <a:r>
              <a:rPr lang="en-US" sz="1800" b="0" dirty="0" smtClean="0">
                <a:latin typeface="Anonymous Pro" panose="02060609030202000504" pitchFamily="49" charset="0"/>
              </a:rPr>
              <a:t> f1.a </a:t>
            </a:r>
            <a:r>
              <a:rPr lang="en-US" sz="1800" b="0" dirty="0">
                <a:latin typeface="Anonymous Pro" panose="02060609030202000504" pitchFamily="49" charset="0"/>
              </a:rPr>
              <a:t>= 0</a:t>
            </a:r>
            <a:r>
              <a:rPr lang="en-US" sz="1800" b="0" dirty="0" smtClean="0">
                <a:latin typeface="Anonymous Pro" panose="02060609030202000504" pitchFamily="49" charset="0"/>
              </a:rPr>
              <a:t>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Assign the first field in f1 to be zero</a:t>
            </a:r>
          </a:p>
          <a:p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</a:p>
          <a:p>
            <a:r>
              <a:rPr lang="en-US" sz="1800" b="0" dirty="0">
                <a:latin typeface="Anonymous Pro" panose="02060609030202000504" pitchFamily="49" charset="0"/>
              </a:rPr>
              <a:t> </a:t>
            </a:r>
            <a:r>
              <a:rPr lang="en-US" sz="1800" dirty="0" err="1" smtClean="0">
                <a:solidFill>
                  <a:srgbClr val="3C52A6"/>
                </a:solidFill>
                <a:latin typeface="Anonymous Pro" panose="02060609030202000504" pitchFamily="49" charset="0"/>
              </a:rPr>
              <a:t>FourInts</a:t>
            </a:r>
            <a:r>
              <a:rPr lang="en-US" sz="1800" b="0" dirty="0">
                <a:latin typeface="Anonymous Pro" panose="02060609030202000504" pitchFamily="49" charset="0"/>
              </a:rPr>
              <a:t>* </a:t>
            </a:r>
            <a:r>
              <a:rPr lang="en-US" sz="1800" b="0" dirty="0" smtClean="0">
                <a:latin typeface="Anonymous Pro" panose="02060609030202000504" pitchFamily="49" charset="0"/>
              </a:rPr>
              <a:t>f2;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 f2 as a pointer to a 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FourInts</a:t>
            </a:r>
            <a:endParaRPr lang="en-US" sz="1800" b="0" i="1" dirty="0" smtClean="0">
              <a:latin typeface="Anonymous Pro" panose="02060609030202000504" pitchFamily="49" charset="0"/>
            </a:endParaRPr>
          </a:p>
          <a:p>
            <a:endParaRPr lang="en-US" sz="1800" b="0" dirty="0" smtClean="0">
              <a:latin typeface="Anonymous Pro" panose="02060609030202000504" pitchFamily="49" charset="0"/>
            </a:endParaRPr>
          </a:p>
          <a:p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Allocate space for a 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FourInts</a:t>
            </a:r>
            <a:r>
              <a:rPr lang="en-US" sz="1800" b="0" i="1" dirty="0" smtClean="0">
                <a:latin typeface="Anonymous Pro" panose="02060609030202000504" pitchFamily="49" charset="0"/>
              </a:rPr>
              <a:t> on the heap, </a:t>
            </a:r>
          </a:p>
          <a:p>
            <a:r>
              <a:rPr lang="en-US" sz="1800" b="0" dirty="0">
                <a:latin typeface="Anonymous Pro" panose="02060609030202000504" pitchFamily="49" charset="0"/>
              </a:rPr>
              <a:t>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f2 is a “pointer to”/”address of” this space.</a:t>
            </a:r>
          </a:p>
          <a:p>
            <a:r>
              <a:rPr lang="en-US" sz="1800" b="0" dirty="0" smtClean="0">
                <a:latin typeface="Anonymous Pro" panose="02060609030202000504" pitchFamily="49" charset="0"/>
              </a:rPr>
              <a:t> f2 </a:t>
            </a:r>
            <a:r>
              <a:rPr lang="en-US" sz="1800" b="0" dirty="0">
                <a:latin typeface="Anonymous Pro" panose="02060609030202000504" pitchFamily="49" charset="0"/>
              </a:rPr>
              <a:t>= (</a:t>
            </a:r>
            <a:r>
              <a:rPr lang="en-US" sz="1800" dirty="0" err="1">
                <a:solidFill>
                  <a:srgbClr val="3C52A6"/>
                </a:solidFill>
                <a:latin typeface="Anonymous Pro" panose="02060609030202000504" pitchFamily="49" charset="0"/>
              </a:rPr>
              <a:t>FourInts</a:t>
            </a:r>
            <a:r>
              <a:rPr lang="en-US" sz="1800" b="0" dirty="0" smtClean="0">
                <a:latin typeface="Anonymous Pro" panose="02060609030202000504" pitchFamily="49" charset="0"/>
              </a:rPr>
              <a:t>*)</a:t>
            </a:r>
            <a:r>
              <a:rPr lang="en-US" sz="1800" b="0" dirty="0" err="1" smtClean="0">
                <a:latin typeface="Anonymous Pro" panose="02060609030202000504" pitchFamily="49" charset="0"/>
              </a:rPr>
              <a:t>malloc</a:t>
            </a:r>
            <a:r>
              <a:rPr lang="en-US" sz="1800" b="0" dirty="0" smtClean="0">
                <a:latin typeface="Anonymous Pro" panose="02060609030202000504" pitchFamily="49" charset="0"/>
              </a:rPr>
              <a:t>(</a:t>
            </a:r>
            <a:r>
              <a:rPr lang="en-US" sz="1800" dirty="0" err="1" smtClean="0">
                <a:latin typeface="Anonymous Pro" panose="02060609030202000504" pitchFamily="49" charset="0"/>
              </a:rPr>
              <a:t>sizeof</a:t>
            </a:r>
            <a:r>
              <a:rPr lang="en-US" sz="1800" b="0" dirty="0" smtClean="0">
                <a:latin typeface="Anonymous Pro" panose="02060609030202000504" pitchFamily="49" charset="0"/>
              </a:rPr>
              <a:t>(</a:t>
            </a:r>
            <a:r>
              <a:rPr lang="en-US" sz="1800" dirty="0" err="1" smtClean="0">
                <a:solidFill>
                  <a:srgbClr val="3C52A6"/>
                </a:solidFill>
                <a:latin typeface="Anonymous Pro" panose="02060609030202000504" pitchFamily="49" charset="0"/>
              </a:rPr>
              <a:t>FourInts</a:t>
            </a:r>
            <a:r>
              <a:rPr lang="en-US" sz="1800" b="0" dirty="0" smtClean="0">
                <a:latin typeface="Anonymous Pro" panose="02060609030202000504" pitchFamily="49" charset="0"/>
              </a:rPr>
              <a:t>));</a:t>
            </a:r>
          </a:p>
          <a:p>
            <a:r>
              <a:rPr lang="en-US" sz="1800" b="0" dirty="0" smtClean="0">
                <a:latin typeface="Anonymous Pro" panose="02060609030202000504" pitchFamily="49" charset="0"/>
              </a:rPr>
              <a:t> f2-&gt;b = 17;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Assign the second field to be 17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…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}</a:t>
            </a:r>
            <a:endParaRPr lang="en-US" sz="1800" b="0" dirty="0" smtClean="0">
              <a:latin typeface="Anonymous Pro" panose="020606090302020005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Syntax </a:t>
            </a:r>
            <a:r>
              <a:rPr lang="en-US" dirty="0" smtClean="0">
                <a:latin typeface="Calibri" pitchFamily="-96" charset="0"/>
              </a:rPr>
              <a:t>for </a:t>
            </a:r>
            <a:r>
              <a:rPr lang="en-US" dirty="0" err="1" smtClean="0">
                <a:latin typeface="Calibri" pitchFamily="-96" charset="0"/>
              </a:rPr>
              <a:t>structs</a:t>
            </a:r>
            <a:r>
              <a:rPr lang="en-US" dirty="0" smtClean="0">
                <a:latin typeface="Calibri" pitchFamily="-96" charset="0"/>
              </a:rPr>
              <a:t> without </a:t>
            </a:r>
            <a:r>
              <a:rPr lang="en-US" dirty="0" err="1" smtClean="0">
                <a:latin typeface="Calibri" pitchFamily="-96" charset="0"/>
              </a:rPr>
              <a:t>typedef</a:t>
            </a:r>
            <a:r>
              <a:rPr lang="en-US" dirty="0" smtClean="0">
                <a:latin typeface="Calibri" pitchFamily="-96" charset="0"/>
              </a:rPr>
              <a:t> 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2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8015" y="1128049"/>
            <a:ext cx="8592206" cy="313675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{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Declares the type “</a:t>
            </a:r>
            <a:r>
              <a:rPr lang="en-US" sz="1800" b="0" i="1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 rec</a:t>
            </a:r>
            <a:r>
              <a:rPr lang="en-US" sz="1800" b="0" i="1" dirty="0" smtClean="0">
                <a:latin typeface="Anonymous Pro" panose="02060609030202000504" pitchFamily="49" charset="0"/>
              </a:rPr>
              <a:t>” 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[4];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Total size = _______ bytes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};</a:t>
            </a:r>
          </a:p>
          <a:p>
            <a:pPr eaLnBrk="0" hangingPunct="0"/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r>
              <a:rPr lang="en-US" sz="1800" b="0" dirty="0" smtClean="0">
                <a:latin typeface="Anonymous Pro" panose="02060609030202000504" pitchFamily="49" charset="0"/>
              </a:rPr>
              <a:t>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Allocates memory to hold a struct rec 		</a:t>
            </a:r>
            <a:r>
              <a:rPr lang="en-US" sz="1800" b="0" dirty="0" smtClean="0">
                <a:latin typeface="Anonymous Pro" panose="02060609030202000504" pitchFamily="49" charset="0"/>
              </a:rPr>
              <a:t>	</a:t>
            </a:r>
            <a:r>
              <a:rPr lang="en-US" sz="1800" b="0" dirty="0" smtClean="0">
                <a:latin typeface="Anonymous Pro" panose="02060609030202000504" pitchFamily="49" charset="0"/>
              </a:rPr>
              <a:t>      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named </a:t>
            </a:r>
            <a:r>
              <a:rPr lang="en-US" sz="1800" b="0" i="1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r>
              <a:rPr lang="en-US" sz="1800" b="0" i="1" dirty="0" smtClean="0">
                <a:latin typeface="Anonymous Pro" panose="02060609030202000504" pitchFamily="49" charset="0"/>
              </a:rPr>
              <a:t>, on stack or globally,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	</a:t>
            </a:r>
            <a:r>
              <a:rPr lang="en-US" sz="1800" b="0" dirty="0">
                <a:latin typeface="Anonymous Pro" panose="02060609030202000504" pitchFamily="49" charset="0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</a:rPr>
              <a:t>     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depending on where this code appears</a:t>
            </a:r>
          </a:p>
          <a:p>
            <a:pPr eaLnBrk="0" hangingPunct="0"/>
            <a:endParaRPr lang="en-US" sz="1800" b="0" dirty="0" smtClean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</a:rPr>
              <a:t>s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*r;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Allocates memory for a pointer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r</a:t>
            </a:r>
            <a:r>
              <a:rPr lang="en-US" sz="1800" b="0" dirty="0" smtClean="0">
                <a:latin typeface="Anonymous Pro" panose="02060609030202000504" pitchFamily="49" charset="0"/>
              </a:rPr>
              <a:t> = &amp;</a:t>
            </a:r>
            <a:r>
              <a:rPr lang="en-US" sz="1800" b="0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r>
              <a:rPr lang="en-US" sz="1800" b="0" dirty="0" smtClean="0">
                <a:latin typeface="Anonymous Pro" panose="02060609030202000504" pitchFamily="49" charset="0"/>
              </a:rPr>
              <a:t>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Initializes r to “point to” </a:t>
            </a:r>
            <a:r>
              <a:rPr lang="en-US" sz="1800" b="0" i="1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endParaRPr lang="en-US" sz="1800" b="0" i="1" dirty="0">
              <a:solidFill>
                <a:schemeClr val="accent2"/>
              </a:solidFill>
              <a:latin typeface="Anonymous Pro" panose="020606090302020005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015" y="5738078"/>
            <a:ext cx="7031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Minor syntax note: Need that semicolon after a struct</a:t>
            </a:r>
          </a:p>
          <a:p>
            <a:r>
              <a:rPr lang="en-US" dirty="0" smtClean="0">
                <a:latin typeface="Calibri" pitchFamily="34" charset="0"/>
              </a:rPr>
              <a:t>declaration (easy to forget)</a:t>
            </a:r>
          </a:p>
        </p:txBody>
      </p:sp>
    </p:spTree>
    <p:extLst>
      <p:ext uri="{BB962C8B-B14F-4D97-AF65-F5344CB8AC3E}">
        <p14:creationId xmlns:p14="http://schemas.microsoft.com/office/powerpoint/2010/main" val="113700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Syntax </a:t>
            </a:r>
            <a:r>
              <a:rPr lang="en-US" dirty="0" smtClean="0">
                <a:latin typeface="Calibri" pitchFamily="-96" charset="0"/>
              </a:rPr>
              <a:t>for </a:t>
            </a:r>
            <a:r>
              <a:rPr lang="en-US" dirty="0" err="1" smtClean="0">
                <a:latin typeface="Calibri" pitchFamily="-96" charset="0"/>
              </a:rPr>
              <a:t>structs</a:t>
            </a:r>
            <a:r>
              <a:rPr lang="en-US" dirty="0" smtClean="0">
                <a:latin typeface="Calibri" pitchFamily="-96" charset="0"/>
              </a:rPr>
              <a:t> </a:t>
            </a:r>
            <a:r>
              <a:rPr lang="en-US" i="1" dirty="0" smtClean="0">
                <a:latin typeface="Calibri" pitchFamily="-96" charset="0"/>
              </a:rPr>
              <a:t>with</a:t>
            </a:r>
            <a:r>
              <a:rPr lang="en-US" dirty="0" smtClean="0">
                <a:latin typeface="Calibri" pitchFamily="-96" charset="0"/>
              </a:rPr>
              <a:t> </a:t>
            </a:r>
            <a:r>
              <a:rPr lang="en-US" dirty="0" err="1" smtClean="0">
                <a:latin typeface="Calibri" pitchFamily="-96" charset="0"/>
              </a:rPr>
              <a:t>typedef</a:t>
            </a:r>
            <a:r>
              <a:rPr lang="en-US" dirty="0" smtClean="0">
                <a:latin typeface="Calibri" pitchFamily="-96" charset="0"/>
              </a:rPr>
              <a:t> 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2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8015" y="1128049"/>
            <a:ext cx="8592206" cy="313675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{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Declares the type “</a:t>
            </a:r>
            <a:r>
              <a:rPr lang="en-US" sz="1800" b="0" i="1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 rec</a:t>
            </a:r>
            <a:r>
              <a:rPr lang="en-US" sz="1800" b="0" i="1" dirty="0" smtClean="0">
                <a:latin typeface="Anonymous Pro" panose="02060609030202000504" pitchFamily="49" charset="0"/>
              </a:rPr>
              <a:t>” 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[4];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Total size = _______ bytes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};</a:t>
            </a:r>
          </a:p>
          <a:p>
            <a:pPr eaLnBrk="0" hangingPunct="0"/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r>
              <a:rPr lang="en-US" sz="1800" b="0" dirty="0" smtClean="0">
                <a:latin typeface="Anonymous Pro" panose="02060609030202000504" pitchFamily="49" charset="0"/>
              </a:rPr>
              <a:t>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Allocates memory to hold a struct rec 		</a:t>
            </a:r>
            <a:r>
              <a:rPr lang="en-US" sz="1800" b="0" dirty="0" smtClean="0">
                <a:latin typeface="Anonymous Pro" panose="02060609030202000504" pitchFamily="49" charset="0"/>
              </a:rPr>
              <a:t>	</a:t>
            </a:r>
            <a:r>
              <a:rPr lang="en-US" sz="1800" b="0" dirty="0" smtClean="0">
                <a:latin typeface="Anonymous Pro" panose="02060609030202000504" pitchFamily="49" charset="0"/>
              </a:rPr>
              <a:t>      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named </a:t>
            </a:r>
            <a:r>
              <a:rPr lang="en-US" sz="1800" b="0" i="1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r>
              <a:rPr lang="en-US" sz="1800" b="0" i="1" dirty="0" smtClean="0">
                <a:latin typeface="Anonymous Pro" panose="02060609030202000504" pitchFamily="49" charset="0"/>
              </a:rPr>
              <a:t>, on stack or globally,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	</a:t>
            </a:r>
            <a:r>
              <a:rPr lang="en-US" sz="1800" b="0" dirty="0">
                <a:latin typeface="Anonymous Pro" panose="02060609030202000504" pitchFamily="49" charset="0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</a:rPr>
              <a:t>     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depending on where this code appears</a:t>
            </a:r>
          </a:p>
          <a:p>
            <a:pPr eaLnBrk="0" hangingPunct="0"/>
            <a:endParaRPr lang="en-US" sz="1800" b="0" dirty="0" smtClean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</a:rPr>
              <a:t>s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*r;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Allocates memory for a pointer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r</a:t>
            </a:r>
            <a:r>
              <a:rPr lang="en-US" sz="1800" b="0" dirty="0" smtClean="0">
                <a:latin typeface="Anonymous Pro" panose="02060609030202000504" pitchFamily="49" charset="0"/>
              </a:rPr>
              <a:t> = &amp;</a:t>
            </a:r>
            <a:r>
              <a:rPr lang="en-US" sz="1800" b="0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r>
              <a:rPr lang="en-US" sz="1800" b="0" dirty="0" smtClean="0">
                <a:latin typeface="Anonymous Pro" panose="02060609030202000504" pitchFamily="49" charset="0"/>
              </a:rPr>
              <a:t>;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Initializes r to “point to” </a:t>
            </a:r>
            <a:r>
              <a:rPr lang="en-US" sz="1800" b="0" i="1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endParaRPr lang="en-US" sz="1800" b="0" i="1" dirty="0">
              <a:solidFill>
                <a:schemeClr val="accent2"/>
              </a:solidFill>
              <a:latin typeface="Anonymous Pro" panose="02060609030202000504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8015" y="4371516"/>
            <a:ext cx="8592206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 smtClean="0">
                <a:solidFill>
                  <a:srgbClr val="3C52A6"/>
                </a:solidFill>
                <a:latin typeface="Anonymous Pro" panose="02060609030202000504" pitchFamily="49" charset="0"/>
              </a:rPr>
              <a:t>typedef</a:t>
            </a:r>
            <a:r>
              <a:rPr lang="en-US" sz="180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Anonymous Pro" panose="02060609030202000504" pitchFamily="49" charset="0"/>
              </a:rPr>
              <a:t>rec </a:t>
            </a:r>
            <a:r>
              <a:rPr lang="en-US" sz="1800" b="0" dirty="0" smtClean="0">
                <a:latin typeface="Anonymous Pro" panose="02060609030202000504" pitchFamily="49" charset="0"/>
              </a:rPr>
              <a:t>{		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[4];		</a:t>
            </a:r>
            <a:endParaRPr lang="en-US" sz="1800" b="0" i="1" dirty="0" smtClean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 </a:t>
            </a:r>
            <a:r>
              <a:rPr lang="en-US" sz="180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Record</a:t>
            </a:r>
            <a:r>
              <a:rPr lang="en-US" sz="1800" b="0" dirty="0" smtClean="0">
                <a:latin typeface="Anonymous Pro" panose="02060609030202000504" pitchFamily="49" charset="0"/>
              </a:rPr>
              <a:t>;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err="1" smtClean="0">
                <a:latin typeface="Anonymous Pro" panose="02060609030202000504" pitchFamily="49" charset="0"/>
              </a:rPr>
              <a:t>typedef</a:t>
            </a:r>
            <a:r>
              <a:rPr lang="en-US" sz="1800" b="0" i="1" dirty="0" smtClean="0">
                <a:latin typeface="Anonymous Pro" panose="02060609030202000504" pitchFamily="49" charset="0"/>
              </a:rPr>
              <a:t> creates new name for ‘struct rec’</a:t>
            </a: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</a:rPr>
              <a:t>        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(that doesn’t need ‘struct’ in front of it)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Record</a:t>
            </a:r>
            <a:r>
              <a:rPr lang="en-US" sz="1800" b="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</a:rPr>
              <a:t>r2; 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 variable of type ‘Record’ </a:t>
            </a:r>
          </a:p>
          <a:p>
            <a:pPr eaLnBrk="0" hangingPunct="0"/>
            <a:r>
              <a:rPr lang="en-US" sz="1800" b="0" i="1" dirty="0">
                <a:latin typeface="Anonymous Pro" panose="02060609030202000504" pitchFamily="49" charset="0"/>
              </a:rPr>
              <a:t> </a:t>
            </a:r>
            <a:r>
              <a:rPr lang="en-US" sz="1800" b="0" i="1" dirty="0" smtClean="0">
                <a:latin typeface="Anonymous Pro" panose="02060609030202000504" pitchFamily="49" charset="0"/>
              </a:rPr>
              <a:t>          // </a:t>
            </a:r>
            <a:r>
              <a:rPr lang="en-US" sz="1800" b="0" i="1" dirty="0" smtClean="0">
                <a:latin typeface="Anonymous Pro" panose="02060609030202000504" pitchFamily="49" charset="0"/>
              </a:rPr>
              <a:t>(really a ‘struct rec’)</a:t>
            </a:r>
            <a:endParaRPr lang="en-US" sz="1800" b="0" i="1" dirty="0" smtClean="0">
              <a:latin typeface="Anonymous Pro" panose="020606090302020005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0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More </a:t>
            </a:r>
            <a:r>
              <a:rPr lang="en-US" dirty="0" err="1" smtClean="0">
                <a:latin typeface="Calibri" pitchFamily="-96" charset="0"/>
              </a:rPr>
              <a:t>Structs</a:t>
            </a:r>
            <a:r>
              <a:rPr lang="en-US" dirty="0" smtClean="0">
                <a:latin typeface="Calibri" pitchFamily="-96" charset="0"/>
              </a:rPr>
              <a:t> Syntax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8015" y="3878287"/>
            <a:ext cx="859220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{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Declares the type “</a:t>
            </a:r>
            <a:r>
              <a:rPr lang="en-US" sz="1800" b="0" i="1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 rec</a:t>
            </a:r>
            <a:r>
              <a:rPr lang="en-US" sz="1800" b="0" i="1" dirty="0" smtClean="0">
                <a:latin typeface="Anonymous Pro" panose="02060609030202000504" pitchFamily="49" charset="0"/>
              </a:rPr>
              <a:t>” 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[4];		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 </a:t>
            </a:r>
            <a:r>
              <a:rPr lang="en-US" sz="1800" b="0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r>
              <a:rPr lang="en-US" sz="1800" b="0" dirty="0" smtClean="0">
                <a:latin typeface="Anonymous Pro" panose="02060609030202000504" pitchFamily="49" charset="0"/>
              </a:rPr>
              <a:t>;	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Declares r1 as a struct rec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8015" y="1135925"/>
            <a:ext cx="8592206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{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Declares the type “</a:t>
            </a:r>
            <a:r>
              <a:rPr lang="en-US" sz="1800" b="0" i="1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 rec</a:t>
            </a:r>
            <a:r>
              <a:rPr lang="en-US" sz="1800" b="0" i="1" dirty="0" smtClean="0">
                <a:latin typeface="Anonymous Pro" panose="02060609030202000504" pitchFamily="49" charset="0"/>
              </a:rPr>
              <a:t>” 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[4];		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};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solidFill>
                  <a:schemeClr val="accent2"/>
                </a:solidFill>
                <a:latin typeface="Anonymous Pro" panose="02060609030202000504" pitchFamily="49" charset="0"/>
              </a:rPr>
              <a:t>r1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  <a:r>
              <a:rPr lang="en-US" sz="1800" b="0" dirty="0">
                <a:latin typeface="Anonymous Pro" panose="02060609030202000504" pitchFamily="49" charset="0"/>
              </a:rPr>
              <a:t>	</a:t>
            </a:r>
            <a:r>
              <a:rPr lang="en-US" sz="1800" b="0" i="1" dirty="0">
                <a:latin typeface="Anonymous Pro" panose="02060609030202000504" pitchFamily="49" charset="0"/>
              </a:rPr>
              <a:t>// Declares r1 as a struct rec</a:t>
            </a:r>
          </a:p>
          <a:p>
            <a:pPr eaLnBrk="0" hangingPunct="0"/>
            <a:endParaRPr lang="en-US" sz="1800" b="0" dirty="0" smtClean="0">
              <a:latin typeface="Anonymous Pro" panose="02060609030202000504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222586" y="3295650"/>
            <a:ext cx="1953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Equivalent to: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5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More </a:t>
            </a:r>
            <a:r>
              <a:rPr lang="en-US" dirty="0" err="1" smtClean="0">
                <a:latin typeface="Calibri" pitchFamily="-96" charset="0"/>
              </a:rPr>
              <a:t>Structs</a:t>
            </a:r>
            <a:r>
              <a:rPr lang="en-US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Syntax: Pointers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8015" y="3878287"/>
            <a:ext cx="859220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{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Declares the type “</a:t>
            </a:r>
            <a:r>
              <a:rPr lang="en-US" sz="1800" b="0" i="1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 rec</a:t>
            </a:r>
            <a:r>
              <a:rPr lang="en-US" sz="1800" b="0" i="1" dirty="0" smtClean="0">
                <a:latin typeface="Anonymous Pro" panose="02060609030202000504" pitchFamily="49" charset="0"/>
              </a:rPr>
              <a:t>” 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[4];		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r>
              <a:rPr lang="en-US" sz="1800" b="0" dirty="0">
                <a:latin typeface="Anonymous Pro" panose="02060609030202000504" pitchFamily="49" charset="0"/>
              </a:rPr>
              <a:t>} *r;</a:t>
            </a:r>
            <a:r>
              <a:rPr lang="en-US" sz="1800" b="0" dirty="0" smtClean="0">
                <a:latin typeface="Anonymous Pro" panose="02060609030202000504" pitchFamily="49" charset="0"/>
              </a:rPr>
              <a:t>		</a:t>
            </a:r>
            <a:r>
              <a:rPr lang="en-US" sz="1800" b="0" dirty="0">
                <a:latin typeface="Anonymous Pro" panose="02060609030202000504" pitchFamily="49" charset="0"/>
              </a:rPr>
              <a:t>	</a:t>
            </a:r>
            <a:r>
              <a:rPr lang="en-US" sz="1800" b="0" i="1" dirty="0">
                <a:latin typeface="Anonymous Pro" panose="02060609030202000504" pitchFamily="49" charset="0"/>
              </a:rPr>
              <a:t>// Declares r as pointer to a struct rec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8015" y="1135925"/>
            <a:ext cx="8592206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{		</a:t>
            </a:r>
            <a:r>
              <a:rPr lang="en-US" sz="1800" b="0" i="1" dirty="0" smtClean="0">
                <a:latin typeface="Anonymous Pro" panose="02060609030202000504" pitchFamily="49" charset="0"/>
              </a:rPr>
              <a:t>// Declares the type “</a:t>
            </a:r>
            <a:r>
              <a:rPr lang="en-US" sz="1800" b="0" i="1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 rec</a:t>
            </a:r>
            <a:r>
              <a:rPr lang="en-US" sz="1800" b="0" i="1" dirty="0" smtClean="0">
                <a:latin typeface="Anonymous Pro" panose="02060609030202000504" pitchFamily="49" charset="0"/>
              </a:rPr>
              <a:t>” </a:t>
            </a:r>
            <a:endParaRPr lang="en-US" sz="1800" b="0" i="1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[4];		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};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solidFill>
                  <a:srgbClr val="FF0000"/>
                </a:solidFill>
                <a:latin typeface="Anonymous Pro" panose="02060609030202000504" pitchFamily="49" charset="0"/>
              </a:rPr>
              <a:t> rec </a:t>
            </a:r>
            <a:r>
              <a:rPr lang="en-US" sz="1800" b="0" dirty="0" smtClean="0">
                <a:latin typeface="Anonymous Pro" panose="02060609030202000504" pitchFamily="49" charset="0"/>
              </a:rPr>
              <a:t>*r;</a:t>
            </a:r>
            <a:r>
              <a:rPr lang="en-US" sz="1800" b="0" dirty="0">
                <a:latin typeface="Anonymous Pro" panose="02060609030202000504" pitchFamily="49" charset="0"/>
              </a:rPr>
              <a:t>	</a:t>
            </a:r>
            <a:r>
              <a:rPr lang="en-US" sz="1800" b="0" i="1" dirty="0">
                <a:latin typeface="Anonymous Pro" panose="02060609030202000504" pitchFamily="49" charset="0"/>
              </a:rPr>
              <a:t>// Declares </a:t>
            </a:r>
            <a:r>
              <a:rPr lang="en-US" sz="1800" b="0" i="1" dirty="0" smtClean="0">
                <a:latin typeface="Anonymous Pro" panose="02060609030202000504" pitchFamily="49" charset="0"/>
              </a:rPr>
              <a:t>r </a:t>
            </a:r>
            <a:r>
              <a:rPr lang="en-US" sz="1800" b="0" i="1" dirty="0">
                <a:latin typeface="Anonymous Pro" panose="02060609030202000504" pitchFamily="49" charset="0"/>
              </a:rPr>
              <a:t>as </a:t>
            </a:r>
            <a:r>
              <a:rPr lang="en-US" sz="1800" b="0" i="1" dirty="0" smtClean="0">
                <a:latin typeface="Anonymous Pro" panose="02060609030202000504" pitchFamily="49" charset="0"/>
              </a:rPr>
              <a:t>pointer to a </a:t>
            </a:r>
            <a:r>
              <a:rPr lang="en-US" sz="1800" b="0" i="1" dirty="0">
                <a:latin typeface="Anonymous Pro" panose="02060609030202000504" pitchFamily="49" charset="0"/>
              </a:rPr>
              <a:t>struct rec</a:t>
            </a:r>
          </a:p>
          <a:p>
            <a:pPr eaLnBrk="0" hangingPunct="0"/>
            <a:endParaRPr lang="en-US" sz="1800" b="0" dirty="0" smtClean="0">
              <a:latin typeface="Anonymous Pro" panose="02060609030202000504" pitchFamily="49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2586" y="3295650"/>
            <a:ext cx="1953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Equivalent to: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6875" y="1362076"/>
            <a:ext cx="8366125" cy="5114924"/>
          </a:xfrm>
        </p:spPr>
        <p:txBody>
          <a:bodyPr/>
          <a:lstStyle/>
          <a:p>
            <a:r>
              <a:rPr lang="en-US" dirty="0" smtClean="0"/>
              <a:t>Given an instance of the struct, </a:t>
            </a:r>
            <a:br>
              <a:rPr lang="en-US" dirty="0" smtClean="0"/>
            </a:br>
            <a:r>
              <a:rPr lang="en-US" dirty="0" smtClean="0"/>
              <a:t>we can use the 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.</a:t>
            </a:r>
            <a:r>
              <a:rPr lang="en-US" dirty="0" smtClean="0"/>
              <a:t> operator: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b="1" dirty="0" smtClean="0">
                <a:latin typeface="Anonymous Pro" panose="02060609030202000504" pitchFamily="49" charset="0"/>
                <a:cs typeface="Courier New"/>
              </a:rPr>
              <a:t>struct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 rec </a:t>
            </a:r>
            <a:r>
              <a:rPr lang="en-US" dirty="0" smtClean="0">
                <a:solidFill>
                  <a:schemeClr val="accent2"/>
                </a:solidFill>
                <a:latin typeface="Anonymous Pro" panose="02060609030202000504" pitchFamily="49" charset="0"/>
                <a:cs typeface="Courier New"/>
              </a:rPr>
              <a:t>r1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;</a:t>
            </a:r>
            <a:r>
              <a:rPr lang="en-US" b="1" dirty="0" smtClean="0">
                <a:latin typeface="Anonymous Pro" panose="02060609030202000504" pitchFamily="49" charset="0"/>
                <a:cs typeface="Courier New"/>
              </a:rPr>
              <a:t>  </a:t>
            </a:r>
            <a:br>
              <a:rPr lang="en-US" b="1" dirty="0" smtClean="0">
                <a:latin typeface="Anonymous Pro" panose="02060609030202000504" pitchFamily="49" charset="0"/>
                <a:cs typeface="Courier New"/>
              </a:rPr>
            </a:br>
            <a:r>
              <a:rPr lang="en-US" dirty="0" smtClean="0">
                <a:solidFill>
                  <a:schemeClr val="accent2"/>
                </a:solidFill>
                <a:latin typeface="Anonymous Pro" panose="02060609030202000504" pitchFamily="49" charset="0"/>
                <a:cs typeface="Courier New"/>
              </a:rPr>
              <a:t>r1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.i = </a:t>
            </a:r>
            <a:r>
              <a:rPr lang="en-US" dirty="0" err="1" smtClean="0">
                <a:latin typeface="Anonymous Pro" panose="02060609030202000504" pitchFamily="49" charset="0"/>
                <a:cs typeface="Courier New"/>
              </a:rPr>
              <a:t>val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;</a:t>
            </a:r>
          </a:p>
          <a:p>
            <a:pPr marL="914400" lvl="2" indent="0">
              <a:buNone/>
            </a:pPr>
            <a:endParaRPr lang="en-US" b="1" dirty="0" smtClean="0">
              <a:latin typeface="Anonymous Pro" panose="02060609030202000504" pitchFamily="49" charset="0"/>
              <a:cs typeface="Courier New"/>
            </a:endParaRPr>
          </a:p>
          <a:p>
            <a:r>
              <a:rPr lang="en-US" dirty="0" smtClean="0"/>
              <a:t>Given a </a:t>
            </a:r>
            <a:r>
              <a:rPr lang="en-US" i="1" dirty="0" smtClean="0"/>
              <a:t>pointer</a:t>
            </a:r>
            <a:r>
              <a:rPr lang="en-US" dirty="0" smtClean="0"/>
              <a:t> to a struct:   </a:t>
            </a:r>
            <a:r>
              <a:rPr lang="en-US" sz="2000" b="0" dirty="0" smtClean="0"/>
              <a:t>      </a:t>
            </a:r>
          </a:p>
          <a:p>
            <a:pPr marL="914400" lvl="2" indent="0">
              <a:buNone/>
            </a:pPr>
            <a:r>
              <a:rPr lang="en-US" b="1" dirty="0" smtClean="0">
                <a:latin typeface="Anonymous Pro" panose="02060609030202000504" pitchFamily="49" charset="0"/>
                <a:cs typeface="Courier New"/>
              </a:rPr>
              <a:t>struct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 rec *r;</a:t>
            </a:r>
          </a:p>
          <a:p>
            <a:pPr marL="914400" lvl="2" indent="0">
              <a:buNone/>
            </a:pPr>
            <a:r>
              <a:rPr lang="en-US" dirty="0" smtClean="0">
                <a:latin typeface="Anonymous Pro" panose="02060609030202000504" pitchFamily="49" charset="0"/>
                <a:cs typeface="Courier New"/>
              </a:rPr>
              <a:t>r = &amp;</a:t>
            </a:r>
            <a:r>
              <a:rPr lang="en-US" dirty="0" smtClean="0">
                <a:solidFill>
                  <a:schemeClr val="accent2"/>
                </a:solidFill>
                <a:latin typeface="Anonymous Pro" panose="02060609030202000504" pitchFamily="49" charset="0"/>
                <a:cs typeface="Courier New"/>
              </a:rPr>
              <a:t>r1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;  </a:t>
            </a:r>
            <a:r>
              <a:rPr lang="en-US" i="1" dirty="0" smtClean="0">
                <a:latin typeface="Anonymous Pro" panose="02060609030202000504" pitchFamily="49" charset="0"/>
                <a:cs typeface="Courier New"/>
              </a:rPr>
              <a:t>// or </a:t>
            </a:r>
            <a:r>
              <a:rPr lang="en-US" i="1" dirty="0" err="1" smtClean="0">
                <a:latin typeface="Anonymous Pro" panose="02060609030202000504" pitchFamily="49" charset="0"/>
                <a:cs typeface="Courier New"/>
              </a:rPr>
              <a:t>malloc</a:t>
            </a:r>
            <a:r>
              <a:rPr lang="en-US" i="1" dirty="0" smtClean="0">
                <a:latin typeface="Anonymous Pro" panose="02060609030202000504" pitchFamily="49" charset="0"/>
                <a:cs typeface="Courier New"/>
              </a:rPr>
              <a:t> space for r to point to</a:t>
            </a:r>
          </a:p>
          <a:p>
            <a:pPr marL="114300" indent="0">
              <a:buNone/>
            </a:pPr>
            <a:r>
              <a:rPr lang="en-US" sz="2000" b="0" dirty="0" smtClean="0"/>
              <a:t>    We have two options:</a:t>
            </a:r>
          </a:p>
          <a:p>
            <a:pPr lvl="2"/>
            <a:r>
              <a:rPr lang="en-US" dirty="0" smtClean="0"/>
              <a:t>Using </a:t>
            </a:r>
            <a:r>
              <a:rPr lang="en-US" b="1" dirty="0" smtClean="0">
                <a:latin typeface="Anonymous Pro" panose="02060609030202000504" pitchFamily="49" charset="0"/>
                <a:cs typeface="Courier New"/>
              </a:rPr>
              <a:t>*</a:t>
            </a:r>
            <a:r>
              <a:rPr lang="en-US" dirty="0" smtClean="0"/>
              <a:t> and </a:t>
            </a:r>
            <a:r>
              <a:rPr lang="en-US" b="1" dirty="0" smtClean="0">
                <a:latin typeface="Anonymous Pro" panose="02060609030202000504" pitchFamily="49" charset="0"/>
                <a:cs typeface="Courier New"/>
              </a:rPr>
              <a:t>.</a:t>
            </a:r>
            <a:r>
              <a:rPr lang="en-US" dirty="0" smtClean="0"/>
              <a:t> operators:	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(*r).</a:t>
            </a:r>
            <a:r>
              <a:rPr lang="en-US" dirty="0" err="1" smtClean="0">
                <a:latin typeface="Anonymous Pro" panose="02060609030202000504" pitchFamily="49" charset="0"/>
                <a:cs typeface="Courier New"/>
              </a:rPr>
              <a:t>i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 = </a:t>
            </a:r>
            <a:r>
              <a:rPr lang="en-US" dirty="0" err="1" smtClean="0">
                <a:latin typeface="Anonymous Pro" panose="02060609030202000504" pitchFamily="49" charset="0"/>
                <a:cs typeface="Courier New"/>
              </a:rPr>
              <a:t>val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;</a:t>
            </a:r>
          </a:p>
          <a:p>
            <a:pPr lvl="2"/>
            <a:r>
              <a:rPr lang="en-US" dirty="0" smtClean="0"/>
              <a:t>Or, use </a:t>
            </a:r>
            <a:r>
              <a:rPr lang="en-US" b="1" dirty="0" smtClean="0">
                <a:latin typeface="Anonymous Pro" panose="02060609030202000504" pitchFamily="49" charset="0"/>
                <a:cs typeface="Courier New"/>
              </a:rPr>
              <a:t>-&gt;</a:t>
            </a:r>
            <a:r>
              <a:rPr lang="en-US" dirty="0" smtClean="0"/>
              <a:t> operator for short: 	   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r-&gt;</a:t>
            </a:r>
            <a:r>
              <a:rPr lang="en-US" dirty="0" err="1" smtClean="0">
                <a:latin typeface="Anonymous Pro" panose="02060609030202000504" pitchFamily="49" charset="0"/>
                <a:cs typeface="Courier New"/>
              </a:rPr>
              <a:t>i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  = </a:t>
            </a:r>
            <a:r>
              <a:rPr lang="en-US" dirty="0" err="1" smtClean="0">
                <a:latin typeface="Anonymous Pro" panose="02060609030202000504" pitchFamily="49" charset="0"/>
                <a:cs typeface="Courier New"/>
              </a:rPr>
              <a:t>val</a:t>
            </a:r>
            <a:r>
              <a:rPr lang="en-US" dirty="0" smtClean="0">
                <a:latin typeface="Anonymous Pro" panose="02060609030202000504" pitchFamily="49" charset="0"/>
                <a:cs typeface="Courier New"/>
              </a:rPr>
              <a:t>;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 pointer is the address of the first byte of the structure</a:t>
            </a:r>
          </a:p>
          <a:p>
            <a:pPr lvl="1"/>
            <a:r>
              <a:rPr lang="en-US" dirty="0" smtClean="0"/>
              <a:t>Access members with offsets</a:t>
            </a:r>
            <a:endParaRPr lang="en-US" dirty="0"/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Accessing Structure Members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72673" y="1200791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Anonymous Pro" panose="02060609030202000504" pitchFamily="49" charset="0"/>
              </a:rPr>
              <a:t>struct</a:t>
            </a:r>
            <a:r>
              <a:rPr lang="en-US" sz="1800" b="0" dirty="0">
                <a:latin typeface="Anonymous Pro" panose="02060609030202000504" pitchFamily="49" charset="0"/>
              </a:rPr>
              <a:t> rec {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err="1" smtClean="0">
                <a:latin typeface="Anonymous Pro" panose="02060609030202000504" pitchFamily="49" charset="0"/>
              </a:rPr>
              <a:t>int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>
                <a:latin typeface="Anonymous Pro" panose="02060609030202000504" pitchFamily="49" charset="0"/>
              </a:rPr>
              <a:t>a</a:t>
            </a:r>
            <a:r>
              <a:rPr lang="en-US" sz="1800" b="0" dirty="0" smtClean="0">
                <a:latin typeface="Anonymous Pro" panose="02060609030202000504" pitchFamily="49" charset="0"/>
              </a:rPr>
              <a:t>[4]</a:t>
            </a:r>
            <a:r>
              <a:rPr lang="en-US" sz="1800" b="0" dirty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long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b="0" dirty="0" err="1" smtClean="0">
                <a:latin typeface="Anonymous Pro" panose="02060609030202000504" pitchFamily="49" charset="0"/>
              </a:rPr>
              <a:t>i</a:t>
            </a:r>
            <a:r>
              <a:rPr lang="en-US" sz="1800" b="0" dirty="0" smtClean="0">
                <a:latin typeface="Anonymous Pro" panose="02060609030202000504" pitchFamily="49" charset="0"/>
              </a:rPr>
              <a:t>;</a:t>
            </a:r>
          </a:p>
          <a:p>
            <a:pPr eaLnBrk="0" hangingPunct="0"/>
            <a:r>
              <a:rPr lang="en-US" sz="1800" b="0" dirty="0" smtClean="0">
                <a:latin typeface="Anonymous Pro" panose="02060609030202000504" pitchFamily="49" charset="0"/>
              </a:rPr>
              <a:t>    </a:t>
            </a:r>
            <a:r>
              <a:rPr lang="en-US" sz="1800" dirty="0" smtClean="0">
                <a:latin typeface="Anonymous Pro" panose="02060609030202000504" pitchFamily="49" charset="0"/>
              </a:rPr>
              <a:t>struct</a:t>
            </a:r>
            <a:r>
              <a:rPr lang="en-US" sz="1800" b="0" dirty="0" smtClean="0">
                <a:latin typeface="Anonymous Pro" panose="02060609030202000504" pitchFamily="49" charset="0"/>
              </a:rPr>
              <a:t> rec *next;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b="0" dirty="0">
                <a:latin typeface="Anonymous Pro" panose="020606090302020005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12783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side-note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99" y="1362075"/>
            <a:ext cx="8714176" cy="4972050"/>
          </a:xfrm>
        </p:spPr>
        <p:txBody>
          <a:bodyPr/>
          <a:lstStyle/>
          <a:p>
            <a:r>
              <a:rPr lang="en-US" dirty="0" smtClean="0"/>
              <a:t>An instance of a class is like a </a:t>
            </a:r>
            <a:r>
              <a:rPr lang="en-US" i="1" dirty="0" smtClean="0"/>
              <a:t>pointer to</a:t>
            </a:r>
            <a:r>
              <a:rPr lang="en-US" dirty="0" smtClean="0"/>
              <a:t> a struct containing the fields</a:t>
            </a:r>
          </a:p>
          <a:p>
            <a:pPr lvl="1"/>
            <a:r>
              <a:rPr lang="en-US" dirty="0" smtClean="0"/>
              <a:t>(Ignoring methods and </a:t>
            </a:r>
            <a:r>
              <a:rPr lang="en-US" dirty="0" err="1" smtClean="0"/>
              <a:t>subclassing</a:t>
            </a:r>
            <a:r>
              <a:rPr lang="en-US" dirty="0" smtClean="0"/>
              <a:t> for now)</a:t>
            </a:r>
          </a:p>
          <a:p>
            <a:endParaRPr lang="en-US" dirty="0"/>
          </a:p>
          <a:p>
            <a:r>
              <a:rPr lang="en-US" dirty="0" smtClean="0"/>
              <a:t>So Java’s </a:t>
            </a:r>
            <a:r>
              <a:rPr lang="en-US" b="0" dirty="0" err="1" smtClean="0">
                <a:latin typeface="Anonymous Pro" charset="0"/>
                <a:ea typeface="Anonymous Pro" charset="0"/>
                <a:cs typeface="Anonymous Pro" charset="0"/>
              </a:rPr>
              <a:t>x.f</a:t>
            </a:r>
            <a:r>
              <a:rPr lang="en-US" dirty="0" smtClean="0"/>
              <a:t> is like C’s </a:t>
            </a:r>
            <a:r>
              <a:rPr lang="en-US" b="0" dirty="0" smtClean="0">
                <a:latin typeface="Anonymous Pro" charset="0"/>
                <a:ea typeface="Anonymous Pro" charset="0"/>
                <a:cs typeface="Anonymous Pro" charset="0"/>
              </a:rPr>
              <a:t>x-&gt;f</a:t>
            </a:r>
            <a:r>
              <a:rPr lang="en-US" dirty="0" smtClean="0"/>
              <a:t>, i.e., </a:t>
            </a:r>
            <a:r>
              <a:rPr lang="en-US" b="0" dirty="0" smtClean="0">
                <a:latin typeface="Anonymous Pro" charset="0"/>
                <a:ea typeface="Anonymous Pro" charset="0"/>
                <a:cs typeface="Anonymous Pro" charset="0"/>
              </a:rPr>
              <a:t>(*x).f</a:t>
            </a:r>
          </a:p>
          <a:p>
            <a:endParaRPr lang="en-US" dirty="0"/>
          </a:p>
          <a:p>
            <a:r>
              <a:rPr lang="en-US" dirty="0" smtClean="0"/>
              <a:t>In Java, almost everything is a pointer (“</a:t>
            </a:r>
            <a:r>
              <a:rPr lang="en-US" i="1" dirty="0" smtClean="0"/>
              <a:t>reference</a:t>
            </a:r>
            <a:r>
              <a:rPr lang="en-US" dirty="0" smtClean="0"/>
              <a:t>”) to an object</a:t>
            </a:r>
          </a:p>
          <a:p>
            <a:pPr lvl="1"/>
            <a:r>
              <a:rPr lang="en-US" dirty="0" smtClean="0"/>
              <a:t>Cannot declare variables </a:t>
            </a:r>
            <a:r>
              <a:rPr lang="en-US" dirty="0" smtClean="0"/>
              <a:t>or </a:t>
            </a:r>
            <a:r>
              <a:rPr lang="en-US" dirty="0" smtClean="0"/>
              <a:t>fields that are </a:t>
            </a:r>
            <a:r>
              <a:rPr lang="en-US" dirty="0" err="1" smtClean="0"/>
              <a:t>structs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arrays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 smtClean="0"/>
              <a:t>a </a:t>
            </a:r>
            <a:r>
              <a:rPr lang="en-US" i="1" dirty="0" smtClean="0"/>
              <a:t>pointer</a:t>
            </a:r>
            <a:r>
              <a:rPr lang="en-US" dirty="0" smtClean="0"/>
              <a:t> </a:t>
            </a:r>
            <a:r>
              <a:rPr lang="en-US" dirty="0" smtClean="0"/>
              <a:t>to a struct or array</a:t>
            </a:r>
          </a:p>
          <a:p>
            <a:pPr lvl="1"/>
            <a:r>
              <a:rPr lang="en-US" dirty="0" smtClean="0"/>
              <a:t>So every Java variable or field is &lt;= 8 bytes (but can point to lots of data)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42905" y="507219"/>
            <a:ext cx="3296295" cy="643766"/>
          </a:xfrm>
          <a:prstGeom prst="rect">
            <a:avLst/>
          </a:prstGeom>
          <a:solidFill>
            <a:srgbClr val="C1A66E">
              <a:alpha val="2902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Anonymous Pro" panose="02060609030202000504" pitchFamily="49" charset="0"/>
              </a:rPr>
              <a:t>class </a:t>
            </a:r>
            <a:r>
              <a:rPr lang="en-US" sz="180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Record</a:t>
            </a:r>
            <a:r>
              <a:rPr lang="en-US" sz="1800" b="0" dirty="0" smtClean="0">
                <a:latin typeface="Anonymous Pro" panose="02060609030202000504" pitchFamily="49" charset="0"/>
              </a:rPr>
              <a:t> { ... }</a:t>
            </a:r>
            <a:endParaRPr lang="en-US" sz="1800" b="0" dirty="0">
              <a:latin typeface="Anonymous Pro" panose="02060609030202000504" pitchFamily="49" charset="0"/>
            </a:endParaRPr>
          </a:p>
          <a:p>
            <a:pPr eaLnBrk="0" hangingPunct="0"/>
            <a:r>
              <a:rPr lang="en-US" sz="180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Record</a:t>
            </a:r>
            <a:r>
              <a:rPr lang="en-US" sz="1800" b="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 </a:t>
            </a:r>
            <a:r>
              <a:rPr lang="en-US" sz="1800" b="0" dirty="0" smtClean="0">
                <a:latin typeface="Anonymous Pro" panose="02060609030202000504" pitchFamily="49" charset="0"/>
              </a:rPr>
              <a:t>x = </a:t>
            </a:r>
            <a:r>
              <a:rPr lang="en-US" sz="1800" dirty="0" smtClean="0">
                <a:latin typeface="Anonymous Pro" panose="02060609030202000504" pitchFamily="49" charset="0"/>
              </a:rPr>
              <a:t>new</a:t>
            </a:r>
            <a:r>
              <a:rPr lang="en-US" sz="1800" b="0" dirty="0" smtClean="0">
                <a:latin typeface="Anonymous Pro" panose="02060609030202000504" pitchFamily="49" charset="0"/>
              </a:rPr>
              <a:t> </a:t>
            </a:r>
            <a:r>
              <a:rPr lang="en-US" sz="1800" dirty="0" smtClean="0">
                <a:solidFill>
                  <a:srgbClr val="3C52A6"/>
                </a:solidFill>
                <a:latin typeface="Anonymous Pro" panose="02060609030202000504" pitchFamily="49" charset="0"/>
              </a:rPr>
              <a:t>Record</a:t>
            </a:r>
            <a:r>
              <a:rPr lang="en-US" sz="1800" b="0" dirty="0" smtClean="0">
                <a:latin typeface="Anonymous Pro" panose="02060609030202000504" pitchFamily="49" charset="0"/>
              </a:rPr>
              <a:t>();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2" y="234443"/>
            <a:ext cx="539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smtClean="0">
                <a:latin typeface="Calibri" pitchFamily="34" charset="0"/>
              </a:rPr>
              <a:t>Java:</a:t>
            </a:r>
            <a:endParaRPr lang="en-US" sz="1400" b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28346</TotalTime>
  <Words>2186</Words>
  <Application>Microsoft Macintosh PowerPoint</Application>
  <PresentationFormat>On-screen Show (4:3)</PresentationFormat>
  <Paragraphs>634</Paragraphs>
  <Slides>28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7" baseType="lpstr">
      <vt:lpstr>.AppleSystemUIFont</vt:lpstr>
      <vt:lpstr>Anonymous Pro</vt:lpstr>
      <vt:lpstr>Arial Narrow</vt:lpstr>
      <vt:lpstr>Calibri</vt:lpstr>
      <vt:lpstr>Calibri Bold</vt:lpstr>
      <vt:lpstr>Calibri Bold Italic</vt:lpstr>
      <vt:lpstr>Courier</vt:lpstr>
      <vt:lpstr>Courier New</vt:lpstr>
      <vt:lpstr>Courier New Bold</vt:lpstr>
      <vt:lpstr>Lucida Grande</vt:lpstr>
      <vt:lpstr>Monaco</vt:lpstr>
      <vt:lpstr>Roboto</vt:lpstr>
      <vt:lpstr>Roboto Regular</vt:lpstr>
      <vt:lpstr>Times New Roman</vt:lpstr>
      <vt:lpstr>Wingdings</vt:lpstr>
      <vt:lpstr>Wingdings 2</vt:lpstr>
      <vt:lpstr>ヒラギノ角ゴ ProN W6</vt:lpstr>
      <vt:lpstr>Arial</vt:lpstr>
      <vt:lpstr>template2010</vt:lpstr>
      <vt:lpstr>Roadmap</vt:lpstr>
      <vt:lpstr>Data Structures in Assembly</vt:lpstr>
      <vt:lpstr>Review: Structs in Lab 0</vt:lpstr>
      <vt:lpstr>Syntax for structs without typedef </vt:lpstr>
      <vt:lpstr>Syntax for structs with typedef </vt:lpstr>
      <vt:lpstr>More Structs Syntax</vt:lpstr>
      <vt:lpstr>More Structs Syntax: Pointers</vt:lpstr>
      <vt:lpstr>Accessing Structure Members</vt:lpstr>
      <vt:lpstr>Java side-note</vt:lpstr>
      <vt:lpstr>Structure Representation</vt:lpstr>
      <vt:lpstr>Structure Representation</vt:lpstr>
      <vt:lpstr>Accessing a Structure Member</vt:lpstr>
      <vt:lpstr>Exercise: Generating Pointer to Structure Member</vt:lpstr>
      <vt:lpstr>Exercise: Generating Pointer to Structure Member</vt:lpstr>
      <vt:lpstr>Generating Pointer to Structure Member</vt:lpstr>
      <vt:lpstr>Review: Memory Alignment in x86-64</vt:lpstr>
      <vt:lpstr>Alignment Principles</vt:lpstr>
      <vt:lpstr>Structures &amp; Alignment</vt:lpstr>
      <vt:lpstr>Satisfying Alignment with Structures</vt:lpstr>
      <vt:lpstr>Satisfying Alignment Requirements: Another Example</vt:lpstr>
      <vt:lpstr>Alignment of Structs</vt:lpstr>
      <vt:lpstr>Arrays of Structures</vt:lpstr>
      <vt:lpstr>Accessing Array Elements</vt:lpstr>
      <vt:lpstr>How the Programmer Can Save Space</vt:lpstr>
      <vt:lpstr>Unions</vt:lpstr>
      <vt:lpstr>What Are Unions Good For?</vt:lpstr>
      <vt:lpstr>Unions For Embedded Programming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Brandon Holt</cp:lastModifiedBy>
  <cp:revision>744</cp:revision>
  <cp:lastPrinted>2015-11-06T02:35:07Z</cp:lastPrinted>
  <dcterms:created xsi:type="dcterms:W3CDTF">2012-04-23T16:33:11Z</dcterms:created>
  <dcterms:modified xsi:type="dcterms:W3CDTF">2016-04-28T20:00:48Z</dcterms:modified>
</cp:coreProperties>
</file>