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1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2.xml" ContentType="application/vnd.openxmlformats-officedocument.presentationml.notesSlide+xml"/>
  <Override PartName="/ppt/tags/tag46.xml" ContentType="application/vnd.openxmlformats-officedocument.presentationml.tags+xml"/>
  <Override PartName="/ppt/notesSlides/notesSlide3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4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5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6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ink/ink1.xml" ContentType="application/inkml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1" r:id="rId1"/>
  </p:sldMasterIdLst>
  <p:notesMasterIdLst>
    <p:notesMasterId r:id="rId10"/>
  </p:notesMasterIdLst>
  <p:handoutMasterIdLst>
    <p:handoutMasterId r:id="rId11"/>
  </p:handoutMasterIdLst>
  <p:sldIdLst>
    <p:sldId id="693" r:id="rId2"/>
    <p:sldId id="706" r:id="rId3"/>
    <p:sldId id="714" r:id="rId4"/>
    <p:sldId id="707" r:id="rId5"/>
    <p:sldId id="710" r:id="rId6"/>
    <p:sldId id="715" r:id="rId7"/>
    <p:sldId id="717" r:id="rId8"/>
    <p:sldId id="716" r:id="rId9"/>
  </p:sldIdLst>
  <p:sldSz cx="9144000" cy="6858000" type="screen4x3"/>
  <p:notesSz cx="9586913" cy="73025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0">
          <p15:clr>
            <a:srgbClr val="A4A3A4"/>
          </p15:clr>
        </p15:guide>
        <p15:guide id="2" pos="30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4A30B"/>
    <a:srgbClr val="F1C7C7"/>
    <a:srgbClr val="F6F5BD"/>
    <a:srgbClr val="CDF1C5"/>
    <a:srgbClr val="FF9999"/>
    <a:srgbClr val="FFFF99"/>
    <a:srgbClr val="DCB834"/>
    <a:srgbClr val="DFC03D"/>
    <a:srgbClr val="EFBFBF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6" autoAdjust="0"/>
    <p:restoredTop sz="82780" autoAdjust="0"/>
  </p:normalViewPr>
  <p:slideViewPr>
    <p:cSldViewPr snapToGrid="0">
      <p:cViewPr varScale="1">
        <p:scale>
          <a:sx n="126" d="100"/>
          <a:sy n="126" d="100"/>
        </p:scale>
        <p:origin x="12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45" d="100"/>
          <a:sy n="145" d="100"/>
        </p:scale>
        <p:origin x="832" y="192"/>
      </p:cViewPr>
      <p:guideLst>
        <p:guide orient="horz" pos="2300"/>
        <p:guide pos="30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6247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256" units="dev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25.280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4-22T19:19:03.7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24568 10079 16 0,'25'0'8'0,"-21"-11"-2"0,-4 11 8 0,-4-4-12 15,0 1 1-15,-5 3-1 16,1 0 1-16,-5 3-4 15,-8 5 0-15,-9-1 2 32,0 1 1-32,-12 0-2 15,-1 3 1-15,-8-3-1 16,-13-1 1-16,-4 1-1 0,-4-1 0 16,-9-3-2-16,8 0 1 15,5 0-6-15,-4-8 0 16,12 0 0-16,9 4 0 0</inkml:trace>
  <inkml:trace contextRef="#ctx0" brushRef="#br0" timeOffset="323.4534">24065 10098 12 0,'9'8'6'0,"-39"3"-2"15,17-11 10-15,-8 4-14 0,-5 0 0 16,-8 3 0-16,0 1 1 15,-8 0-1-15,12 3 0 16,8 0 0-16,10 1 1 16,16-1-1-16,13 0 1 0,17 4-3 15,21 4 0-15,9 4-3 16,9 11 1-16</inkml:trace>
  <inkml:trace contextRef="#ctx0" brushRef="#br0" timeOffset="973.904">24632 10882 19 0,'4'-8'9'0,"-4"-11"-7"0,0 19 15 16,-4-4-16-16,4 4 0 15,-5-3 1-15,-3 3 0 16,-1 0-3-16,-8 0 1 15,-8 3 1 1,-26-3 0-16,-9 0-1 16,-17-3 1-16,-12-1 0 15,-5 0 0-15,-8 0-1 16,0 0 1-16,8 1-3 16,13-5 0-16,13 4-5 15,8 8 0-15</inkml:trace>
  <inkml:trace contextRef="#ctx0" brushRef="#br0" timeOffset="1339.5009">24142 10655 18 0,'-4'-4'9'0,"-13"-4"-5"0,8 4 11 0,-8 1-14 16,-13 3 0-16,-4 0 1 15,-4 7 0-15,-9 5-3 16,-4-1 1-16,0 0 0 15,4 8 1-15,4 0-1 16,13 0 1-16,9 0-1 16,13 4 1-16,16-4-1 0,18-1 1 15,12-6 0-15,13 7 0 16,13 0-2-16,4 3 0 0,-8 5-6 16,-9 3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056" y="146050"/>
            <a:ext cx="7289800" cy="54673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2055" y="5708650"/>
            <a:ext cx="7289801" cy="159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9060656" y="6965126"/>
            <a:ext cx="542930" cy="3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>
                    <a:lumMod val="50000"/>
                    <a:lumOff val="50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64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3716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1pPr>
    <a:lvl2pPr marL="3200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2pPr>
    <a:lvl3pPr marL="5486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Roboto" charset="0"/>
        <a:ea typeface="Roboto" charset="0"/>
        <a:cs typeface="Roboto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146050"/>
            <a:ext cx="7289800" cy="5467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36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9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74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294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405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41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146050"/>
            <a:ext cx="7289800" cy="546735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</a:t>
            </a:r>
            <a:r>
              <a:rPr lang="en-US" baseline="0" dirty="0" smtClean="0"/>
              <a:t>that </a:t>
            </a:r>
            <a:r>
              <a:rPr lang="en-US" dirty="0" smtClean="0"/>
              <a:t>it’s not word-aligned!</a:t>
            </a:r>
          </a:p>
          <a:p>
            <a:r>
              <a:rPr lang="en-US" dirty="0" smtClean="0"/>
              <a:t>But look how compact it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0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 b="0" i="0">
                <a:latin typeface="Roboto" panose="020000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 sz="2000" b="0" i="0">
                <a:latin typeface="Roboto" panose="02000000000000000000" pitchFamily="2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5690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cs typeface="Microsoft Sans Serif" panose="020B0604020202020204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17" y="365125"/>
            <a:ext cx="888377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17" y="1263221"/>
            <a:ext cx="8883777" cy="5368238"/>
          </a:xfrm>
        </p:spPr>
        <p:txBody>
          <a:bodyPr/>
          <a:lstStyle>
            <a:lvl1pPr>
              <a:spcBef>
                <a:spcPts val="1200"/>
              </a:spcBef>
              <a:defRPr sz="2200" b="1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5690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cs typeface="Microsoft Sans Serif" panose="020B0604020202020204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1" y="357983"/>
            <a:ext cx="8884209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5690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cs typeface="Microsoft Sans Serif" panose="020B0604020202020204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5690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cs typeface="Microsoft Sans Serif" panose="020B0604020202020204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567" y="345989"/>
            <a:ext cx="8872151" cy="78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67" y="1250570"/>
            <a:ext cx="8872151" cy="5083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5690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cs typeface="Microsoft Sans Serif" panose="020B0604020202020204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29353" y="-2231"/>
            <a:ext cx="8146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Spring 2016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023615" y="-2231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Assembly Review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0" i="0">
          <a:solidFill>
            <a:schemeClr val="tx1"/>
          </a:solidFill>
          <a:latin typeface="Roboto" panose="02000000000000000000" pitchFamily="2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 i="0">
          <a:solidFill>
            <a:schemeClr val="tx1"/>
          </a:solidFill>
          <a:latin typeface="Roboto" panose="02000000000000000000" pitchFamily="2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 b="0" i="0">
          <a:solidFill>
            <a:schemeClr val="tx1"/>
          </a:solidFill>
          <a:latin typeface="Roboto" panose="02000000000000000000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 b="0" i="0">
          <a:solidFill>
            <a:schemeClr val="tx1"/>
          </a:solidFill>
          <a:latin typeface="Roboto" panose="02000000000000000000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Roboto" panose="02000000000000000000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chemeClr val="tx1"/>
          </a:solidFill>
          <a:latin typeface="Roboto" panose="02000000000000000000" pitchFamily="2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tags" Target="../tags/tag21.xml"/><Relationship Id="rId21" Type="http://schemas.openxmlformats.org/officeDocument/2006/relationships/tags" Target="../tags/tag22.xml"/><Relationship Id="rId22" Type="http://schemas.openxmlformats.org/officeDocument/2006/relationships/tags" Target="../tags/tag23.xml"/><Relationship Id="rId23" Type="http://schemas.openxmlformats.org/officeDocument/2006/relationships/tags" Target="../tags/tag24.xml"/><Relationship Id="rId24" Type="http://schemas.openxmlformats.org/officeDocument/2006/relationships/tags" Target="../tags/tag25.xml"/><Relationship Id="rId25" Type="http://schemas.openxmlformats.org/officeDocument/2006/relationships/tags" Target="../tags/tag26.xml"/><Relationship Id="rId26" Type="http://schemas.openxmlformats.org/officeDocument/2006/relationships/tags" Target="../tags/tag27.xml"/><Relationship Id="rId27" Type="http://schemas.openxmlformats.org/officeDocument/2006/relationships/tags" Target="../tags/tag28.xml"/><Relationship Id="rId28" Type="http://schemas.openxmlformats.org/officeDocument/2006/relationships/tags" Target="../tags/tag29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2" Type="http://schemas.openxmlformats.org/officeDocument/2006/relationships/tags" Target="../tags/tag3.xml"/><Relationship Id="rId3" Type="http://schemas.openxmlformats.org/officeDocument/2006/relationships/tags" Target="../tags/tag4.xml"/><Relationship Id="rId4" Type="http://schemas.openxmlformats.org/officeDocument/2006/relationships/tags" Target="../tags/tag5.xml"/><Relationship Id="rId5" Type="http://schemas.openxmlformats.org/officeDocument/2006/relationships/tags" Target="../tags/tag6.xml"/><Relationship Id="rId30" Type="http://schemas.openxmlformats.org/officeDocument/2006/relationships/notesSlide" Target="../notesSlides/notesSlide1.xml"/><Relationship Id="rId31" Type="http://schemas.openxmlformats.org/officeDocument/2006/relationships/image" Target="../media/image2.png"/><Relationship Id="rId32" Type="http://schemas.openxmlformats.org/officeDocument/2006/relationships/image" Target="../media/image3.png"/><Relationship Id="rId9" Type="http://schemas.openxmlformats.org/officeDocument/2006/relationships/tags" Target="../tags/tag10.xml"/><Relationship Id="rId6" Type="http://schemas.openxmlformats.org/officeDocument/2006/relationships/tags" Target="../tags/tag7.xml"/><Relationship Id="rId7" Type="http://schemas.openxmlformats.org/officeDocument/2006/relationships/tags" Target="../tags/tag8.xml"/><Relationship Id="rId8" Type="http://schemas.openxmlformats.org/officeDocument/2006/relationships/tags" Target="../tags/tag9.xml"/><Relationship Id="rId33" Type="http://schemas.openxmlformats.org/officeDocument/2006/relationships/image" Target="../media/image4.png"/><Relationship Id="rId34" Type="http://schemas.openxmlformats.org/officeDocument/2006/relationships/image" Target="../media/image5.png"/><Relationship Id="rId35" Type="http://schemas.openxmlformats.org/officeDocument/2006/relationships/image" Target="../media/image6.png"/><Relationship Id="rId36" Type="http://schemas.openxmlformats.org/officeDocument/2006/relationships/image" Target="../media/image7.png"/><Relationship Id="rId10" Type="http://schemas.openxmlformats.org/officeDocument/2006/relationships/tags" Target="../tags/tag11.xml"/><Relationship Id="rId11" Type="http://schemas.openxmlformats.org/officeDocument/2006/relationships/tags" Target="../tags/tag12.xml"/><Relationship Id="rId12" Type="http://schemas.openxmlformats.org/officeDocument/2006/relationships/tags" Target="../tags/tag13.xml"/><Relationship Id="rId13" Type="http://schemas.openxmlformats.org/officeDocument/2006/relationships/tags" Target="../tags/tag14.xml"/><Relationship Id="rId14" Type="http://schemas.openxmlformats.org/officeDocument/2006/relationships/tags" Target="../tags/tag15.xml"/><Relationship Id="rId15" Type="http://schemas.openxmlformats.org/officeDocument/2006/relationships/tags" Target="../tags/tag16.xml"/><Relationship Id="rId16" Type="http://schemas.openxmlformats.org/officeDocument/2006/relationships/tags" Target="../tags/tag17.xml"/><Relationship Id="rId17" Type="http://schemas.openxmlformats.org/officeDocument/2006/relationships/tags" Target="../tags/tag18.xml"/><Relationship Id="rId18" Type="http://schemas.openxmlformats.org/officeDocument/2006/relationships/tags" Target="../tags/tag19.xml"/><Relationship Id="rId19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20" Type="http://schemas.openxmlformats.org/officeDocument/2006/relationships/image" Target="../media/image9.emf"/><Relationship Id="rId10" Type="http://schemas.openxmlformats.org/officeDocument/2006/relationships/tags" Target="../tags/tag39.xml"/><Relationship Id="rId11" Type="http://schemas.openxmlformats.org/officeDocument/2006/relationships/tags" Target="../tags/tag40.xml"/><Relationship Id="rId12" Type="http://schemas.openxmlformats.org/officeDocument/2006/relationships/tags" Target="../tags/tag41.xml"/><Relationship Id="rId13" Type="http://schemas.openxmlformats.org/officeDocument/2006/relationships/tags" Target="../tags/tag42.xml"/><Relationship Id="rId14" Type="http://schemas.openxmlformats.org/officeDocument/2006/relationships/tags" Target="../tags/tag43.xml"/><Relationship Id="rId15" Type="http://schemas.openxmlformats.org/officeDocument/2006/relationships/tags" Target="../tags/tag44.xml"/><Relationship Id="rId16" Type="http://schemas.openxmlformats.org/officeDocument/2006/relationships/tags" Target="../tags/tag45.xml"/><Relationship Id="rId17" Type="http://schemas.openxmlformats.org/officeDocument/2006/relationships/slideLayout" Target="../slideLayouts/slideLayout2.xml"/><Relationship Id="rId18" Type="http://schemas.openxmlformats.org/officeDocument/2006/relationships/notesSlide" Target="../notesSlides/notesSlide2.xml"/><Relationship Id="rId19" Type="http://schemas.openxmlformats.org/officeDocument/2006/relationships/image" Target="../media/image8.emf"/><Relationship Id="rId1" Type="http://schemas.openxmlformats.org/officeDocument/2006/relationships/tags" Target="../tags/tag30.xml"/><Relationship Id="rId2" Type="http://schemas.openxmlformats.org/officeDocument/2006/relationships/tags" Target="../tags/tag31.xml"/><Relationship Id="rId3" Type="http://schemas.openxmlformats.org/officeDocument/2006/relationships/tags" Target="../tags/tag32.xml"/><Relationship Id="rId4" Type="http://schemas.openxmlformats.org/officeDocument/2006/relationships/tags" Target="../tags/tag33.xml"/><Relationship Id="rId5" Type="http://schemas.openxmlformats.org/officeDocument/2006/relationships/tags" Target="../tags/tag34.xml"/><Relationship Id="rId6" Type="http://schemas.openxmlformats.org/officeDocument/2006/relationships/tags" Target="../tags/tag35.xml"/><Relationship Id="rId7" Type="http://schemas.openxmlformats.org/officeDocument/2006/relationships/tags" Target="../tags/tag36.xml"/><Relationship Id="rId8" Type="http://schemas.openxmlformats.org/officeDocument/2006/relationships/tags" Target="../tags/tag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20" Type="http://schemas.openxmlformats.org/officeDocument/2006/relationships/slideLayout" Target="../slideLayouts/slideLayout2.xml"/><Relationship Id="rId21" Type="http://schemas.openxmlformats.org/officeDocument/2006/relationships/notesSlide" Target="../notesSlides/notesSlide4.xml"/><Relationship Id="rId10" Type="http://schemas.openxmlformats.org/officeDocument/2006/relationships/tags" Target="../tags/tag56.xml"/><Relationship Id="rId11" Type="http://schemas.openxmlformats.org/officeDocument/2006/relationships/tags" Target="../tags/tag57.xml"/><Relationship Id="rId12" Type="http://schemas.openxmlformats.org/officeDocument/2006/relationships/tags" Target="../tags/tag58.xml"/><Relationship Id="rId13" Type="http://schemas.openxmlformats.org/officeDocument/2006/relationships/tags" Target="../tags/tag59.xml"/><Relationship Id="rId14" Type="http://schemas.openxmlformats.org/officeDocument/2006/relationships/tags" Target="../tags/tag60.xml"/><Relationship Id="rId15" Type="http://schemas.openxmlformats.org/officeDocument/2006/relationships/tags" Target="../tags/tag61.xml"/><Relationship Id="rId16" Type="http://schemas.openxmlformats.org/officeDocument/2006/relationships/tags" Target="../tags/tag62.xml"/><Relationship Id="rId17" Type="http://schemas.openxmlformats.org/officeDocument/2006/relationships/tags" Target="../tags/tag63.xml"/><Relationship Id="rId18" Type="http://schemas.openxmlformats.org/officeDocument/2006/relationships/tags" Target="../tags/tag64.xml"/><Relationship Id="rId19" Type="http://schemas.openxmlformats.org/officeDocument/2006/relationships/tags" Target="../tags/tag65.xml"/><Relationship Id="rId1" Type="http://schemas.openxmlformats.org/officeDocument/2006/relationships/tags" Target="../tags/tag47.xml"/><Relationship Id="rId2" Type="http://schemas.openxmlformats.org/officeDocument/2006/relationships/tags" Target="../tags/tag48.xml"/><Relationship Id="rId3" Type="http://schemas.openxmlformats.org/officeDocument/2006/relationships/tags" Target="../tags/tag49.xml"/><Relationship Id="rId4" Type="http://schemas.openxmlformats.org/officeDocument/2006/relationships/tags" Target="../tags/tag50.xml"/><Relationship Id="rId5" Type="http://schemas.openxmlformats.org/officeDocument/2006/relationships/tags" Target="../tags/tag51.xml"/><Relationship Id="rId6" Type="http://schemas.openxmlformats.org/officeDocument/2006/relationships/tags" Target="../tags/tag52.xml"/><Relationship Id="rId7" Type="http://schemas.openxmlformats.org/officeDocument/2006/relationships/tags" Target="../tags/tag53.xml"/><Relationship Id="rId8" Type="http://schemas.openxmlformats.org/officeDocument/2006/relationships/tags" Target="../tags/tag5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4" Type="http://schemas.openxmlformats.org/officeDocument/2006/relationships/tags" Target="../tags/tag69.xml"/><Relationship Id="rId5" Type="http://schemas.openxmlformats.org/officeDocument/2006/relationships/tags" Target="../tags/tag70.xml"/><Relationship Id="rId6" Type="http://schemas.openxmlformats.org/officeDocument/2006/relationships/tags" Target="../tags/tag71.xml"/><Relationship Id="rId7" Type="http://schemas.openxmlformats.org/officeDocument/2006/relationships/slideLayout" Target="../slideLayouts/slideLayout2.xml"/><Relationship Id="rId8" Type="http://schemas.openxmlformats.org/officeDocument/2006/relationships/notesSlide" Target="../notesSlides/notesSlide5.xml"/><Relationship Id="rId1" Type="http://schemas.openxmlformats.org/officeDocument/2006/relationships/tags" Target="../tags/tag66.xml"/><Relationship Id="rId2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6.xml"/><Relationship Id="rId1" Type="http://schemas.openxmlformats.org/officeDocument/2006/relationships/tags" Target="../tags/tag72.xml"/><Relationship Id="rId2" Type="http://schemas.openxmlformats.org/officeDocument/2006/relationships/tags" Target="../tags/tag73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86.xml"/><Relationship Id="rId14" Type="http://schemas.openxmlformats.org/officeDocument/2006/relationships/tags" Target="../tags/tag87.xml"/><Relationship Id="rId15" Type="http://schemas.openxmlformats.org/officeDocument/2006/relationships/tags" Target="../tags/tag88.xml"/><Relationship Id="rId16" Type="http://schemas.openxmlformats.org/officeDocument/2006/relationships/tags" Target="../tags/tag89.xml"/><Relationship Id="rId17" Type="http://schemas.openxmlformats.org/officeDocument/2006/relationships/tags" Target="../tags/tag90.xml"/><Relationship Id="rId18" Type="http://schemas.openxmlformats.org/officeDocument/2006/relationships/tags" Target="../tags/tag91.xml"/><Relationship Id="rId19" Type="http://schemas.openxmlformats.org/officeDocument/2006/relationships/tags" Target="../tags/tag92.xml"/><Relationship Id="rId63" Type="http://schemas.openxmlformats.org/officeDocument/2006/relationships/tags" Target="../tags/tag136.xml"/><Relationship Id="rId64" Type="http://schemas.openxmlformats.org/officeDocument/2006/relationships/tags" Target="../tags/tag137.xml"/><Relationship Id="rId65" Type="http://schemas.openxmlformats.org/officeDocument/2006/relationships/tags" Target="../tags/tag138.xml"/><Relationship Id="rId66" Type="http://schemas.openxmlformats.org/officeDocument/2006/relationships/slideLayout" Target="../slideLayouts/slideLayout2.xml"/><Relationship Id="rId67" Type="http://schemas.openxmlformats.org/officeDocument/2006/relationships/customXml" Target="../ink/ink1.xml"/><Relationship Id="rId68" Type="http://schemas.openxmlformats.org/officeDocument/2006/relationships/image" Target="../media/image15.emf"/><Relationship Id="rId50" Type="http://schemas.openxmlformats.org/officeDocument/2006/relationships/tags" Target="../tags/tag123.xml"/><Relationship Id="rId51" Type="http://schemas.openxmlformats.org/officeDocument/2006/relationships/tags" Target="../tags/tag124.xml"/><Relationship Id="rId52" Type="http://schemas.openxmlformats.org/officeDocument/2006/relationships/tags" Target="../tags/tag125.xml"/><Relationship Id="rId53" Type="http://schemas.openxmlformats.org/officeDocument/2006/relationships/tags" Target="../tags/tag126.xml"/><Relationship Id="rId54" Type="http://schemas.openxmlformats.org/officeDocument/2006/relationships/tags" Target="../tags/tag127.xml"/><Relationship Id="rId55" Type="http://schemas.openxmlformats.org/officeDocument/2006/relationships/tags" Target="../tags/tag128.xml"/><Relationship Id="rId56" Type="http://schemas.openxmlformats.org/officeDocument/2006/relationships/tags" Target="../tags/tag129.xml"/><Relationship Id="rId57" Type="http://schemas.openxmlformats.org/officeDocument/2006/relationships/tags" Target="../tags/tag130.xml"/><Relationship Id="rId58" Type="http://schemas.openxmlformats.org/officeDocument/2006/relationships/tags" Target="../tags/tag131.xml"/><Relationship Id="rId59" Type="http://schemas.openxmlformats.org/officeDocument/2006/relationships/tags" Target="../tags/tag132.xml"/><Relationship Id="rId40" Type="http://schemas.openxmlformats.org/officeDocument/2006/relationships/tags" Target="../tags/tag113.xml"/><Relationship Id="rId41" Type="http://schemas.openxmlformats.org/officeDocument/2006/relationships/tags" Target="../tags/tag114.xml"/><Relationship Id="rId42" Type="http://schemas.openxmlformats.org/officeDocument/2006/relationships/tags" Target="../tags/tag115.xml"/><Relationship Id="rId43" Type="http://schemas.openxmlformats.org/officeDocument/2006/relationships/tags" Target="../tags/tag116.xml"/><Relationship Id="rId44" Type="http://schemas.openxmlformats.org/officeDocument/2006/relationships/tags" Target="../tags/tag117.xml"/><Relationship Id="rId45" Type="http://schemas.openxmlformats.org/officeDocument/2006/relationships/tags" Target="../tags/tag118.xml"/><Relationship Id="rId46" Type="http://schemas.openxmlformats.org/officeDocument/2006/relationships/tags" Target="../tags/tag119.xml"/><Relationship Id="rId47" Type="http://schemas.openxmlformats.org/officeDocument/2006/relationships/tags" Target="../tags/tag120.xml"/><Relationship Id="rId48" Type="http://schemas.openxmlformats.org/officeDocument/2006/relationships/tags" Target="../tags/tag121.xml"/><Relationship Id="rId49" Type="http://schemas.openxmlformats.org/officeDocument/2006/relationships/tags" Target="../tags/tag122.xml"/><Relationship Id="rId1" Type="http://schemas.openxmlformats.org/officeDocument/2006/relationships/tags" Target="../tags/tag74.xml"/><Relationship Id="rId2" Type="http://schemas.openxmlformats.org/officeDocument/2006/relationships/tags" Target="../tags/tag75.xml"/><Relationship Id="rId3" Type="http://schemas.openxmlformats.org/officeDocument/2006/relationships/tags" Target="../tags/tag76.xml"/><Relationship Id="rId4" Type="http://schemas.openxmlformats.org/officeDocument/2006/relationships/tags" Target="../tags/tag77.xml"/><Relationship Id="rId5" Type="http://schemas.openxmlformats.org/officeDocument/2006/relationships/tags" Target="../tags/tag78.xml"/><Relationship Id="rId6" Type="http://schemas.openxmlformats.org/officeDocument/2006/relationships/tags" Target="../tags/tag79.xml"/><Relationship Id="rId7" Type="http://schemas.openxmlformats.org/officeDocument/2006/relationships/tags" Target="../tags/tag80.xml"/><Relationship Id="rId8" Type="http://schemas.openxmlformats.org/officeDocument/2006/relationships/tags" Target="../tags/tag81.xml"/><Relationship Id="rId9" Type="http://schemas.openxmlformats.org/officeDocument/2006/relationships/tags" Target="../tags/tag82.xml"/><Relationship Id="rId30" Type="http://schemas.openxmlformats.org/officeDocument/2006/relationships/tags" Target="../tags/tag103.xml"/><Relationship Id="rId31" Type="http://schemas.openxmlformats.org/officeDocument/2006/relationships/tags" Target="../tags/tag104.xml"/><Relationship Id="rId32" Type="http://schemas.openxmlformats.org/officeDocument/2006/relationships/tags" Target="../tags/tag105.xml"/><Relationship Id="rId33" Type="http://schemas.openxmlformats.org/officeDocument/2006/relationships/tags" Target="../tags/tag106.xml"/><Relationship Id="rId34" Type="http://schemas.openxmlformats.org/officeDocument/2006/relationships/tags" Target="../tags/tag107.xml"/><Relationship Id="rId35" Type="http://schemas.openxmlformats.org/officeDocument/2006/relationships/tags" Target="../tags/tag108.xml"/><Relationship Id="rId36" Type="http://schemas.openxmlformats.org/officeDocument/2006/relationships/tags" Target="../tags/tag109.xml"/><Relationship Id="rId37" Type="http://schemas.openxmlformats.org/officeDocument/2006/relationships/tags" Target="../tags/tag110.xml"/><Relationship Id="rId38" Type="http://schemas.openxmlformats.org/officeDocument/2006/relationships/tags" Target="../tags/tag111.xml"/><Relationship Id="rId39" Type="http://schemas.openxmlformats.org/officeDocument/2006/relationships/tags" Target="../tags/tag112.xml"/><Relationship Id="rId20" Type="http://schemas.openxmlformats.org/officeDocument/2006/relationships/tags" Target="../tags/tag93.xml"/><Relationship Id="rId21" Type="http://schemas.openxmlformats.org/officeDocument/2006/relationships/tags" Target="../tags/tag94.xml"/><Relationship Id="rId22" Type="http://schemas.openxmlformats.org/officeDocument/2006/relationships/tags" Target="../tags/tag95.xml"/><Relationship Id="rId23" Type="http://schemas.openxmlformats.org/officeDocument/2006/relationships/tags" Target="../tags/tag96.xml"/><Relationship Id="rId24" Type="http://schemas.openxmlformats.org/officeDocument/2006/relationships/tags" Target="../tags/tag97.xml"/><Relationship Id="rId25" Type="http://schemas.openxmlformats.org/officeDocument/2006/relationships/tags" Target="../tags/tag98.xml"/><Relationship Id="rId26" Type="http://schemas.openxmlformats.org/officeDocument/2006/relationships/tags" Target="../tags/tag99.xml"/><Relationship Id="rId27" Type="http://schemas.openxmlformats.org/officeDocument/2006/relationships/tags" Target="../tags/tag100.xml"/><Relationship Id="rId28" Type="http://schemas.openxmlformats.org/officeDocument/2006/relationships/tags" Target="../tags/tag101.xml"/><Relationship Id="rId29" Type="http://schemas.openxmlformats.org/officeDocument/2006/relationships/tags" Target="../tags/tag102.xml"/><Relationship Id="rId60" Type="http://schemas.openxmlformats.org/officeDocument/2006/relationships/tags" Target="../tags/tag133.xml"/><Relationship Id="rId61" Type="http://schemas.openxmlformats.org/officeDocument/2006/relationships/tags" Target="../tags/tag134.xml"/><Relationship Id="rId62" Type="http://schemas.openxmlformats.org/officeDocument/2006/relationships/tags" Target="../tags/tag135.xml"/><Relationship Id="rId10" Type="http://schemas.openxmlformats.org/officeDocument/2006/relationships/tags" Target="../tags/tag83.xml"/><Relationship Id="rId11" Type="http://schemas.openxmlformats.org/officeDocument/2006/relationships/tags" Target="../tags/tag84.xml"/><Relationship Id="rId12" Type="http://schemas.openxmlformats.org/officeDocument/2006/relationships/tags" Target="../tags/tag8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7.xml"/><Relationship Id="rId1" Type="http://schemas.openxmlformats.org/officeDocument/2006/relationships/tags" Target="../tags/tag139.xml"/><Relationship Id="rId2" Type="http://schemas.openxmlformats.org/officeDocument/2006/relationships/tags" Target="../tags/tag1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57018" y="304800"/>
            <a:ext cx="2538582" cy="762000"/>
          </a:xfrm>
        </p:spPr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7200" y="1434490"/>
            <a:ext cx="3733800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b="0" dirty="0">
                <a:latin typeface="Anonymous Pro" panose="02060609030202000504" pitchFamily="49" charset="0"/>
              </a:rPr>
              <a:t>car *c = malloc(sizeof(car));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c-&gt;miles = 100;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c-&gt;gals = 17;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float mpg = get_mpg(c);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free(c);</a:t>
            </a:r>
          </a:p>
        </p:txBody>
      </p:sp>
      <p:sp>
        <p:nvSpPr>
          <p:cNvPr id="10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343400" y="1425714"/>
            <a:ext cx="2438400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b="0" dirty="0">
                <a:latin typeface="Anonymous Pro" panose="02060609030202000504" pitchFamily="49" charset="0"/>
              </a:rPr>
              <a:t>Car c = new Car();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c.setMiles(100);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c.setGals(17);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float mpg =</a:t>
            </a:r>
            <a:br>
              <a:rPr lang="en-US" sz="1600" b="0" dirty="0">
                <a:latin typeface="Anonymous Pro" panose="02060609030202000504" pitchFamily="49" charset="0"/>
              </a:rPr>
            </a:br>
            <a:r>
              <a:rPr lang="en-US" sz="1600" b="0" dirty="0">
                <a:latin typeface="Anonymous Pro" panose="02060609030202000504" pitchFamily="49" charset="0"/>
              </a:rPr>
              <a:t>    c.getMPG();</a:t>
            </a:r>
          </a:p>
        </p:txBody>
      </p:sp>
      <p:sp>
        <p:nvSpPr>
          <p:cNvPr id="11" name="Rectangle 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05000" y="2938884"/>
            <a:ext cx="3471081" cy="1382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400" b="0" dirty="0">
                <a:latin typeface="Anonymous Pro" panose="02060609030202000504" pitchFamily="49" charset="0"/>
              </a:rPr>
              <a:t>get_mpg: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pushq   %rbp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movq    %rsp, %rbp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...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popq    %rbp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ret</a:t>
            </a:r>
          </a:p>
        </p:txBody>
      </p:sp>
      <p:pic>
        <p:nvPicPr>
          <p:cNvPr id="12" name="Picture 1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31"/>
          <a:stretch>
            <a:fillRect/>
          </a:stretch>
        </p:blipFill>
        <p:spPr>
          <a:xfrm>
            <a:off x="2147855" y="5649630"/>
            <a:ext cx="1204945" cy="105597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32"/>
          <a:stretch>
            <a:fillRect/>
          </a:stretch>
        </p:blipFill>
        <p:spPr>
          <a:xfrm>
            <a:off x="4267200" y="5727354"/>
            <a:ext cx="1828800" cy="932688"/>
          </a:xfrm>
          <a:prstGeom prst="rect">
            <a:avLst/>
          </a:prstGeom>
        </p:spPr>
      </p:pic>
      <p:sp>
        <p:nvSpPr>
          <p:cNvPr id="5" name="Rectangle 4"/>
          <p:cNvSpPr/>
          <p:nvPr>
            <p:custDataLst>
              <p:tags r:id="rId8"/>
            </p:custDataLst>
          </p:nvPr>
        </p:nvSpPr>
        <p:spPr bwMode="auto">
          <a:xfrm>
            <a:off x="1752600" y="5649630"/>
            <a:ext cx="7010400" cy="1055970"/>
          </a:xfrm>
          <a:prstGeom prst="rect">
            <a:avLst/>
          </a:prstGeom>
          <a:noFill/>
          <a:ln w="1905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</p:txBody>
      </p:sp>
      <p:grpSp>
        <p:nvGrpSpPr>
          <p:cNvPr id="26" name="Group 25"/>
          <p:cNvGrpSpPr/>
          <p:nvPr>
            <p:custDataLst>
              <p:tags r:id="rId9"/>
            </p:custDataLst>
          </p:nvPr>
        </p:nvGrpSpPr>
        <p:grpSpPr>
          <a:xfrm>
            <a:off x="5626100" y="4444347"/>
            <a:ext cx="2984500" cy="1017305"/>
            <a:chOff x="2057400" y="4480727"/>
            <a:chExt cx="2984500" cy="1017305"/>
          </a:xfrm>
        </p:grpSpPr>
        <p:pic>
          <p:nvPicPr>
            <p:cNvPr id="18" name="Picture 17"/>
            <p:cNvPicPr>
              <a:picLocks noChangeAspect="1"/>
            </p:cNvPicPr>
            <p:nvPr>
              <p:custDataLst>
                <p:tags r:id="rId26"/>
              </p:custDataLst>
            </p:nvPr>
          </p:nvPicPr>
          <p:blipFill>
            <a:blip r:embed="rId33"/>
            <a:stretch>
              <a:fillRect/>
            </a:stretch>
          </p:blipFill>
          <p:spPr>
            <a:xfrm>
              <a:off x="3276600" y="4480727"/>
              <a:ext cx="772668" cy="101730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>
              <p:custDataLst>
                <p:tags r:id="rId27"/>
              </p:custDataLst>
            </p:nvPr>
          </p:nvPicPr>
          <p:blipFill>
            <a:blip r:embed="rId34"/>
            <a:stretch>
              <a:fillRect/>
            </a:stretch>
          </p:blipFill>
          <p:spPr>
            <a:xfrm>
              <a:off x="2057400" y="4597400"/>
              <a:ext cx="1081903" cy="8128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>
              <p:custDataLst>
                <p:tags r:id="rId28"/>
              </p:custDataLst>
            </p:nvPr>
          </p:nvPicPr>
          <p:blipFill>
            <a:blip r:embed="rId35"/>
            <a:stretch>
              <a:fillRect/>
            </a:stretch>
          </p:blipFill>
          <p:spPr>
            <a:xfrm>
              <a:off x="4267200" y="4522721"/>
              <a:ext cx="774700" cy="897741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>
            <p:custDataLst>
              <p:tags r:id="rId10"/>
            </p:custDataLst>
          </p:nvPr>
        </p:nvSpPr>
        <p:spPr>
          <a:xfrm>
            <a:off x="4343400" y="103438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Roboto" panose="02000000000000000000" pitchFamily="2" charset="0"/>
              </a:rPr>
              <a:t>Java:</a:t>
            </a:r>
          </a:p>
        </p:txBody>
      </p:sp>
      <p:sp>
        <p:nvSpPr>
          <p:cNvPr id="23" name="TextBox 22"/>
          <p:cNvSpPr txBox="1"/>
          <p:nvPr>
            <p:custDataLst>
              <p:tags r:id="rId11"/>
            </p:custDataLst>
          </p:nvPr>
        </p:nvSpPr>
        <p:spPr>
          <a:xfrm>
            <a:off x="457200" y="101878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Roboto" panose="02000000000000000000" pitchFamily="2" charset="0"/>
              </a:rPr>
              <a:t>C:</a:t>
            </a:r>
          </a:p>
        </p:txBody>
      </p:sp>
      <p:sp>
        <p:nvSpPr>
          <p:cNvPr id="24" name="TextBox 23"/>
          <p:cNvSpPr txBox="1"/>
          <p:nvPr>
            <p:custDataLst>
              <p:tags r:id="rId12"/>
            </p:custDataLst>
          </p:nvPr>
        </p:nvSpPr>
        <p:spPr>
          <a:xfrm>
            <a:off x="457200" y="2873514"/>
            <a:ext cx="14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Roboto" panose="02000000000000000000" pitchFamily="2" charset="0"/>
              </a:rPr>
              <a:t>Assembly language:</a:t>
            </a:r>
          </a:p>
        </p:txBody>
      </p:sp>
      <p:sp>
        <p:nvSpPr>
          <p:cNvPr id="25" name="TextBox 24"/>
          <p:cNvSpPr txBox="1"/>
          <p:nvPr>
            <p:custDataLst>
              <p:tags r:id="rId13"/>
            </p:custDataLst>
          </p:nvPr>
        </p:nvSpPr>
        <p:spPr>
          <a:xfrm>
            <a:off x="451488" y="4430696"/>
            <a:ext cx="14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Roboto" panose="02000000000000000000" pitchFamily="2" charset="0"/>
              </a:rPr>
              <a:t>Machine code:</a:t>
            </a:r>
          </a:p>
        </p:txBody>
      </p:sp>
      <p:sp>
        <p:nvSpPr>
          <p:cNvPr id="27" name="Rectangle 2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905000" y="4473714"/>
            <a:ext cx="3471081" cy="95154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400" b="0" dirty="0">
                <a:latin typeface="Anonymous Pro" panose="02060609030202000504" pitchFamily="49" charset="0"/>
              </a:rPr>
              <a:t>0111010000011000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100011010000010000000010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1000100111000010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110000011111101000011111</a:t>
            </a:r>
          </a:p>
        </p:txBody>
      </p:sp>
      <p:sp>
        <p:nvSpPr>
          <p:cNvPr id="29" name="TextBox 28"/>
          <p:cNvSpPr txBox="1"/>
          <p:nvPr>
            <p:custDataLst>
              <p:tags r:id="rId15"/>
            </p:custDataLst>
          </p:nvPr>
        </p:nvSpPr>
        <p:spPr>
          <a:xfrm>
            <a:off x="457200" y="5561798"/>
            <a:ext cx="14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Roboto" panose="02000000000000000000" pitchFamily="2" charset="0"/>
              </a:rPr>
              <a:t>Computer system:</a:t>
            </a:r>
          </a:p>
        </p:txBody>
      </p:sp>
      <p:sp>
        <p:nvSpPr>
          <p:cNvPr id="30" name="TextBox 29"/>
          <p:cNvSpPr txBox="1"/>
          <p:nvPr>
            <p:custDataLst>
              <p:tags r:id="rId16"/>
            </p:custDataLst>
          </p:nvPr>
        </p:nvSpPr>
        <p:spPr>
          <a:xfrm>
            <a:off x="5550125" y="4030586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Roboto" panose="02000000000000000000" pitchFamily="2" charset="0"/>
              </a:rPr>
              <a:t>OS:</a:t>
            </a:r>
          </a:p>
        </p:txBody>
      </p:sp>
      <p:sp>
        <p:nvSpPr>
          <p:cNvPr id="31" name="Rectangle 30"/>
          <p:cNvSpPr/>
          <p:nvPr>
            <p:custDataLst>
              <p:tags r:id="rId17"/>
            </p:custDataLst>
          </p:nvPr>
        </p:nvSpPr>
        <p:spPr bwMode="auto">
          <a:xfrm>
            <a:off x="5562600" y="4419600"/>
            <a:ext cx="3048000" cy="1055970"/>
          </a:xfrm>
          <a:prstGeom prst="rect">
            <a:avLst/>
          </a:prstGeom>
          <a:noFill/>
          <a:ln w="1905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</p:txBody>
      </p:sp>
      <p:cxnSp>
        <p:nvCxnSpPr>
          <p:cNvPr id="32" name="Straight Arrow Connector 31"/>
          <p:cNvCxnSpPr>
            <a:stCxn id="9" idx="2"/>
          </p:cNvCxnSpPr>
          <p:nvPr>
            <p:custDataLst>
              <p:tags r:id="rId18"/>
            </p:custDataLst>
          </p:nvPr>
        </p:nvCxnSpPr>
        <p:spPr bwMode="auto">
          <a:xfrm>
            <a:off x="2324100" y="2755364"/>
            <a:ext cx="571500" cy="183520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>
            <a:stCxn id="10" idx="2"/>
          </p:cNvCxnSpPr>
          <p:nvPr>
            <p:custDataLst>
              <p:tags r:id="rId19"/>
            </p:custDataLst>
          </p:nvPr>
        </p:nvCxnSpPr>
        <p:spPr bwMode="auto">
          <a:xfrm flipH="1">
            <a:off x="4876800" y="2746588"/>
            <a:ext cx="685800" cy="192296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/>
          <p:cNvCxnSpPr>
            <a:endCxn id="27" idx="0"/>
          </p:cNvCxnSpPr>
          <p:nvPr>
            <p:custDataLst>
              <p:tags r:id="rId20"/>
            </p:custDataLst>
          </p:nvPr>
        </p:nvCxnSpPr>
        <p:spPr bwMode="auto">
          <a:xfrm>
            <a:off x="3640541" y="4191000"/>
            <a:ext cx="0" cy="282714"/>
          </a:xfrm>
          <a:prstGeom prst="straightConnector1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Arrow Connector 43"/>
          <p:cNvCxnSpPr/>
          <p:nvPr>
            <p:custDataLst>
              <p:tags r:id="rId21"/>
            </p:custDataLst>
          </p:nvPr>
        </p:nvCxnSpPr>
        <p:spPr bwMode="auto">
          <a:xfrm>
            <a:off x="3640541" y="5384082"/>
            <a:ext cx="0" cy="282714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/>
          <p:cNvCxnSpPr/>
          <p:nvPr>
            <p:custDataLst>
              <p:tags r:id="rId22"/>
            </p:custDataLst>
          </p:nvPr>
        </p:nvCxnSpPr>
        <p:spPr bwMode="auto">
          <a:xfrm>
            <a:off x="6781800" y="5384082"/>
            <a:ext cx="0" cy="282714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47" name="Picture 46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36"/>
          <a:stretch>
            <a:fillRect/>
          </a:stretch>
        </p:blipFill>
        <p:spPr>
          <a:xfrm>
            <a:off x="7074125" y="5776393"/>
            <a:ext cx="774475" cy="803518"/>
          </a:xfrm>
          <a:prstGeom prst="rect">
            <a:avLst/>
          </a:prstGeom>
        </p:spPr>
      </p:pic>
      <p:sp>
        <p:nvSpPr>
          <p:cNvPr id="106" name="TextBox 105"/>
          <p:cNvSpPr txBox="1"/>
          <p:nvPr>
            <p:custDataLst>
              <p:tags r:id="rId24"/>
            </p:custDataLst>
          </p:nvPr>
        </p:nvSpPr>
        <p:spPr>
          <a:xfrm>
            <a:off x="7010400" y="381000"/>
            <a:ext cx="2133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999999"/>
                </a:solidFill>
                <a:latin typeface="Roboto" panose="02000000000000000000" pitchFamily="2" charset="0"/>
              </a:rPr>
              <a:t>Memory &amp; data</a:t>
            </a:r>
            <a:endParaRPr lang="en-US" sz="1800" b="0" dirty="0">
              <a:solidFill>
                <a:srgbClr val="999999"/>
              </a:solidFill>
              <a:latin typeface="Roboto" panose="02000000000000000000" pitchFamily="2" charset="0"/>
            </a:endParaRP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Integers &amp; floats</a:t>
            </a:r>
          </a:p>
          <a:p>
            <a:r>
              <a:rPr lang="en-US" sz="1800" dirty="0">
                <a:solidFill>
                  <a:srgbClr val="C00000"/>
                </a:solidFill>
                <a:latin typeface="Roboto" panose="02000000000000000000" pitchFamily="2" charset="0"/>
              </a:rPr>
              <a:t>Machine code &amp; C</a:t>
            </a:r>
          </a:p>
          <a:p>
            <a:r>
              <a:rPr lang="en-US" sz="1800" dirty="0">
                <a:solidFill>
                  <a:srgbClr val="C00000"/>
                </a:solidFill>
                <a:latin typeface="Roboto" panose="02000000000000000000" pitchFamily="2" charset="0"/>
              </a:rPr>
              <a:t>x86 </a:t>
            </a:r>
            <a:r>
              <a:rPr lang="en-US" sz="1800" dirty="0" smtClean="0">
                <a:solidFill>
                  <a:srgbClr val="C00000"/>
                </a:solidFill>
                <a:latin typeface="Roboto" panose="02000000000000000000" pitchFamily="2" charset="0"/>
              </a:rPr>
              <a:t>assembly</a:t>
            </a:r>
            <a:endParaRPr lang="en-US" sz="1800" dirty="0">
              <a:solidFill>
                <a:srgbClr val="C00000"/>
              </a:solidFill>
              <a:latin typeface="Roboto" panose="02000000000000000000" pitchFamily="2" charset="0"/>
            </a:endParaRPr>
          </a:p>
          <a:p>
            <a:r>
              <a:rPr lang="en-US" sz="1800" dirty="0">
                <a:solidFill>
                  <a:srgbClr val="C00000"/>
                </a:solidFill>
                <a:latin typeface="Roboto" panose="02000000000000000000" pitchFamily="2" charset="0"/>
              </a:rPr>
              <a:t>Procedures &amp; stacks</a:t>
            </a: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Arrays &amp; structs</a:t>
            </a: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Memory &amp; caches</a:t>
            </a: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Processes</a:t>
            </a: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Virtual memory</a:t>
            </a: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Memory allocation</a:t>
            </a:r>
          </a:p>
          <a:p>
            <a:r>
              <a:rPr lang="en-US" sz="1800" b="0" dirty="0">
                <a:solidFill>
                  <a:srgbClr val="999999"/>
                </a:solidFill>
                <a:latin typeface="Roboto" panose="02000000000000000000" pitchFamily="2" charset="0"/>
              </a:rPr>
              <a:t>Java vs. C</a:t>
            </a:r>
          </a:p>
        </p:txBody>
      </p:sp>
      <p:sp>
        <p:nvSpPr>
          <p:cNvPr id="33" name="Rectangle 32"/>
          <p:cNvSpPr/>
          <p:nvPr>
            <p:custDataLst>
              <p:tags r:id="rId25"/>
            </p:custDataLst>
          </p:nvPr>
        </p:nvSpPr>
        <p:spPr bwMode="auto">
          <a:xfrm>
            <a:off x="435600" y="2833088"/>
            <a:ext cx="5050799" cy="264248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3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1177248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b="0" dirty="0">
                <a:latin typeface="Roboto" panose="02000000000000000000" pitchFamily="2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Assembly Programmer’s View</a:t>
            </a: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97094" y="3478487"/>
            <a:ext cx="5247066" cy="3318553"/>
          </a:xfrm>
        </p:spPr>
        <p:txBody>
          <a:bodyPr/>
          <a:lstStyle/>
          <a:p>
            <a:r>
              <a:rPr lang="en-US" sz="2000" dirty="0" smtClean="0"/>
              <a:t>Programmer-Visible State</a:t>
            </a:r>
          </a:p>
          <a:p>
            <a:pPr lvl="1"/>
            <a:r>
              <a:rPr lang="en-US" sz="1800" dirty="0" smtClean="0"/>
              <a:t>PC: Program counter</a:t>
            </a:r>
          </a:p>
          <a:p>
            <a:pPr lvl="2"/>
            <a:r>
              <a:rPr lang="en-US" dirty="0" smtClean="0"/>
              <a:t>Address of next instruction</a:t>
            </a:r>
          </a:p>
          <a:p>
            <a:pPr lvl="2"/>
            <a:r>
              <a:rPr lang="en-US" dirty="0" smtClean="0"/>
              <a:t>Called instruction pointer (%rip) on x86-64</a:t>
            </a:r>
          </a:p>
          <a:p>
            <a:pPr lvl="1"/>
            <a:r>
              <a:rPr lang="en-US" sz="1800" dirty="0" smtClean="0"/>
              <a:t>Named registers</a:t>
            </a:r>
          </a:p>
          <a:p>
            <a:pPr lvl="2"/>
            <a:r>
              <a:rPr lang="en-US" dirty="0" smtClean="0"/>
              <a:t>Heavily used program data</a:t>
            </a:r>
          </a:p>
          <a:p>
            <a:pPr lvl="2"/>
            <a:r>
              <a:rPr lang="en-US" dirty="0" smtClean="0"/>
              <a:t>Together, called “register file”</a:t>
            </a:r>
          </a:p>
          <a:p>
            <a:pPr lvl="1"/>
            <a:r>
              <a:rPr lang="en-US" sz="1800" dirty="0" smtClean="0"/>
              <a:t>Condition codes</a:t>
            </a:r>
          </a:p>
          <a:p>
            <a:pPr lvl="2"/>
            <a:r>
              <a:rPr lang="en-US" dirty="0" smtClean="0"/>
              <a:t>Store status information about most recent arithmetic operation</a:t>
            </a:r>
          </a:p>
          <a:p>
            <a:pPr lvl="2"/>
            <a:r>
              <a:rPr lang="en-US" dirty="0" smtClean="0"/>
              <a:t>Used for conditional branching</a:t>
            </a:r>
            <a:endParaRPr lang="en-US" dirty="0"/>
          </a:p>
        </p:txBody>
      </p:sp>
      <p:sp>
        <p:nvSpPr>
          <p:cNvPr id="147460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76400" y="1863048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0" dirty="0" smtClean="0">
                <a:latin typeface="Roboto" panose="02000000000000000000" pitchFamily="2" charset="0"/>
              </a:rPr>
              <a:t>PC</a:t>
            </a:r>
            <a:endParaRPr lang="en-US" sz="2000" b="0" dirty="0">
              <a:latin typeface="Roboto" panose="02000000000000000000" pitchFamily="2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362200" y="1558248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19800" y="1170078"/>
            <a:ext cx="1752600" cy="33813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>
              <a:lnSpc>
                <a:spcPct val="100000"/>
              </a:lnSpc>
            </a:pPr>
            <a:r>
              <a:rPr lang="en-US" b="0" dirty="0">
                <a:latin typeface="Roboto" panose="02000000000000000000" pitchFamily="2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328611" y="1855878"/>
            <a:ext cx="1263316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Roboto" panose="02000000000000000000" pitchFamily="2" charset="0"/>
              </a:rPr>
              <a:t>Code</a:t>
            </a:r>
            <a:endParaRPr lang="en-US" sz="2000" b="0" dirty="0">
              <a:latin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Roboto" panose="02000000000000000000" pitchFamily="2" charset="0"/>
              </a:rPr>
              <a:t>Data</a:t>
            </a:r>
            <a:endParaRPr lang="en-US" sz="2000" b="0" dirty="0">
              <a:latin typeface="Roboto" panose="02000000000000000000" pitchFamily="2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Roboto" panose="02000000000000000000" pitchFamily="2" charset="0"/>
              </a:rPr>
              <a:t>Stack</a:t>
            </a:r>
            <a:endParaRPr lang="en-US" sz="2000" b="0" dirty="0">
              <a:latin typeface="Roboto" panose="02000000000000000000" pitchFamily="2" charset="0"/>
            </a:endParaRPr>
          </a:p>
        </p:txBody>
      </p:sp>
      <p:sp>
        <p:nvSpPr>
          <p:cNvPr id="147465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267200" y="1863048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267200" y="2396448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267200" y="2929848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267200" y="1456648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267200" y="2015448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267200" y="2548848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362200" y="2472648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0" dirty="0">
                <a:latin typeface="Roboto" panose="02000000000000000000" pitchFamily="2" charset="0"/>
              </a:rPr>
              <a:t>Condition</a:t>
            </a:r>
          </a:p>
          <a:p>
            <a:r>
              <a:rPr lang="en-US" sz="2000" b="0" dirty="0">
                <a:latin typeface="Roboto" panose="02000000000000000000" pitchFamily="2" charset="0"/>
              </a:rPr>
              <a:t>Codes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4"/>
            <p:custDataLst>
              <p:tags r:id="rId15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0" name="Rectangle 3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394717" y="5169770"/>
            <a:ext cx="4749283" cy="1688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200" b="1" i="0">
                <a:solidFill>
                  <a:schemeClr val="tx1"/>
                </a:solidFill>
                <a:latin typeface="Roboto" panose="02000000000000000000" pitchFamily="2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1800" b="0" i="0">
                <a:solidFill>
                  <a:schemeClr val="tx1"/>
                </a:solidFill>
                <a:latin typeface="Roboto" panose="02000000000000000000" pitchFamily="2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b="0" i="0">
                <a:solidFill>
                  <a:schemeClr val="tx1"/>
                </a:solidFill>
                <a:latin typeface="Roboto" panose="02000000000000000000" pitchFamily="2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b="0" i="0">
                <a:solidFill>
                  <a:schemeClr val="tx1"/>
                </a:solidFill>
                <a:latin typeface="Roboto" panose="02000000000000000000" pitchFamily="2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b="0" i="0">
                <a:solidFill>
                  <a:schemeClr val="tx1"/>
                </a:solidFill>
                <a:latin typeface="Roboto" panose="02000000000000000000" pitchFamily="2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/>
            <a:r>
              <a:rPr lang="en-US" kern="0" dirty="0" smtClean="0"/>
              <a:t>Memory</a:t>
            </a:r>
          </a:p>
          <a:p>
            <a:pPr lvl="2"/>
            <a:r>
              <a:rPr lang="en-US" kern="0" dirty="0" smtClean="0"/>
              <a:t>Byte addressable array</a:t>
            </a:r>
          </a:p>
          <a:p>
            <a:pPr lvl="2"/>
            <a:r>
              <a:rPr lang="en-US" kern="0" dirty="0" smtClean="0"/>
              <a:t>Code and user data</a:t>
            </a:r>
          </a:p>
          <a:p>
            <a:pPr lvl="2"/>
            <a:r>
              <a:rPr lang="en-US" kern="0" dirty="0" smtClean="0"/>
              <a:t>Includes </a:t>
            </a:r>
            <a:r>
              <a:rPr lang="en-US" i="1" kern="0" dirty="0" smtClean="0"/>
              <a:t>Stack </a:t>
            </a:r>
            <a:r>
              <a:rPr lang="en-US" kern="0" dirty="0" smtClean="0"/>
              <a:t>(for supporting procedures, we’ll come back to that)</a:t>
            </a:r>
            <a:endParaRPr lang="en-US" i="1" kern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028639" y="1765444"/>
            <a:ext cx="1743761" cy="27860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86000" y="1279524"/>
            <a:ext cx="1962036" cy="113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78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x86-64 Instructions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movement</a:t>
            </a:r>
          </a:p>
          <a:p>
            <a:pPr lvl="1"/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mov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movs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movz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...</a:t>
            </a:r>
          </a:p>
          <a:p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Arithmetic</a:t>
            </a:r>
          </a:p>
          <a:p>
            <a:pPr lvl="1"/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add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sub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shl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sar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i="1" dirty="0" smtClean="0">
                <a:latin typeface="Anonymous Pro" charset="0"/>
                <a:ea typeface="Anonymous Pro" charset="0"/>
                <a:cs typeface="Anonymous Pro" charset="0"/>
              </a:rPr>
              <a:t>lea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...</a:t>
            </a:r>
          </a:p>
          <a:p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Control flow</a:t>
            </a:r>
          </a:p>
          <a:p>
            <a:pPr lvl="1"/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cmp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test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j_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set_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...</a:t>
            </a:r>
          </a:p>
          <a:p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Stack/procedures</a:t>
            </a:r>
          </a:p>
          <a:p>
            <a:pPr lvl="1"/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push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pop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call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ret</a:t>
            </a:r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, ...</a:t>
            </a:r>
          </a:p>
          <a:p>
            <a:pPr lvl="1"/>
            <a:endParaRPr lang="en-US" dirty="0">
              <a:latin typeface="Roboto" charset="0"/>
              <a:ea typeface="Roboto" charset="0"/>
              <a:cs typeface="Robo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01725" y="2808430"/>
            <a:ext cx="72707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Roboto" panose="02000000000000000000" pitchFamily="2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01725" y="3949530"/>
            <a:ext cx="72707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Roboto" panose="02000000000000000000" pitchFamily="2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28675" y="5018230"/>
            <a:ext cx="1000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Roboto" panose="02000000000000000000" pitchFamily="2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28675" y="6161230"/>
            <a:ext cx="1000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Roboto" panose="02000000000000000000" pitchFamily="2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989388" y="317775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978275" y="3324720"/>
            <a:ext cx="319624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2000" b="0" dirty="0">
                <a:latin typeface="Roboto" panose="02000000000000000000" pitchFamily="2" charset="0"/>
              </a:rPr>
              <a:t>Compiler (</a:t>
            </a:r>
            <a:r>
              <a:rPr lang="en-US" sz="2000" b="0" dirty="0" err="1">
                <a:latin typeface="Anonymous Pro" panose="02060609030202000504" pitchFamily="49" charset="0"/>
              </a:rPr>
              <a:t>gcc</a:t>
            </a:r>
            <a:r>
              <a:rPr lang="en-US" sz="2000" b="0" dirty="0">
                <a:latin typeface="Anonymous Pro" panose="02060609030202000504" pitchFamily="49" charset="0"/>
              </a:rPr>
              <a:t> </a:t>
            </a:r>
            <a:r>
              <a:rPr lang="en-US" sz="2000" b="0" dirty="0" smtClean="0">
                <a:latin typeface="Anonymous Pro" panose="02060609030202000504" pitchFamily="49" charset="0"/>
              </a:rPr>
              <a:t>–</a:t>
            </a:r>
            <a:r>
              <a:rPr lang="en-US" sz="2000" b="0" dirty="0" err="1" smtClean="0">
                <a:latin typeface="Anonymous Pro" panose="02060609030202000504" pitchFamily="49" charset="0"/>
              </a:rPr>
              <a:t>Og</a:t>
            </a:r>
            <a:r>
              <a:rPr lang="en-US" sz="2000" b="0" dirty="0" smtClean="0">
                <a:latin typeface="Anonymous Pro" panose="02060609030202000504" pitchFamily="49" charset="0"/>
              </a:rPr>
              <a:t> -</a:t>
            </a:r>
            <a:r>
              <a:rPr lang="en-US" sz="2000" b="0" dirty="0">
                <a:latin typeface="Anonymous Pro" panose="02060609030202000504" pitchFamily="49" charset="0"/>
              </a:rPr>
              <a:t>S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62400" y="439152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Assembler (</a:t>
            </a:r>
            <a:r>
              <a:rPr lang="en-US" sz="2000" b="0" dirty="0" err="1">
                <a:latin typeface="Anonymous Pro" panose="02060609030202000504" pitchFamily="49" charset="0"/>
              </a:rPr>
              <a:t>gcc</a:t>
            </a:r>
            <a:r>
              <a:rPr lang="en-US" sz="2000" b="0" dirty="0">
                <a:latin typeface="Roboto" panose="02000000000000000000" pitchFamily="2" charset="0"/>
              </a:rPr>
              <a:t> </a:t>
            </a:r>
            <a:r>
              <a:rPr lang="en-US" sz="2000" b="0" dirty="0" smtClean="0">
                <a:latin typeface="Roboto" panose="02000000000000000000" pitchFamily="2" charset="0"/>
              </a:rPr>
              <a:t>or </a:t>
            </a:r>
            <a:r>
              <a:rPr lang="en-US" sz="2000" b="0" dirty="0" smtClean="0">
                <a:latin typeface="Anonymous Pro" panose="02060609030202000504" pitchFamily="49" charset="0"/>
              </a:rPr>
              <a:t>as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978275" y="553452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r>
              <a:rPr lang="en-US" sz="2000" b="0" dirty="0">
                <a:latin typeface="Roboto" panose="02000000000000000000" pitchFamily="2" charset="0"/>
              </a:rPr>
              <a:t>Linker (</a:t>
            </a:r>
            <a:r>
              <a:rPr lang="en-US" sz="2000" b="0" dirty="0" err="1">
                <a:latin typeface="Anonymous Pro" panose="02060609030202000504" pitchFamily="49" charset="0"/>
              </a:rPr>
              <a:t>gcc</a:t>
            </a:r>
            <a:r>
              <a:rPr lang="en-US" sz="2000" b="0" dirty="0">
                <a:latin typeface="Roboto" panose="02000000000000000000" pitchFamily="2" charset="0"/>
              </a:rPr>
              <a:t> </a:t>
            </a:r>
            <a:r>
              <a:rPr lang="en-US" sz="2000" b="0" dirty="0" smtClean="0">
                <a:latin typeface="Roboto" panose="02000000000000000000" pitchFamily="2" charset="0"/>
              </a:rPr>
              <a:t>or </a:t>
            </a:r>
            <a:r>
              <a:rPr lang="en-US" sz="2000" b="0" dirty="0" smtClean="0">
                <a:latin typeface="Anonymous Pro" panose="02060609030202000504" pitchFamily="49" charset="0"/>
              </a:rPr>
              <a:t>ld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73313" y="2780208"/>
            <a:ext cx="3263900" cy="39754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C program (</a:t>
            </a:r>
            <a:r>
              <a:rPr lang="en-US" sz="2000" b="0" dirty="0">
                <a:latin typeface="Anonymous Pro" panose="02060609030202000504" pitchFamily="49" charset="0"/>
              </a:rPr>
              <a:t>p1.c p2.c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259013" y="3858120"/>
            <a:ext cx="3492500" cy="397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Roboto" panose="02000000000000000000" pitchFamily="2" charset="0"/>
              </a:rPr>
              <a:t>Asm</a:t>
            </a:r>
            <a:r>
              <a:rPr lang="en-US" sz="2000" b="0" dirty="0">
                <a:latin typeface="Roboto" panose="02000000000000000000" pitchFamily="2" charset="0"/>
              </a:rPr>
              <a:t> program (</a:t>
            </a:r>
            <a:r>
              <a:rPr lang="en-US" sz="2000" b="0" dirty="0">
                <a:latin typeface="Anonymous Pro" panose="02060609030202000504" pitchFamily="49" charset="0"/>
              </a:rPr>
              <a:t>p1.s p2.s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4713" y="500112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Object program (</a:t>
            </a:r>
            <a:r>
              <a:rPr lang="en-US" sz="2000" b="0" dirty="0">
                <a:latin typeface="Anonymous Pro" panose="02060609030202000504" pitchFamily="49" charset="0"/>
              </a:rPr>
              <a:t>p1.o p2.o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31219" y="6144120"/>
            <a:ext cx="3748088" cy="397545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Executable program (</a:t>
            </a:r>
            <a:r>
              <a:rPr lang="en-US" sz="2000" b="0" dirty="0">
                <a:latin typeface="Anonymous Pro" panose="02060609030202000504" pitchFamily="49" charset="0"/>
              </a:rPr>
              <a:t>p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989388" y="425566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989388" y="539866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553200" y="5001120"/>
            <a:ext cx="22860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Roboto" panose="02000000000000000000" pitchFamily="2" charset="0"/>
              </a:rPr>
              <a:t>Static libraries (</a:t>
            </a:r>
            <a:r>
              <a:rPr lang="en-US" sz="2000" b="0" dirty="0">
                <a:latin typeface="Anonymous Pro" panose="02060609030202000504" pitchFamily="49" charset="0"/>
              </a:rPr>
              <a:t>.a</a:t>
            </a:r>
            <a:r>
              <a:rPr lang="en-US" sz="2000" b="0" dirty="0">
                <a:latin typeface="Roboto" panose="02000000000000000000" pitchFamily="2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5879306" y="5384020"/>
            <a:ext cx="1893091" cy="76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b="0" dirty="0">
              <a:latin typeface="Roboto" panose="02000000000000000000" pitchFamily="2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  <p:custDataLst>
              <p:tags r:id="rId17"/>
            </p:custDataLst>
          </p:nvPr>
        </p:nvSpPr>
        <p:spPr/>
        <p:txBody>
          <a:bodyPr/>
          <a:lstStyle/>
          <a:p>
            <a:r>
              <a:rPr lang="en-US" smtClean="0"/>
              <a:t>Turning C into Object Code</a:t>
            </a:r>
            <a:endParaRPr lang="en-US"/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396875" y="1041243"/>
            <a:ext cx="8366125" cy="1859704"/>
          </a:xfrm>
        </p:spPr>
        <p:txBody>
          <a:bodyPr/>
          <a:lstStyle/>
          <a:p>
            <a:r>
              <a:rPr lang="en-US" dirty="0" smtClean="0"/>
              <a:t>Code in files</a:t>
            </a:r>
            <a:r>
              <a:rPr lang="en-US" dirty="0">
                <a:latin typeface="Anonymous Pro" panose="02060609030202000504" pitchFamily="49" charset="0"/>
                <a:cs typeface="Anonymous Pro Regular" charset="0"/>
              </a:rPr>
              <a:t> p1.c p2.c</a:t>
            </a:r>
          </a:p>
          <a:p>
            <a:r>
              <a:rPr lang="en-US" dirty="0" smtClean="0"/>
              <a:t>Compile with command: </a:t>
            </a:r>
            <a:r>
              <a:rPr lang="en-US" dirty="0" smtClean="0">
                <a:latin typeface="Anonymous Pro" panose="02060609030202000504" pitchFamily="49" charset="0"/>
                <a:cs typeface="Anonymous Pro Regular" charset="0"/>
              </a:rPr>
              <a:t> </a:t>
            </a:r>
            <a:r>
              <a:rPr lang="en-US" dirty="0" err="1" smtClean="0">
                <a:latin typeface="Anonymous Pro" panose="02060609030202000504" pitchFamily="49" charset="0"/>
                <a:cs typeface="Anonymous Pro Regular" charset="0"/>
              </a:rPr>
              <a:t>gcc</a:t>
            </a:r>
            <a:r>
              <a:rPr lang="en-US" dirty="0" smtClean="0">
                <a:latin typeface="Anonymous Pro" panose="02060609030202000504" pitchFamily="49" charset="0"/>
                <a:cs typeface="Anonymous Pro Regular" charset="0"/>
              </a:rPr>
              <a:t> -</a:t>
            </a:r>
            <a:r>
              <a:rPr lang="en-US" dirty="0" err="1" smtClean="0">
                <a:latin typeface="Anonymous Pro" panose="02060609030202000504" pitchFamily="49" charset="0"/>
                <a:cs typeface="Anonymous Pro Regular" charset="0"/>
              </a:rPr>
              <a:t>Og</a:t>
            </a:r>
            <a:r>
              <a:rPr lang="en-US" dirty="0" smtClean="0">
                <a:latin typeface="Anonymous Pro" panose="02060609030202000504" pitchFamily="49" charset="0"/>
                <a:cs typeface="Anonymous Pro Regular" charset="0"/>
              </a:rPr>
              <a:t> p1.c p2.c -o p</a:t>
            </a:r>
          </a:p>
          <a:p>
            <a:pPr lvl="1"/>
            <a:r>
              <a:rPr lang="en-US" dirty="0" smtClean="0"/>
              <a:t>Use basic optimizations (</a:t>
            </a:r>
            <a:r>
              <a:rPr lang="en-US" dirty="0">
                <a:latin typeface="Anonymous Pro" panose="02060609030202000504" pitchFamily="49" charset="0"/>
                <a:cs typeface="Anonymous Pro Regular" charset="0"/>
              </a:rPr>
              <a:t>-</a:t>
            </a:r>
            <a:r>
              <a:rPr lang="en-US" dirty="0" err="1" smtClean="0">
                <a:latin typeface="Anonymous Pro" panose="02060609030202000504" pitchFamily="49" charset="0"/>
                <a:cs typeface="Anonymous Pro Regular" charset="0"/>
              </a:rPr>
              <a:t>Og</a:t>
            </a:r>
            <a:r>
              <a:rPr lang="en-US" dirty="0" smtClean="0"/>
              <a:t>)  </a:t>
            </a:r>
            <a:r>
              <a:rPr lang="en-US" dirty="0"/>
              <a:t>[New to recent versions of GCC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Put resulting machine code in file </a:t>
            </a:r>
            <a:r>
              <a:rPr lang="en-US" dirty="0">
                <a:latin typeface="Anonymous Pro" panose="02060609030202000504" pitchFamily="49" charset="0"/>
                <a:cs typeface="Anonymous Pro Regular" charset="0"/>
              </a:rPr>
              <a:t>p</a:t>
            </a:r>
            <a:endParaRPr lang="en-US" b="1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26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Machine Instruction Example</a:t>
            </a:r>
            <a:endParaRPr lang="en-US" dirty="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73600" y="1263221"/>
            <a:ext cx="4338594" cy="5368238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dirty="0">
                <a:latin typeface="Anonymous Pro" panose="02060609030202000504" pitchFamily="49" charset="0"/>
                <a:cs typeface="Anonymous Pro Regular" charset="0"/>
              </a:rPr>
              <a:t>t</a:t>
            </a:r>
            <a:r>
              <a:rPr lang="en-US" dirty="0"/>
              <a:t> where </a:t>
            </a:r>
            <a:r>
              <a:rPr lang="en-US" dirty="0" err="1">
                <a:latin typeface="Anonymous Pro" panose="02060609030202000504" pitchFamily="49" charset="0"/>
                <a:cs typeface="Anonymous Pro Regular" charset="0"/>
              </a:rPr>
              <a:t>dest</a:t>
            </a:r>
            <a:r>
              <a:rPr lang="en-US" dirty="0">
                <a:latin typeface="Roboto" charset="0"/>
                <a:ea typeface="Roboto" charset="0"/>
                <a:cs typeface="Roboto" charset="0"/>
              </a:rPr>
              <a:t> points</a:t>
            </a: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dirty="0"/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dirty="0">
                <a:latin typeface="Anonymous Pro" panose="02060609030202000504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dirty="0">
                <a:latin typeface="Anonymous Pro" panose="02060609030202000504" pitchFamily="49" charset="0"/>
              </a:rPr>
              <a:t>%</a:t>
            </a:r>
            <a:r>
              <a:rPr lang="en-US" dirty="0" err="1">
                <a:latin typeface="Anonymous Pro" panose="02060609030202000504" pitchFamily="49" charset="0"/>
              </a:rPr>
              <a:t>rsi</a:t>
            </a:r>
            <a:endParaRPr lang="en-US" dirty="0">
              <a:latin typeface="Anonymous Pro" panose="02060609030202000504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dirty="0" err="1">
                <a:latin typeface="Anonymous Pro" panose="02060609030202000504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dirty="0">
                <a:latin typeface="Anonymous Pro" panose="02060609030202000504" pitchFamily="49" charset="0"/>
              </a:rPr>
              <a:t>%</a:t>
            </a:r>
            <a:r>
              <a:rPr lang="en-US" dirty="0" err="1">
                <a:latin typeface="Anonymous Pro" panose="02060609030202000504" pitchFamily="49" charset="0"/>
              </a:rPr>
              <a:t>rdx</a:t>
            </a:r>
            <a:endParaRPr lang="en-US" dirty="0">
              <a:latin typeface="Anonymous Pro" panose="02060609030202000504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dirty="0">
                <a:latin typeface="Anonymous Pro" panose="02060609030202000504" pitchFamily="49" charset="0"/>
              </a:rPr>
              <a:t>*</a:t>
            </a:r>
            <a:r>
              <a:rPr lang="en-US" dirty="0" err="1">
                <a:latin typeface="Anonymous Pro" panose="02060609030202000504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dirty="0">
                <a:latin typeface="Anonymous Pro" panose="02060609030202000504" pitchFamily="49" charset="0"/>
              </a:rPr>
              <a:t>%</a:t>
            </a:r>
            <a:r>
              <a:rPr lang="en-US" dirty="0" err="1">
                <a:latin typeface="Anonymous Pro" panose="02060609030202000504" pitchFamily="49" charset="0"/>
              </a:rPr>
              <a:t>rdx</a:t>
            </a:r>
            <a:r>
              <a:rPr lang="en-US" dirty="0">
                <a:latin typeface="Anonymous Pro" panose="02060609030202000504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dirty="0" smtClean="0">
                <a:latin typeface="Anonymous Pro" panose="02060609030202000504" pitchFamily="49" charset="0"/>
              </a:rPr>
              <a:t>0x40059e</a:t>
            </a:r>
            <a:endParaRPr lang="en-US" dirty="0">
              <a:latin typeface="Anonymous Pro" panose="020606090302020005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52580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3400" y="1366520"/>
            <a:ext cx="3883025" cy="37623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smtClean="0">
                <a:latin typeface="Anonymous Pro" panose="02060609030202000504" pitchFamily="49" charset="0"/>
              </a:rPr>
              <a:t>*</a:t>
            </a:r>
            <a:r>
              <a:rPr lang="en-US" sz="1800" b="0" dirty="0" err="1" smtClean="0">
                <a:latin typeface="Anonymous Pro" panose="02060609030202000504" pitchFamily="49" charset="0"/>
              </a:rPr>
              <a:t>dest</a:t>
            </a:r>
            <a:r>
              <a:rPr lang="en-US" sz="1800" b="0" dirty="0" smtClean="0">
                <a:latin typeface="Anonymous Pro" panose="02060609030202000504" pitchFamily="49" charset="0"/>
              </a:rPr>
              <a:t> = t;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  <p:sp>
        <p:nvSpPr>
          <p:cNvPr id="152581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0225" y="2168929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b="0" dirty="0" err="1" smtClean="0">
                <a:latin typeface="Anonymous Pro" panose="02060609030202000504" pitchFamily="49" charset="0"/>
              </a:rPr>
              <a:t>movq</a:t>
            </a:r>
            <a:r>
              <a:rPr lang="en-US" sz="1800" b="0" dirty="0" smtClean="0">
                <a:latin typeface="Anonymous Pro" panose="02060609030202000504" pitchFamily="49" charset="0"/>
              </a:rPr>
              <a:t> %</a:t>
            </a:r>
            <a:r>
              <a:rPr lang="en-US" sz="1800" b="0" dirty="0" err="1" smtClean="0">
                <a:latin typeface="Anonymous Pro" panose="02060609030202000504" pitchFamily="49" charset="0"/>
              </a:rPr>
              <a:t>rsi</a:t>
            </a:r>
            <a:r>
              <a:rPr lang="en-US" sz="1800" b="0" dirty="0" smtClean="0">
                <a:latin typeface="Anonymous Pro" panose="02060609030202000504" pitchFamily="49" charset="0"/>
              </a:rPr>
              <a:t>, (%</a:t>
            </a:r>
            <a:r>
              <a:rPr lang="en-US" sz="1800" b="0" dirty="0" err="1" smtClean="0">
                <a:latin typeface="Anonymous Pro" panose="02060609030202000504" pitchFamily="49" charset="0"/>
              </a:rPr>
              <a:t>rdx</a:t>
            </a:r>
            <a:r>
              <a:rPr lang="en-US" sz="1800" b="0" dirty="0" smtClean="0">
                <a:latin typeface="Anonymous Pro" panose="02060609030202000504" pitchFamily="49" charset="0"/>
              </a:rPr>
              <a:t>)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0225" y="4464859"/>
            <a:ext cx="3886200" cy="376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292100" algn="l"/>
              </a:tabLst>
            </a:pPr>
            <a:r>
              <a:rPr lang="en-US" sz="1800" b="0" dirty="0" smtClean="0">
                <a:latin typeface="Anonymous Pro" panose="02060609030202000504" pitchFamily="49" charset="0"/>
              </a:rPr>
              <a:t>0x</a:t>
            </a:r>
            <a:r>
              <a:rPr lang="is-IS" sz="1800" b="0" dirty="0" smtClean="0">
                <a:latin typeface="Anonymous Pro" panose="02060609030202000504" pitchFamily="49" charset="0"/>
              </a:rPr>
              <a:t>400539</a:t>
            </a:r>
            <a:r>
              <a:rPr lang="en-US" sz="1800" b="0" dirty="0" smtClean="0">
                <a:latin typeface="Anonymous Pro" panose="02060609030202000504" pitchFamily="49" charset="0"/>
              </a:rPr>
              <a:t>:  48 89 32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Assembling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5728" y="1700332"/>
            <a:ext cx="237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Roboto" charset="0"/>
                <a:ea typeface="Roboto" charset="0"/>
                <a:cs typeface="Roboto" charset="0"/>
              </a:rPr>
              <a:t>Assembly has </a:t>
            </a:r>
            <a:r>
              <a:rPr lang="en-US" sz="1800" dirty="0" smtClean="0">
                <a:solidFill>
                  <a:srgbClr val="C00000"/>
                </a:solidFill>
                <a:latin typeface="Roboto" charset="0"/>
                <a:ea typeface="Roboto" charset="0"/>
                <a:cs typeface="Roboto" charset="0"/>
              </a:rPr>
              <a:t>labels</a:t>
            </a:r>
            <a:r>
              <a:rPr lang="en-US" sz="1800" b="0" dirty="0" smtClean="0">
                <a:latin typeface="Roboto" charset="0"/>
                <a:ea typeface="Roboto" charset="0"/>
                <a:cs typeface="Roboto" charset="0"/>
              </a:rPr>
              <a:t>.</a:t>
            </a:r>
          </a:p>
        </p:txBody>
      </p:sp>
      <p:sp>
        <p:nvSpPr>
          <p:cNvPr id="18" name="Rounded Rectangle 17"/>
          <p:cNvSpPr/>
          <p:nvPr/>
        </p:nvSpPr>
        <p:spPr bwMode="auto">
          <a:xfrm>
            <a:off x="119277" y="2057698"/>
            <a:ext cx="2672080" cy="2921079"/>
          </a:xfrm>
          <a:prstGeom prst="roundRect">
            <a:avLst>
              <a:gd name="adj" fmla="val 258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pcount_r</a:t>
            </a:r>
            <a:r>
              <a:rPr lang="en-US" sz="1400" dirty="0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:</a:t>
            </a: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movl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 $0,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eax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testq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%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rdi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,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rdi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je   </a:t>
            </a:r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</a:t>
            </a:r>
            <a:r>
              <a:rPr lang="en-US" sz="1400" dirty="0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.L6</a:t>
            </a: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pushq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movq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 %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rdi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,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shrq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rdi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call    </a:t>
            </a:r>
            <a:r>
              <a:rPr lang="en-US" sz="1400" dirty="0" err="1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pcount_r</a:t>
            </a:r>
            <a:endParaRPr lang="en-US" sz="1400" dirty="0" smtClean="0">
              <a:solidFill>
                <a:srgbClr val="C00000"/>
              </a:solidFill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andl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 $1,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ebx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addq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 %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rbx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,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rax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 err="1">
                <a:latin typeface="Anonymous Pro" charset="0"/>
                <a:ea typeface="Anonymous Pro" charset="0"/>
                <a:cs typeface="Anonymous Pro" charset="0"/>
              </a:rPr>
              <a:t>popq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    %</a:t>
            </a:r>
            <a:r>
              <a:rPr lang="en-US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en-US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dirty="0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.</a:t>
            </a:r>
            <a:r>
              <a:rPr lang="en-US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L6</a:t>
            </a:r>
            <a:r>
              <a:rPr lang="en-US" sz="1400" dirty="0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:</a:t>
            </a:r>
          </a:p>
          <a:p>
            <a:r>
              <a:rPr lang="en-US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en-US" sz="1400" b="0" dirty="0">
                <a:latin typeface="Anonymous Pro" charset="0"/>
                <a:ea typeface="Anonymous Pro" charset="0"/>
                <a:cs typeface="Anonymous Pro" charset="0"/>
              </a:rPr>
              <a:t>rep ret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onymous Pro" charset="0"/>
              <a:ea typeface="Anonymous Pro" charset="0"/>
              <a:cs typeface="Anonymous Pro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50255" y="1688366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Roboto" charset="0"/>
                <a:ea typeface="Roboto" charset="0"/>
                <a:cs typeface="Roboto" charset="0"/>
              </a:rPr>
              <a:t>Executable has </a:t>
            </a:r>
            <a:r>
              <a:rPr lang="en-US" sz="1800" dirty="0" smtClean="0">
                <a:solidFill>
                  <a:srgbClr val="C00000"/>
                </a:solidFill>
                <a:latin typeface="Roboto" charset="0"/>
                <a:ea typeface="Roboto" charset="0"/>
                <a:cs typeface="Roboto" charset="0"/>
              </a:rPr>
              <a:t>addresses</a:t>
            </a:r>
            <a:r>
              <a:rPr lang="en-US" sz="1800" b="0" dirty="0" smtClean="0">
                <a:latin typeface="Roboto" charset="0"/>
                <a:ea typeface="Roboto" charset="0"/>
                <a:cs typeface="Roboto" charset="0"/>
              </a:rPr>
              <a:t>.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3233781" y="2057698"/>
            <a:ext cx="5779589" cy="2703552"/>
          </a:xfrm>
          <a:prstGeom prst="roundRect">
            <a:avLst>
              <a:gd name="adj" fmla="val 258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00000000004004f6 &lt;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pcount_r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&gt;: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4004f6: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b8 00 00 00 00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mov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$0x0,%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eax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4004fb: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85 ff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test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rdi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,%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rdi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4004fe: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74 13           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je   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400513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&lt;pcount_r+0x1d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&gt;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400500: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53              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push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400501: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48 89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fb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mov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rdi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,%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400504: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d1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ef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shr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rdi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400507: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e8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ea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ff ff ff 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callq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4004f6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&lt;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pcount_r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&gt;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40050c: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83 e3 01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and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$0x1,%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ebx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40050f: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01 d8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add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rbx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,%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rax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400512: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5b      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pop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400513</a:t>
            </a:r>
            <a:r>
              <a:rPr lang="de-DE" sz="1400" dirty="0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: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f3 c3   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repz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retq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nonymous Pro" charset="0"/>
              <a:ea typeface="Anonymous Pro" charset="0"/>
              <a:cs typeface="Anonymous Pro" charset="0"/>
            </a:endParaRPr>
          </a:p>
        </p:txBody>
      </p:sp>
      <p:sp>
        <p:nvSpPr>
          <p:cNvPr id="152585" name="Rectangle 152584"/>
          <p:cNvSpPr/>
          <p:nvPr/>
        </p:nvSpPr>
        <p:spPr>
          <a:xfrm>
            <a:off x="119277" y="4978777"/>
            <a:ext cx="16514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gcc</a:t>
            </a:r>
            <a:r>
              <a:rPr lang="en-US" sz="1400" b="0" dirty="0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en-US" sz="1400" b="0" dirty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-S </a:t>
            </a:r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pcount.c</a:t>
            </a:r>
            <a:endParaRPr lang="en-US" sz="1400" b="0" dirty="0" smtClean="0">
              <a:solidFill>
                <a:schemeClr val="bg2"/>
              </a:solidFill>
              <a:latin typeface="Anonymous Pro" charset="0"/>
              <a:ea typeface="Anonymous Pro" charset="0"/>
              <a:cs typeface="Anonymous Pro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233781" y="4761250"/>
            <a:ext cx="26292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gcc</a:t>
            </a:r>
            <a:r>
              <a:rPr lang="en-US" sz="1400" b="0" dirty="0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 -g </a:t>
            </a:r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pcount.c</a:t>
            </a:r>
            <a:r>
              <a:rPr lang="en-US" sz="1400" b="0" dirty="0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 –o </a:t>
            </a:r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pcount</a:t>
            </a:r>
            <a:endParaRPr lang="en-US" sz="1400" b="0" dirty="0" smtClean="0">
              <a:solidFill>
                <a:schemeClr val="bg2"/>
              </a:solidFill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objdump</a:t>
            </a:r>
            <a:r>
              <a:rPr lang="en-US" sz="1400" b="0" dirty="0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 -d </a:t>
            </a:r>
            <a:r>
              <a:rPr lang="en-US" sz="1400" b="0" dirty="0" err="1" smtClean="0">
                <a:solidFill>
                  <a:schemeClr val="bg2"/>
                </a:solidFill>
                <a:latin typeface="Anonymous Pro" charset="0"/>
                <a:ea typeface="Anonymous Pro" charset="0"/>
                <a:cs typeface="Anonymous Pro" charset="0"/>
              </a:rPr>
              <a:t>pcount</a:t>
            </a:r>
            <a:endParaRPr lang="en-US" sz="1400" b="0" dirty="0" smtClean="0">
              <a:solidFill>
                <a:schemeClr val="bg2"/>
              </a:solidFill>
              <a:latin typeface="Anonymous Pro" charset="0"/>
              <a:ea typeface="Anonymous Pro" charset="0"/>
              <a:cs typeface="Anonymous Pro" charset="0"/>
            </a:endParaRPr>
          </a:p>
        </p:txBody>
      </p:sp>
      <p:sp>
        <p:nvSpPr>
          <p:cNvPr id="152593" name="Right Arrow 152592"/>
          <p:cNvSpPr/>
          <p:nvPr/>
        </p:nvSpPr>
        <p:spPr bwMode="auto">
          <a:xfrm>
            <a:off x="2644906" y="3169920"/>
            <a:ext cx="809494" cy="731520"/>
          </a:xfrm>
          <a:prstGeom prst="rightArrow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rot="5400000">
            <a:off x="2338672" y="3401814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Roboto" charset="0"/>
                <a:ea typeface="Roboto" charset="0"/>
                <a:cs typeface="Roboto" charset="0"/>
              </a:rPr>
              <a:t>assembler</a:t>
            </a:r>
          </a:p>
        </p:txBody>
      </p:sp>
    </p:spTree>
    <p:extLst>
      <p:ext uri="{BB962C8B-B14F-4D97-AF65-F5344CB8AC3E}">
        <p14:creationId xmlns:p14="http://schemas.microsoft.com/office/powerpoint/2010/main" val="10345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 Picture of Memory </a:t>
            </a:r>
            <a:r>
              <a:rPr lang="en-US" dirty="0" smtClean="0"/>
              <a:t>(64-bit </a:t>
            </a:r>
            <a:r>
              <a:rPr lang="en-US" dirty="0"/>
              <a:t>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A “64-bit (8-byte) word-aligned” </a:t>
            </a:r>
            <a:r>
              <a:rPr lang="en-US" u="sng" dirty="0"/>
              <a:t>view</a:t>
            </a:r>
            <a:r>
              <a:rPr lang="en-US" dirty="0"/>
              <a:t> of memory:</a:t>
            </a:r>
          </a:p>
          <a:p>
            <a:pPr lvl="1"/>
            <a:r>
              <a:rPr lang="en-US" dirty="0" smtClean="0"/>
              <a:t>In this type of picture, each row is composed of 8 bytes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cell is a byte</a:t>
            </a:r>
          </a:p>
          <a:p>
            <a:pPr lvl="1"/>
            <a:r>
              <a:rPr lang="en-US" dirty="0"/>
              <a:t>A </a:t>
            </a:r>
            <a:r>
              <a:rPr lang="en-US" dirty="0" smtClean="0"/>
              <a:t>64-bit </a:t>
            </a:r>
            <a:r>
              <a:rPr lang="en-US" dirty="0"/>
              <a:t>pointer will fit </a:t>
            </a:r>
            <a:br>
              <a:rPr lang="en-US" dirty="0"/>
            </a:br>
            <a:r>
              <a:rPr lang="en-US" dirty="0"/>
              <a:t>on one row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28034" y="34254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528034" y="37302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528034" y="40350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528034" y="43398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528034" y="46446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528034" y="49494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528034" y="52542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528034" y="55590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528034" y="58638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528034" y="6168621"/>
            <a:ext cx="4177938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 dirty="0">
              <a:latin typeface="Roboto Regular" charset="0"/>
              <a:cs typeface="Roboto Regular" charset="0"/>
            </a:endParaRPr>
          </a:p>
        </p:txBody>
      </p:sp>
      <p:cxnSp>
        <p:nvCxnSpPr>
          <p:cNvPr id="25" name="Straight Connector 24"/>
          <p:cNvCxnSpPr/>
          <p:nvPr>
            <p:custDataLst>
              <p:tags r:id="rId14"/>
            </p:custDataLst>
          </p:nvPr>
        </p:nvCxnSpPr>
        <p:spPr bwMode="auto">
          <a:xfrm rot="5400000">
            <a:off x="4500519" y="4951654"/>
            <a:ext cx="3052460" cy="2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>
            <p:custDataLst>
              <p:tags r:id="rId15"/>
            </p:custDataLst>
          </p:nvPr>
        </p:nvCxnSpPr>
        <p:spPr bwMode="auto">
          <a:xfrm rot="16200000" flipH="1">
            <a:off x="5061213" y="4947190"/>
            <a:ext cx="3052462" cy="1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>
            <p:custDataLst>
              <p:tags r:id="rId16"/>
            </p:custDataLst>
          </p:nvPr>
        </p:nvCxnSpPr>
        <p:spPr bwMode="auto">
          <a:xfrm rot="16200000" flipH="1">
            <a:off x="5594615" y="4951654"/>
            <a:ext cx="3052462" cy="1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1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569479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0x04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118127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0x05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31" name="Rectangle 1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651527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0x06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32" name="Rectangle 1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67253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0x07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808601" y="5254221"/>
            <a:ext cx="59343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0x0D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35" name="Rectangle 1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342001" y="5254221"/>
            <a:ext cx="57579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0x0E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36" name="Rectangle 1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857727" y="5254221"/>
            <a:ext cx="58060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0x0F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grpSp>
        <p:nvGrpSpPr>
          <p:cNvPr id="15" name="Group 14"/>
          <p:cNvGrpSpPr/>
          <p:nvPr>
            <p:custDataLst>
              <p:tags r:id="rId24"/>
            </p:custDataLst>
          </p:nvPr>
        </p:nvGrpSpPr>
        <p:grpSpPr>
          <a:xfrm>
            <a:off x="3259953" y="3891551"/>
            <a:ext cx="2477174" cy="1670447"/>
            <a:chOff x="2574156" y="3447800"/>
            <a:chExt cx="2477174" cy="1670447"/>
          </a:xfrm>
        </p:grpSpPr>
        <p:sp>
          <p:nvSpPr>
            <p:cNvPr id="33" name="Rectangle 14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2574156" y="4810470"/>
              <a:ext cx="596638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Roboto Regular" charset="0"/>
                  <a:cs typeface="Roboto Regular" charset="0"/>
                </a:rPr>
                <a:t>0x0C</a:t>
              </a:r>
              <a:endParaRPr lang="en-US" sz="1400" b="0" dirty="0">
                <a:latin typeface="Roboto Regular" charset="0"/>
                <a:cs typeface="Roboto Regular" charset="0"/>
              </a:endParaRPr>
            </a:p>
          </p:txBody>
        </p:sp>
        <p:cxnSp>
          <p:nvCxnSpPr>
            <p:cNvPr id="38" name="Straight Arrow Connector 37"/>
            <p:cNvCxnSpPr>
              <a:stCxn id="33" idx="0"/>
            </p:cNvCxnSpPr>
            <p:nvPr>
              <p:custDataLst>
                <p:tags r:id="rId65"/>
              </p:custDataLst>
            </p:nvPr>
          </p:nvCxnSpPr>
          <p:spPr bwMode="auto">
            <a:xfrm flipV="1">
              <a:off x="2872475" y="3447800"/>
              <a:ext cx="2178855" cy="1362670"/>
            </a:xfrm>
            <a:prstGeom prst="straightConnector1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40" name="Straight Arrow Connector 39"/>
          <p:cNvCxnSpPr>
            <a:stCxn id="34" idx="0"/>
          </p:cNvCxnSpPr>
          <p:nvPr>
            <p:custDataLst>
              <p:tags r:id="rId25"/>
            </p:custDataLst>
          </p:nvPr>
        </p:nvCxnSpPr>
        <p:spPr bwMode="auto">
          <a:xfrm flipV="1">
            <a:off x="4105317" y="3891551"/>
            <a:ext cx="2165210" cy="13626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>
            <a:stCxn id="35" idx="0"/>
          </p:cNvCxnSpPr>
          <p:nvPr>
            <p:custDataLst>
              <p:tags r:id="rId26"/>
            </p:custDataLst>
          </p:nvPr>
        </p:nvCxnSpPr>
        <p:spPr bwMode="auto">
          <a:xfrm flipV="1">
            <a:off x="4629901" y="3891551"/>
            <a:ext cx="2211452" cy="13626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6" idx="0"/>
          </p:cNvCxnSpPr>
          <p:nvPr>
            <p:custDataLst>
              <p:tags r:id="rId27"/>
            </p:custDataLst>
          </p:nvPr>
        </p:nvCxnSpPr>
        <p:spPr bwMode="auto">
          <a:xfrm flipV="1">
            <a:off x="5148031" y="3891551"/>
            <a:ext cx="2226722" cy="13626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>
            <a:stCxn id="29" idx="2"/>
          </p:cNvCxnSpPr>
          <p:nvPr>
            <p:custDataLst>
              <p:tags r:id="rId28"/>
            </p:custDataLst>
          </p:nvPr>
        </p:nvCxnSpPr>
        <p:spPr bwMode="auto">
          <a:xfrm flipH="1">
            <a:off x="5737129" y="3361128"/>
            <a:ext cx="121051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30" idx="2"/>
          </p:cNvCxnSpPr>
          <p:nvPr>
            <p:custDataLst>
              <p:tags r:id="rId29"/>
            </p:custDataLst>
          </p:nvPr>
        </p:nvCxnSpPr>
        <p:spPr bwMode="auto">
          <a:xfrm flipH="1">
            <a:off x="6270529" y="3361128"/>
            <a:ext cx="136299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1" idx="2"/>
          </p:cNvCxnSpPr>
          <p:nvPr>
            <p:custDataLst>
              <p:tags r:id="rId30"/>
            </p:custDataLst>
          </p:nvPr>
        </p:nvCxnSpPr>
        <p:spPr bwMode="auto">
          <a:xfrm flipH="1">
            <a:off x="6803929" y="3361128"/>
            <a:ext cx="136299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>
            <a:stCxn id="32" idx="2"/>
          </p:cNvCxnSpPr>
          <p:nvPr>
            <p:custDataLst>
              <p:tags r:id="rId31"/>
            </p:custDataLst>
          </p:nvPr>
        </p:nvCxnSpPr>
        <p:spPr bwMode="auto">
          <a:xfrm flipH="1">
            <a:off x="7337329" y="3361128"/>
            <a:ext cx="118625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Rectangle 14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734716" y="3349221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0x00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59" name="Rectangle 1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7734716" y="36584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0x08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0" name="Rectangle 16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7734716" y="39632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0x10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1" name="Rectangle 17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734716" y="42680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0x18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2" name="Rectangle 1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7734716" y="45728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0x20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3" name="Rectangle 19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7734716" y="48776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0x28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4" name="Rectangle 20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734716" y="51824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0x30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5" name="Rectangle 21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734716" y="54872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0x38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6" name="Rectangle 22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7734716" y="57920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0x40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7" name="Rectangle 23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7734716" y="6096886"/>
            <a:ext cx="85953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 smtClean="0">
                <a:solidFill>
                  <a:srgbClr val="000090"/>
                </a:solidFill>
                <a:latin typeface="Roboto Regular" charset="0"/>
                <a:cs typeface="Roboto Regular" charset="0"/>
              </a:rPr>
              <a:t>0x48</a:t>
            </a:r>
            <a:endParaRPr lang="en-US" b="0" dirty="0">
              <a:solidFill>
                <a:srgbClr val="000090"/>
              </a:solidFill>
              <a:latin typeface="Roboto Regular" charset="0"/>
              <a:cs typeface="Roboto Regular" charset="0"/>
            </a:endParaRPr>
          </a:p>
        </p:txBody>
      </p:sp>
      <p:sp>
        <p:nvSpPr>
          <p:cNvPr id="69" name="TextBox 68"/>
          <p:cNvSpPr txBox="1"/>
          <p:nvPr>
            <p:custDataLst>
              <p:tags r:id="rId42"/>
            </p:custDataLst>
          </p:nvPr>
        </p:nvSpPr>
        <p:spPr>
          <a:xfrm>
            <a:off x="7666293" y="2905027"/>
            <a:ext cx="1083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Roboto Regular" charset="0"/>
              </a:rPr>
              <a:t>(note </a:t>
            </a:r>
            <a:r>
              <a:rPr lang="en-US" sz="1400" b="0" u="sng" dirty="0" smtClean="0">
                <a:latin typeface="Roboto Regular" charset="0"/>
              </a:rPr>
              <a:t>hex</a:t>
            </a:r>
          </a:p>
          <a:p>
            <a:r>
              <a:rPr lang="en-US" sz="1400" b="0" dirty="0" smtClean="0">
                <a:latin typeface="Roboto Regular" charset="0"/>
              </a:rPr>
              <a:t>addresses)</a:t>
            </a:r>
          </a:p>
        </p:txBody>
      </p:sp>
      <p:cxnSp>
        <p:nvCxnSpPr>
          <p:cNvPr id="51" name="Straight Connector 50"/>
          <p:cNvCxnSpPr/>
          <p:nvPr>
            <p:custDataLst>
              <p:tags r:id="rId43"/>
            </p:custDataLst>
          </p:nvPr>
        </p:nvCxnSpPr>
        <p:spPr bwMode="auto">
          <a:xfrm rot="5400000">
            <a:off x="2960567" y="4967574"/>
            <a:ext cx="3052460" cy="2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>
            <p:custDataLst>
              <p:tags r:id="rId44"/>
            </p:custDataLst>
          </p:nvPr>
        </p:nvCxnSpPr>
        <p:spPr bwMode="auto">
          <a:xfrm rot="16200000" flipH="1">
            <a:off x="3493965" y="4963110"/>
            <a:ext cx="3052462" cy="1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>
            <p:custDataLst>
              <p:tags r:id="rId45"/>
            </p:custDataLst>
          </p:nvPr>
        </p:nvCxnSpPr>
        <p:spPr bwMode="auto">
          <a:xfrm rot="16200000" flipH="1">
            <a:off x="4000071" y="4967574"/>
            <a:ext cx="3052462" cy="1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>
            <p:custDataLst>
              <p:tags r:id="rId46"/>
            </p:custDataLst>
          </p:nvPr>
        </p:nvCxnSpPr>
        <p:spPr bwMode="auto">
          <a:xfrm rot="5400000">
            <a:off x="2471511" y="4969846"/>
            <a:ext cx="3052460" cy="2"/>
          </a:xfrm>
          <a:prstGeom prst="line">
            <a:avLst/>
          </a:prstGeom>
          <a:noFill/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Rectangle 14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3542726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0x00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71" name="Rectangle 14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091374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0x01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72" name="Rectangle 14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4624774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0x02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73" name="Rectangle 14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5140500" y="305335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0x03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cxnSp>
        <p:nvCxnSpPr>
          <p:cNvPr id="74" name="Straight Arrow Connector 73"/>
          <p:cNvCxnSpPr>
            <a:stCxn id="70" idx="2"/>
          </p:cNvCxnSpPr>
          <p:nvPr>
            <p:custDataLst>
              <p:tags r:id="rId51"/>
            </p:custDataLst>
          </p:nvPr>
        </p:nvCxnSpPr>
        <p:spPr bwMode="auto">
          <a:xfrm flipH="1">
            <a:off x="3710376" y="3361128"/>
            <a:ext cx="121051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Arrow Connector 74"/>
          <p:cNvCxnSpPr>
            <a:stCxn id="71" idx="2"/>
          </p:cNvCxnSpPr>
          <p:nvPr>
            <p:custDataLst>
              <p:tags r:id="rId52"/>
            </p:custDataLst>
          </p:nvPr>
        </p:nvCxnSpPr>
        <p:spPr bwMode="auto">
          <a:xfrm flipH="1">
            <a:off x="4243776" y="3361128"/>
            <a:ext cx="136299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72" idx="2"/>
          </p:cNvCxnSpPr>
          <p:nvPr>
            <p:custDataLst>
              <p:tags r:id="rId53"/>
            </p:custDataLst>
          </p:nvPr>
        </p:nvCxnSpPr>
        <p:spPr bwMode="auto">
          <a:xfrm flipH="1">
            <a:off x="4777176" y="3361128"/>
            <a:ext cx="136299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73" idx="2"/>
          </p:cNvCxnSpPr>
          <p:nvPr>
            <p:custDataLst>
              <p:tags r:id="rId54"/>
            </p:custDataLst>
          </p:nvPr>
        </p:nvCxnSpPr>
        <p:spPr bwMode="auto">
          <a:xfrm flipH="1">
            <a:off x="5310576" y="3361128"/>
            <a:ext cx="118625" cy="22413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Rectangle 14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1736377" y="5270141"/>
            <a:ext cx="57740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0x09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79" name="Rectangle 14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2269777" y="5270141"/>
            <a:ext cx="59343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0x0A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sp>
        <p:nvSpPr>
          <p:cNvPr id="80" name="Rectangle 14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2785503" y="5270141"/>
            <a:ext cx="5902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smtClean="0">
                <a:latin typeface="Roboto Regular" charset="0"/>
                <a:cs typeface="Roboto Regular" charset="0"/>
              </a:rPr>
              <a:t>0x0B</a:t>
            </a:r>
            <a:endParaRPr lang="en-US" sz="1400" b="0" dirty="0">
              <a:latin typeface="Roboto Regular" charset="0"/>
              <a:cs typeface="Roboto Regular" charset="0"/>
            </a:endParaRPr>
          </a:p>
        </p:txBody>
      </p:sp>
      <p:grpSp>
        <p:nvGrpSpPr>
          <p:cNvPr id="81" name="Group 80"/>
          <p:cNvGrpSpPr/>
          <p:nvPr>
            <p:custDataLst>
              <p:tags r:id="rId58"/>
            </p:custDataLst>
          </p:nvPr>
        </p:nvGrpSpPr>
        <p:grpSpPr>
          <a:xfrm>
            <a:off x="1187729" y="3907471"/>
            <a:ext cx="2477174" cy="1670447"/>
            <a:chOff x="2574156" y="3447800"/>
            <a:chExt cx="2477174" cy="1670447"/>
          </a:xfrm>
        </p:grpSpPr>
        <p:sp>
          <p:nvSpPr>
            <p:cNvPr id="82" name="Rectangle 14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2574156" y="4810470"/>
              <a:ext cx="577402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 smtClean="0">
                  <a:latin typeface="Roboto Regular" charset="0"/>
                  <a:cs typeface="Roboto Regular" charset="0"/>
                </a:rPr>
                <a:t>0x08</a:t>
              </a:r>
              <a:endParaRPr lang="en-US" sz="1400" b="0" dirty="0">
                <a:latin typeface="Roboto Regular" charset="0"/>
                <a:cs typeface="Roboto Regular" charset="0"/>
              </a:endParaRPr>
            </a:p>
          </p:txBody>
        </p:sp>
        <p:cxnSp>
          <p:nvCxnSpPr>
            <p:cNvPr id="83" name="Straight Arrow Connector 82"/>
            <p:cNvCxnSpPr>
              <a:stCxn id="82" idx="0"/>
            </p:cNvCxnSpPr>
            <p:nvPr>
              <p:custDataLst>
                <p:tags r:id="rId63"/>
              </p:custDataLst>
            </p:nvPr>
          </p:nvCxnSpPr>
          <p:spPr bwMode="auto">
            <a:xfrm flipV="1">
              <a:off x="2862857" y="3447800"/>
              <a:ext cx="2188473" cy="1362670"/>
            </a:xfrm>
            <a:prstGeom prst="straightConnector1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84" name="Straight Arrow Connector 83"/>
          <p:cNvCxnSpPr>
            <a:stCxn id="78" idx="0"/>
          </p:cNvCxnSpPr>
          <p:nvPr>
            <p:custDataLst>
              <p:tags r:id="rId59"/>
            </p:custDataLst>
          </p:nvPr>
        </p:nvCxnSpPr>
        <p:spPr bwMode="auto">
          <a:xfrm flipV="1">
            <a:off x="2025078" y="3907471"/>
            <a:ext cx="2173225" cy="13626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/>
          <p:cNvCxnSpPr>
            <a:stCxn id="79" idx="0"/>
          </p:cNvCxnSpPr>
          <p:nvPr>
            <p:custDataLst>
              <p:tags r:id="rId60"/>
            </p:custDataLst>
          </p:nvPr>
        </p:nvCxnSpPr>
        <p:spPr bwMode="auto">
          <a:xfrm flipV="1">
            <a:off x="2566493" y="3907471"/>
            <a:ext cx="2202636" cy="13626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Straight Arrow Connector 85"/>
          <p:cNvCxnSpPr>
            <a:stCxn id="80" idx="0"/>
          </p:cNvCxnSpPr>
          <p:nvPr>
            <p:custDataLst>
              <p:tags r:id="rId61"/>
            </p:custDataLst>
          </p:nvPr>
        </p:nvCxnSpPr>
        <p:spPr bwMode="auto">
          <a:xfrm flipV="1">
            <a:off x="3080616" y="3907471"/>
            <a:ext cx="2221913" cy="13626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6" name="Ink 15"/>
              <p14:cNvContentPartPr/>
              <p14:nvPr/>
            </p14:nvContentPartPr>
            <p14:xfrm>
              <a:off x="8528400" y="3621960"/>
              <a:ext cx="340920" cy="31752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8523720" y="3616560"/>
                <a:ext cx="350640" cy="32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264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A Picture of Memory (64-bit view)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2" name="Rounded Rectangle 21"/>
          <p:cNvSpPr/>
          <p:nvPr/>
        </p:nvSpPr>
        <p:spPr bwMode="auto">
          <a:xfrm>
            <a:off x="129161" y="1056663"/>
            <a:ext cx="5779589" cy="2703552"/>
          </a:xfrm>
          <a:prstGeom prst="roundRect">
            <a:avLst>
              <a:gd name="adj" fmla="val 258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00000000004004f6 &lt;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pcount_r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&gt;: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4004f6: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dirty="0">
                <a:solidFill>
                  <a:srgbClr val="00B050"/>
                </a:solidFill>
                <a:latin typeface="Anonymous Pro" charset="0"/>
                <a:ea typeface="Anonymous Pro" charset="0"/>
                <a:cs typeface="Anonymous Pro" charset="0"/>
              </a:rPr>
              <a:t>b8 00 00 00 00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mov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$0x0,%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eax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4004fb: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85 ff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test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rdi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,%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rdi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4004fe: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74 13           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je   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400513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&lt;pcount_r+0x1d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&gt;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400500: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dirty="0">
                <a:solidFill>
                  <a:srgbClr val="7030A0"/>
                </a:solidFill>
                <a:latin typeface="Anonymous Pro" charset="0"/>
                <a:ea typeface="Anonymous Pro" charset="0"/>
                <a:cs typeface="Anonymous Pro" charset="0"/>
              </a:rPr>
              <a:t>53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           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push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400501: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48 89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fb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mov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rdi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,%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400504: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d1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ef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shr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rdi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400507: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dirty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e8 </a:t>
            </a:r>
            <a:r>
              <a:rPr lang="de-DE" sz="1400" dirty="0" err="1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ea</a:t>
            </a:r>
            <a:r>
              <a:rPr lang="de-DE" sz="1400" dirty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 ff ff ff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callq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4004f6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&lt;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pcount_r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&gt;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40050c: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83 e3 01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and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$0x1,%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ebx</a:t>
            </a: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40050f: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48 01 d8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add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rbx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,%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rax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400512: 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5b      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pop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%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rbx</a:t>
            </a:r>
            <a:endParaRPr lang="de-DE" sz="1400" b="0" dirty="0" smtClean="0">
              <a:latin typeface="Anonymous Pro" charset="0"/>
              <a:ea typeface="Anonymous Pro" charset="0"/>
              <a:cs typeface="Anonymous Pro" charset="0"/>
            </a:endParaRPr>
          </a:p>
          <a:p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400513</a:t>
            </a:r>
            <a:r>
              <a:rPr lang="de-DE" sz="1400" dirty="0" smtClean="0">
                <a:solidFill>
                  <a:srgbClr val="C00000"/>
                </a:solidFill>
                <a:latin typeface="Anonymous Pro" charset="0"/>
                <a:ea typeface="Anonymous Pro" charset="0"/>
                <a:cs typeface="Anonymous Pro" charset="0"/>
              </a:rPr>
              <a:t>: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dirty="0">
                <a:solidFill>
                  <a:srgbClr val="E4A30B"/>
                </a:solidFill>
                <a:latin typeface="Anonymous Pro" charset="0"/>
                <a:ea typeface="Anonymous Pro" charset="0"/>
                <a:cs typeface="Anonymous Pro" charset="0"/>
              </a:rPr>
              <a:t>f3 c3</a:t>
            </a:r>
            <a:r>
              <a:rPr lang="de-DE" sz="1400" dirty="0">
                <a:solidFill>
                  <a:srgbClr val="FFC000"/>
                </a:solidFill>
                <a:latin typeface="Anonymous Pro" charset="0"/>
                <a:ea typeface="Anonymous Pro" charset="0"/>
                <a:cs typeface="Anonymous Pro" charset="0"/>
              </a:rPr>
              <a:t>  </a:t>
            </a:r>
            <a:r>
              <a:rPr lang="de-DE" sz="1400" b="0" dirty="0">
                <a:latin typeface="Anonymous Pro" charset="0"/>
                <a:ea typeface="Anonymous Pro" charset="0"/>
                <a:cs typeface="Anonymous Pro" charset="0"/>
              </a:rPr>
              <a:t>          </a:t>
            </a:r>
            <a:r>
              <a:rPr lang="de-DE" sz="1400" b="0" dirty="0" err="1" smtClean="0">
                <a:latin typeface="Anonymous Pro" charset="0"/>
                <a:ea typeface="Anonymous Pro" charset="0"/>
                <a:cs typeface="Anonymous Pro" charset="0"/>
              </a:rPr>
              <a:t>repz</a:t>
            </a:r>
            <a:r>
              <a:rPr lang="de-DE" sz="1400" b="0" dirty="0" smtClean="0"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de-DE" sz="1400" b="0" dirty="0" err="1">
                <a:latin typeface="Anonymous Pro" charset="0"/>
                <a:ea typeface="Anonymous Pro" charset="0"/>
                <a:cs typeface="Anonymous Pro" charset="0"/>
              </a:rPr>
              <a:t>retq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nonymous Pro" charset="0"/>
              <a:ea typeface="Anonymous Pro" charset="0"/>
              <a:cs typeface="Anonymous Pro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184563"/>
              </p:ext>
            </p:extLst>
          </p:nvPr>
        </p:nvGraphicFramePr>
        <p:xfrm>
          <a:off x="3779521" y="3854689"/>
          <a:ext cx="5049519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288"/>
                <a:gridCol w="519288"/>
                <a:gridCol w="519288"/>
                <a:gridCol w="519288"/>
                <a:gridCol w="519288"/>
                <a:gridCol w="519288"/>
                <a:gridCol w="519288"/>
                <a:gridCol w="519288"/>
                <a:gridCol w="895215"/>
              </a:tblGrid>
              <a:tr h="2819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0|8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1|9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2|a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3|b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4|c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5|d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6|e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7|f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0x00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0x08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0x10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...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...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b8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00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0x4004f0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00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00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00</a:t>
                      </a:r>
                      <a:endParaRPr lang="en-US" sz="1200" b="1" dirty="0">
                        <a:solidFill>
                          <a:srgbClr val="00B05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48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85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ff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74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13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0x4004f8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7030A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53</a:t>
                      </a:r>
                      <a:endParaRPr lang="en-US" sz="1200" b="1" dirty="0">
                        <a:solidFill>
                          <a:srgbClr val="7030A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48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89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fb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48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d1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ef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70C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e8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0x400500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rgbClr val="0070C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ea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rgbClr val="0070C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ff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rgbClr val="0070C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ff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solidFill>
                            <a:srgbClr val="0070C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ff</a:t>
                      </a:r>
                      <a:endParaRPr lang="en-US" sz="1200" b="1" dirty="0">
                        <a:solidFill>
                          <a:srgbClr val="0070C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83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e3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01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48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0x400508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01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d8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5b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C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f3</a:t>
                      </a:r>
                      <a:endParaRPr lang="en-US" sz="1200" b="1" dirty="0">
                        <a:solidFill>
                          <a:srgbClr val="FFC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C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c3</a:t>
                      </a:r>
                      <a:endParaRPr lang="en-US" sz="1200" b="1" dirty="0">
                        <a:solidFill>
                          <a:srgbClr val="FFC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ysClr val="windowText" lastClr="000000"/>
                          </a:solidFill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0x400510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 bwMode="auto">
          <a:xfrm>
            <a:off x="129161" y="5414249"/>
            <a:ext cx="3335400" cy="1259840"/>
          </a:xfrm>
          <a:prstGeom prst="roundRect">
            <a:avLst>
              <a:gd name="adj" fmla="val 7796"/>
            </a:avLst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Just For</a:t>
            </a:r>
            <a:r>
              <a:rPr kumimoji="0" lang="en-US" sz="1800" b="1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 </a:t>
            </a:r>
            <a:r>
              <a:rPr lang="en-US" sz="1800" u="sng" dirty="0" smtClean="0">
                <a:solidFill>
                  <a:srgbClr val="C00000"/>
                </a:solidFill>
                <a:latin typeface="Roboto" charset="0"/>
                <a:ea typeface="Roboto" charset="0"/>
                <a:cs typeface="Roboto" charset="0"/>
              </a:rPr>
              <a:t>F</a:t>
            </a:r>
            <a:r>
              <a:rPr kumimoji="0" lang="en-US" sz="1800" b="1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un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This </a:t>
            </a:r>
            <a:r>
              <a:rPr kumimoji="0" lang="en-US" sz="1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nonymous Pro" charset="0"/>
                <a:ea typeface="Anonymous Pro" charset="0"/>
                <a:cs typeface="Anonymous Pro" charset="0"/>
              </a:rPr>
              <a:t>call</a:t>
            </a:r>
            <a:r>
              <a:rPr kumimoji="0" lang="en-US" sz="1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 actually</a:t>
            </a:r>
            <a:r>
              <a:rPr kumimoji="0" lang="en-US" sz="1800" b="0" i="0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 uses a </a:t>
            </a:r>
            <a:r>
              <a:rPr kumimoji="0" lang="en-US" sz="1800" b="0" i="1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relative </a:t>
            </a:r>
            <a:r>
              <a:rPr kumimoji="0" lang="en-US" sz="1800" b="0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Roboto" charset="0"/>
                <a:ea typeface="Roboto" charset="0"/>
                <a:cs typeface="Roboto" charset="0"/>
              </a:rPr>
              <a:t>address: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baseline="0" dirty="0" err="1" smtClean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ea</a:t>
            </a:r>
            <a:r>
              <a:rPr lang="en-US" sz="1800" b="0" dirty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en-US" sz="1800" b="0" dirty="0" err="1" smtClean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ff</a:t>
            </a:r>
            <a:r>
              <a:rPr lang="en-US" sz="1800" b="0" dirty="0" smtClean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en-US" sz="1800" b="0" dirty="0" err="1" smtClean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ff</a:t>
            </a:r>
            <a:r>
              <a:rPr lang="en-US" sz="1800" b="0" dirty="0" smtClean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 </a:t>
            </a:r>
            <a:r>
              <a:rPr lang="en-US" sz="1800" b="0" dirty="0" err="1" smtClean="0">
                <a:solidFill>
                  <a:srgbClr val="0070C0"/>
                </a:solidFill>
                <a:latin typeface="Anonymous Pro" charset="0"/>
                <a:ea typeface="Anonymous Pro" charset="0"/>
                <a:cs typeface="Anonymous Pro" charset="0"/>
              </a:rPr>
              <a:t>ff</a:t>
            </a:r>
            <a:r>
              <a:rPr lang="en-US" sz="1800" b="0" dirty="0" smtClean="0">
                <a:solidFill>
                  <a:srgbClr val="C00000"/>
                </a:solidFill>
                <a:latin typeface="Roboto" charset="0"/>
                <a:ea typeface="Roboto" charset="0"/>
                <a:cs typeface="Roboto" charset="0"/>
              </a:rPr>
              <a:t> </a:t>
            </a:r>
            <a:r>
              <a:rPr lang="en-US" sz="1800" b="0" dirty="0" smtClean="0">
                <a:latin typeface="Roboto" charset="0"/>
                <a:ea typeface="Roboto" charset="0"/>
                <a:cs typeface="Roboto" charset="0"/>
              </a:rPr>
              <a:t>= -22 </a:t>
            </a:r>
            <a:r>
              <a:rPr lang="en-US" sz="1400" b="0" dirty="0" smtClean="0">
                <a:latin typeface="Roboto" charset="0"/>
                <a:ea typeface="Roboto" charset="0"/>
                <a:cs typeface="Roboto" charset="0"/>
              </a:rPr>
              <a:t>(little endian)</a:t>
            </a:r>
            <a:endParaRPr kumimoji="0" lang="en-US" sz="1800" b="0" strike="noStrike" cap="none" normalizeH="0" baseline="0" dirty="0" smtClean="0">
              <a:ln>
                <a:noFill/>
              </a:ln>
              <a:effectLst/>
              <a:latin typeface="Roboto" charset="0"/>
              <a:ea typeface="Roboto" charset="0"/>
              <a:cs typeface="Robo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8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template2010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01-overview</Template>
  <TotalTime>26124</TotalTime>
  <Words>861</Words>
  <Application>Microsoft Macintosh PowerPoint</Application>
  <PresentationFormat>On-screen Show (4:3)</PresentationFormat>
  <Paragraphs>246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.AppleSystemUIFont</vt:lpstr>
      <vt:lpstr>Anonymous Pro</vt:lpstr>
      <vt:lpstr>Anonymous Pro Regular</vt:lpstr>
      <vt:lpstr>Arial Narrow</vt:lpstr>
      <vt:lpstr>Microsoft Sans Serif</vt:lpstr>
      <vt:lpstr>Roboto</vt:lpstr>
      <vt:lpstr>Roboto Regular</vt:lpstr>
      <vt:lpstr>Times New Roman</vt:lpstr>
      <vt:lpstr>Wingdings</vt:lpstr>
      <vt:lpstr>Wingdings 2</vt:lpstr>
      <vt:lpstr>Arial</vt:lpstr>
      <vt:lpstr>template2010</vt:lpstr>
      <vt:lpstr>Roadmap</vt:lpstr>
      <vt:lpstr>Assembly Programmer’s View</vt:lpstr>
      <vt:lpstr>x86-64 Instructions</vt:lpstr>
      <vt:lpstr>Turning C into Object Code</vt:lpstr>
      <vt:lpstr>Machine Instruction Example</vt:lpstr>
      <vt:lpstr>Assembling</vt:lpstr>
      <vt:lpstr>A Picture of Memory (64-bit view)</vt:lpstr>
      <vt:lpstr>A Picture of Memory (64-bit view)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Brandon Holt</cp:lastModifiedBy>
  <cp:revision>749</cp:revision>
  <cp:lastPrinted>2016-04-07T21:54:03Z</cp:lastPrinted>
  <dcterms:created xsi:type="dcterms:W3CDTF">2012-04-05T08:21:32Z</dcterms:created>
  <dcterms:modified xsi:type="dcterms:W3CDTF">2016-04-23T01:27:43Z</dcterms:modified>
</cp:coreProperties>
</file>