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4" r:id="rId1"/>
  </p:sldMasterIdLst>
  <p:notesMasterIdLst>
    <p:notesMasterId r:id="rId23"/>
  </p:notesMasterIdLst>
  <p:sldIdLst>
    <p:sldId id="311" r:id="rId2"/>
    <p:sldId id="300" r:id="rId3"/>
    <p:sldId id="301" r:id="rId4"/>
    <p:sldId id="303" r:id="rId5"/>
    <p:sldId id="305" r:id="rId6"/>
    <p:sldId id="306" r:id="rId7"/>
    <p:sldId id="307" r:id="rId8"/>
    <p:sldId id="308" r:id="rId9"/>
    <p:sldId id="309" r:id="rId10"/>
    <p:sldId id="312" r:id="rId11"/>
    <p:sldId id="313" r:id="rId12"/>
    <p:sldId id="314" r:id="rId13"/>
    <p:sldId id="315" r:id="rId14"/>
    <p:sldId id="317" r:id="rId15"/>
    <p:sldId id="318" r:id="rId16"/>
    <p:sldId id="310" r:id="rId17"/>
    <p:sldId id="320" r:id="rId18"/>
    <p:sldId id="323" r:id="rId19"/>
    <p:sldId id="321" r:id="rId20"/>
    <p:sldId id="330" r:id="rId21"/>
    <p:sldId id="332" r:id="rId22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261"/>
    <a:srgbClr val="FF1493"/>
    <a:srgbClr val="BDFCC9"/>
    <a:srgbClr val="FFD700"/>
    <a:srgbClr val="0000FF"/>
    <a:srgbClr val="00FF00"/>
    <a:srgbClr val="4E6F21"/>
    <a:srgbClr val="E92A45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776BE2-7582-46E7-AF97-F2E79BD5B32D}">
  <a:tblStyle styleId="{27776BE2-7582-46E7-AF97-F2E79BD5B32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8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99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61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Ones digit, Tens digit, Hundreds digit,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9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52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happened to base 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21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dirty="0" smtClean="0"/>
              <a:t>Base 2 is too hard for humans to read, so we use base 16 as a convenient way to hold what is effectively binary data in our brains.</a:t>
            </a:r>
          </a:p>
        </p:txBody>
      </p:sp>
    </p:spTree>
    <p:extLst>
      <p:ext uri="{BB962C8B-B14F-4D97-AF65-F5344CB8AC3E}">
        <p14:creationId xmlns:p14="http://schemas.microsoft.com/office/powerpoint/2010/main" val="407383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1618765"/>
            <a:ext cx="5829300" cy="553998"/>
          </a:xfrm>
        </p:spPr>
        <p:txBody>
          <a:bodyPr>
            <a:spAutoFit/>
          </a:bodyPr>
          <a:lstStyle>
            <a:lvl1pPr algn="ctr">
              <a:defRPr sz="3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42946" y="2914650"/>
            <a:ext cx="3402378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12676" y="2193708"/>
            <a:ext cx="5832648" cy="0"/>
          </a:xfrm>
          <a:prstGeom prst="line">
            <a:avLst/>
          </a:prstGeom>
          <a:ln w="12700">
            <a:solidFill>
              <a:srgbClr val="1BA1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6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50658" y="735546"/>
            <a:ext cx="6156684" cy="0"/>
          </a:xfrm>
          <a:prstGeom prst="line">
            <a:avLst/>
          </a:prstGeom>
          <a:ln w="9525">
            <a:solidFill>
              <a:srgbClr val="1BA1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26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35743" y="205979"/>
            <a:ext cx="1015663" cy="4388644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2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7B261"/>
                </a:soli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dirty="0" smtClean="0"/>
              <a:t>Click to edit Master text styles</a:t>
            </a:r>
          </a:p>
          <a:p>
            <a:pPr lvl="1"/>
            <a:r>
              <a:rPr kumimoji="1" lang="en-US" altLang="ja-JP" dirty="0" smtClean="0"/>
              <a:t>Second level</a:t>
            </a:r>
          </a:p>
          <a:p>
            <a:pPr lvl="2"/>
            <a:r>
              <a:rPr kumimoji="1" lang="en-US" altLang="ja-JP" dirty="0" smtClean="0"/>
              <a:t>Third level</a:t>
            </a:r>
          </a:p>
          <a:p>
            <a:pPr lvl="3"/>
            <a:r>
              <a:rPr kumimoji="1" lang="en-US" altLang="ja-JP" dirty="0" smtClean="0"/>
              <a:t>Fourth level</a:t>
            </a:r>
          </a:p>
          <a:p>
            <a:pPr lvl="4"/>
            <a:r>
              <a:rPr kumimoji="1" lang="en-US" altLang="ja-JP" dirty="0" smtClean="0"/>
              <a:t>Fifth level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50658" y="735546"/>
            <a:ext cx="6156684" cy="0"/>
          </a:xfrm>
          <a:prstGeom prst="line">
            <a:avLst/>
          </a:prstGeom>
          <a:ln w="9525">
            <a:solidFill>
              <a:srgbClr val="1BA1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36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1280164"/>
            <a:ext cx="5829300" cy="1021556"/>
          </a:xfrm>
        </p:spPr>
        <p:txBody>
          <a:bodyPr anchor="t">
            <a:normAutofit/>
          </a:bodyPr>
          <a:lstStyle>
            <a:lvl1pPr algn="l">
              <a:defRPr sz="2700" b="0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627534"/>
            <a:ext cx="5829300" cy="65263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7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350658" y="735546"/>
            <a:ext cx="6156684" cy="0"/>
          </a:xfrm>
          <a:prstGeom prst="line">
            <a:avLst/>
          </a:prstGeom>
          <a:ln w="9525">
            <a:solidFill>
              <a:srgbClr val="1BA1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11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350658" y="735546"/>
            <a:ext cx="6156684" cy="0"/>
          </a:xfrm>
          <a:prstGeom prst="line">
            <a:avLst/>
          </a:prstGeom>
          <a:ln w="9525">
            <a:solidFill>
              <a:srgbClr val="1BA1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57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50658" y="735546"/>
            <a:ext cx="6156684" cy="0"/>
          </a:xfrm>
          <a:prstGeom prst="line">
            <a:avLst/>
          </a:prstGeom>
          <a:ln w="9525">
            <a:solidFill>
              <a:srgbClr val="1BA1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6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522327"/>
            <a:ext cx="2256235" cy="55399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076326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en-US" altLang="ja-JP" dirty="0" smtClean="0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3702339"/>
            <a:ext cx="4114800" cy="32316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9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4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243850"/>
            <a:ext cx="6172200" cy="507831"/>
          </a:xfrm>
          <a:prstGeom prst="rect">
            <a:avLst/>
          </a:prstGeom>
          <a:ln w="0">
            <a:noFill/>
          </a:ln>
        </p:spPr>
        <p:txBody>
          <a:bodyPr vert="horz" lIns="91440" tIns="45720" rIns="91440" bIns="45720" rtlCol="0" anchor="ctr">
            <a:sp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951571"/>
            <a:ext cx="6172200" cy="3643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1/27/2016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CS10 Sp16 - Lecture 3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1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>
          <a:solidFill>
            <a:srgbClr val="E7B26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Decimal, Binary, and Hexadecimal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13</a:t>
            </a:r>
            <a:r>
              <a:rPr lang="en-US" baseline="-25000" dirty="0" smtClean="0"/>
              <a:t>10</a:t>
            </a:r>
            <a:r>
              <a:rPr lang="en-US" dirty="0" smtClean="0"/>
              <a:t> to binary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/>
              <a:t>Hints:</a:t>
            </a:r>
          </a:p>
          <a:p>
            <a:pPr marL="341313"/>
            <a:r>
              <a:rPr lang="en-US" sz="1800" dirty="0" smtClean="0"/>
              <a:t>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= 8</a:t>
            </a:r>
          </a:p>
          <a:p>
            <a:pPr marL="341313"/>
            <a:r>
              <a:rPr lang="en-US" sz="1800" dirty="0" smtClean="0"/>
              <a:t>2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= 4</a:t>
            </a:r>
          </a:p>
          <a:p>
            <a:pPr marL="341313"/>
            <a:r>
              <a:rPr lang="en-US" sz="1800" dirty="0" smtClean="0"/>
              <a:t>2</a:t>
            </a:r>
            <a:r>
              <a:rPr lang="en-US" sz="1800" baseline="30000" dirty="0" smtClean="0"/>
              <a:t>1</a:t>
            </a:r>
            <a:r>
              <a:rPr lang="en-US" sz="1800" dirty="0" smtClean="0"/>
              <a:t> = 2</a:t>
            </a:r>
          </a:p>
          <a:p>
            <a:pPr marL="341313"/>
            <a:r>
              <a:rPr lang="en-US" sz="1800" dirty="0" smtClean="0"/>
              <a:t>2</a:t>
            </a:r>
            <a:r>
              <a:rPr lang="en-US" sz="1800" baseline="30000" dirty="0" smtClean="0"/>
              <a:t>0</a:t>
            </a:r>
            <a:r>
              <a:rPr lang="en-US" sz="1800" dirty="0" smtClean="0"/>
              <a:t> =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1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Converting from Decimal to Binary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Given a decimal number N:</a:t>
            </a:r>
          </a:p>
          <a:p>
            <a:pPr marL="338328" indent="-256032"/>
            <a:r>
              <a:rPr lang="en-US" sz="1800" dirty="0" smtClean="0"/>
              <a:t>List increasing powers </a:t>
            </a:r>
            <a:r>
              <a:rPr lang="en-US" sz="1800" dirty="0"/>
              <a:t>of </a:t>
            </a:r>
            <a:r>
              <a:rPr lang="en-US" sz="1800" dirty="0" smtClean="0"/>
              <a:t>2 from right to left until ≥ N</a:t>
            </a:r>
            <a:endParaRPr lang="en-US" sz="1800" dirty="0"/>
          </a:p>
          <a:p>
            <a:pPr marL="338328" indent="-256032"/>
            <a:r>
              <a:rPr lang="en-US" sz="1800" dirty="0" smtClean="0"/>
              <a:t>From left to right, </a:t>
            </a:r>
            <a:r>
              <a:rPr lang="en-US" sz="1800" dirty="0"/>
              <a:t>ask is that </a:t>
            </a:r>
            <a:r>
              <a:rPr lang="en-US" sz="1800" dirty="0" smtClean="0"/>
              <a:t>(power of 2) </a:t>
            </a:r>
            <a:r>
              <a:rPr lang="en-US" sz="1800" dirty="0"/>
              <a:t>≤ N?</a:t>
            </a:r>
          </a:p>
          <a:p>
            <a:pPr marL="630936" lvl="1" indent="-283464"/>
            <a:r>
              <a:rPr lang="en-US" sz="1600" dirty="0"/>
              <a:t>If </a:t>
            </a:r>
            <a:r>
              <a:rPr lang="en-US" sz="1600" b="1" dirty="0" smtClean="0"/>
              <a:t>YES</a:t>
            </a:r>
            <a:r>
              <a:rPr lang="en-US" sz="1600" dirty="0" smtClean="0"/>
              <a:t>, put a </a:t>
            </a:r>
            <a:r>
              <a:rPr lang="en-US" sz="1600" dirty="0"/>
              <a:t>1 </a:t>
            </a:r>
            <a:r>
              <a:rPr lang="en-US" sz="1600" dirty="0" smtClean="0"/>
              <a:t>below </a:t>
            </a:r>
            <a:r>
              <a:rPr lang="en-US" sz="1600" dirty="0"/>
              <a:t>and subtract that power from </a:t>
            </a:r>
            <a:r>
              <a:rPr lang="en-US" sz="1600" dirty="0" smtClean="0"/>
              <a:t>N</a:t>
            </a:r>
            <a:endParaRPr lang="en-US" sz="1600" dirty="0"/>
          </a:p>
          <a:p>
            <a:pPr marL="630936" lvl="1" indent="-283464"/>
            <a:r>
              <a:rPr lang="en-US" sz="1600" dirty="0"/>
              <a:t>If </a:t>
            </a:r>
            <a:r>
              <a:rPr lang="en-US" sz="1600" b="1" dirty="0" smtClean="0"/>
              <a:t>NO</a:t>
            </a:r>
            <a:r>
              <a:rPr lang="en-US" sz="1600" dirty="0" smtClean="0"/>
              <a:t>, </a:t>
            </a:r>
            <a:r>
              <a:rPr lang="en-US" sz="1600" dirty="0"/>
              <a:t>put a 0 </a:t>
            </a:r>
            <a:r>
              <a:rPr lang="en-US" sz="1600" dirty="0" smtClean="0"/>
              <a:t>below and </a:t>
            </a:r>
            <a:r>
              <a:rPr lang="en-US" sz="1600" dirty="0"/>
              <a:t>keep </a:t>
            </a:r>
            <a:r>
              <a:rPr lang="en-US" sz="1600" dirty="0" smtClean="0"/>
              <a:t>going</a:t>
            </a:r>
            <a:endParaRPr lang="en-US" sz="1600" dirty="0"/>
          </a:p>
          <a:p>
            <a:pPr marL="342900" indent="-171450"/>
            <a:endParaRPr lang="en-US" dirty="0" smtClean="0"/>
          </a:p>
          <a:p>
            <a:pPr marL="3429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</a:t>
            </a:r>
            <a:r>
              <a:rPr lang="en-US" dirty="0"/>
              <a:t>for 13:</a:t>
            </a:r>
          </a:p>
          <a:p>
            <a:endParaRPr lang="en-US" dirty="0"/>
          </a:p>
        </p:txBody>
      </p:sp>
      <p:graphicFrame>
        <p:nvGraphicFramePr>
          <p:cNvPr id="7" name="Shape 160"/>
          <p:cNvGraphicFramePr/>
          <p:nvPr>
            <p:extLst>
              <p:ext uri="{D42A27DB-BD31-4B8C-83A1-F6EECF244321}">
                <p14:modId xmlns:p14="http://schemas.microsoft.com/office/powerpoint/2010/main" val="798167988"/>
              </p:ext>
            </p:extLst>
          </p:nvPr>
        </p:nvGraphicFramePr>
        <p:xfrm>
          <a:off x="2743200" y="3355848"/>
          <a:ext cx="3749040" cy="822916"/>
        </p:xfrm>
        <a:graphic>
          <a:graphicData uri="http://schemas.openxmlformats.org/drawingml/2006/table">
            <a:tbl>
              <a:tblPr>
                <a:noFill/>
                <a:tableStyleId>{27776BE2-7582-46E7-AF97-F2E79BD5B32D}</a:tableStyleId>
              </a:tblPr>
              <a:tblGrid>
                <a:gridCol w="822960"/>
                <a:gridCol w="731520"/>
                <a:gridCol w="731520"/>
                <a:gridCol w="731520"/>
                <a:gridCol w="731520"/>
              </a:tblGrid>
              <a:tr h="41145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=16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=8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=4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=2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=1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</a:tr>
              <a:tr h="41145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2728" y="3355848"/>
            <a:ext cx="3305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1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2100" dirty="0" smtClean="0">
                <a:solidFill>
                  <a:schemeClr val="tx1"/>
                </a:solidFill>
                <a:latin typeface="+mn-lt"/>
              </a:rPr>
              <a:t>5</a:t>
            </a:r>
          </a:p>
          <a:p>
            <a:pPr algn="ctr"/>
            <a:r>
              <a:rPr lang="en-US" sz="2100" dirty="0" smtClean="0">
                <a:solidFill>
                  <a:schemeClr val="tx1"/>
                </a:solidFill>
                <a:latin typeface="+mn-lt"/>
              </a:rPr>
              <a:t>1</a:t>
            </a:r>
          </a:p>
          <a:p>
            <a:pPr algn="ctr"/>
            <a:r>
              <a:rPr lang="en-US" sz="2100" dirty="0">
                <a:solidFill>
                  <a:schemeClr val="tx1"/>
                </a:solidFill>
                <a:latin typeface="+mn-lt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6160" y="3769473"/>
            <a:ext cx="731520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accent3"/>
                </a:solidFill>
                <a:latin typeface="+mn-lt"/>
              </a:rPr>
              <a:t>1</a:t>
            </a:r>
            <a:endParaRPr lang="en-US" sz="18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7680" y="3764259"/>
            <a:ext cx="731520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accent3"/>
                </a:solidFill>
                <a:latin typeface="+mn-lt"/>
              </a:rPr>
              <a:t>1</a:t>
            </a:r>
            <a:endParaRPr lang="en-US" sz="18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761233"/>
            <a:ext cx="731520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accent3"/>
                </a:solidFill>
                <a:latin typeface="+mn-lt"/>
              </a:rPr>
              <a:t>0</a:t>
            </a:r>
            <a:endParaRPr lang="en-US" sz="18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0720" y="3767284"/>
            <a:ext cx="731520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accent3"/>
                </a:solidFill>
                <a:latin typeface="+mn-lt"/>
              </a:rPr>
              <a:t>1</a:t>
            </a:r>
            <a:endParaRPr lang="en-US" sz="1800" b="1" dirty="0">
              <a:solidFill>
                <a:schemeClr val="accent3"/>
              </a:solidFill>
              <a:latin typeface="+mn-lt"/>
            </a:endParaRPr>
          </a:p>
        </p:txBody>
      </p:sp>
      <p:cxnSp>
        <p:nvCxnSpPr>
          <p:cNvPr id="13" name="Shape 165"/>
          <p:cNvCxnSpPr/>
          <p:nvPr/>
        </p:nvCxnSpPr>
        <p:spPr>
          <a:xfrm flipV="1">
            <a:off x="1931693" y="3429000"/>
            <a:ext cx="219150" cy="27432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" name="Shape 165"/>
          <p:cNvCxnSpPr/>
          <p:nvPr/>
        </p:nvCxnSpPr>
        <p:spPr>
          <a:xfrm flipV="1">
            <a:off x="1928423" y="3741976"/>
            <a:ext cx="219150" cy="27432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" name="Shape 165"/>
          <p:cNvCxnSpPr/>
          <p:nvPr/>
        </p:nvCxnSpPr>
        <p:spPr>
          <a:xfrm flipV="1">
            <a:off x="1924870" y="4079026"/>
            <a:ext cx="219150" cy="27432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TextBox 15"/>
          <p:cNvSpPr txBox="1"/>
          <p:nvPr/>
        </p:nvSpPr>
        <p:spPr>
          <a:xfrm>
            <a:off x="2743200" y="3769473"/>
            <a:ext cx="822960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0432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Converting from Decimal to Base B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Given a decimal number N:</a:t>
            </a:r>
          </a:p>
          <a:p>
            <a:pPr marL="338328" indent="-256032"/>
            <a:r>
              <a:rPr lang="en-US" sz="1800" dirty="0" smtClean="0"/>
              <a:t>List increasing powers </a:t>
            </a:r>
            <a:r>
              <a:rPr lang="en-US" sz="1800" dirty="0"/>
              <a:t>of B</a:t>
            </a:r>
            <a:r>
              <a:rPr lang="en-US" sz="1800" dirty="0" smtClean="0"/>
              <a:t> from right to left until ≥ N</a:t>
            </a:r>
            <a:endParaRPr lang="en-US" sz="1800" dirty="0"/>
          </a:p>
          <a:p>
            <a:pPr marL="338328" indent="-256032"/>
            <a:r>
              <a:rPr lang="en-US" sz="1800" dirty="0" smtClean="0"/>
              <a:t>From left to right, </a:t>
            </a:r>
            <a:r>
              <a:rPr lang="en-US" sz="1800" dirty="0"/>
              <a:t>ask is that </a:t>
            </a:r>
            <a:r>
              <a:rPr lang="en-US" sz="1800" dirty="0" smtClean="0"/>
              <a:t>(power of B) </a:t>
            </a:r>
            <a:r>
              <a:rPr lang="en-US" sz="1800" dirty="0"/>
              <a:t>≤ N?</a:t>
            </a:r>
          </a:p>
          <a:p>
            <a:pPr marL="630936" lvl="1" indent="-283464"/>
            <a:r>
              <a:rPr lang="en-US" sz="1600" dirty="0"/>
              <a:t>If </a:t>
            </a:r>
            <a:r>
              <a:rPr lang="en-US" sz="1600" b="1" dirty="0" smtClean="0"/>
              <a:t>YES</a:t>
            </a:r>
            <a:r>
              <a:rPr lang="en-US" sz="1600" dirty="0" smtClean="0"/>
              <a:t>, put </a:t>
            </a:r>
            <a:r>
              <a:rPr lang="en-US" sz="1600" i="1" dirty="0" smtClean="0">
                <a:solidFill>
                  <a:schemeClr val="accent3"/>
                </a:solidFill>
              </a:rPr>
              <a:t>how many</a:t>
            </a:r>
            <a:r>
              <a:rPr lang="en-US" sz="1600" dirty="0" smtClean="0"/>
              <a:t> of that power go into N and </a:t>
            </a:r>
            <a:r>
              <a:rPr lang="en-US" sz="1600" dirty="0"/>
              <a:t>subtract </a:t>
            </a:r>
            <a:r>
              <a:rPr lang="en-US" sz="1600" dirty="0" smtClean="0"/>
              <a:t>from N</a:t>
            </a:r>
            <a:endParaRPr lang="en-US" sz="1600" dirty="0"/>
          </a:p>
          <a:p>
            <a:pPr marL="630936" lvl="1" indent="-283464"/>
            <a:r>
              <a:rPr lang="en-US" sz="1600" dirty="0"/>
              <a:t>If </a:t>
            </a:r>
            <a:r>
              <a:rPr lang="en-US" sz="1600" b="1" dirty="0" smtClean="0"/>
              <a:t>NO</a:t>
            </a:r>
            <a:r>
              <a:rPr lang="en-US" sz="1600" dirty="0" smtClean="0"/>
              <a:t>, </a:t>
            </a:r>
            <a:r>
              <a:rPr lang="en-US" sz="1600" dirty="0"/>
              <a:t>put a 0 and keep </a:t>
            </a:r>
            <a:r>
              <a:rPr lang="en-US" sz="1600" dirty="0" smtClean="0"/>
              <a:t>going</a:t>
            </a:r>
            <a:endParaRPr lang="en-US" dirty="0" smtClean="0"/>
          </a:p>
          <a:p>
            <a:pPr marL="3429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</a:t>
            </a:r>
            <a:r>
              <a:rPr lang="en-US" dirty="0"/>
              <a:t>for </a:t>
            </a:r>
            <a:r>
              <a:rPr lang="en-US" dirty="0" smtClean="0"/>
              <a:t>165 into hexadecimal (base 16):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Shape 160"/>
          <p:cNvGraphicFramePr/>
          <p:nvPr>
            <p:extLst>
              <p:ext uri="{D42A27DB-BD31-4B8C-83A1-F6EECF244321}">
                <p14:modId xmlns:p14="http://schemas.microsoft.com/office/powerpoint/2010/main" val="1601864432"/>
              </p:ext>
            </p:extLst>
          </p:nvPr>
        </p:nvGraphicFramePr>
        <p:xfrm>
          <a:off x="2743200" y="3657600"/>
          <a:ext cx="3749040" cy="822916"/>
        </p:xfrm>
        <a:graphic>
          <a:graphicData uri="http://schemas.openxmlformats.org/drawingml/2006/table">
            <a:tbl>
              <a:tblPr>
                <a:noFill/>
                <a:tableStyleId>{27776BE2-7582-46E7-AF97-F2E79BD5B32D}</a:tableStyleId>
              </a:tblPr>
              <a:tblGrid>
                <a:gridCol w="1408176"/>
                <a:gridCol w="1170432"/>
                <a:gridCol w="1170432"/>
              </a:tblGrid>
              <a:tr h="41145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=256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=16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r>
                        <a:rPr lang="en" sz="1800" b="0" baseline="3000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r>
                        <a:rPr lang="en" sz="1800" b="0" dirty="0" smtClean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=1</a:t>
                      </a:r>
                      <a:endParaRPr lang="en" sz="1800" b="0" dirty="0"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</a:tr>
              <a:tr h="411458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69" marR="68569" marT="68569" marB="68569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46546" y="3211061"/>
            <a:ext cx="33054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1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2100" dirty="0" smtClean="0">
                <a:solidFill>
                  <a:schemeClr val="tx1"/>
                </a:solidFill>
                <a:latin typeface="+mn-lt"/>
              </a:rPr>
              <a:t>5</a:t>
            </a:r>
          </a:p>
          <a:p>
            <a:pPr algn="ctr"/>
            <a:r>
              <a:rPr lang="en-US" sz="2100" dirty="0">
                <a:solidFill>
                  <a:schemeClr val="tx1"/>
                </a:solidFill>
                <a:latin typeface="+mn-lt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1376" y="4069080"/>
            <a:ext cx="1170432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accent3"/>
                </a:solidFill>
                <a:latin typeface="+mn-lt"/>
              </a:rPr>
              <a:t>A (10)</a:t>
            </a:r>
            <a:endParaRPr lang="en-US" sz="18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1808" y="4069080"/>
            <a:ext cx="1170432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  <a:latin typeface="+mn-lt"/>
              </a:rPr>
              <a:t>5</a:t>
            </a:r>
          </a:p>
        </p:txBody>
      </p:sp>
      <p:cxnSp>
        <p:nvCxnSpPr>
          <p:cNvPr id="13" name="Shape 165"/>
          <p:cNvCxnSpPr/>
          <p:nvPr/>
        </p:nvCxnSpPr>
        <p:spPr>
          <a:xfrm flipV="1">
            <a:off x="2002241" y="3287001"/>
            <a:ext cx="219150" cy="27432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" name="Shape 165"/>
          <p:cNvCxnSpPr/>
          <p:nvPr/>
        </p:nvCxnSpPr>
        <p:spPr>
          <a:xfrm flipV="1">
            <a:off x="2002241" y="3604815"/>
            <a:ext cx="219150" cy="27432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TextBox 15"/>
          <p:cNvSpPr txBox="1"/>
          <p:nvPr/>
        </p:nvSpPr>
        <p:spPr>
          <a:xfrm>
            <a:off x="2743200" y="4069080"/>
            <a:ext cx="1408176" cy="4114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8448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42900" y="243850"/>
                <a:ext cx="6172200" cy="507831"/>
              </a:xfrm>
            </p:spPr>
            <p:txBody>
              <a:bodyPr/>
              <a:lstStyle/>
              <a:p>
                <a:r>
                  <a:rPr lang="en-US" dirty="0" smtClean="0"/>
                  <a:t>Converting Binary</a:t>
                </a:r>
                <a:r>
                  <a:rPr lang="en" dirty="0"/>
                  <a:t> </a:t>
                </a:r>
                <a14:m>
                  <m:oMath xmlns:m="http://schemas.openxmlformats.org/officeDocument/2006/math">
                    <m:r>
                      <a:rPr lang="e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 smtClean="0"/>
                  <a:t> Hexadecimal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42900" y="243850"/>
                <a:ext cx="6172200" cy="507831"/>
              </a:xfrm>
              <a:blipFill rotWithShape="0">
                <a:blip r:embed="rId2"/>
                <a:stretch>
                  <a:fillRect l="-1876" t="-10843" b="-3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951571"/>
                <a:ext cx="4206240" cy="384048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Hex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Binary</a:t>
                </a:r>
              </a:p>
              <a:p>
                <a:pPr marL="341313"/>
                <a:r>
                  <a:rPr lang="en-US" sz="1800" dirty="0" smtClean="0"/>
                  <a:t>Substitute hex digits, then drop 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leading zeros</a:t>
                </a:r>
              </a:p>
              <a:p>
                <a:pPr marL="341313"/>
                <a:r>
                  <a:rPr lang="en-US" sz="1800" dirty="0" smtClean="0"/>
                  <a:t>Example:  0x2D in binary</a:t>
                </a:r>
                <a:endParaRPr lang="en-US" sz="1800" dirty="0"/>
              </a:p>
              <a:p>
                <a:pPr lvl="1"/>
                <a:r>
                  <a:rPr lang="en-US" sz="1500" dirty="0" smtClean="0"/>
                  <a:t>0x2 is 0b0010, 0xD is 0b1101</a:t>
                </a:r>
              </a:p>
              <a:p>
                <a:pPr lvl="1"/>
                <a:r>
                  <a:rPr lang="en-US" sz="1500" dirty="0" smtClean="0"/>
                  <a:t>Drop two leading zeros, answer is 0b101101</a:t>
                </a:r>
              </a:p>
              <a:p>
                <a:endParaRPr lang="en-US" sz="1500" dirty="0"/>
              </a:p>
              <a:p>
                <a:pPr marL="0" indent="0">
                  <a:buNone/>
                </a:pPr>
                <a:r>
                  <a:rPr lang="en-US" dirty="0" smtClean="0"/>
                  <a:t>Binary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Hex</a:t>
                </a:r>
              </a:p>
              <a:p>
                <a:pPr marL="341313"/>
                <a:r>
                  <a:rPr lang="en-US" sz="1800" dirty="0" smtClean="0"/>
                  <a:t>Pad with 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leading zeros </a:t>
                </a:r>
                <a:r>
                  <a:rPr lang="en-US" sz="1800" dirty="0" smtClean="0"/>
                  <a:t>until multiple of 4, then substitute groups of 4</a:t>
                </a:r>
              </a:p>
              <a:p>
                <a:pPr marL="341313"/>
                <a:r>
                  <a:rPr lang="en-US" sz="1800" dirty="0" smtClean="0"/>
                  <a:t>Example:  0b101101</a:t>
                </a:r>
              </a:p>
              <a:p>
                <a:pPr lvl="1"/>
                <a:r>
                  <a:rPr lang="en-US" sz="1500" dirty="0" smtClean="0"/>
                  <a:t>Pad to 0b 0010 1101</a:t>
                </a:r>
              </a:p>
              <a:p>
                <a:pPr lvl="1"/>
                <a:r>
                  <a:rPr lang="en-US" sz="1500" dirty="0" smtClean="0"/>
                  <a:t>Substitute to get 0x2D</a:t>
                </a:r>
                <a:endParaRPr lang="en-US" sz="1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951571"/>
                <a:ext cx="4206240" cy="3840480"/>
              </a:xfrm>
              <a:blipFill rotWithShape="0">
                <a:blip r:embed="rId3"/>
                <a:stretch>
                  <a:fillRect l="-1304" t="-794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081280"/>
              </p:ext>
            </p:extLst>
          </p:nvPr>
        </p:nvGraphicFramePr>
        <p:xfrm>
          <a:off x="4594860" y="951571"/>
          <a:ext cx="1920240" cy="3497580"/>
        </p:xfrm>
        <a:graphic>
          <a:graphicData uri="http://schemas.openxmlformats.org/drawingml/2006/table">
            <a:tbl>
              <a:tblPr firstRow="1" bandRow="1">
                <a:tableStyleId>{27776BE2-7582-46E7-AF97-F2E79BD5B32D}</a:tableStyleId>
              </a:tblPr>
              <a:tblGrid>
                <a:gridCol w="640080"/>
                <a:gridCol w="640080"/>
                <a:gridCol w="640080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10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16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2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Binary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Hex Practice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76" t="-10843" b="-3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0b100110110101101</a:t>
            </a:r>
          </a:p>
          <a:p>
            <a:pPr marL="341313"/>
            <a:r>
              <a:rPr lang="en-US" sz="1800" dirty="0" smtClean="0"/>
              <a:t>How many digits?</a:t>
            </a:r>
          </a:p>
          <a:p>
            <a:pPr marL="341313"/>
            <a:r>
              <a:rPr lang="en-US" sz="1800" dirty="0" smtClean="0"/>
              <a:t>Pad: 0b 0100 1101 1010 1101</a:t>
            </a:r>
          </a:p>
          <a:p>
            <a:pPr marL="341313"/>
            <a:r>
              <a:rPr lang="en-US" sz="1800" dirty="0" smtClean="0"/>
              <a:t>Substitute: </a:t>
            </a:r>
            <a:r>
              <a:rPr lang="en-US" sz="1800" dirty="0" smtClean="0">
                <a:solidFill>
                  <a:schemeClr val="accent3"/>
                </a:solidFill>
              </a:rPr>
              <a:t>0x4DAD</a:t>
            </a:r>
            <a:endParaRPr lang="en-US" sz="1800" dirty="0">
              <a:solidFill>
                <a:schemeClr val="accent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569811"/>
              </p:ext>
            </p:extLst>
          </p:nvPr>
        </p:nvGraphicFramePr>
        <p:xfrm>
          <a:off x="4594860" y="951571"/>
          <a:ext cx="1920240" cy="3497580"/>
        </p:xfrm>
        <a:graphic>
          <a:graphicData uri="http://schemas.openxmlformats.org/drawingml/2006/table">
            <a:tbl>
              <a:tblPr firstRow="1" bandRow="1">
                <a:tableStyleId>{27776BE2-7582-46E7-AF97-F2E79BD5B32D}</a:tableStyleId>
              </a:tblPr>
              <a:tblGrid>
                <a:gridCol w="640080"/>
                <a:gridCol w="640080"/>
                <a:gridCol w="640080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10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16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2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76487" y="1329361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?  15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36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learning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does all of this matter?</a:t>
            </a:r>
          </a:p>
          <a:p>
            <a:pPr marL="341313"/>
            <a:r>
              <a:rPr lang="en-US" sz="1800" dirty="0" smtClean="0"/>
              <a:t>Humans think about numbers in base 10 but </a:t>
            </a:r>
            <a:r>
              <a:rPr lang="en-US" sz="1800" dirty="0" smtClean="0">
                <a:solidFill>
                  <a:schemeClr val="accent3"/>
                </a:solidFill>
              </a:rPr>
              <a:t>computers think about numbers in base 2</a:t>
            </a:r>
          </a:p>
          <a:p>
            <a:pPr marL="341313"/>
            <a:r>
              <a:rPr lang="en-US" sz="1800" dirty="0" smtClean="0"/>
              <a:t>How is it that computers can do all of the amazing things that they do?</a:t>
            </a:r>
          </a:p>
          <a:p>
            <a:pPr marL="630936" lvl="1" indent="-283464"/>
            <a:r>
              <a:rPr lang="en-US" sz="1600" dirty="0" smtClean="0">
                <a:solidFill>
                  <a:schemeClr val="accent3"/>
                </a:solidFill>
              </a:rPr>
              <a:t>Binary encoding</a:t>
            </a:r>
            <a:endParaRPr lang="en-US" sz="1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9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Encoding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Encoding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3"/>
                    </a:solidFill>
                  </a:rPr>
                  <a:t>AMAZING FACT:  You can represent </a:t>
                </a:r>
                <a:r>
                  <a:rPr lang="en-US" i="1" dirty="0" smtClean="0">
                    <a:solidFill>
                      <a:schemeClr val="accent3"/>
                    </a:solidFill>
                  </a:rPr>
                  <a:t>anything</a:t>
                </a:r>
                <a:r>
                  <a:rPr lang="en-US" dirty="0" smtClean="0">
                    <a:solidFill>
                      <a:schemeClr val="accent3"/>
                    </a:solidFill>
                  </a:rPr>
                  <a:t> countable using numbers!</a:t>
                </a:r>
              </a:p>
              <a:p>
                <a:pPr marL="338328"/>
                <a:r>
                  <a:rPr lang="en-US" sz="1800" dirty="0" smtClean="0"/>
                  <a:t>Need to agree on an 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encoding</a:t>
                </a:r>
                <a:endParaRPr lang="en-US" sz="1800" dirty="0" smtClean="0"/>
              </a:p>
              <a:p>
                <a:pPr marL="338328"/>
                <a:r>
                  <a:rPr lang="en-US" sz="1800" dirty="0" smtClean="0"/>
                  <a:t>Kind of like learning a new language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Examples</a:t>
                </a:r>
                <a:r>
                  <a:rPr lang="en-US" dirty="0" smtClean="0"/>
                  <a:t>:</a:t>
                </a:r>
              </a:p>
              <a:p>
                <a:pPr marL="338328"/>
                <a:r>
                  <a:rPr lang="en-US" sz="1800" dirty="0" smtClean="0"/>
                  <a:t>Decimal Numbers:  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800" dirty="0" smtClean="0"/>
                  <a:t>0b0, 1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800" dirty="0" smtClean="0"/>
                  <a:t>0b1, 2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800" dirty="0" smtClean="0"/>
                  <a:t>0b10, etc.</a:t>
                </a:r>
              </a:p>
              <a:p>
                <a:pPr marL="338328"/>
                <a:r>
                  <a:rPr lang="en-US" sz="1800" dirty="0" smtClean="0"/>
                  <a:t>English Letters:  BJC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800" dirty="0" smtClean="0"/>
                  <a:t>0x424A43, yay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800" dirty="0" smtClean="0"/>
                  <a:t>0x796179</a:t>
                </a:r>
              </a:p>
              <a:p>
                <a:pPr marL="338328"/>
                <a:r>
                  <a:rPr lang="en-US" sz="1800" dirty="0"/>
                  <a:t>Emoticons: </a:t>
                </a:r>
                <a:r>
                  <a:rPr lang="en-US" sz="1800" dirty="0" smtClean="0"/>
                  <a:t> 😃 </a:t>
                </a:r>
                <a:r>
                  <a:rPr lang="en-US" sz="1800" dirty="0"/>
                  <a:t>0x0, 😞 0x1</a:t>
                </a:r>
                <a:r>
                  <a:rPr lang="en-US" sz="1800" dirty="0" smtClean="0"/>
                  <a:t>, 😎 0x2, </a:t>
                </a:r>
                <a:r>
                  <a:rPr lang="en-US" sz="1800" dirty="0"/>
                  <a:t>😇 </a:t>
                </a:r>
                <a:r>
                  <a:rPr lang="en-US" sz="1800" dirty="0" smtClean="0"/>
                  <a:t>0x3, </a:t>
                </a:r>
                <a:r>
                  <a:rPr lang="en-US" sz="1800" dirty="0"/>
                  <a:t>😈 </a:t>
                </a:r>
                <a:r>
                  <a:rPr lang="en-US" sz="1800" dirty="0" smtClean="0"/>
                  <a:t>0x4, 🙋 0x5</a:t>
                </a:r>
                <a:endParaRPr lang="en-US" sz="1800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85" t="-1003" r="-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2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Encoding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951571"/>
                <a:ext cx="6172200" cy="38404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With N binary digits, how many things can you represent?</a:t>
                </a:r>
              </a:p>
              <a:p>
                <a:pPr marL="338328"/>
                <a:r>
                  <a:rPr lang="en-US" sz="1800" dirty="0" smtClean="0"/>
                  <a:t>Need N bits to represent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 smtClean="0"/>
                  <a:t> things, where 2</a:t>
                </a:r>
                <a:r>
                  <a:rPr lang="en-US" sz="1800" baseline="30000" dirty="0" smtClean="0"/>
                  <a:t>N</a:t>
                </a:r>
                <a:r>
                  <a:rPr lang="en-US" sz="1800" dirty="0" smtClean="0"/>
                  <a:t> ≥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800" dirty="0" smtClean="0"/>
              </a:p>
              <a:p>
                <a:pPr marL="338328"/>
                <a:r>
                  <a:rPr lang="en-US" sz="1800" u="sng" dirty="0" smtClean="0"/>
                  <a:t>Example</a:t>
                </a:r>
                <a:r>
                  <a:rPr lang="en-US" sz="1800" dirty="0" smtClean="0"/>
                  <a:t>:  5 bits for alphabet because 2</a:t>
                </a:r>
                <a:r>
                  <a:rPr lang="en-US" sz="1800" baseline="30000" dirty="0" smtClean="0"/>
                  <a:t>5 </a:t>
                </a:r>
                <a:r>
                  <a:rPr lang="en-US" sz="1800" dirty="0" smtClean="0"/>
                  <a:t>= 32 &gt; 26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 binary digit is known as a 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bit</a:t>
                </a:r>
              </a:p>
              <a:p>
                <a:pPr marL="0" indent="0">
                  <a:buNone/>
                </a:pPr>
                <a:r>
                  <a:rPr lang="en-US" dirty="0" smtClean="0"/>
                  <a:t>A group of 4 bits (1 hex digit) is called a 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nibble</a:t>
                </a:r>
              </a:p>
              <a:p>
                <a:pPr marL="0" indent="0">
                  <a:buNone/>
                </a:pPr>
                <a:r>
                  <a:rPr lang="en-US" dirty="0" smtClean="0"/>
                  <a:t>A group of 8 bits (2 hex digits) is called a 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byte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bit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2 things, nibble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16 things, byte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256 things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951571"/>
                <a:ext cx="6172200" cy="3840480"/>
              </a:xfrm>
              <a:blipFill rotWithShape="0">
                <a:blip r:embed="rId2"/>
                <a:stretch>
                  <a:fillRect l="-1185" t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44240" y="1280160"/>
            <a:ext cx="7489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chemeClr val="tx1"/>
                </a:solidFill>
                <a:latin typeface="+mn-lt"/>
              </a:rPr>
              <a:t>?  </a:t>
            </a:r>
            <a:r>
              <a:rPr lang="en-US" sz="2100" b="1" dirty="0" smtClean="0">
                <a:solidFill>
                  <a:schemeClr val="accent3"/>
                </a:solidFill>
                <a:latin typeface="+mn-lt"/>
              </a:rPr>
              <a:t>2</a:t>
            </a:r>
            <a:r>
              <a:rPr lang="en-US" sz="2100" b="1" baseline="30000" dirty="0" smtClean="0">
                <a:solidFill>
                  <a:schemeClr val="accent3"/>
                </a:solidFill>
                <a:latin typeface="+mn-lt"/>
              </a:rPr>
              <a:t>N</a:t>
            </a:r>
            <a:endParaRPr lang="en-US" sz="2100" b="1" baseline="30000" dirty="0">
              <a:solidFill>
                <a:schemeClr val="accent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810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1571"/>
            <a:ext cx="6172200" cy="384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A sequence of bits can have many meanings!</a:t>
            </a:r>
          </a:p>
          <a:p>
            <a:pPr marL="0" indent="0">
              <a:buNone/>
            </a:pPr>
            <a:r>
              <a:rPr lang="en-US" dirty="0" smtClean="0"/>
              <a:t>Consider the hex sequence 0x4E6F21</a:t>
            </a:r>
          </a:p>
          <a:p>
            <a:pPr marL="0" indent="0">
              <a:buNone/>
            </a:pPr>
            <a:r>
              <a:rPr lang="en-US" dirty="0" smtClean="0"/>
              <a:t>Common interpretations include:</a:t>
            </a:r>
          </a:p>
          <a:p>
            <a:pPr marL="341313"/>
            <a:r>
              <a:rPr lang="en-US" sz="1800" dirty="0"/>
              <a:t>The decimal number 5140257</a:t>
            </a:r>
          </a:p>
          <a:p>
            <a:pPr marL="341313"/>
            <a:r>
              <a:rPr lang="en-US" sz="1800" dirty="0" smtClean="0"/>
              <a:t>The characters “No!”</a:t>
            </a:r>
          </a:p>
          <a:p>
            <a:pPr marL="341313"/>
            <a:r>
              <a:rPr lang="en-US" sz="1800" dirty="0" smtClean="0"/>
              <a:t>The background color of this slide</a:t>
            </a:r>
          </a:p>
          <a:p>
            <a:pPr marL="341313"/>
            <a:r>
              <a:rPr lang="en-US" sz="1800" dirty="0" smtClean="0"/>
              <a:t>The real number </a:t>
            </a:r>
            <a:r>
              <a:rPr lang="en" sz="1800" dirty="0">
                <a:solidFill>
                  <a:srgbClr val="FFFFFF"/>
                </a:solidFill>
                <a:highlight>
                  <a:srgbClr val="4E6F21"/>
                </a:highlight>
              </a:rPr>
              <a:t>7.203034 x 10</a:t>
            </a:r>
            <a:r>
              <a:rPr lang="en" sz="1800" baseline="30000" dirty="0">
                <a:solidFill>
                  <a:srgbClr val="FFFFFF"/>
                </a:solidFill>
                <a:highlight>
                  <a:srgbClr val="4E6F21"/>
                </a:highlight>
              </a:rPr>
              <a:t>-39</a:t>
            </a:r>
            <a:r>
              <a:rPr lang="en-US" sz="1800" dirty="0" smtClean="0"/>
              <a:t>  </a:t>
            </a:r>
            <a:r>
              <a:rPr lang="en-US" sz="1800" dirty="0" smtClean="0"/>
              <a:t>[floating point]</a:t>
            </a:r>
            <a:endParaRPr lang="en-US" sz="18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 is up to the program/programmer to decide how to </a:t>
            </a:r>
            <a:r>
              <a:rPr lang="en-US" dirty="0" smtClean="0">
                <a:solidFill>
                  <a:schemeClr val="accent2"/>
                </a:solidFill>
              </a:rPr>
              <a:t>interpret</a:t>
            </a:r>
            <a:r>
              <a:rPr lang="en-US" dirty="0" smtClean="0"/>
              <a:t> the sequence of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9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E7B261"/>
                </a:solidFill>
              </a:rPr>
              <a:t>Decimal Numbering System</a:t>
            </a:r>
            <a:endParaRPr lang="en-US" dirty="0">
              <a:solidFill>
                <a:srgbClr val="E7B26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Ten </a:t>
            </a:r>
            <a:r>
              <a:rPr lang="en-US" sz="2000" dirty="0" smtClean="0">
                <a:solidFill>
                  <a:srgbClr val="6A7FBA"/>
                </a:solidFill>
              </a:rPr>
              <a:t>symbols</a:t>
            </a:r>
            <a:r>
              <a:rPr lang="en-US" sz="2000" dirty="0" smtClean="0"/>
              <a:t>:  0, 1, 2, 3, 4, 5, 6, 7, 8, 9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Represent larger numbers as a sequence of </a:t>
            </a:r>
            <a:r>
              <a:rPr lang="en-US" sz="2000" dirty="0" smtClean="0">
                <a:solidFill>
                  <a:srgbClr val="6A7FBA"/>
                </a:solidFill>
              </a:rPr>
              <a:t>digits</a:t>
            </a:r>
          </a:p>
          <a:p>
            <a:pPr marL="341313"/>
            <a:r>
              <a:rPr lang="en-US" sz="1800" dirty="0" smtClean="0"/>
              <a:t>Each digit is one of the available symbols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u="sng" dirty="0" smtClean="0"/>
              <a:t>Example</a:t>
            </a:r>
            <a:r>
              <a:rPr lang="en-US" sz="2000" dirty="0" smtClean="0"/>
              <a:t>:  7061 in decimal (base 10)</a:t>
            </a:r>
          </a:p>
          <a:p>
            <a:pPr marL="341313" indent="-258763"/>
            <a:r>
              <a:rPr lang="en" sz="1800" dirty="0" smtClean="0">
                <a:solidFill>
                  <a:srgbClr val="8E7CC3"/>
                </a:solidFill>
              </a:rPr>
              <a:t>7061</a:t>
            </a:r>
            <a:r>
              <a:rPr lang="en" sz="1800" baseline="-25000" dirty="0" smtClean="0"/>
              <a:t>10 </a:t>
            </a:r>
            <a:r>
              <a:rPr lang="en" sz="1800" dirty="0"/>
              <a:t>= (</a:t>
            </a:r>
            <a:r>
              <a:rPr lang="en" sz="1800" dirty="0">
                <a:solidFill>
                  <a:srgbClr val="8E7CC3"/>
                </a:solidFill>
              </a:rPr>
              <a:t>7</a:t>
            </a:r>
            <a:r>
              <a:rPr lang="en" sz="1800" dirty="0"/>
              <a:t> x 10</a:t>
            </a:r>
            <a:r>
              <a:rPr lang="en" sz="1800" b="1" baseline="30000" dirty="0">
                <a:solidFill>
                  <a:schemeClr val="accent3"/>
                </a:solidFill>
              </a:rPr>
              <a:t>3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0</a:t>
            </a:r>
            <a:r>
              <a:rPr lang="en" sz="1800" dirty="0"/>
              <a:t> x 10</a:t>
            </a:r>
            <a:r>
              <a:rPr lang="en" sz="1800" b="1" baseline="30000" dirty="0">
                <a:solidFill>
                  <a:schemeClr val="accent3"/>
                </a:solidFill>
              </a:rPr>
              <a:t>2</a:t>
            </a:r>
            <a:r>
              <a:rPr lang="en" sz="1800" dirty="0"/>
              <a:t>) + </a:t>
            </a:r>
            <a:r>
              <a:rPr lang="en" sz="1800" dirty="0" smtClean="0"/>
              <a:t>(</a:t>
            </a:r>
            <a:r>
              <a:rPr lang="en" sz="1800" dirty="0">
                <a:solidFill>
                  <a:srgbClr val="8E7CC3"/>
                </a:solidFill>
              </a:rPr>
              <a:t>6</a:t>
            </a:r>
            <a:r>
              <a:rPr lang="en" sz="1800" dirty="0" smtClean="0"/>
              <a:t> </a:t>
            </a:r>
            <a:r>
              <a:rPr lang="en" sz="1800" dirty="0"/>
              <a:t>x 10</a:t>
            </a:r>
            <a:r>
              <a:rPr lang="en" sz="1800" b="1" baseline="30000" dirty="0">
                <a:solidFill>
                  <a:schemeClr val="accent3"/>
                </a:solidFill>
              </a:rPr>
              <a:t>1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1</a:t>
            </a:r>
            <a:r>
              <a:rPr lang="en" sz="1800" dirty="0"/>
              <a:t> x 10</a:t>
            </a:r>
            <a:r>
              <a:rPr lang="en" sz="1800" b="1" baseline="30000" dirty="0">
                <a:solidFill>
                  <a:schemeClr val="accent3"/>
                </a:solidFill>
              </a:rPr>
              <a:t>0</a:t>
            </a:r>
            <a:r>
              <a:rPr lang="en" sz="1800" dirty="0"/>
              <a:t>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273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1571"/>
            <a:ext cx="6172200" cy="38404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Humans think about numbers in decimal; computers think about numbers in binary</a:t>
            </a:r>
          </a:p>
          <a:p>
            <a:pPr marL="341313"/>
            <a:r>
              <a:rPr lang="en-US" sz="1800" dirty="0" smtClean="0"/>
              <a:t>Base conversion to go between</a:t>
            </a:r>
          </a:p>
          <a:p>
            <a:pPr marL="341313"/>
            <a:r>
              <a:rPr lang="en-US" sz="1800" dirty="0" smtClean="0"/>
              <a:t>Hex is more human-readable than binary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information on a computer is in binary</a:t>
            </a:r>
          </a:p>
          <a:p>
            <a:pPr marL="338328"/>
            <a:r>
              <a:rPr lang="en-US" sz="1800" dirty="0" smtClean="0"/>
              <a:t>Nice because big difference between “high” and “low”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Binary encoding can represent </a:t>
            </a:r>
            <a:r>
              <a:rPr lang="en-US" i="1" dirty="0" smtClean="0"/>
              <a:t>anything</a:t>
            </a:r>
            <a:r>
              <a:rPr lang="en-US" dirty="0" smtClean="0"/>
              <a:t>!</a:t>
            </a:r>
            <a:endParaRPr lang="en-US" dirty="0"/>
          </a:p>
          <a:p>
            <a:pPr marL="338328"/>
            <a:r>
              <a:rPr lang="en-US" sz="1800" dirty="0" smtClean="0"/>
              <a:t>Program needs to know how to interpret bits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4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7" name="Picture 2" descr="http://imgfave-herokuapp-com.global.ssl.fastly.net/image_cache/13364984067259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13552"/>
            <a:ext cx="548640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69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E7B261"/>
                </a:solidFill>
              </a:rPr>
              <a:t>Octal Numbering System</a:t>
            </a:r>
            <a:endParaRPr lang="en-US" dirty="0">
              <a:solidFill>
                <a:srgbClr val="E7B26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950976"/>
            <a:ext cx="6172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Eight </a:t>
            </a:r>
            <a:r>
              <a:rPr lang="en-US" sz="2000" dirty="0" smtClean="0">
                <a:solidFill>
                  <a:srgbClr val="6A7FBA"/>
                </a:solidFill>
              </a:rPr>
              <a:t>symbols</a:t>
            </a:r>
            <a:r>
              <a:rPr lang="en-US" sz="2000" dirty="0" smtClean="0"/>
              <a:t>:</a:t>
            </a:r>
            <a:r>
              <a:rPr lang="en-US" sz="2000" dirty="0"/>
              <a:t> :  0, 1, 2, 3, 4, 5, 6, 7</a:t>
            </a:r>
            <a:endParaRPr lang="en-US" sz="2000" dirty="0" smtClean="0"/>
          </a:p>
          <a:p>
            <a:pPr marL="341313"/>
            <a:r>
              <a:rPr lang="en-US" sz="1800" dirty="0" smtClean="0"/>
              <a:t>Notice that we no longer use 8 or 9</a:t>
            </a: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Base Comparison:</a:t>
            </a:r>
          </a:p>
          <a:p>
            <a:pPr marL="27675" indent="0" defTabSz="1025525">
              <a:buNone/>
            </a:pPr>
            <a:r>
              <a:rPr lang="en-US" sz="1600" dirty="0" smtClean="0"/>
              <a:t>  Base 10:	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0, 1, 2, 3, 4, 5, 6, 7,  </a:t>
            </a:r>
            <a:r>
              <a:rPr lang="en-US" sz="1600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 9, 10, 11, 12…</a:t>
            </a:r>
          </a:p>
          <a:p>
            <a:pPr marL="27675" indent="0" defTabSz="1025525">
              <a:buNone/>
            </a:pPr>
            <a:r>
              <a:rPr lang="en-US" sz="1600" dirty="0" smtClean="0"/>
              <a:t>  Base 8:	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0, 1, 2, 3, 4, 5, 6, 7, </a:t>
            </a:r>
            <a:r>
              <a:rPr lang="en-US" sz="1600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11, 12, 13, 14…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u="sng" dirty="0" smtClean="0"/>
              <a:t>Example</a:t>
            </a:r>
            <a:r>
              <a:rPr lang="en-US" sz="2000" dirty="0" smtClean="0"/>
              <a:t>:  What is 15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in base 10?</a:t>
            </a:r>
          </a:p>
          <a:p>
            <a:pPr marL="341313"/>
            <a:r>
              <a:rPr lang="en" sz="1800" dirty="0">
                <a:solidFill>
                  <a:srgbClr val="8E7CC3"/>
                </a:solidFill>
              </a:rPr>
              <a:t>15</a:t>
            </a:r>
            <a:r>
              <a:rPr lang="en" sz="1800" baseline="-25000" dirty="0"/>
              <a:t>8 </a:t>
            </a:r>
            <a:r>
              <a:rPr lang="en" sz="1800" dirty="0"/>
              <a:t>= (</a:t>
            </a:r>
            <a:r>
              <a:rPr lang="en" sz="1800" dirty="0">
                <a:solidFill>
                  <a:srgbClr val="8E7CC3"/>
                </a:solidFill>
              </a:rPr>
              <a:t>1</a:t>
            </a:r>
            <a:r>
              <a:rPr lang="en" sz="1800" dirty="0"/>
              <a:t> x 8</a:t>
            </a:r>
            <a:r>
              <a:rPr lang="en" sz="1800" b="1" baseline="30000" dirty="0">
                <a:solidFill>
                  <a:schemeClr val="accent3"/>
                </a:solidFill>
              </a:rPr>
              <a:t>1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5</a:t>
            </a:r>
            <a:r>
              <a:rPr lang="en" sz="1800" dirty="0"/>
              <a:t> x 8</a:t>
            </a:r>
            <a:r>
              <a:rPr lang="en" sz="1800" b="1" baseline="30000" dirty="0">
                <a:solidFill>
                  <a:schemeClr val="accent3"/>
                </a:solidFill>
              </a:rPr>
              <a:t>0</a:t>
            </a:r>
            <a:r>
              <a:rPr lang="en" sz="1800" dirty="0"/>
              <a:t>) = </a:t>
            </a:r>
            <a:r>
              <a:rPr lang="en" sz="1800" dirty="0" smtClean="0"/>
              <a:t>13</a:t>
            </a:r>
            <a:r>
              <a:rPr lang="en" sz="1800" baseline="-25000" dirty="0" smtClean="0"/>
              <a:t>10</a:t>
            </a:r>
            <a:endParaRPr lang="en-US" sz="1800" dirty="0"/>
          </a:p>
          <a:p>
            <a:pPr marL="0" indent="0">
              <a:buNone/>
            </a:pPr>
            <a:r>
              <a:rPr lang="en-US" sz="2000" u="sng" dirty="0" smtClean="0"/>
              <a:t>Example</a:t>
            </a:r>
            <a:r>
              <a:rPr lang="en-US" sz="2000" dirty="0" smtClean="0"/>
              <a:t>:  What is 7061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in base 10?</a:t>
            </a:r>
          </a:p>
          <a:p>
            <a:pPr marL="341313"/>
            <a:r>
              <a:rPr lang="en" sz="1800" dirty="0" smtClean="0">
                <a:solidFill>
                  <a:srgbClr val="8E7CC3"/>
                </a:solidFill>
              </a:rPr>
              <a:t>7061</a:t>
            </a:r>
            <a:r>
              <a:rPr lang="en" sz="1800" baseline="-25000" dirty="0" smtClean="0"/>
              <a:t>8 </a:t>
            </a:r>
            <a:r>
              <a:rPr lang="en" sz="1800" dirty="0"/>
              <a:t>= (</a:t>
            </a:r>
            <a:r>
              <a:rPr lang="en" sz="1800" dirty="0">
                <a:solidFill>
                  <a:srgbClr val="8E7CC3"/>
                </a:solidFill>
              </a:rPr>
              <a:t>7</a:t>
            </a:r>
            <a:r>
              <a:rPr lang="en" sz="1800" dirty="0"/>
              <a:t> x 8</a:t>
            </a:r>
            <a:r>
              <a:rPr lang="en" sz="1800" b="1" baseline="30000" dirty="0">
                <a:solidFill>
                  <a:schemeClr val="accent3"/>
                </a:solidFill>
              </a:rPr>
              <a:t>3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0</a:t>
            </a:r>
            <a:r>
              <a:rPr lang="en" sz="1800" dirty="0"/>
              <a:t> x 8</a:t>
            </a:r>
            <a:r>
              <a:rPr lang="en" sz="1800" b="1" baseline="30000" dirty="0">
                <a:solidFill>
                  <a:schemeClr val="accent3"/>
                </a:solidFill>
              </a:rPr>
              <a:t>2</a:t>
            </a:r>
            <a:r>
              <a:rPr lang="en" sz="1800" dirty="0"/>
              <a:t>) + </a:t>
            </a:r>
            <a:r>
              <a:rPr lang="en" sz="1800" dirty="0" smtClean="0"/>
              <a:t>(</a:t>
            </a:r>
            <a:r>
              <a:rPr lang="en" sz="1800" dirty="0">
                <a:solidFill>
                  <a:srgbClr val="8E7CC3"/>
                </a:solidFill>
              </a:rPr>
              <a:t>6</a:t>
            </a:r>
            <a:r>
              <a:rPr lang="en" sz="1800" dirty="0" smtClean="0"/>
              <a:t> </a:t>
            </a:r>
            <a:r>
              <a:rPr lang="en" sz="1800" dirty="0"/>
              <a:t>x 8</a:t>
            </a:r>
            <a:r>
              <a:rPr lang="en" sz="1800" b="1" baseline="30000" dirty="0">
                <a:solidFill>
                  <a:schemeClr val="accent3"/>
                </a:solidFill>
              </a:rPr>
              <a:t>1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1</a:t>
            </a:r>
            <a:r>
              <a:rPr lang="en" sz="1800" dirty="0"/>
              <a:t> x 8</a:t>
            </a:r>
            <a:r>
              <a:rPr lang="en" sz="1800" b="1" baseline="30000" dirty="0">
                <a:solidFill>
                  <a:schemeClr val="accent3"/>
                </a:solidFill>
              </a:rPr>
              <a:t>0</a:t>
            </a:r>
            <a:r>
              <a:rPr lang="en" sz="1800" dirty="0"/>
              <a:t>) = </a:t>
            </a:r>
            <a:r>
              <a:rPr lang="en" sz="1800" dirty="0" smtClean="0"/>
              <a:t>3633</a:t>
            </a:r>
            <a:r>
              <a:rPr lang="en" sz="1800" baseline="-25000" dirty="0" smtClean="0"/>
              <a:t>10</a:t>
            </a:r>
            <a:endParaRPr lang="en" sz="1800" baseline="-25000" dirty="0"/>
          </a:p>
          <a:p>
            <a:pPr lvl="1"/>
            <a:endParaRPr lang="en-US" sz="1700" dirty="0"/>
          </a:p>
        </p:txBody>
      </p:sp>
      <p:pic>
        <p:nvPicPr>
          <p:cNvPr id="1026" name="Picture 2" descr="http://static.tvtropes.org/pmwiki/pub/images/Four_Fingered_Hands_33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91" y="202058"/>
            <a:ext cx="1444681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6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1571"/>
            <a:ext cx="6172200" cy="38404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34</a:t>
            </a:r>
            <a:r>
              <a:rPr lang="en-US" baseline="-25000" dirty="0" smtClean="0"/>
              <a:t>8</a:t>
            </a:r>
            <a:r>
              <a:rPr lang="en-US" dirty="0" smtClean="0"/>
              <a:t> in base 10?</a:t>
            </a:r>
          </a:p>
          <a:p>
            <a:pPr lvl="1"/>
            <a:endParaRPr lang="en-US" dirty="0" smtClean="0"/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FFC000"/>
                </a:solidFill>
              </a:rPr>
              <a:t>32</a:t>
            </a:r>
            <a:r>
              <a:rPr lang="en-US" baseline="-25000" dirty="0" smtClean="0">
                <a:solidFill>
                  <a:srgbClr val="FFC000"/>
                </a:solidFill>
              </a:rPr>
              <a:t>10</a:t>
            </a: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00B050"/>
                </a:solidFill>
              </a:rPr>
              <a:t>34</a:t>
            </a:r>
            <a:r>
              <a:rPr lang="en-US" baseline="-25000" dirty="0" smtClean="0">
                <a:solidFill>
                  <a:srgbClr val="00B050"/>
                </a:solidFill>
              </a:rPr>
              <a:t>10</a:t>
            </a: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FF66CC"/>
                </a:solidFill>
              </a:rPr>
              <a:t>7</a:t>
            </a:r>
            <a:r>
              <a:rPr lang="en-US" baseline="-25000" dirty="0" smtClean="0">
                <a:solidFill>
                  <a:srgbClr val="FF66CC"/>
                </a:solidFill>
              </a:rPr>
              <a:t>10</a:t>
            </a: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FFFF00"/>
                </a:solidFill>
              </a:rPr>
              <a:t>28</a:t>
            </a:r>
            <a:r>
              <a:rPr lang="en-US" baseline="-25000" dirty="0" smtClean="0">
                <a:solidFill>
                  <a:srgbClr val="FFFF00"/>
                </a:solidFill>
              </a:rPr>
              <a:t>10</a:t>
            </a: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35</a:t>
            </a:r>
            <a:r>
              <a:rPr lang="en-US" baseline="-25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10</a:t>
            </a:r>
            <a:endParaRPr lang="en-US" baseline="-250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2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1571"/>
            <a:ext cx="6172200" cy="384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Binary is base 2</a:t>
            </a:r>
          </a:p>
          <a:p>
            <a:pPr marL="341313" defTabSz="684213"/>
            <a:r>
              <a:rPr lang="en-US" sz="1800" dirty="0" smtClean="0"/>
              <a:t>Symbols:  0, 1</a:t>
            </a:r>
          </a:p>
          <a:p>
            <a:pPr marL="0" indent="0">
              <a:buNone/>
            </a:pPr>
            <a:r>
              <a:rPr lang="en-US" dirty="0" smtClean="0"/>
              <a:t>Convention:  2</a:t>
            </a:r>
            <a:r>
              <a:rPr lang="en-US" baseline="-25000" dirty="0" smtClean="0"/>
              <a:t>10</a:t>
            </a:r>
            <a:r>
              <a:rPr lang="en-US" dirty="0" smtClean="0"/>
              <a:t> = 10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3"/>
                </a:solidFill>
              </a:rPr>
              <a:t>0b</a:t>
            </a:r>
            <a:r>
              <a:rPr lang="en-US" dirty="0" smtClean="0"/>
              <a:t>10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 What is 0b110 in base 10?</a:t>
            </a:r>
          </a:p>
          <a:p>
            <a:pPr marL="338328" indent="-256032"/>
            <a:r>
              <a:rPr lang="en" sz="1800" dirty="0">
                <a:solidFill>
                  <a:srgbClr val="8E7CC3"/>
                </a:solidFill>
              </a:rPr>
              <a:t>0b110 </a:t>
            </a:r>
            <a:r>
              <a:rPr lang="en" sz="1800" dirty="0"/>
              <a:t>=</a:t>
            </a:r>
            <a:r>
              <a:rPr lang="en" sz="1800" dirty="0">
                <a:solidFill>
                  <a:srgbClr val="8E7CC3"/>
                </a:solidFill>
              </a:rPr>
              <a:t> 110</a:t>
            </a:r>
            <a:r>
              <a:rPr lang="en" sz="1800" baseline="-25000" dirty="0"/>
              <a:t>2 	</a:t>
            </a:r>
            <a:r>
              <a:rPr lang="en" sz="1800" dirty="0"/>
              <a:t>= (</a:t>
            </a:r>
            <a:r>
              <a:rPr lang="en" sz="1800" dirty="0">
                <a:solidFill>
                  <a:srgbClr val="8E7CC3"/>
                </a:solidFill>
              </a:rPr>
              <a:t>1</a:t>
            </a:r>
            <a:r>
              <a:rPr lang="en" sz="1800" dirty="0"/>
              <a:t> x 2</a:t>
            </a:r>
            <a:r>
              <a:rPr lang="en" sz="1800" b="1" baseline="30000" dirty="0">
                <a:solidFill>
                  <a:schemeClr val="accent3"/>
                </a:solidFill>
              </a:rPr>
              <a:t>2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1</a:t>
            </a:r>
            <a:r>
              <a:rPr lang="en" sz="1800" dirty="0"/>
              <a:t> x 2</a:t>
            </a:r>
            <a:r>
              <a:rPr lang="en" sz="1800" b="1" baseline="30000" dirty="0">
                <a:solidFill>
                  <a:schemeClr val="accent3"/>
                </a:solidFill>
              </a:rPr>
              <a:t>1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0</a:t>
            </a:r>
            <a:r>
              <a:rPr lang="en" sz="1800" dirty="0"/>
              <a:t> x 1</a:t>
            </a:r>
            <a:r>
              <a:rPr lang="en" sz="1800" b="1" baseline="30000" dirty="0">
                <a:solidFill>
                  <a:schemeClr val="accent3"/>
                </a:solidFill>
              </a:rPr>
              <a:t>0</a:t>
            </a:r>
            <a:r>
              <a:rPr lang="en" sz="1800" dirty="0" smtClean="0"/>
              <a:t>) = </a:t>
            </a:r>
            <a:r>
              <a:rPr lang="en" sz="1800" dirty="0"/>
              <a:t>6</a:t>
            </a:r>
            <a:r>
              <a:rPr lang="en" sz="1800" baseline="-25000" dirty="0"/>
              <a:t>10</a:t>
            </a:r>
          </a:p>
          <a:p>
            <a:pPr lvl="1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96319"/>
              </p:ext>
            </p:extLst>
          </p:nvPr>
        </p:nvGraphicFramePr>
        <p:xfrm>
          <a:off x="4320540" y="924321"/>
          <a:ext cx="2194560" cy="2263140"/>
        </p:xfrm>
        <a:graphic>
          <a:graphicData uri="http://schemas.openxmlformats.org/drawingml/2006/table">
            <a:tbl>
              <a:tblPr firstRow="1" bandRow="1">
                <a:tableStyleId>{27776BE2-7582-46E7-AF97-F2E79BD5B32D}</a:tableStyleId>
              </a:tblPr>
              <a:tblGrid>
                <a:gridCol w="731520"/>
                <a:gridCol w="731520"/>
                <a:gridCol w="731520"/>
              </a:tblGrid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10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8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E7B261"/>
                          </a:solidFill>
                        </a:rPr>
                        <a:t>Base 2</a:t>
                      </a:r>
                      <a:endParaRPr lang="en-US" b="1" dirty="0">
                        <a:solidFill>
                          <a:srgbClr val="E7B261"/>
                        </a:solidFill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3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Number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Hexadecimal is base 16 (&gt;10)</a:t>
            </a:r>
          </a:p>
          <a:p>
            <a:pPr marL="341313"/>
            <a:r>
              <a:rPr lang="en-US" sz="1800" dirty="0" smtClean="0"/>
              <a:t>Symbols?  0, 1, 2, 3, 4, 5, 6, 7, 8, 9, …?</a:t>
            </a:r>
          </a:p>
          <a:p>
            <a:pPr marL="0" indent="0">
              <a:buNone/>
            </a:pPr>
            <a:r>
              <a:rPr lang="en-US" dirty="0" smtClean="0"/>
              <a:t>Convention:  16</a:t>
            </a:r>
            <a:r>
              <a:rPr lang="en-US" baseline="-25000" dirty="0" smtClean="0"/>
              <a:t>10</a:t>
            </a:r>
            <a:r>
              <a:rPr lang="en-US" dirty="0" smtClean="0"/>
              <a:t> = 10</a:t>
            </a:r>
            <a:r>
              <a:rPr lang="en-US" baseline="-25000" dirty="0" smtClean="0"/>
              <a:t>16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3"/>
                </a:solidFill>
              </a:rPr>
              <a:t>0x</a:t>
            </a:r>
            <a:r>
              <a:rPr lang="en-US" dirty="0" smtClean="0"/>
              <a:t>10</a:t>
            </a:r>
          </a:p>
          <a:p>
            <a:endParaRPr lang="en-US" dirty="0"/>
          </a:p>
          <a:p>
            <a:endParaRPr lang="en-US" dirty="0" smtClean="0"/>
          </a:p>
          <a:p>
            <a:pPr>
              <a:buSzPct val="55000"/>
              <a:buNone/>
            </a:pPr>
            <a:r>
              <a:rPr lang="en" u="sng" dirty="0"/>
              <a:t>Example</a:t>
            </a:r>
            <a:r>
              <a:rPr lang="en" dirty="0"/>
              <a:t>: </a:t>
            </a:r>
            <a:r>
              <a:rPr lang="en" dirty="0" smtClean="0"/>
              <a:t> What </a:t>
            </a:r>
            <a:r>
              <a:rPr lang="en" dirty="0"/>
              <a:t>is 0xA5 in base 10?</a:t>
            </a:r>
          </a:p>
          <a:p>
            <a:pPr marL="338328" indent="-256032"/>
            <a:r>
              <a:rPr lang="en" sz="1800" dirty="0">
                <a:solidFill>
                  <a:srgbClr val="8E7CC3"/>
                </a:solidFill>
              </a:rPr>
              <a:t>0xA5</a:t>
            </a:r>
            <a:r>
              <a:rPr lang="en" sz="1800" baseline="-25000" dirty="0"/>
              <a:t> </a:t>
            </a:r>
            <a:r>
              <a:rPr lang="en" sz="1800" dirty="0"/>
              <a:t>= </a:t>
            </a:r>
            <a:r>
              <a:rPr lang="en" sz="1800" dirty="0">
                <a:solidFill>
                  <a:srgbClr val="8E7CC3"/>
                </a:solidFill>
              </a:rPr>
              <a:t>A5</a:t>
            </a:r>
            <a:r>
              <a:rPr lang="en" sz="1800" baseline="-25000" dirty="0"/>
              <a:t>16</a:t>
            </a:r>
            <a:r>
              <a:rPr lang="en" sz="1800" dirty="0"/>
              <a:t> = (</a:t>
            </a:r>
            <a:r>
              <a:rPr lang="en" sz="1800" dirty="0">
                <a:solidFill>
                  <a:srgbClr val="8E7CC3"/>
                </a:solidFill>
              </a:rPr>
              <a:t>10</a:t>
            </a:r>
            <a:r>
              <a:rPr lang="en" sz="1800" dirty="0"/>
              <a:t> x 16</a:t>
            </a:r>
            <a:r>
              <a:rPr lang="en" sz="1800" b="1" baseline="30000" dirty="0">
                <a:solidFill>
                  <a:schemeClr val="accent3"/>
                </a:solidFill>
              </a:rPr>
              <a:t>1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5</a:t>
            </a:r>
            <a:r>
              <a:rPr lang="en" sz="1800" dirty="0"/>
              <a:t> x 16</a:t>
            </a:r>
            <a:r>
              <a:rPr lang="en" sz="1800" b="1" baseline="30000" dirty="0">
                <a:solidFill>
                  <a:schemeClr val="accent3"/>
                </a:solidFill>
              </a:rPr>
              <a:t>0</a:t>
            </a:r>
            <a:r>
              <a:rPr lang="en" sz="1800" dirty="0"/>
              <a:t>) = 165</a:t>
            </a:r>
            <a:r>
              <a:rPr lang="en" sz="1800" baseline="-25000" dirty="0"/>
              <a:t>10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8871" y="1371600"/>
            <a:ext cx="1851469" cy="276999"/>
          </a:xfrm>
          <a:prstGeom prst="rect">
            <a:avLst/>
          </a:prstGeom>
          <a:solidFill>
            <a:srgbClr val="141414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8, 9, A, B, C, D, E, F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462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51571"/>
            <a:ext cx="6172200" cy="38404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orderings is correct?</a:t>
            </a:r>
          </a:p>
          <a:p>
            <a:pPr lvl="1"/>
            <a:endParaRPr lang="en-US" dirty="0" smtClean="0"/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FFC000"/>
                </a:solidFill>
              </a:rPr>
              <a:t>0xC &lt; 0b1010 &lt; 11</a:t>
            </a:r>
            <a:endParaRPr lang="en-US" baseline="-25000" dirty="0" smtClean="0">
              <a:solidFill>
                <a:srgbClr val="FFC000"/>
              </a:solidFill>
            </a:endParaRP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00B050"/>
                </a:solidFill>
              </a:rPr>
              <a:t>0xC &lt; 11 &lt; 0b1010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FF66CC"/>
                </a:solidFill>
              </a:rPr>
              <a:t>11 &lt; 0b1010 &lt; 0xC</a:t>
            </a:r>
            <a:endParaRPr lang="en-US" baseline="-25000" dirty="0" smtClean="0">
              <a:solidFill>
                <a:srgbClr val="FF66CC"/>
              </a:solidFill>
            </a:endParaRP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rgbClr val="FFFF00"/>
                </a:solidFill>
              </a:rPr>
              <a:t>0b1010 &lt; 11 &lt; 0xC</a:t>
            </a:r>
            <a:endParaRPr lang="en-US" baseline="-25000" dirty="0" smtClean="0">
              <a:solidFill>
                <a:srgbClr val="FFFF00"/>
              </a:solidFill>
            </a:endParaRPr>
          </a:p>
          <a:p>
            <a:pPr marL="457200" indent="-457200">
              <a:buAutoNum type="alphaUcParenBoth"/>
            </a:pP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0b1010 &lt; 0xC &lt;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11</a:t>
            </a:r>
            <a:endParaRPr lang="en-US" baseline="-250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6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Conversion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0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Base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convert from any base </a:t>
            </a:r>
            <a:r>
              <a:rPr lang="en-US" i="1" dirty="0" smtClean="0"/>
              <a:t>to</a:t>
            </a:r>
            <a:r>
              <a:rPr lang="en-US" dirty="0" smtClean="0"/>
              <a:t> base 10</a:t>
            </a:r>
          </a:p>
          <a:p>
            <a:pPr marL="338328" indent="-256032"/>
            <a:r>
              <a:rPr lang="en" sz="1800" dirty="0" smtClean="0">
                <a:solidFill>
                  <a:srgbClr val="8E7CC3"/>
                </a:solidFill>
              </a:rPr>
              <a:t>110</a:t>
            </a:r>
            <a:r>
              <a:rPr lang="en" sz="1800" baseline="-25000" dirty="0" smtClean="0"/>
              <a:t>2 </a:t>
            </a:r>
            <a:r>
              <a:rPr lang="en" sz="1800" dirty="0" smtClean="0"/>
              <a:t> =		(</a:t>
            </a:r>
            <a:r>
              <a:rPr lang="en" sz="1800" dirty="0">
                <a:solidFill>
                  <a:srgbClr val="8E7CC3"/>
                </a:solidFill>
              </a:rPr>
              <a:t>1</a:t>
            </a:r>
            <a:r>
              <a:rPr lang="en" sz="1800" dirty="0"/>
              <a:t> x 2</a:t>
            </a:r>
            <a:r>
              <a:rPr lang="en" sz="1800" b="1" baseline="30000" dirty="0">
                <a:solidFill>
                  <a:srgbClr val="CC0000"/>
                </a:solidFill>
              </a:rPr>
              <a:t>2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1</a:t>
            </a:r>
            <a:r>
              <a:rPr lang="en" sz="1800" dirty="0"/>
              <a:t> x 2</a:t>
            </a:r>
            <a:r>
              <a:rPr lang="en" sz="1800" b="1" baseline="30000" dirty="0">
                <a:solidFill>
                  <a:srgbClr val="CC0000"/>
                </a:solidFill>
              </a:rPr>
              <a:t>1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0</a:t>
            </a:r>
            <a:r>
              <a:rPr lang="en" sz="1800" dirty="0"/>
              <a:t> x 1</a:t>
            </a:r>
            <a:r>
              <a:rPr lang="en" sz="1800" b="1" baseline="30000" dirty="0">
                <a:solidFill>
                  <a:srgbClr val="CC0000"/>
                </a:solidFill>
              </a:rPr>
              <a:t>0</a:t>
            </a:r>
            <a:r>
              <a:rPr lang="en" sz="1800" dirty="0"/>
              <a:t>) = 6</a:t>
            </a:r>
            <a:r>
              <a:rPr lang="en" sz="1800" baseline="-25000" dirty="0"/>
              <a:t>10</a:t>
            </a:r>
          </a:p>
          <a:p>
            <a:pPr marL="338328" indent="-256032"/>
            <a:r>
              <a:rPr lang="en" sz="1800" dirty="0">
                <a:solidFill>
                  <a:srgbClr val="8E7CC3"/>
                </a:solidFill>
              </a:rPr>
              <a:t>0xA5</a:t>
            </a:r>
            <a:r>
              <a:rPr lang="en" sz="1800" dirty="0"/>
              <a:t> = </a:t>
            </a:r>
            <a:r>
              <a:rPr lang="en" sz="1800" dirty="0">
                <a:solidFill>
                  <a:srgbClr val="8E7CC3"/>
                </a:solidFill>
              </a:rPr>
              <a:t>A5</a:t>
            </a:r>
            <a:r>
              <a:rPr lang="en" sz="1800" baseline="-25000" dirty="0"/>
              <a:t>16</a:t>
            </a:r>
            <a:r>
              <a:rPr lang="en" sz="1800" dirty="0"/>
              <a:t> </a:t>
            </a:r>
            <a:r>
              <a:rPr lang="en" sz="1800" dirty="0" smtClean="0"/>
              <a:t>=	(</a:t>
            </a:r>
            <a:r>
              <a:rPr lang="en" sz="1800" dirty="0">
                <a:solidFill>
                  <a:srgbClr val="8E7CC3"/>
                </a:solidFill>
              </a:rPr>
              <a:t>10</a:t>
            </a:r>
            <a:r>
              <a:rPr lang="en" sz="1800" dirty="0"/>
              <a:t> x 16</a:t>
            </a:r>
            <a:r>
              <a:rPr lang="en" sz="1800" b="1" baseline="30000" dirty="0">
                <a:solidFill>
                  <a:srgbClr val="CC0000"/>
                </a:solidFill>
              </a:rPr>
              <a:t>1</a:t>
            </a:r>
            <a:r>
              <a:rPr lang="en" sz="1800" dirty="0"/>
              <a:t>) + (</a:t>
            </a:r>
            <a:r>
              <a:rPr lang="en" sz="1800" dirty="0">
                <a:solidFill>
                  <a:srgbClr val="8E7CC3"/>
                </a:solidFill>
              </a:rPr>
              <a:t>5</a:t>
            </a:r>
            <a:r>
              <a:rPr lang="en" sz="1800" dirty="0"/>
              <a:t> x 16</a:t>
            </a:r>
            <a:r>
              <a:rPr lang="en" sz="1800" b="1" baseline="30000" dirty="0">
                <a:solidFill>
                  <a:srgbClr val="CC0000"/>
                </a:solidFill>
              </a:rPr>
              <a:t>0</a:t>
            </a:r>
            <a:r>
              <a:rPr lang="en" sz="1800" dirty="0"/>
              <a:t>) = 165</a:t>
            </a:r>
            <a:r>
              <a:rPr lang="en" sz="1800" baseline="-25000" dirty="0"/>
              <a:t>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learned to think in base 10, so this is fairly natural for us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Challenge</a:t>
            </a:r>
            <a:r>
              <a:rPr lang="en-US" dirty="0" smtClean="0"/>
              <a:t>:  Convert into other bases (e.g. 2, 16)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9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Custom 1">
      <a:dk1>
        <a:sysClr val="windowText" lastClr="000000"/>
      </a:dk1>
      <a:lt1>
        <a:sysClr val="window" lastClr="FFFFFF"/>
      </a:lt1>
      <a:dk2>
        <a:srgbClr val="001850"/>
      </a:dk2>
      <a:lt2>
        <a:srgbClr val="EEECE1"/>
      </a:lt2>
      <a:accent1>
        <a:srgbClr val="F09609"/>
      </a:accent1>
      <a:accent2>
        <a:srgbClr val="1BA1E2"/>
      </a:accent2>
      <a:accent3>
        <a:srgbClr val="E51400"/>
      </a:accent3>
      <a:accent4>
        <a:srgbClr val="A05000"/>
      </a:accent4>
      <a:accent5>
        <a:srgbClr val="339933"/>
      </a:accent5>
      <a:accent6>
        <a:srgbClr val="A200FF"/>
      </a:accent6>
      <a:hlink>
        <a:srgbClr val="1BA1E2"/>
      </a:hlink>
      <a:folHlink>
        <a:srgbClr val="A200FF"/>
      </a:folHlink>
    </a:clrScheme>
    <a:fontScheme name="KMeiryo">
      <a:majorFont>
        <a:latin typeface="Verdana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phone-dark-121005100544-phpapp01</Template>
  <TotalTime>3069</TotalTime>
  <Words>1090</Words>
  <Application>Microsoft Office PowerPoint</Application>
  <PresentationFormat>Custom</PresentationFormat>
  <Paragraphs>317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Consolas</vt:lpstr>
      <vt:lpstr>メイリオ</vt:lpstr>
      <vt:lpstr>Segoe UI</vt:lpstr>
      <vt:lpstr>Verdana</vt:lpstr>
      <vt:lpstr>Office ​​テーマ</vt:lpstr>
      <vt:lpstr>Decimal, Binary, and Hexadecimal</vt:lpstr>
      <vt:lpstr>Decimal Numbering System</vt:lpstr>
      <vt:lpstr>Octal Numbering System</vt:lpstr>
      <vt:lpstr>Question</vt:lpstr>
      <vt:lpstr>Binary Numbering System</vt:lpstr>
      <vt:lpstr>Hexadecimal Number System</vt:lpstr>
      <vt:lpstr>Question</vt:lpstr>
      <vt:lpstr>Base Conversion</vt:lpstr>
      <vt:lpstr>Converting to Base 10</vt:lpstr>
      <vt:lpstr>Challenge Question</vt:lpstr>
      <vt:lpstr>Converting from Decimal to Binary</vt:lpstr>
      <vt:lpstr>Converting from Decimal to Base B</vt:lpstr>
      <vt:lpstr>Converting Binary ↔ Hexadecimal</vt:lpstr>
      <vt:lpstr>Binary → Hex Practice</vt:lpstr>
      <vt:lpstr>Why are we learning this?</vt:lpstr>
      <vt:lpstr>Binary Encoding</vt:lpstr>
      <vt:lpstr>Numerical Encoding</vt:lpstr>
      <vt:lpstr>Binary Encoding</vt:lpstr>
      <vt:lpstr>So What’s It Mean?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Justin Hsia</dc:creator>
  <cp:lastModifiedBy>Justin Hsia</cp:lastModifiedBy>
  <cp:revision>132</cp:revision>
  <dcterms:modified xsi:type="dcterms:W3CDTF">2016-10-01T05:47:24Z</dcterms:modified>
</cp:coreProperties>
</file>