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9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0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notesSlides/notesSlide11.xml" ContentType="application/vnd.openxmlformats-officedocument.presentationml.notesSlide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1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1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4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notesSlides/notesSlide15.xml" ContentType="application/vnd.openxmlformats-officedocument.presentationml.notesSlide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notesSlides/notesSlide18.xml" ContentType="application/vnd.openxmlformats-officedocument.presentationml.notesSlide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notesSlides/notesSlide19.xml" ContentType="application/vnd.openxmlformats-officedocument.presentationml.notesSlide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80" r:id="rId1"/>
  </p:sldMasterIdLst>
  <p:notesMasterIdLst>
    <p:notesMasterId r:id="rId32"/>
  </p:notesMasterIdLst>
  <p:handoutMasterIdLst>
    <p:handoutMasterId r:id="rId33"/>
  </p:handoutMasterIdLst>
  <p:sldIdLst>
    <p:sldId id="542" r:id="rId2"/>
    <p:sldId id="658" r:id="rId3"/>
    <p:sldId id="649" r:id="rId4"/>
    <p:sldId id="659" r:id="rId5"/>
    <p:sldId id="660" r:id="rId6"/>
    <p:sldId id="661" r:id="rId7"/>
    <p:sldId id="662" r:id="rId8"/>
    <p:sldId id="663" r:id="rId9"/>
    <p:sldId id="664" r:id="rId10"/>
    <p:sldId id="665" r:id="rId11"/>
    <p:sldId id="646" r:id="rId12"/>
    <p:sldId id="666" r:id="rId13"/>
    <p:sldId id="619" r:id="rId14"/>
    <p:sldId id="668" r:id="rId15"/>
    <p:sldId id="669" r:id="rId16"/>
    <p:sldId id="670" r:id="rId17"/>
    <p:sldId id="655" r:id="rId18"/>
    <p:sldId id="602" r:id="rId19"/>
    <p:sldId id="603" r:id="rId20"/>
    <p:sldId id="605" r:id="rId21"/>
    <p:sldId id="598" r:id="rId22"/>
    <p:sldId id="626" r:id="rId23"/>
    <p:sldId id="595" r:id="rId24"/>
    <p:sldId id="596" r:id="rId25"/>
    <p:sldId id="597" r:id="rId26"/>
    <p:sldId id="651" r:id="rId27"/>
    <p:sldId id="544" r:id="rId28"/>
    <p:sldId id="565" r:id="rId29"/>
    <p:sldId id="567" r:id="rId30"/>
    <p:sldId id="671" r:id="rId31"/>
  </p:sldIdLst>
  <p:sldSz cx="9144000" cy="6858000" type="letter"/>
  <p:notesSz cx="6997700" cy="9283700"/>
  <p:custDataLst>
    <p:tags r:id="rId34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 Narrow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ndon Holt" initials="BH" lastIdx="1" clrIdx="0">
    <p:extLst/>
  </p:cmAuthor>
  <p:cmAuthor id="2" name="Brandon Holt" initials="BH [2]" lastIdx="1" clrIdx="1">
    <p:extLst/>
  </p:cmAuthor>
  <p:cmAuthor id="3" name="Brandon Holt" initials="BH [3]" lastIdx="1" clrIdx="2">
    <p:extLst/>
  </p:cmAuthor>
  <p:cmAuthor id="4" name="Brandon Holt" initials="BH [4]" lastIdx="1" clrIdx="3">
    <p:extLst/>
  </p:cmAuthor>
  <p:cmAuthor id="5" name="Brandon Holt" initials="BH [5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2A85"/>
    <a:srgbClr val="99CCFF"/>
    <a:srgbClr val="999999"/>
    <a:srgbClr val="FF9999"/>
    <a:srgbClr val="FFFF99"/>
    <a:srgbClr val="DCB834"/>
    <a:srgbClr val="DFC03D"/>
    <a:srgbClr val="CDF1C5"/>
    <a:srgbClr val="F1C7C7"/>
    <a:srgbClr val="EFBF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1201" autoAdjust="0"/>
  </p:normalViewPr>
  <p:slideViewPr>
    <p:cSldViewPr snapToObjects="1">
      <p:cViewPr varScale="1">
        <p:scale>
          <a:sx n="86" d="100"/>
          <a:sy n="86" d="100"/>
        </p:scale>
        <p:origin x="867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4"/>
    </p:cViewPr>
  </p:sorterViewPr>
  <p:notesViewPr>
    <p:cSldViewPr snapToObjects="1">
      <p:cViewPr varScale="1">
        <p:scale>
          <a:sx n="114" d="100"/>
          <a:sy n="114" d="100"/>
        </p:scale>
        <p:origin x="2160" y="168"/>
      </p:cViewPr>
      <p:guideLst>
        <p:guide orient="horz" pos="2923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87201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66818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43052" y="1"/>
            <a:ext cx="3066818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63575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8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9255" y="4427400"/>
            <a:ext cx="5120640" cy="413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4065" rIns="0" bIns="4406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408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54797"/>
            <a:ext cx="3066818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8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43052" y="8854797"/>
            <a:ext cx="3066818" cy="44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130" tIns="44065" rIns="88130" bIns="44065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587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-182880" algn="l" rtl="0" eaLnBrk="0" fontAlgn="base" hangingPunct="0">
      <a:spcBef>
        <a:spcPct val="3000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1pPr>
    <a:lvl2pPr marL="457200" indent="-194310" algn="l" rtl="0" eaLnBrk="0" fontAlgn="base" hangingPunct="0">
      <a:spcBef>
        <a:spcPts val="0"/>
      </a:spcBef>
      <a:spcAft>
        <a:spcPct val="0"/>
      </a:spcAft>
      <a:buFont typeface=".AppleSystemUIFont" charset="-120"/>
      <a:buChar char="–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2pPr>
    <a:lvl3pPr marL="640080" indent="-194310" algn="l" rtl="0" eaLnBrk="0" fontAlgn="base" hangingPunct="0">
      <a:spcBef>
        <a:spcPct val="30000"/>
      </a:spcBef>
      <a:spcAft>
        <a:spcPct val="0"/>
      </a:spcAft>
      <a:buFont typeface="Arial" charset="0"/>
      <a:buChar char="•"/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Helvetica Neue" charset="0"/>
        <a:ea typeface="Helvetica Neue" charset="0"/>
        <a:cs typeface="Helvetica Neue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This comic illustrates how complex</a:t>
            </a:r>
            <a:r>
              <a:rPr lang="en-US" baseline="0" dirty="0" smtClean="0"/>
              <a:t> computer systems are, and all the things that have to happen for a program to execute</a:t>
            </a:r>
          </a:p>
          <a:p>
            <a:r>
              <a:rPr lang="en-US" baseline="0" dirty="0" smtClean="0"/>
              <a:t>By the end of this course, you’ll understand, mm, almost half of that, but it’s the good bits</a:t>
            </a:r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09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DF4F72B-345F-BC4E-99F8-982D470677B6}" type="slidenum">
              <a:rPr lang="en-US"/>
              <a:pPr/>
              <a:t>19</a:t>
            </a:fld>
            <a:endParaRPr lang="en-US"/>
          </a:p>
        </p:txBody>
      </p:sp>
      <p:sp>
        <p:nvSpPr>
          <p:cNvPr id="4812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813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Translation from higher-level</a:t>
            </a:r>
            <a:r>
              <a:rPr lang="en-US" baseline="0" dirty="0" smtClean="0"/>
              <a:t> languages down to machine code.</a:t>
            </a:r>
          </a:p>
          <a:p>
            <a:r>
              <a:rPr lang="en-US" baseline="0" dirty="0" smtClean="0"/>
              <a:t>New features: functions! Data structures! Classes!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60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0FD4E3A-E1D3-0F42-9520-8DC912C645AD}" type="slidenum">
              <a:rPr lang="en-US"/>
              <a:pPr/>
              <a:t>20</a:t>
            </a:fld>
            <a:endParaRPr lang="en-US"/>
          </a:p>
        </p:txBody>
      </p:sp>
      <p:sp>
        <p:nvSpPr>
          <p:cNvPr id="5017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5017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Now, when you write a program, it gets compiled in multiple stages</a:t>
            </a:r>
          </a:p>
          <a:p>
            <a:r>
              <a:rPr lang="en-US" dirty="0" smtClean="0"/>
              <a:t>Some</a:t>
            </a:r>
            <a:r>
              <a:rPr lang="en-US" baseline="0" dirty="0" smtClean="0"/>
              <a:t> people spend a lot of time making compilers really good at this</a:t>
            </a:r>
            <a:endParaRPr lang="en-US" dirty="0" smtClean="0"/>
          </a:p>
          <a:p>
            <a:r>
              <a:rPr lang="en-US" dirty="0" smtClean="0"/>
              <a:t>Take</a:t>
            </a:r>
            <a:r>
              <a:rPr lang="en-US" baseline="0" dirty="0" smtClean="0"/>
              <a:t> a little longer compiling, optimize program.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441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000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Memory:</a:t>
            </a:r>
            <a:r>
              <a:rPr lang="en-US" b="0" baseline="0" dirty="0" smtClean="0"/>
              <a:t> how everything is just a big array of bytes</a:t>
            </a:r>
          </a:p>
          <a:p>
            <a:r>
              <a:rPr lang="en-US" b="1" baseline="0" dirty="0" smtClean="0"/>
              <a:t>Integers: </a:t>
            </a:r>
            <a:r>
              <a:rPr lang="en-US" b="0" baseline="0" dirty="0" smtClean="0"/>
              <a:t>how numbers are represented in binary</a:t>
            </a:r>
          </a:p>
          <a:p>
            <a:r>
              <a:rPr lang="en-US" b="1" baseline="0" dirty="0" smtClean="0"/>
              <a:t>Machine code:</a:t>
            </a:r>
            <a:r>
              <a:rPr lang="en-US" b="0" baseline="0" dirty="0" smtClean="0"/>
              <a:t> and how </a:t>
            </a:r>
            <a:r>
              <a:rPr lang="en-US" b="0" i="1" baseline="0" dirty="0" smtClean="0"/>
              <a:t>programs </a:t>
            </a:r>
            <a:r>
              <a:rPr lang="en-US" b="0" i="0" baseline="0" dirty="0" smtClean="0"/>
              <a:t>are represented in binary!</a:t>
            </a:r>
          </a:p>
          <a:p>
            <a:r>
              <a:rPr lang="en-US" b="0" i="0" baseline="0" dirty="0" smtClean="0"/>
              <a:t>The </a:t>
            </a:r>
            <a:r>
              <a:rPr lang="en-US" b="1" i="0" baseline="0" dirty="0" smtClean="0"/>
              <a:t>x86-64 Architecture </a:t>
            </a:r>
            <a:r>
              <a:rPr lang="en-US" b="0" i="0" baseline="0" dirty="0" smtClean="0"/>
              <a:t>which is what all your laptops, </a:t>
            </a:r>
            <a:r>
              <a:rPr lang="en-US" b="0" i="0" baseline="0" dirty="0" err="1" smtClean="0"/>
              <a:t>google’s</a:t>
            </a:r>
            <a:r>
              <a:rPr lang="en-US" b="0" i="0" baseline="0" dirty="0" smtClean="0"/>
              <a:t> datacenters, even possibly phones</a:t>
            </a:r>
          </a:p>
          <a:p>
            <a:r>
              <a:rPr lang="en-US" b="1" i="0" baseline="0" dirty="0" smtClean="0"/>
              <a:t>Procedures: </a:t>
            </a:r>
            <a:r>
              <a:rPr lang="en-US" b="0" i="0" baseline="0" dirty="0" smtClean="0"/>
              <a:t>high-level language constructs like function calls, </a:t>
            </a:r>
            <a:r>
              <a:rPr lang="en-US" b="0" i="1" baseline="0" dirty="0" smtClean="0"/>
              <a:t>recursion,</a:t>
            </a:r>
            <a:r>
              <a:rPr lang="en-US" b="1" i="1" baseline="0" dirty="0" smtClean="0"/>
              <a:t> </a:t>
            </a:r>
            <a:r>
              <a:rPr lang="en-US" b="0" i="0" baseline="0" dirty="0" smtClean="0"/>
              <a:t>work thanks to </a:t>
            </a:r>
            <a:r>
              <a:rPr lang="en-US" b="1" i="0" baseline="0" dirty="0" smtClean="0"/>
              <a:t>The Stack</a:t>
            </a:r>
          </a:p>
          <a:p>
            <a:r>
              <a:rPr lang="en-US" b="0" i="0" baseline="0" dirty="0" smtClean="0"/>
              <a:t>More complex data structures like arrays and </a:t>
            </a:r>
            <a:r>
              <a:rPr lang="en-US" b="0" i="0" baseline="0" dirty="0" err="1" smtClean="0"/>
              <a:t>structs</a:t>
            </a:r>
            <a:endParaRPr lang="en-US" b="0" i="0" baseline="0" dirty="0" smtClean="0"/>
          </a:p>
          <a:p>
            <a:r>
              <a:rPr lang="en-US" b="0" i="0" baseline="0" dirty="0" smtClean="0"/>
              <a:t>How the operating system lets you run multiple things at once</a:t>
            </a:r>
          </a:p>
          <a:p>
            <a:pPr lvl="1"/>
            <a:r>
              <a:rPr lang="en-US" b="0" i="0" baseline="0" dirty="0" smtClean="0"/>
              <a:t>Like when I’m writing code, chatting on slack, browsing, and listening to Spotify</a:t>
            </a:r>
          </a:p>
          <a:p>
            <a:pPr lvl="0"/>
            <a:r>
              <a:rPr lang="en-US" b="0" i="0" baseline="0" dirty="0" smtClean="0"/>
              <a:t>How all programs share the same resources with virtual memory</a:t>
            </a:r>
          </a:p>
          <a:p>
            <a:pPr lvl="0"/>
            <a:r>
              <a:rPr lang="en-US" b="0" i="0" baseline="0" dirty="0" smtClean="0"/>
              <a:t>How programs find places to put their data</a:t>
            </a:r>
          </a:p>
          <a:p>
            <a:pPr lvl="0"/>
            <a:r>
              <a:rPr lang="en-US" b="0" i="0" baseline="0" dirty="0" smtClean="0"/>
              <a:t>Tying it all back to Java, such as how “new” works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736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18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766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852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b="1" dirty="0" smtClean="0"/>
              <a:t>hope</a:t>
            </a:r>
            <a:r>
              <a:rPr lang="en-US" b="0" dirty="0" smtClean="0"/>
              <a:t> that you are never writing a program in assembly</a:t>
            </a:r>
          </a:p>
          <a:p>
            <a:pPr lvl="1"/>
            <a:r>
              <a:rPr lang="en-US" b="0" dirty="0" smtClean="0"/>
              <a:t>Not even to eke</a:t>
            </a:r>
            <a:r>
              <a:rPr lang="en-US" b="0" baseline="0" dirty="0" smtClean="0"/>
              <a:t> the very last bit of performance out</a:t>
            </a:r>
          </a:p>
          <a:p>
            <a:pPr lvl="1"/>
            <a:r>
              <a:rPr lang="en-US" b="0" baseline="0" dirty="0" smtClean="0"/>
              <a:t>Because compilers are much better at it</a:t>
            </a:r>
          </a:p>
          <a:p>
            <a:pPr lvl="0"/>
            <a:r>
              <a:rPr lang="en-US" b="0" baseline="0" dirty="0" smtClean="0"/>
              <a:t>Understanding assembly will help you</a:t>
            </a:r>
          </a:p>
          <a:p>
            <a:pPr lvl="1"/>
            <a:r>
              <a:rPr lang="en-US" b="0" baseline="0" dirty="0" smtClean="0"/>
              <a:t>Like how C will help you better appreciate the magic that Java does for you</a:t>
            </a:r>
          </a:p>
          <a:p>
            <a:pPr lvl="1"/>
            <a:r>
              <a:rPr lang="en-US" b="0" baseline="0" dirty="0" smtClean="0"/>
              <a:t>Similarly, understanding assembly will help you understand what the machine is doing for you</a:t>
            </a:r>
          </a:p>
          <a:p>
            <a:pPr lvl="1"/>
            <a:r>
              <a:rPr lang="en-US" b="0" baseline="0" dirty="0" smtClean="0"/>
              <a:t>Sometimes you actually do have to poke around with GDB in the assembly (this is what gets shipped to you!)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464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More effective programmer</a:t>
            </a:r>
          </a:p>
          <a:p>
            <a:pPr lvl="1"/>
            <a:r>
              <a:rPr lang="en-US" dirty="0" smtClean="0"/>
              <a:t>Understand performance</a:t>
            </a:r>
          </a:p>
          <a:p>
            <a:pPr lvl="1"/>
            <a:r>
              <a:rPr lang="en-US" dirty="0" smtClean="0"/>
              <a:t>Find bugs easier</a:t>
            </a:r>
          </a:p>
          <a:p>
            <a:pPr lvl="1"/>
            <a:r>
              <a:rPr lang="en-US" dirty="0" smtClean="0"/>
              <a:t>Low-level languages that are still used regularly</a:t>
            </a:r>
          </a:p>
          <a:p>
            <a:pPr lvl="0"/>
            <a:r>
              <a:rPr lang="en-US" dirty="0" smtClean="0"/>
              <a:t>New hardware</a:t>
            </a:r>
          </a:p>
          <a:p>
            <a:pPr lvl="1"/>
            <a:r>
              <a:rPr lang="is-IS" baseline="0" dirty="0" smtClean="0"/>
              <a:t>The last 10 years have seen a drastic shift from desktop machines to mobile phones, etc</a:t>
            </a:r>
            <a:endParaRPr lang="en-US" dirty="0" smtClean="0"/>
          </a:p>
          <a:p>
            <a:pPr lvl="1"/>
            <a:r>
              <a:rPr lang="en-US" dirty="0" smtClean="0"/>
              <a:t>There are differences between writing code</a:t>
            </a:r>
            <a:r>
              <a:rPr lang="en-US" baseline="0" dirty="0" smtClean="0"/>
              <a:t> for these different machines</a:t>
            </a:r>
          </a:p>
          <a:p>
            <a:pPr lvl="1"/>
            <a:r>
              <a:rPr lang="en-US" baseline="0" dirty="0" smtClean="0"/>
              <a:t>Understanding how they work will make you better able to take advantage of the next wave!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8008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15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212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422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http://tinyurl.com/zlarys2</a:t>
            </a:r>
          </a:p>
          <a:p>
            <a:r>
              <a:rPr lang="en-US" dirty="0" smtClean="0"/>
              <a:t>turtle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3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894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class</a:t>
            </a:r>
            <a:r>
              <a:rPr lang="en-US" baseline="0" dirty="0" smtClean="0"/>
              <a:t>: how to get from higher-level languages down to machine</a:t>
            </a:r>
          </a:p>
          <a:p>
            <a:r>
              <a:rPr lang="en-US" baseline="0" dirty="0" smtClean="0"/>
              <a:t>Many layers of abstraction in the way</a:t>
            </a:r>
          </a:p>
          <a:p>
            <a:pPr lvl="1"/>
            <a:r>
              <a:rPr lang="en-US" baseline="0" dirty="0" smtClean="0"/>
              <a:t>Seems like magic right now</a:t>
            </a:r>
          </a:p>
          <a:p>
            <a:pPr lvl="0"/>
            <a:r>
              <a:rPr lang="en-US" baseline="0" dirty="0" smtClean="0"/>
              <a:t>Hardware: laptops, hoards of computers in datacenters, mobile phones, smart watches… all pretty much the same design</a:t>
            </a:r>
          </a:p>
          <a:p>
            <a:pPr lvl="0"/>
            <a:r>
              <a:rPr lang="en-US" baseline="0" dirty="0" smtClean="0"/>
              <a:t>Software: angry birds!</a:t>
            </a:r>
          </a:p>
          <a:p>
            <a:pPr lvl="0"/>
            <a:r>
              <a:rPr lang="en-US" baseline="0" dirty="0" smtClean="0"/>
              <a:t>Interface: describes what a thing can do</a:t>
            </a:r>
          </a:p>
          <a:p>
            <a:pPr lvl="1"/>
            <a:r>
              <a:rPr lang="en-US" baseline="0" dirty="0" smtClean="0"/>
              <a:t>SW how to tell the HW what to do</a:t>
            </a:r>
          </a:p>
          <a:p>
            <a:pPr lvl="1"/>
            <a:r>
              <a:rPr lang="en-US" baseline="0" dirty="0" smtClean="0"/>
              <a:t>Many layers</a:t>
            </a:r>
          </a:p>
          <a:p>
            <a:r>
              <a:rPr lang="en-US" dirty="0" smtClean="0"/>
              <a:t>Understand the interface:</a:t>
            </a:r>
          </a:p>
          <a:p>
            <a:pPr lvl="1"/>
            <a:r>
              <a:rPr lang="en-US" dirty="0" smtClean="0"/>
              <a:t>Understand how the computer</a:t>
            </a:r>
            <a:r>
              <a:rPr lang="en-US" baseline="0" dirty="0" smtClean="0"/>
              <a:t> works, </a:t>
            </a:r>
            <a:r>
              <a:rPr lang="en-US" dirty="0" smtClean="0"/>
              <a:t>debug, improve performance,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091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C or Java, we can write this one line</a:t>
            </a:r>
          </a:p>
          <a:p>
            <a:r>
              <a:rPr lang="en-US" baseline="0" dirty="0" smtClean="0"/>
              <a:t>In x86 assembly, that one line turns into many </a:t>
            </a:r>
            <a:r>
              <a:rPr lang="en-US" b="1" baseline="0" dirty="0" smtClean="0"/>
              <a:t>instructions</a:t>
            </a:r>
          </a:p>
          <a:p>
            <a:pPr lvl="1"/>
            <a:r>
              <a:rPr lang="en-US" b="0" baseline="0" dirty="0" smtClean="0"/>
              <a:t>9 instructions</a:t>
            </a:r>
          </a:p>
          <a:p>
            <a:pPr lvl="1"/>
            <a:r>
              <a:rPr lang="en-US" b="0" baseline="0" dirty="0" err="1" smtClean="0"/>
              <a:t>Cmpl</a:t>
            </a:r>
            <a:r>
              <a:rPr lang="en-US" b="0" baseline="0" dirty="0" smtClean="0"/>
              <a:t> == compare</a:t>
            </a:r>
          </a:p>
          <a:p>
            <a:pPr lvl="0"/>
            <a:r>
              <a:rPr lang="en-US" b="0" baseline="0" dirty="0" smtClean="0"/>
              <a:t>Finally, assembly gets turned into </a:t>
            </a:r>
            <a:r>
              <a:rPr lang="en-US" b="1" baseline="0" dirty="0" smtClean="0"/>
              <a:t>binary</a:t>
            </a:r>
          </a:p>
          <a:p>
            <a:pPr lvl="1"/>
            <a:r>
              <a:rPr lang="en-US" b="0" baseline="0" dirty="0" smtClean="0"/>
              <a:t>Same number of lines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2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So, why don‘t we just have a compiler from the high level language all the way down to binary?</a:t>
            </a:r>
          </a:p>
          <a:p>
            <a:r>
              <a:rPr lang="en-US" dirty="0" smtClean="0"/>
              <a:t>Why</a:t>
            </a:r>
            <a:r>
              <a:rPr lang="en-US" baseline="0" dirty="0" smtClean="0"/>
              <a:t> are these instructions so weird?</a:t>
            </a:r>
            <a:endParaRPr lang="en-US" dirty="0" smtClean="0"/>
          </a:p>
          <a:p>
            <a:r>
              <a:rPr lang="en-US" dirty="0" smtClean="0"/>
              <a:t>To get at that, we need to go back and look at 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6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</a:t>
            </a:r>
            <a:r>
              <a:rPr lang="en-US" baseline="0" dirty="0" smtClean="0"/>
              <a:t> 1946, programming meant changing where a bunch of wires were plugged in</a:t>
            </a:r>
          </a:p>
          <a:p>
            <a:r>
              <a:rPr lang="en-US" baseline="0" dirty="0" smtClean="0"/>
              <a:t>By 1970, these guys (one of whom is Ritchie, who wrote the C book), are typing instructions into a PDP-11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2F12E95-6305-2D4B-921B-B7BB09B40342}" type="slidenum">
              <a:rPr lang="en-US"/>
              <a:pPr/>
              <a:t>17</a:t>
            </a:fld>
            <a:endParaRPr lang="en-US"/>
          </a:p>
        </p:txBody>
      </p:sp>
      <p:sp>
        <p:nvSpPr>
          <p:cNvPr id="460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60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dirty="0" smtClean="0"/>
              <a:t>Every</a:t>
            </a:r>
            <a:r>
              <a:rPr lang="en-US" baseline="0" dirty="0" smtClean="0"/>
              <a:t>thing the computer can do, exposed as </a:t>
            </a:r>
            <a:r>
              <a:rPr lang="en-US" b="1" baseline="0" dirty="0" smtClean="0"/>
              <a:t>instructions</a:t>
            </a:r>
          </a:p>
          <a:p>
            <a:r>
              <a:rPr lang="en-US" b="0" baseline="0" dirty="0" smtClean="0"/>
              <a:t>This meant software is also pretty simple, basically lists of instructions to execute</a:t>
            </a:r>
          </a:p>
          <a:p>
            <a:r>
              <a:rPr lang="en-US" b="0" baseline="0" dirty="0" smtClean="0"/>
              <a:t>Manually specify each instruction</a:t>
            </a:r>
          </a:p>
          <a:p>
            <a:r>
              <a:rPr lang="en-US" b="0" baseline="0" dirty="0" smtClean="0"/>
              <a:t>As computers got more complex, we needed help</a:t>
            </a:r>
          </a:p>
        </p:txBody>
      </p:sp>
    </p:spTree>
    <p:extLst>
      <p:ext uri="{BB962C8B-B14F-4D97-AF65-F5344CB8AC3E}">
        <p14:creationId xmlns:p14="http://schemas.microsoft.com/office/powerpoint/2010/main" val="1133564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819FF8-9BFE-204F-B0FD-5C8B4146D1D7}" type="slidenum">
              <a:rPr lang="en-US"/>
              <a:pPr/>
              <a:t>18</a:t>
            </a:fld>
            <a:endParaRPr lang="en-US"/>
          </a:p>
        </p:txBody>
      </p:sp>
      <p:sp>
        <p:nvSpPr>
          <p:cNvPr id="471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7925" y="70326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471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0076" y="4410068"/>
            <a:ext cx="5597552" cy="409078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aseline="0" dirty="0" smtClean="0"/>
              <a:t>Someone realized they could write a program that would turn scripts into programs</a:t>
            </a:r>
          </a:p>
          <a:p>
            <a:r>
              <a:rPr lang="en-US" baseline="0" dirty="0" smtClean="0"/>
              <a:t>Easier to write</a:t>
            </a:r>
          </a:p>
          <a:p>
            <a:pPr marL="0" marR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dirty="0" smtClean="0"/>
              <a:t>Still</a:t>
            </a:r>
            <a:r>
              <a:rPr lang="en-US" baseline="0" dirty="0" smtClean="0"/>
              <a:t> basically a one-to-one mapping</a:t>
            </a:r>
          </a:p>
          <a:p>
            <a:pPr marL="0" marR="0" indent="-18288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.AppleSystemUIFont" charset="-120"/>
              <a:buChar char="–"/>
              <a:tabLst/>
              <a:defRPr/>
            </a:pPr>
            <a:r>
              <a:rPr lang="en-US" baseline="0" dirty="0" smtClean="0"/>
              <a:t>As we got more sophisticated, built more sophisticated languages…</a:t>
            </a:r>
          </a:p>
        </p:txBody>
      </p:sp>
    </p:spTree>
    <p:extLst>
      <p:ext uri="{BB962C8B-B14F-4D97-AF65-F5344CB8AC3E}">
        <p14:creationId xmlns:p14="http://schemas.microsoft.com/office/powerpoint/2010/main" val="210381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224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711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92726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53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171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7CBE8339-D2AD-46DC-A898-FD1E949067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779524" y="-2231"/>
            <a:ext cx="136447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CSE369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70959" y="-2231"/>
            <a:ext cx="18020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Intro, Combinational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 Logic</a:t>
            </a:r>
            <a:endParaRPr lang="en-US" sz="900" b="0" i="0" dirty="0" smtClean="0">
              <a:solidFill>
                <a:schemeClr val="bg1"/>
              </a:solidFill>
              <a:latin typeface="Roboto Regular" charset="0"/>
              <a:ea typeface="Roboto Regular" charset="0"/>
              <a:cs typeface="Roboto Regular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 userDrawn="1"/>
        </p:nvSpPr>
        <p:spPr>
          <a:xfrm>
            <a:off x="7792348" y="-2231"/>
            <a:ext cx="135165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CSE351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Autumn 2016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4035641" y="-2231"/>
            <a:ext cx="107273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Introduction</a:t>
            </a:r>
          </a:p>
        </p:txBody>
      </p:sp>
    </p:spTree>
    <p:extLst>
      <p:ext uri="{BB962C8B-B14F-4D97-AF65-F5344CB8AC3E}">
        <p14:creationId xmlns:p14="http://schemas.microsoft.com/office/powerpoint/2010/main" val="382779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iming>
    <p:tnLst>
      <p:par>
        <p:cTn id="1" dur="indefinite" restart="never" nodeType="tmRoot"/>
      </p:par>
    </p:tnLst>
  </p:timing>
  <p:hf hdr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hyperlink" Target="http://xkcd.com/676/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0.xml"/><Relationship Id="rId7" Type="http://schemas.openxmlformats.org/officeDocument/2006/relationships/image" Target="../media/image16.tiff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-media-cache-ak0.pinimg.com/564x/91/37/23/91372375e2e6517f8af128aab655e3b4.jpg" TargetMode="External"/><Relationship Id="rId5" Type="http://schemas.openxmlformats.org/officeDocument/2006/relationships/hyperlink" Target="http://fortune.com/2014/09/18/walter-isaacson-the-women-of-eniac/" TargetMode="Externa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19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0" Type="http://schemas.openxmlformats.org/officeDocument/2006/relationships/tags" Target="../tags/tag26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notesSlide" Target="../notesSlides/notesSlide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13" Type="http://schemas.openxmlformats.org/officeDocument/2006/relationships/tags" Target="../tags/tag4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10" Type="http://schemas.openxmlformats.org/officeDocument/2006/relationships/tags" Target="../tags/tag38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tags" Target="../tags/tag58.xml"/><Relationship Id="rId18" Type="http://schemas.openxmlformats.org/officeDocument/2006/relationships/tags" Target="../tags/tag63.xml"/><Relationship Id="rId3" Type="http://schemas.openxmlformats.org/officeDocument/2006/relationships/tags" Target="../tags/tag48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52.xml"/><Relationship Id="rId12" Type="http://schemas.openxmlformats.org/officeDocument/2006/relationships/tags" Target="../tags/tag57.xml"/><Relationship Id="rId17" Type="http://schemas.openxmlformats.org/officeDocument/2006/relationships/tags" Target="../tags/tag62.xml"/><Relationship Id="rId2" Type="http://schemas.openxmlformats.org/officeDocument/2006/relationships/tags" Target="../tags/tag47.xml"/><Relationship Id="rId16" Type="http://schemas.openxmlformats.org/officeDocument/2006/relationships/tags" Target="../tags/tag61.xml"/><Relationship Id="rId20" Type="http://schemas.openxmlformats.org/officeDocument/2006/relationships/tags" Target="../tags/tag65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tags" Target="../tags/tag56.xml"/><Relationship Id="rId5" Type="http://schemas.openxmlformats.org/officeDocument/2006/relationships/tags" Target="../tags/tag50.xml"/><Relationship Id="rId15" Type="http://schemas.openxmlformats.org/officeDocument/2006/relationships/tags" Target="../tags/tag60.xml"/><Relationship Id="rId10" Type="http://schemas.openxmlformats.org/officeDocument/2006/relationships/tags" Target="../tags/tag55.xml"/><Relationship Id="rId19" Type="http://schemas.openxmlformats.org/officeDocument/2006/relationships/tags" Target="../tags/tag64.xml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tags" Target="../tags/tag59.xml"/><Relationship Id="rId2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73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26" Type="http://schemas.openxmlformats.org/officeDocument/2006/relationships/tags" Target="../tags/tag91.xml"/><Relationship Id="rId3" Type="http://schemas.openxmlformats.org/officeDocument/2006/relationships/tags" Target="../tags/tag68.xml"/><Relationship Id="rId21" Type="http://schemas.openxmlformats.org/officeDocument/2006/relationships/tags" Target="../tags/tag86.xml"/><Relationship Id="rId7" Type="http://schemas.openxmlformats.org/officeDocument/2006/relationships/tags" Target="../tags/tag72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0" Type="http://schemas.openxmlformats.org/officeDocument/2006/relationships/tags" Target="../tags/tag85.xml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5" Type="http://schemas.openxmlformats.org/officeDocument/2006/relationships/tags" Target="../tags/tag70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notesSlide" Target="../notesSlides/notesSlide11.xml"/><Relationship Id="rId10" Type="http://schemas.openxmlformats.org/officeDocument/2006/relationships/tags" Target="../tags/tag75.xml"/><Relationship Id="rId19" Type="http://schemas.openxmlformats.org/officeDocument/2006/relationships/tags" Target="../tags/tag84.xml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94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tags" Target="../tags/tag107.xml"/><Relationship Id="rId18" Type="http://schemas.openxmlformats.org/officeDocument/2006/relationships/tags" Target="../tags/tag112.xml"/><Relationship Id="rId26" Type="http://schemas.openxmlformats.org/officeDocument/2006/relationships/tags" Target="../tags/tag120.xml"/><Relationship Id="rId39" Type="http://schemas.openxmlformats.org/officeDocument/2006/relationships/tags" Target="../tags/tag133.xml"/><Relationship Id="rId21" Type="http://schemas.openxmlformats.org/officeDocument/2006/relationships/tags" Target="../tags/tag115.xml"/><Relationship Id="rId34" Type="http://schemas.openxmlformats.org/officeDocument/2006/relationships/tags" Target="../tags/tag128.xml"/><Relationship Id="rId42" Type="http://schemas.openxmlformats.org/officeDocument/2006/relationships/tags" Target="../tags/tag136.xml"/><Relationship Id="rId47" Type="http://schemas.openxmlformats.org/officeDocument/2006/relationships/tags" Target="../tags/tag141.xml"/><Relationship Id="rId50" Type="http://schemas.openxmlformats.org/officeDocument/2006/relationships/tags" Target="../tags/tag144.xml"/><Relationship Id="rId55" Type="http://schemas.openxmlformats.org/officeDocument/2006/relationships/image" Target="../media/image22.png"/><Relationship Id="rId7" Type="http://schemas.openxmlformats.org/officeDocument/2006/relationships/tags" Target="../tags/tag10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9" Type="http://schemas.openxmlformats.org/officeDocument/2006/relationships/tags" Target="../tags/tag123.xml"/><Relationship Id="rId11" Type="http://schemas.openxmlformats.org/officeDocument/2006/relationships/tags" Target="../tags/tag105.xml"/><Relationship Id="rId24" Type="http://schemas.openxmlformats.org/officeDocument/2006/relationships/tags" Target="../tags/tag118.xml"/><Relationship Id="rId32" Type="http://schemas.openxmlformats.org/officeDocument/2006/relationships/tags" Target="../tags/tag126.xml"/><Relationship Id="rId37" Type="http://schemas.openxmlformats.org/officeDocument/2006/relationships/tags" Target="../tags/tag131.xml"/><Relationship Id="rId40" Type="http://schemas.openxmlformats.org/officeDocument/2006/relationships/tags" Target="../tags/tag134.xml"/><Relationship Id="rId45" Type="http://schemas.openxmlformats.org/officeDocument/2006/relationships/tags" Target="../tags/tag139.xml"/><Relationship Id="rId53" Type="http://schemas.openxmlformats.org/officeDocument/2006/relationships/image" Target="../media/image20.png"/><Relationship Id="rId58" Type="http://schemas.openxmlformats.org/officeDocument/2006/relationships/image" Target="../media/image25.png"/><Relationship Id="rId5" Type="http://schemas.openxmlformats.org/officeDocument/2006/relationships/tags" Target="../tags/tag99.xml"/><Relationship Id="rId19" Type="http://schemas.openxmlformats.org/officeDocument/2006/relationships/tags" Target="../tags/tag113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tags" Target="../tags/tag116.xml"/><Relationship Id="rId27" Type="http://schemas.openxmlformats.org/officeDocument/2006/relationships/tags" Target="../tags/tag121.xml"/><Relationship Id="rId30" Type="http://schemas.openxmlformats.org/officeDocument/2006/relationships/tags" Target="../tags/tag124.xml"/><Relationship Id="rId35" Type="http://schemas.openxmlformats.org/officeDocument/2006/relationships/tags" Target="../tags/tag129.xml"/><Relationship Id="rId43" Type="http://schemas.openxmlformats.org/officeDocument/2006/relationships/tags" Target="../tags/tag137.xml"/><Relationship Id="rId48" Type="http://schemas.openxmlformats.org/officeDocument/2006/relationships/tags" Target="../tags/tag142.xml"/><Relationship Id="rId56" Type="http://schemas.openxmlformats.org/officeDocument/2006/relationships/image" Target="../media/image23.png"/><Relationship Id="rId8" Type="http://schemas.openxmlformats.org/officeDocument/2006/relationships/tags" Target="../tags/tag102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5" Type="http://schemas.openxmlformats.org/officeDocument/2006/relationships/tags" Target="../tags/tag119.xml"/><Relationship Id="rId33" Type="http://schemas.openxmlformats.org/officeDocument/2006/relationships/tags" Target="../tags/tag127.xml"/><Relationship Id="rId38" Type="http://schemas.openxmlformats.org/officeDocument/2006/relationships/tags" Target="../tags/tag132.xml"/><Relationship Id="rId46" Type="http://schemas.openxmlformats.org/officeDocument/2006/relationships/tags" Target="../tags/tag140.xml"/><Relationship Id="rId20" Type="http://schemas.openxmlformats.org/officeDocument/2006/relationships/tags" Target="../tags/tag114.xml"/><Relationship Id="rId41" Type="http://schemas.openxmlformats.org/officeDocument/2006/relationships/tags" Target="../tags/tag135.xml"/><Relationship Id="rId54" Type="http://schemas.openxmlformats.org/officeDocument/2006/relationships/image" Target="../media/image21.png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5" Type="http://schemas.openxmlformats.org/officeDocument/2006/relationships/tags" Target="../tags/tag109.xml"/><Relationship Id="rId23" Type="http://schemas.openxmlformats.org/officeDocument/2006/relationships/tags" Target="../tags/tag117.xml"/><Relationship Id="rId28" Type="http://schemas.openxmlformats.org/officeDocument/2006/relationships/tags" Target="../tags/tag122.xml"/><Relationship Id="rId36" Type="http://schemas.openxmlformats.org/officeDocument/2006/relationships/tags" Target="../tags/tag130.xml"/><Relationship Id="rId49" Type="http://schemas.openxmlformats.org/officeDocument/2006/relationships/tags" Target="../tags/tag143.xml"/><Relationship Id="rId57" Type="http://schemas.openxmlformats.org/officeDocument/2006/relationships/image" Target="../media/image24.png"/><Relationship Id="rId10" Type="http://schemas.openxmlformats.org/officeDocument/2006/relationships/tags" Target="../tags/tag104.xml"/><Relationship Id="rId31" Type="http://schemas.openxmlformats.org/officeDocument/2006/relationships/tags" Target="../tags/tag125.xml"/><Relationship Id="rId44" Type="http://schemas.openxmlformats.org/officeDocument/2006/relationships/tags" Target="../tags/tag138.xml"/><Relationship Id="rId52" Type="http://schemas.openxmlformats.org/officeDocument/2006/relationships/notesSlide" Target="../notesSlides/notesSlid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tags" Target="../tags/tag151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156.xml"/><Relationship Id="rId2" Type="http://schemas.openxmlformats.org/officeDocument/2006/relationships/tags" Target="../tags/tag155.xml"/><Relationship Id="rId1" Type="http://schemas.openxmlformats.org/officeDocument/2006/relationships/tags" Target="../tags/tag154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230.png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tags" Target="../tags/tag158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162.xml"/><Relationship Id="rId2" Type="http://schemas.openxmlformats.org/officeDocument/2006/relationships/tags" Target="../tags/tag161.xml"/><Relationship Id="rId1" Type="http://schemas.openxmlformats.org/officeDocument/2006/relationships/tags" Target="../tags/tag160.xml"/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g"/><Relationship Id="rId3" Type="http://schemas.openxmlformats.org/officeDocument/2006/relationships/image" Target="../media/image3.jpe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justinhsia468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azza.com/washington/fall2016/cse351" TargetMode="External"/><Relationship Id="rId2" Type="http://schemas.openxmlformats.org/officeDocument/2006/relationships/hyperlink" Target="http://cs.uw.edu/351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courses.cs.washington.edu/courses/cse351/16au/policie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csapp.cs.cmu.edu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hyperlink" Target="http://csapp.cs.cmu.edu/3e/errata.html" TargetMode="External"/><Relationship Id="rId4" Type="http://schemas.openxmlformats.org/officeDocument/2006/relationships/hyperlink" Target="http://csapp.cs.cmu.edu/3e/changes3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/>
          <a:lstStyle/>
          <a:p>
            <a:pPr marL="0" indent="0"/>
            <a:r>
              <a:rPr lang="en-US" dirty="0" smtClean="0"/>
              <a:t>The Hardware/Software Interface</a:t>
            </a:r>
            <a:br>
              <a:rPr lang="en-US" dirty="0" smtClean="0"/>
            </a:br>
            <a:r>
              <a:rPr lang="en-US" sz="2000" b="0" dirty="0" smtClean="0"/>
              <a:t>CSE 351 Autumn 2016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3505200" cy="4572000"/>
          </a:xfrm>
        </p:spPr>
        <p:txBody>
          <a:bodyPr/>
          <a:lstStyle/>
          <a:p>
            <a:pPr algn="l"/>
            <a:r>
              <a:rPr lang="en-US" sz="2000" b="1" dirty="0" smtClean="0"/>
              <a:t>Instructor:</a:t>
            </a:r>
            <a:r>
              <a:rPr lang="en-US" sz="2000" dirty="0" smtClean="0"/>
              <a:t> </a:t>
            </a:r>
          </a:p>
          <a:p>
            <a:pPr algn="l"/>
            <a:r>
              <a:rPr lang="en-US" sz="2000" dirty="0" smtClean="0"/>
              <a:t>Justin Hsia</a:t>
            </a:r>
          </a:p>
          <a:p>
            <a:pPr algn="l"/>
            <a:endParaRPr lang="en-US" sz="1000" dirty="0" smtClean="0"/>
          </a:p>
          <a:p>
            <a:pPr algn="l"/>
            <a:r>
              <a:rPr lang="en-US" sz="2000" b="1" dirty="0" smtClean="0"/>
              <a:t>Teaching Assistants: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Chris Ma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Hunter Zahn</a:t>
            </a:r>
            <a:br>
              <a:rPr lang="en-US" sz="2000" dirty="0" smtClean="0"/>
            </a:br>
            <a:r>
              <a:rPr lang="en-US" sz="2000" dirty="0" smtClean="0"/>
              <a:t>John </a:t>
            </a:r>
            <a:r>
              <a:rPr lang="en-US" sz="2000" dirty="0" err="1" smtClean="0"/>
              <a:t>Kaltenbach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Kevin Bi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Sachin</a:t>
            </a:r>
            <a:r>
              <a:rPr lang="en-US" sz="2000" dirty="0" smtClean="0"/>
              <a:t> Mehta</a:t>
            </a:r>
          </a:p>
          <a:p>
            <a:pPr algn="l">
              <a:spcBef>
                <a:spcPts val="480"/>
              </a:spcBef>
            </a:pPr>
            <a:r>
              <a:rPr lang="en-US" sz="2000" dirty="0" err="1" smtClean="0"/>
              <a:t>Suraj</a:t>
            </a:r>
            <a:r>
              <a:rPr lang="en-US" sz="2000" dirty="0" smtClean="0"/>
              <a:t> Bhat</a:t>
            </a:r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Thomas </a:t>
            </a:r>
            <a:r>
              <a:rPr lang="en-US" sz="2000" dirty="0" err="1" smtClean="0"/>
              <a:t>Neuman</a:t>
            </a:r>
            <a:endParaRPr lang="en-US" sz="2000" dirty="0" smtClean="0"/>
          </a:p>
          <a:p>
            <a:pPr algn="l">
              <a:spcBef>
                <a:spcPts val="480"/>
              </a:spcBef>
            </a:pPr>
            <a:r>
              <a:rPr lang="en-US" sz="2000" dirty="0" smtClean="0"/>
              <a:t>Waylon Huang</a:t>
            </a:r>
            <a:br>
              <a:rPr lang="en-US" sz="2000" dirty="0" smtClean="0"/>
            </a:br>
            <a:r>
              <a:rPr lang="en-US" sz="2000" dirty="0" smtClean="0"/>
              <a:t>Xi Liu</a:t>
            </a:r>
            <a:br>
              <a:rPr lang="en-US" sz="2000" dirty="0" smtClean="0"/>
            </a:br>
            <a:r>
              <a:rPr lang="en-US" sz="2000" dirty="0" err="1" smtClean="0"/>
              <a:t>Yufang</a:t>
            </a:r>
            <a:r>
              <a:rPr lang="en-US" sz="2000" dirty="0" smtClean="0"/>
              <a:t> Sun</a:t>
            </a:r>
          </a:p>
        </p:txBody>
      </p:sp>
      <p:pic>
        <p:nvPicPr>
          <p:cNvPr id="4" name="Picture 2" descr="Abstrac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587500"/>
            <a:ext cx="4826000" cy="482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04319" y="6421755"/>
            <a:ext cx="18373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  <a:hlinkClick r:id="rId6"/>
              </a:rPr>
              <a:t>http://xkcd.com/676/</a:t>
            </a:r>
            <a:r>
              <a:rPr lang="en-US" sz="1400" b="0" dirty="0" smtClean="0">
                <a:latin typeface="Calibri" panose="020F0502020204030204" pitchFamily="34" charset="0"/>
                <a:ea typeface="Helvetica Neue Light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 / Online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Gaetano </a:t>
            </a:r>
            <a:r>
              <a:rPr lang="en-US" dirty="0" err="1"/>
              <a:t>Borriello</a:t>
            </a:r>
            <a:r>
              <a:rPr lang="en-US" dirty="0"/>
              <a:t> and Luis </a:t>
            </a:r>
            <a:r>
              <a:rPr lang="en-US" dirty="0" err="1"/>
              <a:t>Ceze</a:t>
            </a:r>
            <a:r>
              <a:rPr lang="en-US" dirty="0"/>
              <a:t> made videos in 2013 covering the course content </a:t>
            </a:r>
            <a:r>
              <a:rPr lang="en-US" dirty="0" smtClean="0"/>
              <a:t>for </a:t>
            </a:r>
            <a:r>
              <a:rPr lang="en-US" dirty="0"/>
              <a:t>an online </a:t>
            </a:r>
            <a:r>
              <a:rPr lang="en-US" dirty="0" smtClean="0"/>
              <a:t>version</a:t>
            </a:r>
            <a:endParaRPr lang="en-US" dirty="0"/>
          </a:p>
          <a:p>
            <a:pPr lvl="1"/>
            <a:r>
              <a:rPr lang="en-US" dirty="0"/>
              <a:t>And self-check quiz questions</a:t>
            </a:r>
            <a:endParaRPr lang="en-US" sz="1000" dirty="0"/>
          </a:p>
          <a:p>
            <a:r>
              <a:rPr lang="en-US" dirty="0" smtClean="0"/>
              <a:t>A </a:t>
            </a:r>
            <a:r>
              <a:rPr lang="en-US" dirty="0"/>
              <a:t>great resource – </a:t>
            </a:r>
            <a:r>
              <a:rPr lang="en-US" dirty="0" smtClean="0"/>
              <a:t>I encourage </a:t>
            </a:r>
            <a:r>
              <a:rPr lang="en-US" dirty="0"/>
              <a:t>you to watch them</a:t>
            </a:r>
          </a:p>
          <a:p>
            <a:pPr lvl="1"/>
            <a:r>
              <a:rPr lang="en-US" dirty="0"/>
              <a:t>Generally optional unless class is cancelled or something</a:t>
            </a:r>
          </a:p>
          <a:p>
            <a:pPr lvl="1"/>
            <a:r>
              <a:rPr lang="en-US" i="1" dirty="0"/>
              <a:t>Occasionally</a:t>
            </a:r>
            <a:r>
              <a:rPr lang="en-US" dirty="0"/>
              <a:t> may “require before class” so you don’t get lost in an example</a:t>
            </a:r>
            <a:endParaRPr lang="en-US" sz="1000" dirty="0"/>
          </a:p>
          <a:p>
            <a:r>
              <a:rPr lang="en-US" b="1" dirty="0" smtClean="0"/>
              <a:t>Warning:</a:t>
            </a:r>
            <a:r>
              <a:rPr lang="en-US" dirty="0" smtClean="0"/>
              <a:t>  some </a:t>
            </a:r>
            <a:r>
              <a:rPr lang="en-US" dirty="0"/>
              <a:t>content </a:t>
            </a:r>
            <a:r>
              <a:rPr lang="en-US" dirty="0" smtClean="0"/>
              <a:t>has since </a:t>
            </a:r>
            <a:r>
              <a:rPr lang="en-US" dirty="0"/>
              <a:t>changed</a:t>
            </a:r>
          </a:p>
          <a:p>
            <a:pPr lvl="1"/>
            <a:r>
              <a:rPr lang="en-US" dirty="0"/>
              <a:t>Now “all 64-bit” so some videos may have extra information no longer </a:t>
            </a:r>
            <a:r>
              <a:rPr lang="en-US" dirty="0" smtClean="0"/>
              <a:t>relevant</a:t>
            </a:r>
            <a:endParaRPr lang="en-US" dirty="0"/>
          </a:p>
          <a:p>
            <a:pPr lvl="1"/>
            <a:r>
              <a:rPr lang="en-US" dirty="0" smtClean="0"/>
              <a:t>When </a:t>
            </a:r>
            <a:r>
              <a:rPr lang="en-US" dirty="0"/>
              <a:t>in doubt, go with </a:t>
            </a:r>
            <a:r>
              <a:rPr lang="en-US" dirty="0" smtClean="0"/>
              <a:t>current lectures (but do ask first)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9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Other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Consider </a:t>
            </a:r>
            <a:r>
              <a:rPr lang="en-US" dirty="0"/>
              <a:t>taking CSE </a:t>
            </a:r>
            <a:r>
              <a:rPr lang="en-US" dirty="0" smtClean="0"/>
              <a:t>391 Unix Tools, </a:t>
            </a:r>
            <a:r>
              <a:rPr lang="en-US" dirty="0"/>
              <a:t>1 </a:t>
            </a:r>
            <a:r>
              <a:rPr lang="en-US" dirty="0" smtClean="0"/>
              <a:t>credit</a:t>
            </a:r>
          </a:p>
          <a:p>
            <a:pPr lvl="1"/>
            <a:r>
              <a:rPr lang="en-US" dirty="0" smtClean="0"/>
              <a:t>Useful skills to know and relevant to this class</a:t>
            </a:r>
          </a:p>
          <a:p>
            <a:pPr lvl="1"/>
            <a:r>
              <a:rPr lang="en-US" dirty="0" smtClean="0"/>
              <a:t>Available to all CSE majors and everyone registered in CSE351</a:t>
            </a:r>
          </a:p>
          <a:p>
            <a:endParaRPr lang="en-US" dirty="0" smtClean="0"/>
          </a:p>
          <a:p>
            <a:r>
              <a:rPr lang="en-US" dirty="0" smtClean="0"/>
              <a:t>Everything starts now!</a:t>
            </a:r>
          </a:p>
          <a:p>
            <a:pPr lvl="1"/>
            <a:r>
              <a:rPr lang="en-US" dirty="0" smtClean="0"/>
              <a:t>Including section and office hours this week</a:t>
            </a:r>
          </a:p>
          <a:p>
            <a:endParaRPr lang="en-US" dirty="0"/>
          </a:p>
          <a:p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Explore website thoroughly:  </a:t>
            </a:r>
            <a:r>
              <a:rPr lang="en-US" dirty="0" smtClean="0">
                <a:hlinkClick r:id="rId2"/>
              </a:rPr>
              <a:t>http://cs.uw.edu/351</a:t>
            </a:r>
            <a:endParaRPr lang="en-US" dirty="0" smtClean="0"/>
          </a:p>
          <a:p>
            <a:r>
              <a:rPr lang="en-US" dirty="0" smtClean="0"/>
              <a:t>Check that you are enrolled in Piazza</a:t>
            </a:r>
          </a:p>
          <a:p>
            <a:r>
              <a:rPr lang="en-US" dirty="0" smtClean="0"/>
              <a:t>Start-of-Course survey [Catalyst] due Friday (9/30)</a:t>
            </a:r>
          </a:p>
          <a:p>
            <a:r>
              <a:rPr lang="en-US" dirty="0" smtClean="0"/>
              <a:t>Section 1 is tomorrow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Install </a:t>
            </a:r>
            <a:r>
              <a:rPr lang="en-US" b="1" dirty="0">
                <a:solidFill>
                  <a:srgbClr val="FF0000"/>
                </a:solidFill>
              </a:rPr>
              <a:t>the virtual </a:t>
            </a:r>
            <a:r>
              <a:rPr lang="en-US" b="1" dirty="0" smtClean="0">
                <a:solidFill>
                  <a:srgbClr val="FF0000"/>
                </a:solidFill>
              </a:rPr>
              <a:t>machine (VM) </a:t>
            </a:r>
            <a:r>
              <a:rPr lang="en-US" b="1" i="1" dirty="0" smtClean="0">
                <a:solidFill>
                  <a:srgbClr val="FF0000"/>
                </a:solidFill>
              </a:rPr>
              <a:t>before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coming to section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Bring </a:t>
            </a:r>
            <a:r>
              <a:rPr lang="en-US" dirty="0">
                <a:solidFill>
                  <a:srgbClr val="FF0000"/>
                </a:solidFill>
              </a:rPr>
              <a:t>your computer with you to </a:t>
            </a:r>
            <a:r>
              <a:rPr lang="en-US" dirty="0" smtClean="0">
                <a:solidFill>
                  <a:srgbClr val="FF0000"/>
                </a:solidFill>
              </a:rPr>
              <a:t>section</a:t>
            </a:r>
            <a:endParaRPr lang="en-US" dirty="0" smtClean="0"/>
          </a:p>
          <a:p>
            <a:r>
              <a:rPr lang="en-US" dirty="0" smtClean="0"/>
              <a:t>Lab 0 released today, due Monday (10/3) @ 5pm</a:t>
            </a:r>
          </a:p>
          <a:p>
            <a:pPr lvl="1"/>
            <a:r>
              <a:rPr lang="en-US" dirty="0"/>
              <a:t>Basic exercises to </a:t>
            </a:r>
            <a:r>
              <a:rPr lang="en-US" i="1" dirty="0"/>
              <a:t>start</a:t>
            </a:r>
            <a:r>
              <a:rPr lang="en-US" dirty="0"/>
              <a:t> getting familiar with </a:t>
            </a:r>
            <a:r>
              <a:rPr lang="en-US" dirty="0" smtClean="0"/>
              <a:t>C – need the VM</a:t>
            </a:r>
            <a:endParaRPr lang="en-US" dirty="0"/>
          </a:p>
          <a:p>
            <a:pPr lvl="1"/>
            <a:r>
              <a:rPr lang="en-US" dirty="0" smtClean="0"/>
              <a:t>Credit/no-credit</a:t>
            </a:r>
          </a:p>
          <a:p>
            <a:pPr lvl="1"/>
            <a:r>
              <a:rPr lang="en-US" dirty="0" smtClean="0"/>
              <a:t>Do ASAP, attending Section 1 will help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0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65760" y="3749040"/>
            <a:ext cx="3307422" cy="30175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050" b="0" dirty="0">
                <a:latin typeface="Helvetica Neue Light" charset="0"/>
              </a:rPr>
              <a:t>1000001101111100001001000001110000000000</a:t>
            </a:r>
          </a:p>
          <a:p>
            <a:r>
              <a:rPr lang="en-US" sz="1050" b="0" dirty="0">
                <a:latin typeface="Helvetica Neue Light" charset="0"/>
              </a:rPr>
              <a:t>0111010000011000</a:t>
            </a:r>
          </a:p>
          <a:p>
            <a:r>
              <a:rPr lang="en-US" sz="1050" b="0" dirty="0">
                <a:latin typeface="Helvetica Neue Light" charset="0"/>
              </a:rPr>
              <a:t>10001011010001000010010000010100</a:t>
            </a:r>
          </a:p>
          <a:p>
            <a:r>
              <a:rPr lang="en-US" sz="1050" b="0" dirty="0">
                <a:latin typeface="Helvetica Neue Light" charset="0"/>
              </a:rPr>
              <a:t>10001011010001100010010100010100</a:t>
            </a:r>
          </a:p>
          <a:p>
            <a:r>
              <a:rPr lang="en-US" sz="1050" b="0" dirty="0">
                <a:latin typeface="Helvetica Neue Light" charset="0"/>
              </a:rPr>
              <a:t>100011010000010000000010</a:t>
            </a:r>
          </a:p>
          <a:p>
            <a:r>
              <a:rPr lang="en-US" sz="1050" b="0" dirty="0">
                <a:latin typeface="Helvetica Neue Light" charset="0"/>
              </a:rPr>
              <a:t>1000100111000010</a:t>
            </a:r>
          </a:p>
          <a:p>
            <a:r>
              <a:rPr lang="en-US" sz="1050" b="0" dirty="0">
                <a:latin typeface="Helvetica Neue Light" charset="0"/>
              </a:rPr>
              <a:t>110000011111101000011111</a:t>
            </a:r>
          </a:p>
          <a:p>
            <a:r>
              <a:rPr lang="en-US" sz="1050" b="0" dirty="0">
                <a:latin typeface="Helvetica Neue Light" charset="0"/>
              </a:rPr>
              <a:t>11110111011111000010010000011100</a:t>
            </a:r>
          </a:p>
          <a:p>
            <a:r>
              <a:rPr lang="en-US" sz="1050" b="0" dirty="0" smtClean="0">
                <a:latin typeface="Helvetica Neue Light" charset="0"/>
              </a:rPr>
              <a:t>10001001010001000010010000011000</a:t>
            </a:r>
          </a:p>
          <a:p>
            <a:endParaRPr lang="en-US" sz="1050" b="0" dirty="0">
              <a:latin typeface="Helvetica Neue Light" charset="0"/>
            </a:endParaRPr>
          </a:p>
          <a:p>
            <a:r>
              <a:rPr lang="en-US" sz="1050" b="0" dirty="0">
                <a:latin typeface="Helvetica Neue Light" charset="0"/>
              </a:rPr>
              <a:t>1000001101111100001001000001110000000000</a:t>
            </a:r>
          </a:p>
          <a:p>
            <a:r>
              <a:rPr lang="en-US" sz="1050" b="0" dirty="0">
                <a:latin typeface="Helvetica Neue Light" charset="0"/>
              </a:rPr>
              <a:t>0111010000011000</a:t>
            </a:r>
          </a:p>
          <a:p>
            <a:r>
              <a:rPr lang="en-US" sz="1050" b="0" dirty="0">
                <a:latin typeface="Helvetica Neue Light" charset="0"/>
              </a:rPr>
              <a:t>10001011010001000010010000010100</a:t>
            </a:r>
          </a:p>
          <a:p>
            <a:r>
              <a:rPr lang="en-US" sz="1050" b="0" dirty="0">
                <a:latin typeface="Helvetica Neue Light" charset="0"/>
              </a:rPr>
              <a:t>10001011010001100010010100010100</a:t>
            </a:r>
          </a:p>
          <a:p>
            <a:r>
              <a:rPr lang="en-US" sz="1050" b="0" dirty="0">
                <a:latin typeface="Helvetica Neue Light" charset="0"/>
              </a:rPr>
              <a:t>100011010000010000000010</a:t>
            </a:r>
          </a:p>
          <a:p>
            <a:r>
              <a:rPr lang="en-US" sz="1050" b="0" dirty="0">
                <a:latin typeface="Helvetica Neue Light" charset="0"/>
              </a:rPr>
              <a:t>1000100111000010</a:t>
            </a:r>
          </a:p>
          <a:p>
            <a:r>
              <a:rPr lang="en-US" sz="1050" b="0" dirty="0">
                <a:latin typeface="Helvetica Neue Light" charset="0"/>
              </a:rPr>
              <a:t>110000011111101000011111</a:t>
            </a:r>
          </a:p>
          <a:p>
            <a:r>
              <a:rPr lang="en-US" sz="1050" b="0" dirty="0" smtClean="0">
                <a:latin typeface="Helvetica Neue Light" charset="0"/>
              </a:rPr>
              <a:t>11110111011111000010010000011100</a:t>
            </a:r>
            <a:endParaRPr lang="en-US" sz="1050" b="0" dirty="0">
              <a:latin typeface="Helvetica Neue Light" charset="0"/>
            </a:endParaRPr>
          </a:p>
        </p:txBody>
      </p:sp>
      <p:sp>
        <p:nvSpPr>
          <p:cNvPr id="23" name="Left-Right Arrow 22"/>
          <p:cNvSpPr/>
          <p:nvPr/>
        </p:nvSpPr>
        <p:spPr bwMode="auto">
          <a:xfrm>
            <a:off x="3543467" y="4724400"/>
            <a:ext cx="1942933" cy="762000"/>
          </a:xfrm>
          <a:prstGeom prst="leftRightArrow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"/>
          <a:stretch/>
        </p:blipFill>
        <p:spPr>
          <a:xfrm>
            <a:off x="5556338" y="3429000"/>
            <a:ext cx="3413139" cy="342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/>
              <a:t>The Hardware/Software Interface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600" b="0" dirty="0" smtClean="0"/>
              <a:t>What do we mean by </a:t>
            </a:r>
            <a:r>
              <a:rPr lang="en-US" sz="2600" b="0" dirty="0"/>
              <a:t>hardware? </a:t>
            </a:r>
            <a:r>
              <a:rPr lang="en-US" sz="2600" b="0" dirty="0" smtClean="0"/>
              <a:t>software?</a:t>
            </a:r>
          </a:p>
          <a:p>
            <a:r>
              <a:rPr lang="en-US" sz="2600" b="0" dirty="0" smtClean="0"/>
              <a:t>What </a:t>
            </a:r>
            <a:r>
              <a:rPr lang="en-US" sz="2600" b="0" dirty="0"/>
              <a:t>is an interface</a:t>
            </a:r>
            <a:r>
              <a:rPr lang="en-US" sz="2600" b="0" dirty="0" smtClean="0"/>
              <a:t>?</a:t>
            </a:r>
            <a:endParaRPr lang="en-US" sz="2600" b="0" dirty="0"/>
          </a:p>
          <a:p>
            <a:r>
              <a:rPr lang="en-US" sz="2600" b="0" dirty="0"/>
              <a:t>Why do we need a hardware/software interface</a:t>
            </a:r>
            <a:r>
              <a:rPr lang="en-US" sz="2600" b="0" dirty="0" smtClean="0"/>
              <a:t>?</a:t>
            </a:r>
          </a:p>
          <a:p>
            <a:r>
              <a:rPr lang="en-US" sz="2600" b="0" dirty="0" smtClean="0"/>
              <a:t>Why </a:t>
            </a:r>
            <a:r>
              <a:rPr lang="en-US" sz="2600" b="0" dirty="0"/>
              <a:t>do we need to understand both sides of this interface?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600" y="4191000"/>
            <a:ext cx="3314867" cy="221099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 rot="19103844">
            <a:off x="3391115" y="4826979"/>
            <a:ext cx="2423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latin typeface="Calibri" pitchFamily="34" charset="0"/>
              </a:rPr>
              <a:t>HW/SW Interface</a:t>
            </a:r>
            <a:endParaRPr lang="en-US" dirty="0" smtClean="0">
              <a:latin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914" y="3468141"/>
            <a:ext cx="1645920" cy="335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13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C/Java, assembly, and machine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1"/>
          </p:nvPr>
        </p:nvSpPr>
        <p:spPr>
          <a:xfrm>
            <a:off x="4846320" y="1051560"/>
            <a:ext cx="4114800" cy="497205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High Level Language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4B2A85"/>
                </a:solidFill>
              </a:rPr>
              <a:t>(e.g. C, Java)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Assembly Language</a:t>
            </a: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4B2A8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4B2A85"/>
                </a:solidFill>
              </a:rPr>
              <a:t>Machine Code</a:t>
            </a:r>
          </a:p>
          <a:p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 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(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!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	.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</p:spTree>
    <p:extLst>
      <p:ext uri="{BB962C8B-B14F-4D97-AF65-F5344CB8AC3E}">
        <p14:creationId xmlns:p14="http://schemas.microsoft.com/office/powerpoint/2010/main" val="1643514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C/Java, assembly, and machine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57200" y="1188720"/>
            <a:ext cx="4114800" cy="2743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5720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if 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(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x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!</a:t>
            </a:r>
            <a:r>
              <a:rPr lang="en-US" sz="1300" b="0" dirty="0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= 0) 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 = (</a:t>
            </a:r>
            <a:r>
              <a:rPr lang="en-US" sz="1300" b="0" dirty="0" err="1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y+z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)/x</a:t>
            </a:r>
            <a:r>
              <a:rPr lang="en-US" sz="1300" b="0" dirty="0">
                <a:latin typeface="Courier New" panose="02070309020205020404" pitchFamily="49" charset="0"/>
                <a:ea typeface="Anonymous Pro" panose="02060609030202000504" pitchFamily="49" charset="0"/>
                <a:cs typeface="Courier New" panose="02070309020205020404" pitchFamily="49" charset="0"/>
              </a:rPr>
              <a:t>;</a:t>
            </a:r>
          </a:p>
        </p:txBody>
      </p:sp>
      <p:sp>
        <p:nvSpPr>
          <p:cNvPr id="9" name="Text Box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62315" y="2103120"/>
            <a:ext cx="4114800" cy="21031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8230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cmpl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0, -4(%ebp)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je	.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L2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12(%ebp),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8(%ebp),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leal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(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),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sarl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$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31, %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edx</a:t>
            </a:r>
            <a:endParaRPr lang="en-US" sz="1300" b="0" dirty="0">
              <a:latin typeface="Courier New" panose="02070309020205020404" pitchFamily="49" charset="0"/>
              <a:ea typeface="Anonymous Pro" charset="0"/>
              <a:cs typeface="Courier New" panose="02070309020205020404" pitchFamily="49" charset="0"/>
            </a:endParaRP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idivl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-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4(%ebp)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    </a:t>
            </a:r>
            <a:r>
              <a:rPr lang="en-US" sz="1300" b="0" dirty="0" err="1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movl</a:t>
            </a:r>
            <a:r>
              <a:rPr lang="en-US" sz="1300" b="0" dirty="0" smtClean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	%</a:t>
            </a:r>
            <a:r>
              <a:rPr lang="en-US" sz="1300" b="0" dirty="0" err="1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eax</a:t>
            </a: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, -8(%ebp)</a:t>
            </a:r>
          </a:p>
          <a:p>
            <a:pPr>
              <a:tabLst>
                <a:tab pos="1028700" algn="l"/>
              </a:tabLst>
            </a:pPr>
            <a:r>
              <a:rPr lang="en-US" sz="1300" b="0" dirty="0">
                <a:latin typeface="Courier New" panose="02070309020205020404" pitchFamily="49" charset="0"/>
                <a:ea typeface="Anonymous Pro" charset="0"/>
                <a:cs typeface="Courier New" panose="02070309020205020404" pitchFamily="49" charset="0"/>
              </a:rPr>
              <a:t>.L2:</a:t>
            </a:r>
          </a:p>
        </p:txBody>
      </p:sp>
      <p:sp>
        <p:nvSpPr>
          <p:cNvPr id="10" name="Text Box 5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4846320"/>
            <a:ext cx="4114800" cy="1874520"/>
          </a:xfrm>
          <a:prstGeom prst="rect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54702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1000001101111100001001000001110000000000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0111010000011000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10001011010001000010010000010100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10001011010001100010010100010100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100011010000010000000010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1000100111000010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110000011111101000011111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11110111011111000010010000011100</a:t>
            </a:r>
          </a:p>
          <a:p>
            <a:r>
              <a:rPr lang="en-US" sz="1300" b="0" dirty="0">
                <a:latin typeface="Courier New" panose="02070309020205020404" pitchFamily="49" charset="0"/>
                <a:cs typeface="Courier New" panose="02070309020205020404" pitchFamily="49" charset="0"/>
              </a:rPr>
              <a:t>10001001010001000010010000011000</a:t>
            </a:r>
          </a:p>
        </p:txBody>
      </p:sp>
      <p:cxnSp>
        <p:nvCxnSpPr>
          <p:cNvPr id="11" name="Straight Arrow Connector 10"/>
          <p:cNvCxnSpPr>
            <a:stCxn id="8" idx="2"/>
            <a:endCxn id="9" idx="0"/>
          </p:cNvCxnSpPr>
          <p:nvPr/>
        </p:nvCxnSpPr>
        <p:spPr bwMode="auto">
          <a:xfrm>
            <a:off x="2514600" y="14630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7" name="Rounded Rectangle 6"/>
          <p:cNvSpPr/>
          <p:nvPr/>
        </p:nvSpPr>
        <p:spPr bwMode="auto">
          <a:xfrm>
            <a:off x="1783080" y="16306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Compiler</a:t>
            </a:r>
          </a:p>
        </p:txBody>
      </p:sp>
      <p:cxnSp>
        <p:nvCxnSpPr>
          <p:cNvPr id="12" name="Straight Arrow Connector 11"/>
          <p:cNvCxnSpPr>
            <a:stCxn id="9" idx="2"/>
            <a:endCxn id="10" idx="0"/>
          </p:cNvCxnSpPr>
          <p:nvPr/>
        </p:nvCxnSpPr>
        <p:spPr bwMode="auto">
          <a:xfrm flipH="1">
            <a:off x="2514600" y="4206240"/>
            <a:ext cx="5115" cy="640080"/>
          </a:xfrm>
          <a:prstGeom prst="straightConnector1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sp>
        <p:nvSpPr>
          <p:cNvPr id="6" name="Rounded Rectangle 5"/>
          <p:cNvSpPr/>
          <p:nvPr/>
        </p:nvSpPr>
        <p:spPr bwMode="auto">
          <a:xfrm>
            <a:off x="1783080" y="4373880"/>
            <a:ext cx="1463040" cy="304800"/>
          </a:xfrm>
          <a:prstGeom prst="roundRect">
            <a:avLst/>
          </a:prstGeom>
          <a:solidFill>
            <a:srgbClr val="99CCFF"/>
          </a:solidFill>
          <a:ln w="254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0" dirty="0" smtClean="0">
                <a:latin typeface="Calibri" charset="0"/>
                <a:ea typeface="Calibri" charset="0"/>
                <a:cs typeface="Calibri" charset="0"/>
              </a:rPr>
              <a:t>Assembler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846320" y="1362075"/>
            <a:ext cx="4114800" cy="4972050"/>
          </a:xfrm>
        </p:spPr>
        <p:txBody>
          <a:bodyPr/>
          <a:lstStyle/>
          <a:p>
            <a:r>
              <a:rPr lang="en-US" sz="2400" dirty="0" smtClean="0"/>
              <a:t>All program fragments are equivalent </a:t>
            </a:r>
          </a:p>
          <a:p>
            <a:r>
              <a:rPr lang="en-US" sz="2400" u="sng" dirty="0" smtClean="0"/>
              <a:t>You’d</a:t>
            </a:r>
            <a:r>
              <a:rPr lang="en-US" sz="2400" dirty="0" smtClean="0"/>
              <a:t> rather write C!</a:t>
            </a:r>
            <a:br>
              <a:rPr lang="en-US" sz="2400" dirty="0" smtClean="0"/>
            </a:br>
            <a:r>
              <a:rPr lang="en-US" sz="2400" dirty="0" smtClean="0"/>
              <a:t>(more human-friendly)</a:t>
            </a:r>
          </a:p>
          <a:p>
            <a:r>
              <a:rPr lang="en-US" sz="2400" dirty="0" smtClean="0"/>
              <a:t>Hardware executes strings of bits</a:t>
            </a:r>
          </a:p>
          <a:p>
            <a:pPr lvl="1"/>
            <a:r>
              <a:rPr lang="en-US" sz="2000" dirty="0" smtClean="0"/>
              <a:t>In reality everything is voltages</a:t>
            </a:r>
          </a:p>
          <a:p>
            <a:pPr lvl="1"/>
            <a:r>
              <a:rPr lang="en-US" sz="2000" dirty="0"/>
              <a:t>The machine instructions are actually much shorter than the number of bits we would need to represent the characters in the assembly language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638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HW/SW Interface: Historical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Hardware started out quite primitive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Picture 4" descr="https://fortunedotcom.files.wordpress.com/2014/09/isa06_7.jpg?quality=80&amp;w=7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48256"/>
            <a:ext cx="5577840" cy="3798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https://s-media-cache-ak0.pinimg.com/564x/91/37/23/91372375e2e6517f8af128aab655e3b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20" y="2746650"/>
            <a:ext cx="3977640" cy="3396905"/>
          </a:xfrm>
          <a:prstGeom prst="rect">
            <a:avLst/>
          </a:prstGeom>
          <a:noFill/>
          <a:effectLst>
            <a:glow rad="50800">
              <a:schemeClr val="bg1">
                <a:lumMod val="50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486161" y="5888921"/>
            <a:ext cx="4297680" cy="8156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Jean Jennings (left),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Marlyn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Wescoff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(center), and Ruth </a:t>
            </a:r>
            <a:r>
              <a:rPr lang="en-US" sz="1200" b="0" dirty="0" err="1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Lichterman</a:t>
            </a:r>
            <a:r>
              <a:rPr lang="en-US" sz="1200" b="0" dirty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program ENIAC at the University of Pennsylvania, circa 1946</a:t>
            </a:r>
            <a: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en-US" sz="1200" b="0" dirty="0" smtClean="0">
                <a:solidFill>
                  <a:srgbClr val="15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Photo</a:t>
            </a:r>
            <a:r>
              <a:rPr lang="en-US" sz="1200" b="0" dirty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200" b="0" dirty="0" smtClean="0">
                <a:solidFill>
                  <a:srgbClr val="82828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Corbis</a:t>
            </a:r>
          </a:p>
          <a:p>
            <a:r>
              <a:rPr lang="en-US" sz="11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5"/>
              </a:rPr>
              <a:t>http://fortune.com/2014/09/18/walter-isaacson-the-women-of-eniac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5"/>
              </a:rPr>
              <a:t>/</a:t>
            </a:r>
            <a:r>
              <a:rPr lang="en-US" sz="11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1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6168338"/>
            <a:ext cx="4057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0" dirty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6"/>
              </a:rPr>
              <a:t>https://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  <a:hlinkClick r:id="rId6"/>
              </a:rPr>
              <a:t>s-media-cache-ak0.pinimg.com/564x/91/37/23/91372375e2e6517f8af128aab655e3b4.jpg</a:t>
            </a:r>
            <a:r>
              <a:rPr lang="en-US" sz="1200" b="0" dirty="0" smtClean="0">
                <a:latin typeface="Calibri" panose="020F0502020204030204" pitchFamily="34" charset="0"/>
                <a:ea typeface="Helvetica Neue" charset="0"/>
                <a:cs typeface="Calibri" panose="020F0502020204030204" pitchFamily="34" charset="0"/>
              </a:rPr>
              <a:t> </a:t>
            </a:r>
            <a:endParaRPr lang="en-US" sz="1200" b="0" dirty="0">
              <a:latin typeface="Calibri" panose="020F0502020204030204" pitchFamily="34" charset="0"/>
              <a:ea typeface="Helvetica Neue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21227" y="2048256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1940s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8549" y="2821632"/>
            <a:ext cx="930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4B2A85"/>
                </a:solidFill>
                <a:effectLst>
                  <a:glow rad="127000">
                    <a:schemeClr val="accent3">
                      <a:satMod val="175000"/>
                    </a:schemeClr>
                  </a:glow>
                </a:effectLst>
                <a:latin typeface="Calibri" pitchFamily="34" charset="0"/>
              </a:rPr>
              <a:t>1970s</a:t>
            </a:r>
          </a:p>
        </p:txBody>
      </p:sp>
    </p:spTree>
    <p:extLst>
      <p:ext uri="{BB962C8B-B14F-4D97-AF65-F5344CB8AC3E}">
        <p14:creationId xmlns:p14="http://schemas.microsoft.com/office/powerpoint/2010/main" val="1086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56616" y="438912"/>
            <a:ext cx="8403336" cy="758952"/>
          </a:xfrm>
        </p:spPr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Historical Perspective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Hardware started out quite primitive</a:t>
            </a:r>
          </a:p>
          <a:p>
            <a:pPr lvl="1"/>
            <a:r>
              <a:rPr lang="en-US" dirty="0" smtClean="0"/>
              <a:t>Programmed with very basic instructions (</a:t>
            </a:r>
            <a:r>
              <a:rPr lang="en-US" i="1" dirty="0" smtClean="0"/>
              <a:t>primitives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e.g., a single instruction for adding two integers</a:t>
            </a:r>
          </a:p>
          <a:p>
            <a:r>
              <a:rPr lang="en-US" dirty="0" smtClean="0"/>
              <a:t>Software was also very basic</a:t>
            </a:r>
          </a:p>
          <a:p>
            <a:pPr lvl="1"/>
            <a:r>
              <a:rPr lang="en-US" dirty="0" smtClean="0"/>
              <a:t>Closely reflected the actual hardware it was running on</a:t>
            </a:r>
          </a:p>
          <a:p>
            <a:pPr lvl="1"/>
            <a:r>
              <a:rPr lang="en-US" dirty="0"/>
              <a:t>Specify each step </a:t>
            </a:r>
            <a:r>
              <a:rPr lang="en-US" dirty="0" smtClean="0"/>
              <a:t>manually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219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14800" y="4465320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1" name="Text Box 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06912" y="4340703"/>
            <a:ext cx="38655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Architecture Specification (Interface)</a:t>
            </a:r>
          </a:p>
        </p:txBody>
      </p:sp>
      <p:sp>
        <p:nvSpPr>
          <p:cNvPr id="9222" name="Line 6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H="1">
            <a:off x="4267199" y="4616165"/>
            <a:ext cx="288925" cy="18443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cxnSp>
        <p:nvCxnSpPr>
          <p:cNvPr id="9223" name="AutoShape 7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2971800" y="5074920"/>
            <a:ext cx="4763" cy="7445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9224" name="Line 8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V="1">
            <a:off x="2743200" y="5759133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5" name="Line 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H="1" flipV="1">
            <a:off x="2994025" y="5759133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6" name="Line 1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2635250" y="5303520"/>
            <a:ext cx="6858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9227" name="AutoShape 1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728913" y="4701858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5" name="Oval 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005388" y="4985224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</p:spTree>
    <p:extLst>
      <p:ext uri="{BB962C8B-B14F-4D97-AF65-F5344CB8AC3E}">
        <p14:creationId xmlns:p14="http://schemas.microsoft.com/office/powerpoint/2010/main" val="14902859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b="1" dirty="0" smtClean="0"/>
              <a:t>HW/SW Interface: </a:t>
            </a:r>
            <a:r>
              <a:rPr lang="en-US" dirty="0" smtClean="0"/>
              <a:t>Assemblers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Life was made a lot better by assemblers</a:t>
            </a:r>
          </a:p>
          <a:p>
            <a:pPr lvl="1"/>
            <a:r>
              <a:rPr lang="en-US" dirty="0" smtClean="0"/>
              <a:t>1 assembly instruction = 1 machine instruction</a:t>
            </a:r>
          </a:p>
          <a:p>
            <a:pPr lvl="1"/>
            <a:r>
              <a:rPr lang="en-US" dirty="0" smtClean="0"/>
              <a:t>More human-readable syntax</a:t>
            </a:r>
          </a:p>
          <a:p>
            <a:pPr lvl="2"/>
            <a:r>
              <a:rPr lang="en-US" dirty="0" smtClean="0"/>
              <a:t>Assembly instructions are character strings, not bit strings</a:t>
            </a:r>
          </a:p>
          <a:p>
            <a:pPr lvl="1"/>
            <a:r>
              <a:rPr lang="en-US" dirty="0" smtClean="0"/>
              <a:t>Can use symbolic names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032513" y="4296963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4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400800" y="4845603"/>
            <a:ext cx="18288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0245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1309715" y="4909105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0246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1081115" y="5593317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7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1330353" y="5593317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8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973165" y="5137705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49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065240" y="4536042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1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480814" y="4300854"/>
            <a:ext cx="1587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2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70729" y="3873170"/>
            <a:ext cx="2582863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Assembler specification</a:t>
            </a:r>
          </a:p>
        </p:txBody>
      </p:sp>
      <p:sp>
        <p:nvSpPr>
          <p:cNvPr id="10253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3598317" y="4138128"/>
            <a:ext cx="472412" cy="266706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4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842612" y="4847907"/>
            <a:ext cx="18288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  <a:tab pos="1447800" algn="l"/>
              </a:tabLst>
            </a:pPr>
            <a:r>
              <a:rPr lang="en-US" sz="28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0255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3107419" y="5302803"/>
            <a:ext cx="73152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0256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5667402" y="5305107"/>
            <a:ext cx="733398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6" name="Vertical Scroll 5"/>
          <p:cNvSpPr/>
          <p:nvPr>
            <p:custDataLst>
              <p:tags r:id="rId17"/>
            </p:custDataLst>
          </p:nvPr>
        </p:nvSpPr>
        <p:spPr bwMode="auto">
          <a:xfrm>
            <a:off x="1658965" y="4602871"/>
            <a:ext cx="1469727" cy="1525434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assembly language</a:t>
            </a:r>
          </a:p>
        </p:txBody>
      </p:sp>
    </p:spTree>
    <p:extLst>
      <p:ext uri="{BB962C8B-B14F-4D97-AF65-F5344CB8AC3E}">
        <p14:creationId xmlns:p14="http://schemas.microsoft.com/office/powerpoint/2010/main" val="3616196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marL="0" indent="0"/>
            <a:r>
              <a:rPr lang="en-US" b="1" dirty="0" smtClean="0"/>
              <a:t>HW/SW Interface:</a:t>
            </a:r>
            <a:r>
              <a:rPr lang="en-US" dirty="0" smtClean="0"/>
              <a:t> Higher-Level Languages</a:t>
            </a:r>
            <a:endParaRPr lang="en-US" dirty="0"/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Higher level of abstraction</a:t>
            </a:r>
          </a:p>
          <a:p>
            <a:pPr lvl="1"/>
            <a:r>
              <a:rPr lang="en-US" dirty="0" smtClean="0"/>
              <a:t>1 line of a high-level language is </a:t>
            </a:r>
            <a:r>
              <a:rPr lang="en-US" i="1" dirty="0" smtClean="0"/>
              <a:t>compiled</a:t>
            </a:r>
            <a:r>
              <a:rPr lang="en-US" dirty="0" smtClean="0"/>
              <a:t> into many </a:t>
            </a:r>
            <a:br>
              <a:rPr lang="en-US" dirty="0" smtClean="0"/>
            </a:br>
            <a:r>
              <a:rPr lang="en-US" dirty="0" smtClean="0"/>
              <a:t>(sometimes very many) lines of assembly language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1267" name="Line 3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690372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68" name="Oval 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223760" y="4341813"/>
            <a:ext cx="13716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1269" name="AutoShape 5"/>
          <p:cNvCxnSpPr>
            <a:cxnSpLocks noChangeShapeType="1"/>
          </p:cNvCxnSpPr>
          <p:nvPr>
            <p:custDataLst>
              <p:tags r:id="rId6"/>
            </p:custDataLst>
          </p:nvPr>
        </p:nvCxnSpPr>
        <p:spPr bwMode="auto">
          <a:xfrm>
            <a:off x="706039" y="4504547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1270" name="Line 6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477439" y="5188759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1" name="Line 7"/>
          <p:cNvSpPr>
            <a:spLocks noChangeShapeType="1"/>
          </p:cNvSpPr>
          <p:nvPr>
            <p:custDataLst>
              <p:tags r:id="rId8"/>
            </p:custDataLst>
          </p:nvPr>
        </p:nvSpPr>
        <p:spPr bwMode="auto">
          <a:xfrm flipH="1" flipV="1">
            <a:off x="728264" y="5188759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2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369489" y="4733147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3" name="AutoShape 9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63152" y="4131484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5" name="Line 11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4892040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6" name="Text Box 12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391483" y="3219291"/>
            <a:ext cx="2670175" cy="34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 language specification</a:t>
            </a:r>
          </a:p>
        </p:txBody>
      </p:sp>
      <p:sp>
        <p:nvSpPr>
          <p:cNvPr id="11277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 flipH="1">
            <a:off x="2959100" y="3505753"/>
            <a:ext cx="460375" cy="45720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78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212080" y="4343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1279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2561908" y="4799806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0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583680" y="4799013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1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81948" y="3794760"/>
            <a:ext cx="0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2" name="Line 1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>
            <a:off x="4572000" y="4800600"/>
            <a:ext cx="640080" cy="15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201988" y="4341813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Compiler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Vertical Scroll 23"/>
          <p:cNvSpPr/>
          <p:nvPr>
            <p:custDataLst>
              <p:tags r:id="rId20"/>
            </p:custDataLst>
          </p:nvPr>
        </p:nvSpPr>
        <p:spPr bwMode="auto">
          <a:xfrm>
            <a:off x="1194807" y="4131484"/>
            <a:ext cx="1367289" cy="1341406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C</a:t>
            </a:r>
          </a:p>
        </p:txBody>
      </p:sp>
    </p:spTree>
    <p:extLst>
      <p:ext uri="{BB962C8B-B14F-4D97-AF65-F5344CB8AC3E}">
        <p14:creationId xmlns:p14="http://schemas.microsoft.com/office/powerpoint/2010/main" val="25678954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CSE351!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</a:t>
            </a:r>
            <a:r>
              <a:rPr lang="en-US" dirty="0"/>
              <a:t>the key abstractions “under the hood” to describe “what really happens” when a program runs</a:t>
            </a:r>
            <a:endParaRPr lang="en-US" sz="1000" dirty="0"/>
          </a:p>
          <a:p>
            <a:pPr lvl="1"/>
            <a:r>
              <a:rPr lang="en-US" sz="2000" dirty="0"/>
              <a:t>How is it that “everything is 1s and 0s”?</a:t>
            </a:r>
          </a:p>
          <a:p>
            <a:pPr lvl="1"/>
            <a:r>
              <a:rPr lang="en-US" sz="2000" dirty="0"/>
              <a:t>Where does all the data get stored and how do you find it?</a:t>
            </a:r>
          </a:p>
          <a:p>
            <a:pPr lvl="1"/>
            <a:r>
              <a:rPr lang="en-US" sz="2000" dirty="0"/>
              <a:t>How can more than one program run at once?</a:t>
            </a:r>
          </a:p>
          <a:p>
            <a:pPr lvl="1"/>
            <a:r>
              <a:rPr lang="en-US" sz="2000" dirty="0"/>
              <a:t>What happens to a Java or C program before the hardware can execute it?</a:t>
            </a:r>
          </a:p>
          <a:p>
            <a:pPr lvl="1"/>
            <a:r>
              <a:rPr lang="en-US" sz="2000" dirty="0" smtClean="0"/>
              <a:t>And </a:t>
            </a:r>
            <a:r>
              <a:rPr lang="en-US" sz="2000" dirty="0"/>
              <a:t>much, much, much more…</a:t>
            </a:r>
            <a:endParaRPr lang="en-US" sz="900" dirty="0"/>
          </a:p>
          <a:p>
            <a:r>
              <a:rPr lang="en-US" dirty="0" smtClean="0"/>
              <a:t>An </a:t>
            </a:r>
            <a:r>
              <a:rPr lang="en-US" i="1" dirty="0" smtClean="0"/>
              <a:t>introduction</a:t>
            </a:r>
            <a:r>
              <a:rPr lang="en-US" dirty="0"/>
              <a:t> </a:t>
            </a:r>
            <a:r>
              <a:rPr lang="en-US" dirty="0" smtClean="0"/>
              <a:t>that will:</a:t>
            </a:r>
          </a:p>
          <a:p>
            <a:pPr lvl="1"/>
            <a:r>
              <a:rPr lang="en-US" sz="2000" dirty="0"/>
              <a:t>Profoundly change/augment your view of computers and programs </a:t>
            </a:r>
          </a:p>
          <a:p>
            <a:pPr lvl="1"/>
            <a:r>
              <a:rPr lang="en-US" sz="2000" dirty="0"/>
              <a:t>Connect your source code down to the hardware</a:t>
            </a:r>
          </a:p>
          <a:p>
            <a:pPr lvl="1"/>
            <a:r>
              <a:rPr lang="en-US" sz="2000" dirty="0"/>
              <a:t>Leave you impressed that computers ever work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040880" y="2286000"/>
            <a:ext cx="1828800" cy="2743200"/>
          </a:xfrm>
          <a:prstGeom prst="rect">
            <a:avLst/>
          </a:prstGeom>
          <a:solidFill>
            <a:srgbClr val="DC2300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51760" y="2286000"/>
            <a:ext cx="4023360" cy="2743200"/>
          </a:xfrm>
          <a:prstGeom prst="rect">
            <a:avLst/>
          </a:prstGeom>
          <a:solidFill>
            <a:srgbClr val="99CCFF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74320" y="2286000"/>
            <a:ext cx="2011680" cy="2743200"/>
          </a:xfrm>
          <a:prstGeom prst="rect">
            <a:avLst/>
          </a:prstGeom>
          <a:solidFill>
            <a:srgbClr val="FFFF99">
              <a:alpha val="50000"/>
            </a:srgbClr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357188" y="438912"/>
            <a:ext cx="8405812" cy="758952"/>
          </a:xfrm>
          <a:ln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40" tIns="45720" rIns="91440" bIns="45720" anchor="ctr"/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b="1" dirty="0"/>
              <a:t>HW/SW Interface: </a:t>
            </a:r>
            <a:r>
              <a:rPr lang="en-US" dirty="0" smtClean="0"/>
              <a:t>Compiled Programs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  <p:custDataLst>
              <p:tags r:id="rId5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3317" name="Line 5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6855618" y="2646519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18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265729" y="3195160"/>
            <a:ext cx="1371600" cy="914400"/>
          </a:xfrm>
          <a:prstGeom prst="ellipse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Hardware</a:t>
            </a:r>
          </a:p>
        </p:txBody>
      </p:sp>
      <p:cxnSp>
        <p:nvCxnSpPr>
          <p:cNvPr id="13319" name="AutoShape 7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694375" y="3249945"/>
            <a:ext cx="4763" cy="7445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20" name="Line 8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465775" y="3934157"/>
            <a:ext cx="228600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21" name="Line 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H="1" flipV="1">
            <a:off x="716600" y="3934157"/>
            <a:ext cx="231775" cy="460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22" name="Line 1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357825" y="3478545"/>
            <a:ext cx="6858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23" name="AutoShape 11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51488" y="2876882"/>
            <a:ext cx="457200" cy="457200"/>
          </a:xfrm>
          <a:prstGeom prst="smileyFace">
            <a:avLst>
              <a:gd name="adj" fmla="val 4653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25" name="Line 13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4663440" y="2651760"/>
            <a:ext cx="1587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26" name="AutoShape 14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79178" y="3200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Assembler</a:t>
            </a:r>
          </a:p>
        </p:txBody>
      </p:sp>
      <p:sp>
        <p:nvSpPr>
          <p:cNvPr id="13327" name="Line 15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 flipV="1">
            <a:off x="2205673" y="3652359"/>
            <a:ext cx="761826" cy="524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28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464910" y="2646519"/>
            <a:ext cx="1588" cy="2011680"/>
          </a:xfrm>
          <a:prstGeom prst="line">
            <a:avLst/>
          </a:prstGeom>
          <a:noFill/>
          <a:ln w="7308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29" name="Line 17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4339098" y="3657600"/>
            <a:ext cx="64008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b="0" dirty="0">
              <a:latin typeface="Helvetica Neue Light" charset="0"/>
            </a:endParaRPr>
          </a:p>
        </p:txBody>
      </p:sp>
      <p:sp>
        <p:nvSpPr>
          <p:cNvPr id="13330" name="AutoShape 18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967498" y="3200400"/>
            <a:ext cx="1371600" cy="914400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 anchor="ctr"/>
          <a:lstStyle/>
          <a:p>
            <a:pPr algn="ctr">
              <a:tabLst>
                <a:tab pos="723900" algn="l"/>
              </a:tabLst>
            </a:pPr>
            <a:r>
              <a:rPr lang="en-US" sz="2000" b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Compiler</a:t>
            </a:r>
            <a:endParaRPr lang="en-US" sz="2000" b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3332" name="AutoShape 20"/>
          <p:cNvCxnSpPr>
            <a:cxnSpLocks noChangeShapeType="1"/>
            <a:stCxn id="13326" idx="3"/>
            <a:endCxn id="13318" idx="2"/>
          </p:cNvCxnSpPr>
          <p:nvPr>
            <p:custDataLst>
              <p:tags r:id="rId19"/>
            </p:custDataLst>
          </p:nvPr>
        </p:nvCxnSpPr>
        <p:spPr bwMode="auto">
          <a:xfrm flipV="1">
            <a:off x="6350778" y="3652360"/>
            <a:ext cx="914951" cy="5240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13334" name="Text Box 22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37222" y="1748647"/>
            <a:ext cx="12858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Code Time</a:t>
            </a:r>
          </a:p>
        </p:txBody>
      </p:sp>
      <p:sp>
        <p:nvSpPr>
          <p:cNvPr id="13335" name="Text Box 23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870150" y="1748647"/>
            <a:ext cx="15779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Compile Time</a:t>
            </a:r>
          </a:p>
        </p:txBody>
      </p:sp>
      <p:sp>
        <p:nvSpPr>
          <p:cNvPr id="13336" name="Text Box 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395178" y="1748647"/>
            <a:ext cx="1158875" cy="54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/>
            <a:r>
              <a:rPr lang="en-US" b="0" dirty="0">
                <a:latin typeface="Calibri" panose="020F0502020204030204" pitchFamily="34" charset="0"/>
                <a:cs typeface="Calibri" panose="020F0502020204030204" pitchFamily="34" charset="0"/>
              </a:rPr>
              <a:t>Run Time</a:t>
            </a:r>
          </a:p>
        </p:txBody>
      </p:sp>
      <p:sp>
        <p:nvSpPr>
          <p:cNvPr id="13337" name="Text Box 25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93192" y="5714999"/>
            <a:ext cx="8366760" cy="731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Note:	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compiler and assembler are just programs, developed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this </a:t>
            </a:r>
          </a:p>
          <a:p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lang="en-US" sz="2000" b="0" dirty="0">
                <a:latin typeface="Calibri" panose="020F0502020204030204" pitchFamily="34" charset="0"/>
                <a:cs typeface="Calibri" panose="020F0502020204030204" pitchFamily="34" charset="0"/>
              </a:rPr>
              <a:t>process.</a:t>
            </a:r>
          </a:p>
        </p:txBody>
      </p:sp>
      <p:sp>
        <p:nvSpPr>
          <p:cNvPr id="35" name="TextBox 34"/>
          <p:cNvSpPr txBox="1"/>
          <p:nvPr>
            <p:custDataLst>
              <p:tags r:id="rId24"/>
            </p:custDataLst>
          </p:nvPr>
        </p:nvSpPr>
        <p:spPr>
          <a:xfrm>
            <a:off x="7434242" y="5031142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.exe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36" name="TextBox 35"/>
          <p:cNvSpPr txBox="1"/>
          <p:nvPr>
            <p:custDataLst>
              <p:tags r:id="rId25"/>
            </p:custDataLst>
          </p:nvPr>
        </p:nvSpPr>
        <p:spPr>
          <a:xfrm>
            <a:off x="1214920" y="5029200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8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8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file</a:t>
            </a:r>
          </a:p>
        </p:txBody>
      </p:sp>
      <p:sp>
        <p:nvSpPr>
          <p:cNvPr id="30" name="Vertical Scroll 29"/>
          <p:cNvSpPr/>
          <p:nvPr>
            <p:custDataLst>
              <p:tags r:id="rId26"/>
            </p:custDataLst>
          </p:nvPr>
        </p:nvSpPr>
        <p:spPr bwMode="auto">
          <a:xfrm>
            <a:off x="1043624" y="3050397"/>
            <a:ext cx="1162049" cy="1341406"/>
          </a:xfrm>
          <a:prstGeom prst="verticalScroll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0" tIns="45720" rIns="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User program in C</a:t>
            </a:r>
          </a:p>
        </p:txBody>
      </p:sp>
    </p:spTree>
    <p:extLst>
      <p:ext uri="{BB962C8B-B14F-4D97-AF65-F5344CB8AC3E}">
        <p14:creationId xmlns:p14="http://schemas.microsoft.com/office/powerpoint/2010/main" val="39308846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5678"/>
            <a:ext cx="8403336" cy="762000"/>
          </a:xfrm>
        </p:spPr>
        <p:txBody>
          <a:bodyPr/>
          <a:lstStyle/>
          <a:p>
            <a:r>
              <a:rPr lang="en-US" dirty="0" smtClean="0"/>
              <a:t>Big Theme: </a:t>
            </a:r>
            <a:r>
              <a:rPr lang="en-US" b="1" dirty="0" smtClean="0"/>
              <a:t>Abstractions and Interfaces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dirty="0" smtClean="0"/>
              <a:t>Computing is about abstractions</a:t>
            </a:r>
          </a:p>
          <a:p>
            <a:pPr lvl="1"/>
            <a:r>
              <a:rPr lang="en-US" dirty="0" smtClean="0"/>
              <a:t>(but we can’t forget reality)</a:t>
            </a:r>
          </a:p>
          <a:p>
            <a:r>
              <a:rPr lang="en-US" dirty="0" smtClean="0"/>
              <a:t>What are the abstractions that we use?</a:t>
            </a:r>
          </a:p>
          <a:p>
            <a:r>
              <a:rPr lang="en-US" dirty="0" smtClean="0"/>
              <a:t>What do </a:t>
            </a:r>
            <a:r>
              <a:rPr lang="en-US" u="sng" dirty="0" smtClean="0"/>
              <a:t>you</a:t>
            </a:r>
            <a:r>
              <a:rPr lang="en-US" dirty="0" smtClean="0"/>
              <a:t> need to know about them?</a:t>
            </a:r>
          </a:p>
          <a:p>
            <a:pPr lvl="1"/>
            <a:r>
              <a:rPr lang="en-US" dirty="0" smtClean="0"/>
              <a:t>When do they break down and you have to peek under the hood?</a:t>
            </a:r>
          </a:p>
          <a:p>
            <a:pPr lvl="1"/>
            <a:r>
              <a:rPr lang="en-US" dirty="0" smtClean="0"/>
              <a:t>What bugs can they cause and how do you find them?</a:t>
            </a:r>
          </a:p>
          <a:p>
            <a:r>
              <a:rPr lang="en-US" dirty="0"/>
              <a:t>How does the hardware </a:t>
            </a:r>
            <a:r>
              <a:rPr lang="en-US" dirty="0" smtClean="0"/>
              <a:t>relate </a:t>
            </a:r>
            <a:r>
              <a:rPr lang="en-US" dirty="0"/>
              <a:t>to the </a:t>
            </a:r>
            <a:r>
              <a:rPr lang="en-US" dirty="0" smtClean="0"/>
              <a:t>software?</a:t>
            </a:r>
            <a:endParaRPr lang="en-US" dirty="0"/>
          </a:p>
          <a:p>
            <a:pPr lvl="1"/>
            <a:r>
              <a:rPr lang="en-US" dirty="0" smtClean="0"/>
              <a:t>Become a better programmer and begin to understand the important concepts that have evolved in building ever more complex computer systems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57018" y="438912"/>
            <a:ext cx="8403336" cy="762000"/>
          </a:xfrm>
        </p:spPr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  <p:custDataLst>
              <p:tags r:id="rId2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57200" y="1434490"/>
            <a:ext cx="3733800" cy="132087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*c = malloc(sizeof(car));</a:t>
            </a:r>
          </a:p>
          <a:p>
            <a:r>
              <a:rPr lang="en-US" sz="1600" dirty="0">
                <a:latin typeface="Courier New" pitchFamily="49" charset="0"/>
              </a:rPr>
              <a:t>c-&gt;miles = 100;</a:t>
            </a:r>
          </a:p>
          <a:p>
            <a:r>
              <a:rPr lang="en-US" sz="1600" dirty="0">
                <a:latin typeface="Courier New" pitchFamily="49" charset="0"/>
              </a:rPr>
              <a:t>c-&gt;gals = 17;</a:t>
            </a:r>
          </a:p>
          <a:p>
            <a:r>
              <a:rPr lang="en-US" sz="1600" dirty="0">
                <a:latin typeface="Courier New" pitchFamily="49" charset="0"/>
              </a:rPr>
              <a:t>float mpg = get_mpg(c);</a:t>
            </a:r>
          </a:p>
          <a:p>
            <a:r>
              <a:rPr lang="en-US" sz="1600" dirty="0">
                <a:latin typeface="Courier New" pitchFamily="49" charset="0"/>
              </a:rPr>
              <a:t>free(c);</a:t>
            </a:r>
          </a:p>
        </p:txBody>
      </p:sp>
      <p:sp>
        <p:nvSpPr>
          <p:cNvPr id="10" name="Rectangle 2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3400" y="1425714"/>
            <a:ext cx="2438400" cy="1320874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600" dirty="0">
                <a:latin typeface="Courier New" pitchFamily="49" charset="0"/>
              </a:rPr>
              <a:t>Car c = new Car();</a:t>
            </a:r>
          </a:p>
          <a:p>
            <a:r>
              <a:rPr lang="en-US" sz="1600" dirty="0">
                <a:latin typeface="Courier New" pitchFamily="49" charset="0"/>
              </a:rPr>
              <a:t>c.setMiles(100);</a:t>
            </a:r>
          </a:p>
          <a:p>
            <a:r>
              <a:rPr lang="en-US" sz="1600" dirty="0">
                <a:latin typeface="Courier New" pitchFamily="49" charset="0"/>
              </a:rPr>
              <a:t>c.setGals(17);</a:t>
            </a:r>
          </a:p>
          <a:p>
            <a:r>
              <a:rPr lang="en-US" sz="1600" dirty="0">
                <a:latin typeface="Courier New" pitchFamily="49" charset="0"/>
              </a:rPr>
              <a:t>float mpg =</a:t>
            </a:r>
            <a:br>
              <a:rPr lang="en-US" sz="1600" dirty="0">
                <a:latin typeface="Courier New" pitchFamily="49" charset="0"/>
              </a:rPr>
            </a:br>
            <a:r>
              <a:rPr lang="en-US" sz="1600" dirty="0">
                <a:latin typeface="Courier New" pitchFamily="49" charset="0"/>
              </a:rPr>
              <a:t>    c.getMPG();</a:t>
            </a:r>
          </a:p>
        </p:txBody>
      </p:sp>
      <p:sp>
        <p:nvSpPr>
          <p:cNvPr id="11" name="Rectangle 2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905000" y="2938884"/>
            <a:ext cx="3471081" cy="1382430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get_mpg:</a:t>
            </a:r>
          </a:p>
          <a:p>
            <a:r>
              <a:rPr lang="en-US" sz="1400" dirty="0">
                <a:latin typeface="Courier New" pitchFamily="49" charset="0"/>
              </a:rPr>
              <a:t>    pushq   %rbp</a:t>
            </a:r>
          </a:p>
          <a:p>
            <a:r>
              <a:rPr lang="en-US" sz="1400" dirty="0">
                <a:latin typeface="Courier New" pitchFamily="49" charset="0"/>
              </a:rPr>
              <a:t>    movq    %rsp, %rbp</a:t>
            </a:r>
          </a:p>
          <a:p>
            <a:r>
              <a:rPr lang="en-US" sz="1400" dirty="0">
                <a:latin typeface="Courier New" pitchFamily="49" charset="0"/>
              </a:rPr>
              <a:t>    ...</a:t>
            </a:r>
          </a:p>
          <a:p>
            <a:r>
              <a:rPr lang="en-US" sz="1400" dirty="0">
                <a:latin typeface="Courier New" pitchFamily="49" charset="0"/>
              </a:rPr>
              <a:t>    popq    %rbp</a:t>
            </a:r>
          </a:p>
          <a:p>
            <a:r>
              <a:rPr lang="en-US" sz="1400" dirty="0">
                <a:latin typeface="Courier New" pitchFamily="49" charset="0"/>
              </a:rPr>
              <a:t>    ret</a:t>
            </a:r>
          </a:p>
        </p:txBody>
      </p:sp>
      <p:pic>
        <p:nvPicPr>
          <p:cNvPr id="12" name="Pictur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3"/>
          <a:stretch>
            <a:fillRect/>
          </a:stretch>
        </p:blipFill>
        <p:spPr>
          <a:xfrm>
            <a:off x="2147855" y="5649630"/>
            <a:ext cx="1204945" cy="10559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54"/>
          <a:stretch>
            <a:fillRect/>
          </a:stretch>
        </p:blipFill>
        <p:spPr>
          <a:xfrm>
            <a:off x="4267200" y="5727354"/>
            <a:ext cx="1828800" cy="932688"/>
          </a:xfrm>
          <a:prstGeom prst="rect">
            <a:avLst/>
          </a:prstGeom>
        </p:spPr>
      </p:pic>
      <p:sp>
        <p:nvSpPr>
          <p:cNvPr id="5" name="Rectangle 4"/>
          <p:cNvSpPr/>
          <p:nvPr>
            <p:custDataLst>
              <p:tags r:id="rId8"/>
            </p:custDataLst>
          </p:nvPr>
        </p:nvSpPr>
        <p:spPr bwMode="auto">
          <a:xfrm>
            <a:off x="1752600" y="5649630"/>
            <a:ext cx="70104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grpSp>
        <p:nvGrpSpPr>
          <p:cNvPr id="3" name="Group 25"/>
          <p:cNvGrpSpPr/>
          <p:nvPr>
            <p:custDataLst>
              <p:tags r:id="rId9"/>
            </p:custDataLst>
          </p:nvPr>
        </p:nvGrpSpPr>
        <p:grpSpPr>
          <a:xfrm>
            <a:off x="5626100" y="4444347"/>
            <a:ext cx="2984500" cy="1017305"/>
            <a:chOff x="2057400" y="4480727"/>
            <a:chExt cx="2984500" cy="1017305"/>
          </a:xfrm>
        </p:grpSpPr>
        <p:pic>
          <p:nvPicPr>
            <p:cNvPr id="18" name="Picture 17"/>
            <p:cNvPicPr>
              <a:picLocks noChangeAspect="1"/>
            </p:cNvPicPr>
            <p:nvPr>
              <p:custDataLst>
                <p:tags r:id="rId48"/>
              </p:custDataLst>
            </p:nvPr>
          </p:nvPicPr>
          <p:blipFill>
            <a:blip r:embed="rId55"/>
            <a:stretch>
              <a:fillRect/>
            </a:stretch>
          </p:blipFill>
          <p:spPr>
            <a:xfrm>
              <a:off x="3276600" y="4480727"/>
              <a:ext cx="772668" cy="101730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49"/>
              </p:custDataLst>
            </p:nvPr>
          </p:nvPicPr>
          <p:blipFill>
            <a:blip r:embed="rId56"/>
            <a:stretch>
              <a:fillRect/>
            </a:stretch>
          </p:blipFill>
          <p:spPr>
            <a:xfrm>
              <a:off x="2057400" y="4597400"/>
              <a:ext cx="1081903" cy="8128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>
              <p:custDataLst>
                <p:tags r:id="rId50"/>
              </p:custDataLst>
            </p:nvPr>
          </p:nvPicPr>
          <p:blipFill>
            <a:blip r:embed="rId57"/>
            <a:stretch>
              <a:fillRect/>
            </a:stretch>
          </p:blipFill>
          <p:spPr>
            <a:xfrm>
              <a:off x="4267200" y="4522721"/>
              <a:ext cx="774700" cy="897741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>
            <p:custDataLst>
              <p:tags r:id="rId10"/>
            </p:custDataLst>
          </p:nvPr>
        </p:nvSpPr>
        <p:spPr>
          <a:xfrm>
            <a:off x="4343400" y="10343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Helvetica Neue Light" charset="0"/>
              </a:rPr>
              <a:t>Java:</a:t>
            </a:r>
          </a:p>
        </p:txBody>
      </p:sp>
      <p:sp>
        <p:nvSpPr>
          <p:cNvPr id="23" name="TextBox 22"/>
          <p:cNvSpPr txBox="1"/>
          <p:nvPr>
            <p:custDataLst>
              <p:tags r:id="rId11"/>
            </p:custDataLst>
          </p:nvPr>
        </p:nvSpPr>
        <p:spPr>
          <a:xfrm>
            <a:off x="457200" y="1018780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Helvetica Neue Light" charset="0"/>
              </a:rPr>
              <a:t>C:</a:t>
            </a:r>
          </a:p>
        </p:txBody>
      </p:sp>
      <p:sp>
        <p:nvSpPr>
          <p:cNvPr id="24" name="TextBox 23"/>
          <p:cNvSpPr txBox="1"/>
          <p:nvPr>
            <p:custDataLst>
              <p:tags r:id="rId12"/>
            </p:custDataLst>
          </p:nvPr>
        </p:nvSpPr>
        <p:spPr>
          <a:xfrm>
            <a:off x="457200" y="2873514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Helvetica Neue Light" charset="0"/>
              </a:rPr>
              <a:t>Assembly language:</a:t>
            </a:r>
          </a:p>
        </p:txBody>
      </p:sp>
      <p:sp>
        <p:nvSpPr>
          <p:cNvPr id="25" name="TextBox 24"/>
          <p:cNvSpPr txBox="1"/>
          <p:nvPr>
            <p:custDataLst>
              <p:tags r:id="rId13"/>
            </p:custDataLst>
          </p:nvPr>
        </p:nvSpPr>
        <p:spPr>
          <a:xfrm>
            <a:off x="451488" y="4430696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Helvetica Neue Light" charset="0"/>
              </a:rPr>
              <a:t>Machine code:</a:t>
            </a:r>
          </a:p>
        </p:txBody>
      </p:sp>
      <p:sp>
        <p:nvSpPr>
          <p:cNvPr id="27" name="Rectangle 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905000" y="4473714"/>
            <a:ext cx="3471081" cy="951542"/>
          </a:xfrm>
          <a:prstGeom prst="rect">
            <a:avLst/>
          </a:prstGeom>
          <a:solidFill>
            <a:srgbClr val="D2D2F4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7" tIns="44450" rIns="90487" bIns="44450">
            <a:spAutoFit/>
          </a:bodyPr>
          <a:lstStyle/>
          <a:p>
            <a:r>
              <a:rPr lang="en-US" sz="1400" dirty="0">
                <a:latin typeface="Courier New" pitchFamily="49" charset="0"/>
              </a:rPr>
              <a:t>0111010000011000</a:t>
            </a:r>
          </a:p>
          <a:p>
            <a:r>
              <a:rPr lang="en-US" sz="1400" dirty="0">
                <a:latin typeface="Courier New" pitchFamily="49" charset="0"/>
              </a:rPr>
              <a:t>100011010000010000000010</a:t>
            </a:r>
          </a:p>
          <a:p>
            <a:r>
              <a:rPr lang="en-US" sz="1400" dirty="0">
                <a:latin typeface="Courier New" pitchFamily="49" charset="0"/>
              </a:rPr>
              <a:t>1000100111000010</a:t>
            </a:r>
          </a:p>
          <a:p>
            <a:r>
              <a:rPr lang="en-US" sz="1400" dirty="0">
                <a:latin typeface="Courier New" pitchFamily="49" charset="0"/>
              </a:rPr>
              <a:t>110000011111101000011111</a:t>
            </a:r>
          </a:p>
        </p:txBody>
      </p:sp>
      <p:sp>
        <p:nvSpPr>
          <p:cNvPr id="29" name="TextBox 28"/>
          <p:cNvSpPr txBox="1"/>
          <p:nvPr>
            <p:custDataLst>
              <p:tags r:id="rId15"/>
            </p:custDataLst>
          </p:nvPr>
        </p:nvSpPr>
        <p:spPr>
          <a:xfrm>
            <a:off x="457200" y="5561798"/>
            <a:ext cx="141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Helvetica Neue Light" charset="0"/>
              </a:rPr>
              <a:t>Computer system:</a:t>
            </a:r>
          </a:p>
        </p:txBody>
      </p:sp>
      <p:sp>
        <p:nvSpPr>
          <p:cNvPr id="30" name="TextBox 29"/>
          <p:cNvSpPr txBox="1"/>
          <p:nvPr>
            <p:custDataLst>
              <p:tags r:id="rId16"/>
            </p:custDataLst>
          </p:nvPr>
        </p:nvSpPr>
        <p:spPr>
          <a:xfrm>
            <a:off x="5550125" y="4030586"/>
            <a:ext cx="1143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 smtClean="0">
                <a:latin typeface="Helvetica Neue Light" charset="0"/>
              </a:rPr>
              <a:t>OS:</a:t>
            </a:r>
          </a:p>
        </p:txBody>
      </p:sp>
      <p:sp>
        <p:nvSpPr>
          <p:cNvPr id="31" name="Rectangle 30"/>
          <p:cNvSpPr/>
          <p:nvPr>
            <p:custDataLst>
              <p:tags r:id="rId17"/>
            </p:custDataLst>
          </p:nvPr>
        </p:nvSpPr>
        <p:spPr bwMode="auto">
          <a:xfrm>
            <a:off x="5562600" y="4419600"/>
            <a:ext cx="3048000" cy="1055970"/>
          </a:xfrm>
          <a:prstGeom prst="rect">
            <a:avLst/>
          </a:prstGeom>
          <a:noFill/>
          <a:ln w="19050" cap="flat" cmpd="sng" algn="ctr">
            <a:solidFill>
              <a:srgbClr val="00009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cxnSp>
        <p:nvCxnSpPr>
          <p:cNvPr id="32" name="Straight Arrow Connector 31"/>
          <p:cNvCxnSpPr>
            <a:stCxn id="9" idx="2"/>
          </p:cNvCxnSpPr>
          <p:nvPr>
            <p:custDataLst>
              <p:tags r:id="rId18"/>
            </p:custDataLst>
          </p:nvPr>
        </p:nvCxnSpPr>
        <p:spPr bwMode="auto">
          <a:xfrm>
            <a:off x="2324100" y="2755364"/>
            <a:ext cx="571500" cy="183520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37" name="Straight Arrow Connector 36"/>
          <p:cNvCxnSpPr>
            <a:stCxn id="10" idx="2"/>
          </p:cNvCxnSpPr>
          <p:nvPr>
            <p:custDataLst>
              <p:tags r:id="rId19"/>
            </p:custDataLst>
          </p:nvPr>
        </p:nvCxnSpPr>
        <p:spPr bwMode="auto">
          <a:xfrm flipH="1">
            <a:off x="4876800" y="2746588"/>
            <a:ext cx="685800" cy="192296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>
            <a:endCxn id="27" idx="0"/>
          </p:cNvCxnSpPr>
          <p:nvPr>
            <p:custDataLst>
              <p:tags r:id="rId20"/>
            </p:custDataLst>
          </p:nvPr>
        </p:nvCxnSpPr>
        <p:spPr bwMode="auto">
          <a:xfrm>
            <a:off x="3640541" y="4191000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4" name="Straight Arrow Connector 43"/>
          <p:cNvCxnSpPr/>
          <p:nvPr>
            <p:custDataLst>
              <p:tags r:id="rId21"/>
            </p:custDataLst>
          </p:nvPr>
        </p:nvCxnSpPr>
        <p:spPr bwMode="auto">
          <a:xfrm>
            <a:off x="3640541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45" name="Straight Arrow Connector 44"/>
          <p:cNvCxnSpPr/>
          <p:nvPr>
            <p:custDataLst>
              <p:tags r:id="rId22"/>
            </p:custDataLst>
          </p:nvPr>
        </p:nvCxnSpPr>
        <p:spPr bwMode="auto">
          <a:xfrm>
            <a:off x="6781800" y="5384082"/>
            <a:ext cx="0" cy="282714"/>
          </a:xfrm>
          <a:prstGeom prst="straightConnector1">
            <a:avLst/>
          </a:prstGeom>
          <a:noFill/>
          <a:ln w="381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pic>
        <p:nvPicPr>
          <p:cNvPr id="47" name="Picture 46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58"/>
          <a:stretch>
            <a:fillRect/>
          </a:stretch>
        </p:blipFill>
        <p:spPr>
          <a:xfrm>
            <a:off x="7074125" y="5776393"/>
            <a:ext cx="774475" cy="803518"/>
          </a:xfrm>
          <a:prstGeom prst="rect">
            <a:avLst/>
          </a:prstGeom>
        </p:spPr>
      </p:pic>
      <p:sp>
        <p:nvSpPr>
          <p:cNvPr id="106" name="TextBox 105"/>
          <p:cNvSpPr txBox="1"/>
          <p:nvPr>
            <p:custDataLst>
              <p:tags r:id="rId24"/>
            </p:custDataLst>
          </p:nvPr>
        </p:nvSpPr>
        <p:spPr>
          <a:xfrm>
            <a:off x="7010398" y="533400"/>
            <a:ext cx="21336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0" dirty="0" smtClean="0">
                <a:solidFill>
                  <a:srgbClr val="999999"/>
                </a:solidFill>
                <a:latin typeface="Helvetica Neue Light" charset="0"/>
              </a:rPr>
              <a:t>Memory</a:t>
            </a:r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 </a:t>
            </a:r>
            <a:r>
              <a:rPr lang="en-US" sz="1800" b="0" dirty="0" smtClean="0">
                <a:solidFill>
                  <a:srgbClr val="999999"/>
                </a:solidFill>
                <a:latin typeface="Helvetica Neue Light" charset="0"/>
              </a:rPr>
              <a:t>&amp; data</a:t>
            </a:r>
          </a:p>
          <a:p>
            <a:r>
              <a:rPr lang="en-US" sz="1800" b="0" dirty="0" smtClean="0">
                <a:solidFill>
                  <a:srgbClr val="999999"/>
                </a:solidFill>
                <a:latin typeface="Helvetica Neue Light" charset="0"/>
              </a:rPr>
              <a:t>Integers </a:t>
            </a:r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&amp; floats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Machine code &amp; C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x86 </a:t>
            </a:r>
            <a:r>
              <a:rPr lang="en-US" sz="1800" b="0" dirty="0" smtClean="0">
                <a:solidFill>
                  <a:srgbClr val="999999"/>
                </a:solidFill>
                <a:latin typeface="Helvetica Neue Light" charset="0"/>
              </a:rPr>
              <a:t>assembly</a:t>
            </a:r>
            <a:endParaRPr lang="en-US" sz="1800" b="0" dirty="0">
              <a:solidFill>
                <a:srgbClr val="999999"/>
              </a:solidFill>
              <a:latin typeface="Helvetica Neue Light" charset="0"/>
            </a:endParaRP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Procedures &amp; stacks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Arrays &amp; structs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Memory &amp; caches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Processes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Virtual memory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Memory allocation</a:t>
            </a:r>
          </a:p>
          <a:p>
            <a:r>
              <a:rPr lang="en-US" sz="1800" b="0" dirty="0">
                <a:solidFill>
                  <a:srgbClr val="999999"/>
                </a:solidFill>
                <a:latin typeface="Helvetica Neue Light" charset="0"/>
              </a:rPr>
              <a:t>Java vs. C</a:t>
            </a:r>
          </a:p>
        </p:txBody>
      </p:sp>
      <p:sp>
        <p:nvSpPr>
          <p:cNvPr id="110" name="Rectangle 109"/>
          <p:cNvSpPr/>
          <p:nvPr>
            <p:custDataLst>
              <p:tags r:id="rId25"/>
            </p:custDataLst>
          </p:nvPr>
        </p:nvSpPr>
        <p:spPr bwMode="auto">
          <a:xfrm>
            <a:off x="4225470" y="5727354"/>
            <a:ext cx="1870530" cy="932687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cxnSp>
        <p:nvCxnSpPr>
          <p:cNvPr id="111" name="Straight Connector 110"/>
          <p:cNvCxnSpPr/>
          <p:nvPr>
            <p:custDataLst>
              <p:tags r:id="rId26"/>
            </p:custDataLst>
          </p:nvPr>
        </p:nvCxnSpPr>
        <p:spPr bwMode="auto">
          <a:xfrm>
            <a:off x="533400" y="1752600"/>
            <a:ext cx="3581400" cy="0"/>
          </a:xfrm>
          <a:prstGeom prst="line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" name="Group 119"/>
          <p:cNvGrpSpPr/>
          <p:nvPr>
            <p:custDataLst>
              <p:tags r:id="rId27"/>
            </p:custDataLst>
          </p:nvPr>
        </p:nvGrpSpPr>
        <p:grpSpPr>
          <a:xfrm>
            <a:off x="533400" y="1981200"/>
            <a:ext cx="1790700" cy="457200"/>
            <a:chOff x="533400" y="1981200"/>
            <a:chExt cx="1790700" cy="457200"/>
          </a:xfrm>
        </p:grpSpPr>
        <p:cxnSp>
          <p:nvCxnSpPr>
            <p:cNvPr id="113" name="Straight Connector 112"/>
            <p:cNvCxnSpPr/>
            <p:nvPr>
              <p:custDataLst>
                <p:tags r:id="rId45"/>
              </p:custDataLst>
            </p:nvPr>
          </p:nvCxnSpPr>
          <p:spPr bwMode="auto">
            <a:xfrm>
              <a:off x="1864262" y="1981200"/>
              <a:ext cx="459838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5" name="Straight Connector 114"/>
            <p:cNvCxnSpPr/>
            <p:nvPr>
              <p:custDataLst>
                <p:tags r:id="rId46"/>
              </p:custDataLst>
            </p:nvPr>
          </p:nvCxnSpPr>
          <p:spPr bwMode="auto">
            <a:xfrm>
              <a:off x="1752600" y="2209800"/>
              <a:ext cx="3048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8" name="Straight Connector 117"/>
            <p:cNvCxnSpPr/>
            <p:nvPr>
              <p:custDataLst>
                <p:tags r:id="rId47"/>
              </p:custDataLst>
            </p:nvPr>
          </p:nvCxnSpPr>
          <p:spPr bwMode="auto">
            <a:xfrm>
              <a:off x="533400" y="2438400"/>
              <a:ext cx="6858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21" name="Rectangle 120"/>
          <p:cNvSpPr/>
          <p:nvPr>
            <p:custDataLst>
              <p:tags r:id="rId28"/>
            </p:custDataLst>
          </p:nvPr>
        </p:nvSpPr>
        <p:spPr bwMode="auto">
          <a:xfrm>
            <a:off x="435600" y="4419600"/>
            <a:ext cx="5050799" cy="105597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sp>
        <p:nvSpPr>
          <p:cNvPr id="122" name="Rectangle 121"/>
          <p:cNvSpPr/>
          <p:nvPr>
            <p:custDataLst>
              <p:tags r:id="rId29"/>
            </p:custDataLst>
          </p:nvPr>
        </p:nvSpPr>
        <p:spPr bwMode="auto">
          <a:xfrm>
            <a:off x="441849" y="2918794"/>
            <a:ext cx="5044550" cy="1432523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sp>
        <p:nvSpPr>
          <p:cNvPr id="128" name="Rectangle 127"/>
          <p:cNvSpPr/>
          <p:nvPr>
            <p:custDataLst>
              <p:tags r:id="rId30"/>
            </p:custDataLst>
          </p:nvPr>
        </p:nvSpPr>
        <p:spPr bwMode="auto">
          <a:xfrm>
            <a:off x="481387" y="1524000"/>
            <a:ext cx="509213" cy="75117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grpSp>
        <p:nvGrpSpPr>
          <p:cNvPr id="7" name="Group 133"/>
          <p:cNvGrpSpPr/>
          <p:nvPr>
            <p:custDataLst>
              <p:tags r:id="rId31"/>
            </p:custDataLst>
          </p:nvPr>
        </p:nvGrpSpPr>
        <p:grpSpPr>
          <a:xfrm>
            <a:off x="1952793" y="3200400"/>
            <a:ext cx="1019007" cy="1066800"/>
            <a:chOff x="1952793" y="3200400"/>
            <a:chExt cx="1019007" cy="1066800"/>
          </a:xfrm>
        </p:grpSpPr>
        <p:cxnSp>
          <p:nvCxnSpPr>
            <p:cNvPr id="123" name="Straight Connector 122"/>
            <p:cNvCxnSpPr/>
            <p:nvPr>
              <p:custDataLst>
                <p:tags r:id="rId41"/>
              </p:custDataLst>
            </p:nvPr>
          </p:nvCxnSpPr>
          <p:spPr bwMode="auto">
            <a:xfrm>
              <a:off x="1952793" y="3200400"/>
              <a:ext cx="9144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5" name="Straight Connector 124"/>
            <p:cNvCxnSpPr/>
            <p:nvPr>
              <p:custDataLst>
                <p:tags r:id="rId42"/>
              </p:custDataLst>
            </p:nvPr>
          </p:nvCxnSpPr>
          <p:spPr bwMode="auto">
            <a:xfrm>
              <a:off x="2341249" y="4267200"/>
              <a:ext cx="401951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9" name="Straight Connector 128"/>
            <p:cNvCxnSpPr/>
            <p:nvPr>
              <p:custDataLst>
                <p:tags r:id="rId43"/>
              </p:custDataLst>
            </p:nvPr>
          </p:nvCxnSpPr>
          <p:spPr bwMode="auto">
            <a:xfrm>
              <a:off x="2324100" y="4071993"/>
              <a:ext cx="6477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0" name="Straight Connector 129"/>
            <p:cNvCxnSpPr/>
            <p:nvPr>
              <p:custDataLst>
                <p:tags r:id="rId44"/>
              </p:custDataLst>
            </p:nvPr>
          </p:nvCxnSpPr>
          <p:spPr bwMode="auto">
            <a:xfrm>
              <a:off x="2341249" y="3429000"/>
              <a:ext cx="630551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5" name="Rectangle 134"/>
          <p:cNvSpPr/>
          <p:nvPr>
            <p:custDataLst>
              <p:tags r:id="rId32"/>
            </p:custDataLst>
          </p:nvPr>
        </p:nvSpPr>
        <p:spPr bwMode="auto">
          <a:xfrm>
            <a:off x="2147854" y="5702485"/>
            <a:ext cx="4024345" cy="957555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sp>
        <p:nvSpPr>
          <p:cNvPr id="136" name="Rectangle 135"/>
          <p:cNvSpPr/>
          <p:nvPr>
            <p:custDataLst>
              <p:tags r:id="rId33"/>
            </p:custDataLst>
          </p:nvPr>
        </p:nvSpPr>
        <p:spPr bwMode="auto">
          <a:xfrm>
            <a:off x="2173674" y="5702485"/>
            <a:ext cx="1145032" cy="951640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sp>
        <p:nvSpPr>
          <p:cNvPr id="137" name="Rectangle 136"/>
          <p:cNvSpPr/>
          <p:nvPr>
            <p:custDataLst>
              <p:tags r:id="rId34"/>
            </p:custDataLst>
          </p:nvPr>
        </p:nvSpPr>
        <p:spPr bwMode="auto">
          <a:xfrm>
            <a:off x="5550124" y="4413940"/>
            <a:ext cx="3060475" cy="1061629"/>
          </a:xfrm>
          <a:prstGeom prst="rect">
            <a:avLst/>
          </a:prstGeom>
          <a:noFill/>
          <a:ln w="38100" cap="flat" cmpd="sng" algn="ctr">
            <a:solidFill>
              <a:srgbClr val="FF66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</a:endParaRPr>
          </a:p>
        </p:txBody>
      </p:sp>
      <p:grpSp>
        <p:nvGrpSpPr>
          <p:cNvPr id="8" name="Group 141"/>
          <p:cNvGrpSpPr/>
          <p:nvPr>
            <p:custDataLst>
              <p:tags r:id="rId35"/>
            </p:custDataLst>
          </p:nvPr>
        </p:nvGrpSpPr>
        <p:grpSpPr>
          <a:xfrm>
            <a:off x="481387" y="1736286"/>
            <a:ext cx="3481013" cy="930714"/>
            <a:chOff x="481387" y="1736286"/>
            <a:chExt cx="3481013" cy="930714"/>
          </a:xfrm>
        </p:grpSpPr>
        <p:cxnSp>
          <p:nvCxnSpPr>
            <p:cNvPr id="138" name="Straight Connector 137"/>
            <p:cNvCxnSpPr/>
            <p:nvPr>
              <p:custDataLst>
                <p:tags r:id="rId39"/>
              </p:custDataLst>
            </p:nvPr>
          </p:nvCxnSpPr>
          <p:spPr bwMode="auto">
            <a:xfrm>
              <a:off x="1600200" y="1736286"/>
              <a:ext cx="2362200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0" name="Straight Connector 139"/>
            <p:cNvCxnSpPr/>
            <p:nvPr>
              <p:custDataLst>
                <p:tags r:id="rId40"/>
              </p:custDataLst>
            </p:nvPr>
          </p:nvCxnSpPr>
          <p:spPr bwMode="auto">
            <a:xfrm>
              <a:off x="481387" y="2667000"/>
              <a:ext cx="890213" cy="0"/>
            </a:xfrm>
            <a:prstGeom prst="line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44"/>
          <p:cNvGrpSpPr/>
          <p:nvPr>
            <p:custDataLst>
              <p:tags r:id="rId36"/>
            </p:custDataLst>
          </p:nvPr>
        </p:nvGrpSpPr>
        <p:grpSpPr>
          <a:xfrm>
            <a:off x="435600" y="1034380"/>
            <a:ext cx="6409700" cy="1785020"/>
            <a:chOff x="435600" y="1034380"/>
            <a:chExt cx="6409700" cy="1785020"/>
          </a:xfrm>
        </p:grpSpPr>
        <p:sp>
          <p:nvSpPr>
            <p:cNvPr id="143" name="Rectangle 142"/>
            <p:cNvSpPr/>
            <p:nvPr>
              <p:custDataLst>
                <p:tags r:id="rId37"/>
              </p:custDataLst>
            </p:nvPr>
          </p:nvSpPr>
          <p:spPr bwMode="auto">
            <a:xfrm>
              <a:off x="4343400" y="1034380"/>
              <a:ext cx="2501900" cy="1785020"/>
            </a:xfrm>
            <a:prstGeom prst="rect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</a:endParaRPr>
            </a:p>
          </p:txBody>
        </p:sp>
        <p:sp>
          <p:nvSpPr>
            <p:cNvPr id="144" name="Rectangle 143"/>
            <p:cNvSpPr/>
            <p:nvPr>
              <p:custDataLst>
                <p:tags r:id="rId38"/>
              </p:custDataLst>
            </p:nvPr>
          </p:nvSpPr>
          <p:spPr bwMode="auto">
            <a:xfrm>
              <a:off x="435600" y="1034380"/>
              <a:ext cx="3789870" cy="1785020"/>
            </a:xfrm>
            <a:prstGeom prst="rect">
              <a:avLst/>
            </a:prstGeom>
            <a:noFill/>
            <a:ln w="38100" cap="flat" cmpd="sng" algn="ctr">
              <a:solidFill>
                <a:srgbClr val="FF66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97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fill="hold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500" fill="hold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500" fill="hold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4" dur="500" fill="hold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500" fill="hold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500" fill="hold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500" fill="hold"/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8000"/>
                                      </p:to>
                                    </p:animClr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9999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8" presetID="10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uiExpand="1" build="p"/>
      <p:bldP spid="110" grpId="0" uiExpand="1" animBg="1"/>
      <p:bldP spid="110" grpId="1" uiExpand="1" animBg="1"/>
      <p:bldP spid="110" grpId="2" uiExpand="1" animBg="1"/>
      <p:bldP spid="110" grpId="3" uiExpand="1" animBg="1"/>
      <p:bldP spid="110" grpId="4" uiExpand="1" animBg="1"/>
      <p:bldP spid="110" grpId="5" animBg="1"/>
      <p:bldP spid="121" grpId="0" uiExpand="1" animBg="1"/>
      <p:bldP spid="121" grpId="1" uiExpand="1" animBg="1"/>
      <p:bldP spid="122" grpId="0" uiExpand="1" animBg="1"/>
      <p:bldP spid="122" grpId="1" uiExpand="1" animBg="1"/>
      <p:bldP spid="128" grpId="0" uiExpand="1" animBg="1"/>
      <p:bldP spid="128" grpId="1" uiExpand="1" animBg="1"/>
      <p:bldP spid="135" grpId="0" uiExpand="1" animBg="1"/>
      <p:bldP spid="135" grpId="1" uiExpand="1" animBg="1"/>
      <p:bldP spid="136" grpId="0" uiExpand="1" animBg="1"/>
      <p:bldP spid="136" grpId="1" uiExpand="1" animBg="1"/>
      <p:bldP spid="137" grpId="0" uiExpand="1" animBg="1"/>
      <p:bldP spid="137" grpId="1" uiExpan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1: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2050"/>
          </a:xfrm>
        </p:spPr>
        <p:txBody>
          <a:bodyPr/>
          <a:lstStyle/>
          <a:p>
            <a:pPr>
              <a:spcBef>
                <a:spcPts val="400"/>
              </a:spcBef>
            </a:pPr>
            <a:r>
              <a:rPr lang="en-US" dirty="0" smtClean="0"/>
              <a:t>All digital systems represent everything as 0s and 1s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The 0 and 1 are really two different voltage ranges in the wires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Or magnetic positions on a disc, or hole depths on a DVD, or even </a:t>
            </a:r>
            <a:r>
              <a:rPr lang="en-US" sz="2000" i="1" dirty="0" smtClean="0"/>
              <a:t>DNA</a:t>
            </a:r>
            <a:r>
              <a:rPr lang="en-US" sz="2000" dirty="0" smtClean="0"/>
              <a:t>…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“Everything” includes: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Numbers – integers and floating point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Characters – the building blocks of strings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Instructions – the directives to the CPU that make up a program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Pointers – addresses of data objects stored away in memory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Encodings are stored throughout a computer system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In registers, caches, memories, disks, etc.</a:t>
            </a:r>
          </a:p>
          <a:p>
            <a:pPr>
              <a:spcBef>
                <a:spcPts val="400"/>
              </a:spcBef>
            </a:pPr>
            <a:r>
              <a:rPr lang="en-US" dirty="0" smtClean="0"/>
              <a:t>They all need addresses (a way to locate)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Find a new place to put a new item </a:t>
            </a:r>
          </a:p>
          <a:p>
            <a:pPr lvl="1">
              <a:spcBef>
                <a:spcPts val="400"/>
              </a:spcBef>
            </a:pPr>
            <a:r>
              <a:rPr lang="en-US" sz="2000" dirty="0" smtClean="0"/>
              <a:t>Reclaim the place in memory when data no longer needed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2: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b="0" dirty="0" smtClean="0"/>
              <a:t>There is a </a:t>
            </a:r>
            <a:r>
              <a:rPr lang="en-US" dirty="0" smtClean="0"/>
              <a:t>big gap </a:t>
            </a:r>
            <a:r>
              <a:rPr lang="en-US" b="0" dirty="0" smtClean="0"/>
              <a:t>between how we think about programs and data and the 0s and 1s of computers</a:t>
            </a:r>
          </a:p>
          <a:p>
            <a:pPr lvl="1"/>
            <a:r>
              <a:rPr lang="en-US" b="0" dirty="0" smtClean="0"/>
              <a:t>Need</a:t>
            </a:r>
            <a:r>
              <a:rPr lang="en-US" dirty="0" smtClean="0"/>
              <a:t> languages</a:t>
            </a:r>
            <a:r>
              <a:rPr lang="en-US" b="0" dirty="0" smtClean="0"/>
              <a:t> to describe what we mean</a:t>
            </a:r>
          </a:p>
          <a:p>
            <a:pPr lvl="1"/>
            <a:r>
              <a:rPr lang="en-US" b="0" dirty="0" smtClean="0"/>
              <a:t>These languages need to be </a:t>
            </a:r>
            <a:r>
              <a:rPr lang="en-US" dirty="0" smtClean="0"/>
              <a:t>translated</a:t>
            </a:r>
            <a:r>
              <a:rPr lang="en-US" b="0" dirty="0" smtClean="0"/>
              <a:t> one level at a time</a:t>
            </a:r>
          </a:p>
          <a:p>
            <a:r>
              <a:rPr lang="en-US" b="0" dirty="0" smtClean="0"/>
              <a:t>We know </a:t>
            </a:r>
            <a:r>
              <a:rPr lang="en-US" dirty="0" smtClean="0"/>
              <a:t>Java</a:t>
            </a:r>
            <a:r>
              <a:rPr lang="en-US" b="0" dirty="0" smtClean="0"/>
              <a:t> as a programming language</a:t>
            </a:r>
          </a:p>
          <a:p>
            <a:pPr lvl="1"/>
            <a:r>
              <a:rPr lang="en-US" dirty="0" smtClean="0"/>
              <a:t>Have to work our way down to the 0s and 1s of computers</a:t>
            </a:r>
          </a:p>
          <a:p>
            <a:pPr lvl="1"/>
            <a:r>
              <a:rPr lang="en-US" dirty="0" smtClean="0"/>
              <a:t>Try not to lose anything in translation!</a:t>
            </a:r>
          </a:p>
          <a:p>
            <a:pPr lvl="1"/>
            <a:r>
              <a:rPr lang="en-US" dirty="0" smtClean="0"/>
              <a:t>We’ll encounter Java byte-codes, C language, assembly language, and machine code (for the x86 family of CPU architectures)</a:t>
            </a:r>
          </a:p>
          <a:p>
            <a:pPr lvl="2"/>
            <a:r>
              <a:rPr lang="en-US" dirty="0" smtClean="0"/>
              <a:t>Not in that order, but will all connect by the last lecture!!!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Little Theme 3: Control 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sz="2400" dirty="0" smtClean="0"/>
              <a:t>How do computers orchestrate everything they are doing?</a:t>
            </a:r>
          </a:p>
          <a:p>
            <a:r>
              <a:rPr lang="en-US" sz="2400" dirty="0" smtClean="0"/>
              <a:t>Within one program:</a:t>
            </a:r>
          </a:p>
          <a:p>
            <a:pPr lvl="1"/>
            <a:r>
              <a:rPr lang="en-US" sz="2000" dirty="0" smtClean="0"/>
              <a:t>How do we implement if/else, loops, switches?</a:t>
            </a:r>
          </a:p>
          <a:p>
            <a:pPr lvl="1"/>
            <a:r>
              <a:rPr lang="en-US" sz="2000" dirty="0" smtClean="0"/>
              <a:t>What do we have to keep track of when we call a procedure, and then another, and then another, and so on?</a:t>
            </a:r>
          </a:p>
          <a:p>
            <a:pPr lvl="1"/>
            <a:r>
              <a:rPr lang="en-US" sz="2000" dirty="0" smtClean="0"/>
              <a:t>How do we know what to do upon “return”?</a:t>
            </a:r>
          </a:p>
          <a:p>
            <a:r>
              <a:rPr lang="en-US" sz="2400" dirty="0" smtClean="0"/>
              <a:t>Across programs and operating systems:</a:t>
            </a:r>
          </a:p>
          <a:p>
            <a:pPr lvl="1"/>
            <a:r>
              <a:rPr lang="en-US" sz="2000" dirty="0" smtClean="0"/>
              <a:t>Multiple user programs</a:t>
            </a:r>
          </a:p>
          <a:p>
            <a:pPr lvl="1"/>
            <a:r>
              <a:rPr lang="en-US" sz="2000" dirty="0" smtClean="0"/>
              <a:t>Operating system has to orchestrate them all </a:t>
            </a:r>
          </a:p>
          <a:p>
            <a:pPr lvl="2"/>
            <a:r>
              <a:rPr lang="en-US" dirty="0" smtClean="0"/>
              <a:t>Each gets a share of computing cycles</a:t>
            </a:r>
          </a:p>
          <a:p>
            <a:pPr lvl="2"/>
            <a:r>
              <a:rPr lang="en-US" dirty="0" smtClean="0"/>
              <a:t>They may need to share system resources (memory, I/O, disks)</a:t>
            </a:r>
          </a:p>
          <a:p>
            <a:pPr lvl="1"/>
            <a:r>
              <a:rPr lang="en-US" sz="2000" dirty="0" smtClean="0"/>
              <a:t>Yielding and taking control of the processor</a:t>
            </a:r>
          </a:p>
          <a:p>
            <a:pPr lvl="2"/>
            <a:r>
              <a:rPr lang="en-US" dirty="0" smtClean="0"/>
              <a:t>Voluntary or “by force”?</a:t>
            </a:r>
          </a:p>
          <a:p>
            <a:pPr>
              <a:buNone/>
            </a:pPr>
            <a:r>
              <a:rPr lang="en-US" dirty="0" smtClean="0"/>
              <a:t>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Assembly Code?  In 2016???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Chances are, you’ll never write a program in </a:t>
            </a:r>
            <a:r>
              <a:rPr lang="en-US" sz="2400" dirty="0" smtClean="0"/>
              <a:t>assembly</a:t>
            </a:r>
            <a:endParaRPr lang="en-US" sz="2400" dirty="0"/>
          </a:p>
          <a:p>
            <a:pPr lvl="1"/>
            <a:r>
              <a:rPr lang="en-US" sz="2000" dirty="0"/>
              <a:t>Compilers are much better and more patient than you are</a:t>
            </a:r>
          </a:p>
          <a:p>
            <a:r>
              <a:rPr lang="en-US" sz="2400" dirty="0" smtClean="0"/>
              <a:t>But </a:t>
            </a:r>
            <a:r>
              <a:rPr lang="en-US" sz="2400" dirty="0"/>
              <a:t>understanding assembly is the key to the machine-level execution model</a:t>
            </a:r>
          </a:p>
          <a:p>
            <a:pPr lvl="1"/>
            <a:r>
              <a:rPr lang="en-US" sz="2000" dirty="0"/>
              <a:t>Behavior of programs in presence of bugs</a:t>
            </a:r>
          </a:p>
          <a:p>
            <a:pPr lvl="2"/>
            <a:r>
              <a:rPr lang="en-US" dirty="0"/>
              <a:t>High-level language model breaks down</a:t>
            </a:r>
          </a:p>
          <a:p>
            <a:pPr lvl="1"/>
            <a:r>
              <a:rPr lang="en-US" sz="2000" dirty="0"/>
              <a:t>Tuning program performance</a:t>
            </a:r>
          </a:p>
          <a:p>
            <a:pPr lvl="2"/>
            <a:r>
              <a:rPr lang="en-US" dirty="0"/>
              <a:t>Understand optimizations done/not done by the compiler</a:t>
            </a:r>
          </a:p>
          <a:p>
            <a:pPr lvl="2"/>
            <a:r>
              <a:rPr lang="en-US" dirty="0"/>
              <a:t>Understanding sources of program inefficiency</a:t>
            </a:r>
          </a:p>
          <a:p>
            <a:pPr lvl="1"/>
            <a:r>
              <a:rPr lang="en-US" sz="2000" dirty="0"/>
              <a:t>Implementing system software</a:t>
            </a:r>
          </a:p>
          <a:p>
            <a:pPr lvl="2"/>
            <a:r>
              <a:rPr lang="en-US" dirty="0"/>
              <a:t>Operating systems must manage process state</a:t>
            </a:r>
          </a:p>
          <a:p>
            <a:pPr lvl="1"/>
            <a:r>
              <a:rPr lang="en-US" sz="2000" dirty="0"/>
              <a:t>Fighting malicious software</a:t>
            </a:r>
          </a:p>
          <a:p>
            <a:pPr lvl="1"/>
            <a:r>
              <a:rPr lang="en-US" sz="2000" dirty="0"/>
              <a:t>Using special units (timers, I/O co-processors, etc.) inside processor</a:t>
            </a:r>
            <a:r>
              <a:rPr lang="en-US" sz="2000" dirty="0" smtClean="0"/>
              <a:t>!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35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Course Outcomes</a:t>
            </a:r>
            <a:endParaRPr lang="en-US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6875" y="1362456"/>
            <a:ext cx="8366125" cy="4972050"/>
          </a:xfrm>
        </p:spPr>
        <p:txBody>
          <a:bodyPr/>
          <a:lstStyle/>
          <a:p>
            <a:r>
              <a:rPr lang="en-US" sz="2400" dirty="0" smtClean="0"/>
              <a:t>Understanding of some of the abstractions that exist between programs and the hardware they run on, why they exist, and how they build upon each other</a:t>
            </a:r>
          </a:p>
          <a:p>
            <a:r>
              <a:rPr lang="en-US" sz="2400" dirty="0" smtClean="0"/>
              <a:t>Knowledge of some of the details of underlying implementations</a:t>
            </a:r>
          </a:p>
          <a:p>
            <a:pPr lvl="1"/>
            <a:r>
              <a:rPr lang="en-US" sz="2000" dirty="0" smtClean="0"/>
              <a:t>Less important later, but cannot “get it” without “doing it” and “doing it” requires details</a:t>
            </a:r>
          </a:p>
          <a:p>
            <a:r>
              <a:rPr lang="en-US" sz="2400" dirty="0" smtClean="0"/>
              <a:t>Become more effective programmers</a:t>
            </a:r>
          </a:p>
          <a:p>
            <a:pPr lvl="1"/>
            <a:r>
              <a:rPr lang="en-US" sz="2000" dirty="0"/>
              <a:t>Understand some of the many factors that influence program performance</a:t>
            </a:r>
          </a:p>
          <a:p>
            <a:pPr lvl="1"/>
            <a:r>
              <a:rPr lang="en-US" sz="2000" dirty="0" smtClean="0"/>
              <a:t>More efficient at finding and eliminating bugs</a:t>
            </a:r>
          </a:p>
          <a:p>
            <a:pPr lvl="1"/>
            <a:r>
              <a:rPr lang="en-US" sz="2000" dirty="0" smtClean="0"/>
              <a:t>Facility with more languages that we use to describe programs and data</a:t>
            </a:r>
          </a:p>
          <a:p>
            <a:pPr lvl="1"/>
            <a:r>
              <a:rPr lang="en-US" sz="2000" dirty="0" smtClean="0"/>
              <a:t>Better understand </a:t>
            </a:r>
            <a:r>
              <a:rPr lang="en-US" sz="2000" b="1" i="1" dirty="0" smtClean="0"/>
              <a:t>new hardware</a:t>
            </a:r>
          </a:p>
          <a:p>
            <a:r>
              <a:rPr lang="en-US" sz="2400" dirty="0" smtClean="0"/>
              <a:t>Prepare for later classes in CSE</a:t>
            </a: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Rectangle 26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CSE351’s role in the CSE Curriculum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ontent Placeholder 36"/>
              <p:cNvSpPr>
                <a:spLocks noGrp="1"/>
              </p:cNvSpPr>
              <p:nvPr>
                <p:ph idx="1"/>
                <p:custDataLst>
                  <p:tags r:id="rId2"/>
                </p:custDataLst>
              </p:nvPr>
            </p:nvSpPr>
            <p:spPr>
              <a:xfrm>
                <a:off x="396875" y="1362075"/>
                <a:ext cx="8366760" cy="4974336"/>
              </a:xfrm>
            </p:spPr>
            <p:txBody>
              <a:bodyPr/>
              <a:lstStyle/>
              <a:p>
                <a:r>
                  <a:rPr lang="en-US" dirty="0" smtClean="0"/>
                  <a:t>Pre-requisites</a:t>
                </a:r>
              </a:p>
              <a:p>
                <a:pPr lvl="1"/>
                <a:r>
                  <a:rPr lang="en-US" dirty="0" smtClean="0"/>
                  <a:t>142 and 143 – Intro Programming I and II</a:t>
                </a:r>
              </a:p>
              <a:p>
                <a:pPr lvl="1"/>
                <a:r>
                  <a:rPr lang="en-US" dirty="0" smtClean="0"/>
                  <a:t>Recommended</a:t>
                </a:r>
                <a:r>
                  <a:rPr lang="en-US" dirty="0"/>
                  <a:t>:</a:t>
                </a:r>
                <a:r>
                  <a:rPr lang="en-US" dirty="0" smtClean="0"/>
                  <a:t>  391 – System </a:t>
                </a:r>
                <a:r>
                  <a:rPr lang="en-US" dirty="0"/>
                  <a:t>and Software </a:t>
                </a:r>
                <a:r>
                  <a:rPr lang="en-US" dirty="0" smtClean="0"/>
                  <a:t>Tools</a:t>
                </a:r>
                <a:endParaRPr lang="en-US" sz="1000" dirty="0"/>
              </a:p>
              <a:p>
                <a:r>
                  <a:rPr lang="en-US" dirty="0" smtClean="0"/>
                  <a:t>Complementary to:</a:t>
                </a:r>
              </a:p>
              <a:p>
                <a:pPr lvl="1"/>
                <a:r>
                  <a:rPr lang="en-US" sz="2000" dirty="0" smtClean="0"/>
                  <a:t>CSE311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CSE369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 smtClean="0"/>
                  <a:t>CSE371: hardware design “below us”</a:t>
                </a:r>
              </a:p>
              <a:p>
                <a:pPr lvl="1"/>
                <a:r>
                  <a:rPr lang="en-US" sz="2000" dirty="0" smtClean="0"/>
                  <a:t>EE/CSE474 embedded systems: CSE351 invaluable but not a pre-</a:t>
                </a:r>
                <a:r>
                  <a:rPr lang="en-US" sz="2000" dirty="0" err="1" smtClean="0"/>
                  <a:t>req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[EE]</a:t>
                </a:r>
              </a:p>
              <a:p>
                <a:pPr lvl="1"/>
                <a:r>
                  <a:rPr lang="en-US" sz="2000" dirty="0" smtClean="0"/>
                  <a:t>CSE331/332/341: high-level software design and structures</a:t>
                </a:r>
                <a:endParaRPr lang="en-US" sz="900" dirty="0" smtClean="0"/>
              </a:p>
              <a:p>
                <a:r>
                  <a:rPr lang="en-US" dirty="0" smtClean="0"/>
                  <a:t>Essential pre-</a:t>
                </a:r>
                <a:r>
                  <a:rPr lang="en-US" dirty="0" err="1" smtClean="0"/>
                  <a:t>req</a:t>
                </a:r>
                <a:r>
                  <a:rPr lang="en-US" dirty="0" smtClean="0"/>
                  <a:t> for:</a:t>
                </a:r>
              </a:p>
              <a:p>
                <a:pPr lvl="1"/>
                <a:r>
                  <a:rPr lang="en-US" dirty="0" smtClean="0"/>
                  <a:t>CSE401</a:t>
                </a:r>
                <a:r>
                  <a:rPr lang="en-US" dirty="0"/>
                  <a:t> </a:t>
                </a:r>
                <a:r>
                  <a:rPr lang="en-US" dirty="0" smtClean="0"/>
                  <a:t>– Compilers: write a </a:t>
                </a:r>
                <a:r>
                  <a:rPr lang="en-US" i="1" dirty="0" smtClean="0"/>
                  <a:t>program</a:t>
                </a:r>
                <a:r>
                  <a:rPr lang="en-US" dirty="0" smtClean="0"/>
                  <a:t> to do CSE351 translations</a:t>
                </a:r>
              </a:p>
              <a:p>
                <a:pPr lvl="1"/>
                <a:r>
                  <a:rPr lang="en-US" dirty="0" smtClean="0"/>
                  <a:t>CSE333:  building well-structured systems in C/C++</a:t>
                </a:r>
              </a:p>
              <a:p>
                <a:pPr lvl="1"/>
                <a:r>
                  <a:rPr lang="en-US" dirty="0" smtClean="0"/>
                  <a:t>Beyond 333:  OS, networks, distributed systems, graphics, …</a:t>
                </a:r>
              </a:p>
            </p:txBody>
          </p:sp>
        </mc:Choice>
        <mc:Fallback xmlns="">
          <p:sp>
            <p:nvSpPr>
              <p:cNvPr id="37" name="Content Placeholder 3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  <p:custDataLst>
                  <p:tags r:id="rId6"/>
                </p:custDataLst>
              </p:nvPr>
            </p:nvSpPr>
            <p:spPr>
              <a:xfrm>
                <a:off x="396875" y="1362075"/>
                <a:ext cx="8366760" cy="4974336"/>
              </a:xfrm>
              <a:blipFill rotWithShape="0">
                <a:blip r:embed="rId7"/>
                <a:stretch>
                  <a:fillRect l="-291" t="-1103" r="-73" b="-7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Slide Number Placeholder 32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Course Perspective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393192" y="1362456"/>
            <a:ext cx="8366760" cy="4974336"/>
          </a:xfrm>
        </p:spPr>
        <p:txBody>
          <a:bodyPr/>
          <a:lstStyle/>
          <a:p>
            <a:r>
              <a:rPr lang="en-US" sz="2400" dirty="0" smtClean="0"/>
              <a:t>CSE351 </a:t>
            </a:r>
            <a:r>
              <a:rPr lang="en-US" sz="2400" dirty="0"/>
              <a:t>will make you a better </a:t>
            </a:r>
            <a:r>
              <a:rPr lang="en-US" sz="2400" dirty="0" smtClean="0"/>
              <a:t>programmer</a:t>
            </a:r>
            <a:endParaRPr lang="en-US" sz="2400" dirty="0"/>
          </a:p>
          <a:p>
            <a:pPr lvl="1"/>
            <a:r>
              <a:rPr lang="en-US" sz="2000" dirty="0"/>
              <a:t>Purpose is to show how </a:t>
            </a:r>
            <a:r>
              <a:rPr lang="en-US" sz="2000" dirty="0" smtClean="0"/>
              <a:t>software really works</a:t>
            </a:r>
          </a:p>
          <a:p>
            <a:pPr lvl="1"/>
            <a:r>
              <a:rPr lang="en-US" sz="2000" dirty="0" smtClean="0"/>
              <a:t>Understanding the underlying system makes you more effective</a:t>
            </a:r>
            <a:endParaRPr lang="en-US" sz="2000" dirty="0"/>
          </a:p>
          <a:p>
            <a:pPr lvl="2"/>
            <a:r>
              <a:rPr lang="en-US" dirty="0" smtClean="0"/>
              <a:t>Better debugging</a:t>
            </a:r>
          </a:p>
          <a:p>
            <a:pPr lvl="2"/>
            <a:r>
              <a:rPr lang="en-US" dirty="0" smtClean="0"/>
              <a:t>Better basis for evaluating performance</a:t>
            </a:r>
          </a:p>
          <a:p>
            <a:pPr lvl="2"/>
            <a:r>
              <a:rPr lang="en-US" dirty="0" smtClean="0"/>
              <a:t>How multiple activities work in concert (e.g., OS and user programs)</a:t>
            </a:r>
          </a:p>
          <a:p>
            <a:pPr lvl="1"/>
            <a:r>
              <a:rPr lang="en-US" sz="2000" dirty="0" smtClean="0"/>
              <a:t>Not </a:t>
            </a:r>
            <a:r>
              <a:rPr lang="en-US" sz="2000" dirty="0"/>
              <a:t>just a course for </a:t>
            </a:r>
            <a:r>
              <a:rPr lang="en-US" sz="2000" dirty="0" smtClean="0"/>
              <a:t>hardware enthusiasts!</a:t>
            </a:r>
          </a:p>
          <a:p>
            <a:pPr lvl="2"/>
            <a:r>
              <a:rPr lang="en-US" dirty="0" smtClean="0"/>
              <a:t>What </a:t>
            </a:r>
            <a:r>
              <a:rPr lang="en-US" b="1" dirty="0" smtClean="0"/>
              <a:t>every</a:t>
            </a:r>
            <a:r>
              <a:rPr lang="en-US" dirty="0" smtClean="0"/>
              <a:t> CSE major needs to know (plus many more details)</a:t>
            </a:r>
          </a:p>
          <a:p>
            <a:pPr lvl="2"/>
            <a:r>
              <a:rPr lang="en-US" dirty="0" smtClean="0"/>
              <a:t>See many </a:t>
            </a:r>
            <a:r>
              <a:rPr lang="en-US" b="1" dirty="0" smtClean="0"/>
              <a:t>patterns</a:t>
            </a:r>
            <a:r>
              <a:rPr lang="en-US" dirty="0" smtClean="0"/>
              <a:t> that come up over and over in computing (like caching)</a:t>
            </a:r>
          </a:p>
          <a:p>
            <a:pPr lvl="1"/>
            <a:r>
              <a:rPr lang="en-US" sz="2000" dirty="0" smtClean="0"/>
              <a:t>“Stuff everybody learns and uses and forgets not knowing”</a:t>
            </a:r>
            <a:endParaRPr lang="en-US" sz="900" dirty="0"/>
          </a:p>
          <a:p>
            <a:r>
              <a:rPr lang="en-US" sz="2400" dirty="0" smtClean="0"/>
              <a:t>CSE351 presents a world-view that will empower you</a:t>
            </a:r>
          </a:p>
          <a:p>
            <a:pPr lvl="1"/>
            <a:r>
              <a:rPr lang="en-US" sz="2000" dirty="0" smtClean="0"/>
              <a:t>The intellectual and software tools to understand the trillions+ of 1s and 0s that are “flying around” when your program runs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  <p:custDataLst>
              <p:tags r:id="rId3"/>
            </p:custDataLst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Your Instructor:  just call me Justin</a:t>
            </a:r>
          </a:p>
          <a:p>
            <a:pPr lvl="1"/>
            <a:r>
              <a:rPr lang="en-US" dirty="0" smtClean="0"/>
              <a:t>Just arrived from California (UC Berkeley and the Bay Area)</a:t>
            </a:r>
          </a:p>
          <a:p>
            <a:pPr lvl="1"/>
            <a:r>
              <a:rPr lang="en-US" dirty="0" smtClean="0"/>
              <a:t>I like:  teaching, the outdoors, board games, and ultimate</a:t>
            </a:r>
          </a:p>
          <a:p>
            <a:pPr lvl="1"/>
            <a:r>
              <a:rPr lang="en-US" dirty="0" smtClean="0"/>
              <a:t>Excited to be teaching at UW for the first time!</a:t>
            </a:r>
          </a:p>
          <a:p>
            <a:pPr lvl="1"/>
            <a:endParaRPr lang="en-US" sz="1800" dirty="0"/>
          </a:p>
          <a:p>
            <a:r>
              <a:rPr lang="en-US" dirty="0" smtClean="0"/>
              <a:t>10 TAs:</a:t>
            </a:r>
          </a:p>
          <a:p>
            <a:pPr lvl="1"/>
            <a:r>
              <a:rPr lang="en-US" dirty="0" smtClean="0"/>
              <a:t>Available in sections, in office hours, via email, on Piazza</a:t>
            </a:r>
          </a:p>
          <a:p>
            <a:pPr lvl="1"/>
            <a:r>
              <a:rPr lang="en-US" dirty="0" smtClean="0"/>
              <a:t>Your course navigators</a:t>
            </a:r>
            <a:endParaRPr lang="en-US" sz="1800" dirty="0"/>
          </a:p>
          <a:p>
            <a:r>
              <a:rPr lang="en-US" dirty="0" smtClean="0"/>
              <a:t>Get to know us</a:t>
            </a:r>
          </a:p>
          <a:p>
            <a:pPr lvl="1"/>
            <a:r>
              <a:rPr lang="en-US" dirty="0" smtClean="0"/>
              <a:t>We are here to help you succeed</a:t>
            </a:r>
          </a:p>
          <a:p>
            <a:pPr lvl="1"/>
            <a:r>
              <a:rPr lang="en-US" dirty="0" smtClean="0"/>
              <a:t>And to make the course better – with your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1040" y="228600"/>
            <a:ext cx="822960" cy="1097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056" y="3474720"/>
            <a:ext cx="548640" cy="548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992" y="3474720"/>
            <a:ext cx="548640" cy="5486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3474720"/>
            <a:ext cx="548640" cy="548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120" y="3474720"/>
            <a:ext cx="548640" cy="5486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60" y="3481562"/>
            <a:ext cx="548640" cy="548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0" y="3474720"/>
            <a:ext cx="548640" cy="548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474720"/>
            <a:ext cx="548640" cy="5486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720" y="3474720"/>
            <a:ext cx="548640" cy="5486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640" y="3474720"/>
            <a:ext cx="548640" cy="548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40" y="3474720"/>
            <a:ext cx="54864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18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/>
              <a:t>f</a:t>
            </a:r>
            <a:r>
              <a:rPr lang="en-US" dirty="0" smtClean="0"/>
              <a:t>un topics that we will touch 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seems the most interesting to you?  (vote at </a:t>
            </a:r>
            <a:r>
              <a:rPr lang="en-US" dirty="0" smtClean="0">
                <a:hlinkClick r:id="rId3"/>
              </a:rPr>
              <a:t>http://PollEv.com/justinhsia468</a:t>
            </a:r>
            <a:r>
              <a:rPr lang="en-US" dirty="0" smtClean="0"/>
              <a:t>)</a:t>
            </a:r>
          </a:p>
          <a:p>
            <a:pPr marL="514350" indent="-514350">
              <a:spcBef>
                <a:spcPts val="1800"/>
              </a:spcBef>
              <a:buSzPct val="80000"/>
              <a:buFont typeface="+mj-lt"/>
              <a:buAutoNum type="alphaLcParenR"/>
            </a:pPr>
            <a:r>
              <a:rPr lang="en-US" sz="2400" dirty="0" smtClean="0"/>
              <a:t>What is a GFLOP and why is it used in computer benchmarks?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How and why does running many programs for a long time eat into your memory (RAM)?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is stack overflow and how does it happen?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Why does your computer slow down when you run out of </a:t>
            </a:r>
            <a:r>
              <a:rPr lang="en-US" sz="2400" i="1" dirty="0" smtClean="0"/>
              <a:t>disk</a:t>
            </a:r>
            <a:r>
              <a:rPr lang="en-US" sz="2400" dirty="0"/>
              <a:t> </a:t>
            </a:r>
            <a:r>
              <a:rPr lang="en-US" sz="2400" dirty="0" smtClean="0"/>
              <a:t>space?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was the flaw behind the original Internet worm and the Heartbleed bug?</a:t>
            </a:r>
          </a:p>
          <a:p>
            <a:pPr marL="514350" indent="-514350">
              <a:buSzPct val="80000"/>
              <a:buFont typeface="+mj-lt"/>
              <a:buAutoNum type="alphaLcParenR"/>
            </a:pPr>
            <a:r>
              <a:rPr lang="en-US" sz="2400" dirty="0" smtClean="0"/>
              <a:t>What is the meaning behind the different CPU specifications? (e.g. # of cores, # and size of cache, supported memory types)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6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thanks to the people whose course content we are liberally reusing with at most minor changes</a:t>
            </a:r>
          </a:p>
          <a:p>
            <a:pPr lvl="1"/>
            <a:r>
              <a:rPr lang="en-US" dirty="0"/>
              <a:t>CMU:  Randy Bryant, David O’Halloran, </a:t>
            </a:r>
            <a:r>
              <a:rPr lang="en-GB" dirty="0"/>
              <a:t>Gregory </a:t>
            </a:r>
            <a:r>
              <a:rPr lang="en-GB" dirty="0" err="1"/>
              <a:t>Kesden</a:t>
            </a:r>
            <a:r>
              <a:rPr lang="en-GB" dirty="0"/>
              <a:t>, Markus </a:t>
            </a:r>
            <a:r>
              <a:rPr lang="en-GB" dirty="0" err="1"/>
              <a:t>Püschel</a:t>
            </a:r>
            <a:endParaRPr lang="en-US" dirty="0"/>
          </a:p>
          <a:p>
            <a:pPr lvl="1"/>
            <a:r>
              <a:rPr lang="en-US" dirty="0"/>
              <a:t>Harvard: Matt Welsh (now at Google-Seattle)</a:t>
            </a:r>
          </a:p>
          <a:p>
            <a:pPr lvl="1"/>
            <a:r>
              <a:rPr lang="en-US" dirty="0"/>
              <a:t>UW: Gaetano </a:t>
            </a:r>
            <a:r>
              <a:rPr lang="en-US" dirty="0" err="1"/>
              <a:t>Borriello</a:t>
            </a:r>
            <a:r>
              <a:rPr lang="en-US" dirty="0"/>
              <a:t>, Luis </a:t>
            </a:r>
            <a:r>
              <a:rPr lang="en-US" dirty="0" err="1"/>
              <a:t>Ceze</a:t>
            </a:r>
            <a:r>
              <a:rPr lang="en-US" dirty="0"/>
              <a:t>, Peter </a:t>
            </a:r>
            <a:r>
              <a:rPr lang="en-US" dirty="0" err="1"/>
              <a:t>Hornyack</a:t>
            </a:r>
            <a:r>
              <a:rPr lang="en-US" dirty="0"/>
              <a:t>, Hal Perkins, Ben Wood, John </a:t>
            </a:r>
            <a:r>
              <a:rPr lang="en-US" dirty="0" err="1"/>
              <a:t>Zahorjan</a:t>
            </a:r>
            <a:r>
              <a:rPr lang="en-US" dirty="0"/>
              <a:t>, Katelin Bailey, Ruth Anderson, Dan Grossman, Brandon Holt</a:t>
            </a:r>
          </a:p>
          <a:p>
            <a:pPr lvl="1"/>
            <a:r>
              <a:rPr lang="en-US" dirty="0"/>
              <a:t>Not listed: </a:t>
            </a:r>
            <a:r>
              <a:rPr lang="en-US" dirty="0" smtClean="0"/>
              <a:t> hundreds </a:t>
            </a:r>
            <a:r>
              <a:rPr lang="en-US" dirty="0"/>
              <a:t>of TAs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75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~ 220 students registered, split across two lectures</a:t>
            </a:r>
          </a:p>
          <a:p>
            <a:pPr lvl="1"/>
            <a:r>
              <a:rPr lang="en-US" dirty="0"/>
              <a:t>See me if you are interested in taking the class but are not yet </a:t>
            </a:r>
            <a:r>
              <a:rPr lang="en-US" dirty="0" smtClean="0"/>
              <a:t>registered</a:t>
            </a:r>
          </a:p>
          <a:p>
            <a:r>
              <a:rPr lang="en-US" dirty="0" smtClean="0"/>
              <a:t>CSE majors, EE majors, and more</a:t>
            </a:r>
          </a:p>
          <a:p>
            <a:pPr lvl="1"/>
            <a:r>
              <a:rPr lang="en-US" dirty="0"/>
              <a:t>Most of you will find almost everything in the course </a:t>
            </a:r>
            <a:r>
              <a:rPr lang="en-US" dirty="0" smtClean="0"/>
              <a:t>new</a:t>
            </a:r>
          </a:p>
          <a:p>
            <a:r>
              <a:rPr lang="en-US" dirty="0" smtClean="0"/>
              <a:t>Submit Start-of-Quarter Survey so we can find out more</a:t>
            </a:r>
            <a:endParaRPr lang="en-US" dirty="0"/>
          </a:p>
          <a:p>
            <a:r>
              <a:rPr lang="en-US" dirty="0" smtClean="0"/>
              <a:t>Get </a:t>
            </a:r>
            <a:r>
              <a:rPr lang="en-US" dirty="0"/>
              <a:t>to know each </a:t>
            </a:r>
            <a:r>
              <a:rPr lang="en-US" dirty="0" smtClean="0"/>
              <a:t>other </a:t>
            </a:r>
            <a:r>
              <a:rPr lang="en-US" dirty="0"/>
              <a:t>and help each other </a:t>
            </a:r>
            <a:r>
              <a:rPr lang="en-US" dirty="0" smtClean="0"/>
              <a:t>out!</a:t>
            </a:r>
          </a:p>
          <a:p>
            <a:pPr lvl="1"/>
            <a:r>
              <a:rPr lang="en-US" dirty="0" smtClean="0"/>
              <a:t>Learning is much more fun with friends</a:t>
            </a:r>
          </a:p>
          <a:p>
            <a:pPr lvl="1"/>
            <a:r>
              <a:rPr lang="en-US" dirty="0" smtClean="0"/>
              <a:t>Working well with others is a valuable life skill</a:t>
            </a:r>
          </a:p>
          <a:p>
            <a:pPr lvl="1"/>
            <a:r>
              <a:rPr lang="en-US" dirty="0" smtClean="0"/>
              <a:t>Diversity of perspectives expands your horizons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6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Website:  </a:t>
            </a:r>
            <a:r>
              <a:rPr lang="en-US" dirty="0" smtClean="0">
                <a:hlinkClick r:id="rId2"/>
              </a:rPr>
              <a:t>http://cs.uw.edu/351</a:t>
            </a:r>
            <a:endParaRPr lang="en-US" dirty="0" smtClean="0"/>
          </a:p>
          <a:p>
            <a:pPr lvl="1"/>
            <a:r>
              <a:rPr lang="en-GB" dirty="0"/>
              <a:t>Schedule, policies, </a:t>
            </a:r>
            <a:r>
              <a:rPr lang="en-GB" dirty="0" smtClean="0"/>
              <a:t>sections, links, assignments, etc.</a:t>
            </a:r>
          </a:p>
          <a:p>
            <a:r>
              <a:rPr lang="en-GB" dirty="0" smtClean="0"/>
              <a:t>Discussion:  </a:t>
            </a:r>
            <a:r>
              <a:rPr lang="en-GB" sz="2400" dirty="0">
                <a:hlinkClick r:id="rId3"/>
              </a:rPr>
              <a:t>https://</a:t>
            </a:r>
            <a:r>
              <a:rPr lang="en-GB" sz="2400" dirty="0" smtClean="0">
                <a:hlinkClick r:id="rId3"/>
              </a:rPr>
              <a:t>piazza.com/washington/fall2016/cse351</a:t>
            </a:r>
            <a:endParaRPr lang="en-GB" dirty="0" smtClean="0"/>
          </a:p>
          <a:p>
            <a:pPr lvl="1"/>
            <a:r>
              <a:rPr lang="en-GB" dirty="0" smtClean="0"/>
              <a:t>Announcements made here</a:t>
            </a:r>
          </a:p>
          <a:p>
            <a:pPr lvl="1"/>
            <a:r>
              <a:rPr lang="en-GB" dirty="0" smtClean="0"/>
              <a:t>Ask and answer questions – s</a:t>
            </a:r>
            <a:r>
              <a:rPr lang="en-US" dirty="0" err="1" smtClean="0"/>
              <a:t>taff</a:t>
            </a:r>
            <a:r>
              <a:rPr lang="en-US" dirty="0" smtClean="0"/>
              <a:t> will monitor and contribute</a:t>
            </a:r>
          </a:p>
          <a:p>
            <a:r>
              <a:rPr lang="en-US" dirty="0" smtClean="0"/>
              <a:t>Office Hours:  spread throughout the week</a:t>
            </a:r>
          </a:p>
          <a:p>
            <a:pPr lvl="1"/>
            <a:r>
              <a:rPr lang="en-US" dirty="0" smtClean="0"/>
              <a:t>Can also e-mail to make individual appointments</a:t>
            </a:r>
          </a:p>
          <a:p>
            <a:r>
              <a:rPr lang="en-US" dirty="0"/>
              <a:t>Anonymous </a:t>
            </a:r>
            <a:r>
              <a:rPr lang="en-US" dirty="0" smtClean="0"/>
              <a:t>feedback:</a:t>
            </a:r>
          </a:p>
          <a:p>
            <a:pPr lvl="1"/>
            <a:r>
              <a:rPr lang="en-GB" dirty="0" smtClean="0"/>
              <a:t>Comments </a:t>
            </a:r>
            <a:r>
              <a:rPr lang="en-GB" dirty="0"/>
              <a:t>about anything related to the course where you would feel better not attaching your </a:t>
            </a:r>
            <a:r>
              <a:rPr lang="en-GB" dirty="0" smtClean="0"/>
              <a:t>name</a:t>
            </a:r>
          </a:p>
          <a:p>
            <a:pPr lvl="1"/>
            <a:r>
              <a:rPr lang="en-GB" dirty="0" smtClean="0"/>
              <a:t>Can send to individual staff member of whole staff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6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(29)</a:t>
            </a:r>
          </a:p>
          <a:p>
            <a:pPr lvl="1"/>
            <a:r>
              <a:rPr lang="en-US" sz="2000" dirty="0" smtClean="0"/>
              <a:t>Introduce the concepts; supplemented by textbook</a:t>
            </a:r>
          </a:p>
          <a:p>
            <a:r>
              <a:rPr lang="en-US" dirty="0" smtClean="0"/>
              <a:t>Sections (9-10)</a:t>
            </a:r>
          </a:p>
          <a:p>
            <a:pPr lvl="1"/>
            <a:r>
              <a:rPr lang="en-GB" sz="2000" dirty="0"/>
              <a:t>Applied concepts, important tools and skills for labs, clarification of lectures, exam review and preparation</a:t>
            </a:r>
          </a:p>
          <a:p>
            <a:r>
              <a:rPr lang="en-GB" dirty="0"/>
              <a:t>Written homework </a:t>
            </a:r>
            <a:r>
              <a:rPr lang="en-GB" dirty="0" smtClean="0"/>
              <a:t>assignments (4)</a:t>
            </a:r>
          </a:p>
          <a:p>
            <a:pPr lvl="1"/>
            <a:r>
              <a:rPr lang="en-GB" sz="2000" dirty="0"/>
              <a:t>Mostly problems from textbook to solidify understanding</a:t>
            </a:r>
          </a:p>
          <a:p>
            <a:r>
              <a:rPr lang="en-GB" dirty="0"/>
              <a:t>Programming l</a:t>
            </a:r>
            <a:r>
              <a:rPr lang="en-GB" dirty="0" smtClean="0"/>
              <a:t>ab assignments (6)</a:t>
            </a:r>
            <a:endParaRPr lang="en-GB" dirty="0"/>
          </a:p>
          <a:p>
            <a:pPr lvl="1"/>
            <a:r>
              <a:rPr lang="en-GB" sz="2000" dirty="0"/>
              <a:t>Provide in-depth understanding (via practice) of an aspect of system</a:t>
            </a:r>
          </a:p>
          <a:p>
            <a:r>
              <a:rPr lang="en-GB" dirty="0" smtClean="0"/>
              <a:t>Exams (2)</a:t>
            </a:r>
            <a:endParaRPr lang="en-GB" dirty="0"/>
          </a:p>
          <a:p>
            <a:pPr lvl="1"/>
            <a:r>
              <a:rPr lang="en-GB" sz="2000" b="1" dirty="0" smtClean="0"/>
              <a:t>Midterm:</a:t>
            </a:r>
            <a:r>
              <a:rPr lang="en-GB" sz="2000" dirty="0" smtClean="0"/>
              <a:t>  Wednesday, November 2, </a:t>
            </a:r>
            <a:r>
              <a:rPr lang="en-GB" sz="2000" dirty="0"/>
              <a:t>in </a:t>
            </a:r>
            <a:r>
              <a:rPr lang="en-GB" sz="2000" dirty="0" smtClean="0"/>
              <a:t>lecture</a:t>
            </a:r>
          </a:p>
          <a:p>
            <a:pPr lvl="1"/>
            <a:r>
              <a:rPr lang="en-GB" sz="2000" b="1" dirty="0" smtClean="0"/>
              <a:t>Final:</a:t>
            </a:r>
            <a:r>
              <a:rPr lang="en-GB" sz="2000" dirty="0" smtClean="0"/>
              <a:t>  Tuesday, December 13, 12:30-2:20pm (joint)</a:t>
            </a:r>
            <a:endParaRPr lang="en-GB" sz="2000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8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Exams:</a:t>
            </a:r>
            <a:r>
              <a:rPr lang="en-GB" dirty="0" smtClean="0"/>
              <a:t>  Midterm (15%) and Final (30%)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Many old exams on course website </a:t>
            </a:r>
            <a:r>
              <a:rPr lang="en-GB" dirty="0" smtClean="0"/>
              <a:t>(though new </a:t>
            </a:r>
            <a:r>
              <a:rPr lang="en-GB" dirty="0"/>
              <a:t>instructor)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Homework:</a:t>
            </a:r>
            <a:r>
              <a:rPr lang="en-GB" dirty="0" smtClean="0"/>
              <a:t>  weighted </a:t>
            </a:r>
            <a:r>
              <a:rPr lang="en-GB" dirty="0"/>
              <a:t>according to </a:t>
            </a:r>
            <a:r>
              <a:rPr lang="en-GB" dirty="0" smtClean="0"/>
              <a:t>effort (20% total)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We’ll try to make these about the same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Labs:</a:t>
            </a:r>
            <a:r>
              <a:rPr lang="en-GB" dirty="0" smtClean="0"/>
              <a:t>  weighted </a:t>
            </a:r>
            <a:r>
              <a:rPr lang="en-GB" dirty="0"/>
              <a:t>according to </a:t>
            </a:r>
            <a:r>
              <a:rPr lang="en-GB" dirty="0" smtClean="0"/>
              <a:t>effort (35% total)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These will likely increase in weight as the quarter progresses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Other important </a:t>
            </a:r>
            <a:r>
              <a:rPr lang="en-GB" dirty="0"/>
              <a:t>p</a:t>
            </a:r>
            <a:r>
              <a:rPr lang="en-GB" dirty="0" smtClean="0"/>
              <a:t>olicies:  (details on </a:t>
            </a:r>
            <a:r>
              <a:rPr lang="en-GB" dirty="0" smtClean="0">
                <a:hlinkClick r:id="rId2"/>
              </a:rPr>
              <a:t>website</a:t>
            </a:r>
            <a:r>
              <a:rPr lang="en-GB" dirty="0" smtClean="0"/>
              <a:t>)</a:t>
            </a:r>
            <a:endParaRPr lang="en-GB" dirty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3 allowed </a:t>
            </a:r>
            <a:r>
              <a:rPr lang="en-GB" b="1" dirty="0"/>
              <a:t>late days</a:t>
            </a:r>
            <a:r>
              <a:rPr lang="en-GB" dirty="0"/>
              <a:t> </a:t>
            </a:r>
            <a:r>
              <a:rPr lang="en-GB" dirty="0" smtClean="0"/>
              <a:t>for the quarter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b="1" dirty="0" smtClean="0"/>
              <a:t>Collaboration</a:t>
            </a:r>
            <a:r>
              <a:rPr lang="en-GB" dirty="0" smtClean="0"/>
              <a:t> and </a:t>
            </a:r>
            <a:r>
              <a:rPr lang="en-GB" dirty="0"/>
              <a:t>a</a:t>
            </a:r>
            <a:r>
              <a:rPr lang="en-GB" dirty="0" smtClean="0"/>
              <a:t>cademic integrity</a:t>
            </a:r>
            <a:endParaRPr lang="en-US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dirty="0" smtClean="0"/>
              <a:t>Assignment and exam </a:t>
            </a:r>
            <a:r>
              <a:rPr lang="en-US" b="1" dirty="0" smtClean="0"/>
              <a:t>re-grades</a:t>
            </a: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79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/>
              <a:t>Computer Systems: A Programmer’s </a:t>
            </a:r>
            <a:r>
              <a:rPr lang="en-GB" i="1" dirty="0" smtClean="0"/>
              <a:t>Perspective</a:t>
            </a:r>
          </a:p>
          <a:p>
            <a:pPr lvl="1"/>
            <a:r>
              <a:rPr lang="en-GB" dirty="0" smtClean="0"/>
              <a:t>Randal </a:t>
            </a:r>
            <a:r>
              <a:rPr lang="en-GB" dirty="0"/>
              <a:t>E. Bryant and David R. </a:t>
            </a:r>
            <a:r>
              <a:rPr lang="en-GB" dirty="0" err="1"/>
              <a:t>O’Hallaron</a:t>
            </a:r>
            <a:r>
              <a:rPr lang="en-GB" dirty="0"/>
              <a:t> </a:t>
            </a:r>
            <a:endParaRPr lang="en-GB" dirty="0" smtClean="0"/>
          </a:p>
          <a:p>
            <a:pPr lvl="1"/>
            <a:r>
              <a:rPr lang="en-US" dirty="0" smtClean="0"/>
              <a:t>Website:  </a:t>
            </a:r>
            <a:r>
              <a:rPr lang="en-GB" dirty="0">
                <a:hlinkClick r:id="rId3"/>
              </a:rPr>
              <a:t>http://</a:t>
            </a:r>
            <a:r>
              <a:rPr lang="en-GB" dirty="0" smtClean="0">
                <a:hlinkClick r:id="rId3"/>
              </a:rPr>
              <a:t>csapp.cs.cmu.edu</a:t>
            </a:r>
            <a:endParaRPr lang="en-GB" dirty="0" smtClean="0"/>
          </a:p>
          <a:p>
            <a:pPr lvl="1"/>
            <a:r>
              <a:rPr lang="en-GB" dirty="0" smtClean="0"/>
              <a:t>Must </a:t>
            </a:r>
            <a:r>
              <a:rPr lang="en-GB" dirty="0"/>
              <a:t>be </a:t>
            </a:r>
            <a:r>
              <a:rPr lang="en-GB" u="sng" dirty="0">
                <a:solidFill>
                  <a:srgbClr val="FF0000"/>
                </a:solidFill>
              </a:rPr>
              <a:t>3rd </a:t>
            </a:r>
            <a:r>
              <a:rPr lang="en-GB" u="sng" dirty="0" smtClean="0">
                <a:solidFill>
                  <a:srgbClr val="FF0000"/>
                </a:solidFill>
              </a:rPr>
              <a:t>edition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4"/>
              </a:rPr>
              <a:t>http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csapp.cs.cmu.edu/3e/changes3e.html</a:t>
            </a:r>
            <a:endParaRPr lang="en-GB" dirty="0" smtClean="0"/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>
                <a:hlinkClick r:id="rId5"/>
              </a:rPr>
              <a:t>http</a:t>
            </a:r>
            <a:r>
              <a:rPr lang="en-GB" dirty="0">
                <a:hlinkClick r:id="rId5"/>
              </a:rPr>
              <a:t>://csapp.cs.cmu.edu/3e/errata.html</a:t>
            </a:r>
            <a:r>
              <a:rPr lang="en-GB" dirty="0"/>
              <a:t> </a:t>
            </a:r>
            <a:endParaRPr lang="en-GB" dirty="0" smtClean="0"/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This </a:t>
            </a:r>
            <a:r>
              <a:rPr lang="en-GB" dirty="0"/>
              <a:t>book really matters for the </a:t>
            </a:r>
            <a:r>
              <a:rPr lang="en-GB" dirty="0" smtClean="0"/>
              <a:t>course!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How </a:t>
            </a:r>
            <a:r>
              <a:rPr lang="en-GB" dirty="0"/>
              <a:t>to solve </a:t>
            </a:r>
            <a:r>
              <a:rPr lang="en-GB" dirty="0" smtClean="0"/>
              <a:t>labs</a:t>
            </a:r>
          </a:p>
          <a:p>
            <a:pPr marL="1049401" lvl="2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 smtClean="0"/>
              <a:t>Practice </a:t>
            </a:r>
            <a:r>
              <a:rPr lang="en-GB" dirty="0"/>
              <a:t>problems typical of exam problems</a:t>
            </a:r>
          </a:p>
          <a:p>
            <a:pPr marL="384175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dirty="0"/>
              <a:t>A good C book – any will do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The C Programming Language</a:t>
            </a:r>
            <a:r>
              <a:rPr lang="en-GB" dirty="0"/>
              <a:t> </a:t>
            </a:r>
            <a:r>
              <a:rPr lang="en-GB" dirty="0" smtClean="0"/>
              <a:t> (</a:t>
            </a:r>
            <a:r>
              <a:rPr lang="en-GB" dirty="0"/>
              <a:t>Kernighan and Ritchie)</a:t>
            </a:r>
          </a:p>
          <a:p>
            <a:pPr marL="784225" lvl="1" indent="-384175" defTabSz="457200">
              <a:tabLst>
                <a:tab pos="384175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i="1" dirty="0"/>
              <a:t>C: A Reference Manual </a:t>
            </a:r>
            <a:r>
              <a:rPr lang="en-GB" i="1" dirty="0" smtClean="0"/>
              <a:t> </a:t>
            </a:r>
            <a:r>
              <a:rPr lang="en-GB" dirty="0" smtClean="0"/>
              <a:t>(</a:t>
            </a:r>
            <a:r>
              <a:rPr lang="en-GB" dirty="0"/>
              <a:t>Harbison and Steele)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7868" y="1949246"/>
            <a:ext cx="1896532" cy="243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2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0.8"/>
  <p:tag name="DEFAULTFONTSIZE" val="10"/>
  <p:tag name="DEFAULTWIDTH" val="418"/>
  <p:tag name="DEFAULTHEIGHT" val="316"/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" id="{47E1F27B-7845-48CA-9EF2-0EC93AC586D9}" vid="{B336D5FB-2FE0-463E-9CCF-7ED4FAEFA82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</Template>
  <TotalTime>31048</TotalTime>
  <Words>3055</Words>
  <Application>Microsoft Office PowerPoint</Application>
  <PresentationFormat>Letter Paper (8.5x11 in)</PresentationFormat>
  <Paragraphs>506</Paragraphs>
  <Slides>30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5" baseType="lpstr">
      <vt:lpstr>ＭＳ Ｐゴシック</vt:lpstr>
      <vt:lpstr>.AppleSystemUIFont</vt:lpstr>
      <vt:lpstr>Anonymous Pro</vt:lpstr>
      <vt:lpstr>Arial</vt:lpstr>
      <vt:lpstr>Arial Narrow</vt:lpstr>
      <vt:lpstr>Calibri</vt:lpstr>
      <vt:lpstr>Cambria Math</vt:lpstr>
      <vt:lpstr>Courier New</vt:lpstr>
      <vt:lpstr>DejaVu Sans</vt:lpstr>
      <vt:lpstr>Helvetica Neue</vt:lpstr>
      <vt:lpstr>Helvetica Neue Light</vt:lpstr>
      <vt:lpstr>Roboto Regular</vt:lpstr>
      <vt:lpstr>Times New Roman</vt:lpstr>
      <vt:lpstr>Wingdings</vt:lpstr>
      <vt:lpstr>UWTheme</vt:lpstr>
      <vt:lpstr>The Hardware/Software Interface CSE 351 Autumn 2016</vt:lpstr>
      <vt:lpstr>Welcome to CSE351!</vt:lpstr>
      <vt:lpstr>Who: Course Staff</vt:lpstr>
      <vt:lpstr>Acknowledgements</vt:lpstr>
      <vt:lpstr>Who are You?</vt:lpstr>
      <vt:lpstr>Communication</vt:lpstr>
      <vt:lpstr>Course Components</vt:lpstr>
      <vt:lpstr>Policies</vt:lpstr>
      <vt:lpstr>Textbooks</vt:lpstr>
      <vt:lpstr>Videos / Online course</vt:lpstr>
      <vt:lpstr>Other details</vt:lpstr>
      <vt:lpstr>To-Do List</vt:lpstr>
      <vt:lpstr>The Hardware/Software Interface</vt:lpstr>
      <vt:lpstr>C/Java, assembly, and machine code</vt:lpstr>
      <vt:lpstr>C/Java, assembly, and machine code</vt:lpstr>
      <vt:lpstr>HW/SW Interface: Historical Perspective</vt:lpstr>
      <vt:lpstr>HW/SW Interface: Historical Perspective</vt:lpstr>
      <vt:lpstr>HW/SW Interface: Assemblers</vt:lpstr>
      <vt:lpstr>HW/SW Interface: Higher-Level Languages</vt:lpstr>
      <vt:lpstr>HW/SW Interface: Compiled Programs</vt:lpstr>
      <vt:lpstr>Big Theme: Abstractions and Interfaces</vt:lpstr>
      <vt:lpstr>Roadmap</vt:lpstr>
      <vt:lpstr>Little Theme 1: Representation</vt:lpstr>
      <vt:lpstr>Little Theme 2: Translation</vt:lpstr>
      <vt:lpstr>Little Theme 3: Control Flow</vt:lpstr>
      <vt:lpstr>Writing Assembly Code?  In 2016???</vt:lpstr>
      <vt:lpstr>Course Outcomes</vt:lpstr>
      <vt:lpstr>CSE351’s role in the CSE Curriculum</vt:lpstr>
      <vt:lpstr>Course Perspective</vt:lpstr>
      <vt:lpstr>Some fun topics that we will touch 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dc:description>Redesign of slides created by Randal E. Bryant and David R. O'Hallaron</dc:description>
  <cp:lastModifiedBy>Justin Hsia</cp:lastModifiedBy>
  <cp:revision>804</cp:revision>
  <cp:lastPrinted>2016-09-28T01:51:43Z</cp:lastPrinted>
  <dcterms:created xsi:type="dcterms:W3CDTF">2014-03-31T07:03:45Z</dcterms:created>
  <dcterms:modified xsi:type="dcterms:W3CDTF">2016-09-29T04:13:15Z</dcterms:modified>
</cp:coreProperties>
</file>