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12"/>
  </p:notesMasterIdLst>
  <p:handoutMasterIdLst>
    <p:handoutMasterId r:id="rId13"/>
  </p:handoutMasterIdLst>
  <p:sldIdLst>
    <p:sldId id="891" r:id="rId2"/>
    <p:sldId id="902" r:id="rId3"/>
    <p:sldId id="892" r:id="rId4"/>
    <p:sldId id="894" r:id="rId5"/>
    <p:sldId id="895" r:id="rId6"/>
    <p:sldId id="896" r:id="rId7"/>
    <p:sldId id="893" r:id="rId8"/>
    <p:sldId id="901" r:id="rId9"/>
    <p:sldId id="900" r:id="rId10"/>
    <p:sldId id="898" r:id="rId11"/>
  </p:sldIdLst>
  <p:sldSz cx="9144000" cy="6858000" type="screen4x3"/>
  <p:notesSz cx="9586913" cy="73025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/>
  <p:clrMru>
    <a:srgbClr val="5CE455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9" autoAdjust="0"/>
    <p:restoredTop sz="94660" autoAdjust="0"/>
  </p:normalViewPr>
  <p:slideViewPr>
    <p:cSldViewPr snapToGrid="0">
      <p:cViewPr varScale="1">
        <p:scale>
          <a:sx n="99" d="100"/>
          <a:sy n="99" d="100"/>
        </p:scale>
        <p:origin x="-11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955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02017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22288"/>
            <a:ext cx="3716338" cy="278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485" y="3482563"/>
            <a:ext cx="7002615" cy="325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02017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65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http://www.cs.washington.edu/education/courses/cse351/13wi/past-exams.html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36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Wrap-up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Wrap-up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Wrap-up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Wrap-up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Wrap-up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ashington.edu/education/courses/cse351/13wi/policie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exam: Wednesday, March 20, 2:30pm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Here in Mary Gates 389, 2:30pm – 4:20pm</a:t>
            </a:r>
          </a:p>
          <a:p>
            <a:r>
              <a:rPr lang="en-US"/>
              <a:t>Focus will be on material covered in lecture and in labs during the </a:t>
            </a:r>
            <a:r>
              <a:rPr lang="en-US">
                <a:solidFill>
                  <a:srgbClr val="FF6600"/>
                </a:solidFill>
              </a:rPr>
              <a:t>second half of the course</a:t>
            </a:r>
          </a:p>
          <a:p>
            <a:pPr lvl="1"/>
            <a:r>
              <a:rPr lang="en-US"/>
              <a:t>Use textbook to supplement / fill in details; if you see something in the textbook that we didn’t cover in class, then it’s not on the exam</a:t>
            </a:r>
          </a:p>
          <a:p>
            <a:r>
              <a:rPr lang="en-US"/>
              <a:t>Questions will be similar to homeworks and past exams</a:t>
            </a:r>
          </a:p>
          <a:p>
            <a:r>
              <a:rPr lang="en-US"/>
              <a:t>How to prepare:</a:t>
            </a:r>
          </a:p>
          <a:p>
            <a:pPr lvl="1"/>
            <a:r>
              <a:rPr lang="en-US"/>
              <a:t>Study lecture slides (review coursecasts if you missed something)</a:t>
            </a:r>
          </a:p>
          <a:p>
            <a:pPr lvl="1"/>
            <a:r>
              <a:rPr lang="en-US"/>
              <a:t>Understand the </a:t>
            </a:r>
            <a:r>
              <a:rPr lang="en-US">
                <a:solidFill>
                  <a:srgbClr val="FF6600"/>
                </a:solidFill>
              </a:rPr>
              <a:t>homework problems and solutions</a:t>
            </a:r>
          </a:p>
          <a:p>
            <a:pPr lvl="1"/>
            <a:r>
              <a:rPr lang="en-US"/>
              <a:t>Review the practice problems in the book</a:t>
            </a:r>
          </a:p>
          <a:p>
            <a:pPr lvl="1"/>
            <a:r>
              <a:rPr lang="en-US"/>
              <a:t>Look at previous exams</a:t>
            </a:r>
          </a:p>
          <a:p>
            <a:r>
              <a:rPr lang="en-US"/>
              <a:t>Q&amp;A session: Tuesday, at ??</a:t>
            </a:r>
          </a:p>
          <a:p>
            <a:pPr lvl="1"/>
            <a:r>
              <a:rPr lang="en-US"/>
              <a:t>But please post questions to the discussion board before then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48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8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CSE 351 grading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Your overall grade in the class is calculated from:</a:t>
            </a:r>
          </a:p>
          <a:p>
            <a:pPr lvl="1"/>
            <a:r>
              <a:rPr lang="en-US"/>
              <a:t>Homeworks (20%)</a:t>
            </a:r>
          </a:p>
          <a:p>
            <a:pPr lvl="1"/>
            <a:r>
              <a:rPr lang="en-US"/>
              <a:t>Labs (40%)</a:t>
            </a:r>
          </a:p>
          <a:p>
            <a:pPr lvl="1"/>
            <a:r>
              <a:rPr lang="en-US"/>
              <a:t>Midterm exam (15%)</a:t>
            </a:r>
          </a:p>
          <a:p>
            <a:pPr lvl="1"/>
            <a:r>
              <a:rPr lang="en-US"/>
              <a:t>Final exam (25%)</a:t>
            </a:r>
          </a:p>
          <a:p>
            <a:pPr lvl="1"/>
            <a:endParaRPr lang="en-US"/>
          </a:p>
          <a:p>
            <a:pPr marL="0" lvl="1" indent="0">
              <a:buNone/>
            </a:pPr>
            <a:r>
              <a:rPr lang="en-US">
                <a:hlinkClick r:id="rId2"/>
              </a:rPr>
              <a:t>http://www.cs.washington.edu/education/courses/cse351/13wi/policies.html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Wrap-up</a:t>
            </a:r>
          </a:p>
        </p:txBody>
      </p:sp>
    </p:spTree>
    <p:extLst>
      <p:ext uri="{BB962C8B-B14F-4D97-AF65-F5344CB8AC3E}">
        <p14:creationId xmlns:p14="http://schemas.microsoft.com/office/powerpoint/2010/main" val="426136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Theme: Interfaces and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is about abstractions</a:t>
            </a:r>
          </a:p>
          <a:p>
            <a:pPr lvl="1"/>
            <a:r>
              <a:rPr lang="en-US" dirty="0" smtClean="0"/>
              <a:t>(but we can’t forget reality)</a:t>
            </a:r>
          </a:p>
          <a:p>
            <a:r>
              <a:rPr lang="en-US" dirty="0" smtClean="0"/>
              <a:t>What are the abstractions that we use?</a:t>
            </a:r>
          </a:p>
          <a:p>
            <a:r>
              <a:rPr lang="en-US" dirty="0" smtClean="0"/>
              <a:t>What do YOU need to know about them?</a:t>
            </a:r>
          </a:p>
          <a:p>
            <a:pPr lvl="1"/>
            <a:r>
              <a:rPr lang="en-US" dirty="0" smtClean="0"/>
              <a:t>When do they break down and you have to peek under the hood?</a:t>
            </a:r>
          </a:p>
          <a:p>
            <a:pPr lvl="1"/>
            <a:r>
              <a:rPr lang="en-US" dirty="0" smtClean="0"/>
              <a:t>What bugs can they cause and how do you find them?</a:t>
            </a:r>
          </a:p>
          <a:p>
            <a:r>
              <a:rPr lang="en-US" dirty="0"/>
              <a:t>How does the hardware (0s and 1s, processor executing instructions) relate to the software (C/Java programs)?</a:t>
            </a:r>
          </a:p>
          <a:p>
            <a:pPr lvl="1"/>
            <a:r>
              <a:rPr lang="en-US" dirty="0" smtClean="0"/>
              <a:t>Become a better programmer and begin to understand the important concepts that have evolved in building ever more complex computer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7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Theme 1: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digital systems represent everything as 0s and 1s</a:t>
            </a:r>
          </a:p>
          <a:p>
            <a:pPr lvl="1"/>
            <a:r>
              <a:rPr lang="en-US" dirty="0" smtClean="0"/>
              <a:t>The 0 and 1 are really two different voltage ranges in the wires</a:t>
            </a:r>
          </a:p>
          <a:p>
            <a:r>
              <a:rPr lang="en-US" dirty="0" smtClean="0"/>
              <a:t>“Everything” includes:</a:t>
            </a:r>
          </a:p>
          <a:p>
            <a:pPr lvl="1"/>
            <a:r>
              <a:rPr lang="en-US" dirty="0" smtClean="0"/>
              <a:t>Numbers – integers and floating point</a:t>
            </a:r>
          </a:p>
          <a:p>
            <a:pPr lvl="1"/>
            <a:r>
              <a:rPr lang="en-US" dirty="0" smtClean="0"/>
              <a:t>Characters – the building blocks of strings</a:t>
            </a:r>
          </a:p>
          <a:p>
            <a:pPr lvl="1"/>
            <a:r>
              <a:rPr lang="en-US" dirty="0" smtClean="0"/>
              <a:t>Instructions – the directives to the CPU that make up a program</a:t>
            </a:r>
          </a:p>
          <a:p>
            <a:pPr lvl="1"/>
            <a:r>
              <a:rPr lang="en-US" dirty="0" smtClean="0"/>
              <a:t>Pointers – addresses of data objects stored away in memory</a:t>
            </a:r>
          </a:p>
          <a:p>
            <a:r>
              <a:rPr lang="en-US" dirty="0" smtClean="0"/>
              <a:t>These encodings are stored throughout a computer system</a:t>
            </a:r>
          </a:p>
          <a:p>
            <a:pPr lvl="1"/>
            <a:r>
              <a:rPr lang="en-US" dirty="0" smtClean="0"/>
              <a:t>In registers, caches, memories, disks, etc.</a:t>
            </a:r>
          </a:p>
          <a:p>
            <a:r>
              <a:rPr lang="en-US" dirty="0" smtClean="0"/>
              <a:t>They all need addresses</a:t>
            </a:r>
          </a:p>
          <a:p>
            <a:pPr lvl="1"/>
            <a:r>
              <a:rPr lang="en-US" dirty="0" smtClean="0"/>
              <a:t>A way to find them</a:t>
            </a:r>
          </a:p>
          <a:p>
            <a:pPr lvl="1"/>
            <a:r>
              <a:rPr lang="en-US" dirty="0" smtClean="0"/>
              <a:t>Find a new place to put a new item </a:t>
            </a:r>
          </a:p>
          <a:p>
            <a:pPr lvl="1"/>
            <a:r>
              <a:rPr lang="en-US" dirty="0" smtClean="0"/>
              <a:t>Reclaim the place in memory when data no longer needed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Theme 2: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big gap between how we think about programs and data and the 0s and 1s of computers</a:t>
            </a:r>
          </a:p>
          <a:p>
            <a:r>
              <a:rPr lang="en-US" dirty="0" smtClean="0"/>
              <a:t>Need languages to describe what we mean</a:t>
            </a:r>
          </a:p>
          <a:p>
            <a:r>
              <a:rPr lang="en-US" dirty="0" smtClean="0"/>
              <a:t>Languages need to be translated one step at a time</a:t>
            </a:r>
          </a:p>
          <a:p>
            <a:pPr lvl="1"/>
            <a:r>
              <a:rPr lang="en-US" dirty="0" smtClean="0"/>
              <a:t>Words, phrases and grammars</a:t>
            </a:r>
          </a:p>
          <a:p>
            <a:r>
              <a:rPr lang="en-US" dirty="0" smtClean="0"/>
              <a:t>We know Java as a programming language</a:t>
            </a:r>
          </a:p>
          <a:p>
            <a:pPr lvl="1"/>
            <a:r>
              <a:rPr lang="en-US" dirty="0" smtClean="0"/>
              <a:t>Have to work our way down to the 0s and 1s of computers</a:t>
            </a:r>
          </a:p>
          <a:p>
            <a:pPr lvl="1"/>
            <a:r>
              <a:rPr lang="en-US" dirty="0" smtClean="0"/>
              <a:t>Try not to lose anything in translation!</a:t>
            </a:r>
          </a:p>
          <a:p>
            <a:pPr lvl="1"/>
            <a:r>
              <a:rPr lang="en-US" dirty="0" smtClean="0"/>
              <a:t>We’ll encounter Java byte-codes, C language, assembly language, and machine code (for the X86 family of CPU architectures)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8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Theme 3: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computers orchestrate the many things they are doing – seemingly in parallel</a:t>
            </a:r>
          </a:p>
          <a:p>
            <a:r>
              <a:rPr lang="en-US" dirty="0" smtClean="0"/>
              <a:t>What do we have to keep track of when we call a method, and then another, and then another, and so on</a:t>
            </a:r>
          </a:p>
          <a:p>
            <a:r>
              <a:rPr lang="en-US" dirty="0" smtClean="0"/>
              <a:t>How do we know what to do upon “return”</a:t>
            </a:r>
          </a:p>
          <a:p>
            <a:r>
              <a:rPr lang="en-US" dirty="0" smtClean="0"/>
              <a:t>User programs and operating systems</a:t>
            </a:r>
          </a:p>
          <a:p>
            <a:pPr lvl="1"/>
            <a:r>
              <a:rPr lang="en-US" dirty="0" smtClean="0"/>
              <a:t>Multiple user programs</a:t>
            </a:r>
          </a:p>
          <a:p>
            <a:pPr lvl="1"/>
            <a:r>
              <a:rPr lang="en-US" dirty="0" smtClean="0"/>
              <a:t>Operating system has to orchestrate them all </a:t>
            </a:r>
          </a:p>
          <a:p>
            <a:pPr lvl="2"/>
            <a:r>
              <a:rPr lang="en-US" dirty="0" smtClean="0"/>
              <a:t>Each gets a share of computing cycles</a:t>
            </a:r>
          </a:p>
          <a:p>
            <a:pPr lvl="2"/>
            <a:r>
              <a:rPr lang="en-US" dirty="0" smtClean="0"/>
              <a:t>They may need to share system resources (memory, I/O, disks)</a:t>
            </a:r>
          </a:p>
          <a:p>
            <a:pPr lvl="1"/>
            <a:r>
              <a:rPr lang="en-US" dirty="0" smtClean="0"/>
              <a:t>Yielding and taking control of the processor</a:t>
            </a:r>
          </a:p>
          <a:p>
            <a:pPr lvl="2"/>
            <a:r>
              <a:rPr lang="en-US" dirty="0" smtClean="0"/>
              <a:t>Voluntary or “by force”?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24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*c = malloc(sizeof(car));</a:t>
            </a:r>
          </a:p>
          <a:p>
            <a:r>
              <a:rPr lang="en-US" sz="1600" dirty="0">
                <a:latin typeface="Courier New" pitchFamily="49" charset="0"/>
              </a:rPr>
              <a:t>c-&gt;miles = 100;</a:t>
            </a:r>
          </a:p>
          <a:p>
            <a:r>
              <a:rPr lang="en-US" sz="1600" dirty="0">
                <a:latin typeface="Courier New" pitchFamily="49" charset="0"/>
              </a:rPr>
              <a:t>c-&gt;gals = 17;</a:t>
            </a:r>
          </a:p>
          <a:p>
            <a:r>
              <a:rPr lang="en-US" sz="1600" dirty="0">
                <a:latin typeface="Courier New" pitchFamily="49" charset="0"/>
              </a:rPr>
              <a:t>float mpg = get_mpg(c);</a:t>
            </a:r>
          </a:p>
          <a:p>
            <a:r>
              <a:rPr lang="en-US" sz="1600" dirty="0">
                <a:latin typeface="Courier New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c = new Car();</a:t>
            </a:r>
          </a:p>
          <a:p>
            <a:r>
              <a:rPr lang="en-US" sz="1600" dirty="0">
                <a:latin typeface="Courier New" pitchFamily="49" charset="0"/>
              </a:rPr>
              <a:t>c.setMiles(100);</a:t>
            </a:r>
          </a:p>
          <a:p>
            <a:r>
              <a:rPr lang="en-US" sz="1600" dirty="0">
                <a:latin typeface="Courier New" pitchFamily="49" charset="0"/>
              </a:rPr>
              <a:t>c.setGals(17);</a:t>
            </a:r>
          </a:p>
          <a:p>
            <a:r>
              <a:rPr lang="en-US" sz="1600" dirty="0">
                <a:latin typeface="Courier New" pitchFamily="49" charset="0"/>
              </a:rPr>
              <a:t>float mpg =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get_mpg:</a:t>
            </a:r>
          </a:p>
          <a:p>
            <a:r>
              <a:rPr lang="en-US" sz="1400" dirty="0">
                <a:latin typeface="Courier New" pitchFamily="49" charset="0"/>
              </a:rPr>
              <a:t>    pushq   %rbp</a:t>
            </a:r>
          </a:p>
          <a:p>
            <a:r>
              <a:rPr lang="en-US" sz="1400" dirty="0">
                <a:latin typeface="Courier New" pitchFamily="49" charset="0"/>
              </a:rPr>
              <a:t>    movq    %rsp, %rbp</a:t>
            </a:r>
          </a:p>
          <a:p>
            <a:r>
              <a:rPr lang="en-US" sz="1400" dirty="0">
                <a:latin typeface="Courier New" pitchFamily="49" charset="0"/>
              </a:rPr>
              <a:t>    ...</a:t>
            </a:r>
          </a:p>
          <a:p>
            <a:r>
              <a:rPr lang="en-US" sz="1400" dirty="0">
                <a:latin typeface="Courier New" pitchFamily="49" charset="0"/>
              </a:rPr>
              <a:t>    popq    %rbp</a:t>
            </a:r>
          </a:p>
          <a:p>
            <a:r>
              <a:rPr lang="en-US" sz="1400" dirty="0">
                <a:latin typeface="Courier New" pitchFamily="49" charset="0"/>
              </a:rPr>
              <a:t>    ret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5" y="564963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26100" y="4444347"/>
            <a:ext cx="2984500" cy="1017305"/>
            <a:chOff x="2057400" y="4480727"/>
            <a:chExt cx="2984500" cy="10173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6600" y="4480727"/>
              <a:ext cx="772668" cy="101730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7400" y="4597400"/>
              <a:ext cx="1081903" cy="812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67200" y="4522721"/>
              <a:ext cx="774700" cy="897741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0111010000011000</a:t>
            </a:r>
          </a:p>
          <a:p>
            <a:r>
              <a:rPr lang="en-US" sz="1400" dirty="0">
                <a:latin typeface="Courier New" pitchFamily="49" charset="0"/>
              </a:rPr>
              <a:t>100011010000010000000010</a:t>
            </a:r>
          </a:p>
          <a:p>
            <a:r>
              <a:rPr lang="en-US" sz="1400" dirty="0">
                <a:latin typeface="Courier New" pitchFamily="49" charset="0"/>
              </a:rPr>
              <a:t>1000100111000010</a:t>
            </a:r>
          </a:p>
          <a:p>
            <a:r>
              <a:rPr lang="en-US" sz="1400" dirty="0">
                <a:latin typeface="Courier New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OS: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562600" y="4419600"/>
            <a:ext cx="30480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32" name="Straight Arrow Connector 31"/>
          <p:cNvCxnSpPr>
            <a:stCxn id="9" idx="2"/>
          </p:cNvCxnSpPr>
          <p:nvPr/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/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/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7010400" y="381000"/>
            <a:ext cx="1981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Data &amp; addressing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Integers &amp; floats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Machine code &amp; C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x86 assembly programming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Procedures &amp; stacks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Arrays &amp; structs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&amp; caches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Processes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Virtual memory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allocation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Java vs. 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64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Perspective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</a:t>
            </a:r>
            <a:r>
              <a:rPr lang="en-US" dirty="0"/>
              <a:t>will make you a better programmer</a:t>
            </a:r>
          </a:p>
          <a:p>
            <a:pPr lvl="1"/>
            <a:r>
              <a:rPr lang="en-US" dirty="0"/>
              <a:t>Purpose is to show how </a:t>
            </a:r>
            <a:r>
              <a:rPr lang="en-US" dirty="0" smtClean="0"/>
              <a:t>software really works</a:t>
            </a:r>
          </a:p>
          <a:p>
            <a:pPr lvl="1"/>
            <a:r>
              <a:rPr lang="en-US" dirty="0" smtClean="0"/>
              <a:t>By understanding the underlying </a:t>
            </a:r>
            <a:r>
              <a:rPr lang="en-US" dirty="0"/>
              <a:t>system, </a:t>
            </a:r>
            <a:r>
              <a:rPr lang="en-US" dirty="0" smtClean="0"/>
              <a:t>one </a:t>
            </a:r>
            <a:r>
              <a:rPr lang="en-US" dirty="0"/>
              <a:t>can be more effective as a programmer</a:t>
            </a:r>
          </a:p>
          <a:p>
            <a:pPr lvl="2"/>
            <a:r>
              <a:rPr lang="en-US" dirty="0" smtClean="0"/>
              <a:t>Better debugging</a:t>
            </a:r>
          </a:p>
          <a:p>
            <a:pPr lvl="2"/>
            <a:r>
              <a:rPr lang="en-US" dirty="0" smtClean="0"/>
              <a:t>Better basis for evaluating performance</a:t>
            </a:r>
          </a:p>
          <a:p>
            <a:pPr lvl="2"/>
            <a:r>
              <a:rPr lang="en-US" dirty="0" smtClean="0"/>
              <a:t>How multiple activities work in concert (e.g., OS and user programs)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just a course for dedicated </a:t>
            </a:r>
            <a:r>
              <a:rPr lang="en-US" dirty="0" smtClean="0"/>
              <a:t>hackers</a:t>
            </a:r>
          </a:p>
          <a:p>
            <a:pPr lvl="2"/>
            <a:r>
              <a:rPr lang="en-US" dirty="0" smtClean="0"/>
              <a:t>What every CSE major needs to know</a:t>
            </a:r>
          </a:p>
          <a:p>
            <a:pPr lvl="2"/>
            <a:r>
              <a:rPr lang="en-US" dirty="0"/>
              <a:t>Job interviewers love to ask questions from 351!</a:t>
            </a:r>
          </a:p>
          <a:p>
            <a:pPr lvl="1"/>
            <a:r>
              <a:rPr lang="en-US" dirty="0" smtClean="0"/>
              <a:t>Provide a context in which to place the other CSE courses you’ll take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5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liked this class, then consider…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96061" y="4394200"/>
            <a:ext cx="1539809" cy="83185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800" dirty="0" smtClean="0">
                <a:latin typeface="Calibri" pitchFamily="34" charset="0"/>
              </a:rPr>
              <a:t>CSE351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905560" y="2559050"/>
            <a:ext cx="1066800" cy="6794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CSE451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Op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Systems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053540" y="2562225"/>
            <a:ext cx="10668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CSE401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Compilers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286000" y="3232151"/>
            <a:ext cx="1686360" cy="1162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600">
              <a:latin typeface="Calibri" pitchFamily="34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429000" y="3232150"/>
            <a:ext cx="838200" cy="1162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600">
              <a:latin typeface="Calibri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085143" y="3473656"/>
            <a:ext cx="1113702" cy="3052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Concurrency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4572000" y="3244850"/>
            <a:ext cx="0" cy="1149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600">
              <a:latin typeface="Calibri" pitchFamily="34" charset="0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1757580" y="2562225"/>
            <a:ext cx="10668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CSE333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Systems </a:t>
            </a:r>
            <a:r>
              <a:rPr lang="en-US" sz="1400" dirty="0" err="1" smtClean="0">
                <a:latin typeface="Calibri" pitchFamily="34" charset="0"/>
              </a:rPr>
              <a:t>Prog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985235" y="3384138"/>
            <a:ext cx="1138965" cy="3052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Performance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6349500" y="2562225"/>
            <a:ext cx="10668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r>
              <a:rPr lang="en-US" sz="1400" dirty="0" smtClean="0">
                <a:latin typeface="Calibri" pitchFamily="34" charset="0"/>
              </a:rPr>
              <a:t>CSE484</a:t>
            </a:r>
            <a:endParaRPr lang="en-US" sz="1400" dirty="0">
              <a:latin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</a:rPr>
              <a:t>Security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7497480" y="2559050"/>
            <a:ext cx="10668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r>
              <a:rPr lang="en-US" sz="1400" dirty="0" smtClean="0">
                <a:latin typeface="Calibri" pitchFamily="34" charset="0"/>
              </a:rPr>
              <a:t>CSE466</a:t>
            </a:r>
            <a:endParaRPr lang="en-US" sz="1400" dirty="0">
              <a:latin typeface="Calibri" pitchFamily="34" charset="0"/>
            </a:endParaRPr>
          </a:p>
          <a:p>
            <a:r>
              <a:rPr lang="en-US" sz="1400" dirty="0" err="1" smtClean="0">
                <a:latin typeface="Calibri" pitchFamily="34" charset="0"/>
              </a:rPr>
              <a:t>Emb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Systems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4009721" y="5880100"/>
            <a:ext cx="1110619" cy="6731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r>
              <a:rPr lang="en-US" sz="1400" dirty="0">
                <a:latin typeface="Calibri" pitchFamily="34" charset="0"/>
              </a:rPr>
              <a:t>CS </a:t>
            </a:r>
            <a:r>
              <a:rPr lang="en-US" sz="1400" dirty="0" smtClean="0">
                <a:latin typeface="Calibri" pitchFamily="34" charset="0"/>
              </a:rPr>
              <a:t>143</a:t>
            </a:r>
            <a:endParaRPr lang="en-US" sz="1400" dirty="0">
              <a:latin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</a:rPr>
              <a:t>Intro </a:t>
            </a:r>
            <a:r>
              <a:rPr lang="en-US" sz="1400" dirty="0" err="1" smtClean="0">
                <a:latin typeface="Calibri" pitchFamily="34" charset="0"/>
              </a:rPr>
              <a:t>Prog</a:t>
            </a:r>
            <a:r>
              <a:rPr lang="en-US" sz="1400" dirty="0" smtClean="0">
                <a:latin typeface="Calibri" pitchFamily="34" charset="0"/>
              </a:rPr>
              <a:t> II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609600" y="2562225"/>
            <a:ext cx="10668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CSE352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HW Design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1219200" y="3244850"/>
            <a:ext cx="2576861" cy="1339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600">
              <a:latin typeface="Calibri" pitchFamily="34" charset="0"/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2030312" y="3917538"/>
            <a:ext cx="1093888" cy="3052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Comp. Arch.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5201520" y="2562225"/>
            <a:ext cx="106680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CSE461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Networks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flipH="1">
            <a:off x="4876800" y="3232150"/>
            <a:ext cx="914400" cy="1162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600">
              <a:latin typeface="Calibri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6016" y="3676522"/>
            <a:ext cx="830355" cy="52065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Machine</a:t>
            </a:r>
          </a:p>
          <a:p>
            <a:pPr algn="ctr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Code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4921846" y="3384550"/>
            <a:ext cx="1021754" cy="52065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Distributed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Systems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3360270" y="1467420"/>
            <a:ext cx="2423460" cy="673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CSE477/481/490/etc.</a:t>
            </a:r>
          </a:p>
          <a:p>
            <a:pPr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Capstone and Project Courses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35870" y="4584700"/>
            <a:ext cx="388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eaLnBrk="1" hangingPunct="1">
              <a:spcBef>
                <a:spcPct val="20000"/>
              </a:spcBef>
              <a:buClr>
                <a:srgbClr val="990000"/>
              </a:buClr>
              <a:buSzPct val="110000"/>
            </a:pPr>
            <a:r>
              <a:rPr lang="en-US" sz="2000" i="1" kern="0" dirty="0" smtClean="0">
                <a:solidFill>
                  <a:srgbClr val="C00000"/>
                </a:solidFill>
                <a:latin typeface="Calibri" pitchFamily="34" charset="0"/>
              </a:rPr>
              <a:t>The HW/SW Interface:</a:t>
            </a:r>
            <a:br>
              <a:rPr lang="en-US" sz="2000" i="1" kern="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2000" b="0" i="1" kern="0" dirty="0" smtClean="0">
                <a:solidFill>
                  <a:srgbClr val="C00000"/>
                </a:solidFill>
                <a:latin typeface="Calibri" pitchFamily="34" charset="0"/>
              </a:rPr>
              <a:t>underlying principles linking hardware and software</a:t>
            </a:r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 flipH="1">
            <a:off x="5201520" y="3232150"/>
            <a:ext cx="1732680" cy="1162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600">
              <a:latin typeface="Calibri" pitchFamily="34" charset="0"/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5984710" y="3308350"/>
            <a:ext cx="949490" cy="52065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Execution 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Model</a:t>
            </a:r>
            <a:endParaRPr lang="en-US" sz="1400" dirty="0">
              <a:latin typeface="Calibri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5400000">
            <a:off x="4246960" y="5553472"/>
            <a:ext cx="653256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44" name="Line 35"/>
          <p:cNvSpPr>
            <a:spLocks noChangeShapeType="1"/>
          </p:cNvSpPr>
          <p:nvPr/>
        </p:nvSpPr>
        <p:spPr bwMode="auto">
          <a:xfrm flipH="1">
            <a:off x="5335870" y="3244850"/>
            <a:ext cx="2665130" cy="1339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600">
              <a:latin typeface="Calibri" pitchFamily="34" charset="0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6268320" y="3854862"/>
            <a:ext cx="967187" cy="52065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Real-Time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Control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071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27391</TotalTime>
  <Words>978</Words>
  <Application>Microsoft Macintosh PowerPoint</Application>
  <PresentationFormat>On-screen Show (4:3)</PresentationFormat>
  <Paragraphs>174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template2010</vt:lpstr>
      <vt:lpstr>Final exam: Wednesday, March 20, 2:30pm</vt:lpstr>
      <vt:lpstr>CSE 351 grading</vt:lpstr>
      <vt:lpstr>The Big Theme: Interfaces and Abstractions</vt:lpstr>
      <vt:lpstr>Little Theme 1: Representation</vt:lpstr>
      <vt:lpstr>Little Theme 2: Translation</vt:lpstr>
      <vt:lpstr>Little Theme 3: Control Flow</vt:lpstr>
      <vt:lpstr>Roadmap</vt:lpstr>
      <vt:lpstr>Course Perspective</vt:lpstr>
      <vt:lpstr>If you liked this class, then consider…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Peter Hornyack</cp:lastModifiedBy>
  <cp:revision>291</cp:revision>
  <cp:lastPrinted>2013-03-15T18:03:59Z</cp:lastPrinted>
  <dcterms:created xsi:type="dcterms:W3CDTF">2012-05-31T23:19:35Z</dcterms:created>
  <dcterms:modified xsi:type="dcterms:W3CDTF">2013-03-15T18:04:00Z</dcterms:modified>
</cp:coreProperties>
</file>