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1" r:id="rId1"/>
  </p:sldMasterIdLst>
  <p:notesMasterIdLst>
    <p:notesMasterId r:id="rId35"/>
  </p:notesMasterIdLst>
  <p:handoutMasterIdLst>
    <p:handoutMasterId r:id="rId36"/>
  </p:handoutMasterIdLst>
  <p:sldIdLst>
    <p:sldId id="959" r:id="rId2"/>
    <p:sldId id="960" r:id="rId3"/>
    <p:sldId id="880" r:id="rId4"/>
    <p:sldId id="961" r:id="rId5"/>
    <p:sldId id="881" r:id="rId6"/>
    <p:sldId id="882" r:id="rId7"/>
    <p:sldId id="883" r:id="rId8"/>
    <p:sldId id="941" r:id="rId9"/>
    <p:sldId id="955" r:id="rId10"/>
    <p:sldId id="956" r:id="rId11"/>
    <p:sldId id="957" r:id="rId12"/>
    <p:sldId id="885" r:id="rId13"/>
    <p:sldId id="886" r:id="rId14"/>
    <p:sldId id="958" r:id="rId15"/>
    <p:sldId id="887" r:id="rId16"/>
    <p:sldId id="888" r:id="rId17"/>
    <p:sldId id="965" r:id="rId18"/>
    <p:sldId id="891" r:id="rId19"/>
    <p:sldId id="892" r:id="rId20"/>
    <p:sldId id="943" r:id="rId21"/>
    <p:sldId id="944" r:id="rId22"/>
    <p:sldId id="948" r:id="rId23"/>
    <p:sldId id="894" r:id="rId24"/>
    <p:sldId id="895" r:id="rId25"/>
    <p:sldId id="896" r:id="rId26"/>
    <p:sldId id="967" r:id="rId27"/>
    <p:sldId id="897" r:id="rId28"/>
    <p:sldId id="898" r:id="rId29"/>
    <p:sldId id="899" r:id="rId30"/>
    <p:sldId id="900" r:id="rId31"/>
    <p:sldId id="901" r:id="rId32"/>
    <p:sldId id="953" r:id="rId33"/>
    <p:sldId id="968" r:id="rId34"/>
  </p:sldIdLst>
  <p:sldSz cx="9144000" cy="6858000" type="screen4x3"/>
  <p:notesSz cx="9586913" cy="7302500"/>
  <p:custDataLst>
    <p:tags r:id="rId3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/>
  <p:clrMru>
    <a:srgbClr val="C00000"/>
    <a:srgbClr val="5CE455"/>
    <a:srgbClr val="FF9999"/>
    <a:srgbClr val="FFFF99"/>
    <a:srgbClr val="DCB834"/>
    <a:srgbClr val="DFC03D"/>
    <a:srgbClr val="CDF1C5"/>
    <a:srgbClr val="F1C7C7"/>
    <a:srgbClr val="EFBFBF"/>
    <a:srgbClr val="C5FE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9" autoAdjust="0"/>
    <p:restoredTop sz="93237" autoAdjust="0"/>
  </p:normalViewPr>
  <p:slideViewPr>
    <p:cSldViewPr snapToGrid="0">
      <p:cViewPr varScale="1">
        <p:scale>
          <a:sx n="98" d="100"/>
          <a:sy n="98" d="100"/>
        </p:scale>
        <p:origin x="-128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6" d="100"/>
        <a:sy n="106" d="100"/>
      </p:scale>
      <p:origin x="0" y="0"/>
    </p:cViewPr>
  </p:sorterViewPr>
  <p:notesViewPr>
    <p:cSldViewPr snapToObjects="1">
      <p:cViewPr varScale="1">
        <p:scale>
          <a:sx n="49" d="100"/>
          <a:sy n="49" d="100"/>
        </p:scale>
        <p:origin x="-1812" y="-90"/>
      </p:cViewPr>
      <p:guideLst>
        <p:guide orient="horz" pos="2300"/>
        <p:guide pos="302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tags" Target="tags/tag1.xml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49390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02017" y="0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43225" y="522288"/>
            <a:ext cx="3716338" cy="27860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00485" y="3482563"/>
            <a:ext cx="7002615" cy="3250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02017" y="6965126"/>
            <a:ext cx="4201569" cy="348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0208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7362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325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427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017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/>
              <a:t>PTBR is another</a:t>
            </a:r>
            <a:r>
              <a:rPr lang="en-US" baseline="0"/>
              <a:t> name for control register 3 (CR3) in x86: http://en.wikipedia.org/wiki/Control_register#CR3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5529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614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77423" y="3468930"/>
            <a:ext cx="7032067" cy="3286608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Quote attributed to David Wheeler or Butler Lampson (http://en.wikipedia.org/wiki/Butler_Lampson)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398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1"/>
          <p:cNvSpPr txBox="1">
            <a:spLocks noChangeArrowheads="1"/>
          </p:cNvSpPr>
          <p:nvPr/>
        </p:nvSpPr>
        <p:spPr bwMode="auto">
          <a:xfrm>
            <a:off x="1660234" y="553000"/>
            <a:ext cx="6268527" cy="272877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294" tIns="45647" rIns="91294" bIns="45647" anchor="ctr"/>
          <a:lstStyle/>
          <a:p>
            <a:endParaRPr lang="en-US"/>
          </a:p>
        </p:txBody>
      </p:sp>
      <p:sp>
        <p:nvSpPr>
          <p:cNvPr id="4813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1277423" y="3468929"/>
            <a:ext cx="7032067" cy="328781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2400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80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05982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366125" cy="4972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80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84052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80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80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838891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83661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6705600" y="-48399"/>
            <a:ext cx="24257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 smtClean="0">
                <a:solidFill>
                  <a:srgbClr val="DCB834"/>
                </a:solidFill>
                <a:latin typeface="Calibri" pitchFamily="34" charset="0"/>
                <a:cs typeface="Calibri" pitchFamily="34" charset="0"/>
              </a:rPr>
              <a:t>University of </a:t>
            </a:r>
            <a:r>
              <a:rPr lang="en-US" sz="1200" b="1" kern="1200" dirty="0" smtClean="0">
                <a:solidFill>
                  <a:srgbClr val="DCB834"/>
                </a:solidFill>
                <a:latin typeface="Calibri" pitchFamily="34" charset="0"/>
                <a:ea typeface="+mn-ea"/>
                <a:cs typeface="Calibri" pitchFamily="34" charset="0"/>
              </a:rPr>
              <a:t>Washington</a:t>
            </a:r>
            <a:endParaRPr lang="en-US" sz="1200" b="1" kern="1200" dirty="0">
              <a:solidFill>
                <a:srgbClr val="DCB834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0" y="65690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fld id="{7CBE8339-D2AD-46DC-A898-FD1E949067F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3124200" y="656803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7" r:id="rId3"/>
    <p:sldLayoutId id="2147483678" r:id="rId4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8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b="1"/>
              <a:t>Virtual Memory I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/>
          <a:p>
            <a:pPr marL="0" indent="0"/>
            <a:r>
              <a:rPr lang="en-US" dirty="0" smtClean="0"/>
              <a:t>The Hardware/Software Interface</a:t>
            </a:r>
            <a:br>
              <a:rPr lang="en-US" dirty="0" smtClean="0"/>
            </a:br>
            <a:r>
              <a:rPr lang="en-US" sz="2000" b="0" dirty="0" smtClean="0"/>
              <a:t>CSE351 Winter 2013</a:t>
            </a:r>
          </a:p>
        </p:txBody>
      </p:sp>
    </p:spTree>
    <p:extLst>
      <p:ext uri="{BB962C8B-B14F-4D97-AF65-F5344CB8AC3E}">
        <p14:creationId xmlns:p14="http://schemas.microsoft.com/office/powerpoint/2010/main" val="1787437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Indirection</a:t>
            </a:r>
            <a:endParaRPr lang="en-US"/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>
                <a:latin typeface="Calibri"/>
                <a:cs typeface="Calibri"/>
              </a:rPr>
              <a:t>“Any problem in computer science can be solved by adding another level of indirection”</a:t>
            </a:r>
          </a:p>
          <a:p>
            <a:endParaRPr lang="en-US" sz="2000" dirty="0" smtClean="0">
              <a:latin typeface="Calibri"/>
              <a:cs typeface="Calibri"/>
            </a:endParaRPr>
          </a:p>
          <a:p>
            <a:pPr lvl="1"/>
            <a:endParaRPr lang="en-US" sz="1600" dirty="0" smtClean="0">
              <a:latin typeface="Calibri"/>
              <a:cs typeface="Calibri"/>
            </a:endParaRPr>
          </a:p>
          <a:p>
            <a:r>
              <a:rPr lang="en-US" sz="2000" dirty="0" smtClean="0">
                <a:solidFill>
                  <a:srgbClr val="C00000"/>
                </a:solidFill>
              </a:rPr>
              <a:t>Without Indirection</a:t>
            </a:r>
          </a:p>
          <a:p>
            <a:pPr>
              <a:buNone/>
            </a:pPr>
            <a:endParaRPr lang="en-US" sz="2000" dirty="0" smtClean="0"/>
          </a:p>
          <a:p>
            <a:endParaRPr lang="en-US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With Indirection</a:t>
            </a:r>
            <a:endParaRPr lang="en-US" sz="2000" dirty="0" smtClean="0"/>
          </a:p>
        </p:txBody>
      </p:sp>
      <p:sp>
        <p:nvSpPr>
          <p:cNvPr id="21" name="Rectangle 4"/>
          <p:cNvSpPr>
            <a:spLocks noChangeArrowheads="1"/>
          </p:cNvSpPr>
          <p:nvPr/>
        </p:nvSpPr>
        <p:spPr bwMode="auto">
          <a:xfrm>
            <a:off x="7931727" y="2743611"/>
            <a:ext cx="165719" cy="3906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" name="Line 5"/>
          <p:cNvSpPr>
            <a:spLocks noChangeShapeType="1"/>
          </p:cNvSpPr>
          <p:nvPr/>
        </p:nvSpPr>
        <p:spPr bwMode="auto">
          <a:xfrm>
            <a:off x="3359727" y="2938929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3221182" y="2602753"/>
            <a:ext cx="735699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/>
                <a:cs typeface="Calibri"/>
              </a:rPr>
              <a:t>Name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8077200" y="2737224"/>
            <a:ext cx="704328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sz="1800">
                <a:latin typeface="Calibri"/>
                <a:cs typeface="Calibri"/>
              </a:rPr>
              <a:t>Thing</a:t>
            </a:r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7931727" y="4021082"/>
            <a:ext cx="165719" cy="3906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>
            <a:off x="6061363" y="4216400"/>
            <a:ext cx="18703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3221182" y="3880224"/>
            <a:ext cx="735699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/>
                <a:cs typeface="Calibri"/>
              </a:rPr>
              <a:t>Name</a:t>
            </a:r>
          </a:p>
        </p:txBody>
      </p:sp>
      <p:sp>
        <p:nvSpPr>
          <p:cNvPr id="28" name="Text Box 11"/>
          <p:cNvSpPr txBox="1">
            <a:spLocks noChangeArrowheads="1"/>
          </p:cNvSpPr>
          <p:nvPr/>
        </p:nvSpPr>
        <p:spPr bwMode="auto">
          <a:xfrm>
            <a:off x="8077200" y="4014694"/>
            <a:ext cx="704328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sz="1800">
                <a:latin typeface="Calibri"/>
                <a:cs typeface="Calibri"/>
              </a:rPr>
              <a:t>Thing</a:t>
            </a:r>
          </a:p>
        </p:txBody>
      </p:sp>
      <p:sp>
        <p:nvSpPr>
          <p:cNvPr id="29" name="Line 12"/>
          <p:cNvSpPr>
            <a:spLocks noChangeShapeType="1"/>
          </p:cNvSpPr>
          <p:nvPr/>
        </p:nvSpPr>
        <p:spPr bwMode="auto">
          <a:xfrm>
            <a:off x="3359727" y="4216400"/>
            <a:ext cx="249381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0" name="Rectangle 13"/>
          <p:cNvSpPr>
            <a:spLocks noChangeArrowheads="1"/>
          </p:cNvSpPr>
          <p:nvPr/>
        </p:nvSpPr>
        <p:spPr bwMode="auto">
          <a:xfrm>
            <a:off x="5853546" y="4021082"/>
            <a:ext cx="415636" cy="3906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1" name="Rectangle 14"/>
          <p:cNvSpPr>
            <a:spLocks noChangeArrowheads="1"/>
          </p:cNvSpPr>
          <p:nvPr/>
        </p:nvSpPr>
        <p:spPr bwMode="auto">
          <a:xfrm>
            <a:off x="7931727" y="4626200"/>
            <a:ext cx="165719" cy="3906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8077200" y="4619812"/>
            <a:ext cx="704328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sz="1800">
                <a:latin typeface="Calibri"/>
                <a:cs typeface="Calibri"/>
              </a:rPr>
              <a:t>Thing</a:t>
            </a:r>
          </a:p>
        </p:txBody>
      </p:sp>
      <p:sp>
        <p:nvSpPr>
          <p:cNvPr id="34" name="Date Placeholder 3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5" name="Footer Placeholder 3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542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Indirection</a:t>
            </a:r>
            <a:endParaRPr lang="en-US"/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Indirection: the ability to reference something using a name, reference, or container instead the value itself. A flexible mapping between a name and a thing allows changing the thing without notifying holders of the name.</a:t>
            </a:r>
          </a:p>
          <a:p>
            <a:endParaRPr lang="en-US" sz="20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Without Indirection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With Indirection</a:t>
            </a:r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Examples: </a:t>
            </a:r>
            <a:br>
              <a:rPr lang="en-US" sz="2000" dirty="0" smtClean="0"/>
            </a:br>
            <a:r>
              <a:rPr lang="en-US" sz="2000" dirty="0" smtClean="0"/>
              <a:t>Domain Name Service (DNS) name-&gt;IP address, phone system (e.g., cell phone number portability), snail mail (e.g., mail forwarding), 911 (routed to local office), DHCP, call centers that route calls to available operators, etc.</a:t>
            </a:r>
            <a:endParaRPr lang="en-US" sz="2000" dirty="0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7931727" y="2743611"/>
            <a:ext cx="165719" cy="3906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3359727" y="2938929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5" name="Text Box 6"/>
          <p:cNvSpPr txBox="1">
            <a:spLocks noChangeArrowheads="1"/>
          </p:cNvSpPr>
          <p:nvPr/>
        </p:nvSpPr>
        <p:spPr bwMode="auto">
          <a:xfrm>
            <a:off x="3221182" y="2602753"/>
            <a:ext cx="735699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/>
                <a:cs typeface="Calibri"/>
              </a:rPr>
              <a:t>Name</a:t>
            </a:r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8077200" y="2737224"/>
            <a:ext cx="704328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sz="1800">
                <a:latin typeface="Calibri"/>
                <a:cs typeface="Calibri"/>
              </a:rPr>
              <a:t>Thing</a:t>
            </a:r>
          </a:p>
        </p:txBody>
      </p:sp>
      <p:sp>
        <p:nvSpPr>
          <p:cNvPr id="22537" name="Rectangle 8"/>
          <p:cNvSpPr>
            <a:spLocks noChangeArrowheads="1"/>
          </p:cNvSpPr>
          <p:nvPr/>
        </p:nvSpPr>
        <p:spPr bwMode="auto">
          <a:xfrm>
            <a:off x="7931727" y="4021082"/>
            <a:ext cx="165719" cy="3906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8" name="Line 9"/>
          <p:cNvSpPr>
            <a:spLocks noChangeShapeType="1"/>
          </p:cNvSpPr>
          <p:nvPr/>
        </p:nvSpPr>
        <p:spPr bwMode="auto">
          <a:xfrm>
            <a:off x="6061363" y="4216400"/>
            <a:ext cx="18703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3221182" y="3880224"/>
            <a:ext cx="735699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Calibri"/>
                <a:cs typeface="Calibri"/>
              </a:rPr>
              <a:t>Name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8077200" y="4014694"/>
            <a:ext cx="704328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sz="1800">
                <a:latin typeface="Calibri"/>
                <a:cs typeface="Calibri"/>
              </a:rPr>
              <a:t>Thing</a:t>
            </a:r>
          </a:p>
        </p:txBody>
      </p:sp>
      <p:sp>
        <p:nvSpPr>
          <p:cNvPr id="22541" name="Line 12"/>
          <p:cNvSpPr>
            <a:spLocks noChangeShapeType="1"/>
          </p:cNvSpPr>
          <p:nvPr/>
        </p:nvSpPr>
        <p:spPr bwMode="auto">
          <a:xfrm>
            <a:off x="3359727" y="4216400"/>
            <a:ext cx="249381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42" name="Rectangle 13"/>
          <p:cNvSpPr>
            <a:spLocks noChangeArrowheads="1"/>
          </p:cNvSpPr>
          <p:nvPr/>
        </p:nvSpPr>
        <p:spPr bwMode="auto">
          <a:xfrm>
            <a:off x="5853546" y="4021082"/>
            <a:ext cx="415636" cy="3906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43" name="Rectangle 14"/>
          <p:cNvSpPr>
            <a:spLocks noChangeArrowheads="1"/>
          </p:cNvSpPr>
          <p:nvPr/>
        </p:nvSpPr>
        <p:spPr bwMode="auto">
          <a:xfrm>
            <a:off x="7931727" y="4626200"/>
            <a:ext cx="165719" cy="390636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2544" name="Text Box 15"/>
          <p:cNvSpPr txBox="1">
            <a:spLocks noChangeArrowheads="1"/>
          </p:cNvSpPr>
          <p:nvPr/>
        </p:nvSpPr>
        <p:spPr bwMode="auto">
          <a:xfrm>
            <a:off x="8077200" y="4619812"/>
            <a:ext cx="704328" cy="35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 sz="1800">
                <a:latin typeface="Calibri"/>
                <a:cs typeface="Calibri"/>
              </a:rPr>
              <a:t>Thing</a:t>
            </a:r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6061363" y="4216400"/>
            <a:ext cx="1870364" cy="605118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 sz="2000">
              <a:latin typeface="Calibri"/>
              <a:cs typeface="Calibri"/>
            </a:endParaRP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166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Solution: Level Of Indirection</a:t>
            </a:r>
            <a:endParaRPr lang="en-GB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09235" y="5715000"/>
            <a:ext cx="8320087" cy="990600"/>
          </a:xfrm>
          <a:ln/>
        </p:spPr>
        <p:txBody>
          <a:bodyPr lIns="0" tIns="0" rIns="0" bIns="0"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Each </a:t>
            </a:r>
            <a:r>
              <a:rPr lang="en-GB" dirty="0"/>
              <a:t>process gets its own private </a:t>
            </a:r>
            <a:r>
              <a:rPr lang="en-GB" dirty="0" smtClean="0"/>
              <a:t>virtual address space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Solves the previous problems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64998" y="2435423"/>
            <a:ext cx="14495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memory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19200" y="1204555"/>
            <a:ext cx="135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Virtual memory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9200" y="3730823"/>
            <a:ext cx="13588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Virtual memory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882" y="1900535"/>
            <a:ext cx="13735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4800" y="4491335"/>
            <a:ext cx="1383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Process n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3352800" y="1752600"/>
            <a:ext cx="2514600" cy="3200400"/>
          </a:xfrm>
          <a:prstGeom prst="rect">
            <a:avLst/>
          </a:prstGeom>
          <a:solidFill>
            <a:srgbClr val="F1C7C7"/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3600" i="1" dirty="0" smtClean="0">
                <a:solidFill>
                  <a:srgbClr val="990000"/>
                </a:solidFill>
                <a:latin typeface="+mn-lt"/>
              </a:rPr>
              <a:t>mapping</a:t>
            </a:r>
            <a:endParaRPr lang="en-US" sz="3600" i="1" dirty="0">
              <a:solidFill>
                <a:srgbClr val="990000"/>
              </a:solidFill>
              <a:latin typeface="+mn-lt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133600" y="2057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 bwMode="auto">
          <a:xfrm>
            <a:off x="2133600" y="4431268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-Right Arrow 14"/>
          <p:cNvSpPr/>
          <p:nvPr/>
        </p:nvSpPr>
        <p:spPr bwMode="auto">
          <a:xfrm>
            <a:off x="2133600" y="3200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-Right Arrow 15"/>
          <p:cNvSpPr/>
          <p:nvPr/>
        </p:nvSpPr>
        <p:spPr bwMode="auto">
          <a:xfrm>
            <a:off x="5867400" y="3200400"/>
            <a:ext cx="1219200" cy="369332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1676400" y="15240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676400" y="4038600"/>
            <a:ext cx="457200" cy="12954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7075349" y="2737301"/>
            <a:ext cx="457200" cy="12954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 bwMode="auto">
          <a:xfrm rot="5400000">
            <a:off x="1529834" y="3311135"/>
            <a:ext cx="750332" cy="1588"/>
          </a:xfrm>
          <a:prstGeom prst="line">
            <a:avLst/>
          </a:prstGeom>
          <a:noFill/>
          <a:ln w="69850" cap="rnd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Spaces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6" y="1362075"/>
            <a:ext cx="8747124" cy="4972050"/>
          </a:xfrm>
        </p:spPr>
        <p:txBody>
          <a:bodyPr/>
          <a:lstStyle/>
          <a:p>
            <a:r>
              <a:rPr lang="en-US" dirty="0" smtClean="0">
                <a:solidFill>
                  <a:srgbClr val="990000"/>
                </a:solidFill>
              </a:rPr>
              <a:t>Virtual address space: </a:t>
            </a:r>
            <a:r>
              <a:rPr lang="en-US" b="0" dirty="0" smtClean="0"/>
              <a:t>Set of N = 2</a:t>
            </a:r>
            <a:r>
              <a:rPr lang="en-US" b="0" baseline="30000" dirty="0" smtClean="0"/>
              <a:t>n</a:t>
            </a:r>
            <a:r>
              <a:rPr lang="en-US" b="0" dirty="0" smtClean="0"/>
              <a:t> virtual addresses</a:t>
            </a:r>
            <a:br>
              <a:rPr lang="en-US" b="0" dirty="0" smtClean="0"/>
            </a:br>
            <a:r>
              <a:rPr lang="en-US" b="0" dirty="0" smtClean="0"/>
              <a:t>		{0, 1, 2, 3, …, N-1}</a:t>
            </a:r>
          </a:p>
          <a:p>
            <a:endParaRPr lang="en-US" dirty="0" smtClean="0">
              <a:solidFill>
                <a:srgbClr val="990000"/>
              </a:solidFill>
            </a:endParaRPr>
          </a:p>
          <a:p>
            <a:r>
              <a:rPr lang="en-US" dirty="0" smtClean="0">
                <a:solidFill>
                  <a:srgbClr val="990000"/>
                </a:solidFill>
              </a:rPr>
              <a:t>Physical address space: </a:t>
            </a:r>
            <a:r>
              <a:rPr lang="en-US" b="0" dirty="0" smtClean="0"/>
              <a:t>Set of M = 2</a:t>
            </a:r>
            <a:r>
              <a:rPr lang="en-US" b="0" baseline="30000" dirty="0" smtClean="0"/>
              <a:t>m</a:t>
            </a:r>
            <a:r>
              <a:rPr lang="en-US" b="0" dirty="0" smtClean="0"/>
              <a:t> physical addresses (</a:t>
            </a:r>
            <a:r>
              <a:rPr lang="en-US" b="0" dirty="0" err="1" smtClean="0"/>
              <a:t>n</a:t>
            </a:r>
            <a:r>
              <a:rPr lang="en-US" b="0" dirty="0" smtClean="0"/>
              <a:t> &gt; </a:t>
            </a:r>
            <a:r>
              <a:rPr lang="en-US" b="0" dirty="0" err="1" smtClean="0"/>
              <a:t>m</a:t>
            </a:r>
            <a:r>
              <a:rPr lang="en-US" b="0" dirty="0" smtClean="0"/>
              <a:t>)</a:t>
            </a:r>
            <a:br>
              <a:rPr lang="en-US" b="0" dirty="0" smtClean="0"/>
            </a:br>
            <a:r>
              <a:rPr lang="en-US" b="0" dirty="0" smtClean="0"/>
              <a:t>		{0, 1, 2, 3, …, M-1}</a:t>
            </a:r>
          </a:p>
          <a:p>
            <a:endParaRPr lang="en-US" b="0" dirty="0" smtClean="0"/>
          </a:p>
          <a:p>
            <a:r>
              <a:rPr lang="en-US" dirty="0" smtClean="0"/>
              <a:t>Every byte in main memory: </a:t>
            </a:r>
            <a:br>
              <a:rPr lang="en-US" dirty="0" smtClean="0"/>
            </a:br>
            <a:r>
              <a:rPr lang="en-US" dirty="0" smtClean="0"/>
              <a:t>one physical address; zero, one, or more virtual addresses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rebuchet MS" charset="0"/>
                <a:ea typeface="ＭＳ Ｐゴシック" charset="0"/>
                <a:cs typeface="ＭＳ Ｐゴシック" charset="0"/>
              </a:rPr>
              <a:t>Mapping</a:t>
            </a:r>
            <a:endParaRPr lang="en-US" dirty="0">
              <a:latin typeface="Trebuchet MS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graphicFrame>
        <p:nvGraphicFramePr>
          <p:cNvPr id="41003" name="Group 43"/>
          <p:cNvGraphicFramePr>
            <a:graphicFrameLocks noGrp="1"/>
          </p:cNvGraphicFramePr>
          <p:nvPr/>
        </p:nvGraphicFramePr>
        <p:xfrm>
          <a:off x="1939636" y="3092823"/>
          <a:ext cx="277091" cy="1298232"/>
        </p:xfrm>
        <a:graphic>
          <a:graphicData uri="http://schemas.openxmlformats.org/drawingml/2006/table">
            <a:tbl>
              <a:tblPr/>
              <a:tblGrid>
                <a:gridCol w="277091"/>
              </a:tblGrid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69" name="Text Box 19"/>
          <p:cNvSpPr txBox="1">
            <a:spLocks noChangeArrowheads="1"/>
          </p:cNvSpPr>
          <p:nvPr/>
        </p:nvSpPr>
        <p:spPr bwMode="auto">
          <a:xfrm rot="-5400000">
            <a:off x="707619" y="3669312"/>
            <a:ext cx="1973355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/>
              <a:t>Virtual Address</a:t>
            </a:r>
          </a:p>
        </p:txBody>
      </p:sp>
      <p:graphicFrame>
        <p:nvGraphicFramePr>
          <p:cNvPr id="40999" name="Group 39"/>
          <p:cNvGraphicFramePr>
            <a:graphicFrameLocks noGrp="1"/>
          </p:cNvGraphicFramePr>
          <p:nvPr/>
        </p:nvGraphicFramePr>
        <p:xfrm>
          <a:off x="3948545" y="3160059"/>
          <a:ext cx="277091" cy="1298232"/>
        </p:xfrm>
        <a:graphic>
          <a:graphicData uri="http://schemas.openxmlformats.org/drawingml/2006/table">
            <a:tbl>
              <a:tblPr/>
              <a:tblGrid>
                <a:gridCol w="277091"/>
              </a:tblGrid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870">
                <a:tc>
                  <a:txBody>
                    <a:bodyPr/>
                    <a:lstStyle/>
                    <a:p>
                      <a:pPr marL="0" marR="0" lvl="0" indent="0" algn="l" defTabSz="1019175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charset="0"/>
                        <a:ea typeface="ＭＳ Ｐゴシック" charset="-128"/>
                      </a:endParaRPr>
                    </a:p>
                  </a:txBody>
                  <a:tcPr marL="83127" marR="83127" marT="40359" marB="4035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2" name="AutoShape 40"/>
          <p:cNvSpPr>
            <a:spLocks noChangeArrowheads="1"/>
          </p:cNvSpPr>
          <p:nvPr/>
        </p:nvSpPr>
        <p:spPr bwMode="auto">
          <a:xfrm>
            <a:off x="3380509" y="4754880"/>
            <a:ext cx="1475971" cy="1343869"/>
          </a:xfrm>
          <a:prstGeom prst="can">
            <a:avLst>
              <a:gd name="adj" fmla="val 25000"/>
            </a:avLst>
          </a:prstGeom>
          <a:noFill/>
          <a:ln w="158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3" name="Text Box 41"/>
          <p:cNvSpPr txBox="1">
            <a:spLocks noChangeArrowheads="1"/>
          </p:cNvSpPr>
          <p:nvPr/>
        </p:nvSpPr>
        <p:spPr bwMode="auto">
          <a:xfrm>
            <a:off x="3532910" y="2554942"/>
            <a:ext cx="1122795" cy="51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 sz="1400" dirty="0"/>
              <a:t>Physical Memory</a:t>
            </a:r>
          </a:p>
        </p:txBody>
      </p:sp>
      <p:sp>
        <p:nvSpPr>
          <p:cNvPr id="23584" name="Line 42"/>
          <p:cNvSpPr>
            <a:spLocks noChangeShapeType="1"/>
          </p:cNvSpPr>
          <p:nvPr/>
        </p:nvSpPr>
        <p:spPr bwMode="auto">
          <a:xfrm>
            <a:off x="2078182" y="3294529"/>
            <a:ext cx="18703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5" name="Line 44"/>
          <p:cNvSpPr>
            <a:spLocks noChangeShapeType="1"/>
          </p:cNvSpPr>
          <p:nvPr/>
        </p:nvSpPr>
        <p:spPr bwMode="auto">
          <a:xfrm>
            <a:off x="2078182" y="3563471"/>
            <a:ext cx="1870364" cy="739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6" name="Line 45"/>
          <p:cNvSpPr>
            <a:spLocks noChangeShapeType="1"/>
          </p:cNvSpPr>
          <p:nvPr/>
        </p:nvSpPr>
        <p:spPr bwMode="auto">
          <a:xfrm>
            <a:off x="2078182" y="3899647"/>
            <a:ext cx="1731818" cy="134470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7" name="Line 46"/>
          <p:cNvSpPr>
            <a:spLocks noChangeShapeType="1"/>
          </p:cNvSpPr>
          <p:nvPr/>
        </p:nvSpPr>
        <p:spPr bwMode="auto">
          <a:xfrm>
            <a:off x="2078182" y="4235823"/>
            <a:ext cx="1662545" cy="15464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8" name="Rectangle 47"/>
          <p:cNvSpPr>
            <a:spLocks noChangeArrowheads="1"/>
          </p:cNvSpPr>
          <p:nvPr/>
        </p:nvSpPr>
        <p:spPr bwMode="auto">
          <a:xfrm>
            <a:off x="3740727" y="5623375"/>
            <a:ext cx="277091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89" name="Rectangle 48"/>
          <p:cNvSpPr>
            <a:spLocks noChangeArrowheads="1"/>
          </p:cNvSpPr>
          <p:nvPr/>
        </p:nvSpPr>
        <p:spPr bwMode="auto">
          <a:xfrm>
            <a:off x="3810000" y="5152728"/>
            <a:ext cx="277091" cy="452191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2058" tIns="41029" rIns="82058" bIns="41029" anchor="ctr">
            <a:spAutoFit/>
          </a:bodyPr>
          <a:lstStyle/>
          <a:p>
            <a:endParaRPr lang="en-US"/>
          </a:p>
        </p:txBody>
      </p:sp>
      <p:sp>
        <p:nvSpPr>
          <p:cNvPr id="23590" name="Text Box 49"/>
          <p:cNvSpPr txBox="1">
            <a:spLocks noChangeArrowheads="1"/>
          </p:cNvSpPr>
          <p:nvPr/>
        </p:nvSpPr>
        <p:spPr bwMode="auto">
          <a:xfrm>
            <a:off x="3602183" y="4773706"/>
            <a:ext cx="1122795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pPr algn="ctr"/>
            <a:r>
              <a:rPr lang="en-US"/>
              <a:t>Disk</a:t>
            </a:r>
          </a:p>
        </p:txBody>
      </p:sp>
      <p:sp>
        <p:nvSpPr>
          <p:cNvPr id="23591" name="Text Box 50"/>
          <p:cNvSpPr txBox="1">
            <a:spLocks noChangeArrowheads="1"/>
          </p:cNvSpPr>
          <p:nvPr/>
        </p:nvSpPr>
        <p:spPr bwMode="auto">
          <a:xfrm>
            <a:off x="5042477" y="2902324"/>
            <a:ext cx="165719" cy="390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endParaRPr lang="en-US"/>
          </a:p>
        </p:txBody>
      </p:sp>
      <p:sp>
        <p:nvSpPr>
          <p:cNvPr id="23592" name="Text Box 51"/>
          <p:cNvSpPr txBox="1">
            <a:spLocks noChangeArrowheads="1"/>
          </p:cNvSpPr>
          <p:nvPr/>
        </p:nvSpPr>
        <p:spPr bwMode="auto">
          <a:xfrm>
            <a:off x="5264728" y="3563471"/>
            <a:ext cx="3186545" cy="1006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058" tIns="41029" rIns="82058" bIns="41029">
            <a:spAutoFit/>
          </a:bodyPr>
          <a:lstStyle>
            <a:lvl1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rebuchet MS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C00000"/>
                </a:solidFill>
              </a:rPr>
              <a:t>A virtual address can be mapped to either physical memory or disk.</a:t>
            </a:r>
          </a:p>
        </p:txBody>
      </p:sp>
      <p:sp>
        <p:nvSpPr>
          <p:cNvPr id="2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534400" y="6569075"/>
            <a:ext cx="609600" cy="365125"/>
          </a:xfrm>
        </p:spPr>
        <p:txBody>
          <a:bodyPr/>
          <a:lstStyle/>
          <a:p>
            <a:fld id="{7CBE8339-D2AD-46DC-A898-FD1E949067F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2111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 System Using Physical Addressing</a:t>
            </a:r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8" name="Footer Placeholder 37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57140" y="5519082"/>
            <a:ext cx="8307387" cy="881063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“simple” systems like embedded </a:t>
            </a:r>
            <a:r>
              <a:rPr lang="en-GB" dirty="0"/>
              <a:t>microcontrollers in devices like cars, elevators, and digital picture frames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648200" y="42338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4341813" y="1665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341813" y="1893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103002" y="41862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379913" y="13716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1600200" y="2467408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4343400" y="2122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4341813" y="2351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4648200" y="1670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4648200" y="1898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4648200" y="2127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4648200" y="23558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4648200" y="2584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4648200" y="2813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4341813" y="2579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4341813" y="2808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4648200" y="3041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4648200" y="32702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4341813" y="3036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4343400" y="3265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4648200" y="40100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819400" y="22263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5638801" y="25844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3771900" y="48482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4648200" y="34993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4341813" y="35004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4724400" y="37338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2667000" y="2732732"/>
            <a:ext cx="16748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5791201" y="30416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5403850" y="39568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/>
          <p:nvPr/>
        </p:nvCxnSpPr>
        <p:spPr bwMode="auto">
          <a:xfrm rot="10800000">
            <a:off x="2133602" y="3000809"/>
            <a:ext cx="4189410" cy="1876787"/>
          </a:xfrm>
          <a:prstGeom prst="bentConnector3">
            <a:avLst>
              <a:gd name="adj1" fmla="val 99990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TextBox 38"/>
          <p:cNvSpPr txBox="1"/>
          <p:nvPr/>
        </p:nvSpPr>
        <p:spPr>
          <a:xfrm>
            <a:off x="3352800" y="2667000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 System Using </a:t>
            </a:r>
            <a:r>
              <a:rPr lang="en-GB" dirty="0" smtClean="0"/>
              <a:t>Virtual Addressing</a:t>
            </a:r>
            <a:endParaRPr lang="en-GB" dirty="0"/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421934" y="5443538"/>
            <a:ext cx="8307387" cy="1262062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Used </a:t>
            </a:r>
            <a:r>
              <a:rPr lang="en-GB" dirty="0" smtClean="0"/>
              <a:t>in all modern desktops, laptops, servers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One of the great ideas in computer science</a:t>
            </a:r>
          </a:p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 smtClean="0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4100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VM and the Memory Hierarchy</a:t>
            </a:r>
            <a:endParaRPr lang="en-GB" dirty="0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5" y="1362075"/>
            <a:ext cx="7896225" cy="2066925"/>
          </a:xfrm>
        </p:spPr>
        <p:txBody>
          <a:bodyPr/>
          <a:lstStyle/>
          <a:p>
            <a:r>
              <a:rPr lang="en-US" dirty="0" smtClean="0"/>
              <a:t>Think of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virtual memory</a:t>
            </a:r>
            <a:r>
              <a:rPr lang="en-US" i="1" dirty="0" smtClean="0">
                <a:solidFill>
                  <a:srgbClr val="000000"/>
                </a:solidFill>
              </a:rPr>
              <a:t> </a:t>
            </a:r>
            <a:r>
              <a:rPr lang="en-US" dirty="0"/>
              <a:t>a</a:t>
            </a:r>
            <a:r>
              <a:rPr lang="en-US" dirty="0" smtClean="0"/>
              <a:t>s an array of N = 2</a:t>
            </a:r>
            <a:r>
              <a:rPr lang="en-US" baseline="30000" dirty="0" smtClean="0"/>
              <a:t>n</a:t>
            </a:r>
            <a:r>
              <a:rPr lang="en-US" dirty="0" smtClean="0"/>
              <a:t> contiguous bytes stored </a:t>
            </a:r>
            <a:r>
              <a:rPr lang="en-US" i="1" dirty="0" smtClean="0">
                <a:solidFill>
                  <a:srgbClr val="C00000"/>
                </a:solidFill>
              </a:rPr>
              <a:t>on a disk</a:t>
            </a:r>
          </a:p>
          <a:p>
            <a:r>
              <a:rPr lang="en-US" dirty="0" smtClean="0"/>
              <a:t>Then physical main memory (DRAM) is used as a </a:t>
            </a:r>
            <a:r>
              <a:rPr lang="en-US" i="1" dirty="0" smtClean="0">
                <a:solidFill>
                  <a:srgbClr val="C00000"/>
                </a:solidFill>
              </a:rPr>
              <a:t>cache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for the virtual memory array</a:t>
            </a:r>
          </a:p>
          <a:p>
            <a:pPr lvl="1"/>
            <a:r>
              <a:rPr lang="en-GB" dirty="0" smtClean="0"/>
              <a:t>The cache blocks are called </a:t>
            </a:r>
            <a:r>
              <a:rPr lang="en-GB" i="1" dirty="0" smtClean="0">
                <a:solidFill>
                  <a:srgbClr val="C00000"/>
                </a:solidFill>
              </a:rPr>
              <a:t>pages</a:t>
            </a:r>
            <a:r>
              <a:rPr lang="en-GB" i="1" dirty="0" smtClean="0"/>
              <a:t> </a:t>
            </a:r>
            <a:r>
              <a:rPr lang="en-GB" dirty="0" smtClean="0"/>
              <a:t>(size is P = 2</a:t>
            </a:r>
            <a:r>
              <a:rPr lang="en-GB" baseline="30000" dirty="0" smtClean="0"/>
              <a:t>p</a:t>
            </a:r>
            <a:r>
              <a:rPr lang="en-GB" dirty="0" smtClean="0"/>
              <a:t> bytes)</a:t>
            </a:r>
            <a:endParaRPr lang="en-GB" baseline="30000" dirty="0"/>
          </a:p>
        </p:txBody>
      </p:sp>
      <p:grpSp>
        <p:nvGrpSpPr>
          <p:cNvPr id="5" name="Group 4"/>
          <p:cNvGrpSpPr/>
          <p:nvPr/>
        </p:nvGrpSpPr>
        <p:grpSpPr>
          <a:xfrm>
            <a:off x="1524000" y="3503913"/>
            <a:ext cx="5348448" cy="2973511"/>
            <a:chOff x="1524000" y="3503913"/>
            <a:chExt cx="5348448" cy="2973511"/>
          </a:xfrm>
        </p:grpSpPr>
        <p:sp>
          <p:nvSpPr>
            <p:cNvPr id="12291" name="Rectangle 3"/>
            <p:cNvSpPr>
              <a:spLocks noChangeArrowheads="1"/>
            </p:cNvSpPr>
            <p:nvPr/>
          </p:nvSpPr>
          <p:spPr bwMode="auto">
            <a:xfrm>
              <a:off x="5145248" y="530225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2" name="Text Box 4"/>
            <p:cNvSpPr txBox="1">
              <a:spLocks noChangeArrowheads="1"/>
            </p:cNvSpPr>
            <p:nvPr/>
          </p:nvSpPr>
          <p:spPr bwMode="auto">
            <a:xfrm>
              <a:off x="6021510" y="5281613"/>
              <a:ext cx="850938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PP 2</a:t>
              </a:r>
              <a:r>
                <a:rPr lang="en-GB" sz="1400" baseline="30000" dirty="0">
                  <a:latin typeface="Calibri" pitchFamily="34" charset="0"/>
                </a:rPr>
                <a:t>m-p</a:t>
              </a:r>
              <a:r>
                <a:rPr lang="en-GB" sz="1400" dirty="0">
                  <a:latin typeface="Calibri" pitchFamily="34" charset="0"/>
                </a:rPr>
                <a:t>-1</a:t>
              </a:r>
            </a:p>
          </p:txBody>
        </p:sp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4762661" y="3503913"/>
              <a:ext cx="1627881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Physical memory</a:t>
              </a: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5145248" y="4171950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Empty</a:t>
              </a: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5145248" y="440055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5145248" y="4629150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Empty</a:t>
              </a: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2329023" y="5508625"/>
              <a:ext cx="914400" cy="228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latin typeface="Calibri" pitchFamily="34" charset="0"/>
                </a:rPr>
                <a:t>Uncached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298" name="Text Box 10"/>
            <p:cNvSpPr txBox="1">
              <a:spLocks noChangeArrowheads="1"/>
            </p:cNvSpPr>
            <p:nvPr/>
          </p:nvSpPr>
          <p:spPr bwMode="auto">
            <a:xfrm>
              <a:off x="1834983" y="3916363"/>
              <a:ext cx="515909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 0</a:t>
              </a:r>
            </a:p>
          </p:txBody>
        </p:sp>
        <p:sp>
          <p:nvSpPr>
            <p:cNvPr id="12299" name="Text Box 11"/>
            <p:cNvSpPr txBox="1">
              <a:spLocks noChangeArrowheads="1"/>
            </p:cNvSpPr>
            <p:nvPr/>
          </p:nvSpPr>
          <p:spPr bwMode="auto">
            <a:xfrm>
              <a:off x="1834983" y="4144963"/>
              <a:ext cx="515909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 1</a:t>
              </a:r>
            </a:p>
          </p:txBody>
        </p:sp>
        <p:sp>
          <p:nvSpPr>
            <p:cNvPr id="12300" name="Text Box 12"/>
            <p:cNvSpPr txBox="1">
              <a:spLocks noChangeArrowheads="1"/>
            </p:cNvSpPr>
            <p:nvPr/>
          </p:nvSpPr>
          <p:spPr bwMode="auto">
            <a:xfrm>
              <a:off x="1524000" y="5505450"/>
              <a:ext cx="826892" cy="2790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VP 2</a:t>
              </a:r>
              <a:r>
                <a:rPr lang="en-GB" sz="1400" baseline="30000" dirty="0">
                  <a:latin typeface="Calibri" pitchFamily="34" charset="0"/>
                </a:rPr>
                <a:t>n-p</a:t>
              </a:r>
              <a:r>
                <a:rPr lang="en-GB" sz="1400" dirty="0">
                  <a:latin typeface="Calibri" pitchFamily="34" charset="0"/>
                </a:rPr>
                <a:t>-1</a:t>
              </a:r>
            </a:p>
          </p:txBody>
        </p:sp>
        <p:sp>
          <p:nvSpPr>
            <p:cNvPr id="12301" name="Text Box 13"/>
            <p:cNvSpPr txBox="1">
              <a:spLocks noChangeArrowheads="1"/>
            </p:cNvSpPr>
            <p:nvPr/>
          </p:nvSpPr>
          <p:spPr bwMode="auto">
            <a:xfrm>
              <a:off x="2019461" y="3503913"/>
              <a:ext cx="1525095" cy="306087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360" tIns="44280" rIns="90360" bIns="44280">
              <a:spAutoFit/>
            </a:bodyPr>
            <a:lstStyle/>
            <a:p>
              <a:pPr algn="ctr">
                <a:lnSpc>
                  <a:spcPct val="88000"/>
                </a:lnSpc>
                <a:spcBef>
                  <a:spcPts val="600"/>
                </a:spcBef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Virtual memory</a:t>
              </a:r>
            </a:p>
          </p:txBody>
        </p:sp>
        <p:sp>
          <p:nvSpPr>
            <p:cNvPr id="12302" name="Rectangle 14"/>
            <p:cNvSpPr>
              <a:spLocks noChangeArrowheads="1"/>
            </p:cNvSpPr>
            <p:nvPr/>
          </p:nvSpPr>
          <p:spPr bwMode="auto">
            <a:xfrm>
              <a:off x="2329023" y="3927024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Unallocated</a:t>
              </a:r>
            </a:p>
          </p:txBody>
        </p:sp>
        <p:sp>
          <p:nvSpPr>
            <p:cNvPr id="12303" name="Rectangle 15"/>
            <p:cNvSpPr>
              <a:spLocks noChangeArrowheads="1"/>
            </p:cNvSpPr>
            <p:nvPr/>
          </p:nvSpPr>
          <p:spPr bwMode="auto">
            <a:xfrm>
              <a:off x="2329023" y="4155624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smtClean="0">
                  <a:latin typeface="Calibri" pitchFamily="34" charset="0"/>
                </a:rPr>
                <a:t>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4" name="Rectangle 16"/>
            <p:cNvSpPr>
              <a:spLocks noChangeArrowheads="1"/>
            </p:cNvSpPr>
            <p:nvPr/>
          </p:nvSpPr>
          <p:spPr bwMode="auto">
            <a:xfrm>
              <a:off x="2329023" y="4384224"/>
              <a:ext cx="914400" cy="228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latin typeface="Calibri" pitchFamily="34" charset="0"/>
                </a:rPr>
                <a:t>Uncached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5" name="Rectangle 17"/>
            <p:cNvSpPr>
              <a:spLocks noChangeArrowheads="1"/>
            </p:cNvSpPr>
            <p:nvPr/>
          </p:nvSpPr>
          <p:spPr bwMode="auto">
            <a:xfrm>
              <a:off x="2329023" y="4610100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Unallocated</a:t>
              </a:r>
            </a:p>
          </p:txBody>
        </p:sp>
        <p:sp>
          <p:nvSpPr>
            <p:cNvPr id="12306" name="Rectangle 18"/>
            <p:cNvSpPr>
              <a:spLocks noChangeArrowheads="1"/>
            </p:cNvSpPr>
            <p:nvPr/>
          </p:nvSpPr>
          <p:spPr bwMode="auto">
            <a:xfrm>
              <a:off x="2329023" y="4835525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smtClean="0">
                  <a:latin typeface="Calibri" pitchFamily="34" charset="0"/>
                </a:rPr>
                <a:t>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7" name="Rectangle 19"/>
            <p:cNvSpPr>
              <a:spLocks noChangeArrowheads="1"/>
            </p:cNvSpPr>
            <p:nvPr/>
          </p:nvSpPr>
          <p:spPr bwMode="auto">
            <a:xfrm>
              <a:off x="2329023" y="5064125"/>
              <a:ext cx="914400" cy="228600"/>
            </a:xfrm>
            <a:prstGeom prst="rect">
              <a:avLst/>
            </a:prstGeom>
            <a:solidFill>
              <a:schemeClr val="bg2">
                <a:lumMod val="60000"/>
                <a:lumOff val="4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 err="1">
                  <a:latin typeface="Calibri" pitchFamily="34" charset="0"/>
                </a:rPr>
                <a:t>Uncached</a:t>
              </a:r>
              <a:endParaRPr lang="en-GB" sz="1200" dirty="0">
                <a:latin typeface="Calibri" pitchFamily="34" charset="0"/>
              </a:endParaRPr>
            </a:p>
          </p:txBody>
        </p:sp>
        <p:sp>
          <p:nvSpPr>
            <p:cNvPr id="12308" name="Text Box 20"/>
            <p:cNvSpPr txBox="1">
              <a:spLocks noChangeArrowheads="1"/>
            </p:cNvSpPr>
            <p:nvPr/>
          </p:nvSpPr>
          <p:spPr bwMode="auto">
            <a:xfrm>
              <a:off x="6021510" y="4141788"/>
              <a:ext cx="50556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PP 0</a:t>
              </a:r>
            </a:p>
          </p:txBody>
        </p:sp>
        <p:sp>
          <p:nvSpPr>
            <p:cNvPr id="12309" name="Text Box 21"/>
            <p:cNvSpPr txBox="1">
              <a:spLocks noChangeArrowheads="1"/>
            </p:cNvSpPr>
            <p:nvPr/>
          </p:nvSpPr>
          <p:spPr bwMode="auto">
            <a:xfrm>
              <a:off x="6021510" y="4370388"/>
              <a:ext cx="505564" cy="30566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400" dirty="0">
                  <a:latin typeface="Calibri" pitchFamily="34" charset="0"/>
                </a:rPr>
                <a:t>PP 1</a:t>
              </a:r>
            </a:p>
          </p:txBody>
        </p:sp>
        <p:sp>
          <p:nvSpPr>
            <p:cNvPr id="12310" name="Line 22"/>
            <p:cNvSpPr>
              <a:spLocks noChangeShapeType="1"/>
            </p:cNvSpPr>
            <p:nvPr/>
          </p:nvSpPr>
          <p:spPr bwMode="auto">
            <a:xfrm>
              <a:off x="3243423" y="4264025"/>
              <a:ext cx="1905000" cy="26035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1" name="Rectangle 23"/>
            <p:cNvSpPr>
              <a:spLocks noChangeArrowheads="1"/>
            </p:cNvSpPr>
            <p:nvPr/>
          </p:nvSpPr>
          <p:spPr bwMode="auto">
            <a:xfrm>
              <a:off x="5145248" y="5073650"/>
              <a:ext cx="914400" cy="228600"/>
            </a:xfrm>
            <a:prstGeom prst="rect">
              <a:avLst/>
            </a:prstGeom>
            <a:solidFill>
              <a:srgbClr val="FFFFFF"/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Empty</a:t>
              </a:r>
            </a:p>
          </p:txBody>
        </p:sp>
        <p:sp>
          <p:nvSpPr>
            <p:cNvPr id="12312" name="Line 24"/>
            <p:cNvSpPr>
              <a:spLocks noChangeShapeType="1"/>
            </p:cNvSpPr>
            <p:nvPr/>
          </p:nvSpPr>
          <p:spPr bwMode="auto">
            <a:xfrm>
              <a:off x="3243423" y="4981575"/>
              <a:ext cx="1905000" cy="457200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3" name="Rectangle 25"/>
            <p:cNvSpPr>
              <a:spLocks noChangeArrowheads="1"/>
            </p:cNvSpPr>
            <p:nvPr/>
          </p:nvSpPr>
          <p:spPr bwMode="auto">
            <a:xfrm>
              <a:off x="2329023" y="5286375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90360" tIns="44280" rIns="90360" bIns="44280" anchor="ctr"/>
            <a:lstStyle/>
            <a:p>
              <a:pPr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200" dirty="0">
                  <a:latin typeface="Calibri" pitchFamily="34" charset="0"/>
                </a:rPr>
                <a:t>Cached</a:t>
              </a:r>
            </a:p>
          </p:txBody>
        </p:sp>
        <p:sp>
          <p:nvSpPr>
            <p:cNvPr id="12314" name="Rectangle 26"/>
            <p:cNvSpPr>
              <a:spLocks noChangeArrowheads="1"/>
            </p:cNvSpPr>
            <p:nvPr/>
          </p:nvSpPr>
          <p:spPr bwMode="auto">
            <a:xfrm>
              <a:off x="5145248" y="4857750"/>
              <a:ext cx="914400" cy="2286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908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15" name="Line 27"/>
            <p:cNvSpPr>
              <a:spLocks noChangeShapeType="1"/>
            </p:cNvSpPr>
            <p:nvPr/>
          </p:nvSpPr>
          <p:spPr bwMode="auto">
            <a:xfrm flipV="1">
              <a:off x="3243423" y="4979988"/>
              <a:ext cx="1905000" cy="384175"/>
            </a:xfrm>
            <a:prstGeom prst="line">
              <a:avLst/>
            </a:prstGeom>
            <a:noFill/>
            <a:ln w="12600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2316" name="Text Box 28"/>
            <p:cNvSpPr txBox="1">
              <a:spLocks noChangeArrowheads="1"/>
            </p:cNvSpPr>
            <p:nvPr/>
          </p:nvSpPr>
          <p:spPr bwMode="auto">
            <a:xfrm>
              <a:off x="3189448" y="3810000"/>
              <a:ext cx="254000" cy="244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317" name="Text Box 29"/>
            <p:cNvSpPr txBox="1">
              <a:spLocks noChangeArrowheads="1"/>
            </p:cNvSpPr>
            <p:nvPr/>
          </p:nvSpPr>
          <p:spPr bwMode="auto">
            <a:xfrm>
              <a:off x="3203286" y="5606794"/>
              <a:ext cx="370486" cy="245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smtClean="0">
                  <a:latin typeface="Calibri" pitchFamily="34" charset="0"/>
                </a:rPr>
                <a:t>N-1</a:t>
              </a:r>
              <a:endParaRPr lang="en-GB" sz="1000" dirty="0">
                <a:latin typeface="Calibri" pitchFamily="34" charset="0"/>
              </a:endParaRPr>
            </a:p>
          </p:txBody>
        </p:sp>
        <p:sp>
          <p:nvSpPr>
            <p:cNvPr id="12318" name="Text Box 30"/>
            <p:cNvSpPr txBox="1">
              <a:spLocks noChangeArrowheads="1"/>
            </p:cNvSpPr>
            <p:nvPr/>
          </p:nvSpPr>
          <p:spPr bwMode="auto">
            <a:xfrm>
              <a:off x="4799216" y="5414351"/>
              <a:ext cx="398101" cy="24583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 smtClean="0">
                  <a:latin typeface="Calibri" pitchFamily="34" charset="0"/>
                </a:rPr>
                <a:t>M-1</a:t>
              </a:r>
              <a:endParaRPr lang="en-GB" sz="1000" dirty="0">
                <a:latin typeface="Calibri" pitchFamily="34" charset="0"/>
              </a:endParaRPr>
            </a:p>
          </p:txBody>
        </p:sp>
        <p:sp>
          <p:nvSpPr>
            <p:cNvPr id="12319" name="Text Box 31"/>
            <p:cNvSpPr txBox="1">
              <a:spLocks noChangeArrowheads="1"/>
            </p:cNvSpPr>
            <p:nvPr/>
          </p:nvSpPr>
          <p:spPr bwMode="auto">
            <a:xfrm>
              <a:off x="4948131" y="4055885"/>
              <a:ext cx="254000" cy="24447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12320" name="Text Box 32"/>
            <p:cNvSpPr txBox="1">
              <a:spLocks noChangeArrowheads="1"/>
            </p:cNvSpPr>
            <p:nvPr/>
          </p:nvSpPr>
          <p:spPr bwMode="auto">
            <a:xfrm>
              <a:off x="1913533" y="5899495"/>
              <a:ext cx="1794579" cy="5779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Virtual pages (</a:t>
              </a:r>
              <a:r>
                <a:rPr lang="en-GB" sz="1600" dirty="0" smtClean="0">
                  <a:latin typeface="Calibri" pitchFamily="34" charset="0"/>
                </a:rPr>
                <a:t>VPs</a:t>
              </a:r>
              <a:r>
                <a:rPr lang="en-GB" sz="1600" dirty="0">
                  <a:latin typeface="Calibri" pitchFamily="34" charset="0"/>
                </a:rPr>
                <a:t>)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stored on disk</a:t>
              </a:r>
            </a:p>
          </p:txBody>
        </p:sp>
        <p:sp>
          <p:nvSpPr>
            <p:cNvPr id="12321" name="Text Box 33"/>
            <p:cNvSpPr txBox="1">
              <a:spLocks noChangeArrowheads="1"/>
            </p:cNvSpPr>
            <p:nvPr/>
          </p:nvSpPr>
          <p:spPr bwMode="auto">
            <a:xfrm>
              <a:off x="4708977" y="5899495"/>
              <a:ext cx="1872124" cy="577929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spAutoFit/>
            </a:bodyPr>
            <a:lstStyle/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Physical pages (</a:t>
              </a:r>
              <a:r>
                <a:rPr lang="en-GB" sz="1600" dirty="0" err="1" smtClean="0">
                  <a:latin typeface="Calibri" pitchFamily="34" charset="0"/>
                </a:rPr>
                <a:t>PPs</a:t>
              </a:r>
              <a:r>
                <a:rPr lang="en-GB" sz="1600" dirty="0">
                  <a:latin typeface="Calibri" pitchFamily="34" charset="0"/>
                </a:rPr>
                <a:t>) </a:t>
              </a:r>
            </a:p>
            <a:p>
              <a:pPr algn="ctr">
                <a:lnSpc>
                  <a:spcPct val="98000"/>
                </a:lnSpc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GB" sz="1600" dirty="0">
                  <a:latin typeface="Calibri" pitchFamily="34" charset="0"/>
                </a:rPr>
                <a:t>cached in DRAM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225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Left-Right Arrow 11"/>
          <p:cNvSpPr/>
          <p:nvPr/>
        </p:nvSpPr>
        <p:spPr bwMode="auto">
          <a:xfrm>
            <a:off x="12192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3" name="Left-Right Arrow 12"/>
          <p:cNvSpPr/>
          <p:nvPr/>
        </p:nvSpPr>
        <p:spPr bwMode="auto">
          <a:xfrm>
            <a:off x="2895600" y="3657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4" name="Left-Right Arrow 13"/>
          <p:cNvSpPr/>
          <p:nvPr/>
        </p:nvSpPr>
        <p:spPr bwMode="auto">
          <a:xfrm>
            <a:off x="2895600" y="25146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5" name="Left-Right Arrow 14"/>
          <p:cNvSpPr/>
          <p:nvPr/>
        </p:nvSpPr>
        <p:spPr bwMode="auto">
          <a:xfrm>
            <a:off x="45720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16" name="Left-Right Arrow 15"/>
          <p:cNvSpPr/>
          <p:nvPr/>
        </p:nvSpPr>
        <p:spPr bwMode="auto">
          <a:xfrm>
            <a:off x="6705600" y="3048000"/>
            <a:ext cx="762000" cy="381000"/>
          </a:xfrm>
          <a:prstGeom prst="leftRightArrow">
            <a:avLst/>
          </a:prstGeom>
          <a:solidFill>
            <a:schemeClr val="bg1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Hierarchy: Core 2 Duo</a:t>
            </a:r>
            <a:endParaRPr lang="en-US" dirty="0"/>
          </a:p>
        </p:txBody>
      </p:sp>
      <p:sp>
        <p:nvSpPr>
          <p:cNvPr id="37" name="Date Placeholder 36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9" name="Slide Number Placeholder 3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41" name="Footer Placeholder 40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7467599" y="2362199"/>
            <a:ext cx="1850189" cy="466958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600" dirty="0" smtClean="0">
                <a:latin typeface="Calibri" pitchFamily="34" charset="0"/>
              </a:rPr>
              <a:t>Disk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5334000" y="2362200"/>
            <a:ext cx="13716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2000" dirty="0" smtClean="0">
                <a:latin typeface="Calibri" pitchFamily="34" charset="0"/>
              </a:rPr>
              <a:t>Main Memory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657600" y="2362200"/>
            <a:ext cx="914400" cy="1828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Calibri" pitchFamily="34" charset="0"/>
              </a:rPr>
              <a:t>L2 unified cache</a:t>
            </a:r>
          </a:p>
        </p:txBody>
      </p:sp>
      <p:grpSp>
        <p:nvGrpSpPr>
          <p:cNvPr id="3" name="Group 10"/>
          <p:cNvGrpSpPr/>
          <p:nvPr/>
        </p:nvGrpSpPr>
        <p:grpSpPr>
          <a:xfrm>
            <a:off x="1981200" y="2362200"/>
            <a:ext cx="914400" cy="1828800"/>
            <a:chOff x="1981200" y="2362200"/>
            <a:chExt cx="914400" cy="1828800"/>
          </a:xfrm>
        </p:grpSpPr>
        <p:sp>
          <p:nvSpPr>
            <p:cNvPr id="7" name="Rectangle 6"/>
            <p:cNvSpPr/>
            <p:nvPr/>
          </p:nvSpPr>
          <p:spPr bwMode="auto">
            <a:xfrm>
              <a:off x="1981200" y="2362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L1 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Calibri" pitchFamily="34" charset="0"/>
                </a:rPr>
                <a:t>I-cache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1981200" y="3505200"/>
              <a:ext cx="914400" cy="685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L1 </a:t>
              </a:r>
            </a:p>
            <a:p>
              <a:pPr lvl="0" algn="ctr"/>
              <a:r>
                <a:rPr lang="en-US" sz="1600" dirty="0" smtClean="0">
                  <a:solidFill>
                    <a:srgbClr val="000000"/>
                  </a:solidFill>
                  <a:latin typeface="Calibri" pitchFamily="34" charset="0"/>
                </a:rPr>
                <a:t>D-cache</a:t>
              </a:r>
            </a:p>
          </p:txBody>
        </p:sp>
      </p:grpSp>
      <p:sp>
        <p:nvSpPr>
          <p:cNvPr id="9" name="Rectangle 8"/>
          <p:cNvSpPr/>
          <p:nvPr/>
        </p:nvSpPr>
        <p:spPr bwMode="auto">
          <a:xfrm>
            <a:off x="304800" y="3505200"/>
            <a:ext cx="457200" cy="685800"/>
          </a:xfrm>
          <a:prstGeom prst="rect">
            <a:avLst/>
          </a:prstGeom>
          <a:solidFill>
            <a:srgbClr val="F1C7C7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>
                <a:latin typeface="Calibri" pitchFamily="34" charset="0"/>
              </a:rPr>
              <a:t>CPU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62000" y="3505200"/>
            <a:ext cx="457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algn="ctr"/>
            <a:r>
              <a:rPr lang="en-US" sz="1200" dirty="0" err="1" smtClean="0">
                <a:latin typeface="Calibri" pitchFamily="34" charset="0"/>
              </a:rPr>
              <a:t>Reg</a:t>
            </a:r>
            <a:endParaRPr lang="en-US" sz="1200" dirty="0" smtClean="0">
              <a:latin typeface="Calibri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27995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2 B/cycle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850373" y="4267200"/>
            <a:ext cx="9544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8 B/cycle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43000" y="4267200"/>
            <a:ext cx="10586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16 B/cycle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247676" y="4267200"/>
            <a:ext cx="12961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Calibri" pitchFamily="34" charset="0"/>
              </a:rPr>
              <a:t>1 B/30 cycles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-25756" y="4267200"/>
            <a:ext cx="12449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Throughput: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-25756" y="4538246"/>
            <a:ext cx="8919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Latency: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27995" y="4538246"/>
            <a:ext cx="1046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100 cycles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850373" y="4538246"/>
            <a:ext cx="9418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14 cycles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143000" y="4538246"/>
            <a:ext cx="83766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3 cycles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7676" y="4538246"/>
            <a:ext cx="85311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millions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759556" y="2055841"/>
            <a:ext cx="73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MB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107844" y="3200400"/>
            <a:ext cx="6671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latin typeface="Calibri" pitchFamily="34" charset="0"/>
              </a:rPr>
              <a:t>32 KB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670995" y="2057400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~4 GB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7869807" y="2057400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Calibri" pitchFamily="34" charset="0"/>
              </a:rPr>
              <a:t>~500 GB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934200" y="67278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Not drawn to scale 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1000" y="1219200"/>
            <a:ext cx="2496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L1/L2 cache: 64 B blocks</a:t>
            </a:r>
          </a:p>
        </p:txBody>
      </p:sp>
      <p:cxnSp>
        <p:nvCxnSpPr>
          <p:cNvPr id="36" name="Elbow Connector 35"/>
          <p:cNvCxnSpPr/>
          <p:nvPr/>
        </p:nvCxnSpPr>
        <p:spPr bwMode="auto">
          <a:xfrm rot="16200000" flipH="1">
            <a:off x="3293469" y="3132205"/>
            <a:ext cx="1588" cy="3489190"/>
          </a:xfrm>
          <a:prstGeom prst="bentConnector3">
            <a:avLst>
              <a:gd name="adj1" fmla="val 38320352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1968241" y="5105400"/>
            <a:ext cx="28069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Miss penalty (latency): 33x</a:t>
            </a:r>
          </a:p>
        </p:txBody>
      </p:sp>
      <p:cxnSp>
        <p:nvCxnSpPr>
          <p:cNvPr id="40" name="Elbow Connector 39"/>
          <p:cNvCxnSpPr/>
          <p:nvPr/>
        </p:nvCxnSpPr>
        <p:spPr bwMode="auto">
          <a:xfrm rot="16200000" flipH="1">
            <a:off x="5849670" y="4065193"/>
            <a:ext cx="1588" cy="1623213"/>
          </a:xfrm>
          <a:prstGeom prst="bentConnector3">
            <a:avLst>
              <a:gd name="adj1" fmla="val 67111293"/>
            </a:avLst>
          </a:prstGeom>
          <a:noFill/>
          <a:ln w="762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4254241" y="5950039"/>
            <a:ext cx="31625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latin typeface="Calibri" pitchFamily="34" charset="0"/>
              </a:rPr>
              <a:t>Miss penalty (latency): 10,000x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4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DRAM Cache Organization</a:t>
            </a:r>
            <a:endParaRPr lang="en-GB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6" y="1362075"/>
            <a:ext cx="8350264" cy="4972050"/>
          </a:xfrm>
        </p:spPr>
        <p:txBody>
          <a:bodyPr/>
          <a:lstStyle/>
          <a:p>
            <a:r>
              <a:rPr lang="en-GB" dirty="0" smtClean="0"/>
              <a:t>DRAM cache organization driven by the enormous miss penalty</a:t>
            </a:r>
          </a:p>
          <a:p>
            <a:pPr lvl="1"/>
            <a:r>
              <a:rPr lang="en-GB" dirty="0" smtClean="0"/>
              <a:t>DRAM is about </a:t>
            </a:r>
            <a:r>
              <a:rPr lang="en-GB" dirty="0" smtClean="0">
                <a:solidFill>
                  <a:srgbClr val="FF0000"/>
                </a:solidFill>
              </a:rPr>
              <a:t>10x</a:t>
            </a:r>
            <a:r>
              <a:rPr lang="en-GB" dirty="0" smtClean="0"/>
              <a:t> slower than SRAM</a:t>
            </a:r>
          </a:p>
          <a:p>
            <a:pPr lvl="1"/>
            <a:r>
              <a:rPr lang="en-GB" dirty="0" smtClean="0"/>
              <a:t>Disk is about </a:t>
            </a:r>
            <a:r>
              <a:rPr lang="en-GB" dirty="0" smtClean="0">
                <a:solidFill>
                  <a:srgbClr val="FF0000"/>
                </a:solidFill>
              </a:rPr>
              <a:t>10,000x</a:t>
            </a:r>
            <a:r>
              <a:rPr lang="en-GB" dirty="0" smtClean="0"/>
              <a:t> slower than DRAM</a:t>
            </a:r>
          </a:p>
          <a:p>
            <a:pPr lvl="2"/>
            <a:r>
              <a:rPr lang="en-GB" dirty="0" smtClean="0"/>
              <a:t>(for first byte; faster for next byte)</a:t>
            </a:r>
          </a:p>
          <a:p>
            <a:pPr lvl="2"/>
            <a:endParaRPr lang="en-GB" sz="1400" dirty="0" smtClean="0"/>
          </a:p>
          <a:p>
            <a:r>
              <a:rPr lang="en-GB" dirty="0" smtClean="0"/>
              <a:t>Consequences?</a:t>
            </a:r>
          </a:p>
          <a:p>
            <a:pPr lvl="1"/>
            <a:r>
              <a:rPr lang="en-GB" dirty="0" smtClean="0"/>
              <a:t>Block size?</a:t>
            </a:r>
          </a:p>
          <a:p>
            <a:pPr lvl="1"/>
            <a:r>
              <a:rPr lang="en-GB" dirty="0" err="1" smtClean="0"/>
              <a:t>Associativity</a:t>
            </a:r>
            <a:r>
              <a:rPr lang="en-GB" dirty="0" smtClean="0"/>
              <a:t>?</a:t>
            </a:r>
          </a:p>
          <a:p>
            <a:pPr lvl="1"/>
            <a:r>
              <a:rPr lang="en-GB" dirty="0" smtClean="0"/>
              <a:t>Write-through or write-back?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304800"/>
            <a:ext cx="2538582" cy="762000"/>
          </a:xfrm>
        </p:spPr>
        <p:txBody>
          <a:bodyPr/>
          <a:lstStyle/>
          <a:p>
            <a:r>
              <a:rPr lang="en-US" smtClean="0"/>
              <a:t>Roadmap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457200" y="1434490"/>
            <a:ext cx="3733800" cy="13208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*c = malloc(sizeof(car));</a:t>
            </a:r>
          </a:p>
          <a:p>
            <a:r>
              <a:rPr lang="en-US" sz="1600" dirty="0">
                <a:latin typeface="Courier New" pitchFamily="49" charset="0"/>
              </a:rPr>
              <a:t>c-&gt;miles = 100;</a:t>
            </a:r>
          </a:p>
          <a:p>
            <a:r>
              <a:rPr lang="en-US" sz="1600" dirty="0">
                <a:latin typeface="Courier New" pitchFamily="49" charset="0"/>
              </a:rPr>
              <a:t>c-&gt;gals = 17;</a:t>
            </a:r>
          </a:p>
          <a:p>
            <a:r>
              <a:rPr lang="en-US" sz="1600" dirty="0">
                <a:latin typeface="Courier New" pitchFamily="49" charset="0"/>
              </a:rPr>
              <a:t>float mpg = get_mpg(c);</a:t>
            </a:r>
          </a:p>
          <a:p>
            <a:r>
              <a:rPr lang="en-US" sz="1600" dirty="0">
                <a:latin typeface="Courier New" pitchFamily="49" charset="0"/>
              </a:rPr>
              <a:t>free(c);</a:t>
            </a: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343400" y="1425714"/>
            <a:ext cx="2438400" cy="1320874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600" dirty="0">
                <a:latin typeface="Courier New" pitchFamily="49" charset="0"/>
              </a:rPr>
              <a:t>Car c = new Car();</a:t>
            </a:r>
          </a:p>
          <a:p>
            <a:r>
              <a:rPr lang="en-US" sz="1600" dirty="0">
                <a:latin typeface="Courier New" pitchFamily="49" charset="0"/>
              </a:rPr>
              <a:t>c.setMiles(100);</a:t>
            </a:r>
          </a:p>
          <a:p>
            <a:r>
              <a:rPr lang="en-US" sz="1600" dirty="0">
                <a:latin typeface="Courier New" pitchFamily="49" charset="0"/>
              </a:rPr>
              <a:t>c.setGals(17);</a:t>
            </a:r>
          </a:p>
          <a:p>
            <a:r>
              <a:rPr lang="en-US" sz="1600" dirty="0">
                <a:latin typeface="Courier New" pitchFamily="49" charset="0"/>
              </a:rPr>
              <a:t>float mpg =</a:t>
            </a:r>
            <a:br>
              <a:rPr lang="en-US" sz="1600" dirty="0">
                <a:latin typeface="Courier New" pitchFamily="49" charset="0"/>
              </a:rPr>
            </a:br>
            <a:r>
              <a:rPr lang="en-US" sz="1600" dirty="0">
                <a:latin typeface="Courier New" pitchFamily="49" charset="0"/>
              </a:rPr>
              <a:t>    c.getMPG();</a:t>
            </a:r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905000" y="2938884"/>
            <a:ext cx="3471081" cy="1382430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get_mpg:</a:t>
            </a:r>
          </a:p>
          <a:p>
            <a:r>
              <a:rPr lang="en-US" sz="1400" dirty="0">
                <a:latin typeface="Courier New" pitchFamily="49" charset="0"/>
              </a:rPr>
              <a:t>    pushq   %rbp</a:t>
            </a:r>
          </a:p>
          <a:p>
            <a:r>
              <a:rPr lang="en-US" sz="1400" dirty="0">
                <a:latin typeface="Courier New" pitchFamily="49" charset="0"/>
              </a:rPr>
              <a:t>    movq    %rsp, %rbp</a:t>
            </a:r>
          </a:p>
          <a:p>
            <a:r>
              <a:rPr lang="en-US" sz="1400" dirty="0">
                <a:latin typeface="Courier New" pitchFamily="49" charset="0"/>
              </a:rPr>
              <a:t>    ...</a:t>
            </a:r>
          </a:p>
          <a:p>
            <a:r>
              <a:rPr lang="en-US" sz="1400" dirty="0">
                <a:latin typeface="Courier New" pitchFamily="49" charset="0"/>
              </a:rPr>
              <a:t>    popq    %rbp</a:t>
            </a:r>
          </a:p>
          <a:p>
            <a:r>
              <a:rPr lang="en-US" sz="1400" dirty="0">
                <a:latin typeface="Courier New" pitchFamily="49" charset="0"/>
              </a:rPr>
              <a:t>    ret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7855" y="5649630"/>
            <a:ext cx="1204945" cy="105597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5727354"/>
            <a:ext cx="1828800" cy="9326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 bwMode="auto">
          <a:xfrm>
            <a:off x="1752600" y="5649630"/>
            <a:ext cx="70104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626100" y="4444347"/>
            <a:ext cx="2984500" cy="1017305"/>
            <a:chOff x="2057400" y="4480727"/>
            <a:chExt cx="2984500" cy="10173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3276600" y="4480727"/>
              <a:ext cx="772668" cy="101730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2057400" y="4597400"/>
              <a:ext cx="1081903" cy="812800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267200" y="4522721"/>
              <a:ext cx="774700" cy="897741"/>
            </a:xfrm>
            <a:prstGeom prst="rect">
              <a:avLst/>
            </a:prstGeom>
          </p:spPr>
        </p:pic>
      </p:grpSp>
      <p:sp>
        <p:nvSpPr>
          <p:cNvPr id="22" name="TextBox 21"/>
          <p:cNvSpPr txBox="1"/>
          <p:nvPr/>
        </p:nvSpPr>
        <p:spPr>
          <a:xfrm>
            <a:off x="4343400" y="10343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Java: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" y="1018780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C: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7200" y="2873514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Assembly language: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1488" y="4430696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Machine code:</a:t>
            </a:r>
          </a:p>
        </p:txBody>
      </p:sp>
      <p:sp>
        <p:nvSpPr>
          <p:cNvPr id="27" name="Rectangle 2"/>
          <p:cNvSpPr>
            <a:spLocks noChangeArrowheads="1"/>
          </p:cNvSpPr>
          <p:nvPr/>
        </p:nvSpPr>
        <p:spPr bwMode="auto">
          <a:xfrm>
            <a:off x="1905000" y="4473714"/>
            <a:ext cx="3471081" cy="951542"/>
          </a:xfrm>
          <a:prstGeom prst="rect">
            <a:avLst/>
          </a:prstGeom>
          <a:solidFill>
            <a:srgbClr val="D2D2F4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spAutoFit/>
          </a:bodyPr>
          <a:lstStyle/>
          <a:p>
            <a:r>
              <a:rPr lang="en-US" sz="1400" dirty="0">
                <a:latin typeface="Courier New" pitchFamily="49" charset="0"/>
              </a:rPr>
              <a:t>0111010000011000</a:t>
            </a:r>
          </a:p>
          <a:p>
            <a:r>
              <a:rPr lang="en-US" sz="1400" dirty="0">
                <a:latin typeface="Courier New" pitchFamily="49" charset="0"/>
              </a:rPr>
              <a:t>100011010000010000000010</a:t>
            </a:r>
          </a:p>
          <a:p>
            <a:r>
              <a:rPr lang="en-US" sz="1400" dirty="0">
                <a:latin typeface="Courier New" pitchFamily="49" charset="0"/>
              </a:rPr>
              <a:t>1000100111000010</a:t>
            </a:r>
          </a:p>
          <a:p>
            <a:r>
              <a:rPr lang="en-US" sz="1400" dirty="0">
                <a:latin typeface="Courier New" pitchFamily="49" charset="0"/>
              </a:rPr>
              <a:t>110000011111101000011111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57200" y="5561798"/>
            <a:ext cx="14127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Computer system: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550125" y="4030586"/>
            <a:ext cx="114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alibri" pitchFamily="34" charset="0"/>
              </a:rPr>
              <a:t>OS: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5562600" y="4419600"/>
            <a:ext cx="3048000" cy="1055970"/>
          </a:xfrm>
          <a:prstGeom prst="rect">
            <a:avLst/>
          </a:prstGeom>
          <a:noFill/>
          <a:ln w="19050" cap="flat" cmpd="sng" algn="ctr">
            <a:solidFill>
              <a:srgbClr val="00009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cxnSp>
        <p:nvCxnSpPr>
          <p:cNvPr id="32" name="Straight Arrow Connector 31"/>
          <p:cNvCxnSpPr>
            <a:stCxn id="9" idx="2"/>
          </p:cNvCxnSpPr>
          <p:nvPr/>
        </p:nvCxnSpPr>
        <p:spPr bwMode="auto">
          <a:xfrm>
            <a:off x="2324100" y="2755364"/>
            <a:ext cx="571500" cy="183520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37" name="Straight Arrow Connector 36"/>
          <p:cNvCxnSpPr>
            <a:stCxn id="10" idx="2"/>
          </p:cNvCxnSpPr>
          <p:nvPr/>
        </p:nvCxnSpPr>
        <p:spPr bwMode="auto">
          <a:xfrm flipH="1">
            <a:off x="4876800" y="2746588"/>
            <a:ext cx="685800" cy="192296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0" name="Straight Arrow Connector 39"/>
          <p:cNvCxnSpPr>
            <a:endCxn id="27" idx="0"/>
          </p:cNvCxnSpPr>
          <p:nvPr/>
        </p:nvCxnSpPr>
        <p:spPr bwMode="auto">
          <a:xfrm>
            <a:off x="3640541" y="4191000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3640541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6781800" y="5384082"/>
            <a:ext cx="0" cy="282714"/>
          </a:xfrm>
          <a:prstGeom prst="straightConnector1">
            <a:avLst/>
          </a:prstGeom>
          <a:noFill/>
          <a:ln w="38100" cap="flat" cmpd="sng" algn="ctr">
            <a:solidFill>
              <a:srgbClr val="008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pic>
        <p:nvPicPr>
          <p:cNvPr id="47" name="Picture 4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74125" y="5776393"/>
            <a:ext cx="774475" cy="803518"/>
          </a:xfrm>
          <a:prstGeom prst="rect">
            <a:avLst/>
          </a:prstGeom>
        </p:spPr>
      </p:pic>
      <p:sp>
        <p:nvSpPr>
          <p:cNvPr id="106" name="TextBox 105"/>
          <p:cNvSpPr txBox="1"/>
          <p:nvPr/>
        </p:nvSpPr>
        <p:spPr>
          <a:xfrm>
            <a:off x="7010400" y="381000"/>
            <a:ext cx="1981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Data &amp; addressing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Integers &amp; floats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Machine code &amp; C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x86 assembly programming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Procedures &amp; stacks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Arrays &amp; structs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&amp; caches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Processes</a:t>
            </a:r>
          </a:p>
          <a:p>
            <a:r>
              <a:rPr lang="en-US" sz="1800" dirty="0">
                <a:solidFill>
                  <a:srgbClr val="FF6600"/>
                </a:solidFill>
                <a:latin typeface="Calibri" pitchFamily="34" charset="0"/>
              </a:rPr>
              <a:t>Virtual memory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Memory allocation</a:t>
            </a:r>
          </a:p>
          <a:p>
            <a:r>
              <a:rPr lang="en-US" sz="1800" dirty="0">
                <a:solidFill>
                  <a:srgbClr val="999999"/>
                </a:solidFill>
                <a:latin typeface="Calibri" pitchFamily="34" charset="0"/>
              </a:rPr>
              <a:t>Java vs. C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 bwMode="auto">
          <a:xfrm>
            <a:off x="4225470" y="5727354"/>
            <a:ext cx="1870530" cy="932687"/>
          </a:xfrm>
          <a:prstGeom prst="rect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5550124" y="4413940"/>
            <a:ext cx="3060475" cy="1061629"/>
          </a:xfrm>
          <a:prstGeom prst="rect">
            <a:avLst/>
          </a:prstGeom>
          <a:noFill/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597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DRAM Cache Organization</a:t>
            </a:r>
            <a:endParaRPr lang="en-GB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6876" y="1362075"/>
            <a:ext cx="8428016" cy="4972050"/>
          </a:xfrm>
        </p:spPr>
        <p:txBody>
          <a:bodyPr/>
          <a:lstStyle/>
          <a:p>
            <a:r>
              <a:rPr lang="en-GB" dirty="0" smtClean="0"/>
              <a:t>DRAM cache organization driven by the enormous miss penalty</a:t>
            </a:r>
          </a:p>
          <a:p>
            <a:pPr lvl="1"/>
            <a:r>
              <a:rPr lang="en-GB" dirty="0" smtClean="0"/>
              <a:t>DRAM is about </a:t>
            </a:r>
            <a:r>
              <a:rPr lang="en-GB" dirty="0" smtClean="0">
                <a:solidFill>
                  <a:srgbClr val="FF0000"/>
                </a:solidFill>
              </a:rPr>
              <a:t>10x</a:t>
            </a:r>
            <a:r>
              <a:rPr lang="en-GB" dirty="0" smtClean="0"/>
              <a:t> slower than SRAM</a:t>
            </a:r>
          </a:p>
          <a:p>
            <a:pPr lvl="1"/>
            <a:r>
              <a:rPr lang="en-GB" dirty="0" smtClean="0"/>
              <a:t>Disk is about </a:t>
            </a:r>
            <a:r>
              <a:rPr lang="en-GB" dirty="0" smtClean="0">
                <a:solidFill>
                  <a:srgbClr val="FF0000"/>
                </a:solidFill>
              </a:rPr>
              <a:t>10,000x</a:t>
            </a:r>
            <a:r>
              <a:rPr lang="en-GB" dirty="0" smtClean="0"/>
              <a:t> slower than DRAM</a:t>
            </a:r>
          </a:p>
          <a:p>
            <a:pPr lvl="2"/>
            <a:r>
              <a:rPr lang="en-GB" dirty="0"/>
              <a:t>(for first byte; faster for next byte)</a:t>
            </a:r>
          </a:p>
          <a:p>
            <a:pPr lvl="2"/>
            <a:endParaRPr lang="en-GB" sz="1400" dirty="0" smtClean="0"/>
          </a:p>
          <a:p>
            <a:r>
              <a:rPr lang="en-GB" dirty="0" smtClean="0"/>
              <a:t>Consequences</a:t>
            </a:r>
          </a:p>
          <a:p>
            <a:pPr lvl="1"/>
            <a:r>
              <a:rPr lang="en-GB" dirty="0" smtClean="0"/>
              <a:t>Large page (block) size: typically 4-8 KB, sometimes 4 MB</a:t>
            </a:r>
          </a:p>
          <a:p>
            <a:pPr lvl="1"/>
            <a:r>
              <a:rPr lang="en-GB" dirty="0" smtClean="0"/>
              <a:t>Fully associative </a:t>
            </a:r>
          </a:p>
          <a:p>
            <a:pPr lvl="2"/>
            <a:r>
              <a:rPr lang="en-GB" dirty="0" smtClean="0"/>
              <a:t>Any VP can be placed in any PP</a:t>
            </a:r>
          </a:p>
          <a:p>
            <a:pPr lvl="2"/>
            <a:r>
              <a:rPr lang="en-GB" dirty="0" smtClean="0"/>
              <a:t>Requires a “large” mapping function – different from CPU caches</a:t>
            </a:r>
          </a:p>
          <a:p>
            <a:pPr lvl="1"/>
            <a:r>
              <a:rPr lang="en-GB" dirty="0" smtClean="0"/>
              <a:t>Highly sophisticated, expensive replacement algorithms</a:t>
            </a:r>
          </a:p>
          <a:p>
            <a:pPr lvl="2"/>
            <a:r>
              <a:rPr lang="en-GB" dirty="0" smtClean="0"/>
              <a:t>Too complicated and open-ended to be implemented in hardware</a:t>
            </a:r>
          </a:p>
          <a:p>
            <a:pPr lvl="1"/>
            <a:r>
              <a:rPr lang="en-GB" dirty="0" smtClean="0"/>
              <a:t>Write-back rather than write-through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60174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 bwMode="auto">
          <a:xfrm>
            <a:off x="849998" y="2280692"/>
            <a:ext cx="3749615" cy="1149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Indexing into the “DRAM Cache”</a:t>
            </a:r>
          </a:p>
        </p:txBody>
      </p:sp>
      <p:sp>
        <p:nvSpPr>
          <p:cNvPr id="42" name="Date Placeholder 4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43" name="Slide Number Placeholder 4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46" name="Footer Placeholder 4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836614" y="5443538"/>
            <a:ext cx="7521764" cy="776283"/>
          </a:xfrm>
          <a:ln/>
        </p:spPr>
        <p:txBody>
          <a:bodyPr/>
          <a:lstStyle/>
          <a:p>
            <a:pPr marL="0" indent="0"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How do we perform the VA -&gt; PA translation?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6324600" y="4386263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018213" y="1817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0: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6018213" y="2046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1: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5779402" y="4338638"/>
            <a:ext cx="584839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solidFill>
                  <a:srgbClr val="003300"/>
                </a:solidFill>
                <a:latin typeface="Calibri" pitchFamily="34" charset="0"/>
              </a:rPr>
              <a:t>M-1</a:t>
            </a: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: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056313" y="1524000"/>
            <a:ext cx="1388841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 algn="ctr"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Main memory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3429000" y="2619808"/>
            <a:ext cx="1066800" cy="533400"/>
          </a:xfrm>
          <a:prstGeom prst="rect">
            <a:avLst/>
          </a:prstGeom>
          <a:solidFill>
            <a:srgbClr val="D5F1CF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smtClean="0">
                <a:latin typeface="Calibri" pitchFamily="34" charset="0"/>
              </a:rPr>
              <a:t>MMU</a:t>
            </a:r>
            <a:endParaRPr lang="en-GB" sz="1600" dirty="0">
              <a:latin typeface="Calibri" pitchFamily="34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2274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2:</a:t>
            </a: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6018213" y="25034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3:</a:t>
            </a:r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6324600" y="18224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Rectangle 18"/>
          <p:cNvSpPr>
            <a:spLocks noChangeArrowheads="1"/>
          </p:cNvSpPr>
          <p:nvPr/>
        </p:nvSpPr>
        <p:spPr bwMode="auto">
          <a:xfrm>
            <a:off x="6324600" y="20510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Rectangle 19"/>
          <p:cNvSpPr>
            <a:spLocks noChangeArrowheads="1"/>
          </p:cNvSpPr>
          <p:nvPr/>
        </p:nvSpPr>
        <p:spPr bwMode="auto">
          <a:xfrm>
            <a:off x="6324600" y="22796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Rectangle 20"/>
          <p:cNvSpPr>
            <a:spLocks noChangeArrowheads="1"/>
          </p:cNvSpPr>
          <p:nvPr/>
        </p:nvSpPr>
        <p:spPr bwMode="auto">
          <a:xfrm>
            <a:off x="6324600" y="2508250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7" name="Rectangle 21"/>
          <p:cNvSpPr>
            <a:spLocks noChangeArrowheads="1"/>
          </p:cNvSpPr>
          <p:nvPr/>
        </p:nvSpPr>
        <p:spPr bwMode="auto">
          <a:xfrm>
            <a:off x="6324600" y="27368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8" name="Rectangle 22"/>
          <p:cNvSpPr>
            <a:spLocks noChangeArrowheads="1"/>
          </p:cNvSpPr>
          <p:nvPr/>
        </p:nvSpPr>
        <p:spPr bwMode="auto">
          <a:xfrm>
            <a:off x="6324600" y="29654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6018213" y="27320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4:</a:t>
            </a: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6018213" y="29606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5:</a:t>
            </a:r>
          </a:p>
        </p:txBody>
      </p:sp>
      <p:sp>
        <p:nvSpPr>
          <p:cNvPr id="9241" name="Rectangle 25"/>
          <p:cNvSpPr>
            <a:spLocks noChangeArrowheads="1"/>
          </p:cNvSpPr>
          <p:nvPr/>
        </p:nvSpPr>
        <p:spPr bwMode="auto">
          <a:xfrm>
            <a:off x="6324600" y="31940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2" name="Rectangle 26"/>
          <p:cNvSpPr>
            <a:spLocks noChangeArrowheads="1"/>
          </p:cNvSpPr>
          <p:nvPr/>
        </p:nvSpPr>
        <p:spPr bwMode="auto">
          <a:xfrm>
            <a:off x="6324600" y="3422650"/>
            <a:ext cx="914400" cy="228600"/>
          </a:xfrm>
          <a:prstGeom prst="rect">
            <a:avLst/>
          </a:prstGeom>
          <a:solidFill>
            <a:srgbClr val="C0C0C0"/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3" name="Text Box 27"/>
          <p:cNvSpPr txBox="1">
            <a:spLocks noChangeArrowheads="1"/>
          </p:cNvSpPr>
          <p:nvPr/>
        </p:nvSpPr>
        <p:spPr bwMode="auto">
          <a:xfrm>
            <a:off x="6018213" y="31892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6:</a:t>
            </a:r>
          </a:p>
        </p:txBody>
      </p:sp>
      <p:sp>
        <p:nvSpPr>
          <p:cNvPr id="9244" name="Text Box 28"/>
          <p:cNvSpPr txBox="1">
            <a:spLocks noChangeArrowheads="1"/>
          </p:cNvSpPr>
          <p:nvPr/>
        </p:nvSpPr>
        <p:spPr bwMode="auto">
          <a:xfrm>
            <a:off x="6019800" y="341788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7:</a:t>
            </a:r>
          </a:p>
        </p:txBody>
      </p:sp>
      <p:sp>
        <p:nvSpPr>
          <p:cNvPr id="9245" name="Rectangle 29"/>
          <p:cNvSpPr>
            <a:spLocks noChangeArrowheads="1"/>
          </p:cNvSpPr>
          <p:nvPr/>
        </p:nvSpPr>
        <p:spPr bwMode="auto">
          <a:xfrm>
            <a:off x="6324600" y="4162425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4557652" y="2378791"/>
            <a:ext cx="139580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Physical </a:t>
            </a:r>
            <a:r>
              <a:rPr lang="en-GB" sz="1400" dirty="0" smtClean="0">
                <a:latin typeface="Calibri" pitchFamily="34" charset="0"/>
              </a:rPr>
              <a:t>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(PA)</a:t>
            </a:r>
          </a:p>
        </p:txBody>
      </p:sp>
      <p:sp>
        <p:nvSpPr>
          <p:cNvPr id="9247" name="AutoShape 31"/>
          <p:cNvSpPr>
            <a:spLocks/>
          </p:cNvSpPr>
          <p:nvPr/>
        </p:nvSpPr>
        <p:spPr bwMode="auto">
          <a:xfrm>
            <a:off x="7315201" y="2736850"/>
            <a:ext cx="76200" cy="914400"/>
          </a:xfrm>
          <a:prstGeom prst="rightBrace">
            <a:avLst>
              <a:gd name="adj1" fmla="val 100000"/>
              <a:gd name="adj2" fmla="val 50000"/>
            </a:avLst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Text Box 32"/>
          <p:cNvSpPr txBox="1">
            <a:spLocks noChangeArrowheads="1"/>
          </p:cNvSpPr>
          <p:nvPr/>
        </p:nvSpPr>
        <p:spPr bwMode="auto">
          <a:xfrm>
            <a:off x="4000500" y="5000625"/>
            <a:ext cx="956970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Data word</a:t>
            </a:r>
          </a:p>
        </p:txBody>
      </p:sp>
      <p:sp>
        <p:nvSpPr>
          <p:cNvPr id="9249" name="Rectangle 33"/>
          <p:cNvSpPr>
            <a:spLocks noChangeArrowheads="1"/>
          </p:cNvSpPr>
          <p:nvPr/>
        </p:nvSpPr>
        <p:spPr bwMode="auto">
          <a:xfrm>
            <a:off x="6324600" y="3651701"/>
            <a:ext cx="914400" cy="228600"/>
          </a:xfrm>
          <a:prstGeom prst="rect">
            <a:avLst/>
          </a:prstGeom>
          <a:solidFill>
            <a:schemeClr val="bg1">
              <a:lumMod val="95000"/>
            </a:schemeClr>
          </a:solidFill>
          <a:ln w="1908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6018213" y="3652838"/>
            <a:ext cx="342785" cy="3060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360" tIns="44280" rIns="90360" bIns="44280">
            <a:spAutoFit/>
          </a:bodyPr>
          <a:lstStyle/>
          <a:p>
            <a:pPr>
              <a:lnSpc>
                <a:spcPct val="88000"/>
              </a:lnSpc>
              <a:spcBef>
                <a:spcPts val="600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rgbClr val="003300"/>
                </a:solidFill>
                <a:latin typeface="Calibri" pitchFamily="34" charset="0"/>
              </a:rPr>
              <a:t>8:</a:t>
            </a:r>
          </a:p>
        </p:txBody>
      </p:sp>
      <p:sp>
        <p:nvSpPr>
          <p:cNvPr id="9251" name="Rectangle 35"/>
          <p:cNvSpPr>
            <a:spLocks noChangeArrowheads="1"/>
          </p:cNvSpPr>
          <p:nvPr/>
        </p:nvSpPr>
        <p:spPr bwMode="auto">
          <a:xfrm>
            <a:off x="6400800" y="3886200"/>
            <a:ext cx="914400" cy="228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eaVert" wrap="none" lIns="90360" tIns="44280" rIns="90360" bIns="44280" anchor="ctr"/>
          <a:lstStyle/>
          <a:p>
            <a:pPr algn="ctr" rtl="1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dirty="0">
                <a:latin typeface="Calibri" pitchFamily="34" charset="0"/>
              </a:rPr>
              <a:t>...</a:t>
            </a:r>
          </a:p>
        </p:txBody>
      </p:sp>
      <p:cxnSp>
        <p:nvCxnSpPr>
          <p:cNvPr id="40" name="Straight Arrow Connector 39"/>
          <p:cNvCxnSpPr>
            <a:stCxn id="9226" idx="3"/>
            <a:endCxn id="9239" idx="1"/>
          </p:cNvCxnSpPr>
          <p:nvPr/>
        </p:nvCxnSpPr>
        <p:spPr bwMode="auto">
          <a:xfrm flipV="1">
            <a:off x="4495800" y="2885132"/>
            <a:ext cx="1522413" cy="1376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 flipH="1">
            <a:off x="7467601" y="3194050"/>
            <a:ext cx="533399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rot="5400000">
            <a:off x="7080250" y="4109244"/>
            <a:ext cx="1839912" cy="1588"/>
          </a:xfrm>
          <a:prstGeom prst="line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hape 60"/>
          <p:cNvCxnSpPr>
            <a:endCxn id="37" idx="2"/>
          </p:cNvCxnSpPr>
          <p:nvPr/>
        </p:nvCxnSpPr>
        <p:spPr bwMode="auto">
          <a:xfrm rot="10800000">
            <a:off x="1524000" y="3153695"/>
            <a:ext cx="6475412" cy="1876304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Rectangle 10"/>
          <p:cNvSpPr>
            <a:spLocks noChangeArrowheads="1"/>
          </p:cNvSpPr>
          <p:nvPr/>
        </p:nvSpPr>
        <p:spPr bwMode="auto">
          <a:xfrm>
            <a:off x="990600" y="2620295"/>
            <a:ext cx="1066800" cy="533400"/>
          </a:xfrm>
          <a:prstGeom prst="rect">
            <a:avLst/>
          </a:prstGeom>
          <a:solidFill>
            <a:srgbClr val="F1C7C7"/>
          </a:solidFill>
          <a:ln w="126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alibri" pitchFamily="34" charset="0"/>
              </a:rPr>
              <a:t>CPU</a:t>
            </a:r>
          </a:p>
        </p:txBody>
      </p:sp>
      <p:cxnSp>
        <p:nvCxnSpPr>
          <p:cNvPr id="38" name="Straight Arrow Connector 37"/>
          <p:cNvCxnSpPr>
            <a:stCxn id="37" idx="3"/>
          </p:cNvCxnSpPr>
          <p:nvPr/>
        </p:nvCxnSpPr>
        <p:spPr bwMode="auto">
          <a:xfrm flipV="1">
            <a:off x="2057400" y="2882426"/>
            <a:ext cx="1370013" cy="456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 Box 9"/>
          <p:cNvSpPr txBox="1">
            <a:spLocks noChangeArrowheads="1"/>
          </p:cNvSpPr>
          <p:nvPr/>
        </p:nvSpPr>
        <p:spPr bwMode="auto">
          <a:xfrm>
            <a:off x="2057839" y="2378791"/>
            <a:ext cx="1305078" cy="5168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Virtual address</a:t>
            </a:r>
            <a:endParaRPr lang="en-GB" sz="1400" dirty="0">
              <a:latin typeface="Calibri" pitchFamily="34" charset="0"/>
            </a:endParaRP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latin typeface="Calibri" pitchFamily="34" charset="0"/>
              </a:rPr>
              <a:t>(VA</a:t>
            </a:r>
            <a:r>
              <a:rPr lang="en-GB" sz="1400" dirty="0">
                <a:latin typeface="Calibri" pitchFamily="34" charset="0"/>
              </a:rPr>
              <a:t>)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762000" y="1976700"/>
            <a:ext cx="1058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CPU Chip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5105400" y="2815141"/>
            <a:ext cx="307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362200" y="2882426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0" dirty="0" smtClean="0">
                <a:latin typeface="Courier New"/>
                <a:cs typeface="Courier New"/>
              </a:rPr>
              <a:t>4100</a:t>
            </a:r>
          </a:p>
        </p:txBody>
      </p:sp>
    </p:spTree>
    <p:extLst>
      <p:ext uri="{BB962C8B-B14F-4D97-AF65-F5344CB8AC3E}">
        <p14:creationId xmlns:p14="http://schemas.microsoft.com/office/powerpoint/2010/main" val="211598321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Address Translation: Page Tables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i="1" dirty="0" smtClean="0">
                <a:solidFill>
                  <a:srgbClr val="C00000"/>
                </a:solidFill>
              </a:rPr>
              <a:t>page table </a:t>
            </a:r>
            <a:r>
              <a:rPr lang="en-GB" dirty="0" smtClean="0"/>
              <a:t>(PT) is an array of </a:t>
            </a:r>
            <a:r>
              <a:rPr lang="en-GB" i="1" dirty="0" smtClean="0">
                <a:solidFill>
                  <a:srgbClr val="C00000"/>
                </a:solidFill>
              </a:rPr>
              <a:t>page table entries</a:t>
            </a:r>
            <a:r>
              <a:rPr lang="en-GB" dirty="0" smtClean="0"/>
              <a:t> (</a:t>
            </a:r>
            <a:r>
              <a:rPr lang="en-GB" dirty="0" err="1" smtClean="0"/>
              <a:t>PTEs</a:t>
            </a:r>
            <a:r>
              <a:rPr lang="en-GB" dirty="0" smtClean="0"/>
              <a:t>) that maps virtual pages to physical pages.</a:t>
            </a:r>
            <a:endParaRPr lang="en-GB" dirty="0"/>
          </a:p>
        </p:txBody>
      </p:sp>
      <p:sp>
        <p:nvSpPr>
          <p:cNvPr id="61" name="Date Placeholder 6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0" name="Slide Number Placeholder 5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2" name="Footer Placeholder 6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2120900" y="46767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120900" y="4905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120900" y="4448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120900" y="33051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2120900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2120900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2120900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2120900" y="42195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2073631" y="51751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5348288" y="23622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5465763" y="34006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5465763" y="36099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2946400" y="47974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2946400" y="34274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2971800" y="31988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2921000" y="29702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5345105" y="4359275"/>
            <a:ext cx="1652606" cy="57792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</a:t>
            </a:r>
            <a:r>
              <a:rPr lang="en-GB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(disk)</a:t>
            </a:r>
            <a:endParaRPr lang="en-GB" sz="1600" dirty="0">
              <a:solidFill>
                <a:schemeClr val="tx1">
                  <a:lumMod val="65000"/>
                  <a:lumOff val="35000"/>
                </a:schemeClr>
              </a:solidFill>
              <a:latin typeface="Calibri" pitchFamily="34" charset="0"/>
            </a:endParaRP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1816100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1816100" y="4905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1816100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1816100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1816100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1816100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1816100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1816100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652295" y="30003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1824127" y="32750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1824920" y="35079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1824127" y="39737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1824920" y="41808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1824127" y="44202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1824920" y="48796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1824127" y="46467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1824920" y="37408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2252370" y="25114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1209497" y="32399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1206322" y="48528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6831013" y="29098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5465763" y="31750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5465763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2895600" y="50038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2895600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2895600" y="38671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2895600" y="3632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6843713" y="3570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5473700" y="49879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5473700" y="52984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5473700" y="59194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5473700" y="62299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5473700" y="65405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2895600" y="40763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2908300" y="41210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2895600" y="42862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2940050" y="36433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5473700" y="56089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2" name="Rectangle 1"/>
          <p:cNvSpPr/>
          <p:nvPr/>
        </p:nvSpPr>
        <p:spPr>
          <a:xfrm>
            <a:off x="962900" y="6068566"/>
            <a:ext cx="3792952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75" lvl="1" algn="ctr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i="1" dirty="0">
                <a:solidFill>
                  <a:srgbClr val="C00000"/>
                </a:solidFill>
                <a:latin typeface="Calibri"/>
                <a:cs typeface="Calibri"/>
              </a:rPr>
              <a:t>How many page tables are in the system?</a:t>
            </a:r>
            <a:endParaRPr lang="en-GB" sz="1600" dirty="0">
              <a:solidFill>
                <a:srgbClr val="C00000"/>
              </a:solidFill>
              <a:latin typeface="Calibri"/>
              <a:cs typeface="Calibri"/>
            </a:endParaRPr>
          </a:p>
          <a:p>
            <a:pPr marL="3175" lvl="1" algn="ctr"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1600" dirty="0">
                <a:solidFill>
                  <a:srgbClr val="000000"/>
                </a:solidFill>
                <a:latin typeface="Calibri"/>
                <a:cs typeface="Calibri"/>
              </a:rPr>
              <a:t>One per process</a:t>
            </a:r>
            <a:endParaRPr lang="en-GB" sz="1600" i="1" dirty="0">
              <a:solidFill>
                <a:srgbClr val="000000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981367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8" grpId="0"/>
      <p:bldP spid="14349" grpId="0" animBg="1"/>
      <p:bldP spid="14350" grpId="0" animBg="1"/>
      <p:bldP spid="14351" grpId="0" animBg="1"/>
      <p:bldP spid="14352" grpId="0" animBg="1"/>
      <p:bldP spid="14353" grpId="0" animBg="1"/>
      <p:bldP spid="14354" grpId="0" animBg="1"/>
      <p:bldP spid="14355" grpId="0"/>
      <p:bldP spid="14376" grpId="0"/>
      <p:bldP spid="14377" grpId="0" animBg="1"/>
      <p:bldP spid="14378" grpId="0" animBg="1"/>
      <p:bldP spid="14383" grpId="0"/>
      <p:bldP spid="14384" grpId="0" animBg="1"/>
      <p:bldP spid="14385" grpId="0" animBg="1"/>
      <p:bldP spid="14386" grpId="0" animBg="1"/>
      <p:bldP spid="14387" grpId="0" animBg="1"/>
      <p:bldP spid="14388" grpId="0" animBg="1"/>
      <p:bldP spid="14390" grpId="0" animBg="1"/>
      <p:bldP spid="14392" grpId="0" animBg="1"/>
      <p:bldP spid="1439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Address Translation With a Page Table</a:t>
            </a:r>
            <a:endParaRPr lang="en-US" dirty="0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2" name="Footer Placeholder 3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3753117" y="1840468"/>
            <a:ext cx="2514600" cy="3048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number (VPN)</a:t>
            </a:r>
            <a:endParaRPr lang="en-US" sz="1400" dirty="0">
              <a:latin typeface="+mn-lt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6267717" y="18404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Virtual page offset (VPO)</a:t>
            </a:r>
            <a:endParaRPr lang="en-US" sz="1400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753117" y="32120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3372117" y="32120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3753117" y="35168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372117" y="3516868"/>
            <a:ext cx="381000" cy="304800"/>
          </a:xfrm>
          <a:prstGeom prst="rect">
            <a:avLst/>
          </a:prstGeom>
          <a:solidFill>
            <a:srgbClr val="8DBA84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753117" y="38216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372117" y="38216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3753117" y="4126468"/>
            <a:ext cx="25146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372117" y="4126468"/>
            <a:ext cx="381000" cy="304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 bwMode="auto">
          <a:xfrm>
            <a:off x="3753117" y="5726668"/>
            <a:ext cx="2514600" cy="304800"/>
          </a:xfrm>
          <a:prstGeom prst="rect">
            <a:avLst/>
          </a:prstGeom>
          <a:solidFill>
            <a:srgbClr val="D5F1C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Physical page number (PPN)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6267717" y="5726668"/>
            <a:ext cx="21336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400" dirty="0" smtClean="0">
                <a:latin typeface="+mn-lt"/>
              </a:rPr>
              <a:t>Physical page offset (PPO)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3916" y="1459468"/>
            <a:ext cx="2162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Virtual address (VA)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76917" y="6031468"/>
            <a:ext cx="2268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Physical address (PA)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85355" y="2939463"/>
            <a:ext cx="5547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Valid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920703" y="2940531"/>
            <a:ext cx="227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alibri" pitchFamily="34" charset="0"/>
              </a:rPr>
              <a:t>Physical page number (PPN)</a:t>
            </a:r>
          </a:p>
        </p:txBody>
      </p:sp>
      <p:cxnSp>
        <p:nvCxnSpPr>
          <p:cNvPr id="24" name="Elbow Connector 23"/>
          <p:cNvCxnSpPr>
            <a:stCxn id="3" idx="1"/>
            <a:endCxn id="8" idx="1"/>
          </p:cNvCxnSpPr>
          <p:nvPr/>
        </p:nvCxnSpPr>
        <p:spPr bwMode="auto">
          <a:xfrm rot="10800000" flipV="1">
            <a:off x="3372117" y="1992868"/>
            <a:ext cx="381000" cy="1676400"/>
          </a:xfrm>
          <a:prstGeom prst="bentConnector3">
            <a:avLst>
              <a:gd name="adj1" fmla="val 258028"/>
            </a:avLst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7" name="Straight Arrow Connector 26"/>
          <p:cNvCxnSpPr>
            <a:stCxn id="4" idx="2"/>
            <a:endCxn id="14" idx="0"/>
          </p:cNvCxnSpPr>
          <p:nvPr/>
        </p:nvCxnSpPr>
        <p:spPr bwMode="auto">
          <a:xfrm rot="5400000">
            <a:off x="5543817" y="3935968"/>
            <a:ext cx="35814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7" idx="2"/>
            <a:endCxn id="13" idx="0"/>
          </p:cNvCxnSpPr>
          <p:nvPr/>
        </p:nvCxnSpPr>
        <p:spPr bwMode="auto">
          <a:xfrm rot="5400000">
            <a:off x="4057917" y="4774168"/>
            <a:ext cx="1905000" cy="1588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 bwMode="auto">
          <a:xfrm>
            <a:off x="453279" y="1633336"/>
            <a:ext cx="1524000" cy="719063"/>
          </a:xfrm>
          <a:prstGeom prst="rect">
            <a:avLst/>
          </a:prstGeom>
          <a:solidFill>
            <a:srgbClr val="F1C7C7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Page table </a:t>
            </a:r>
            <a:b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</a:br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base register</a:t>
            </a:r>
          </a:p>
          <a:p>
            <a:pPr lvl="0" algn="ctr"/>
            <a:r>
              <a:rPr lang="en-US" sz="1400" dirty="0" smtClean="0">
                <a:solidFill>
                  <a:srgbClr val="000000"/>
                </a:solidFill>
                <a:latin typeface="Calibri" pitchFamily="34" charset="0"/>
              </a:rPr>
              <a:t>(PTBR)</a:t>
            </a:r>
          </a:p>
        </p:txBody>
      </p:sp>
      <p:cxnSp>
        <p:nvCxnSpPr>
          <p:cNvPr id="38" name="Shape 37"/>
          <p:cNvCxnSpPr/>
          <p:nvPr/>
        </p:nvCxnSpPr>
        <p:spPr bwMode="auto">
          <a:xfrm rot="5400000">
            <a:off x="2286267" y="3459719"/>
            <a:ext cx="1066800" cy="1485900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hape 39"/>
          <p:cNvCxnSpPr>
            <a:stCxn id="36" idx="2"/>
          </p:cNvCxnSpPr>
          <p:nvPr/>
        </p:nvCxnSpPr>
        <p:spPr bwMode="auto">
          <a:xfrm rot="16200000" flipH="1">
            <a:off x="1863863" y="1703814"/>
            <a:ext cx="859669" cy="2156837"/>
          </a:xfrm>
          <a:prstGeom prst="bentConnector2">
            <a:avLst/>
          </a:prstGeom>
          <a:noFill/>
          <a:ln w="25400" cap="flat" cmpd="sng" algn="ctr">
            <a:solidFill>
              <a:srgbClr val="99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3272477" y="2639892"/>
            <a:ext cx="129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Page table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195962" y="2756841"/>
            <a:ext cx="1412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990000"/>
                </a:solidFill>
                <a:latin typeface="Calibri" pitchFamily="34" charset="0"/>
              </a:rPr>
              <a:t>Page table address </a:t>
            </a:r>
          </a:p>
          <a:p>
            <a:r>
              <a:rPr lang="en-US" sz="1200" dirty="0" smtClean="0">
                <a:solidFill>
                  <a:srgbClr val="990000"/>
                </a:solidFill>
                <a:latin typeface="Calibri" pitchFamily="34" charset="0"/>
              </a:rPr>
              <a:t>for process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413195" y="4371965"/>
            <a:ext cx="168552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400" dirty="0" smtClean="0">
                <a:latin typeface="Calibri" pitchFamily="34" charset="0"/>
              </a:rPr>
              <a:t>Valid bit = 0: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page not in memory</a:t>
            </a:r>
          </a:p>
          <a:p>
            <a:pPr algn="r"/>
            <a:r>
              <a:rPr lang="en-US" sz="1400" dirty="0" smtClean="0">
                <a:latin typeface="Calibri" pitchFamily="34" charset="0"/>
              </a:rPr>
              <a:t>(page fault)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3331" y="5292421"/>
            <a:ext cx="29720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In most cases, the hardware (the </a:t>
            </a:r>
            <a:r>
              <a:rPr lang="en-US" sz="1800" i="1" dirty="0" smtClean="0">
                <a:latin typeface="Calibri" pitchFamily="34" charset="0"/>
              </a:rPr>
              <a:t>MMU</a:t>
            </a:r>
            <a:r>
              <a:rPr lang="en-US" sz="1800" dirty="0" smtClean="0">
                <a:latin typeface="Calibri" pitchFamily="34" charset="0"/>
              </a:rPr>
              <a:t>) can perform this translation on its own, without software assistance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2" grpId="0"/>
      <p:bldP spid="1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Hit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6048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hit: </a:t>
            </a:r>
            <a:r>
              <a:rPr lang="en-GB" dirty="0" smtClean="0"/>
              <a:t>reference to VM byte that is in physical memory</a:t>
            </a:r>
            <a:endParaRPr lang="en-GB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16334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16409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1" name="Shape 60"/>
          <p:cNvCxnSpPr>
            <a:stCxn id="59" idx="2"/>
            <a:endCxn id="14372" idx="1"/>
          </p:cNvCxnSpPr>
          <p:nvPr/>
        </p:nvCxnSpPr>
        <p:spPr bwMode="auto">
          <a:xfrm rot="16200000" flipH="1">
            <a:off x="1543358" y="2319029"/>
            <a:ext cx="983343" cy="170785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3" name="Slide Number Placeholder 6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2" name="Date Placeholder 6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25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 smtClean="0">
                <a:solidFill>
                  <a:srgbClr val="C00000"/>
                </a:solidFill>
              </a:rPr>
              <a:t>Page fault: </a:t>
            </a:r>
            <a:r>
              <a:rPr lang="en-GB" dirty="0" smtClean="0"/>
              <a:t>reference to VM byte that is </a:t>
            </a:r>
            <a:r>
              <a:rPr lang="en-GB" dirty="0" smtClean="0">
                <a:solidFill>
                  <a:srgbClr val="C00000"/>
                </a:solidFill>
              </a:rPr>
              <a:t>NOT </a:t>
            </a:r>
            <a:r>
              <a:rPr lang="en-GB" dirty="0" smtClean="0"/>
              <a:t>in physical memory </a:t>
            </a:r>
            <a:endParaRPr lang="en-GB" dirty="0"/>
          </a:p>
        </p:txBody>
      </p: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4" name="Date Placeholder 6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66" name="Rectangle 3"/>
          <p:cNvSpPr>
            <a:spLocks noChangeArrowheads="1"/>
          </p:cNvSpPr>
          <p:nvPr/>
        </p:nvSpPr>
        <p:spPr bwMode="auto">
          <a:xfrm>
            <a:off x="31849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7" name="Rectangle 4"/>
          <p:cNvSpPr>
            <a:spLocks noChangeArrowheads="1"/>
          </p:cNvSpPr>
          <p:nvPr/>
        </p:nvSpPr>
        <p:spPr bwMode="auto">
          <a:xfrm>
            <a:off x="31849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5"/>
          <p:cNvSpPr>
            <a:spLocks noChangeArrowheads="1"/>
          </p:cNvSpPr>
          <p:nvPr/>
        </p:nvSpPr>
        <p:spPr bwMode="auto">
          <a:xfrm>
            <a:off x="31849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69" name="Rectangle 6"/>
          <p:cNvSpPr>
            <a:spLocks noChangeArrowheads="1"/>
          </p:cNvSpPr>
          <p:nvPr/>
        </p:nvSpPr>
        <p:spPr bwMode="auto">
          <a:xfrm>
            <a:off x="31849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70" name="Rectangle 7"/>
          <p:cNvSpPr>
            <a:spLocks noChangeArrowheads="1"/>
          </p:cNvSpPr>
          <p:nvPr/>
        </p:nvSpPr>
        <p:spPr bwMode="auto">
          <a:xfrm>
            <a:off x="31849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Rectangle 8"/>
          <p:cNvSpPr>
            <a:spLocks noChangeArrowheads="1"/>
          </p:cNvSpPr>
          <p:nvPr/>
        </p:nvSpPr>
        <p:spPr bwMode="auto">
          <a:xfrm>
            <a:off x="31849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Rectangle 9"/>
          <p:cNvSpPr>
            <a:spLocks noChangeArrowheads="1"/>
          </p:cNvSpPr>
          <p:nvPr/>
        </p:nvSpPr>
        <p:spPr bwMode="auto">
          <a:xfrm>
            <a:off x="31849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Rectangle 10"/>
          <p:cNvSpPr>
            <a:spLocks noChangeArrowheads="1"/>
          </p:cNvSpPr>
          <p:nvPr/>
        </p:nvSpPr>
        <p:spPr bwMode="auto">
          <a:xfrm>
            <a:off x="31849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31376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75" name="Text Box 12"/>
          <p:cNvSpPr txBox="1">
            <a:spLocks noChangeArrowheads="1"/>
          </p:cNvSpPr>
          <p:nvPr/>
        </p:nvSpPr>
        <p:spPr bwMode="auto">
          <a:xfrm>
            <a:off x="64123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76" name="Rectangle 13"/>
          <p:cNvSpPr>
            <a:spLocks noChangeArrowheads="1"/>
          </p:cNvSpPr>
          <p:nvPr/>
        </p:nvSpPr>
        <p:spPr bwMode="auto">
          <a:xfrm>
            <a:off x="65298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77" name="Rectangle 14"/>
          <p:cNvSpPr>
            <a:spLocks noChangeArrowheads="1"/>
          </p:cNvSpPr>
          <p:nvPr/>
        </p:nvSpPr>
        <p:spPr bwMode="auto">
          <a:xfrm>
            <a:off x="65298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78" name="Line 15"/>
          <p:cNvSpPr>
            <a:spLocks noChangeShapeType="1"/>
          </p:cNvSpPr>
          <p:nvPr/>
        </p:nvSpPr>
        <p:spPr bwMode="auto">
          <a:xfrm>
            <a:off x="40104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9" name="Line 16"/>
          <p:cNvSpPr>
            <a:spLocks noChangeShapeType="1"/>
          </p:cNvSpPr>
          <p:nvPr/>
        </p:nvSpPr>
        <p:spPr bwMode="auto">
          <a:xfrm flipV="1">
            <a:off x="40104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0" name="Line 17"/>
          <p:cNvSpPr>
            <a:spLocks noChangeShapeType="1"/>
          </p:cNvSpPr>
          <p:nvPr/>
        </p:nvSpPr>
        <p:spPr bwMode="auto">
          <a:xfrm flipV="1">
            <a:off x="40358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1" name="Line 18"/>
          <p:cNvSpPr>
            <a:spLocks noChangeShapeType="1"/>
          </p:cNvSpPr>
          <p:nvPr/>
        </p:nvSpPr>
        <p:spPr bwMode="auto">
          <a:xfrm flipV="1">
            <a:off x="39850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" name="Text Box 19"/>
          <p:cNvSpPr txBox="1">
            <a:spLocks noChangeArrowheads="1"/>
          </p:cNvSpPr>
          <p:nvPr/>
        </p:nvSpPr>
        <p:spPr bwMode="auto">
          <a:xfrm>
            <a:off x="64647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83" name="Rectangle 20"/>
          <p:cNvSpPr>
            <a:spLocks noChangeArrowheads="1"/>
          </p:cNvSpPr>
          <p:nvPr/>
        </p:nvSpPr>
        <p:spPr bwMode="auto">
          <a:xfrm>
            <a:off x="28801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Rectangle 21"/>
          <p:cNvSpPr>
            <a:spLocks noChangeArrowheads="1"/>
          </p:cNvSpPr>
          <p:nvPr/>
        </p:nvSpPr>
        <p:spPr bwMode="auto">
          <a:xfrm>
            <a:off x="28801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Rectangle 22"/>
          <p:cNvSpPr>
            <a:spLocks noChangeArrowheads="1"/>
          </p:cNvSpPr>
          <p:nvPr/>
        </p:nvSpPr>
        <p:spPr bwMode="auto">
          <a:xfrm>
            <a:off x="28801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6" name="Rectangle 23"/>
          <p:cNvSpPr>
            <a:spLocks noChangeArrowheads="1"/>
          </p:cNvSpPr>
          <p:nvPr/>
        </p:nvSpPr>
        <p:spPr bwMode="auto">
          <a:xfrm>
            <a:off x="28801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24"/>
          <p:cNvSpPr>
            <a:spLocks noChangeArrowheads="1"/>
          </p:cNvSpPr>
          <p:nvPr/>
        </p:nvSpPr>
        <p:spPr bwMode="auto">
          <a:xfrm>
            <a:off x="28801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Rectangle 25"/>
          <p:cNvSpPr>
            <a:spLocks noChangeArrowheads="1"/>
          </p:cNvSpPr>
          <p:nvPr/>
        </p:nvSpPr>
        <p:spPr bwMode="auto">
          <a:xfrm>
            <a:off x="28801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Rectangle 26"/>
          <p:cNvSpPr>
            <a:spLocks noChangeArrowheads="1"/>
          </p:cNvSpPr>
          <p:nvPr/>
        </p:nvSpPr>
        <p:spPr bwMode="auto">
          <a:xfrm>
            <a:off x="28801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Rectangle 27"/>
          <p:cNvSpPr>
            <a:spLocks noChangeArrowheads="1"/>
          </p:cNvSpPr>
          <p:nvPr/>
        </p:nvSpPr>
        <p:spPr bwMode="auto">
          <a:xfrm>
            <a:off x="28801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Text Box 28"/>
          <p:cNvSpPr txBox="1">
            <a:spLocks noChangeArrowheads="1"/>
          </p:cNvSpPr>
          <p:nvPr/>
        </p:nvSpPr>
        <p:spPr bwMode="auto">
          <a:xfrm>
            <a:off x="2729293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92" name="Text Box 29"/>
          <p:cNvSpPr txBox="1">
            <a:spLocks noChangeArrowheads="1"/>
          </p:cNvSpPr>
          <p:nvPr/>
        </p:nvSpPr>
        <p:spPr bwMode="auto">
          <a:xfrm>
            <a:off x="28881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3" name="Text Box 30"/>
          <p:cNvSpPr txBox="1">
            <a:spLocks noChangeArrowheads="1"/>
          </p:cNvSpPr>
          <p:nvPr/>
        </p:nvSpPr>
        <p:spPr bwMode="auto">
          <a:xfrm>
            <a:off x="28889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94" name="Text Box 31"/>
          <p:cNvSpPr txBox="1">
            <a:spLocks noChangeArrowheads="1"/>
          </p:cNvSpPr>
          <p:nvPr/>
        </p:nvSpPr>
        <p:spPr bwMode="auto">
          <a:xfrm>
            <a:off x="28881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5" name="Text Box 32"/>
          <p:cNvSpPr txBox="1">
            <a:spLocks noChangeArrowheads="1"/>
          </p:cNvSpPr>
          <p:nvPr/>
        </p:nvSpPr>
        <p:spPr bwMode="auto">
          <a:xfrm>
            <a:off x="28889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96" name="Text Box 33"/>
          <p:cNvSpPr txBox="1">
            <a:spLocks noChangeArrowheads="1"/>
          </p:cNvSpPr>
          <p:nvPr/>
        </p:nvSpPr>
        <p:spPr bwMode="auto">
          <a:xfrm>
            <a:off x="28881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7" name="Text Box 34"/>
          <p:cNvSpPr txBox="1">
            <a:spLocks noChangeArrowheads="1"/>
          </p:cNvSpPr>
          <p:nvPr/>
        </p:nvSpPr>
        <p:spPr bwMode="auto">
          <a:xfrm>
            <a:off x="28889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98" name="Text Box 35"/>
          <p:cNvSpPr txBox="1">
            <a:spLocks noChangeArrowheads="1"/>
          </p:cNvSpPr>
          <p:nvPr/>
        </p:nvSpPr>
        <p:spPr bwMode="auto">
          <a:xfrm>
            <a:off x="28881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99" name="Text Box 36"/>
          <p:cNvSpPr txBox="1">
            <a:spLocks noChangeArrowheads="1"/>
          </p:cNvSpPr>
          <p:nvPr/>
        </p:nvSpPr>
        <p:spPr bwMode="auto">
          <a:xfrm>
            <a:off x="28889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00" name="Text Box 37"/>
          <p:cNvSpPr txBox="1">
            <a:spLocks noChangeArrowheads="1"/>
          </p:cNvSpPr>
          <p:nvPr/>
        </p:nvSpPr>
        <p:spPr bwMode="auto">
          <a:xfrm>
            <a:off x="3329368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01" name="Text Box 38"/>
          <p:cNvSpPr txBox="1">
            <a:spLocks noChangeArrowheads="1"/>
          </p:cNvSpPr>
          <p:nvPr/>
        </p:nvSpPr>
        <p:spPr bwMode="auto">
          <a:xfrm>
            <a:off x="22735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02" name="Text Box 39"/>
          <p:cNvSpPr txBox="1">
            <a:spLocks noChangeArrowheads="1"/>
          </p:cNvSpPr>
          <p:nvPr/>
        </p:nvSpPr>
        <p:spPr bwMode="auto">
          <a:xfrm>
            <a:off x="22703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78950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04" name="Rectangle 41"/>
          <p:cNvSpPr>
            <a:spLocks noChangeArrowheads="1"/>
          </p:cNvSpPr>
          <p:nvPr/>
        </p:nvSpPr>
        <p:spPr bwMode="auto">
          <a:xfrm>
            <a:off x="65298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05" name="Rectangle 42"/>
          <p:cNvSpPr>
            <a:spLocks noChangeArrowheads="1"/>
          </p:cNvSpPr>
          <p:nvPr/>
        </p:nvSpPr>
        <p:spPr bwMode="auto">
          <a:xfrm>
            <a:off x="65298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06" name="Oval 43"/>
          <p:cNvSpPr>
            <a:spLocks noChangeArrowheads="1"/>
          </p:cNvSpPr>
          <p:nvPr/>
        </p:nvSpPr>
        <p:spPr bwMode="auto">
          <a:xfrm>
            <a:off x="39596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" name="Oval 44"/>
          <p:cNvSpPr>
            <a:spLocks noChangeArrowheads="1"/>
          </p:cNvSpPr>
          <p:nvPr/>
        </p:nvSpPr>
        <p:spPr bwMode="auto">
          <a:xfrm>
            <a:off x="39596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Oval 45"/>
          <p:cNvSpPr>
            <a:spLocks noChangeArrowheads="1"/>
          </p:cNvSpPr>
          <p:nvPr/>
        </p:nvSpPr>
        <p:spPr bwMode="auto">
          <a:xfrm>
            <a:off x="39596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Oval 46"/>
          <p:cNvSpPr>
            <a:spLocks noChangeArrowheads="1"/>
          </p:cNvSpPr>
          <p:nvPr/>
        </p:nvSpPr>
        <p:spPr bwMode="auto">
          <a:xfrm>
            <a:off x="39596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" name="Text Box 47"/>
          <p:cNvSpPr txBox="1">
            <a:spLocks noChangeArrowheads="1"/>
          </p:cNvSpPr>
          <p:nvPr/>
        </p:nvSpPr>
        <p:spPr bwMode="auto">
          <a:xfrm>
            <a:off x="79077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11" name="Rectangle 48"/>
          <p:cNvSpPr>
            <a:spLocks noChangeArrowheads="1"/>
          </p:cNvSpPr>
          <p:nvPr/>
        </p:nvSpPr>
        <p:spPr bwMode="auto">
          <a:xfrm>
            <a:off x="65377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12" name="Rectangle 49"/>
          <p:cNvSpPr>
            <a:spLocks noChangeArrowheads="1"/>
          </p:cNvSpPr>
          <p:nvPr/>
        </p:nvSpPr>
        <p:spPr bwMode="auto">
          <a:xfrm>
            <a:off x="65377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13" name="Rectangle 50"/>
          <p:cNvSpPr>
            <a:spLocks noChangeArrowheads="1"/>
          </p:cNvSpPr>
          <p:nvPr/>
        </p:nvSpPr>
        <p:spPr bwMode="auto">
          <a:xfrm>
            <a:off x="65377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14" name="Rectangle 51"/>
          <p:cNvSpPr>
            <a:spLocks noChangeArrowheads="1"/>
          </p:cNvSpPr>
          <p:nvPr/>
        </p:nvSpPr>
        <p:spPr bwMode="auto">
          <a:xfrm>
            <a:off x="65377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15" name="Rectangle 52"/>
          <p:cNvSpPr>
            <a:spLocks noChangeArrowheads="1"/>
          </p:cNvSpPr>
          <p:nvPr/>
        </p:nvSpPr>
        <p:spPr bwMode="auto">
          <a:xfrm>
            <a:off x="65377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16" name="Oval 53"/>
          <p:cNvSpPr>
            <a:spLocks noChangeArrowheads="1"/>
          </p:cNvSpPr>
          <p:nvPr/>
        </p:nvSpPr>
        <p:spPr bwMode="auto">
          <a:xfrm>
            <a:off x="39596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" name="Line 54"/>
          <p:cNvSpPr>
            <a:spLocks noChangeShapeType="1"/>
          </p:cNvSpPr>
          <p:nvPr/>
        </p:nvSpPr>
        <p:spPr bwMode="auto">
          <a:xfrm>
            <a:off x="39723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8" name="Oval 55"/>
          <p:cNvSpPr>
            <a:spLocks noChangeArrowheads="1"/>
          </p:cNvSpPr>
          <p:nvPr/>
        </p:nvSpPr>
        <p:spPr bwMode="auto">
          <a:xfrm>
            <a:off x="39596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9" name="Line 56"/>
          <p:cNvSpPr>
            <a:spLocks noChangeShapeType="1"/>
          </p:cNvSpPr>
          <p:nvPr/>
        </p:nvSpPr>
        <p:spPr bwMode="auto">
          <a:xfrm flipV="1">
            <a:off x="40040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0" name="Rectangle 57"/>
          <p:cNvSpPr>
            <a:spLocks noChangeArrowheads="1"/>
          </p:cNvSpPr>
          <p:nvPr/>
        </p:nvSpPr>
        <p:spPr bwMode="auto">
          <a:xfrm>
            <a:off x="65377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121" name="Rectangle 120"/>
          <p:cNvSpPr/>
          <p:nvPr/>
        </p:nvSpPr>
        <p:spPr bwMode="auto">
          <a:xfrm>
            <a:off x="381000" y="24384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122" name="Shape 121"/>
          <p:cNvCxnSpPr>
            <a:stCxn id="121" idx="2"/>
            <a:endCxn id="89" idx="1"/>
          </p:cNvCxnSpPr>
          <p:nvPr/>
        </p:nvCxnSpPr>
        <p:spPr bwMode="auto">
          <a:xfrm rot="16200000" flipH="1">
            <a:off x="1432926" y="2429461"/>
            <a:ext cx="11953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450274" y="5746949"/>
            <a:ext cx="29720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What happens when a page fault occurs?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914400" y="30480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</a:endParaRP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3124200"/>
          </a:xfrm>
        </p:spPr>
        <p:txBody>
          <a:bodyPr/>
          <a:lstStyle/>
          <a:p>
            <a:r>
              <a:rPr lang="en-US" sz="2000" b="0" dirty="0" smtClean="0"/>
              <a:t>User </a:t>
            </a:r>
            <a:r>
              <a:rPr lang="en-US" sz="2000" b="0" dirty="0"/>
              <a:t>writes to memory location</a:t>
            </a:r>
          </a:p>
          <a:p>
            <a:r>
              <a:rPr lang="en-US" sz="2000" b="0" dirty="0"/>
              <a:t>That portion (page) of user’s memory </a:t>
            </a:r>
            <a:r>
              <a:rPr lang="en-US" sz="2000" b="0" dirty="0" smtClean="0"/>
              <a:t/>
            </a:r>
            <a:br>
              <a:rPr lang="en-US" sz="2000" b="0" dirty="0" smtClean="0"/>
            </a:br>
            <a:r>
              <a:rPr lang="en-US" sz="2000" b="0" dirty="0" smtClean="0"/>
              <a:t>is </a:t>
            </a:r>
            <a:r>
              <a:rPr lang="en-US" sz="2000" b="0" dirty="0"/>
              <a:t>currently on disk</a:t>
            </a:r>
          </a:p>
          <a:p>
            <a:endParaRPr lang="en-US" sz="2200" b="0" dirty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200" b="0" dirty="0" smtClean="0"/>
          </a:p>
          <a:p>
            <a:endParaRPr lang="en-US" sz="2000" b="0" dirty="0" smtClean="0"/>
          </a:p>
          <a:p>
            <a:r>
              <a:rPr lang="en-US" sz="2000" b="0" dirty="0" smtClean="0"/>
              <a:t>Page </a:t>
            </a:r>
            <a:r>
              <a:rPr lang="en-US" sz="2000" b="0" dirty="0"/>
              <a:t>handler must load page into physical memory</a:t>
            </a:r>
          </a:p>
          <a:p>
            <a:r>
              <a:rPr lang="en-US" sz="2000" b="0" dirty="0"/>
              <a:t>Returns to faulting instruction: </a:t>
            </a:r>
            <a:r>
              <a:rPr lang="en-US" sz="2000" dirty="0">
                <a:latin typeface="Courier New"/>
                <a:cs typeface="Courier New"/>
              </a:rPr>
              <a:t>mov</a:t>
            </a:r>
            <a:r>
              <a:rPr lang="en-US" sz="2000" b="0" dirty="0"/>
              <a:t> is executed again!</a:t>
            </a:r>
          </a:p>
          <a:p>
            <a:r>
              <a:rPr lang="en-US" sz="2000" b="0" dirty="0"/>
              <a:t>Successful on second try</a:t>
            </a:r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990600" y="3100551"/>
            <a:ext cx="180438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Process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4295775" y="3100551"/>
            <a:ext cx="536989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804988" y="36228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811338" y="42276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624388" y="42340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798637" y="42340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798638" y="43245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277364" y="3862551"/>
            <a:ext cx="214223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exception: page fault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654550" y="42067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Create page and </a:t>
            </a:r>
          </a:p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load into memory</a:t>
            </a: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673350" y="4548351"/>
            <a:ext cx="853165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 smtClean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250732" y="40622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 smtClean="0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3" name="Footer Placeholder 3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Fault Example: Page Fault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4525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4" name="Date Placeholder 6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</a:t>
            </a:r>
            <a:r>
              <a:rPr lang="en-GB" sz="2000" b="0" i="1" dirty="0" smtClean="0"/>
              <a:t>victim</a:t>
            </a:r>
            <a:r>
              <a:rPr lang="en-GB" sz="2000" b="0" dirty="0" smtClean="0"/>
              <a:t>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rgbClr val="F1C7C7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4</a:t>
            </a: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48539" y="3892461"/>
            <a:ext cx="2565400" cy="1511300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0289" y="3414713"/>
            <a:ext cx="2533650" cy="6731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63" name="Date Placeholder 6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</a:t>
            </a:r>
            <a:r>
              <a:rPr lang="en-GB" sz="2000" b="0" i="1" dirty="0" smtClean="0"/>
              <a:t>victim</a:t>
            </a:r>
            <a:r>
              <a:rPr lang="en-GB" sz="2000" b="0" dirty="0" smtClean="0"/>
              <a:t> to be evicted (here VP 4)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0" name="Shape 59"/>
          <p:cNvCxnSpPr>
            <a:stCxn id="59" idx="2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63" name="Date Placeholder 6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4" name="Footer Placeholder 6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Memory (VM)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Overview and motivation</a:t>
            </a:r>
          </a:p>
          <a:p>
            <a:r>
              <a:rPr lang="en-US" smtClean="0"/>
              <a:t>VM as tool for caching</a:t>
            </a:r>
          </a:p>
          <a:p>
            <a:r>
              <a:rPr lang="en-US"/>
              <a:t>Address translation</a:t>
            </a:r>
            <a:endParaRPr lang="en-US" smtClean="0"/>
          </a:p>
          <a:p>
            <a:r>
              <a:rPr lang="en-US" smtClean="0"/>
              <a:t>VM as tool for memory management</a:t>
            </a:r>
          </a:p>
          <a:p>
            <a:r>
              <a:rPr lang="en-US" smtClean="0"/>
              <a:t>VM as tool for memory protection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298361" y="360362"/>
            <a:ext cx="8281987" cy="78263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Handling Page Fault</a:t>
            </a:r>
            <a:endParaRPr lang="en-GB" dirty="0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9830" y="1147763"/>
            <a:ext cx="8307387" cy="757237"/>
          </a:xfrm>
          <a:ln/>
        </p:spPr>
        <p:txBody>
          <a:bodyPr/>
          <a:lstStyle/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miss causes page fault (an exception)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Page fault handler selects a </a:t>
            </a:r>
            <a:r>
              <a:rPr lang="en-GB" sz="2000" b="0" i="1" dirty="0" smtClean="0"/>
              <a:t>victim</a:t>
            </a:r>
            <a:r>
              <a:rPr lang="en-GB" sz="2000" b="0" dirty="0" smtClean="0"/>
              <a:t> to be evicted (here VP 4)</a:t>
            </a:r>
          </a:p>
          <a:p>
            <a:pPr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sz="2000" b="0" dirty="0" smtClean="0"/>
              <a:t>Offending instruction is restarted: page hit!</a:t>
            </a:r>
            <a:endParaRPr lang="en-GB" sz="2000" b="0" dirty="0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61139" y="44481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3261139" y="4676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261139" y="4219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3261139" y="3076575"/>
            <a:ext cx="1600200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null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3261139" y="33051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3261139" y="35337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3261139" y="3762375"/>
            <a:ext cx="1600200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3261139" y="3990975"/>
            <a:ext cx="1600200" cy="2286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213870" y="4946561"/>
            <a:ext cx="1690688" cy="812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Memory resident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page table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6488527" y="2133600"/>
            <a:ext cx="1627153" cy="57708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(DRAM)</a:t>
            </a:r>
          </a:p>
        </p:txBody>
      </p:sp>
      <p:sp>
        <p:nvSpPr>
          <p:cNvPr id="14349" name="Rectangle 13"/>
          <p:cNvSpPr>
            <a:spLocks noChangeArrowheads="1"/>
          </p:cNvSpPr>
          <p:nvPr/>
        </p:nvSpPr>
        <p:spPr bwMode="auto">
          <a:xfrm>
            <a:off x="6606002" y="3172092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7</a:t>
            </a: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6606002" y="3381375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</a:t>
            </a:r>
            <a:r>
              <a:rPr lang="en-GB" sz="1400" dirty="0" smtClean="0">
                <a:latin typeface="Calibri" pitchFamily="34" charset="0"/>
              </a:rPr>
              <a:t>3</a:t>
            </a:r>
            <a:endParaRPr lang="en-GB" sz="1400" dirty="0">
              <a:latin typeface="Calibri" pitchFamily="34" charset="0"/>
            </a:endParaRPr>
          </a:p>
        </p:txBody>
      </p:sp>
      <p:sp>
        <p:nvSpPr>
          <p:cNvPr id="14351" name="Line 15"/>
          <p:cNvSpPr>
            <a:spLocks noChangeShapeType="1"/>
          </p:cNvSpPr>
          <p:nvPr/>
        </p:nvSpPr>
        <p:spPr bwMode="auto">
          <a:xfrm>
            <a:off x="4086639" y="4568825"/>
            <a:ext cx="2527300" cy="1450975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2" name="Line 16"/>
          <p:cNvSpPr>
            <a:spLocks noChangeShapeType="1"/>
          </p:cNvSpPr>
          <p:nvPr/>
        </p:nvSpPr>
        <p:spPr bwMode="auto">
          <a:xfrm flipV="1">
            <a:off x="4086639" y="3198813"/>
            <a:ext cx="2527300" cy="16129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3" name="Line 17"/>
          <p:cNvSpPr>
            <a:spLocks noChangeShapeType="1"/>
          </p:cNvSpPr>
          <p:nvPr/>
        </p:nvSpPr>
        <p:spPr bwMode="auto">
          <a:xfrm flipV="1">
            <a:off x="4112039" y="2970213"/>
            <a:ext cx="2501900" cy="698500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4" name="Line 18"/>
          <p:cNvSpPr>
            <a:spLocks noChangeShapeType="1"/>
          </p:cNvSpPr>
          <p:nvPr/>
        </p:nvSpPr>
        <p:spPr bwMode="auto">
          <a:xfrm flipV="1">
            <a:off x="4061239" y="2741613"/>
            <a:ext cx="2552700" cy="701675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55" name="Text Box 19"/>
          <p:cNvSpPr txBox="1">
            <a:spLocks noChangeArrowheads="1"/>
          </p:cNvSpPr>
          <p:nvPr/>
        </p:nvSpPr>
        <p:spPr bwMode="auto">
          <a:xfrm>
            <a:off x="6540914" y="4130675"/>
            <a:ext cx="1541463" cy="5730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Virtual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(disk)</a:t>
            </a:r>
          </a:p>
        </p:txBody>
      </p:sp>
      <p:sp>
        <p:nvSpPr>
          <p:cNvPr id="14356" name="Rectangle 20"/>
          <p:cNvSpPr>
            <a:spLocks noChangeArrowheads="1"/>
          </p:cNvSpPr>
          <p:nvPr/>
        </p:nvSpPr>
        <p:spPr bwMode="auto">
          <a:xfrm>
            <a:off x="2956339" y="4448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7" name="Rectangle 21"/>
          <p:cNvSpPr>
            <a:spLocks noChangeArrowheads="1"/>
          </p:cNvSpPr>
          <p:nvPr/>
        </p:nvSpPr>
        <p:spPr bwMode="auto">
          <a:xfrm>
            <a:off x="2956339" y="4676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8" name="Rectangle 22"/>
          <p:cNvSpPr>
            <a:spLocks noChangeArrowheads="1"/>
          </p:cNvSpPr>
          <p:nvPr/>
        </p:nvSpPr>
        <p:spPr bwMode="auto">
          <a:xfrm>
            <a:off x="2956339" y="4219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59" name="Rectangle 23"/>
          <p:cNvSpPr>
            <a:spLocks noChangeArrowheads="1"/>
          </p:cNvSpPr>
          <p:nvPr/>
        </p:nvSpPr>
        <p:spPr bwMode="auto">
          <a:xfrm>
            <a:off x="2956339" y="30765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0" name="Rectangle 24"/>
          <p:cNvSpPr>
            <a:spLocks noChangeArrowheads="1"/>
          </p:cNvSpPr>
          <p:nvPr/>
        </p:nvSpPr>
        <p:spPr bwMode="auto">
          <a:xfrm>
            <a:off x="2956339" y="33051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1" name="Rectangle 25"/>
          <p:cNvSpPr>
            <a:spLocks noChangeArrowheads="1"/>
          </p:cNvSpPr>
          <p:nvPr/>
        </p:nvSpPr>
        <p:spPr bwMode="auto">
          <a:xfrm>
            <a:off x="2956339" y="35337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2" name="Rectangle 26"/>
          <p:cNvSpPr>
            <a:spLocks noChangeArrowheads="1"/>
          </p:cNvSpPr>
          <p:nvPr/>
        </p:nvSpPr>
        <p:spPr bwMode="auto">
          <a:xfrm>
            <a:off x="2956339" y="37623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3" name="Rectangle 27"/>
          <p:cNvSpPr>
            <a:spLocks noChangeArrowheads="1"/>
          </p:cNvSpPr>
          <p:nvPr/>
        </p:nvSpPr>
        <p:spPr bwMode="auto">
          <a:xfrm>
            <a:off x="2956339" y="3990975"/>
            <a:ext cx="304800" cy="228600"/>
          </a:xfrm>
          <a:prstGeom prst="rect">
            <a:avLst/>
          </a:prstGeom>
          <a:noFill/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2727739" y="2771775"/>
            <a:ext cx="685800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Valid</a:t>
            </a:r>
          </a:p>
        </p:txBody>
      </p:sp>
      <p:sp>
        <p:nvSpPr>
          <p:cNvPr id="14365" name="Text Box 29"/>
          <p:cNvSpPr txBox="1">
            <a:spLocks noChangeArrowheads="1"/>
          </p:cNvSpPr>
          <p:nvPr/>
        </p:nvSpPr>
        <p:spPr bwMode="auto">
          <a:xfrm>
            <a:off x="2964366" y="3046413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66" name="Text Box 30"/>
          <p:cNvSpPr txBox="1">
            <a:spLocks noChangeArrowheads="1"/>
          </p:cNvSpPr>
          <p:nvPr/>
        </p:nvSpPr>
        <p:spPr bwMode="auto">
          <a:xfrm>
            <a:off x="2965159" y="3279322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67" name="Text Box 31"/>
          <p:cNvSpPr txBox="1">
            <a:spLocks noChangeArrowheads="1"/>
          </p:cNvSpPr>
          <p:nvPr/>
        </p:nvSpPr>
        <p:spPr bwMode="auto">
          <a:xfrm>
            <a:off x="2964366" y="3745140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1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8" name="Text Box 32"/>
          <p:cNvSpPr txBox="1">
            <a:spLocks noChangeArrowheads="1"/>
          </p:cNvSpPr>
          <p:nvPr/>
        </p:nvSpPr>
        <p:spPr bwMode="auto">
          <a:xfrm>
            <a:off x="2965159" y="3952293"/>
            <a:ext cx="273129" cy="305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 smtClean="0">
                <a:solidFill>
                  <a:srgbClr val="000066"/>
                </a:solidFill>
                <a:latin typeface="Calibri" pitchFamily="34" charset="0"/>
              </a:rPr>
              <a:t>0</a:t>
            </a:r>
            <a:endParaRPr lang="en-GB" sz="1400" dirty="0">
              <a:solidFill>
                <a:srgbClr val="000066"/>
              </a:solidFill>
              <a:latin typeface="Calibri" pitchFamily="34" charset="0"/>
            </a:endParaRPr>
          </a:p>
        </p:txBody>
      </p:sp>
      <p:sp>
        <p:nvSpPr>
          <p:cNvPr id="14369" name="Text Box 33"/>
          <p:cNvSpPr txBox="1">
            <a:spLocks noChangeArrowheads="1"/>
          </p:cNvSpPr>
          <p:nvPr/>
        </p:nvSpPr>
        <p:spPr bwMode="auto">
          <a:xfrm>
            <a:off x="2964366" y="419164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0" name="Text Box 34"/>
          <p:cNvSpPr txBox="1">
            <a:spLocks noChangeArrowheads="1"/>
          </p:cNvSpPr>
          <p:nvPr/>
        </p:nvSpPr>
        <p:spPr bwMode="auto">
          <a:xfrm>
            <a:off x="2965159" y="4651019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1" name="Text Box 35"/>
          <p:cNvSpPr txBox="1">
            <a:spLocks noChangeArrowheads="1"/>
          </p:cNvSpPr>
          <p:nvPr/>
        </p:nvSpPr>
        <p:spPr bwMode="auto">
          <a:xfrm>
            <a:off x="2964366" y="4418111"/>
            <a:ext cx="280987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0</a:t>
            </a:r>
          </a:p>
        </p:txBody>
      </p:sp>
      <p:sp>
        <p:nvSpPr>
          <p:cNvPr id="14372" name="Text Box 36"/>
          <p:cNvSpPr txBox="1">
            <a:spLocks noChangeArrowheads="1"/>
          </p:cNvSpPr>
          <p:nvPr/>
        </p:nvSpPr>
        <p:spPr bwMode="auto">
          <a:xfrm>
            <a:off x="2965159" y="3512231"/>
            <a:ext cx="279400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1</a:t>
            </a:r>
          </a:p>
        </p:txBody>
      </p:sp>
      <p:sp>
        <p:nvSpPr>
          <p:cNvPr id="14373" name="Text Box 37"/>
          <p:cNvSpPr txBox="1">
            <a:spLocks noChangeArrowheads="1"/>
          </p:cNvSpPr>
          <p:nvPr/>
        </p:nvSpPr>
        <p:spPr bwMode="auto">
          <a:xfrm>
            <a:off x="3327814" y="2282825"/>
            <a:ext cx="1339126" cy="8183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Physical page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number or </a:t>
            </a:r>
          </a:p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disk address</a:t>
            </a:r>
          </a:p>
        </p:txBody>
      </p:sp>
      <p:sp>
        <p:nvSpPr>
          <p:cNvPr id="14374" name="Text Box 38"/>
          <p:cNvSpPr txBox="1">
            <a:spLocks noChangeArrowheads="1"/>
          </p:cNvSpPr>
          <p:nvPr/>
        </p:nvSpPr>
        <p:spPr bwMode="auto">
          <a:xfrm>
            <a:off x="2349736" y="30113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0</a:t>
            </a:r>
          </a:p>
        </p:txBody>
      </p:sp>
      <p:sp>
        <p:nvSpPr>
          <p:cNvPr id="14375" name="Text Box 39"/>
          <p:cNvSpPr txBox="1">
            <a:spLocks noChangeArrowheads="1"/>
          </p:cNvSpPr>
          <p:nvPr/>
        </p:nvSpPr>
        <p:spPr bwMode="auto">
          <a:xfrm>
            <a:off x="2346561" y="4624210"/>
            <a:ext cx="641243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PTE 7</a:t>
            </a:r>
          </a:p>
        </p:txBody>
      </p:sp>
      <p:sp>
        <p:nvSpPr>
          <p:cNvPr id="14376" name="Text Box 40"/>
          <p:cNvSpPr txBox="1">
            <a:spLocks noChangeArrowheads="1"/>
          </p:cNvSpPr>
          <p:nvPr/>
        </p:nvSpPr>
        <p:spPr bwMode="auto">
          <a:xfrm>
            <a:off x="7971252" y="26812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0</a:t>
            </a:r>
          </a:p>
        </p:txBody>
      </p:sp>
      <p:sp>
        <p:nvSpPr>
          <p:cNvPr id="14377" name="Rectangle 41"/>
          <p:cNvSpPr>
            <a:spLocks noChangeArrowheads="1"/>
          </p:cNvSpPr>
          <p:nvPr/>
        </p:nvSpPr>
        <p:spPr bwMode="auto">
          <a:xfrm>
            <a:off x="6606002" y="29464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2</a:t>
            </a:r>
          </a:p>
        </p:txBody>
      </p:sp>
      <p:sp>
        <p:nvSpPr>
          <p:cNvPr id="14378" name="Rectangle 42"/>
          <p:cNvSpPr>
            <a:spLocks noChangeArrowheads="1"/>
          </p:cNvSpPr>
          <p:nvPr/>
        </p:nvSpPr>
        <p:spPr bwMode="auto">
          <a:xfrm>
            <a:off x="6606002" y="2717800"/>
            <a:ext cx="1379537" cy="228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latin typeface="Calibri" pitchFamily="34" charset="0"/>
              </a:rPr>
              <a:t>VP 1</a:t>
            </a:r>
          </a:p>
        </p:txBody>
      </p:sp>
      <p:sp>
        <p:nvSpPr>
          <p:cNvPr id="14379" name="Oval 43"/>
          <p:cNvSpPr>
            <a:spLocks noChangeArrowheads="1"/>
          </p:cNvSpPr>
          <p:nvPr/>
        </p:nvSpPr>
        <p:spPr bwMode="auto">
          <a:xfrm>
            <a:off x="4035839" y="47752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0" name="Oval 44"/>
          <p:cNvSpPr>
            <a:spLocks noChangeArrowheads="1"/>
          </p:cNvSpPr>
          <p:nvPr/>
        </p:nvSpPr>
        <p:spPr bwMode="auto">
          <a:xfrm>
            <a:off x="4035839" y="4546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1" name="Oval 45"/>
          <p:cNvSpPr>
            <a:spLocks noChangeArrowheads="1"/>
          </p:cNvSpPr>
          <p:nvPr/>
        </p:nvSpPr>
        <p:spPr bwMode="auto">
          <a:xfrm>
            <a:off x="4035839" y="36385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2" name="Oval 46"/>
          <p:cNvSpPr>
            <a:spLocks noChangeArrowheads="1"/>
          </p:cNvSpPr>
          <p:nvPr/>
        </p:nvSpPr>
        <p:spPr bwMode="auto">
          <a:xfrm>
            <a:off x="4035839" y="340360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83" name="Text Box 47"/>
          <p:cNvSpPr txBox="1">
            <a:spLocks noChangeArrowheads="1"/>
          </p:cNvSpPr>
          <p:nvPr/>
        </p:nvSpPr>
        <p:spPr bwMode="auto">
          <a:xfrm>
            <a:off x="7983952" y="3341688"/>
            <a:ext cx="550448" cy="3357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PP 3</a:t>
            </a:r>
          </a:p>
        </p:txBody>
      </p:sp>
      <p:sp>
        <p:nvSpPr>
          <p:cNvPr id="14384" name="Rectangle 48"/>
          <p:cNvSpPr>
            <a:spLocks noChangeArrowheads="1"/>
          </p:cNvSpPr>
          <p:nvPr/>
        </p:nvSpPr>
        <p:spPr bwMode="auto">
          <a:xfrm>
            <a:off x="6613939" y="475932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1</a:t>
            </a:r>
          </a:p>
        </p:txBody>
      </p:sp>
      <p:sp>
        <p:nvSpPr>
          <p:cNvPr id="14385" name="Rectangle 49"/>
          <p:cNvSpPr>
            <a:spLocks noChangeArrowheads="1"/>
          </p:cNvSpPr>
          <p:nvPr/>
        </p:nvSpPr>
        <p:spPr bwMode="auto">
          <a:xfrm>
            <a:off x="6613939" y="506984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2</a:t>
            </a:r>
          </a:p>
        </p:txBody>
      </p:sp>
      <p:sp>
        <p:nvSpPr>
          <p:cNvPr id="14386" name="Rectangle 50"/>
          <p:cNvSpPr>
            <a:spLocks noChangeArrowheads="1"/>
          </p:cNvSpPr>
          <p:nvPr/>
        </p:nvSpPr>
        <p:spPr bwMode="auto">
          <a:xfrm>
            <a:off x="6613939" y="569087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4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6613939" y="600138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6</a:t>
            </a:r>
          </a:p>
        </p:txBody>
      </p:sp>
      <p:sp>
        <p:nvSpPr>
          <p:cNvPr id="14388" name="Rectangle 52"/>
          <p:cNvSpPr>
            <a:spLocks noChangeArrowheads="1"/>
          </p:cNvSpPr>
          <p:nvPr/>
        </p:nvSpPr>
        <p:spPr bwMode="auto">
          <a:xfrm>
            <a:off x="6613939" y="6311900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7</a:t>
            </a:r>
          </a:p>
        </p:txBody>
      </p:sp>
      <p:sp>
        <p:nvSpPr>
          <p:cNvPr id="14389" name="Oval 53"/>
          <p:cNvSpPr>
            <a:spLocks noChangeArrowheads="1"/>
          </p:cNvSpPr>
          <p:nvPr/>
        </p:nvSpPr>
        <p:spPr bwMode="auto">
          <a:xfrm>
            <a:off x="4035839" y="3847744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0" name="Line 54"/>
          <p:cNvSpPr>
            <a:spLocks noChangeShapeType="1"/>
          </p:cNvSpPr>
          <p:nvPr/>
        </p:nvSpPr>
        <p:spPr bwMode="auto">
          <a:xfrm>
            <a:off x="4080289" y="4087812"/>
            <a:ext cx="2533650" cy="1603057"/>
          </a:xfrm>
          <a:prstGeom prst="line">
            <a:avLst/>
          </a:prstGeom>
          <a:noFill/>
          <a:ln w="19080">
            <a:solidFill>
              <a:srgbClr val="000066"/>
            </a:solidFill>
            <a:prstDash val="dash"/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1" name="Oval 55"/>
          <p:cNvSpPr>
            <a:spLocks noChangeArrowheads="1"/>
          </p:cNvSpPr>
          <p:nvPr/>
        </p:nvSpPr>
        <p:spPr bwMode="auto">
          <a:xfrm>
            <a:off x="4035839" y="4057650"/>
            <a:ext cx="76200" cy="76200"/>
          </a:xfrm>
          <a:prstGeom prst="ellipse">
            <a:avLst/>
          </a:prstGeom>
          <a:solidFill>
            <a:srgbClr val="000066"/>
          </a:solidFill>
          <a:ln w="126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392" name="Line 56"/>
          <p:cNvSpPr>
            <a:spLocks noChangeShapeType="1"/>
          </p:cNvSpPr>
          <p:nvPr/>
        </p:nvSpPr>
        <p:spPr bwMode="auto">
          <a:xfrm flipV="1">
            <a:off x="4086639" y="3443287"/>
            <a:ext cx="2527300" cy="433386"/>
          </a:xfrm>
          <a:prstGeom prst="line">
            <a:avLst/>
          </a:prstGeom>
          <a:noFill/>
          <a:ln w="19080">
            <a:solidFill>
              <a:srgbClr val="000066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393" name="Rectangle 57"/>
          <p:cNvSpPr>
            <a:spLocks noChangeArrowheads="1"/>
          </p:cNvSpPr>
          <p:nvPr/>
        </p:nvSpPr>
        <p:spPr bwMode="auto">
          <a:xfrm>
            <a:off x="6613939" y="5380355"/>
            <a:ext cx="1379538" cy="228600"/>
          </a:xfrm>
          <a:prstGeom prst="rect">
            <a:avLst/>
          </a:prstGeom>
          <a:solidFill>
            <a:srgbClr val="FFFFFF"/>
          </a:solidFill>
          <a:ln w="1908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 algn="ctr">
              <a:lnSpc>
                <a:spcPct val="98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400" dirty="0">
                <a:solidFill>
                  <a:srgbClr val="000066"/>
                </a:solidFill>
                <a:latin typeface="Calibri" pitchFamily="34" charset="0"/>
              </a:rPr>
              <a:t>VP 3</a:t>
            </a:r>
          </a:p>
        </p:txBody>
      </p:sp>
      <p:sp>
        <p:nvSpPr>
          <p:cNvPr id="59" name="Rectangle 58"/>
          <p:cNvSpPr/>
          <p:nvPr/>
        </p:nvSpPr>
        <p:spPr bwMode="auto">
          <a:xfrm>
            <a:off x="457200" y="2514600"/>
            <a:ext cx="1600200" cy="2428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600" dirty="0" smtClean="0">
                <a:latin typeface="+mn-lt"/>
              </a:rPr>
              <a:t>Virtual address</a:t>
            </a:r>
          </a:p>
        </p:txBody>
      </p:sp>
      <p:cxnSp>
        <p:nvCxnSpPr>
          <p:cNvPr id="63" name="Shape 62"/>
          <p:cNvCxnSpPr>
            <a:stCxn id="59" idx="2"/>
            <a:endCxn id="14362" idx="1"/>
          </p:cNvCxnSpPr>
          <p:nvPr/>
        </p:nvCxnSpPr>
        <p:spPr bwMode="auto">
          <a:xfrm rot="16200000" flipH="1">
            <a:off x="1547226" y="2467561"/>
            <a:ext cx="1119187" cy="1699039"/>
          </a:xfrm>
          <a:prstGeom prst="bentConnector2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2" name="Slide Number Placeholder 6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64" name="Date Placeholder 6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65" name="Footer Placeholder 6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Why does it work?  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Why does it work?  Locality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 smtClean="0"/>
              <a:t>Virtual </a:t>
            </a:r>
            <a:r>
              <a:rPr lang="en-GB" dirty="0"/>
              <a:t>memory works well because of locality</a:t>
            </a:r>
          </a:p>
          <a:p>
            <a:pPr lvl="1"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Same reason that L1 / L2 / L3 caches work</a:t>
            </a:r>
          </a:p>
          <a:p>
            <a:pPr>
              <a:lnSpc>
                <a:spcPct val="83000"/>
              </a:lnSpc>
              <a:buFont typeface="Wingdings" pitchFamily="2" charset="2"/>
              <a:buNone/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sz="2000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The set of virtual pages that a program is “actively” accessing at any point in time is called its </a:t>
            </a:r>
            <a:r>
              <a:rPr lang="en-GB" i="1" dirty="0">
                <a:solidFill>
                  <a:srgbClr val="C00000"/>
                </a:solidFill>
              </a:rPr>
              <a:t>working set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Programs with better temporal locality will have smaller working sets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(working set size &lt; main memory size):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Good performance for one process after compulsory misses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endParaRPr lang="en-GB" dirty="0"/>
          </a:p>
          <a:p>
            <a:pPr>
              <a:lnSpc>
                <a:spcPct val="83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dirty="0"/>
              <a:t>If (SUM(working set sizes) &gt; main memory size):</a:t>
            </a:r>
          </a:p>
          <a:p>
            <a:pPr lvl="1">
              <a:lnSpc>
                <a:spcPct val="88000"/>
              </a:lnSpc>
              <a:tabLst>
                <a:tab pos="319088" algn="l"/>
                <a:tab pos="846138" algn="l"/>
                <a:tab pos="1760538" algn="l"/>
                <a:tab pos="2674938" algn="l"/>
                <a:tab pos="3589338" algn="l"/>
                <a:tab pos="4503738" algn="l"/>
                <a:tab pos="5418138" algn="l"/>
                <a:tab pos="6332538" algn="l"/>
                <a:tab pos="7246938" algn="l"/>
                <a:tab pos="8161338" algn="l"/>
                <a:tab pos="9075738" algn="l"/>
                <a:tab pos="9990138" algn="l"/>
              </a:tabLst>
            </a:pPr>
            <a:r>
              <a:rPr lang="en-GB" i="1" dirty="0">
                <a:solidFill>
                  <a:srgbClr val="C00000"/>
                </a:solidFill>
                <a:ea typeface="+mn-ea"/>
                <a:cs typeface="+mn-cs"/>
              </a:rPr>
              <a:t>Thrashing:</a:t>
            </a:r>
            <a:r>
              <a:rPr lang="en-GB" i="1" dirty="0"/>
              <a:t> </a:t>
            </a:r>
            <a:r>
              <a:rPr lang="en-GB" dirty="0"/>
              <a:t>Performance meltdown</a:t>
            </a:r>
            <a:r>
              <a:rPr lang="en-GB" i="1" dirty="0"/>
              <a:t> </a:t>
            </a:r>
            <a:r>
              <a:rPr lang="en-GB" dirty="0"/>
              <a:t>where pages are swapped (copied) in and out continuously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6228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41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is an instance of a running </a:t>
            </a:r>
            <a:r>
              <a:rPr lang="en-US" dirty="0" smtClean="0"/>
              <a:t>program</a:t>
            </a:r>
          </a:p>
          <a:p>
            <a:pPr lvl="1"/>
            <a:r>
              <a:rPr lang="en-US" dirty="0"/>
              <a:t>One of the most</a:t>
            </a:r>
            <a:r>
              <a:rPr lang="en-US" dirty="0" smtClean="0"/>
              <a:t> important ideas </a:t>
            </a:r>
            <a:r>
              <a:rPr lang="en-US" dirty="0"/>
              <a:t>in computer </a:t>
            </a:r>
            <a:r>
              <a:rPr lang="en-US" dirty="0" smtClean="0"/>
              <a:t>science</a:t>
            </a:r>
            <a:endParaRPr lang="en-US" dirty="0"/>
          </a:p>
          <a:p>
            <a:pPr lvl="1"/>
            <a:r>
              <a:rPr lang="en-US" dirty="0"/>
              <a:t>Not the same as “program” or “processor”</a:t>
            </a:r>
          </a:p>
          <a:p>
            <a:endParaRPr lang="en-US" dirty="0" smtClean="0"/>
          </a:p>
          <a:p>
            <a:r>
              <a:rPr lang="en-US" dirty="0" smtClean="0"/>
              <a:t>Process </a:t>
            </a:r>
            <a:r>
              <a:rPr lang="en-US" dirty="0"/>
              <a:t>provides each program with </a:t>
            </a:r>
            <a:r>
              <a:rPr lang="en-US" dirty="0">
                <a:solidFill>
                  <a:srgbClr val="C00000"/>
                </a:solidFill>
              </a:rPr>
              <a:t>two key abstractions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Logical control flow</a:t>
            </a:r>
          </a:p>
          <a:p>
            <a:pPr lvl="2"/>
            <a:r>
              <a:rPr lang="en-US" dirty="0"/>
              <a:t>Each process seems to have exclusive use of the </a:t>
            </a:r>
            <a:r>
              <a:rPr lang="en-US" dirty="0" smtClean="0"/>
              <a:t>CPU</a:t>
            </a:r>
            <a:endParaRPr lang="en-US" dirty="0"/>
          </a:p>
          <a:p>
            <a:pPr lvl="1"/>
            <a:r>
              <a:rPr lang="en-US" dirty="0"/>
              <a:t>Private </a:t>
            </a:r>
            <a:r>
              <a:rPr lang="en-US" dirty="0" smtClean="0"/>
              <a:t>virtual address </a:t>
            </a:r>
            <a:r>
              <a:rPr lang="en-US" dirty="0"/>
              <a:t>space</a:t>
            </a:r>
          </a:p>
          <a:p>
            <a:pPr lvl="2"/>
            <a:r>
              <a:rPr lang="en-US" dirty="0"/>
              <a:t>Each process seems to have exclusive use of main </a:t>
            </a:r>
            <a:r>
              <a:rPr lang="en-US" dirty="0" smtClean="0"/>
              <a:t>memory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How </a:t>
            </a:r>
            <a:r>
              <a:rPr lang="en-US" dirty="0"/>
              <a:t>are these </a:t>
            </a:r>
            <a:r>
              <a:rPr lang="en-US" dirty="0" smtClean="0"/>
              <a:t>illusions </a:t>
            </a:r>
            <a:r>
              <a:rPr lang="en-US" dirty="0"/>
              <a:t>maintained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Process executions interleaved (multi-tasking) – last time</a:t>
            </a:r>
          </a:p>
          <a:p>
            <a:pPr lvl="1"/>
            <a:r>
              <a:rPr lang="en-US" dirty="0"/>
              <a:t>Address spaces managed by virtual memory system – </a:t>
            </a:r>
            <a:r>
              <a:rPr lang="en-US" dirty="0">
                <a:solidFill>
                  <a:srgbClr val="C00000"/>
                </a:solidFill>
              </a:rPr>
              <a:t>today!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41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Virtual Memory (Previous Lectures)</a:t>
            </a:r>
            <a:endParaRPr lang="en-US" dirty="0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Programs refer to virtual memory addresses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movl</a:t>
            </a:r>
            <a:r>
              <a:rPr lang="en-US" dirty="0" smtClean="0">
                <a:latin typeface="Courier"/>
                <a:cs typeface="Courier"/>
              </a:rPr>
              <a:t> (%</a:t>
            </a:r>
            <a:r>
              <a:rPr lang="en-US" dirty="0" err="1" smtClean="0">
                <a:latin typeface="Courier"/>
                <a:cs typeface="Courier"/>
              </a:rPr>
              <a:t>ecx),%eax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Conceptually memory is just a very large array of bytes</a:t>
            </a:r>
          </a:p>
          <a:p>
            <a:pPr lvl="1"/>
            <a:r>
              <a:rPr lang="en-US" dirty="0" smtClean="0"/>
              <a:t>Each byte has its own address</a:t>
            </a:r>
          </a:p>
          <a:p>
            <a:pPr lvl="1"/>
            <a:r>
              <a:rPr lang="en-US" dirty="0" smtClean="0"/>
              <a:t>System provides address space private to particular “process”</a:t>
            </a:r>
          </a:p>
          <a:p>
            <a:r>
              <a:rPr lang="en-US" dirty="0" smtClean="0"/>
              <a:t>Allocation: Compiler and run-time system</a:t>
            </a:r>
          </a:p>
          <a:p>
            <a:pPr lvl="1"/>
            <a:r>
              <a:rPr lang="en-US" dirty="0" smtClean="0"/>
              <a:t>Where different program objects should be stored</a:t>
            </a:r>
          </a:p>
          <a:p>
            <a:pPr lvl="1"/>
            <a:r>
              <a:rPr lang="en-US" dirty="0" smtClean="0"/>
              <a:t>All allocation within single virtual address space</a:t>
            </a:r>
          </a:p>
          <a:p>
            <a:pPr lvl="1"/>
            <a:endParaRPr lang="en-US" dirty="0" smtClean="0"/>
          </a:p>
          <a:p>
            <a:r>
              <a:rPr lang="en-US" i="1" dirty="0" smtClean="0">
                <a:solidFill>
                  <a:srgbClr val="C00000"/>
                </a:solidFill>
              </a:rPr>
              <a:t>What problems does virtual memory solve?</a:t>
            </a:r>
            <a:endParaRPr lang="en-US" i="1" dirty="0">
              <a:solidFill>
                <a:srgbClr val="C00000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1" name="Rectangle 20"/>
          <p:cNvSpPr/>
          <p:nvPr/>
        </p:nvSpPr>
        <p:spPr bwMode="auto">
          <a:xfrm>
            <a:off x="7848600" y="1600200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 bwMode="auto">
          <a:xfrm>
            <a:off x="7848600" y="1786388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7848600" y="1975301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 bwMode="auto">
          <a:xfrm>
            <a:off x="7848599" y="5898620"/>
            <a:ext cx="990600" cy="18891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 bwMode="auto">
          <a:xfrm>
            <a:off x="7848599" y="2164214"/>
            <a:ext cx="990600" cy="37396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7010401" y="1512072"/>
            <a:ext cx="873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FF</a:t>
            </a:r>
            <a:r>
              <a:rPr lang="en-US" sz="1800" dirty="0" smtClean="0">
                <a:latin typeface="Calibri"/>
              </a:rPr>
              <a:t>∙∙∙∙∙∙</a:t>
            </a:r>
            <a:r>
              <a:rPr lang="en-US" sz="1800" dirty="0">
                <a:latin typeface="Calibri" pitchFamily="34" charset="0"/>
              </a:rPr>
              <a:t>F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983169" y="5814666"/>
            <a:ext cx="90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dirty="0">
                <a:latin typeface="Calibri" pitchFamily="34" charset="0"/>
              </a:rPr>
              <a:t>00</a:t>
            </a:r>
            <a:r>
              <a:rPr lang="en-US" sz="1800" dirty="0" smtClean="0">
                <a:latin typeface="Calibri"/>
              </a:rPr>
              <a:t>∙∙∙∙∙∙</a:t>
            </a:r>
            <a:r>
              <a:rPr lang="en-US" sz="1800" dirty="0">
                <a:latin typeface="Calibri" pitchFamily="34" charset="0"/>
              </a:rPr>
              <a:t>0</a:t>
            </a:r>
            <a:endParaRPr lang="en-US" sz="1800" dirty="0" smtClean="0">
              <a:latin typeface="Calibri" pitchFamily="34" charset="0"/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1: How Does Everything Fit?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371600" y="1600200"/>
            <a:ext cx="1810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64-bit addresses:</a:t>
            </a:r>
          </a:p>
          <a:p>
            <a:r>
              <a:rPr lang="en-US" sz="1800" dirty="0" smtClean="0">
                <a:latin typeface="Calibri" pitchFamily="34" charset="0"/>
              </a:rPr>
              <a:t>16 Exabyte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181600" y="1600200"/>
            <a:ext cx="2403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memory:</a:t>
            </a:r>
          </a:p>
          <a:p>
            <a:r>
              <a:rPr lang="en-US" sz="1800" dirty="0" smtClean="0">
                <a:latin typeface="Calibri" pitchFamily="34" charset="0"/>
              </a:rPr>
              <a:t>Few Gigabytes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2362200"/>
            <a:ext cx="1066800" cy="3886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5562600" y="3733800"/>
            <a:ext cx="228600" cy="7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 bwMode="auto">
          <a:xfrm>
            <a:off x="3352800" y="31242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en-US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71600" y="6287869"/>
            <a:ext cx="3338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And there are many processes ….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2: Memory Management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902129" y="16002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8" name="Right Arrow 7"/>
          <p:cNvSpPr/>
          <p:nvPr/>
        </p:nvSpPr>
        <p:spPr bwMode="auto">
          <a:xfrm>
            <a:off x="4378129" y="3124200"/>
            <a:ext cx="1676400" cy="1295400"/>
          </a:xfrm>
          <a:prstGeom prst="rightArrow">
            <a:avLst/>
          </a:prstGeom>
          <a:solidFill>
            <a:schemeClr val="bg2">
              <a:lumMod val="40000"/>
              <a:lumOff val="6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2000" i="1" dirty="0" smtClean="0">
                <a:solidFill>
                  <a:srgbClr val="C00000"/>
                </a:solidFill>
                <a:latin typeface="+mn-lt"/>
              </a:rPr>
              <a:t>What goes where?</a:t>
            </a:r>
            <a:endParaRPr lang="en-US" sz="2000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511729" y="2057400"/>
            <a:ext cx="1066800" cy="38862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90342" y="3002340"/>
            <a:ext cx="9720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Calibri" pitchFamily="34" charset="0"/>
              </a:rPr>
              <a:t>stack</a:t>
            </a:r>
          </a:p>
          <a:p>
            <a:pPr algn="r"/>
            <a:r>
              <a:rPr lang="en-US" dirty="0" smtClean="0">
                <a:latin typeface="Calibri" pitchFamily="34" charset="0"/>
              </a:rPr>
              <a:t>heap</a:t>
            </a:r>
          </a:p>
          <a:p>
            <a:pPr algn="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.text</a:t>
            </a:r>
          </a:p>
          <a:p>
            <a:pPr algn="r"/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.data</a:t>
            </a:r>
          </a:p>
          <a:p>
            <a:pPr algn="r"/>
            <a:r>
              <a:rPr lang="en-US" dirty="0" smtClean="0">
                <a:latin typeface="Calibri" pitchFamily="34" charset="0"/>
              </a:rPr>
              <a:t>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800" y="2819400"/>
            <a:ext cx="138313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1</a:t>
            </a:r>
          </a:p>
          <a:p>
            <a:r>
              <a:rPr lang="en-US" dirty="0" smtClean="0">
                <a:latin typeface="Calibri" pitchFamily="34" charset="0"/>
              </a:rPr>
              <a:t>Process 2</a:t>
            </a:r>
          </a:p>
          <a:p>
            <a:r>
              <a:rPr lang="en-US" dirty="0" smtClean="0">
                <a:latin typeface="Calibri" pitchFamily="34" charset="0"/>
              </a:rPr>
              <a:t>Process 3</a:t>
            </a:r>
          </a:p>
          <a:p>
            <a:r>
              <a:rPr lang="en-US" dirty="0" smtClean="0">
                <a:latin typeface="Calibri" pitchFamily="34" charset="0"/>
              </a:rPr>
              <a:t>…</a:t>
            </a:r>
          </a:p>
          <a:p>
            <a:r>
              <a:rPr lang="en-US" dirty="0" smtClean="0">
                <a:latin typeface="Calibri" pitchFamily="34" charset="0"/>
              </a:rPr>
              <a:t>Process 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356670" y="3193034"/>
            <a:ext cx="51809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0" dirty="0" smtClean="0">
                <a:latin typeface="Calibri" pitchFamily="34" charset="0"/>
              </a:rPr>
              <a:t>x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3: How To Protect</a:t>
            </a:r>
            <a:endParaRPr lang="en-US" dirty="0"/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9129" y="12954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5334000" y="17526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09800" y="1723105"/>
            <a:ext cx="1293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9800" y="2626194"/>
            <a:ext cx="1296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j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5334000" y="22098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10" idx="3"/>
          </p:cNvCxnSpPr>
          <p:nvPr/>
        </p:nvCxnSpPr>
        <p:spPr bwMode="auto">
          <a:xfrm>
            <a:off x="3503167" y="1953938"/>
            <a:ext cx="1830833" cy="3406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>
            <a:stCxn id="7" idx="3"/>
          </p:cNvCxnSpPr>
          <p:nvPr/>
        </p:nvCxnSpPr>
        <p:spPr bwMode="auto">
          <a:xfrm flipV="1">
            <a:off x="3506373" y="2359494"/>
            <a:ext cx="1827627" cy="49753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itle 1"/>
          <p:cNvSpPr txBox="1">
            <a:spLocks/>
          </p:cNvSpPr>
          <p:nvPr/>
        </p:nvSpPr>
        <p:spPr bwMode="auto">
          <a:xfrm>
            <a:off x="356484" y="3733800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119063" marR="0" lvl="0" indent="-1190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Problem 4: How To</a:t>
            </a:r>
            <a:r>
              <a:rPr kumimoji="0" lang="en-US" sz="36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 Share?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59129" y="4419600"/>
            <a:ext cx="2403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Calibri" pitchFamily="34" charset="0"/>
              </a:rPr>
              <a:t>Physical main memory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5334000" y="4876800"/>
            <a:ext cx="1066800" cy="1828800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209800" y="4847305"/>
            <a:ext cx="12933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</a:t>
            </a:r>
            <a:r>
              <a:rPr lang="en-US" dirty="0" err="1" smtClean="0">
                <a:latin typeface="Calibri" pitchFamily="34" charset="0"/>
              </a:rPr>
              <a:t>i</a:t>
            </a:r>
            <a:endParaRPr lang="en-US" dirty="0" smtClean="0">
              <a:latin typeface="Calibri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209800" y="5750394"/>
            <a:ext cx="12965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alibri" pitchFamily="34" charset="0"/>
              </a:rPr>
              <a:t>Process j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5334000" y="5334000"/>
            <a:ext cx="1066800" cy="228600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20" idx="3"/>
          </p:cNvCxnSpPr>
          <p:nvPr/>
        </p:nvCxnSpPr>
        <p:spPr bwMode="auto">
          <a:xfrm>
            <a:off x="3503167" y="5078138"/>
            <a:ext cx="1830833" cy="340667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cxnSp>
        <p:nvCxnSpPr>
          <p:cNvPr id="24" name="Straight Arrow Connector 23"/>
          <p:cNvCxnSpPr>
            <a:stCxn id="21" idx="3"/>
          </p:cNvCxnSpPr>
          <p:nvPr/>
        </p:nvCxnSpPr>
        <p:spPr bwMode="auto">
          <a:xfrm flipV="1">
            <a:off x="3506373" y="5483694"/>
            <a:ext cx="1827627" cy="497533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28" name="Date Placeholder 27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721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 animBg="1"/>
      <p:bldP spid="20" grpId="0"/>
      <p:bldP spid="21" grpId="0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would you solve those problems?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CBE8339-D2AD-46DC-A898-FD1E949067F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Virtual Memory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6881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10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rgbClr val="CC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01-overview</Template>
  <TotalTime>25270</TotalTime>
  <Words>2248</Words>
  <Application>Microsoft Macintosh PowerPoint</Application>
  <PresentationFormat>On-screen Show (4:3)</PresentationFormat>
  <Paragraphs>737</Paragraphs>
  <Slides>33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template2010</vt:lpstr>
      <vt:lpstr>The Hardware/Software Interface CSE351 Winter 2013</vt:lpstr>
      <vt:lpstr>Roadmap</vt:lpstr>
      <vt:lpstr>Virtual Memory (VM)</vt:lpstr>
      <vt:lpstr>Processes</vt:lpstr>
      <vt:lpstr>Virtual Memory (Previous Lectures)</vt:lpstr>
      <vt:lpstr>Problem 1: How Does Everything Fit?</vt:lpstr>
      <vt:lpstr>Problem 2: Memory Management</vt:lpstr>
      <vt:lpstr>Problem 3: How To Protect</vt:lpstr>
      <vt:lpstr>How would you solve those problems?</vt:lpstr>
      <vt:lpstr>Indirection</vt:lpstr>
      <vt:lpstr>Indirection</vt:lpstr>
      <vt:lpstr>Solution: Level Of Indirection</vt:lpstr>
      <vt:lpstr>Address Spaces</vt:lpstr>
      <vt:lpstr>Mapping</vt:lpstr>
      <vt:lpstr>A System Using Physical Addressing</vt:lpstr>
      <vt:lpstr>A System Using Virtual Addressing</vt:lpstr>
      <vt:lpstr>VM and the Memory Hierarchy</vt:lpstr>
      <vt:lpstr>Memory Hierarchy: Core 2 Duo</vt:lpstr>
      <vt:lpstr>DRAM Cache Organization</vt:lpstr>
      <vt:lpstr>DRAM Cache Organization</vt:lpstr>
      <vt:lpstr>Indexing into the “DRAM Cache”</vt:lpstr>
      <vt:lpstr>Address Translation: Page Tables</vt:lpstr>
      <vt:lpstr>Address Translation With a Page Table</vt:lpstr>
      <vt:lpstr>Page Hit</vt:lpstr>
      <vt:lpstr>Page Fault</vt:lpstr>
      <vt:lpstr>Fault Example: Page Fault</vt:lpstr>
      <vt:lpstr>Handling Page Fault</vt:lpstr>
      <vt:lpstr>Handling Page Fault</vt:lpstr>
      <vt:lpstr>Handling Page Fault</vt:lpstr>
      <vt:lpstr>Handling Page Fault</vt:lpstr>
      <vt:lpstr>Why does it work?  </vt:lpstr>
      <vt:lpstr>Why does it work?  Locality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 1st Lecture, Jan. 12th</dc:title>
  <dc:creator>Markus Pueschel</dc:creator>
  <dc:description>Redesign of slides created by Randal E. Bryant and David R. O'Hallaron</dc:description>
  <cp:lastModifiedBy>Peter Hornyack</cp:lastModifiedBy>
  <cp:revision>421</cp:revision>
  <cp:lastPrinted>2013-02-27T08:09:22Z</cp:lastPrinted>
  <dcterms:created xsi:type="dcterms:W3CDTF">2012-05-14T08:15:10Z</dcterms:created>
  <dcterms:modified xsi:type="dcterms:W3CDTF">2013-02-27T18:06:21Z</dcterms:modified>
</cp:coreProperties>
</file>