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31"/>
  </p:notesMasterIdLst>
  <p:handoutMasterIdLst>
    <p:handoutMasterId r:id="rId32"/>
  </p:handoutMasterIdLst>
  <p:sldIdLst>
    <p:sldId id="931" r:id="rId2"/>
    <p:sldId id="937" r:id="rId3"/>
    <p:sldId id="929" r:id="rId4"/>
    <p:sldId id="892" r:id="rId5"/>
    <p:sldId id="893" r:id="rId6"/>
    <p:sldId id="894" r:id="rId7"/>
    <p:sldId id="895" r:id="rId8"/>
    <p:sldId id="930" r:id="rId9"/>
    <p:sldId id="896" r:id="rId10"/>
    <p:sldId id="934" r:id="rId11"/>
    <p:sldId id="898" r:id="rId12"/>
    <p:sldId id="938" r:id="rId13"/>
    <p:sldId id="939" r:id="rId14"/>
    <p:sldId id="935" r:id="rId15"/>
    <p:sldId id="903" r:id="rId16"/>
    <p:sldId id="904" r:id="rId17"/>
    <p:sldId id="907" r:id="rId18"/>
    <p:sldId id="908" r:id="rId19"/>
    <p:sldId id="928" r:id="rId20"/>
    <p:sldId id="915" r:id="rId21"/>
    <p:sldId id="933" r:id="rId22"/>
    <p:sldId id="918" r:id="rId23"/>
    <p:sldId id="919" r:id="rId24"/>
    <p:sldId id="920" r:id="rId25"/>
    <p:sldId id="921" r:id="rId26"/>
    <p:sldId id="905" r:id="rId27"/>
    <p:sldId id="906" r:id="rId28"/>
    <p:sldId id="909" r:id="rId29"/>
    <p:sldId id="910" r:id="rId30"/>
  </p:sldIdLst>
  <p:sldSz cx="9144000" cy="6858000" type="screen4x3"/>
  <p:notesSz cx="9586913" cy="73025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/>
  <p:clrMru>
    <a:srgbClr val="C00000"/>
    <a:srgbClr val="5CE455"/>
    <a:srgbClr val="FF9999"/>
    <a:srgbClr val="FFFF99"/>
    <a:srgbClr val="DCB834"/>
    <a:srgbClr val="DFC03D"/>
    <a:srgbClr val="CDF1C5"/>
    <a:srgbClr val="F1C7C7"/>
    <a:srgbClr val="EFBFBF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64" autoAdjust="0"/>
    <p:restoredTop sz="92593" autoAdjust="0"/>
  </p:normalViewPr>
  <p:slideViewPr>
    <p:cSldViewPr snapToGrid="0">
      <p:cViewPr varScale="1">
        <p:scale>
          <a:sx n="97" d="100"/>
          <a:sy n="97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465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02017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22288"/>
            <a:ext cx="3716338" cy="278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485" y="3482563"/>
            <a:ext cx="7002615" cy="325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02017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88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6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Child</a:t>
            </a:r>
            <a:r>
              <a:rPr lang="en-US" baseline="0"/>
              <a:t> process and parent process are </a:t>
            </a:r>
            <a:r>
              <a:rPr lang="en-US" i="1" baseline="0"/>
              <a:t>almost</a:t>
            </a:r>
            <a:r>
              <a:rPr lang="en-US" i="0" baseline="0"/>
              <a:t> identical; see fork(3) for a few things that differ (e.g. pid and ppid, pending signals, …)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man 3 exec</a:t>
            </a:r>
          </a:p>
          <a:p>
            <a:r>
              <a:rPr lang="en-US" baseline="0"/>
              <a:t>man 2 execve - v is for “vector” (of arguments), e is for “environment”</a:t>
            </a:r>
          </a:p>
          <a:p>
            <a:r>
              <a:rPr lang="en-US" baseline="0"/>
              <a:t>Note: the return values of fork() and execv() should be checked for errors!</a:t>
            </a: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93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Run the </a:t>
            </a:r>
            <a:r>
              <a:rPr lang="en-US" b="1"/>
              <a:t>printenv</a:t>
            </a:r>
            <a:r>
              <a:rPr lang="en-US"/>
              <a:t> command in a linux shell to see your own environment variables.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exit(3) and atexit(3) have more details.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more recent Linux systems, </a:t>
            </a:r>
            <a:r>
              <a:rPr lang="en-US" i="1"/>
              <a:t>init</a:t>
            </a:r>
            <a:r>
              <a:rPr lang="en-US" i="0"/>
              <a:t> has been renamed as “</a:t>
            </a:r>
            <a:r>
              <a:rPr lang="en-US" i="1"/>
              <a:t>systemd”</a:t>
            </a:r>
            <a:r>
              <a:rPr lang="en-US" i="0"/>
              <a:t>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child_status shouldn’t be examined directly – it should be examined using the macros </a:t>
            </a:r>
            <a:r>
              <a:rPr lang="en-US" baseline="0"/>
              <a:t>WIFEXITED(), WEXITSTATUS(), etc. (see wait(2)).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0" i="0" baseline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59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Give </a:t>
            </a:r>
            <a:r>
              <a:rPr lang="en-US" sz="1800" b="1"/>
              <a:t>ps</a:t>
            </a:r>
            <a:r>
              <a:rPr lang="en-US" sz="1800"/>
              <a:t> / </a:t>
            </a:r>
            <a:r>
              <a:rPr lang="en-US" sz="1800" b="1"/>
              <a:t>pstree</a:t>
            </a:r>
            <a:r>
              <a:rPr lang="en-US" sz="1800"/>
              <a:t> demo if you haven’t yet!!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http://en.wikipedia.org/wiki/Computer_multitasking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http://en.wikipedia.org/wiki/Fork-exec: “Microsoft Windows does not support the fork-exec model, as it does not have a system call analogous to fork(). The spawn() family of functions declared in process.h can replace it in cases where the call to fork() is followed directly by exec().”</a:t>
            </a: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93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DEMO: </a:t>
            </a:r>
            <a:r>
              <a:rPr lang="en-US" b="1"/>
              <a:t>ps</a:t>
            </a:r>
            <a:r>
              <a:rPr lang="en-US" b="0"/>
              <a:t> and </a:t>
            </a:r>
            <a:r>
              <a:rPr lang="en-US" b="1"/>
              <a:t>pstree</a:t>
            </a:r>
            <a:r>
              <a:rPr lang="en-US" b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/>
              <a:t>Processes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The Hardware/Software Interface</a:t>
            </a:r>
            <a:br>
              <a:rPr lang="en-US" dirty="0" smtClean="0"/>
            </a:br>
            <a:r>
              <a:rPr lang="en-US" sz="2000" b="0" dirty="0" smtClean="0"/>
              <a:t>CSE351 Winter 2013</a:t>
            </a:r>
          </a:p>
        </p:txBody>
      </p:sp>
    </p:spTree>
    <p:extLst>
      <p:ext uri="{BB962C8B-B14F-4D97-AF65-F5344CB8AC3E}">
        <p14:creationId xmlns:p14="http://schemas.microsoft.com/office/powerpoint/2010/main" val="64310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6494" y="1590259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166" y="1220927"/>
            <a:ext cx="16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Child Process m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799237" y="1562848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857" y="31887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28600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1902" y="3583127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m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86494" y="3188732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4799237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8735" y="3583127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0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14494" y="4802327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227237" y="564052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186494" y="4802327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799237" y="521663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6290846"/>
            <a:ext cx="2282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parent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93834" y="6290846"/>
            <a:ext cx="21595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child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6277408"/>
            <a:ext cx="194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Which one is first?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79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Fork Example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</a:t>
            </a:r>
            <a:r>
              <a:rPr lang="en-US" dirty="0"/>
              <a:t>and child both run the same code</a:t>
            </a:r>
          </a:p>
          <a:p>
            <a:pPr lvl="1"/>
            <a:r>
              <a:rPr lang="en-US" dirty="0"/>
              <a:t>Distinguish parent from child by return value from </a:t>
            </a:r>
            <a:r>
              <a:rPr lang="en-US" b="1" dirty="0">
                <a:latin typeface="Courier New" pitchFamily="49" charset="0"/>
              </a:rPr>
              <a:t>fork()</a:t>
            </a:r>
          </a:p>
          <a:p>
            <a:pPr lvl="1"/>
            <a:r>
              <a:rPr lang="en-US" dirty="0"/>
              <a:t>Which runs first after the </a:t>
            </a:r>
            <a:r>
              <a:rPr lang="en-US" b="1" dirty="0">
                <a:latin typeface="Courier New" pitchFamily="49" charset="0"/>
              </a:rPr>
              <a:t>fork()</a:t>
            </a:r>
            <a:r>
              <a:rPr lang="en-US" dirty="0"/>
              <a:t> is undefined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Start with same state, but each has a </a:t>
            </a:r>
            <a:r>
              <a:rPr lang="en-US" i="1" dirty="0"/>
              <a:t>private</a:t>
            </a:r>
            <a:r>
              <a:rPr lang="en-US" dirty="0"/>
              <a:t> copy</a:t>
            </a:r>
          </a:p>
          <a:p>
            <a:pPr lvl="1"/>
            <a:r>
              <a:rPr lang="en-US" dirty="0"/>
              <a:t>Same variables, same call stack, same file descriptors…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505115" y="3523833"/>
            <a:ext cx="7713971" cy="2800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pid_t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 fork();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== 0)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("Child has x = %d\n", ++x);</a:t>
            </a:r>
          </a:p>
          <a:p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("Parent has x = %d\n", --x);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("Bye from process %d with x = %d\n", </a:t>
            </a:r>
            <a:r>
              <a:rPr lang="en-US" sz="1600" dirty="0" err="1">
                <a:latin typeface="Courier New" pitchFamily="49" charset="0"/>
              </a:rPr>
              <a:t>getpid</a:t>
            </a:r>
            <a:r>
              <a:rPr lang="en-US" sz="1600" dirty="0">
                <a:latin typeface="Courier New" pitchFamily="49" charset="0"/>
              </a:rPr>
              <a:t>(), x);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Fork-Exec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fork-exec model: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fork()</a:t>
            </a:r>
            <a:r>
              <a:rPr lang="en-US" dirty="0" smtClean="0"/>
              <a:t> creates a copy of the current process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execve()</a:t>
            </a:r>
            <a:r>
              <a:rPr lang="en-US" dirty="0" smtClean="0"/>
              <a:t> replaces the current process’ code &amp; address space with the code for a different program</a:t>
            </a:r>
          </a:p>
          <a:p>
            <a:pPr lvl="2"/>
            <a:r>
              <a:rPr lang="en-US" dirty="0"/>
              <a:t>There is a whole family of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exec</a:t>
            </a:r>
            <a:r>
              <a:rPr lang="en-US" dirty="0"/>
              <a:t> calls – see </a:t>
            </a:r>
            <a:r>
              <a:rPr lang="en-US" b="1" dirty="0"/>
              <a:t>exec(3)</a:t>
            </a:r>
            <a:r>
              <a:rPr lang="en-US" dirty="0"/>
              <a:t> and </a:t>
            </a:r>
            <a:r>
              <a:rPr lang="en-US" b="1" dirty="0"/>
              <a:t>execve(2)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5115" y="3340517"/>
            <a:ext cx="8123338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 Example arguments: path="/usr/bin/ls”,</a:t>
            </a:r>
          </a:p>
          <a:p>
            <a:r>
              <a:rPr lang="en-US" sz="1600" dirty="0">
                <a:latin typeface="Courier New" pitchFamily="49" charset="0"/>
              </a:rPr>
              <a:t>//     argv[0]="/usr/bin/ls”, argv[1]="-ahl", argv[2]=NULL</a:t>
            </a:r>
          </a:p>
          <a:p>
            <a:r>
              <a:rPr lang="en-US" sz="1600" dirty="0">
                <a:latin typeface="Courier New" pitchFamily="49" charset="0"/>
              </a:rPr>
              <a:t>void fork_exec(char *path,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pid_t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 fork();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!= 0) {</a:t>
            </a:r>
          </a:p>
          <a:p>
            <a:r>
              <a:rPr lang="en-US" sz="1600" dirty="0" err="1">
                <a:latin typeface="Courier New" pitchFamily="49" charset="0"/>
              </a:rPr>
              <a:t>        printf</a:t>
            </a:r>
            <a:r>
              <a:rPr lang="en-US" sz="1600" dirty="0">
                <a:latin typeface="Courier New" pitchFamily="49" charset="0"/>
              </a:rPr>
              <a:t>("Parent: created a child %d\n”, pid);</a:t>
            </a:r>
          </a:p>
          <a:p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r>
              <a:rPr lang="en-US" sz="1600" dirty="0">
                <a:latin typeface="Courier New" pitchFamily="49" charset="0"/>
              </a:rPr>
              <a:t>        printf("Child: exec-ing new program now\n");</a:t>
            </a:r>
          </a:p>
          <a:p>
            <a:r>
              <a:rPr lang="en-US" sz="1600" dirty="0">
                <a:latin typeface="Courier New" pitchFamily="49" charset="0"/>
              </a:rPr>
              <a:t>        execv(path, argv);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("This line printed by parent only!\n");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388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1" y="239268"/>
            <a:ext cx="8405982" cy="762000"/>
          </a:xfrm>
        </p:spPr>
        <p:txBody>
          <a:bodyPr/>
          <a:lstStyle/>
          <a:p>
            <a:r>
              <a:rPr lang="en-US"/>
              <a:t>Exec-ing a new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80858" y="1069315"/>
            <a:ext cx="2060319" cy="2400604"/>
            <a:chOff x="6245481" y="3779780"/>
            <a:chExt cx="2060319" cy="240060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6245481" y="3784176"/>
              <a:ext cx="2060319" cy="2383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6245481" y="3779780"/>
              <a:ext cx="2060319" cy="7769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6245481" y="5867400"/>
              <a:ext cx="2060319" cy="3129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Code: </a:t>
              </a:r>
              <a:r>
                <a:rPr lang="en-US" sz="1800" b="0" dirty="0">
                  <a:latin typeface="Calibri" pitchFamily="34" charset="0"/>
                </a:rPr>
                <a:t>/usr/bin/bash</a:t>
              </a:r>
              <a:endParaRPr lang="en-US" sz="1800" b="0" dirty="0">
                <a:latin typeface="Courier New"/>
                <a:cs typeface="Courier New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6245481" y="5564964"/>
              <a:ext cx="2060319" cy="302436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6245481" y="5093578"/>
              <a:ext cx="2060318" cy="46902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</p:grpSp>
      <p:sp>
        <p:nvSpPr>
          <p:cNvPr id="12" name="Line 34"/>
          <p:cNvSpPr>
            <a:spLocks noChangeShapeType="1"/>
          </p:cNvSpPr>
          <p:nvPr/>
        </p:nvSpPr>
        <p:spPr bwMode="auto">
          <a:xfrm flipH="1">
            <a:off x="1702129" y="3558456"/>
            <a:ext cx="907" cy="55307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76138" y="4141685"/>
            <a:ext cx="2060319" cy="2400604"/>
            <a:chOff x="6245481" y="3779780"/>
            <a:chExt cx="2060319" cy="2400604"/>
          </a:xfrm>
        </p:grpSpPr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6245481" y="3784176"/>
              <a:ext cx="2060319" cy="2383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6245481" y="3779780"/>
              <a:ext cx="2060319" cy="7769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6245481" y="5867400"/>
              <a:ext cx="2060319" cy="3129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Code: </a:t>
              </a:r>
              <a:r>
                <a:rPr lang="en-US" sz="1800" b="0" dirty="0">
                  <a:latin typeface="Calibri" pitchFamily="34" charset="0"/>
                </a:rPr>
                <a:t>/usr/bin/bash</a:t>
              </a:r>
              <a:endParaRPr lang="en-US" sz="1800" b="0" dirty="0">
                <a:latin typeface="Courier New"/>
                <a:cs typeface="Courier New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6245481" y="5564964"/>
              <a:ext cx="2060319" cy="302436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6245481" y="5093578"/>
              <a:ext cx="2060318" cy="46902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229322" y="4141683"/>
            <a:ext cx="2060319" cy="2400604"/>
            <a:chOff x="6245481" y="3779780"/>
            <a:chExt cx="2060319" cy="2400604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6245481" y="3784176"/>
              <a:ext cx="2060319" cy="2383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245481" y="3779780"/>
              <a:ext cx="2060319" cy="7769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6245481" y="5867400"/>
              <a:ext cx="2060319" cy="3129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Code: </a:t>
              </a:r>
              <a:r>
                <a:rPr lang="en-US" sz="1800" b="0" dirty="0">
                  <a:latin typeface="Calibri" pitchFamily="34" charset="0"/>
                </a:rPr>
                <a:t>/usr/bin/bash</a:t>
              </a:r>
              <a:endParaRPr lang="en-US" sz="1800" b="0" dirty="0">
                <a:latin typeface="Courier New"/>
                <a:cs typeface="Courier New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6245481" y="5564964"/>
              <a:ext cx="2060319" cy="302436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245481" y="5093578"/>
              <a:ext cx="2060318" cy="46902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46653" y="4167873"/>
            <a:ext cx="2060319" cy="2400604"/>
            <a:chOff x="6245481" y="3779780"/>
            <a:chExt cx="2060319" cy="2400604"/>
          </a:xfrm>
        </p:grpSpPr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6245481" y="3784176"/>
              <a:ext cx="2060319" cy="2383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6245481" y="3779780"/>
              <a:ext cx="2060319" cy="3495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6245481" y="5867400"/>
              <a:ext cx="2060319" cy="3129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Code: </a:t>
              </a:r>
              <a:r>
                <a:rPr lang="en-US" sz="1800" b="0" dirty="0">
                  <a:latin typeface="Calibri" pitchFamily="34" charset="0"/>
                </a:rPr>
                <a:t>/usr/bin/ls</a:t>
              </a:r>
              <a:endParaRPr lang="en-US" sz="1800" b="0" dirty="0">
                <a:latin typeface="Courier New"/>
                <a:cs typeface="Courier New"/>
              </a:endParaRPr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6245481" y="5564964"/>
              <a:ext cx="2060319" cy="302436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Data</a:t>
              </a:r>
            </a:p>
          </p:txBody>
        </p:sp>
      </p:grp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1816156" y="3566822"/>
            <a:ext cx="1339324" cy="518516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2590" y="3469919"/>
            <a:ext cx="1256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C00000"/>
                </a:solidFill>
                <a:latin typeface="Courier New"/>
                <a:cs typeface="Courier New"/>
              </a:rPr>
              <a:t>fork()</a:t>
            </a:r>
            <a:r>
              <a:rPr lang="en-US" sz="2000" dirty="0" smtClean="0">
                <a:solidFill>
                  <a:srgbClr val="C00000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50419" y="4826969"/>
            <a:ext cx="1256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Courier New"/>
                <a:cs typeface="Courier New"/>
              </a:rPr>
              <a:t>exec</a:t>
            </a:r>
            <a:r>
              <a:rPr lang="en-US" sz="2000" dirty="0" smtClean="0">
                <a:solidFill>
                  <a:srgbClr val="C00000"/>
                </a:solidFill>
                <a:latin typeface="Courier New"/>
                <a:cs typeface="Courier New"/>
              </a:rPr>
              <a:t>()</a:t>
            </a:r>
            <a:r>
              <a:rPr lang="en-US" sz="2000" dirty="0" smtClean="0">
                <a:solidFill>
                  <a:srgbClr val="C00000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59892" y="5342364"/>
            <a:ext cx="104745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68399" y="1754600"/>
            <a:ext cx="3600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Very high-level diagram of what happens when you run the command </a:t>
            </a:r>
            <a:r>
              <a:rPr lang="en-US" sz="2000" dirty="0" smtClean="0">
                <a:latin typeface="Courier New"/>
                <a:cs typeface="Courier New"/>
              </a:rPr>
              <a:t>”ls”</a:t>
            </a:r>
            <a:r>
              <a:rPr lang="en-US" sz="2000" b="0" dirty="0" smtClean="0">
                <a:latin typeface="Calibri" pitchFamily="34" charset="0"/>
              </a:rPr>
              <a:t> in a Linux shell: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2291" y="379727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alibri" pitchFamily="34" charset="0"/>
              </a:rPr>
              <a:t>parent</a:t>
            </a:r>
            <a:endParaRPr lang="en-US" sz="1800" b="0" dirty="0" smtClean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29316" y="3766354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alibri" pitchFamily="34" charset="0"/>
              </a:rPr>
              <a:t>child</a:t>
            </a:r>
            <a:endParaRPr lang="en-US" sz="1800" b="0" dirty="0" smtClean="0"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41935" y="3787814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alibri" pitchFamily="34" charset="0"/>
              </a:rPr>
              <a:t>child</a:t>
            </a:r>
            <a:endParaRPr lang="en-US" sz="1800" b="0" dirty="0" smtClean="0">
              <a:latin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024541" y="3548484"/>
            <a:ext cx="2448438" cy="3116380"/>
          </a:xfrm>
          <a:prstGeom prst="rect">
            <a:avLst/>
          </a:prstGeom>
          <a:solidFill>
            <a:schemeClr val="bg1">
              <a:alpha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35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5" grpId="0" animBg="1"/>
      <p:bldP spid="35" grpId="1" animBg="1"/>
      <p:bldP spid="36" grpId="0"/>
      <p:bldP spid="37" grpId="0"/>
      <p:bldP spid="38" grpId="0" animBg="1"/>
      <p:bldP spid="41" grpId="0"/>
      <p:bldP spid="42" grpId="0"/>
      <p:bldP spid="43" grpId="0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5334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*filename,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 err="1" smtClean="0">
                <a:latin typeface="Courier New"/>
                <a:cs typeface="Courier New"/>
              </a:rPr>
              <a:t>argv</a:t>
            </a:r>
            <a:r>
              <a:rPr lang="en-US" sz="2000" dirty="0" smtClean="0">
                <a:latin typeface="Courier New"/>
                <a:cs typeface="Courier New"/>
              </a:rPr>
              <a:t>[],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*</a:t>
            </a:r>
            <a:r>
              <a:rPr lang="en-US" sz="2000" dirty="0" err="1" smtClean="0">
                <a:latin typeface="Courier New"/>
                <a:cs typeface="Courier New"/>
              </a:rPr>
              <a:t>envp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r>
              <a:rPr lang="en-US" dirty="0" smtClean="0"/>
              <a:t>Loads </a:t>
            </a:r>
            <a:r>
              <a:rPr lang="en-US" dirty="0"/>
              <a:t>and </a:t>
            </a:r>
            <a:r>
              <a:rPr lang="en-US" dirty="0" smtClean="0"/>
              <a:t>runs in current process:</a:t>
            </a:r>
          </a:p>
          <a:p>
            <a:pPr lvl="1"/>
            <a:r>
              <a:rPr lang="en-US" dirty="0" smtClean="0"/>
              <a:t>Executable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1"/>
            <a:r>
              <a:rPr lang="en-US" dirty="0" smtClean="0"/>
              <a:t>With argument 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dirty="0" smtClean="0"/>
              <a:t>And environment variable </a:t>
            </a:r>
            <a:r>
              <a:rPr lang="en-US" dirty="0" smtClean="0">
                <a:latin typeface="Calibri"/>
                <a:ea typeface="+mn-ea"/>
                <a:cs typeface="Calibri"/>
              </a:rPr>
              <a:t>list</a:t>
            </a:r>
            <a:r>
              <a:rPr lang="en-US" dirty="0"/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Env. vars: “name=value” strings</a:t>
            </a:r>
            <a:br>
              <a:rPr lang="en-US" dirty="0"/>
            </a:br>
            <a:r>
              <a:rPr lang="en-US" dirty="0"/>
              <a:t>(e.g.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PWD=/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homes/iws/pjh</a:t>
            </a:r>
            <a:r>
              <a:rPr lang="en-US" dirty="0"/>
              <a:t>”)</a:t>
            </a:r>
            <a:endParaRPr lang="en-US" dirty="0" smtClean="0"/>
          </a:p>
          <a:p>
            <a:r>
              <a:rPr lang="en-US" sz="2000" dirty="0">
                <a:latin typeface="Courier New"/>
                <a:cs typeface="Courier New"/>
              </a:rPr>
              <a:t>execve</a:t>
            </a:r>
            <a:r>
              <a:rPr lang="en-US" i="1" dirty="0"/>
              <a:t> d</a:t>
            </a:r>
            <a:r>
              <a:rPr lang="en-US" i="1" dirty="0" smtClean="0"/>
              <a:t>oes not return</a:t>
            </a:r>
            <a:r>
              <a:rPr lang="en-US" dirty="0" smtClean="0"/>
              <a:t> (unless error)</a:t>
            </a:r>
          </a:p>
          <a:p>
            <a:r>
              <a:rPr lang="en-US" dirty="0" smtClean="0"/>
              <a:t>Overwrites code, data, and stack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eeps </a:t>
            </a:r>
            <a:r>
              <a:rPr lang="en-US" dirty="0" err="1" smtClean="0"/>
              <a:t>pid</a:t>
            </a:r>
            <a:r>
              <a:rPr lang="en-US" dirty="0" smtClean="0"/>
              <a:t>, open files, a few other items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51781" y="838200"/>
            <a:ext cx="3955224" cy="6019800"/>
            <a:chOff x="5029200" y="838200"/>
            <a:chExt cx="3955224" cy="6019800"/>
          </a:xfrm>
        </p:grpSpPr>
        <p:sp>
          <p:nvSpPr>
            <p:cNvPr id="4" name="Rectangle 22"/>
            <p:cNvSpPr>
              <a:spLocks noChangeArrowheads="1"/>
            </p:cNvSpPr>
            <p:nvPr/>
          </p:nvSpPr>
          <p:spPr bwMode="auto">
            <a:xfrm>
              <a:off x="5589917" y="990600"/>
              <a:ext cx="1797050" cy="609600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600" b="0" dirty="0" smtClean="0">
                  <a:latin typeface="Calibri" pitchFamily="34" charset="0"/>
                </a:rPr>
                <a:t>Null-terminated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en-US" sz="1600" b="0" dirty="0" err="1" smtClean="0">
                  <a:latin typeface="Calibri" pitchFamily="34" charset="0"/>
                </a:rPr>
                <a:t>env</a:t>
              </a:r>
              <a:r>
                <a:rPr lang="en-US" sz="1600" b="0" dirty="0" smtClean="0">
                  <a:latin typeface="Calibri" pitchFamily="34" charset="0"/>
                </a:rPr>
                <a:t> </a:t>
              </a:r>
              <a:r>
                <a:rPr lang="en-US" sz="1600" b="0" dirty="0" err="1" smtClean="0">
                  <a:latin typeface="Calibri" pitchFamily="34" charset="0"/>
                </a:rPr>
                <a:t>var</a:t>
              </a:r>
              <a:r>
                <a:rPr lang="en-US" sz="1600" b="0" dirty="0" smtClean="0">
                  <a:latin typeface="Calibri" pitchFamily="34" charset="0"/>
                </a:rPr>
                <a:t> strings</a:t>
              </a:r>
            </a:p>
          </p:txBody>
        </p:sp>
        <p:sp>
          <p:nvSpPr>
            <p:cNvPr id="5" name="Rectangle 23"/>
            <p:cNvSpPr>
              <a:spLocks noChangeArrowheads="1"/>
            </p:cNvSpPr>
            <p:nvPr/>
          </p:nvSpPr>
          <p:spPr bwMode="auto">
            <a:xfrm>
              <a:off x="5589917" y="2209800"/>
              <a:ext cx="179705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unused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5589917" y="1600200"/>
              <a:ext cx="1797050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 b="0" dirty="0" smtClean="0">
                  <a:latin typeface="Calibri" pitchFamily="34" charset="0"/>
                </a:rPr>
                <a:t>Null-terminated</a:t>
              </a:r>
            </a:p>
            <a:p>
              <a:pPr algn="ctr" eaLnBrk="1" hangingPunct="1"/>
              <a:r>
                <a:rPr lang="en-US" sz="1600" b="0" dirty="0" err="1" smtClean="0">
                  <a:latin typeface="Calibri" pitchFamily="34" charset="0"/>
                </a:rPr>
                <a:t>cmd</a:t>
              </a:r>
              <a:r>
                <a:rPr lang="en-US" sz="1600" b="0" dirty="0" smtClean="0">
                  <a:latin typeface="Calibri" pitchFamily="34" charset="0"/>
                </a:rPr>
                <a:t> line </a:t>
              </a:r>
              <a:r>
                <a:rPr lang="en-US" sz="1600" b="0" dirty="0" err="1" smtClean="0">
                  <a:latin typeface="Calibri" pitchFamily="34" charset="0"/>
                </a:rPr>
                <a:t>arg</a:t>
              </a:r>
              <a:r>
                <a:rPr lang="en-US" sz="1600" b="0" dirty="0" smtClean="0">
                  <a:latin typeface="Calibri" pitchFamily="34" charset="0"/>
                </a:rPr>
                <a:t> strings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89917" y="2514600"/>
              <a:ext cx="1797050" cy="304800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envp[n</a:t>
              </a:r>
              <a:r>
                <a:rPr lang="en-US" sz="1800" b="0" dirty="0" smtClean="0">
                  <a:latin typeface="Calibri" pitchFamily="34" charset="0"/>
                </a:rPr>
                <a:t>] == NULL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5589917" y="2819400"/>
              <a:ext cx="1797050" cy="304800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envp</a:t>
              </a:r>
              <a:r>
                <a:rPr lang="en-US" sz="1800" b="0" dirty="0" smtClean="0">
                  <a:latin typeface="Calibri" pitchFamily="34" charset="0"/>
                </a:rPr>
                <a:t>[n-1]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" name="Rectangle 23"/>
            <p:cNvSpPr>
              <a:spLocks noChangeArrowheads="1"/>
            </p:cNvSpPr>
            <p:nvPr/>
          </p:nvSpPr>
          <p:spPr bwMode="auto">
            <a:xfrm>
              <a:off x="5589917" y="3429000"/>
              <a:ext cx="1797050" cy="304800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envp</a:t>
              </a:r>
              <a:r>
                <a:rPr lang="en-US" sz="1800" b="0" dirty="0" smtClean="0">
                  <a:latin typeface="Calibri" pitchFamily="34" charset="0"/>
                </a:rPr>
                <a:t>[0]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5589917" y="3124200"/>
              <a:ext cx="1797050" cy="304800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…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589917" y="4953000"/>
              <a:ext cx="179705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Linker </a:t>
              </a:r>
              <a:r>
                <a:rPr lang="en-US" sz="1800" b="0" dirty="0" err="1" smtClean="0">
                  <a:latin typeface="Calibri" pitchFamily="34" charset="0"/>
                </a:rPr>
                <a:t>vars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5589917" y="3733800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argv[argc</a:t>
              </a:r>
              <a:r>
                <a:rPr lang="en-US" sz="1800" b="0" dirty="0" smtClean="0">
                  <a:latin typeface="Calibri" pitchFamily="34" charset="0"/>
                </a:rPr>
                <a:t>] == NULL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5589917" y="4038600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argv</a:t>
              </a:r>
              <a:r>
                <a:rPr lang="en-US" sz="1800" b="0" dirty="0" smtClean="0">
                  <a:latin typeface="Calibri" pitchFamily="34" charset="0"/>
                </a:rPr>
                <a:t>[argc-1]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5589917" y="4648200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argv</a:t>
              </a:r>
              <a:r>
                <a:rPr lang="en-US" sz="1800" b="0" dirty="0" smtClean="0">
                  <a:latin typeface="Calibri" pitchFamily="34" charset="0"/>
                </a:rPr>
                <a:t>[0]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5589917" y="4343400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…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5589917" y="5257800"/>
              <a:ext cx="1797050" cy="304800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envp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589917" y="5867400"/>
              <a:ext cx="1797050" cy="304800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argc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589917" y="5562600"/>
              <a:ext cx="1797050" cy="304800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err="1" smtClean="0">
                  <a:latin typeface="Calibri" pitchFamily="34" charset="0"/>
                </a:rPr>
                <a:t>argv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76404" y="838200"/>
              <a:ext cx="150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Stack bottom</a:t>
              </a: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5263551" y="4875362"/>
              <a:ext cx="324928" cy="836763"/>
            </a:xfrm>
            <a:custGeom>
              <a:avLst/>
              <a:gdLst>
                <a:gd name="connsiteX0" fmla="*/ 324928 w 324928"/>
                <a:gd name="connsiteY0" fmla="*/ 836763 h 836763"/>
                <a:gd name="connsiteX1" fmla="*/ 5751 w 324928"/>
                <a:gd name="connsiteY1" fmla="*/ 353683 h 836763"/>
                <a:gd name="connsiteX2" fmla="*/ 290423 w 324928"/>
                <a:gd name="connsiteY2" fmla="*/ 0 h 83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928" h="836763">
                  <a:moveTo>
                    <a:pt x="324928" y="836763"/>
                  </a:moveTo>
                  <a:cubicBezTo>
                    <a:pt x="168215" y="664953"/>
                    <a:pt x="11502" y="493144"/>
                    <a:pt x="5751" y="353683"/>
                  </a:cubicBezTo>
                  <a:cubicBezTo>
                    <a:pt x="0" y="214222"/>
                    <a:pt x="145211" y="107111"/>
                    <a:pt x="290423" y="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5029200" y="2209800"/>
              <a:ext cx="542026" cy="2631056"/>
            </a:xfrm>
            <a:custGeom>
              <a:avLst/>
              <a:gdLst>
                <a:gd name="connsiteX0" fmla="*/ 770626 w 770626"/>
                <a:gd name="connsiteY0" fmla="*/ 2631056 h 2631056"/>
                <a:gd name="connsiteX1" fmla="*/ 2875 w 770626"/>
                <a:gd name="connsiteY1" fmla="*/ 992037 h 2631056"/>
                <a:gd name="connsiteX2" fmla="*/ 753374 w 770626"/>
                <a:gd name="connsiteY2" fmla="*/ 0 h 263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0626" h="2631056">
                  <a:moveTo>
                    <a:pt x="770626" y="2631056"/>
                  </a:moveTo>
                  <a:cubicBezTo>
                    <a:pt x="388188" y="2030801"/>
                    <a:pt x="5750" y="1430546"/>
                    <a:pt x="2875" y="992037"/>
                  </a:cubicBezTo>
                  <a:cubicBezTo>
                    <a:pt x="0" y="553528"/>
                    <a:pt x="376687" y="276764"/>
                    <a:pt x="753374" y="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7382774" y="3641785"/>
              <a:ext cx="503207" cy="1777041"/>
            </a:xfrm>
            <a:custGeom>
              <a:avLst/>
              <a:gdLst>
                <a:gd name="connsiteX0" fmla="*/ 0 w 503207"/>
                <a:gd name="connsiteY0" fmla="*/ 1777041 h 1777041"/>
                <a:gd name="connsiteX1" fmla="*/ 500332 w 503207"/>
                <a:gd name="connsiteY1" fmla="*/ 854015 h 1777041"/>
                <a:gd name="connsiteX2" fmla="*/ 17252 w 503207"/>
                <a:gd name="connsiteY2" fmla="*/ 0 h 177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3207" h="1777041">
                  <a:moveTo>
                    <a:pt x="0" y="1777041"/>
                  </a:moveTo>
                  <a:cubicBezTo>
                    <a:pt x="248728" y="1463614"/>
                    <a:pt x="497457" y="1150188"/>
                    <a:pt x="500332" y="854015"/>
                  </a:cubicBezTo>
                  <a:cubicBezTo>
                    <a:pt x="503207" y="557842"/>
                    <a:pt x="260229" y="278921"/>
                    <a:pt x="17252" y="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7408653" y="1600200"/>
              <a:ext cx="631166" cy="2014268"/>
            </a:xfrm>
            <a:custGeom>
              <a:avLst/>
              <a:gdLst>
                <a:gd name="connsiteX0" fmla="*/ 0 w 631166"/>
                <a:gd name="connsiteY0" fmla="*/ 2242868 h 2242868"/>
                <a:gd name="connsiteX1" fmla="*/ 629728 w 631166"/>
                <a:gd name="connsiteY1" fmla="*/ 854015 h 2242868"/>
                <a:gd name="connsiteX2" fmla="*/ 8626 w 631166"/>
                <a:gd name="connsiteY2" fmla="*/ 0 h 224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1166" h="2242868">
                  <a:moveTo>
                    <a:pt x="0" y="2242868"/>
                  </a:moveTo>
                  <a:cubicBezTo>
                    <a:pt x="314145" y="1735347"/>
                    <a:pt x="628290" y="1227826"/>
                    <a:pt x="629728" y="854015"/>
                  </a:cubicBezTo>
                  <a:cubicBezTo>
                    <a:pt x="631166" y="480204"/>
                    <a:pt x="319896" y="240102"/>
                    <a:pt x="8626" y="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5589917" y="6172200"/>
              <a:ext cx="1797050" cy="609600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Stack frame for 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ourier New"/>
                  <a:cs typeface="Courier New"/>
                </a:rPr>
                <a:t>main</a:t>
              </a:r>
              <a:endParaRPr lang="en-US" sz="1800" b="0" dirty="0">
                <a:latin typeface="Courier New"/>
                <a:cs typeface="Courier New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76404" y="6488668"/>
              <a:ext cx="1126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Stack top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exit</a:t>
            </a:r>
            <a:r>
              <a:rPr lang="en-US"/>
              <a:t>: Ending a process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void exit(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status)</a:t>
            </a:r>
            <a:endParaRPr lang="en-US" dirty="0"/>
          </a:p>
          <a:p>
            <a:pPr lvl="1"/>
            <a:r>
              <a:rPr lang="en-US" dirty="0"/>
              <a:t>Exits a process</a:t>
            </a:r>
          </a:p>
          <a:p>
            <a:pPr lvl="2"/>
            <a:r>
              <a:rPr lang="en-US" dirty="0"/>
              <a:t>Status code: 0 is used for a normal exit, nonzero for abnormal exit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atexit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registers functions to be executed upon exit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990600" y="3126638"/>
            <a:ext cx="3906839" cy="26776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cleanup(void) {</a:t>
            </a:r>
          </a:p>
          <a:p>
            <a:r>
              <a:rPr lang="en-US" sz="1800" dirty="0">
                <a:latin typeface="Courier New" pitchFamily="49" charset="0"/>
              </a:rPr>
              <a:t>   printf("cleaning up\n");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fork6() {</a:t>
            </a:r>
          </a:p>
          <a:p>
            <a:r>
              <a:rPr lang="en-US" sz="1800" dirty="0">
                <a:latin typeface="Courier New" pitchFamily="49" charset="0"/>
              </a:rPr>
              <a:t>   atexit(cleanup);</a:t>
            </a:r>
          </a:p>
          <a:p>
            <a:r>
              <a:rPr lang="en-US" sz="1800" dirty="0">
                <a:latin typeface="Courier New" pitchFamily="49" charset="0"/>
              </a:rPr>
              <a:t>   fork();</a:t>
            </a:r>
          </a:p>
          <a:p>
            <a:r>
              <a:rPr lang="en-US" sz="1800" dirty="0">
                <a:latin typeface="Courier New" pitchFamily="49" charset="0"/>
              </a:rPr>
              <a:t>   exit(0);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Zombies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system resources</a:t>
            </a:r>
          </a:p>
          <a:p>
            <a:pPr lvl="2"/>
            <a:r>
              <a:rPr lang="en-US" dirty="0"/>
              <a:t>Various tables maintained by OS</a:t>
            </a:r>
          </a:p>
          <a:p>
            <a:pPr lvl="1"/>
            <a:r>
              <a:rPr lang="en-US" dirty="0"/>
              <a:t>Called a “zombie”</a:t>
            </a:r>
            <a:endParaRPr lang="en-US" dirty="0" smtClean="0"/>
          </a:p>
          <a:p>
            <a:pPr lvl="2"/>
            <a:r>
              <a:rPr lang="en-US" dirty="0" smtClean="0"/>
              <a:t>A living </a:t>
            </a:r>
            <a:r>
              <a:rPr lang="en-US" dirty="0"/>
              <a:t>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</a:t>
            </a:r>
            <a:r>
              <a:rPr lang="en-US" dirty="0" smtClean="0"/>
              <a:t>child</a:t>
            </a:r>
            <a:endParaRPr lang="en-US" i="1" dirty="0" smtClean="0"/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discards process</a:t>
            </a:r>
          </a:p>
          <a:p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then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(pid == 1)</a:t>
            </a:r>
          </a:p>
          <a:p>
            <a:pPr lvl="1"/>
            <a:r>
              <a:rPr lang="en-US" dirty="0"/>
              <a:t>But in long-running processes we need </a:t>
            </a:r>
            <a:r>
              <a:rPr lang="en-US" i="1" dirty="0"/>
              <a:t>explicit</a:t>
            </a:r>
            <a:r>
              <a:rPr lang="en-US" dirty="0"/>
              <a:t> reaping</a:t>
            </a:r>
          </a:p>
          <a:p>
            <a:pPr lvl="2"/>
            <a:r>
              <a:rPr lang="en-US" dirty="0"/>
              <a:t>e.g., shells and servers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814" y="688706"/>
            <a:ext cx="1277557" cy="1486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wait(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(i.e. the parent)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2"/>
            <a:r>
              <a:rPr lang="en-US" dirty="0"/>
              <a:t>On successful return, the child process is reaped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int that it points to will be set to</a:t>
            </a:r>
            <a:r>
              <a:rPr lang="en-US" dirty="0" smtClean="0"/>
              <a:t> a </a:t>
            </a:r>
            <a:r>
              <a:rPr lang="en-US" dirty="0"/>
              <a:t>status indicating why the child process terminated</a:t>
            </a:r>
          </a:p>
          <a:p>
            <a:pPr lvl="2"/>
            <a:r>
              <a:rPr lang="en-US" dirty="0"/>
              <a:t>There are special macros for interpreting this status – see </a:t>
            </a:r>
            <a:r>
              <a:rPr lang="en-US" b="1" dirty="0"/>
              <a:t>wait(2)</a:t>
            </a:r>
          </a:p>
          <a:p>
            <a:pPr lvl="1"/>
            <a:endParaRPr lang="en-US" b="0" dirty="0"/>
          </a:p>
          <a:p>
            <a:r>
              <a:rPr lang="en-US" b="0" dirty="0"/>
              <a:t>If parent process has multiple children, </a:t>
            </a:r>
            <a:r>
              <a:rPr lang="en-US" dirty="0">
                <a:latin typeface="Courier New"/>
                <a:cs typeface="Courier New"/>
              </a:rPr>
              <a:t>wait()</a:t>
            </a:r>
            <a:r>
              <a:rPr lang="en-US" b="0" dirty="0"/>
              <a:t> will return when </a:t>
            </a:r>
            <a:r>
              <a:rPr lang="en-US" b="0" i="1" dirty="0"/>
              <a:t>any</a:t>
            </a:r>
            <a:r>
              <a:rPr lang="en-US" b="0" dirty="0"/>
              <a:t> of the children terminates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waitpid()</a:t>
            </a:r>
            <a:r>
              <a:rPr lang="en-US" b="0" dirty="0"/>
              <a:t> can be used to wait on a specific child process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 Example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372833" y="1413570"/>
            <a:ext cx="5725546" cy="353943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fork_wait()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int child_status;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pid_t child_pid;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if (fork() == 0)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printf("HC: hello from child\n");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 else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child_pid = wait(&amp;child_status);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printf("CT: child %d has terminated\n”,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child_pid);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313865" y="2482850"/>
            <a:ext cx="2608263" cy="1022350"/>
            <a:chOff x="6248400" y="2482850"/>
            <a:chExt cx="2608263" cy="1022350"/>
          </a:xfrm>
        </p:grpSpPr>
        <p:sp>
          <p:nvSpPr>
            <p:cNvPr id="506887" name="Line 7"/>
            <p:cNvSpPr>
              <a:spLocks noChangeShapeType="1"/>
            </p:cNvSpPr>
            <p:nvPr/>
          </p:nvSpPr>
          <p:spPr bwMode="auto">
            <a:xfrm>
              <a:off x="6248400" y="347345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2" name="Group 22"/>
            <p:cNvGrpSpPr>
              <a:grpSpLocks/>
            </p:cNvGrpSpPr>
            <p:nvPr/>
          </p:nvGrpSpPr>
          <p:grpSpPr bwMode="auto">
            <a:xfrm>
              <a:off x="6629400" y="2482850"/>
              <a:ext cx="428625" cy="990600"/>
              <a:chOff x="4224" y="2688"/>
              <a:chExt cx="270" cy="624"/>
            </a:xfrm>
          </p:grpSpPr>
          <p:sp>
            <p:nvSpPr>
              <p:cNvPr id="506886" name="Line 6"/>
              <p:cNvSpPr>
                <a:spLocks noChangeShapeType="1"/>
              </p:cNvSpPr>
              <p:nvPr/>
            </p:nvSpPr>
            <p:spPr bwMode="auto">
              <a:xfrm flipV="1">
                <a:off x="4224" y="2880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6888" name="Line 8"/>
              <p:cNvSpPr>
                <a:spLocks noChangeShapeType="1"/>
              </p:cNvSpPr>
              <p:nvPr/>
            </p:nvSpPr>
            <p:spPr bwMode="auto">
              <a:xfrm>
                <a:off x="4224" y="288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6890" name="Text Box 10"/>
              <p:cNvSpPr txBox="1">
                <a:spLocks noChangeArrowheads="1"/>
              </p:cNvSpPr>
              <p:nvPr/>
            </p:nvSpPr>
            <p:spPr bwMode="auto">
              <a:xfrm>
                <a:off x="4224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HC</a:t>
                </a:r>
              </a:p>
            </p:txBody>
          </p:sp>
          <p:sp>
            <p:nvSpPr>
              <p:cNvPr id="506896" name="Line 16"/>
              <p:cNvSpPr>
                <a:spLocks noChangeShapeType="1"/>
              </p:cNvSpPr>
              <p:nvPr/>
            </p:nvSpPr>
            <p:spPr bwMode="auto">
              <a:xfrm>
                <a:off x="4224" y="331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7010400" y="2482850"/>
              <a:ext cx="550863" cy="990600"/>
              <a:chOff x="4464" y="2688"/>
              <a:chExt cx="347" cy="624"/>
            </a:xfrm>
          </p:grpSpPr>
          <p:sp>
            <p:nvSpPr>
              <p:cNvPr id="506892" name="Text Box 12"/>
              <p:cNvSpPr txBox="1">
                <a:spLocks noChangeArrowheads="1"/>
              </p:cNvSpPr>
              <p:nvPr/>
            </p:nvSpPr>
            <p:spPr bwMode="auto">
              <a:xfrm>
                <a:off x="4464" y="2688"/>
                <a:ext cx="34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Bye</a:t>
                </a:r>
              </a:p>
            </p:txBody>
          </p:sp>
          <p:sp>
            <p:nvSpPr>
              <p:cNvPr id="506897" name="Line 17"/>
              <p:cNvSpPr>
                <a:spLocks noChangeShapeType="1"/>
              </p:cNvSpPr>
              <p:nvPr/>
            </p:nvSpPr>
            <p:spPr bwMode="auto">
              <a:xfrm>
                <a:off x="4464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6898" name="Line 18"/>
              <p:cNvSpPr>
                <a:spLocks noChangeShapeType="1"/>
              </p:cNvSpPr>
              <p:nvPr/>
            </p:nvSpPr>
            <p:spPr bwMode="auto">
              <a:xfrm>
                <a:off x="4464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7543800" y="2787650"/>
              <a:ext cx="381000" cy="685800"/>
              <a:chOff x="4800" y="2880"/>
              <a:chExt cx="240" cy="432"/>
            </a:xfrm>
          </p:grpSpPr>
          <p:sp>
            <p:nvSpPr>
              <p:cNvPr id="506893" name="Line 13"/>
              <p:cNvSpPr>
                <a:spLocks noChangeShapeType="1"/>
              </p:cNvSpPr>
              <p:nvPr/>
            </p:nvSpPr>
            <p:spPr bwMode="auto">
              <a:xfrm>
                <a:off x="4800" y="288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6895" name="Line 15"/>
              <p:cNvSpPr>
                <a:spLocks noChangeShapeType="1"/>
              </p:cNvSpPr>
              <p:nvPr/>
            </p:nvSpPr>
            <p:spPr bwMode="auto">
              <a:xfrm>
                <a:off x="5040" y="2880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6899" name="Line 19"/>
              <p:cNvSpPr>
                <a:spLocks noChangeShapeType="1"/>
              </p:cNvSpPr>
              <p:nvPr/>
            </p:nvSpPr>
            <p:spPr bwMode="auto">
              <a:xfrm>
                <a:off x="4800" y="331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7924800" y="3168650"/>
              <a:ext cx="428625" cy="336550"/>
              <a:chOff x="5040" y="3120"/>
              <a:chExt cx="270" cy="212"/>
            </a:xfrm>
          </p:grpSpPr>
          <p:sp>
            <p:nvSpPr>
              <p:cNvPr id="506894" name="Text Box 14"/>
              <p:cNvSpPr txBox="1">
                <a:spLocks noChangeArrowheads="1"/>
              </p:cNvSpPr>
              <p:nvPr/>
            </p:nvSpPr>
            <p:spPr bwMode="auto">
              <a:xfrm>
                <a:off x="504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CT</a:t>
                </a:r>
              </a:p>
            </p:txBody>
          </p:sp>
          <p:sp>
            <p:nvSpPr>
              <p:cNvPr id="506900" name="Line 20"/>
              <p:cNvSpPr>
                <a:spLocks noChangeShapeType="1"/>
              </p:cNvSpPr>
              <p:nvPr/>
            </p:nvSpPr>
            <p:spPr bwMode="auto">
              <a:xfrm>
                <a:off x="5040" y="331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8305800" y="3168650"/>
              <a:ext cx="550863" cy="336550"/>
              <a:chOff x="5280" y="3120"/>
              <a:chExt cx="347" cy="212"/>
            </a:xfrm>
          </p:grpSpPr>
          <p:sp>
            <p:nvSpPr>
              <p:cNvPr id="506891" name="Text Box 11"/>
              <p:cNvSpPr txBox="1">
                <a:spLocks noChangeArrowheads="1"/>
              </p:cNvSpPr>
              <p:nvPr/>
            </p:nvSpPr>
            <p:spPr bwMode="auto">
              <a:xfrm>
                <a:off x="5280" y="3120"/>
                <a:ext cx="34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Bye</a:t>
                </a:r>
              </a:p>
            </p:txBody>
          </p:sp>
          <p:sp>
            <p:nvSpPr>
              <p:cNvPr id="506901" name="Line 21"/>
              <p:cNvSpPr>
                <a:spLocks noChangeShapeType="1"/>
              </p:cNvSpPr>
              <p:nvPr/>
            </p:nvSpPr>
            <p:spPr bwMode="auto">
              <a:xfrm>
                <a:off x="5280" y="33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management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ourier New" pitchFamily="49" charset="0"/>
              </a:rPr>
              <a:t>f</a:t>
            </a:r>
            <a:r>
              <a:rPr lang="en-US" sz="2000" dirty="0" smtClean="0">
                <a:latin typeface="Courier New" pitchFamily="49" charset="0"/>
              </a:rPr>
              <a:t>ork</a:t>
            </a:r>
            <a:r>
              <a:rPr lang="en-US" dirty="0" smtClean="0"/>
              <a:t> gets us two copies of the same process (but </a:t>
            </a:r>
            <a:r>
              <a:rPr lang="en-US" sz="2000" dirty="0" smtClean="0">
                <a:latin typeface="Courier New" pitchFamily="49" charset="0"/>
              </a:rPr>
              <a:t>fork()</a:t>
            </a:r>
            <a:r>
              <a:rPr lang="en-US" dirty="0" smtClean="0"/>
              <a:t> returns different values to the two processes)</a:t>
            </a:r>
          </a:p>
          <a:p>
            <a:r>
              <a:rPr lang="en-US" sz="2000" dirty="0">
                <a:latin typeface="Courier New" pitchFamily="49" charset="0"/>
              </a:rPr>
              <a:t>e</a:t>
            </a:r>
            <a:r>
              <a:rPr lang="en-US" sz="2000" dirty="0" smtClean="0">
                <a:latin typeface="Courier New" pitchFamily="49" charset="0"/>
              </a:rPr>
              <a:t>xecve</a:t>
            </a:r>
            <a:r>
              <a:rPr lang="en-US" dirty="0" smtClean="0"/>
              <a:t> has a new process substitute itself for the one that called it</a:t>
            </a:r>
          </a:p>
          <a:p>
            <a:pPr lvl="1"/>
            <a:r>
              <a:rPr lang="en-US" dirty="0" smtClean="0"/>
              <a:t>Two-process program:</a:t>
            </a:r>
          </a:p>
          <a:p>
            <a:pPr lvl="2"/>
            <a:r>
              <a:rPr lang="en-US" dirty="0" smtClean="0"/>
              <a:t>First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fork()</a:t>
            </a:r>
          </a:p>
          <a:p>
            <a:pPr lvl="2"/>
            <a:r>
              <a:rPr lang="en-US" dirty="0" smtClean="0"/>
              <a:t>if (pid == 0) { //child code } else { //parent code }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dirty="0"/>
              <a:t>Two different programs:</a:t>
            </a:r>
          </a:p>
          <a:p>
            <a:pPr lvl="2"/>
            <a:r>
              <a:rPr lang="en-US" dirty="0"/>
              <a:t>First </a:t>
            </a:r>
            <a:r>
              <a:rPr lang="en-US" b="1" dirty="0">
                <a:latin typeface="Courier New" pitchFamily="49" charset="0"/>
              </a:rPr>
              <a:t>fork()</a:t>
            </a:r>
          </a:p>
          <a:p>
            <a:pPr lvl="2"/>
            <a:r>
              <a:rPr lang="en-US" dirty="0"/>
              <a:t>if (pid == 0) { </a:t>
            </a:r>
            <a:r>
              <a:rPr lang="en-US" b="1" dirty="0">
                <a:latin typeface="Courier New" pitchFamily="49" charset="0"/>
              </a:rPr>
              <a:t>execve()</a:t>
            </a:r>
            <a:r>
              <a:rPr lang="en-US" dirty="0"/>
              <a:t> } else { //parent code }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Now running two completely different programs</a:t>
            </a:r>
          </a:p>
          <a:p>
            <a:r>
              <a:rPr lang="en-US" sz="2000" dirty="0">
                <a:latin typeface="Courier New"/>
                <a:cs typeface="Courier New"/>
              </a:rPr>
              <a:t>wait</a:t>
            </a:r>
            <a:r>
              <a:rPr lang="en-US" sz="2000" dirty="0"/>
              <a:t> </a:t>
            </a:r>
            <a:r>
              <a:rPr lang="en-US" dirty="0"/>
              <a:t>/ </a:t>
            </a:r>
            <a:r>
              <a:rPr lang="en-US" sz="2000" dirty="0">
                <a:latin typeface="Courier New"/>
                <a:cs typeface="Courier New"/>
              </a:rPr>
              <a:t>waitpid</a:t>
            </a:r>
            <a:r>
              <a:rPr lang="en-US" dirty="0"/>
              <a:t> used to synchronize parent/child execution and to reap child process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*c = malloc(sizeof(car));</a:t>
            </a:r>
          </a:p>
          <a:p>
            <a:r>
              <a:rPr lang="en-US" sz="1600" dirty="0">
                <a:latin typeface="Courier New" pitchFamily="49" charset="0"/>
              </a:rPr>
              <a:t>c-&gt;miles = 100;</a:t>
            </a:r>
          </a:p>
          <a:p>
            <a:r>
              <a:rPr lang="en-US" sz="1600" dirty="0">
                <a:latin typeface="Courier New" pitchFamily="49" charset="0"/>
              </a:rPr>
              <a:t>c-&gt;gals = 17;</a:t>
            </a:r>
          </a:p>
          <a:p>
            <a:r>
              <a:rPr lang="en-US" sz="1600" dirty="0">
                <a:latin typeface="Courier New" pitchFamily="49" charset="0"/>
              </a:rPr>
              <a:t>float mpg = get_mpg(c);</a:t>
            </a:r>
          </a:p>
          <a:p>
            <a:r>
              <a:rPr lang="en-US" sz="1600" dirty="0">
                <a:latin typeface="Courier New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c = new Car();</a:t>
            </a:r>
          </a:p>
          <a:p>
            <a:r>
              <a:rPr lang="en-US" sz="1600" dirty="0">
                <a:latin typeface="Courier New" pitchFamily="49" charset="0"/>
              </a:rPr>
              <a:t>c.setMiles(100);</a:t>
            </a:r>
          </a:p>
          <a:p>
            <a:r>
              <a:rPr lang="en-US" sz="1600" dirty="0">
                <a:latin typeface="Courier New" pitchFamily="49" charset="0"/>
              </a:rPr>
              <a:t>c.setGals(17);</a:t>
            </a:r>
          </a:p>
          <a:p>
            <a:r>
              <a:rPr lang="en-US" sz="1600" dirty="0">
                <a:latin typeface="Courier New" pitchFamily="49" charset="0"/>
              </a:rPr>
              <a:t>float mpg =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get_mpg:</a:t>
            </a:r>
          </a:p>
          <a:p>
            <a:r>
              <a:rPr lang="en-US" sz="1400" dirty="0">
                <a:latin typeface="Courier New" pitchFamily="49" charset="0"/>
              </a:rPr>
              <a:t>    pushq   %rbp</a:t>
            </a:r>
          </a:p>
          <a:p>
            <a:r>
              <a:rPr lang="en-US" sz="1400" dirty="0">
                <a:latin typeface="Courier New" pitchFamily="49" charset="0"/>
              </a:rPr>
              <a:t>    movq    %rsp, %rbp</a:t>
            </a:r>
          </a:p>
          <a:p>
            <a:r>
              <a:rPr lang="en-US" sz="1400" dirty="0">
                <a:latin typeface="Courier New" pitchFamily="49" charset="0"/>
              </a:rPr>
              <a:t>    ...</a:t>
            </a:r>
          </a:p>
          <a:p>
            <a:r>
              <a:rPr lang="en-US" sz="1400" dirty="0">
                <a:latin typeface="Courier New" pitchFamily="49" charset="0"/>
              </a:rPr>
              <a:t>    popq    %rbp</a:t>
            </a:r>
          </a:p>
          <a:p>
            <a:r>
              <a:rPr lang="en-US" sz="1400" dirty="0">
                <a:latin typeface="Courier New" pitchFamily="49" charset="0"/>
              </a:rPr>
              <a:t>    ret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5" y="564963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26100" y="4444347"/>
            <a:ext cx="2984500" cy="1017305"/>
            <a:chOff x="2057400" y="4480727"/>
            <a:chExt cx="2984500" cy="10173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6600" y="4480727"/>
              <a:ext cx="772668" cy="101730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7400" y="4597400"/>
              <a:ext cx="1081903" cy="812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67200" y="4522721"/>
              <a:ext cx="774700" cy="897741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0111010000011000</a:t>
            </a:r>
          </a:p>
          <a:p>
            <a:r>
              <a:rPr lang="en-US" sz="1400" dirty="0">
                <a:latin typeface="Courier New" pitchFamily="49" charset="0"/>
              </a:rPr>
              <a:t>100011010000010000000010</a:t>
            </a:r>
          </a:p>
          <a:p>
            <a:r>
              <a:rPr lang="en-US" sz="1400" dirty="0">
                <a:latin typeface="Courier New" pitchFamily="49" charset="0"/>
              </a:rPr>
              <a:t>1000100111000010</a:t>
            </a:r>
          </a:p>
          <a:p>
            <a:r>
              <a:rPr lang="en-US" sz="1400" dirty="0">
                <a:latin typeface="Courier New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OS: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562600" y="4419600"/>
            <a:ext cx="30480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32" name="Straight Arrow Connector 31"/>
          <p:cNvCxnSpPr>
            <a:stCxn id="9" idx="2"/>
          </p:cNvCxnSpPr>
          <p:nvPr/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/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/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7010400" y="381000"/>
            <a:ext cx="198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Data &amp; addressing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Integers &amp; floats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Machine code &amp; C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x86 assembly programming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Procedures &amp; stacks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Arrays &amp; structs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&amp; caches</a:t>
            </a:r>
          </a:p>
          <a:p>
            <a:r>
              <a:rPr lang="en-US" sz="1800" dirty="0">
                <a:solidFill>
                  <a:srgbClr val="FF6600"/>
                </a:solidFill>
                <a:latin typeface="Calibri" pitchFamily="34" charset="0"/>
              </a:rPr>
              <a:t>Exceptions &amp; processes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Virtual memory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allocation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Java vs. 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173674" y="5702485"/>
            <a:ext cx="1145032" cy="951640"/>
          </a:xfrm>
          <a:prstGeom prst="rect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550124" y="4413940"/>
            <a:ext cx="3060475" cy="1061629"/>
          </a:xfrm>
          <a:prstGeom prst="rect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4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Processes</a:t>
            </a:r>
          </a:p>
          <a:p>
            <a:pPr lvl="1"/>
            <a:r>
              <a:rPr lang="en-US" smtClean="0"/>
              <a:t>At any given time, system has multiple active processes</a:t>
            </a:r>
          </a:p>
          <a:p>
            <a:pPr lvl="1"/>
            <a:r>
              <a:rPr lang="en-US" smtClean="0"/>
              <a:t>Only one can execute at a time, but each process appears to have total control of the processor</a:t>
            </a:r>
          </a:p>
          <a:p>
            <a:pPr lvl="1"/>
            <a:r>
              <a:rPr lang="en-US"/>
              <a:t>OS periodically “context switches” between active processes</a:t>
            </a:r>
          </a:p>
          <a:p>
            <a:pPr lvl="2"/>
            <a:r>
              <a:rPr lang="en-US" smtClean="0"/>
              <a:t>Implemented using </a:t>
            </a:r>
            <a:r>
              <a:rPr lang="en-US" i="1" smtClean="0"/>
              <a:t>exceptional control flow</a:t>
            </a:r>
          </a:p>
          <a:p>
            <a:r>
              <a:rPr lang="en-US" dirty="0"/>
              <a:t>Process management</a:t>
            </a:r>
          </a:p>
          <a:p>
            <a:pPr lvl="1"/>
            <a:r>
              <a:rPr lang="en-US" dirty="0"/>
              <a:t>fork-exec model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32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Fork Example #2</a:t>
            </a:r>
          </a:p>
        </p:txBody>
      </p:sp>
      <p:sp>
        <p:nvSpPr>
          <p:cNvPr id="49152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838200" y="1990626"/>
            <a:ext cx="3355406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void fork2()</a:t>
            </a:r>
          </a:p>
          <a:p>
            <a:r>
              <a:rPr lang="en-US" sz="1800">
                <a:latin typeface="Courier New" pitchFamily="49" charset="0"/>
              </a:rPr>
              <a:t>{</a:t>
            </a:r>
          </a:p>
          <a:p>
            <a:r>
              <a:rPr lang="en-US" sz="1800">
                <a:latin typeface="Courier New" pitchFamily="49" charset="0"/>
              </a:rPr>
              <a:t>    printf("L0\n");</a:t>
            </a:r>
          </a:p>
          <a:p>
            <a:r>
              <a:rPr lang="en-US" sz="1800">
                <a:latin typeface="Courier New" pitchFamily="49" charset="0"/>
              </a:rPr>
              <a:t>    fork();</a:t>
            </a:r>
          </a:p>
          <a:p>
            <a:r>
              <a:rPr lang="en-US" sz="1800">
                <a:latin typeface="Courier New" pitchFamily="49" charset="0"/>
              </a:rPr>
              <a:t>    printf("L1\n");    </a:t>
            </a:r>
          </a:p>
          <a:p>
            <a:r>
              <a:rPr lang="en-US" sz="1800">
                <a:latin typeface="Courier New" pitchFamily="49" charset="0"/>
              </a:rPr>
              <a:t>    fork();</a:t>
            </a:r>
          </a:p>
          <a:p>
            <a:r>
              <a:rPr lang="en-US" sz="1800">
                <a:latin typeface="Courier New" pitchFamily="49" charset="0"/>
              </a:rPr>
              <a:t>    printf("Bye\n");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697537" y="3505200"/>
            <a:ext cx="457200" cy="336550"/>
            <a:chOff x="3072" y="3120"/>
            <a:chExt cx="288" cy="212"/>
          </a:xfrm>
        </p:grpSpPr>
        <p:sp>
          <p:nvSpPr>
            <p:cNvPr id="491527" name="Line 7"/>
            <p:cNvSpPr>
              <a:spLocks noChangeShapeType="1"/>
            </p:cNvSpPr>
            <p:nvPr/>
          </p:nvSpPr>
          <p:spPr bwMode="auto">
            <a:xfrm>
              <a:off x="312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28" name="Text Box 8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154737" y="2819400"/>
            <a:ext cx="533400" cy="1022350"/>
            <a:chOff x="3360" y="2688"/>
            <a:chExt cx="336" cy="644"/>
          </a:xfrm>
        </p:grpSpPr>
        <p:sp>
          <p:nvSpPr>
            <p:cNvPr id="491526" name="Line 6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3360" y="2688"/>
              <a:ext cx="336" cy="644"/>
              <a:chOff x="3360" y="2688"/>
              <a:chExt cx="336" cy="644"/>
            </a:xfrm>
          </p:grpSpPr>
          <p:sp>
            <p:nvSpPr>
              <p:cNvPr id="491529" name="Line 9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1530" name="Text Box 10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491531" name="Text Box 11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491541" name="Line 21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688137" y="2514600"/>
            <a:ext cx="627063" cy="1327150"/>
            <a:chOff x="3696" y="2496"/>
            <a:chExt cx="395" cy="836"/>
          </a:xfrm>
        </p:grpSpPr>
        <p:sp>
          <p:nvSpPr>
            <p:cNvPr id="491532" name="Line 12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3" name="Line 13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4" name="Line 14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5" name="Line 15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6" name="Text Box 16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7" name="Text Box 17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8" name="Text Box 18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9" name="Text Box 19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42" name="Line 22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44" name="Line 24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00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58" name="Date Placeholder 5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335540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fork3()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("L2\n");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0" y="1949450"/>
            <a:ext cx="2074863" cy="2622550"/>
            <a:chOff x="3552" y="1680"/>
            <a:chExt cx="1307" cy="165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4128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3552" y="33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3840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4128" y="2880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4128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4128" y="2688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V="1">
              <a:off x="4464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4464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4464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4464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512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4512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4512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4512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 flipV="1">
              <a:off x="4128" y="2064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21"/>
            <p:cNvSpPr>
              <a:spLocks noChangeShapeType="1"/>
            </p:cNvSpPr>
            <p:nvPr/>
          </p:nvSpPr>
          <p:spPr bwMode="auto">
            <a:xfrm>
              <a:off x="3840" y="249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3840" y="230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4128" y="2064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128" y="230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4128" y="1872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 flipV="1">
              <a:off x="4464" y="230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 flipV="1">
              <a:off x="4464" y="187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" name="Line 28"/>
            <p:cNvSpPr>
              <a:spLocks noChangeShapeType="1"/>
            </p:cNvSpPr>
            <p:nvPr/>
          </p:nvSpPr>
          <p:spPr bwMode="auto">
            <a:xfrm>
              <a:off x="4464" y="18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1" name="Line 29"/>
            <p:cNvSpPr>
              <a:spLocks noChangeShapeType="1"/>
            </p:cNvSpPr>
            <p:nvPr/>
          </p:nvSpPr>
          <p:spPr bwMode="auto">
            <a:xfrm>
              <a:off x="4464" y="230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2" name="Text Box 30"/>
            <p:cNvSpPr txBox="1">
              <a:spLocks noChangeArrowheads="1"/>
            </p:cNvSpPr>
            <p:nvPr/>
          </p:nvSpPr>
          <p:spPr bwMode="auto">
            <a:xfrm>
              <a:off x="4512" y="2304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4512" y="211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4" name="Text Box 32"/>
            <p:cNvSpPr txBox="1">
              <a:spLocks noChangeArrowheads="1"/>
            </p:cNvSpPr>
            <p:nvPr/>
          </p:nvSpPr>
          <p:spPr bwMode="auto">
            <a:xfrm>
              <a:off x="4512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5" name="Text Box 33"/>
            <p:cNvSpPr txBox="1">
              <a:spLocks noChangeArrowheads="1"/>
            </p:cNvSpPr>
            <p:nvPr/>
          </p:nvSpPr>
          <p:spPr bwMode="auto">
            <a:xfrm>
              <a:off x="4512" y="168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6" name="Line 34"/>
            <p:cNvSpPr>
              <a:spLocks noChangeShapeType="1"/>
            </p:cNvSpPr>
            <p:nvPr/>
          </p:nvSpPr>
          <p:spPr bwMode="auto">
            <a:xfrm flipV="1">
              <a:off x="3840" y="2496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355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326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fork4()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r>
              <a:rPr lang="en-US" sz="1800" dirty="0">
                <a:latin typeface="Courier New" pitchFamily="49" charset="0"/>
              </a:rPr>
              <a:t>    if (fork() != 0) {</a:t>
            </a:r>
          </a:p>
          <a:p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r>
              <a:rPr lang="en-US" sz="1800" dirty="0">
                <a:latin typeface="Courier New" pitchFamily="49" charset="0"/>
              </a:rPr>
              <a:t>	if (fork() != 0) {</a:t>
            </a:r>
          </a:p>
          <a:p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r>
              <a:rPr lang="en-US" sz="1800" dirty="0">
                <a:latin typeface="Courier New" pitchFamily="49" charset="0"/>
              </a:rPr>
              <a:t>	}</a:t>
            </a:r>
          </a:p>
          <a:p>
            <a:r>
              <a:rPr lang="en-US" sz="1800" dirty="0">
                <a:latin typeface="Courier New" pitchFamily="49" charset="0"/>
              </a:rPr>
              <a:t>    }</a:t>
            </a:r>
          </a:p>
          <a:p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257800" y="2863850"/>
            <a:ext cx="2074863" cy="1631950"/>
            <a:chOff x="5257800" y="2863850"/>
            <a:chExt cx="2074863" cy="1631950"/>
          </a:xfrm>
        </p:grpSpPr>
        <p:sp>
          <p:nvSpPr>
            <p:cNvPr id="59" name="Line 6"/>
            <p:cNvSpPr>
              <a:spLocks noChangeShapeType="1"/>
            </p:cNvSpPr>
            <p:nvPr/>
          </p:nvSpPr>
          <p:spPr bwMode="auto">
            <a:xfrm flipV="1">
              <a:off x="6172200" y="377825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2" name="Group 24"/>
            <p:cNvGrpSpPr>
              <a:grpSpLocks/>
            </p:cNvGrpSpPr>
            <p:nvPr/>
          </p:nvGrpSpPr>
          <p:grpSpPr bwMode="auto">
            <a:xfrm>
              <a:off x="5257800" y="4159250"/>
              <a:ext cx="457200" cy="336550"/>
              <a:chOff x="3360" y="3024"/>
              <a:chExt cx="288" cy="212"/>
            </a:xfrm>
          </p:grpSpPr>
          <p:sp>
            <p:nvSpPr>
              <p:cNvPr id="61" name="Line 7"/>
              <p:cNvSpPr>
                <a:spLocks noChangeShapeType="1"/>
              </p:cNvSpPr>
              <p:nvPr/>
            </p:nvSpPr>
            <p:spPr bwMode="auto">
              <a:xfrm>
                <a:off x="3360" y="3216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2" name="Text Box 19"/>
              <p:cNvSpPr txBox="1">
                <a:spLocks noChangeArrowheads="1"/>
              </p:cNvSpPr>
              <p:nvPr/>
            </p:nvSpPr>
            <p:spPr bwMode="auto">
              <a:xfrm>
                <a:off x="3360" y="3024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L0</a:t>
                </a:r>
              </a:p>
            </p:txBody>
          </p:sp>
        </p:grp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5715000" y="2863850"/>
              <a:ext cx="1617663" cy="1631950"/>
              <a:chOff x="3648" y="2208"/>
              <a:chExt cx="1019" cy="1028"/>
            </a:xfrm>
          </p:grpSpPr>
          <p:sp>
            <p:nvSpPr>
              <p:cNvPr id="64" name="Text Box 8"/>
              <p:cNvSpPr txBox="1">
                <a:spLocks noChangeArrowheads="1"/>
              </p:cNvSpPr>
              <p:nvPr/>
            </p:nvSpPr>
            <p:spPr bwMode="auto">
              <a:xfrm>
                <a:off x="3648" y="3024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>
                <a:off x="3648" y="2400"/>
                <a:ext cx="10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" name="Text Box 17"/>
              <p:cNvSpPr txBox="1">
                <a:spLocks noChangeArrowheads="1"/>
              </p:cNvSpPr>
              <p:nvPr/>
            </p:nvSpPr>
            <p:spPr bwMode="auto">
              <a:xfrm>
                <a:off x="4320" y="2208"/>
                <a:ext cx="34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Bye</a:t>
                </a:r>
              </a:p>
            </p:txBody>
          </p:sp>
          <p:sp>
            <p:nvSpPr>
              <p:cNvPr id="67" name="Line 18"/>
              <p:cNvSpPr>
                <a:spLocks noChangeShapeType="1"/>
              </p:cNvSpPr>
              <p:nvPr/>
            </p:nvSpPr>
            <p:spPr bwMode="auto">
              <a:xfrm flipV="1">
                <a:off x="3648" y="2400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6172200" y="3473450"/>
              <a:ext cx="1160463" cy="1022350"/>
              <a:chOff x="3936" y="2592"/>
              <a:chExt cx="731" cy="644"/>
            </a:xfrm>
          </p:grpSpPr>
          <p:sp>
            <p:nvSpPr>
              <p:cNvPr id="70" name="Line 9"/>
              <p:cNvSpPr>
                <a:spLocks noChangeShapeType="1"/>
              </p:cNvSpPr>
              <p:nvPr/>
            </p:nvSpPr>
            <p:spPr bwMode="auto">
              <a:xfrm>
                <a:off x="3936" y="2784"/>
                <a:ext cx="7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1" name="Text Box 10"/>
              <p:cNvSpPr txBox="1">
                <a:spLocks noChangeArrowheads="1"/>
              </p:cNvSpPr>
              <p:nvPr/>
            </p:nvSpPr>
            <p:spPr bwMode="auto">
              <a:xfrm>
                <a:off x="3936" y="3024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L2</a:t>
                </a:r>
              </a:p>
            </p:txBody>
          </p:sp>
          <p:sp>
            <p:nvSpPr>
              <p:cNvPr id="72" name="Text Box 15"/>
              <p:cNvSpPr txBox="1">
                <a:spLocks noChangeArrowheads="1"/>
              </p:cNvSpPr>
              <p:nvPr/>
            </p:nvSpPr>
            <p:spPr bwMode="auto">
              <a:xfrm>
                <a:off x="4320" y="2592"/>
                <a:ext cx="34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Bye</a:t>
                </a:r>
              </a:p>
            </p:txBody>
          </p:sp>
          <p:sp>
            <p:nvSpPr>
              <p:cNvPr id="73" name="Line 22"/>
              <p:cNvSpPr>
                <a:spLocks noChangeShapeType="1"/>
              </p:cNvSpPr>
              <p:nvPr/>
            </p:nvSpPr>
            <p:spPr bwMode="auto">
              <a:xfrm>
                <a:off x="3936" y="3216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6705600" y="3854450"/>
              <a:ext cx="627063" cy="641350"/>
              <a:chOff x="4272" y="2832"/>
              <a:chExt cx="395" cy="404"/>
            </a:xfrm>
          </p:grpSpPr>
          <p:sp>
            <p:nvSpPr>
              <p:cNvPr id="75" name="Line 11"/>
              <p:cNvSpPr>
                <a:spLocks noChangeShapeType="1"/>
              </p:cNvSpPr>
              <p:nvPr/>
            </p:nvSpPr>
            <p:spPr bwMode="auto">
              <a:xfrm flipV="1">
                <a:off x="4272" y="302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6" name="Line 12"/>
              <p:cNvSpPr>
                <a:spLocks noChangeShapeType="1"/>
              </p:cNvSpPr>
              <p:nvPr/>
            </p:nvSpPr>
            <p:spPr bwMode="auto">
              <a:xfrm>
                <a:off x="4272" y="3024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7" name="Text Box 13"/>
              <p:cNvSpPr txBox="1">
                <a:spLocks noChangeArrowheads="1"/>
              </p:cNvSpPr>
              <p:nvPr/>
            </p:nvSpPr>
            <p:spPr bwMode="auto">
              <a:xfrm>
                <a:off x="4320" y="3024"/>
                <a:ext cx="34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Bye</a:t>
                </a:r>
              </a:p>
            </p:txBody>
          </p:sp>
          <p:sp>
            <p:nvSpPr>
              <p:cNvPr id="78" name="Text Box 14"/>
              <p:cNvSpPr txBox="1">
                <a:spLocks noChangeArrowheads="1"/>
              </p:cNvSpPr>
              <p:nvPr/>
            </p:nvSpPr>
            <p:spPr bwMode="auto">
              <a:xfrm>
                <a:off x="4320" y="2832"/>
                <a:ext cx="34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Bye</a:t>
                </a:r>
              </a:p>
            </p:txBody>
          </p:sp>
          <p:sp>
            <p:nvSpPr>
              <p:cNvPr id="79" name="Line 23"/>
              <p:cNvSpPr>
                <a:spLocks noChangeShapeType="1"/>
              </p:cNvSpPr>
              <p:nvPr/>
            </p:nvSpPr>
            <p:spPr bwMode="auto">
              <a:xfrm>
                <a:off x="4272" y="3216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983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fork5()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410200" y="4006850"/>
            <a:ext cx="457200" cy="336550"/>
            <a:chOff x="3408" y="2976"/>
            <a:chExt cx="288" cy="21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3408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3408" y="297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867400" y="3625850"/>
            <a:ext cx="627063" cy="717550"/>
            <a:chOff x="3696" y="2736"/>
            <a:chExt cx="395" cy="452"/>
          </a:xfrm>
        </p:grpSpPr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3744" y="297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3696" y="292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3696" y="29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3696" y="273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696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781800" y="2863850"/>
            <a:ext cx="627063" cy="717550"/>
            <a:chOff x="4272" y="2256"/>
            <a:chExt cx="395" cy="452"/>
          </a:xfrm>
        </p:grpSpPr>
        <p:sp>
          <p:nvSpPr>
            <p:cNvPr id="37" name="Line 15"/>
            <p:cNvSpPr>
              <a:spLocks noChangeShapeType="1"/>
            </p:cNvSpPr>
            <p:nvPr/>
          </p:nvSpPr>
          <p:spPr bwMode="auto">
            <a:xfrm flipV="1">
              <a:off x="4272" y="244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320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4272" y="24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4309" y="225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4272" y="268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324600" y="3244850"/>
            <a:ext cx="627063" cy="717550"/>
            <a:chOff x="3984" y="2496"/>
            <a:chExt cx="395" cy="452"/>
          </a:xfrm>
        </p:grpSpPr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V="1">
              <a:off x="3984" y="268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4032" y="273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3984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3984" y="249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3984" y="292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43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6641 ttyp9    00:00:00 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</a:t>
            </a:r>
            <a:r>
              <a:rPr lang="en-US" sz="1600" i="1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6642 ttyp9    00:00:00 ps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3994150"/>
            <a:ext cx="39624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“defunct”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Killing </a:t>
            </a:r>
            <a:r>
              <a:rPr lang="en-US" sz="2000" b="0" dirty="0"/>
              <a:t>parent allows child to be reaped by </a:t>
            </a:r>
            <a:r>
              <a:rPr lang="en-US" sz="2000" dirty="0" smtClean="0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3817938" y="549057"/>
            <a:ext cx="5296643" cy="310854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fork7()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printf("Terminating Child, PID = %d\n",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exit(0);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printf("Running Parent, PID = %d\n",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while (1)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;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Infinite loop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6677 ttyp9    00:00:00 ps</a:t>
            </a:r>
          </a:p>
          <a:p>
            <a:pPr algn="l"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linux&gt;</a:t>
            </a:r>
            <a:r>
              <a:rPr lang="en-US" sz="160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linux&gt;</a:t>
            </a:r>
            <a:r>
              <a:rPr lang="en-US" sz="1600">
                <a:latin typeface="Courier New" pitchFamily="49" charset="0"/>
              </a:rPr>
              <a:t> 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6678 ttyp9    00:00:00 ps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 smtClean="0"/>
              <a:t>Non-terminating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Child Example</a:t>
            </a:r>
            <a:endParaRPr lang="en-US" dirty="0"/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 smtClean="0"/>
              <a:t>Child </a:t>
            </a:r>
            <a:r>
              <a:rPr lang="en-US" sz="2000" b="0" dirty="0"/>
              <a:t>process still active even though parent has terminated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Must </a:t>
            </a:r>
            <a:r>
              <a:rPr lang="en-US" sz="2000" b="0" dirty="0"/>
              <a:t>kill explicitly, or else will keep running indefinitely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733800" y="381000"/>
            <a:ext cx="5404043" cy="310854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void fork8()</a:t>
            </a:r>
          </a:p>
          <a:p>
            <a:r>
              <a:rPr lang="en-US" sz="1400" dirty="0">
                <a:latin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</a:rPr>
              <a:t>    if (fork() == 0) {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400" dirty="0">
                <a:latin typeface="Courier New" pitchFamily="49" charset="0"/>
              </a:rPr>
              <a:t>	printf("Running Child, PID = %d\n",</a:t>
            </a:r>
          </a:p>
          <a:p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r>
              <a:rPr lang="en-US" sz="1400" dirty="0">
                <a:latin typeface="Courier New" pitchFamily="49" charset="0"/>
              </a:rPr>
              <a:t>	while (1)</a:t>
            </a:r>
          </a:p>
          <a:p>
            <a:r>
              <a:rPr lang="en-US" sz="1400" dirty="0">
                <a:latin typeface="Courier New" pitchFamily="49" charset="0"/>
              </a:rPr>
              <a:t>	    ;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Infinite loop */</a:t>
            </a:r>
          </a:p>
          <a:p>
            <a:r>
              <a:rPr lang="en-US" sz="1400" dirty="0">
                <a:latin typeface="Courier New" pitchFamily="49" charset="0"/>
              </a:rPr>
              <a:t>    } else {</a:t>
            </a:r>
          </a:p>
          <a:p>
            <a:r>
              <a:rPr lang="en-US" sz="1400" dirty="0">
                <a:latin typeface="Courier New" pitchFamily="49" charset="0"/>
              </a:rPr>
              <a:t>	printf("Terminating Parent, PID = %d\n",</a:t>
            </a:r>
          </a:p>
          <a:p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r>
              <a:rPr lang="en-US" sz="1400" dirty="0">
                <a:latin typeface="Courier New" pitchFamily="49" charset="0"/>
              </a:rPr>
              <a:t>	exit(0);</a:t>
            </a:r>
          </a:p>
          <a:p>
            <a:r>
              <a:rPr lang="en-US" sz="1400" dirty="0">
                <a:latin typeface="Courier New" pitchFamily="49" charset="0"/>
              </a:rPr>
              <a:t>    }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wait()</a:t>
            </a:r>
            <a:r>
              <a:rPr lang="en-US"/>
              <a:t> Example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590660" y="2395418"/>
            <a:ext cx="7896714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fork10()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 {</a:t>
            </a:r>
          </a:p>
          <a:p>
            <a:r>
              <a:rPr lang="en-US" sz="1600" dirty="0">
                <a:latin typeface="Courier New" pitchFamily="49" charset="0"/>
              </a:rPr>
              <a:t>	pid_t wpid = wait(&amp;child_status);</a:t>
            </a:r>
          </a:p>
          <a:p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r>
              <a:rPr lang="en-US" sz="1600" dirty="0">
                <a:latin typeface="Courier New" pitchFamily="49" charset="0"/>
              </a:rPr>
              <a:t>	else</a:t>
            </a:r>
          </a:p>
          <a:p>
            <a:r>
              <a:rPr lang="en-US" sz="1600" dirty="0">
                <a:latin typeface="Courier New" pitchFamily="49" charset="0"/>
              </a:rPr>
              <a:t>	    printf("Child %</a:t>
            </a:r>
            <a:r>
              <a:rPr lang="en-US" sz="1600" dirty="0" err="1">
                <a:latin typeface="Courier New" pitchFamily="49" charset="0"/>
              </a:rPr>
              <a:t>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terminated </a:t>
            </a:r>
            <a:r>
              <a:rPr lang="en-US" sz="1600" dirty="0">
                <a:latin typeface="Courier New" pitchFamily="49" charset="0"/>
              </a:rPr>
              <a:t>abnormally\n", wpid);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Courier New" pitchFamily="49" charset="0"/>
              </a:rPr>
              <a:t>waitpid()</a:t>
            </a:r>
            <a:r>
              <a:rPr lang="en-US" sz="3400"/>
              <a:t>: Waiting for a Specific Process</a:t>
            </a:r>
            <a:endParaRPr lang="en-US" sz="340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</a:rPr>
              <a:t>waitpid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pid</a:t>
            </a:r>
            <a:r>
              <a:rPr lang="en-US" dirty="0">
                <a:latin typeface="Courier New" pitchFamily="49" charset="0"/>
              </a:rPr>
              <a:t>, &amp;status,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(that we won’t talk about)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632334" y="2541256"/>
            <a:ext cx="7896714" cy="415498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fork11()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 = 0; i &lt; N; i++)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pid_t wpid = waitpid(pid[i], &amp;child_status, 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else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abnormally\n", wpid);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Why are we learning about processes?</a:t>
            </a:r>
          </a:p>
          <a:p>
            <a:pPr lvl="1"/>
            <a:r>
              <a:rPr lang="en-US" b="0" dirty="0"/>
              <a:t>Processes are another </a:t>
            </a:r>
            <a:r>
              <a:rPr lang="en-US" b="0" i="1" dirty="0"/>
              <a:t>abstraction</a:t>
            </a:r>
            <a:r>
              <a:rPr lang="en-US" b="0" dirty="0"/>
              <a:t> in our computer system </a:t>
            </a:r>
            <a:r>
              <a:rPr lang="en-US" dirty="0"/>
              <a:t>–</a:t>
            </a:r>
            <a:r>
              <a:rPr lang="en-US" b="0" dirty="0"/>
              <a:t> the process abstraction provides an </a:t>
            </a:r>
            <a:r>
              <a:rPr lang="en-US" b="0" i="1" dirty="0"/>
              <a:t>interface</a:t>
            </a:r>
            <a:r>
              <a:rPr lang="en-US" b="0" dirty="0"/>
              <a:t> between the program and the underlying CPU + memory.</a:t>
            </a:r>
          </a:p>
          <a:p>
            <a:r>
              <a:rPr lang="en-US" b="0" dirty="0"/>
              <a:t>What do processes have to do with exceptional control flow (previous lecture)?</a:t>
            </a:r>
          </a:p>
          <a:p>
            <a:pPr lvl="1"/>
            <a:r>
              <a:rPr lang="en-US" dirty="0"/>
              <a:t>Exceptional control flow is the mechanism that the OS uses to enable multiple processes to run on the same system.</a:t>
            </a:r>
          </a:p>
          <a:p>
            <a:endParaRPr lang="en-US" b="0" dirty="0" smtClean="0"/>
          </a:p>
          <a:p>
            <a:r>
              <a:rPr lang="en-US" b="0" dirty="0" smtClean="0"/>
              <a:t>What is a program? A processor? A process?</a:t>
            </a:r>
            <a:endParaRPr 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6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an instance of a running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One of the most</a:t>
            </a:r>
            <a:r>
              <a:rPr lang="en-US" dirty="0" smtClean="0"/>
              <a:t> important ideas </a:t>
            </a:r>
            <a:r>
              <a:rPr lang="en-US" dirty="0"/>
              <a:t>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</a:t>
            </a:r>
            <a:r>
              <a:rPr lang="en-US" dirty="0">
                <a:solidFill>
                  <a:srgbClr val="C00000"/>
                </a:solidFill>
              </a:rPr>
              <a:t>two key abstractions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process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process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 smtClean="0"/>
              <a:t>Why are these illusions important?</a:t>
            </a:r>
          </a:p>
          <a:p>
            <a:r>
              <a:rPr lang="en-US" dirty="0" smtClean="0"/>
              <a:t>How </a:t>
            </a:r>
            <a:r>
              <a:rPr lang="en-US" dirty="0"/>
              <a:t>are these </a:t>
            </a:r>
            <a:r>
              <a:rPr lang="en-US" dirty="0" smtClean="0"/>
              <a:t>illusions </a:t>
            </a:r>
            <a:r>
              <a:rPr lang="en-US" dirty="0"/>
              <a:t>maintained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Process executions interleaved (multi-tasking)</a:t>
            </a:r>
          </a:p>
          <a:p>
            <a:pPr lvl="1"/>
            <a:r>
              <a:rPr lang="en-US" dirty="0"/>
              <a:t>Address spaces managed by virtual memory system – next course topic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(are concurrent) if their</a:t>
            </a:r>
            <a:r>
              <a:rPr lang="en-US" dirty="0" smtClean="0"/>
              <a:t> instruction executions (flows) overlap </a:t>
            </a:r>
            <a:r>
              <a:rPr lang="en-US" dirty="0"/>
              <a:t>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39624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39624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39624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48723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237152"/>
            <a:ext cx="457200" cy="185884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3024540" y="5564964"/>
            <a:ext cx="19639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4551731" y="4957911"/>
            <a:ext cx="19639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6078923" y="5869765"/>
            <a:ext cx="19639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 smtClean="0"/>
              <a:t>CPU only executes instructions for one process at a time</a:t>
            </a:r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</a:t>
            </a:r>
            <a:r>
              <a:rPr lang="en-US" dirty="0" smtClean="0"/>
              <a:t> as executing in </a:t>
            </a:r>
            <a:r>
              <a:rPr lang="en-US" dirty="0"/>
              <a:t>parallel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799"/>
            <a:ext cx="0" cy="52281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1609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2816920" y="501746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2814440" y="5262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3181660" y="5015015"/>
            <a:ext cx="19639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4708850" y="4643654"/>
            <a:ext cx="19639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6222949" y="5267439"/>
            <a:ext cx="19639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are managed by a shared chunk of OS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</a:t>
            </a:r>
            <a:r>
              <a:rPr lang="en-US" dirty="0" smtClean="0"/>
              <a:t> a user </a:t>
            </a:r>
            <a:r>
              <a:rPr lang="en-US" dirty="0"/>
              <a:t>process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switch…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0" dirty="0" smtClean="0"/>
              <a:t>(how?)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021503"/>
            <a:ext cx="457200" cy="253169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4" grpId="0" animBg="1"/>
      <p:bldP spid="33" grpId="0" animBg="1"/>
      <p:bldP spid="487428" grpId="0"/>
      <p:bldP spid="487429" grpId="0"/>
      <p:bldP spid="487430" grpId="0" animBg="1"/>
      <p:bldP spid="487435" grpId="0" animBg="1"/>
      <p:bldP spid="487436" grpId="0"/>
      <p:bldP spid="487437" grpId="0"/>
      <p:bldP spid="487438" grpId="0"/>
      <p:bldP spid="487439" grpId="0"/>
      <p:bldP spid="487440" grpId="0"/>
      <p:bldP spid="487451" grpId="0" animBg="1"/>
      <p:bldP spid="487452" grpId="0"/>
      <p:bldP spid="487453" grpId="0" animBg="1"/>
      <p:bldP spid="487454" grpId="0"/>
      <p:bldP spid="31" grpId="0"/>
      <p:bldP spid="32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New Processes &amp; Programs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fork-exec model: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fork()</a:t>
            </a:r>
            <a:r>
              <a:rPr lang="en-US" dirty="0" smtClean="0"/>
              <a:t> creates a copy of the current process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execve()</a:t>
            </a:r>
            <a:r>
              <a:rPr lang="en-US" dirty="0" smtClean="0"/>
              <a:t> replaces the current process’ code &amp; address space with the code for a different program</a:t>
            </a:r>
          </a:p>
          <a:p>
            <a:pPr lvl="1"/>
            <a:endParaRPr lang="en-US" dirty="0"/>
          </a:p>
          <a:p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execve()</a:t>
            </a:r>
            <a:r>
              <a:rPr lang="en-US" dirty="0" smtClean="0"/>
              <a:t> are </a:t>
            </a:r>
            <a:r>
              <a:rPr lang="en-US" i="1" dirty="0"/>
              <a:t>system calls</a:t>
            </a:r>
          </a:p>
          <a:p>
            <a:pPr lvl="1"/>
            <a:r>
              <a:rPr lang="en-US" dirty="0"/>
              <a:t>Note: process creation in Windows is slightly different from Linux’s fork-exec model</a:t>
            </a:r>
          </a:p>
          <a:p>
            <a:pPr lvl="1"/>
            <a:endParaRPr lang="en-US" dirty="0"/>
          </a:p>
          <a:p>
            <a:r>
              <a:rPr lang="en-US" dirty="0"/>
              <a:t>Other system calls for process management: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getpid()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exit()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wait()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/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waitpid()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4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fork</a:t>
            </a:r>
            <a:r>
              <a:rPr lang="en-US"/>
              <a:t>: Creating New 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</a:rPr>
              <a:t>pid_t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creates a new process (child process) that is identical</a:t>
            </a:r>
            <a:r>
              <a:rPr lang="en-US" dirty="0" smtClean="0"/>
              <a:t> to </a:t>
            </a:r>
            <a:r>
              <a:rPr lang="en-US" dirty="0"/>
              <a:t>the calling process (parent process)</a:t>
            </a:r>
          </a:p>
          <a:p>
            <a:pPr lvl="1"/>
            <a:r>
              <a:rPr lang="en-US" dirty="0"/>
              <a:t>returns 0 to the child process</a:t>
            </a:r>
          </a:p>
          <a:p>
            <a:pPr lvl="1"/>
            <a:r>
              <a:rPr lang="en-US" dirty="0"/>
              <a:t>returns </a:t>
            </a:r>
            <a:r>
              <a:rPr lang="en-US" dirty="0" smtClean="0"/>
              <a:t>child’s process ID (</a:t>
            </a:r>
            <a:r>
              <a:rPr lang="en-US" b="1" dirty="0" err="1" smtClean="0">
                <a:latin typeface="Courier New" pitchFamily="49" charset="0"/>
              </a:rPr>
              <a:t>pid</a:t>
            </a:r>
            <a:r>
              <a:rPr lang="en-US" dirty="0" smtClean="0"/>
              <a:t>) to </a:t>
            </a:r>
            <a:r>
              <a:rPr lang="en-US" dirty="0"/>
              <a:t>the parent </a:t>
            </a:r>
            <a:r>
              <a:rPr lang="en-US" dirty="0" smtClean="0"/>
              <a:t>process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is unique (and often confusing) because it is called </a:t>
            </a:r>
            <a:r>
              <a:rPr lang="en-US" i="1" dirty="0" smtClean="0">
                <a:solidFill>
                  <a:srgbClr val="C00000"/>
                </a:solidFill>
              </a:rPr>
              <a:t>once </a:t>
            </a:r>
            <a:r>
              <a:rPr lang="en-US" dirty="0" smtClean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814778" y="3354060"/>
            <a:ext cx="4733988" cy="175432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pid_t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if (</a:t>
            </a:r>
            <a:r>
              <a:rPr lang="en-US" sz="1800" dirty="0" err="1" smtClean="0">
                <a:latin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24473</TotalTime>
  <Words>2893</Words>
  <Application>Microsoft Macintosh PowerPoint</Application>
  <PresentationFormat>On-screen Show (4:3)</PresentationFormat>
  <Paragraphs>623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template2010</vt:lpstr>
      <vt:lpstr>The Hardware/Software Interface CSE351 Winter 2013</vt:lpstr>
      <vt:lpstr>Roadmap</vt:lpstr>
      <vt:lpstr>What is a process?</vt:lpstr>
      <vt:lpstr>Processes</vt:lpstr>
      <vt:lpstr>Concurrent Processes</vt:lpstr>
      <vt:lpstr>User View of Concurrent Processes</vt:lpstr>
      <vt:lpstr>Context Switching</vt:lpstr>
      <vt:lpstr>Creating New Processes &amp; Programs</vt:lpstr>
      <vt:lpstr>fork: Creating New Processes</vt:lpstr>
      <vt:lpstr>Understanding fork</vt:lpstr>
      <vt:lpstr>Fork Example</vt:lpstr>
      <vt:lpstr>Fork-Exec</vt:lpstr>
      <vt:lpstr>Exec-ing a new program</vt:lpstr>
      <vt:lpstr>execve: Loading and Running Programs</vt:lpstr>
      <vt:lpstr>exit: Ending a process</vt:lpstr>
      <vt:lpstr>Zombies</vt:lpstr>
      <vt:lpstr>wait: Synchronizing with Children</vt:lpstr>
      <vt:lpstr>wait Example</vt:lpstr>
      <vt:lpstr>Process management summary</vt:lpstr>
      <vt:lpstr>Summary</vt:lpstr>
      <vt:lpstr>PowerPoint Presentation</vt:lpstr>
      <vt:lpstr>Fork Example #2</vt:lpstr>
      <vt:lpstr>Fork Example #3</vt:lpstr>
      <vt:lpstr>Fork Example #4</vt:lpstr>
      <vt:lpstr>Fork Example #5</vt:lpstr>
      <vt:lpstr>Zombie Example</vt:lpstr>
      <vt:lpstr>Non-terminating Child Example</vt:lpstr>
      <vt:lpstr>wait() Example</vt:lpstr>
      <vt:lpstr>waitpid(): Waiting for a Specific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Peter Hornyack</cp:lastModifiedBy>
  <cp:revision>591</cp:revision>
  <cp:lastPrinted>2013-02-25T08:05:25Z</cp:lastPrinted>
  <dcterms:created xsi:type="dcterms:W3CDTF">2012-05-14T08:15:46Z</dcterms:created>
  <dcterms:modified xsi:type="dcterms:W3CDTF">2013-02-27T18:27:38Z</dcterms:modified>
</cp:coreProperties>
</file>