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xls" ContentType="application/vnd.ms-exce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1" r:id="rId1"/>
  </p:sldMasterIdLst>
  <p:notesMasterIdLst>
    <p:notesMasterId r:id="rId26"/>
  </p:notesMasterIdLst>
  <p:handoutMasterIdLst>
    <p:handoutMasterId r:id="rId27"/>
  </p:handoutMasterIdLst>
  <p:sldIdLst>
    <p:sldId id="868" r:id="rId2"/>
    <p:sldId id="869" r:id="rId3"/>
    <p:sldId id="877" r:id="rId4"/>
    <p:sldId id="801" r:id="rId5"/>
    <p:sldId id="845" r:id="rId6"/>
    <p:sldId id="846" r:id="rId7"/>
    <p:sldId id="802" r:id="rId8"/>
    <p:sldId id="847" r:id="rId9"/>
    <p:sldId id="803" r:id="rId10"/>
    <p:sldId id="804" r:id="rId11"/>
    <p:sldId id="875" r:id="rId12"/>
    <p:sldId id="876" r:id="rId13"/>
    <p:sldId id="854" r:id="rId14"/>
    <p:sldId id="858" r:id="rId15"/>
    <p:sldId id="861" r:id="rId16"/>
    <p:sldId id="863" r:id="rId17"/>
    <p:sldId id="864" r:id="rId18"/>
    <p:sldId id="815" r:id="rId19"/>
    <p:sldId id="816" r:id="rId20"/>
    <p:sldId id="871" r:id="rId21"/>
    <p:sldId id="807" r:id="rId22"/>
    <p:sldId id="817" r:id="rId23"/>
    <p:sldId id="818" r:id="rId24"/>
    <p:sldId id="870" r:id="rId25"/>
  </p:sldIdLst>
  <p:sldSz cx="9144000" cy="6858000" type="screen4x3"/>
  <p:notesSz cx="9586913" cy="7302500"/>
  <p:custDataLst>
    <p:tags r:id="rId29"/>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00000"/>
    <a:srgbClr val="5CE455"/>
    <a:srgbClr val="FF9999"/>
    <a:srgbClr val="FFFF99"/>
    <a:srgbClr val="DCB834"/>
    <a:srgbClr val="DFC03D"/>
    <a:srgbClr val="CDF1C5"/>
    <a:srgbClr val="F1C7C7"/>
    <a:srgbClr val="EFBFBF"/>
    <a:srgbClr val="C5F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1" autoAdjust="0"/>
    <p:restoredTop sz="92432" autoAdjust="0"/>
  </p:normalViewPr>
  <p:slideViewPr>
    <p:cSldViewPr snapToGrid="0">
      <p:cViewPr varScale="1">
        <p:scale>
          <a:sx n="97" d="100"/>
          <a:sy n="97"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9" d="100"/>
          <a:sy n="49" d="100"/>
        </p:scale>
        <p:origin x="-1812" y="-90"/>
      </p:cViewPr>
      <p:guideLst>
        <p:guide orient="horz" pos="2300"/>
        <p:guide pos="302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6435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4201569" cy="3482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5402017" y="0"/>
            <a:ext cx="4201569" cy="3482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2943225" y="522288"/>
            <a:ext cx="3716338" cy="2786062"/>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1300485" y="3482563"/>
            <a:ext cx="7002615" cy="32503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6965126"/>
            <a:ext cx="4201569" cy="34825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5402017" y="6965126"/>
            <a:ext cx="4201569" cy="34825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8334514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a:pPr>
                <a:defRPr/>
              </a:pPr>
              <a:t>2</a:t>
            </a:fld>
            <a:endParaRPr lang="en-US"/>
          </a:p>
        </p:txBody>
      </p:sp>
    </p:spTree>
    <p:extLst>
      <p:ext uri="{BB962C8B-B14F-4D97-AF65-F5344CB8AC3E}">
        <p14:creationId xmlns:p14="http://schemas.microsoft.com/office/powerpoint/2010/main" val="375573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277622" y="3469006"/>
            <a:ext cx="7031671" cy="3286759"/>
          </a:xfrm>
          <a:noFill/>
          <a:ln/>
        </p:spPr>
        <p:txBody>
          <a:bodyPr lIns="95683" tIns="47003" rIns="95683" bIns="47003"/>
          <a:lstStyle/>
          <a:p>
            <a:endParaRPr lang="en-US" smtClean="0"/>
          </a:p>
        </p:txBody>
      </p:sp>
      <p:sp>
        <p:nvSpPr>
          <p:cNvPr id="40963" name="Rectangle 3"/>
          <p:cNvSpPr>
            <a:spLocks noGrp="1" noRot="1" noChangeAspect="1" noChangeArrowheads="1" noTextEdit="1"/>
          </p:cNvSpPr>
          <p:nvPr>
            <p:ph type="sldImg"/>
          </p:nvPr>
        </p:nvSpPr>
        <p:spPr>
          <a:xfrm>
            <a:off x="2967038" y="546100"/>
            <a:ext cx="3654425" cy="2740025"/>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1620011" y="553077"/>
            <a:ext cx="6348477" cy="2727344"/>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9635" name="Rectangle 2"/>
          <p:cNvSpPr txBox="1">
            <a:spLocks noGrp="1" noChangeArrowheads="1"/>
          </p:cNvSpPr>
          <p:nvPr>
            <p:ph type="body"/>
          </p:nvPr>
        </p:nvSpPr>
        <p:spPr>
          <a:xfrm>
            <a:off x="1279206" y="3469006"/>
            <a:ext cx="7030086" cy="3286759"/>
          </a:xfrm>
          <a:noFill/>
          <a:ln/>
        </p:spPr>
        <p:txBody>
          <a:bodyPr wrap="none" lIns="95088" tIns="47544" rIns="95088" bIns="47544"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1620011" y="553077"/>
            <a:ext cx="6348477" cy="2727344"/>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0659" name="Rectangle 2"/>
          <p:cNvSpPr txBox="1">
            <a:spLocks noGrp="1" noChangeArrowheads="1"/>
          </p:cNvSpPr>
          <p:nvPr>
            <p:ph type="body"/>
          </p:nvPr>
        </p:nvSpPr>
        <p:spPr>
          <a:xfrm>
            <a:off x="1279206" y="3469006"/>
            <a:ext cx="7030086" cy="3286759"/>
          </a:xfrm>
          <a:noFill/>
          <a:ln/>
        </p:spPr>
        <p:txBody>
          <a:bodyPr wrap="none" lIns="95088" tIns="47544" rIns="95088" bIns="47544"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Text Box 1"/>
          <p:cNvSpPr txBox="1">
            <a:spLocks noChangeArrowheads="1"/>
          </p:cNvSpPr>
          <p:nvPr/>
        </p:nvSpPr>
        <p:spPr bwMode="auto">
          <a:xfrm>
            <a:off x="1620011" y="553077"/>
            <a:ext cx="6348477" cy="2727344"/>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2707" name="Rectangle 2"/>
          <p:cNvSpPr txBox="1">
            <a:spLocks noGrp="1" noChangeArrowheads="1"/>
          </p:cNvSpPr>
          <p:nvPr>
            <p:ph type="body"/>
          </p:nvPr>
        </p:nvSpPr>
        <p:spPr>
          <a:xfrm>
            <a:off x="1279206" y="3469006"/>
            <a:ext cx="7030086" cy="3286759"/>
          </a:xfrm>
          <a:noFill/>
          <a:ln/>
        </p:spPr>
        <p:txBody>
          <a:bodyPr wrap="none" lIns="95088" tIns="47544" rIns="95088" bIns="47544"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620011" y="553077"/>
            <a:ext cx="6348477" cy="2727344"/>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1279206" y="3469006"/>
            <a:ext cx="7030086" cy="3286759"/>
          </a:xfrm>
          <a:noFill/>
          <a:ln/>
        </p:spPr>
        <p:txBody>
          <a:bodyPr wrap="none" lIns="95088" tIns="47544" rIns="95088" bIns="47544"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body"/>
          </p:nvPr>
        </p:nvSpPr>
        <p:spPr>
          <a:xfrm>
            <a:off x="1279206" y="3469006"/>
            <a:ext cx="7030086" cy="3286759"/>
          </a:xfrm>
          <a:noFill/>
          <a:ln/>
        </p:spPr>
        <p:txBody>
          <a:bodyPr wrap="none" anchor="ctr"/>
          <a:lstStyle/>
          <a:p>
            <a:endParaRPr lang="en-US" smtClean="0"/>
          </a:p>
        </p:txBody>
      </p:sp>
      <p:sp>
        <p:nvSpPr>
          <p:cNvPr id="39939" name="Text Box 3"/>
          <p:cNvSpPr txBox="1">
            <a:spLocks noChangeArrowheads="1"/>
          </p:cNvSpPr>
          <p:nvPr/>
        </p:nvSpPr>
        <p:spPr bwMode="auto">
          <a:xfrm>
            <a:off x="1678663" y="553077"/>
            <a:ext cx="6242272" cy="2728929"/>
          </a:xfrm>
          <a:prstGeom prst="rect">
            <a:avLst/>
          </a:prstGeom>
          <a:solidFill>
            <a:srgbClr val="FFFFFF"/>
          </a:solidFill>
          <a:ln w="9525">
            <a:solidFill>
              <a:srgbClr val="000000"/>
            </a:solidFill>
            <a:miter lim="800000"/>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a:pPr>
                <a:defRPr/>
              </a:pPr>
              <a:t>3</a:t>
            </a:fld>
            <a:endParaRPr lang="en-US"/>
          </a:p>
        </p:txBody>
      </p:sp>
    </p:spTree>
    <p:extLst>
      <p:ext uri="{BB962C8B-B14F-4D97-AF65-F5344CB8AC3E}">
        <p14:creationId xmlns:p14="http://schemas.microsoft.com/office/powerpoint/2010/main" val="4030615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620011" y="553077"/>
            <a:ext cx="6348477" cy="2727344"/>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1279206" y="3469006"/>
            <a:ext cx="7030086" cy="3286759"/>
          </a:xfrm>
          <a:noFill/>
          <a:ln/>
        </p:spPr>
        <p:txBody>
          <a:bodyPr wrap="none" lIns="95088" tIns="47544" rIns="95088" bIns="47544"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Caches: cat /sys/devices/system/cpu/cpu1/cache/index0/size</a:t>
            </a:r>
          </a:p>
          <a:p>
            <a:r>
              <a:rPr lang="en-US"/>
              <a:t>             cat /sys/devices/system/cpu/cpu1/cache/index1/size</a:t>
            </a:r>
          </a:p>
          <a:p>
            <a:r>
              <a:rPr lang="en-US"/>
              <a:t>Memory: cat /proc/meminfo</a:t>
            </a:r>
          </a:p>
          <a:p>
            <a:r>
              <a:rPr lang="en-US"/>
              <a:t>Disk: df –h</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a:pPr>
                <a:defRPr/>
              </a:pPr>
              <a:t>6</a:t>
            </a:fld>
            <a:endParaRPr lang="en-US"/>
          </a:p>
        </p:txBody>
      </p:sp>
    </p:spTree>
    <p:extLst>
      <p:ext uri="{BB962C8B-B14F-4D97-AF65-F5344CB8AC3E}">
        <p14:creationId xmlns:p14="http://schemas.microsoft.com/office/powerpoint/2010/main" val="334811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Winter 2013</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16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
        <p:nvSpPr>
          <p:cNvPr id="6" name="Footer Placeholder 7"/>
          <p:cNvSpPr>
            <a:spLocks noGrp="1"/>
          </p:cNvSpPr>
          <p:nvPr>
            <p:ph type="ftr" sz="quarter" idx="3"/>
          </p:nvPr>
        </p:nvSpPr>
        <p:spPr>
          <a:xfrm>
            <a:off x="3124200" y="6569872"/>
            <a:ext cx="2895600" cy="365125"/>
          </a:xfrm>
          <a:prstGeom prst="rect">
            <a:avLst/>
          </a:prstGeom>
        </p:spPr>
        <p:txBody>
          <a:bodyPr vert="horz" lIns="91440" tIns="45720" rIns="91440" bIns="45720" rtlCol="0" anchor="ctr"/>
          <a:lstStyle>
            <a:lvl1pPr algn="ctr" rtl="0" eaLnBrk="0" fontAlgn="base" hangingPunct="0">
              <a:spcBef>
                <a:spcPct val="0"/>
              </a:spcBef>
              <a:spcAft>
                <a:spcPct val="0"/>
              </a:spcAft>
              <a:defRPr lang="en-US" sz="900" b="1" kern="1200" dirty="0" smtClean="0">
                <a:solidFill>
                  <a:schemeClr val="tx1">
                    <a:tint val="75000"/>
                  </a:schemeClr>
                </a:solidFill>
                <a:latin typeface="Calibri" pitchFamily="34" charset="0"/>
                <a:ea typeface="+mn-ea"/>
                <a:cs typeface="Calibri" pitchFamily="34" charset="0"/>
              </a:defRPr>
            </a:lvl1p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Winter 2013</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16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
        <p:nvSpPr>
          <p:cNvPr id="6" name="Footer Placeholder 7"/>
          <p:cNvSpPr>
            <a:spLocks noGrp="1"/>
          </p:cNvSpPr>
          <p:nvPr>
            <p:ph type="ftr" sz="quarter" idx="3"/>
          </p:nvPr>
        </p:nvSpPr>
        <p:spPr>
          <a:xfrm>
            <a:off x="3124200" y="6569872"/>
            <a:ext cx="2895600" cy="365125"/>
          </a:xfrm>
          <a:prstGeom prst="rect">
            <a:avLst/>
          </a:prstGeom>
        </p:spPr>
        <p:txBody>
          <a:bodyPr vert="horz" lIns="91440" tIns="45720" rIns="91440" bIns="45720" rtlCol="0" anchor="ctr"/>
          <a:lstStyle>
            <a:lvl1pPr algn="ctr" rtl="0" eaLnBrk="0" fontAlgn="base" hangingPunct="0">
              <a:spcBef>
                <a:spcPct val="0"/>
              </a:spcBef>
              <a:spcAft>
                <a:spcPct val="0"/>
              </a:spcAft>
              <a:defRPr lang="en-US" sz="900" b="1" kern="1200" dirty="0" smtClean="0">
                <a:solidFill>
                  <a:schemeClr val="tx1">
                    <a:tint val="75000"/>
                  </a:schemeClr>
                </a:solidFill>
                <a:latin typeface="Calibri" pitchFamily="34" charset="0"/>
                <a:ea typeface="+mn-ea"/>
                <a:cs typeface="Calibri" pitchFamily="34" charset="0"/>
              </a:defRPr>
            </a:lvl1p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405238" cy="762000"/>
          </a:xfrm>
        </p:spPr>
        <p:txBody>
          <a:bodyPr/>
          <a:lstStyle/>
          <a:p>
            <a:r>
              <a:rPr lang="en-US" smtClean="0"/>
              <a:t>Click to edit Master title style</a:t>
            </a:r>
            <a:endParaRPr lang="en-US"/>
          </a:p>
        </p:txBody>
      </p:sp>
      <p:sp>
        <p:nvSpPr>
          <p:cNvPr id="3"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Winter 2013</a:t>
            </a:r>
            <a:endParaRPr lang="en-US" dirty="0"/>
          </a:p>
        </p:txBody>
      </p:sp>
      <p:sp>
        <p:nvSpPr>
          <p:cNvPr id="4"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16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
        <p:nvSpPr>
          <p:cNvPr id="5" name="Footer Placeholder 7"/>
          <p:cNvSpPr>
            <a:spLocks noGrp="1"/>
          </p:cNvSpPr>
          <p:nvPr>
            <p:ph type="ftr" sz="quarter" idx="3"/>
          </p:nvPr>
        </p:nvSpPr>
        <p:spPr>
          <a:xfrm>
            <a:off x="3124200" y="6569872"/>
            <a:ext cx="2895600" cy="365125"/>
          </a:xfrm>
          <a:prstGeom prst="rect">
            <a:avLst/>
          </a:prstGeom>
        </p:spPr>
        <p:txBody>
          <a:bodyPr vert="horz" lIns="91440" tIns="45720" rIns="91440" bIns="45720" rtlCol="0" anchor="ctr"/>
          <a:lstStyle>
            <a:lvl1pPr algn="ctr" rtl="0" eaLnBrk="0" fontAlgn="base" hangingPunct="0">
              <a:spcBef>
                <a:spcPct val="0"/>
              </a:spcBef>
              <a:spcAft>
                <a:spcPct val="0"/>
              </a:spcAft>
              <a:defRPr lang="en-US" sz="900" b="1" kern="1200" dirty="0" smtClean="0">
                <a:solidFill>
                  <a:schemeClr val="tx1">
                    <a:tint val="75000"/>
                  </a:schemeClr>
                </a:solidFill>
                <a:latin typeface="Calibri" pitchFamily="34" charset="0"/>
                <a:ea typeface="+mn-ea"/>
                <a:cs typeface="Calibri" pitchFamily="34" charset="0"/>
              </a:defRPr>
            </a:lvl1p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Winter 2013</a:t>
            </a:r>
            <a:endParaRPr lang="en-US" dirty="0"/>
          </a:p>
        </p:txBody>
      </p:sp>
      <p:sp>
        <p:nvSpPr>
          <p:cNvPr id="3"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16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
        <p:nvSpPr>
          <p:cNvPr id="4" name="Footer Placeholder 7"/>
          <p:cNvSpPr>
            <a:spLocks noGrp="1"/>
          </p:cNvSpPr>
          <p:nvPr>
            <p:ph type="ftr" sz="quarter" idx="3"/>
          </p:nvPr>
        </p:nvSpPr>
        <p:spPr>
          <a:xfrm>
            <a:off x="3124200" y="6569872"/>
            <a:ext cx="2895600" cy="365125"/>
          </a:xfrm>
          <a:prstGeom prst="rect">
            <a:avLst/>
          </a:prstGeom>
        </p:spPr>
        <p:txBody>
          <a:bodyPr vert="horz" lIns="91440" tIns="45720" rIns="91440" bIns="45720" rtlCol="0" anchor="ctr"/>
          <a:lstStyle>
            <a:lvl1pPr algn="ctr" rtl="0" eaLnBrk="0" fontAlgn="base" hangingPunct="0">
              <a:spcBef>
                <a:spcPct val="0"/>
              </a:spcBef>
              <a:spcAft>
                <a:spcPct val="0"/>
              </a:spcAft>
              <a:defRPr lang="en-US" sz="900" b="1" kern="1200" dirty="0" smtClean="0">
                <a:solidFill>
                  <a:schemeClr val="tx1">
                    <a:tint val="75000"/>
                  </a:schemeClr>
                </a:solidFill>
                <a:latin typeface="Calibri" pitchFamily="34" charset="0"/>
                <a:ea typeface="+mn-ea"/>
                <a:cs typeface="Calibri" pitchFamily="34" charset="0"/>
              </a:defRPr>
            </a:lvl1p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2" name="Rectangle 8"/>
          <p:cNvSpPr>
            <a:spLocks noChangeArrowheads="1"/>
          </p:cNvSpPr>
          <p:nvPr/>
        </p:nvSpPr>
        <p:spPr bwMode="auto">
          <a:xfrm>
            <a:off x="0" y="0"/>
            <a:ext cx="9144000" cy="228600"/>
          </a:xfrm>
          <a:prstGeom prst="rect">
            <a:avLst/>
          </a:prstGeom>
          <a:solidFill>
            <a:srgbClr val="7030A0"/>
          </a:solidFill>
          <a:ln w="9525">
            <a:noFill/>
            <a:miter lim="800000"/>
            <a:headEnd/>
            <a:tailEnd/>
          </a:ln>
          <a:effectLst/>
        </p:spPr>
        <p:txBody>
          <a:bodyPr wrap="none" anchor="ctr"/>
          <a:lstStyle/>
          <a:p>
            <a:pPr algn="ctr">
              <a:defRPr/>
            </a:pPr>
            <a:endParaRPr lang="en-US" b="0" dirty="0">
              <a:latin typeface="Times New Roman" pitchFamily="18" charset="0"/>
            </a:endParaRPr>
          </a:p>
        </p:txBody>
      </p:sp>
      <p:sp>
        <p:nvSpPr>
          <p:cNvPr id="7" name="Text Box 5"/>
          <p:cNvSpPr txBox="1">
            <a:spLocks noChangeArrowheads="1"/>
          </p:cNvSpPr>
          <p:nvPr/>
        </p:nvSpPr>
        <p:spPr bwMode="auto">
          <a:xfrm>
            <a:off x="6705600" y="-48399"/>
            <a:ext cx="2425700" cy="276999"/>
          </a:xfrm>
          <a:prstGeom prst="rect">
            <a:avLst/>
          </a:prstGeom>
          <a:noFill/>
          <a:ln w="25400">
            <a:noFill/>
            <a:miter lim="800000"/>
            <a:headEnd/>
            <a:tailEnd/>
          </a:ln>
          <a:effectLst/>
        </p:spPr>
        <p:txBody>
          <a:bodyPr wrap="square">
            <a:spAutoFit/>
          </a:bodyPr>
          <a:lstStyle/>
          <a:p>
            <a:pPr algn="r">
              <a:defRPr/>
            </a:pPr>
            <a:r>
              <a:rPr lang="en-US" sz="1200" dirty="0" smtClean="0">
                <a:solidFill>
                  <a:srgbClr val="DCB834"/>
                </a:solidFill>
                <a:latin typeface="Calibri" pitchFamily="34" charset="0"/>
                <a:cs typeface="Calibri" pitchFamily="34" charset="0"/>
              </a:rPr>
              <a:t>University of </a:t>
            </a:r>
            <a:r>
              <a:rPr lang="en-US" sz="1200" b="1" kern="1200" dirty="0" smtClean="0">
                <a:solidFill>
                  <a:srgbClr val="DCB834"/>
                </a:solidFill>
                <a:latin typeface="Calibri" pitchFamily="34" charset="0"/>
                <a:ea typeface="+mn-ea"/>
                <a:cs typeface="Calibri" pitchFamily="34" charset="0"/>
              </a:rPr>
              <a:t>Washington</a:t>
            </a:r>
            <a:endParaRPr lang="en-US" sz="1200" b="1" kern="1200" dirty="0">
              <a:solidFill>
                <a:srgbClr val="DCB834"/>
              </a:solidFill>
              <a:latin typeface="Calibri" pitchFamily="34" charset="0"/>
              <a:ea typeface="+mn-ea"/>
              <a:cs typeface="Calibri" pitchFamily="34" charset="0"/>
            </a:endParaRPr>
          </a:p>
        </p:txBody>
      </p:sp>
      <p:sp>
        <p:nvSpPr>
          <p:cNvPr id="10"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Winter 2013</a:t>
            </a:r>
            <a:endParaRPr lang="en-US" dirty="0"/>
          </a:p>
        </p:txBody>
      </p:sp>
      <p:sp>
        <p:nvSpPr>
          <p:cNvPr id="11"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16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
        <p:nvSpPr>
          <p:cNvPr id="8" name="Footer Placeholder 7"/>
          <p:cNvSpPr>
            <a:spLocks noGrp="1"/>
          </p:cNvSpPr>
          <p:nvPr>
            <p:ph type="ftr" sz="quarter" idx="3"/>
          </p:nvPr>
        </p:nvSpPr>
        <p:spPr>
          <a:xfrm>
            <a:off x="3124200" y="6569872"/>
            <a:ext cx="2895600" cy="365125"/>
          </a:xfrm>
          <a:prstGeom prst="rect">
            <a:avLst/>
          </a:prstGeom>
        </p:spPr>
        <p:txBody>
          <a:bodyPr vert="horz" lIns="91440" tIns="45720" rIns="91440" bIns="45720" rtlCol="0" anchor="ctr"/>
          <a:lstStyle>
            <a:lvl1pPr algn="ctr" rtl="0" eaLnBrk="0" fontAlgn="base" hangingPunct="0">
              <a:spcBef>
                <a:spcPct val="0"/>
              </a:spcBef>
              <a:spcAft>
                <a:spcPct val="0"/>
              </a:spcAft>
              <a:defRPr lang="en-US" sz="900" b="1" kern="1200" dirty="0" smtClean="0">
                <a:solidFill>
                  <a:schemeClr val="tx1">
                    <a:tint val="75000"/>
                  </a:schemeClr>
                </a:solidFill>
                <a:latin typeface="Calibri" pitchFamily="34" charset="0"/>
                <a:ea typeface="+mn-ea"/>
                <a:cs typeface="Calibri" pitchFamily="34" charset="0"/>
              </a:defRPr>
            </a:lvl1pPr>
          </a:lstStyle>
          <a:p>
            <a:r>
              <a:rPr lang="en-US" smtClean="0"/>
              <a:t>Memory and Caches I</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7" r:id="rId3"/>
    <p:sldLayoutId id="2147483678" r:id="rId4"/>
  </p:sldLayoutIdLst>
  <p:timing>
    <p:tnLst>
      <p:par>
        <p:cTn xmlns:p14="http://schemas.microsoft.com/office/powerpoint/2010/main" id="1" dur="indefinite" restart="never" nodeType="tmRoot"/>
      </p:par>
    </p:tnLst>
  </p:timing>
  <p:hf hdr="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Microsoft_Excel_97_-_2004_Worksheet1.xls"/><Relationship Id="rId5"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sz="2800" b="1"/>
              <a:t>Memory and Caches I</a:t>
            </a:r>
          </a:p>
        </p:txBody>
      </p:sp>
      <p:sp>
        <p:nvSpPr>
          <p:cNvPr id="11" name="Title 1"/>
          <p:cNvSpPr>
            <a:spLocks noGrp="1"/>
          </p:cNvSpPr>
          <p:nvPr>
            <p:ph type="ctrTitle"/>
          </p:nvPr>
        </p:nvSpPr>
        <p:spPr>
          <a:xfrm>
            <a:off x="685800" y="1708012"/>
            <a:ext cx="7772400" cy="1470025"/>
          </a:xfrm>
        </p:spPr>
        <p:txBody>
          <a:bodyPr/>
          <a:lstStyle/>
          <a:p>
            <a:pPr marL="0" indent="0"/>
            <a:r>
              <a:rPr lang="en-US" dirty="0" smtClean="0"/>
              <a:t>The Hardware/Software Interface</a:t>
            </a:r>
            <a:br>
              <a:rPr lang="en-US" dirty="0" smtClean="0"/>
            </a:br>
            <a:r>
              <a:rPr lang="en-US" sz="2000" b="0" dirty="0" smtClean="0"/>
              <a:t>CSE351 Winter 2013</a:t>
            </a:r>
          </a:p>
        </p:txBody>
      </p:sp>
    </p:spTree>
    <p:extLst>
      <p:ext uri="{BB962C8B-B14F-4D97-AF65-F5344CB8AC3E}">
        <p14:creationId xmlns:p14="http://schemas.microsoft.com/office/powerpoint/2010/main" val="16669493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smtClean="0"/>
              <a:t>General Cache Mechanics</a:t>
            </a:r>
            <a:endParaRPr lang="en-US" dirty="0"/>
          </a:p>
        </p:txBody>
      </p:sp>
      <p:sp>
        <p:nvSpPr>
          <p:cNvPr id="36" name="Date Placeholder 35"/>
          <p:cNvSpPr>
            <a:spLocks noGrp="1"/>
          </p:cNvSpPr>
          <p:nvPr>
            <p:ph type="dt" sz="half" idx="2"/>
          </p:nvPr>
        </p:nvSpPr>
        <p:spPr/>
        <p:txBody>
          <a:bodyPr/>
          <a:lstStyle/>
          <a:p>
            <a:r>
              <a:rPr lang="en-US" smtClean="0"/>
              <a:t>Winter 2013</a:t>
            </a:r>
            <a:endParaRPr lang="en-US" dirty="0"/>
          </a:p>
        </p:txBody>
      </p:sp>
      <p:sp>
        <p:nvSpPr>
          <p:cNvPr id="44" name="Slide Number Placeholder 43"/>
          <p:cNvSpPr>
            <a:spLocks noGrp="1"/>
          </p:cNvSpPr>
          <p:nvPr>
            <p:ph type="sldNum" sz="quarter" idx="4"/>
          </p:nvPr>
        </p:nvSpPr>
        <p:spPr/>
        <p:txBody>
          <a:bodyPr/>
          <a:lstStyle/>
          <a:p>
            <a:fld id="{7CBE8339-D2AD-46DC-A898-FD1E949067F0}" type="slidenum">
              <a:rPr lang="en-US" smtClean="0"/>
              <a:pPr/>
              <a:t>10</a:t>
            </a:fld>
            <a:endParaRPr lang="en-US"/>
          </a:p>
        </p:txBody>
      </p:sp>
      <p:sp>
        <p:nvSpPr>
          <p:cNvPr id="37" name="Footer Placeholder 36"/>
          <p:cNvSpPr>
            <a:spLocks noGrp="1"/>
          </p:cNvSpPr>
          <p:nvPr>
            <p:ph type="ftr" sz="quarter" idx="3"/>
          </p:nvPr>
        </p:nvSpPr>
        <p:spPr/>
        <p:txBody>
          <a:bodyPr/>
          <a:lstStyle/>
          <a:p>
            <a:r>
              <a:rPr lang="en-US" smtClean="0"/>
              <a:t>Memory and Caches I</a:t>
            </a:r>
            <a:endParaRPr lang="en-US"/>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a:t>
            </a:r>
            <a:r>
              <a:rPr lang="en-US" dirty="0" smtClean="0">
                <a:solidFill>
                  <a:srgbClr val="C00000"/>
                </a:solidFill>
              </a:rPr>
              <a:t>Hit</a:t>
            </a:r>
            <a:endParaRPr lang="en-US" dirty="0">
              <a:solidFill>
                <a:srgbClr val="C00000"/>
              </a:solidFill>
            </a:endParaRPr>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
        <p:nvSpPr>
          <p:cNvPr id="21" name="Date Placeholder 20"/>
          <p:cNvSpPr>
            <a:spLocks noGrp="1"/>
          </p:cNvSpPr>
          <p:nvPr>
            <p:ph type="dt" sz="half" idx="2"/>
          </p:nvPr>
        </p:nvSpPr>
        <p:spPr/>
        <p:txBody>
          <a:bodyPr/>
          <a:lstStyle/>
          <a:p>
            <a:r>
              <a:rPr lang="en-US" smtClean="0"/>
              <a:t>Winter 2013</a:t>
            </a:r>
            <a:endParaRPr lang="en-US" dirty="0"/>
          </a:p>
        </p:txBody>
      </p:sp>
      <p:sp>
        <p:nvSpPr>
          <p:cNvPr id="23" name="Footer Placeholder 22"/>
          <p:cNvSpPr>
            <a:spLocks noGrp="1"/>
          </p:cNvSpPr>
          <p:nvPr>
            <p:ph type="ftr" sz="quarter" idx="3"/>
          </p:nvPr>
        </p:nvSpPr>
        <p:spPr/>
        <p:txBody>
          <a:bodyPr/>
          <a:lstStyle/>
          <a:p>
            <a:r>
              <a:rPr lang="en-US" smtClean="0"/>
              <a:t>Memory and Caches I</a:t>
            </a:r>
            <a:endParaRPr lang="en-US"/>
          </a:p>
        </p:txBody>
      </p:sp>
      <p:sp>
        <p:nvSpPr>
          <p:cNvPr id="24" name="Slide Number Placeholder 23"/>
          <p:cNvSpPr>
            <a:spLocks noGrp="1"/>
          </p:cNvSpPr>
          <p:nvPr>
            <p:ph type="sldNum" sz="quarter" idx="4"/>
          </p:nvPr>
        </p:nvSpPr>
        <p:spPr/>
        <p:txBody>
          <a:bodyPr/>
          <a:lstStyle/>
          <a:p>
            <a:fld id="{7CBE8339-D2AD-46DC-A898-FD1E949067F0}" type="slidenum">
              <a:rPr lang="en-US" smtClean="0"/>
              <a:pPr/>
              <a:t>11</a:t>
            </a:fld>
            <a:endParaRPr lang="en-US"/>
          </a:p>
        </p:txBody>
      </p:sp>
    </p:spTree>
    <p:extLst>
      <p:ext uri="{BB962C8B-B14F-4D97-AF65-F5344CB8AC3E}">
        <p14:creationId xmlns:p14="http://schemas.microsoft.com/office/powerpoint/2010/main" val="539249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a:t>
            </a:r>
            <a:r>
              <a:rPr lang="en-US" dirty="0" smtClean="0">
                <a:solidFill>
                  <a:srgbClr val="C00000"/>
                </a:solidFill>
              </a:rPr>
              <a:t>Miss</a:t>
            </a:r>
            <a:endParaRPr lang="en-US" dirty="0">
              <a:solidFill>
                <a:srgbClr val="C00000"/>
              </a:solidFill>
            </a:endParaRPr>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
        <p:nvSpPr>
          <p:cNvPr id="21" name="Date Placeholder 20"/>
          <p:cNvSpPr>
            <a:spLocks noGrp="1"/>
          </p:cNvSpPr>
          <p:nvPr>
            <p:ph type="dt" sz="half" idx="2"/>
          </p:nvPr>
        </p:nvSpPr>
        <p:spPr/>
        <p:txBody>
          <a:bodyPr/>
          <a:lstStyle/>
          <a:p>
            <a:r>
              <a:rPr lang="en-US" smtClean="0"/>
              <a:t>Winter 2013</a:t>
            </a:r>
            <a:endParaRPr lang="en-US" dirty="0"/>
          </a:p>
        </p:txBody>
      </p:sp>
      <p:sp>
        <p:nvSpPr>
          <p:cNvPr id="23" name="Footer Placeholder 22"/>
          <p:cNvSpPr>
            <a:spLocks noGrp="1"/>
          </p:cNvSpPr>
          <p:nvPr>
            <p:ph type="ftr" sz="quarter" idx="3"/>
          </p:nvPr>
        </p:nvSpPr>
        <p:spPr/>
        <p:txBody>
          <a:bodyPr/>
          <a:lstStyle/>
          <a:p>
            <a:r>
              <a:rPr lang="en-US" smtClean="0"/>
              <a:t>Memory and Caches I</a:t>
            </a:r>
            <a:endParaRPr lang="en-US"/>
          </a:p>
        </p:txBody>
      </p:sp>
      <p:sp>
        <p:nvSpPr>
          <p:cNvPr id="24" name="Slide Number Placeholder 23"/>
          <p:cNvSpPr>
            <a:spLocks noGrp="1"/>
          </p:cNvSpPr>
          <p:nvPr>
            <p:ph type="sldNum" sz="quarter" idx="4"/>
          </p:nvPr>
        </p:nvSpPr>
        <p:spPr/>
        <p:txBody>
          <a:bodyPr/>
          <a:lstStyle/>
          <a:p>
            <a:fld id="{7CBE8339-D2AD-46DC-A898-FD1E949067F0}" type="slidenum">
              <a:rPr lang="en-US" smtClean="0"/>
              <a:pPr/>
              <a:t>12</a:t>
            </a:fld>
            <a:endParaRPr lang="en-US"/>
          </a:p>
        </p:txBody>
      </p:sp>
    </p:spTree>
    <p:extLst>
      <p:ext uri="{BB962C8B-B14F-4D97-AF65-F5344CB8AC3E}">
        <p14:creationId xmlns:p14="http://schemas.microsoft.com/office/powerpoint/2010/main" val="1302631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Cost of Cache Misses</a:t>
            </a:r>
          </a:p>
        </p:txBody>
      </p:sp>
      <p:sp>
        <p:nvSpPr>
          <p:cNvPr id="112643" name="Rectangle 3"/>
          <p:cNvSpPr>
            <a:spLocks noGrp="1" noChangeArrowheads="1"/>
          </p:cNvSpPr>
          <p:nvPr>
            <p:ph type="body" idx="1"/>
          </p:nvPr>
        </p:nvSpPr>
        <p:spPr/>
        <p:txBody>
          <a:bodyPr/>
          <a:lstStyle/>
          <a:p>
            <a:r>
              <a:rPr lang="en-US" dirty="0" smtClean="0"/>
              <a:t>Huge difference between a hit and a miss</a:t>
            </a:r>
          </a:p>
          <a:p>
            <a:pPr lvl="1"/>
            <a:r>
              <a:rPr lang="en-US" dirty="0" smtClean="0"/>
              <a:t>Could be 100x, if just L1 and main memory</a:t>
            </a:r>
          </a:p>
          <a:p>
            <a:endParaRPr lang="en-US" dirty="0" smtClean="0"/>
          </a:p>
          <a:p>
            <a:r>
              <a:rPr lang="en-US" dirty="0" smtClean="0"/>
              <a:t>Would you believe 99% hits is twice as good as 97%?</a:t>
            </a:r>
          </a:p>
          <a:p>
            <a:pPr lvl="1"/>
            <a:r>
              <a:rPr lang="en-US" dirty="0" smtClean="0"/>
              <a:t>Consider: </a:t>
            </a:r>
            <a:br>
              <a:rPr lang="en-US" dirty="0" smtClean="0"/>
            </a:br>
            <a:r>
              <a:rPr lang="en-US" dirty="0" smtClean="0"/>
              <a:t>	Cache hit time of 1 cycle</a:t>
            </a:r>
            <a:br>
              <a:rPr lang="en-US" dirty="0" smtClean="0"/>
            </a:br>
            <a:r>
              <a:rPr lang="en-US" dirty="0" smtClean="0"/>
              <a:t>	Miss penalty of 100 cycles</a:t>
            </a:r>
          </a:p>
          <a:p>
            <a:pPr lvl="1"/>
            <a:endParaRPr lang="en-US" dirty="0" smtClean="0"/>
          </a:p>
          <a:p>
            <a:pPr lvl="1"/>
            <a:r>
              <a:rPr lang="en-US" dirty="0" smtClean="0"/>
              <a:t>Average access time:</a:t>
            </a:r>
          </a:p>
          <a:p>
            <a:pPr lvl="2"/>
            <a:r>
              <a:rPr lang="en-US" dirty="0" smtClean="0"/>
              <a:t>97% hits:  1 cycle + 0.03 * 100 cycles = 4 cycles</a:t>
            </a:r>
          </a:p>
          <a:p>
            <a:pPr lvl="2"/>
            <a:r>
              <a:rPr lang="en-US" dirty="0" smtClean="0"/>
              <a:t>99% hits:  1 cycle + 0.01 * 100 cycles = 2 cycles</a:t>
            </a:r>
          </a:p>
          <a:p>
            <a:pPr lvl="1"/>
            <a:endParaRPr lang="en-US" dirty="0" smtClean="0"/>
          </a:p>
          <a:p>
            <a:r>
              <a:rPr lang="en-US" dirty="0" smtClean="0">
                <a:solidFill>
                  <a:srgbClr val="C00000"/>
                </a:solidFill>
              </a:rPr>
              <a:t>This is why “miss rate” is used instead of “hit rate”</a:t>
            </a:r>
          </a:p>
        </p:txBody>
      </p:sp>
      <p:sp>
        <p:nvSpPr>
          <p:cNvPr id="6" name="Date Placeholder 5"/>
          <p:cNvSpPr>
            <a:spLocks noGrp="1"/>
          </p:cNvSpPr>
          <p:nvPr>
            <p:ph type="dt" sz="half" idx="2"/>
          </p:nvPr>
        </p:nvSpPr>
        <p:spPr/>
        <p:txBody>
          <a:bodyPr/>
          <a:lstStyle/>
          <a:p>
            <a:r>
              <a:rPr lang="en-US" smtClean="0"/>
              <a:t>Winter 2013</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13</a:t>
            </a:fld>
            <a:endParaRPr lang="en-US"/>
          </a:p>
        </p:txBody>
      </p:sp>
      <p:sp>
        <p:nvSpPr>
          <p:cNvPr id="7" name="Footer Placeholder 6"/>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32615459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43">
                                            <p:txEl>
                                              <p:pRg st="6" end="6"/>
                                            </p:txEl>
                                          </p:spTgt>
                                        </p:tgtEl>
                                        <p:attrNameLst>
                                          <p:attrName>style.visibility</p:attrName>
                                        </p:attrNameLst>
                                      </p:cBhvr>
                                      <p:to>
                                        <p:strVal val="visible"/>
                                      </p:to>
                                    </p:set>
                                    <p:animEffect transition="in" filter="fade">
                                      <p:cBhvr>
                                        <p:cTn id="7" dur="500"/>
                                        <p:tgtEl>
                                          <p:spTgt spid="11264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43">
                                            <p:txEl>
                                              <p:pRg st="7" end="7"/>
                                            </p:txEl>
                                          </p:spTgt>
                                        </p:tgtEl>
                                        <p:attrNameLst>
                                          <p:attrName>style.visibility</p:attrName>
                                        </p:attrNameLst>
                                      </p:cBhvr>
                                      <p:to>
                                        <p:strVal val="visible"/>
                                      </p:to>
                                    </p:set>
                                    <p:animEffect transition="in" filter="fade">
                                      <p:cBhvr>
                                        <p:cTn id="10" dur="500"/>
                                        <p:tgtEl>
                                          <p:spTgt spid="11264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43">
                                            <p:txEl>
                                              <p:pRg st="8" end="8"/>
                                            </p:txEl>
                                          </p:spTgt>
                                        </p:tgtEl>
                                        <p:attrNameLst>
                                          <p:attrName>style.visibility</p:attrName>
                                        </p:attrNameLst>
                                      </p:cBhvr>
                                      <p:to>
                                        <p:strVal val="visible"/>
                                      </p:to>
                                    </p:set>
                                    <p:animEffect transition="in" filter="fade">
                                      <p:cBhvr>
                                        <p:cTn id="13" dur="500"/>
                                        <p:tgtEl>
                                          <p:spTgt spid="11264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643">
                                            <p:txEl>
                                              <p:pRg st="10" end="10"/>
                                            </p:txEl>
                                          </p:spTgt>
                                        </p:tgtEl>
                                        <p:attrNameLst>
                                          <p:attrName>style.visibility</p:attrName>
                                        </p:attrNameLst>
                                      </p:cBhvr>
                                      <p:to>
                                        <p:strVal val="visible"/>
                                      </p:to>
                                    </p:set>
                                    <p:animEffect transition="in" filter="fade">
                                      <p:cBhvr>
                                        <p:cTn id="16" dur="500"/>
                                        <p:tgtEl>
                                          <p:spTgt spid="1126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Why Caches Work</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Why is this important?</a:t>
            </a:r>
            <a:br>
              <a:rPr lang="en-GB" dirty="0"/>
            </a:b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a:t>
            </a:r>
            <a:r>
              <a:rPr lang="en-GB" dirty="0" smtClean="0">
                <a:solidFill>
                  <a:srgbClr val="000000"/>
                </a:solidFill>
              </a:rPr>
              <a:t>resses tend </a:t>
            </a:r>
            <a:br>
              <a:rPr lang="en-GB" dirty="0" smtClean="0">
                <a:solidFill>
                  <a:srgbClr val="000000"/>
                </a:solidFill>
              </a:rPr>
            </a:br>
            <a:r>
              <a:rPr lang="en-GB" dirty="0" smtClean="0"/>
              <a:t>to be referenced close together in time</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How do caches take advantage of this?</a:t>
            </a:r>
            <a:endParaRPr lang="en-GB" dirty="0"/>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p>
          <a:p>
            <a:pPr>
              <a:buNone/>
            </a:pPr>
            <a:endParaRPr lang="en-US" dirty="0" smtClean="0"/>
          </a:p>
          <a:p>
            <a:endParaRPr lang="en-US" dirty="0"/>
          </a:p>
        </p:txBody>
      </p:sp>
      <p:grpSp>
        <p:nvGrpSpPr>
          <p:cNvPr id="9" name="Group 8"/>
          <p:cNvGrpSpPr/>
          <p:nvPr/>
        </p:nvGrpSpPr>
        <p:grpSpPr>
          <a:xfrm>
            <a:off x="6096000" y="2810821"/>
            <a:ext cx="2603500" cy="840487"/>
            <a:chOff x="6096000" y="2614411"/>
            <a:chExt cx="2603500" cy="840487"/>
          </a:xfrm>
        </p:grpSpPr>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12" name="TextBox 11"/>
            <p:cNvSpPr txBox="1"/>
            <p:nvPr/>
          </p:nvSpPr>
          <p:spPr>
            <a:xfrm>
              <a:off x="8005079" y="3085566"/>
              <a:ext cx="694421" cy="369332"/>
            </a:xfrm>
            <a:prstGeom prst="rect">
              <a:avLst/>
            </a:prstGeom>
            <a:noFill/>
          </p:spPr>
          <p:txBody>
            <a:bodyPr wrap="none" rtlCol="0">
              <a:spAutoFit/>
            </a:bodyPr>
            <a:lstStyle/>
            <a:p>
              <a:r>
                <a:rPr lang="en-US" sz="1800" dirty="0" smtClean="0">
                  <a:latin typeface="Calibri" pitchFamily="34" charset="0"/>
                </a:rPr>
                <a:t>block</a:t>
              </a:r>
            </a:p>
          </p:txBody>
        </p:sp>
      </p:grpSp>
      <p:grpSp>
        <p:nvGrpSpPr>
          <p:cNvPr id="18" name="Group 17"/>
          <p:cNvGrpSpPr/>
          <p:nvPr/>
        </p:nvGrpSpPr>
        <p:grpSpPr>
          <a:xfrm>
            <a:off x="6102261" y="4553203"/>
            <a:ext cx="2605860" cy="766429"/>
            <a:chOff x="6102261" y="4186571"/>
            <a:chExt cx="2605860" cy="766429"/>
          </a:xfrm>
        </p:grpSpPr>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13" name="TextBox 12"/>
            <p:cNvSpPr txBox="1"/>
            <p:nvPr/>
          </p:nvSpPr>
          <p:spPr>
            <a:xfrm>
              <a:off x="8013700" y="4583668"/>
              <a:ext cx="694421" cy="369332"/>
            </a:xfrm>
            <a:prstGeom prst="rect">
              <a:avLst/>
            </a:prstGeom>
            <a:noFill/>
          </p:spPr>
          <p:txBody>
            <a:bodyPr wrap="none" rtlCol="0">
              <a:spAutoFit/>
            </a:bodyPr>
            <a:lstStyle/>
            <a:p>
              <a:r>
                <a:rPr lang="en-US" sz="1800" dirty="0" smtClean="0">
                  <a:latin typeface="Calibri" pitchFamily="34" charset="0"/>
                </a:rPr>
                <a:t>block</a:t>
              </a:r>
            </a:p>
          </p:txBody>
        </p:sp>
      </p:grpSp>
      <p:sp>
        <p:nvSpPr>
          <p:cNvPr id="15" name="Slide Number Placeholder 14"/>
          <p:cNvSpPr>
            <a:spLocks noGrp="1"/>
          </p:cNvSpPr>
          <p:nvPr>
            <p:ph type="sldNum" sz="quarter" idx="4"/>
          </p:nvPr>
        </p:nvSpPr>
        <p:spPr/>
        <p:txBody>
          <a:bodyPr/>
          <a:lstStyle/>
          <a:p>
            <a:fld id="{7CBE8339-D2AD-46DC-A898-FD1E949067F0}" type="slidenum">
              <a:rPr lang="en-US" smtClean="0"/>
              <a:pPr/>
              <a:t>14</a:t>
            </a:fld>
            <a:endParaRPr lang="en-US"/>
          </a:p>
        </p:txBody>
      </p:sp>
      <p:sp>
        <p:nvSpPr>
          <p:cNvPr id="14" name="Date Placeholder 13"/>
          <p:cNvSpPr>
            <a:spLocks noGrp="1"/>
          </p:cNvSpPr>
          <p:nvPr>
            <p:ph type="dt" sz="half" idx="2"/>
          </p:nvPr>
        </p:nvSpPr>
        <p:spPr/>
        <p:txBody>
          <a:bodyPr/>
          <a:lstStyle/>
          <a:p>
            <a:r>
              <a:rPr lang="en-US" smtClean="0"/>
              <a:t>Winter 2013</a:t>
            </a:r>
            <a:endParaRPr lang="en-US" dirty="0"/>
          </a:p>
        </p:txBody>
      </p:sp>
      <p:sp>
        <p:nvSpPr>
          <p:cNvPr id="16" name="Footer Placeholder 15"/>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893177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Locality?</a:t>
            </a:r>
            <a:endParaRPr lang="en-US" dirty="0"/>
          </a:p>
        </p:txBody>
      </p:sp>
      <p:sp>
        <p:nvSpPr>
          <p:cNvPr id="3" name="Content Placeholder 2"/>
          <p:cNvSpPr>
            <a:spLocks noGrp="1"/>
          </p:cNvSpPr>
          <p:nvPr>
            <p:ph idx="1"/>
          </p:nvPr>
        </p:nvSpPr>
        <p:spPr>
          <a:xfrm>
            <a:off x="396875" y="2819400"/>
            <a:ext cx="7896225" cy="2905125"/>
          </a:xfrm>
        </p:spPr>
        <p:txBody>
          <a:bodyPr/>
          <a:lstStyle/>
          <a:p>
            <a:r>
              <a:rPr lang="en-US" dirty="0" smtClean="0"/>
              <a:t>Data:</a:t>
            </a:r>
          </a:p>
          <a:p>
            <a:pPr lvl="1"/>
            <a:r>
              <a:rPr lang="en-US" dirty="0" smtClean="0"/>
              <a:t>Temporal: </a:t>
            </a:r>
            <a:r>
              <a:rPr lang="en-US" b="1" dirty="0" smtClean="0">
                <a:latin typeface="Courier New" pitchFamily="49" charset="0"/>
                <a:cs typeface="Courier New" pitchFamily="49" charset="0"/>
              </a:rPr>
              <a:t>sum</a:t>
            </a:r>
            <a:r>
              <a:rPr lang="en-US" dirty="0" smtClean="0"/>
              <a:t> referenced in each iteration</a:t>
            </a:r>
          </a:p>
          <a:p>
            <a:pPr lvl="1"/>
            <a:r>
              <a:rPr lang="en-US" dirty="0" smtClean="0"/>
              <a:t>Spatial: array </a:t>
            </a:r>
            <a:r>
              <a:rPr lang="en-US" b="1" dirty="0" smtClean="0">
                <a:latin typeface="Courier New" pitchFamily="49" charset="0"/>
                <a:cs typeface="Courier New" pitchFamily="49" charset="0"/>
              </a:rPr>
              <a:t>a[]</a:t>
            </a:r>
            <a:r>
              <a:rPr lang="en-US" b="1" dirty="0" smtClean="0"/>
              <a:t> </a:t>
            </a:r>
            <a:r>
              <a:rPr lang="en-US" dirty="0" smtClean="0"/>
              <a:t>accessed in stride-1 pattern</a:t>
            </a:r>
          </a:p>
          <a:p>
            <a:r>
              <a:rPr lang="en-US" dirty="0" smtClean="0"/>
              <a:t>Instructions:</a:t>
            </a:r>
          </a:p>
          <a:p>
            <a:pPr lvl="1"/>
            <a:r>
              <a:rPr lang="en-US" dirty="0" smtClean="0"/>
              <a:t>Temporal: cycle through loop repeatedly</a:t>
            </a:r>
          </a:p>
          <a:p>
            <a:pPr lvl="1"/>
            <a:r>
              <a:rPr lang="en-US" dirty="0" smtClean="0"/>
              <a:t>Spatial: reference instructions in sequence; number of instructions is small</a:t>
            </a:r>
            <a:br>
              <a:rPr lang="en-US" dirty="0" smtClean="0"/>
            </a:br>
            <a:endParaRPr lang="en-US" dirty="0" smtClean="0">
              <a:solidFill>
                <a:srgbClr val="C00000"/>
              </a:solidFill>
            </a:endParaRPr>
          </a:p>
          <a:p>
            <a:r>
              <a:rPr lang="en-US" dirty="0" smtClean="0">
                <a:solidFill>
                  <a:srgbClr val="C00000"/>
                </a:solidFill>
              </a:rPr>
              <a:t>Being able to assess the locality of code is a crucial skill for a programmer</a:t>
            </a:r>
          </a:p>
          <a:p>
            <a:pPr lvl="1">
              <a:buNone/>
            </a:pPr>
            <a:endParaRPr lang="en-US" dirty="0"/>
          </a:p>
        </p:txBody>
      </p:sp>
      <p:sp>
        <p:nvSpPr>
          <p:cNvPr id="4" name="Rectangle 4"/>
          <p:cNvSpPr>
            <a:spLocks noChangeArrowheads="1"/>
          </p:cNvSpPr>
          <p:nvPr/>
        </p:nvSpPr>
        <p:spPr bwMode="auto">
          <a:xfrm>
            <a:off x="457200" y="1371600"/>
            <a:ext cx="3429000" cy="1130992"/>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458788"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int sum = 0;</a:t>
            </a:r>
          </a:p>
          <a:p>
            <a:pPr>
              <a:lnSpc>
                <a:spcPct val="94000"/>
              </a:lnSpc>
              <a:tabLst>
                <a:tab pos="0" algn="l"/>
                <a:tab pos="458788"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for (</a:t>
            </a:r>
            <a:r>
              <a:rPr lang="en-GB" sz="1800" b="1" dirty="0" err="1">
                <a:latin typeface="Courier New" pitchFamily="49" charset="0"/>
              </a:rPr>
              <a:t>i</a:t>
            </a:r>
            <a:r>
              <a:rPr lang="en-GB" sz="1800" b="1" dirty="0">
                <a:latin typeface="Courier New" pitchFamily="49" charset="0"/>
              </a:rPr>
              <a:t> = 0; </a:t>
            </a:r>
            <a:r>
              <a:rPr lang="en-GB" sz="1800" b="1" dirty="0" err="1">
                <a:latin typeface="Courier New" pitchFamily="49" charset="0"/>
              </a:rPr>
              <a:t>i</a:t>
            </a:r>
            <a:r>
              <a:rPr lang="en-GB" sz="1800" b="1" dirty="0">
                <a:latin typeface="Courier New" pitchFamily="49" charset="0"/>
              </a:rPr>
              <a:t> &lt; n; </a:t>
            </a:r>
            <a:r>
              <a:rPr lang="en-GB" sz="1800" b="1" dirty="0" err="1">
                <a:latin typeface="Courier New" pitchFamily="49" charset="0"/>
              </a:rPr>
              <a:t>i</a:t>
            </a:r>
            <a:r>
              <a:rPr lang="en-GB" sz="1800" b="1" dirty="0">
                <a:latin typeface="Courier New" pitchFamily="49" charset="0"/>
              </a:rPr>
              <a:t>++)</a:t>
            </a:r>
          </a:p>
          <a:p>
            <a:pPr>
              <a:lnSpc>
                <a:spcPct val="94000"/>
              </a:lnSpc>
              <a:tabLst>
                <a:tab pos="0" algn="l"/>
                <a:tab pos="458788"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latin typeface="Courier New" pitchFamily="49" charset="0"/>
              </a:rPr>
              <a:t>	sum </a:t>
            </a:r>
            <a:r>
              <a:rPr lang="en-GB" sz="1800" b="1" dirty="0">
                <a:latin typeface="Courier New" pitchFamily="49" charset="0"/>
              </a:rPr>
              <a:t>+= a[</a:t>
            </a:r>
            <a:r>
              <a:rPr lang="en-GB" sz="1800" b="1" dirty="0" err="1">
                <a:latin typeface="Courier New" pitchFamily="49" charset="0"/>
              </a:rPr>
              <a:t>i</a:t>
            </a:r>
            <a:r>
              <a:rPr lang="en-GB" sz="1800" b="1" dirty="0">
                <a:latin typeface="Courier New" pitchFamily="49" charset="0"/>
              </a:rPr>
              <a:t>];</a:t>
            </a:r>
          </a:p>
          <a:p>
            <a:pPr>
              <a:lnSpc>
                <a:spcPct val="94000"/>
              </a:lnSpc>
              <a:tabLst>
                <a:tab pos="0" algn="l"/>
                <a:tab pos="458788"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return sum;</a:t>
            </a:r>
          </a:p>
        </p:txBody>
      </p:sp>
      <p:sp>
        <p:nvSpPr>
          <p:cNvPr id="6" name="Slide Number Placeholder 5"/>
          <p:cNvSpPr>
            <a:spLocks noGrp="1"/>
          </p:cNvSpPr>
          <p:nvPr>
            <p:ph type="sldNum" sz="quarter" idx="4"/>
          </p:nvPr>
        </p:nvSpPr>
        <p:spPr/>
        <p:txBody>
          <a:bodyPr/>
          <a:lstStyle/>
          <a:p>
            <a:fld id="{7CBE8339-D2AD-46DC-A898-FD1E949067F0}" type="slidenum">
              <a:rPr lang="en-US" smtClean="0"/>
              <a:pPr/>
              <a:t>15</a:t>
            </a:fld>
            <a:endParaRPr lang="en-US"/>
          </a:p>
        </p:txBody>
      </p:sp>
      <p:sp>
        <p:nvSpPr>
          <p:cNvPr id="7" name="Date Placeholder 6"/>
          <p:cNvSpPr>
            <a:spLocks noGrp="1"/>
          </p:cNvSpPr>
          <p:nvPr>
            <p:ph type="dt" sz="half" idx="2"/>
          </p:nvPr>
        </p:nvSpPr>
        <p:spPr/>
        <p:txBody>
          <a:bodyPr/>
          <a:lstStyle/>
          <a:p>
            <a:r>
              <a:rPr lang="en-US" smtClean="0"/>
              <a:t>Winter 2013</a:t>
            </a:r>
            <a:endParaRPr lang="en-US" dirty="0"/>
          </a:p>
        </p:txBody>
      </p:sp>
      <p:sp>
        <p:nvSpPr>
          <p:cNvPr id="8" name="Footer Placeholder 7"/>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3521710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404813" y="436562"/>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Locality Example #1</a:t>
            </a:r>
          </a:p>
        </p:txBody>
      </p:sp>
      <p:sp>
        <p:nvSpPr>
          <p:cNvPr id="31748" name="Text Box 3"/>
          <p:cNvSpPr txBox="1">
            <a:spLocks noChangeArrowheads="1"/>
          </p:cNvSpPr>
          <p:nvPr/>
        </p:nvSpPr>
        <p:spPr bwMode="auto">
          <a:xfrm>
            <a:off x="509588" y="1444056"/>
            <a:ext cx="4748212" cy="2442144"/>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int sum_array_rows(int a[M][N])</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int i, j, sum =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for (i = 0; i &lt; M; 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for (j = 0; j &lt; N; 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a:t>
            </a:r>
          </a:p>
        </p:txBody>
      </p:sp>
      <p:sp>
        <p:nvSpPr>
          <p:cNvPr id="5" name="Slide Number Placeholder 4"/>
          <p:cNvSpPr>
            <a:spLocks noGrp="1"/>
          </p:cNvSpPr>
          <p:nvPr>
            <p:ph type="sldNum" sz="quarter" idx="4"/>
          </p:nvPr>
        </p:nvSpPr>
        <p:spPr/>
        <p:txBody>
          <a:bodyPr/>
          <a:lstStyle/>
          <a:p>
            <a:fld id="{7CBE8339-D2AD-46DC-A898-FD1E949067F0}" type="slidenum">
              <a:rPr lang="en-US" smtClean="0"/>
              <a:pPr/>
              <a:t>16</a:t>
            </a:fld>
            <a:endParaRPr lang="en-US"/>
          </a:p>
        </p:txBody>
      </p:sp>
      <p:grpSp>
        <p:nvGrpSpPr>
          <p:cNvPr id="34" name="Group 33"/>
          <p:cNvGrpSpPr/>
          <p:nvPr/>
        </p:nvGrpSpPr>
        <p:grpSpPr>
          <a:xfrm>
            <a:off x="5648100" y="2041494"/>
            <a:ext cx="3030378" cy="766738"/>
            <a:chOff x="5648100" y="2041494"/>
            <a:chExt cx="3030378" cy="766738"/>
          </a:xfrm>
        </p:grpSpPr>
        <p:sp>
          <p:nvSpPr>
            <p:cNvPr id="6" name="TextBox 5"/>
            <p:cNvSpPr txBox="1"/>
            <p:nvPr/>
          </p:nvSpPr>
          <p:spPr>
            <a:xfrm>
              <a:off x="5648972" y="2041494"/>
              <a:ext cx="688472" cy="307777"/>
            </a:xfrm>
            <a:prstGeom prst="rect">
              <a:avLst/>
            </a:prstGeom>
            <a:noFill/>
          </p:spPr>
          <p:txBody>
            <a:bodyPr wrap="none" rtlCol="0">
              <a:spAutoFit/>
            </a:bodyPr>
            <a:lstStyle/>
            <a:p>
              <a:r>
                <a:rPr lang="en-US" sz="1400" dirty="0" smtClean="0">
                  <a:latin typeface="Calibri" pitchFamily="34" charset="0"/>
                </a:rPr>
                <a:t>a[0][0]</a:t>
              </a:r>
            </a:p>
          </p:txBody>
        </p:sp>
        <p:sp>
          <p:nvSpPr>
            <p:cNvPr id="7" name="TextBox 6"/>
            <p:cNvSpPr txBox="1"/>
            <p:nvPr/>
          </p:nvSpPr>
          <p:spPr>
            <a:xfrm>
              <a:off x="6429317" y="2041494"/>
              <a:ext cx="688472" cy="307777"/>
            </a:xfrm>
            <a:prstGeom prst="rect">
              <a:avLst/>
            </a:prstGeom>
            <a:noFill/>
          </p:spPr>
          <p:txBody>
            <a:bodyPr wrap="none" rtlCol="0">
              <a:spAutoFit/>
            </a:bodyPr>
            <a:lstStyle/>
            <a:p>
              <a:r>
                <a:rPr lang="en-US" sz="1400" dirty="0" smtClean="0">
                  <a:latin typeface="Calibri" pitchFamily="34" charset="0"/>
                </a:rPr>
                <a:t>a[0][1]</a:t>
              </a:r>
            </a:p>
          </p:txBody>
        </p:sp>
        <p:sp>
          <p:nvSpPr>
            <p:cNvPr id="8" name="TextBox 7"/>
            <p:cNvSpPr txBox="1"/>
            <p:nvPr/>
          </p:nvSpPr>
          <p:spPr>
            <a:xfrm>
              <a:off x="7209662" y="2041494"/>
              <a:ext cx="688472" cy="307777"/>
            </a:xfrm>
            <a:prstGeom prst="rect">
              <a:avLst/>
            </a:prstGeom>
            <a:noFill/>
          </p:spPr>
          <p:txBody>
            <a:bodyPr wrap="none" rtlCol="0">
              <a:spAutoFit/>
            </a:bodyPr>
            <a:lstStyle/>
            <a:p>
              <a:r>
                <a:rPr lang="en-US" sz="1400" dirty="0" smtClean="0">
                  <a:latin typeface="Calibri" pitchFamily="34" charset="0"/>
                </a:rPr>
                <a:t>a[0][2]</a:t>
              </a:r>
            </a:p>
          </p:txBody>
        </p:sp>
        <p:sp>
          <p:nvSpPr>
            <p:cNvPr id="9" name="TextBox 8"/>
            <p:cNvSpPr txBox="1"/>
            <p:nvPr/>
          </p:nvSpPr>
          <p:spPr>
            <a:xfrm>
              <a:off x="7990006" y="2041494"/>
              <a:ext cx="688472" cy="307777"/>
            </a:xfrm>
            <a:prstGeom prst="rect">
              <a:avLst/>
            </a:prstGeom>
            <a:noFill/>
          </p:spPr>
          <p:txBody>
            <a:bodyPr wrap="none" rtlCol="0">
              <a:spAutoFit/>
            </a:bodyPr>
            <a:lstStyle/>
            <a:p>
              <a:r>
                <a:rPr lang="en-US" sz="1400" dirty="0" smtClean="0">
                  <a:latin typeface="Calibri" pitchFamily="34" charset="0"/>
                </a:rPr>
                <a:t>a[0][3]</a:t>
              </a:r>
            </a:p>
          </p:txBody>
        </p:sp>
        <p:sp>
          <p:nvSpPr>
            <p:cNvPr id="10" name="TextBox 9"/>
            <p:cNvSpPr txBox="1"/>
            <p:nvPr/>
          </p:nvSpPr>
          <p:spPr>
            <a:xfrm>
              <a:off x="5648100" y="2270537"/>
              <a:ext cx="688472" cy="307777"/>
            </a:xfrm>
            <a:prstGeom prst="rect">
              <a:avLst/>
            </a:prstGeom>
            <a:noFill/>
          </p:spPr>
          <p:txBody>
            <a:bodyPr wrap="none" rtlCol="0">
              <a:spAutoFit/>
            </a:bodyPr>
            <a:lstStyle/>
            <a:p>
              <a:r>
                <a:rPr lang="en-US" sz="1400" dirty="0" smtClean="0">
                  <a:latin typeface="Calibri" pitchFamily="34" charset="0"/>
                </a:rPr>
                <a:t>a[1][0]</a:t>
              </a:r>
            </a:p>
          </p:txBody>
        </p:sp>
        <p:sp>
          <p:nvSpPr>
            <p:cNvPr id="11" name="TextBox 10"/>
            <p:cNvSpPr txBox="1"/>
            <p:nvPr/>
          </p:nvSpPr>
          <p:spPr>
            <a:xfrm>
              <a:off x="6428445" y="2270537"/>
              <a:ext cx="688472" cy="307777"/>
            </a:xfrm>
            <a:prstGeom prst="rect">
              <a:avLst/>
            </a:prstGeom>
            <a:noFill/>
          </p:spPr>
          <p:txBody>
            <a:bodyPr wrap="none" rtlCol="0">
              <a:spAutoFit/>
            </a:bodyPr>
            <a:lstStyle/>
            <a:p>
              <a:r>
                <a:rPr lang="en-US" sz="1400" dirty="0" smtClean="0">
                  <a:latin typeface="Calibri" pitchFamily="34" charset="0"/>
                </a:rPr>
                <a:t>a[1][1]</a:t>
              </a:r>
            </a:p>
          </p:txBody>
        </p:sp>
        <p:sp>
          <p:nvSpPr>
            <p:cNvPr id="12" name="TextBox 11"/>
            <p:cNvSpPr txBox="1"/>
            <p:nvPr/>
          </p:nvSpPr>
          <p:spPr>
            <a:xfrm>
              <a:off x="7208790" y="2270537"/>
              <a:ext cx="688472" cy="307777"/>
            </a:xfrm>
            <a:prstGeom prst="rect">
              <a:avLst/>
            </a:prstGeom>
            <a:noFill/>
          </p:spPr>
          <p:txBody>
            <a:bodyPr wrap="none" rtlCol="0">
              <a:spAutoFit/>
            </a:bodyPr>
            <a:lstStyle/>
            <a:p>
              <a:r>
                <a:rPr lang="en-US" sz="1400" dirty="0" smtClean="0">
                  <a:latin typeface="Calibri" pitchFamily="34" charset="0"/>
                </a:rPr>
                <a:t>a[1][2]</a:t>
              </a:r>
            </a:p>
          </p:txBody>
        </p:sp>
        <p:sp>
          <p:nvSpPr>
            <p:cNvPr id="13" name="TextBox 12"/>
            <p:cNvSpPr txBox="1"/>
            <p:nvPr/>
          </p:nvSpPr>
          <p:spPr>
            <a:xfrm>
              <a:off x="7989134" y="2270537"/>
              <a:ext cx="688472" cy="307777"/>
            </a:xfrm>
            <a:prstGeom prst="rect">
              <a:avLst/>
            </a:prstGeom>
            <a:noFill/>
          </p:spPr>
          <p:txBody>
            <a:bodyPr wrap="none" rtlCol="0">
              <a:spAutoFit/>
            </a:bodyPr>
            <a:lstStyle/>
            <a:p>
              <a:r>
                <a:rPr lang="en-US" sz="1400" dirty="0" smtClean="0">
                  <a:latin typeface="Calibri" pitchFamily="34" charset="0"/>
                </a:rPr>
                <a:t>a[1][3]</a:t>
              </a:r>
            </a:p>
          </p:txBody>
        </p:sp>
        <p:sp>
          <p:nvSpPr>
            <p:cNvPr id="14" name="TextBox 13"/>
            <p:cNvSpPr txBox="1"/>
            <p:nvPr/>
          </p:nvSpPr>
          <p:spPr>
            <a:xfrm>
              <a:off x="5648103" y="2500455"/>
              <a:ext cx="688472" cy="307777"/>
            </a:xfrm>
            <a:prstGeom prst="rect">
              <a:avLst/>
            </a:prstGeom>
            <a:noFill/>
          </p:spPr>
          <p:txBody>
            <a:bodyPr wrap="none" rtlCol="0">
              <a:spAutoFit/>
            </a:bodyPr>
            <a:lstStyle/>
            <a:p>
              <a:r>
                <a:rPr lang="en-US" sz="1400" dirty="0" smtClean="0">
                  <a:latin typeface="Calibri" pitchFamily="34" charset="0"/>
                </a:rPr>
                <a:t>a[2][0]</a:t>
              </a:r>
            </a:p>
          </p:txBody>
        </p:sp>
        <p:sp>
          <p:nvSpPr>
            <p:cNvPr id="15" name="TextBox 14"/>
            <p:cNvSpPr txBox="1"/>
            <p:nvPr/>
          </p:nvSpPr>
          <p:spPr>
            <a:xfrm>
              <a:off x="6428448" y="2500455"/>
              <a:ext cx="688472" cy="307777"/>
            </a:xfrm>
            <a:prstGeom prst="rect">
              <a:avLst/>
            </a:prstGeom>
            <a:noFill/>
          </p:spPr>
          <p:txBody>
            <a:bodyPr wrap="none" rtlCol="0">
              <a:spAutoFit/>
            </a:bodyPr>
            <a:lstStyle/>
            <a:p>
              <a:r>
                <a:rPr lang="en-US" sz="1400" dirty="0" smtClean="0">
                  <a:latin typeface="Calibri" pitchFamily="34" charset="0"/>
                </a:rPr>
                <a:t>a[2][1]</a:t>
              </a:r>
            </a:p>
          </p:txBody>
        </p:sp>
        <p:sp>
          <p:nvSpPr>
            <p:cNvPr id="16" name="TextBox 15"/>
            <p:cNvSpPr txBox="1"/>
            <p:nvPr/>
          </p:nvSpPr>
          <p:spPr>
            <a:xfrm>
              <a:off x="7208793" y="2500455"/>
              <a:ext cx="688472" cy="307777"/>
            </a:xfrm>
            <a:prstGeom prst="rect">
              <a:avLst/>
            </a:prstGeom>
            <a:noFill/>
          </p:spPr>
          <p:txBody>
            <a:bodyPr wrap="none" rtlCol="0">
              <a:spAutoFit/>
            </a:bodyPr>
            <a:lstStyle/>
            <a:p>
              <a:r>
                <a:rPr lang="en-US" sz="1400" dirty="0" smtClean="0">
                  <a:latin typeface="Calibri" pitchFamily="34" charset="0"/>
                </a:rPr>
                <a:t>a[2][2]</a:t>
              </a:r>
            </a:p>
          </p:txBody>
        </p:sp>
        <p:sp>
          <p:nvSpPr>
            <p:cNvPr id="17" name="TextBox 16"/>
            <p:cNvSpPr txBox="1"/>
            <p:nvPr/>
          </p:nvSpPr>
          <p:spPr>
            <a:xfrm>
              <a:off x="7989137" y="2500455"/>
              <a:ext cx="688472" cy="307777"/>
            </a:xfrm>
            <a:prstGeom prst="rect">
              <a:avLst/>
            </a:prstGeom>
            <a:noFill/>
          </p:spPr>
          <p:txBody>
            <a:bodyPr wrap="none" rtlCol="0">
              <a:spAutoFit/>
            </a:bodyPr>
            <a:lstStyle/>
            <a:p>
              <a:r>
                <a:rPr lang="en-US" sz="1400" dirty="0" smtClean="0">
                  <a:latin typeface="Calibri" pitchFamily="34" charset="0"/>
                </a:rPr>
                <a:t>a[2][3]</a:t>
              </a:r>
            </a:p>
          </p:txBody>
        </p:sp>
      </p:grpSp>
      <p:grpSp>
        <p:nvGrpSpPr>
          <p:cNvPr id="35" name="Group 34"/>
          <p:cNvGrpSpPr/>
          <p:nvPr/>
        </p:nvGrpSpPr>
        <p:grpSpPr>
          <a:xfrm>
            <a:off x="6811182" y="3015048"/>
            <a:ext cx="960582" cy="2792250"/>
            <a:chOff x="6811182" y="3015048"/>
            <a:chExt cx="960582" cy="2792250"/>
          </a:xfrm>
        </p:grpSpPr>
        <p:sp>
          <p:nvSpPr>
            <p:cNvPr id="22" name="TextBox 21"/>
            <p:cNvSpPr txBox="1"/>
            <p:nvPr/>
          </p:nvSpPr>
          <p:spPr>
            <a:xfrm>
              <a:off x="6811182" y="3015048"/>
              <a:ext cx="950764" cy="307777"/>
            </a:xfrm>
            <a:prstGeom prst="rect">
              <a:avLst/>
            </a:prstGeom>
            <a:noFill/>
          </p:spPr>
          <p:txBody>
            <a:bodyPr wrap="none" rtlCol="0">
              <a:spAutoFit/>
            </a:bodyPr>
            <a:lstStyle/>
            <a:p>
              <a:r>
                <a:rPr lang="en-US" sz="1400" dirty="0" smtClean="0">
                  <a:latin typeface="Calibri" pitchFamily="34" charset="0"/>
                </a:rPr>
                <a:t>  1: a[0][0]</a:t>
              </a:r>
            </a:p>
          </p:txBody>
        </p:sp>
        <p:sp>
          <p:nvSpPr>
            <p:cNvPr id="23" name="TextBox 22"/>
            <p:cNvSpPr txBox="1"/>
            <p:nvPr/>
          </p:nvSpPr>
          <p:spPr>
            <a:xfrm>
              <a:off x="6811182" y="3240909"/>
              <a:ext cx="950764" cy="307777"/>
            </a:xfrm>
            <a:prstGeom prst="rect">
              <a:avLst/>
            </a:prstGeom>
            <a:noFill/>
          </p:spPr>
          <p:txBody>
            <a:bodyPr wrap="none" rtlCol="0">
              <a:spAutoFit/>
            </a:bodyPr>
            <a:lstStyle/>
            <a:p>
              <a:r>
                <a:rPr lang="en-US" sz="1400" dirty="0" smtClean="0">
                  <a:latin typeface="Calibri" pitchFamily="34" charset="0"/>
                </a:rPr>
                <a:t>  2: a[0][1]</a:t>
              </a:r>
            </a:p>
          </p:txBody>
        </p:sp>
        <p:sp>
          <p:nvSpPr>
            <p:cNvPr id="24" name="TextBox 23"/>
            <p:cNvSpPr txBox="1"/>
            <p:nvPr/>
          </p:nvSpPr>
          <p:spPr>
            <a:xfrm>
              <a:off x="6811182" y="3466770"/>
              <a:ext cx="950764" cy="307777"/>
            </a:xfrm>
            <a:prstGeom prst="rect">
              <a:avLst/>
            </a:prstGeom>
            <a:noFill/>
          </p:spPr>
          <p:txBody>
            <a:bodyPr wrap="none" rtlCol="0">
              <a:spAutoFit/>
            </a:bodyPr>
            <a:lstStyle/>
            <a:p>
              <a:r>
                <a:rPr lang="en-US" sz="1400" dirty="0" smtClean="0">
                  <a:latin typeface="Calibri" pitchFamily="34" charset="0"/>
                </a:rPr>
                <a:t>  3: a[0][2]</a:t>
              </a:r>
            </a:p>
          </p:txBody>
        </p:sp>
        <p:sp>
          <p:nvSpPr>
            <p:cNvPr id="25" name="TextBox 24"/>
            <p:cNvSpPr txBox="1"/>
            <p:nvPr/>
          </p:nvSpPr>
          <p:spPr>
            <a:xfrm>
              <a:off x="6811182" y="3692631"/>
              <a:ext cx="950764" cy="307777"/>
            </a:xfrm>
            <a:prstGeom prst="rect">
              <a:avLst/>
            </a:prstGeom>
            <a:noFill/>
          </p:spPr>
          <p:txBody>
            <a:bodyPr wrap="none" rtlCol="0">
              <a:spAutoFit/>
            </a:bodyPr>
            <a:lstStyle/>
            <a:p>
              <a:r>
                <a:rPr lang="en-US" sz="1400" dirty="0" smtClean="0">
                  <a:latin typeface="Calibri" pitchFamily="34" charset="0"/>
                </a:rPr>
                <a:t>  4: a[0][3]</a:t>
              </a:r>
            </a:p>
          </p:txBody>
        </p:sp>
        <p:sp>
          <p:nvSpPr>
            <p:cNvPr id="26" name="TextBox 25"/>
            <p:cNvSpPr txBox="1"/>
            <p:nvPr/>
          </p:nvSpPr>
          <p:spPr>
            <a:xfrm>
              <a:off x="6811182" y="3918492"/>
              <a:ext cx="950764" cy="307777"/>
            </a:xfrm>
            <a:prstGeom prst="rect">
              <a:avLst/>
            </a:prstGeom>
            <a:noFill/>
          </p:spPr>
          <p:txBody>
            <a:bodyPr wrap="none" rtlCol="0">
              <a:spAutoFit/>
            </a:bodyPr>
            <a:lstStyle/>
            <a:p>
              <a:r>
                <a:rPr lang="en-US" sz="1400" dirty="0" smtClean="0">
                  <a:latin typeface="Calibri" pitchFamily="34" charset="0"/>
                </a:rPr>
                <a:t>  5: a[1][0]</a:t>
              </a:r>
            </a:p>
          </p:txBody>
        </p:sp>
        <p:sp>
          <p:nvSpPr>
            <p:cNvPr id="27" name="TextBox 26"/>
            <p:cNvSpPr txBox="1"/>
            <p:nvPr/>
          </p:nvSpPr>
          <p:spPr>
            <a:xfrm>
              <a:off x="6811182" y="4144353"/>
              <a:ext cx="950764" cy="307777"/>
            </a:xfrm>
            <a:prstGeom prst="rect">
              <a:avLst/>
            </a:prstGeom>
            <a:noFill/>
          </p:spPr>
          <p:txBody>
            <a:bodyPr wrap="none" rtlCol="0">
              <a:spAutoFit/>
            </a:bodyPr>
            <a:lstStyle/>
            <a:p>
              <a:r>
                <a:rPr lang="en-US" sz="1400" dirty="0" smtClean="0">
                  <a:latin typeface="Calibri" pitchFamily="34" charset="0"/>
                </a:rPr>
                <a:t>  6: a[1][1]</a:t>
              </a:r>
            </a:p>
          </p:txBody>
        </p:sp>
        <p:sp>
          <p:nvSpPr>
            <p:cNvPr id="28" name="TextBox 27"/>
            <p:cNvSpPr txBox="1"/>
            <p:nvPr/>
          </p:nvSpPr>
          <p:spPr>
            <a:xfrm>
              <a:off x="6811182" y="4370214"/>
              <a:ext cx="950764" cy="307777"/>
            </a:xfrm>
            <a:prstGeom prst="rect">
              <a:avLst/>
            </a:prstGeom>
            <a:noFill/>
          </p:spPr>
          <p:txBody>
            <a:bodyPr wrap="none" rtlCol="0">
              <a:spAutoFit/>
            </a:bodyPr>
            <a:lstStyle/>
            <a:p>
              <a:r>
                <a:rPr lang="en-US" sz="1400" dirty="0" smtClean="0">
                  <a:latin typeface="Calibri" pitchFamily="34" charset="0"/>
                </a:rPr>
                <a:t>  7: a[1][2]</a:t>
              </a:r>
            </a:p>
          </p:txBody>
        </p:sp>
        <p:sp>
          <p:nvSpPr>
            <p:cNvPr id="29" name="TextBox 28"/>
            <p:cNvSpPr txBox="1"/>
            <p:nvPr/>
          </p:nvSpPr>
          <p:spPr>
            <a:xfrm>
              <a:off x="6811182" y="4596075"/>
              <a:ext cx="950764" cy="307777"/>
            </a:xfrm>
            <a:prstGeom prst="rect">
              <a:avLst/>
            </a:prstGeom>
            <a:noFill/>
          </p:spPr>
          <p:txBody>
            <a:bodyPr wrap="none" rtlCol="0">
              <a:spAutoFit/>
            </a:bodyPr>
            <a:lstStyle/>
            <a:p>
              <a:r>
                <a:rPr lang="en-US" sz="1400" dirty="0" smtClean="0">
                  <a:latin typeface="Calibri" pitchFamily="34" charset="0"/>
                </a:rPr>
                <a:t>  8: a[1][3]</a:t>
              </a:r>
            </a:p>
          </p:txBody>
        </p:sp>
        <p:sp>
          <p:nvSpPr>
            <p:cNvPr id="30" name="TextBox 29"/>
            <p:cNvSpPr txBox="1"/>
            <p:nvPr/>
          </p:nvSpPr>
          <p:spPr>
            <a:xfrm>
              <a:off x="6811182" y="4821936"/>
              <a:ext cx="950764" cy="307777"/>
            </a:xfrm>
            <a:prstGeom prst="rect">
              <a:avLst/>
            </a:prstGeom>
            <a:noFill/>
          </p:spPr>
          <p:txBody>
            <a:bodyPr wrap="none" rtlCol="0">
              <a:spAutoFit/>
            </a:bodyPr>
            <a:lstStyle/>
            <a:p>
              <a:r>
                <a:rPr lang="en-US" sz="1400" dirty="0" smtClean="0">
                  <a:latin typeface="Calibri" pitchFamily="34" charset="0"/>
                </a:rPr>
                <a:t>  9: a[2][0]</a:t>
              </a:r>
            </a:p>
          </p:txBody>
        </p:sp>
        <p:sp>
          <p:nvSpPr>
            <p:cNvPr id="31" name="TextBox 30"/>
            <p:cNvSpPr txBox="1"/>
            <p:nvPr/>
          </p:nvSpPr>
          <p:spPr>
            <a:xfrm>
              <a:off x="6811182" y="5047797"/>
              <a:ext cx="960582" cy="307777"/>
            </a:xfrm>
            <a:prstGeom prst="rect">
              <a:avLst/>
            </a:prstGeom>
            <a:noFill/>
          </p:spPr>
          <p:txBody>
            <a:bodyPr wrap="none" rtlCol="0">
              <a:spAutoFit/>
            </a:bodyPr>
            <a:lstStyle/>
            <a:p>
              <a:r>
                <a:rPr lang="en-US" sz="1400" dirty="0" smtClean="0">
                  <a:latin typeface="Calibri" pitchFamily="34" charset="0"/>
                </a:rPr>
                <a:t>10: a[2][1]</a:t>
              </a:r>
            </a:p>
          </p:txBody>
        </p:sp>
        <p:sp>
          <p:nvSpPr>
            <p:cNvPr id="32" name="TextBox 31"/>
            <p:cNvSpPr txBox="1"/>
            <p:nvPr/>
          </p:nvSpPr>
          <p:spPr>
            <a:xfrm>
              <a:off x="6811182" y="5273658"/>
              <a:ext cx="960582" cy="307777"/>
            </a:xfrm>
            <a:prstGeom prst="rect">
              <a:avLst/>
            </a:prstGeom>
            <a:noFill/>
          </p:spPr>
          <p:txBody>
            <a:bodyPr wrap="none" rtlCol="0">
              <a:spAutoFit/>
            </a:bodyPr>
            <a:lstStyle/>
            <a:p>
              <a:r>
                <a:rPr lang="en-US" sz="1400" dirty="0" smtClean="0">
                  <a:latin typeface="Calibri" pitchFamily="34" charset="0"/>
                </a:rPr>
                <a:t>11: a[2][2]</a:t>
              </a:r>
            </a:p>
          </p:txBody>
        </p:sp>
        <p:sp>
          <p:nvSpPr>
            <p:cNvPr id="33" name="TextBox 32"/>
            <p:cNvSpPr txBox="1"/>
            <p:nvPr/>
          </p:nvSpPr>
          <p:spPr>
            <a:xfrm>
              <a:off x="6811182" y="5499521"/>
              <a:ext cx="960582" cy="307777"/>
            </a:xfrm>
            <a:prstGeom prst="rect">
              <a:avLst/>
            </a:prstGeom>
            <a:noFill/>
          </p:spPr>
          <p:txBody>
            <a:bodyPr wrap="none" rtlCol="0">
              <a:spAutoFit/>
            </a:bodyPr>
            <a:lstStyle/>
            <a:p>
              <a:r>
                <a:rPr lang="en-US" sz="1400" dirty="0" smtClean="0">
                  <a:latin typeface="Calibri" pitchFamily="34" charset="0"/>
                </a:rPr>
                <a:t>12: a[2][3]</a:t>
              </a:r>
            </a:p>
          </p:txBody>
        </p:sp>
      </p:grpSp>
      <p:sp>
        <p:nvSpPr>
          <p:cNvPr id="36" name="TextBox 35"/>
          <p:cNvSpPr txBox="1"/>
          <p:nvPr/>
        </p:nvSpPr>
        <p:spPr>
          <a:xfrm>
            <a:off x="6688997" y="5967048"/>
            <a:ext cx="1166004" cy="461665"/>
          </a:xfrm>
          <a:prstGeom prst="rect">
            <a:avLst/>
          </a:prstGeom>
          <a:noFill/>
        </p:spPr>
        <p:txBody>
          <a:bodyPr wrap="none" rtlCol="0">
            <a:spAutoFit/>
          </a:bodyPr>
          <a:lstStyle/>
          <a:p>
            <a:r>
              <a:rPr lang="en-US" dirty="0" smtClean="0">
                <a:latin typeface="Calibri" pitchFamily="34" charset="0"/>
              </a:rPr>
              <a:t>stride-1</a:t>
            </a:r>
          </a:p>
        </p:txBody>
      </p:sp>
      <p:sp>
        <p:nvSpPr>
          <p:cNvPr id="37" name="Date Placeholder 36"/>
          <p:cNvSpPr>
            <a:spLocks noGrp="1"/>
          </p:cNvSpPr>
          <p:nvPr>
            <p:ph type="dt" sz="half" idx="2"/>
          </p:nvPr>
        </p:nvSpPr>
        <p:spPr/>
        <p:txBody>
          <a:bodyPr/>
          <a:lstStyle/>
          <a:p>
            <a:r>
              <a:rPr lang="en-US" smtClean="0"/>
              <a:t>Winter 2013</a:t>
            </a:r>
            <a:endParaRPr lang="en-US" dirty="0"/>
          </a:p>
        </p:txBody>
      </p:sp>
      <p:sp>
        <p:nvSpPr>
          <p:cNvPr id="38" name="Footer Placeholder 37"/>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32145065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04813" y="436562"/>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Locality Example #2</a:t>
            </a:r>
          </a:p>
        </p:txBody>
      </p:sp>
      <p:sp>
        <p:nvSpPr>
          <p:cNvPr id="32772" name="Text Box 3"/>
          <p:cNvSpPr txBox="1">
            <a:spLocks noChangeArrowheads="1"/>
          </p:cNvSpPr>
          <p:nvPr/>
        </p:nvSpPr>
        <p:spPr bwMode="auto">
          <a:xfrm>
            <a:off x="523392" y="1444056"/>
            <a:ext cx="4607764" cy="2442144"/>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int sum_array_cols(int a[M][N])</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int i, j, sum =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for (j = 0; j &lt; N; 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for (i = 0; i &lt; M; 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ourier New" pitchFamily="49" charset="0"/>
              </a:rPr>
              <a:t>}</a:t>
            </a:r>
          </a:p>
        </p:txBody>
      </p:sp>
      <p:sp>
        <p:nvSpPr>
          <p:cNvPr id="5" name="Slide Number Placeholder 4"/>
          <p:cNvSpPr>
            <a:spLocks noGrp="1"/>
          </p:cNvSpPr>
          <p:nvPr>
            <p:ph type="sldNum" sz="quarter" idx="4"/>
          </p:nvPr>
        </p:nvSpPr>
        <p:spPr/>
        <p:txBody>
          <a:bodyPr/>
          <a:lstStyle/>
          <a:p>
            <a:fld id="{7CBE8339-D2AD-46DC-A898-FD1E949067F0}" type="slidenum">
              <a:rPr lang="en-US" smtClean="0"/>
              <a:pPr/>
              <a:t>17</a:t>
            </a:fld>
            <a:endParaRPr lang="en-US"/>
          </a:p>
        </p:txBody>
      </p:sp>
      <p:grpSp>
        <p:nvGrpSpPr>
          <p:cNvPr id="6" name="Group 5"/>
          <p:cNvGrpSpPr/>
          <p:nvPr/>
        </p:nvGrpSpPr>
        <p:grpSpPr>
          <a:xfrm>
            <a:off x="5648100" y="2041494"/>
            <a:ext cx="3030378" cy="766738"/>
            <a:chOff x="5648100" y="2041494"/>
            <a:chExt cx="3030378" cy="766738"/>
          </a:xfrm>
        </p:grpSpPr>
        <p:sp>
          <p:nvSpPr>
            <p:cNvPr id="7" name="TextBox 6"/>
            <p:cNvSpPr txBox="1"/>
            <p:nvPr/>
          </p:nvSpPr>
          <p:spPr>
            <a:xfrm>
              <a:off x="5648972" y="2041494"/>
              <a:ext cx="688472" cy="307777"/>
            </a:xfrm>
            <a:prstGeom prst="rect">
              <a:avLst/>
            </a:prstGeom>
            <a:noFill/>
          </p:spPr>
          <p:txBody>
            <a:bodyPr wrap="none" rtlCol="0">
              <a:spAutoFit/>
            </a:bodyPr>
            <a:lstStyle/>
            <a:p>
              <a:r>
                <a:rPr lang="en-US" sz="1400" dirty="0" smtClean="0">
                  <a:latin typeface="Calibri" pitchFamily="34" charset="0"/>
                </a:rPr>
                <a:t>a[0][0]</a:t>
              </a:r>
            </a:p>
          </p:txBody>
        </p:sp>
        <p:sp>
          <p:nvSpPr>
            <p:cNvPr id="8" name="TextBox 7"/>
            <p:cNvSpPr txBox="1"/>
            <p:nvPr/>
          </p:nvSpPr>
          <p:spPr>
            <a:xfrm>
              <a:off x="6429317" y="2041494"/>
              <a:ext cx="688472" cy="307777"/>
            </a:xfrm>
            <a:prstGeom prst="rect">
              <a:avLst/>
            </a:prstGeom>
            <a:noFill/>
          </p:spPr>
          <p:txBody>
            <a:bodyPr wrap="none" rtlCol="0">
              <a:spAutoFit/>
            </a:bodyPr>
            <a:lstStyle/>
            <a:p>
              <a:r>
                <a:rPr lang="en-US" sz="1400" dirty="0" smtClean="0">
                  <a:latin typeface="Calibri" pitchFamily="34" charset="0"/>
                </a:rPr>
                <a:t>a[0][1]</a:t>
              </a:r>
            </a:p>
          </p:txBody>
        </p:sp>
        <p:sp>
          <p:nvSpPr>
            <p:cNvPr id="9" name="TextBox 8"/>
            <p:cNvSpPr txBox="1"/>
            <p:nvPr/>
          </p:nvSpPr>
          <p:spPr>
            <a:xfrm>
              <a:off x="7209662" y="2041494"/>
              <a:ext cx="688472" cy="307777"/>
            </a:xfrm>
            <a:prstGeom prst="rect">
              <a:avLst/>
            </a:prstGeom>
            <a:noFill/>
          </p:spPr>
          <p:txBody>
            <a:bodyPr wrap="none" rtlCol="0">
              <a:spAutoFit/>
            </a:bodyPr>
            <a:lstStyle/>
            <a:p>
              <a:r>
                <a:rPr lang="en-US" sz="1400" dirty="0" smtClean="0">
                  <a:latin typeface="Calibri" pitchFamily="34" charset="0"/>
                </a:rPr>
                <a:t>a[0][2]</a:t>
              </a:r>
            </a:p>
          </p:txBody>
        </p:sp>
        <p:sp>
          <p:nvSpPr>
            <p:cNvPr id="10" name="TextBox 9"/>
            <p:cNvSpPr txBox="1"/>
            <p:nvPr/>
          </p:nvSpPr>
          <p:spPr>
            <a:xfrm>
              <a:off x="7990006" y="2041494"/>
              <a:ext cx="688472" cy="307777"/>
            </a:xfrm>
            <a:prstGeom prst="rect">
              <a:avLst/>
            </a:prstGeom>
            <a:noFill/>
          </p:spPr>
          <p:txBody>
            <a:bodyPr wrap="none" rtlCol="0">
              <a:spAutoFit/>
            </a:bodyPr>
            <a:lstStyle/>
            <a:p>
              <a:r>
                <a:rPr lang="en-US" sz="1400" dirty="0" smtClean="0">
                  <a:latin typeface="Calibri" pitchFamily="34" charset="0"/>
                </a:rPr>
                <a:t>a[0][3]</a:t>
              </a:r>
            </a:p>
          </p:txBody>
        </p:sp>
        <p:sp>
          <p:nvSpPr>
            <p:cNvPr id="11" name="TextBox 10"/>
            <p:cNvSpPr txBox="1"/>
            <p:nvPr/>
          </p:nvSpPr>
          <p:spPr>
            <a:xfrm>
              <a:off x="5648100" y="2270537"/>
              <a:ext cx="688472" cy="307777"/>
            </a:xfrm>
            <a:prstGeom prst="rect">
              <a:avLst/>
            </a:prstGeom>
            <a:noFill/>
          </p:spPr>
          <p:txBody>
            <a:bodyPr wrap="none" rtlCol="0">
              <a:spAutoFit/>
            </a:bodyPr>
            <a:lstStyle/>
            <a:p>
              <a:r>
                <a:rPr lang="en-US" sz="1400" dirty="0" smtClean="0">
                  <a:latin typeface="Calibri" pitchFamily="34" charset="0"/>
                </a:rPr>
                <a:t>a[1][0]</a:t>
              </a:r>
            </a:p>
          </p:txBody>
        </p:sp>
        <p:sp>
          <p:nvSpPr>
            <p:cNvPr id="12" name="TextBox 11"/>
            <p:cNvSpPr txBox="1"/>
            <p:nvPr/>
          </p:nvSpPr>
          <p:spPr>
            <a:xfrm>
              <a:off x="6428445" y="2270537"/>
              <a:ext cx="688472" cy="307777"/>
            </a:xfrm>
            <a:prstGeom prst="rect">
              <a:avLst/>
            </a:prstGeom>
            <a:noFill/>
          </p:spPr>
          <p:txBody>
            <a:bodyPr wrap="none" rtlCol="0">
              <a:spAutoFit/>
            </a:bodyPr>
            <a:lstStyle/>
            <a:p>
              <a:r>
                <a:rPr lang="en-US" sz="1400" dirty="0" smtClean="0">
                  <a:latin typeface="Calibri" pitchFamily="34" charset="0"/>
                </a:rPr>
                <a:t>a[1][1]</a:t>
              </a:r>
            </a:p>
          </p:txBody>
        </p:sp>
        <p:sp>
          <p:nvSpPr>
            <p:cNvPr id="13" name="TextBox 12"/>
            <p:cNvSpPr txBox="1"/>
            <p:nvPr/>
          </p:nvSpPr>
          <p:spPr>
            <a:xfrm>
              <a:off x="7208790" y="2270537"/>
              <a:ext cx="688472" cy="307777"/>
            </a:xfrm>
            <a:prstGeom prst="rect">
              <a:avLst/>
            </a:prstGeom>
            <a:noFill/>
          </p:spPr>
          <p:txBody>
            <a:bodyPr wrap="none" rtlCol="0">
              <a:spAutoFit/>
            </a:bodyPr>
            <a:lstStyle/>
            <a:p>
              <a:r>
                <a:rPr lang="en-US" sz="1400" dirty="0" smtClean="0">
                  <a:latin typeface="Calibri" pitchFamily="34" charset="0"/>
                </a:rPr>
                <a:t>a[1][2]</a:t>
              </a:r>
            </a:p>
          </p:txBody>
        </p:sp>
        <p:sp>
          <p:nvSpPr>
            <p:cNvPr id="14" name="TextBox 13"/>
            <p:cNvSpPr txBox="1"/>
            <p:nvPr/>
          </p:nvSpPr>
          <p:spPr>
            <a:xfrm>
              <a:off x="7989134" y="2270537"/>
              <a:ext cx="688472" cy="307777"/>
            </a:xfrm>
            <a:prstGeom prst="rect">
              <a:avLst/>
            </a:prstGeom>
            <a:noFill/>
          </p:spPr>
          <p:txBody>
            <a:bodyPr wrap="none" rtlCol="0">
              <a:spAutoFit/>
            </a:bodyPr>
            <a:lstStyle/>
            <a:p>
              <a:r>
                <a:rPr lang="en-US" sz="1400" dirty="0" smtClean="0">
                  <a:latin typeface="Calibri" pitchFamily="34" charset="0"/>
                </a:rPr>
                <a:t>a[1][3]</a:t>
              </a:r>
            </a:p>
          </p:txBody>
        </p:sp>
        <p:sp>
          <p:nvSpPr>
            <p:cNvPr id="15" name="TextBox 14"/>
            <p:cNvSpPr txBox="1"/>
            <p:nvPr/>
          </p:nvSpPr>
          <p:spPr>
            <a:xfrm>
              <a:off x="5648103" y="2500455"/>
              <a:ext cx="688472" cy="307777"/>
            </a:xfrm>
            <a:prstGeom prst="rect">
              <a:avLst/>
            </a:prstGeom>
            <a:noFill/>
          </p:spPr>
          <p:txBody>
            <a:bodyPr wrap="none" rtlCol="0">
              <a:spAutoFit/>
            </a:bodyPr>
            <a:lstStyle/>
            <a:p>
              <a:r>
                <a:rPr lang="en-US" sz="1400" dirty="0" smtClean="0">
                  <a:latin typeface="Calibri" pitchFamily="34" charset="0"/>
                </a:rPr>
                <a:t>a[2][0]</a:t>
              </a:r>
            </a:p>
          </p:txBody>
        </p:sp>
        <p:sp>
          <p:nvSpPr>
            <p:cNvPr id="16" name="TextBox 15"/>
            <p:cNvSpPr txBox="1"/>
            <p:nvPr/>
          </p:nvSpPr>
          <p:spPr>
            <a:xfrm>
              <a:off x="6428448" y="2500455"/>
              <a:ext cx="688472" cy="307777"/>
            </a:xfrm>
            <a:prstGeom prst="rect">
              <a:avLst/>
            </a:prstGeom>
            <a:noFill/>
          </p:spPr>
          <p:txBody>
            <a:bodyPr wrap="none" rtlCol="0">
              <a:spAutoFit/>
            </a:bodyPr>
            <a:lstStyle/>
            <a:p>
              <a:r>
                <a:rPr lang="en-US" sz="1400" dirty="0" smtClean="0">
                  <a:latin typeface="Calibri" pitchFamily="34" charset="0"/>
                </a:rPr>
                <a:t>a[2][1]</a:t>
              </a:r>
            </a:p>
          </p:txBody>
        </p:sp>
        <p:sp>
          <p:nvSpPr>
            <p:cNvPr id="17" name="TextBox 16"/>
            <p:cNvSpPr txBox="1"/>
            <p:nvPr/>
          </p:nvSpPr>
          <p:spPr>
            <a:xfrm>
              <a:off x="7208793" y="2500455"/>
              <a:ext cx="688472" cy="307777"/>
            </a:xfrm>
            <a:prstGeom prst="rect">
              <a:avLst/>
            </a:prstGeom>
            <a:noFill/>
          </p:spPr>
          <p:txBody>
            <a:bodyPr wrap="none" rtlCol="0">
              <a:spAutoFit/>
            </a:bodyPr>
            <a:lstStyle/>
            <a:p>
              <a:r>
                <a:rPr lang="en-US" sz="1400" dirty="0" smtClean="0">
                  <a:latin typeface="Calibri" pitchFamily="34" charset="0"/>
                </a:rPr>
                <a:t>a[2][2]</a:t>
              </a:r>
            </a:p>
          </p:txBody>
        </p:sp>
        <p:sp>
          <p:nvSpPr>
            <p:cNvPr id="18" name="TextBox 17"/>
            <p:cNvSpPr txBox="1"/>
            <p:nvPr/>
          </p:nvSpPr>
          <p:spPr>
            <a:xfrm>
              <a:off x="7989137" y="2500455"/>
              <a:ext cx="688472" cy="307777"/>
            </a:xfrm>
            <a:prstGeom prst="rect">
              <a:avLst/>
            </a:prstGeom>
            <a:noFill/>
          </p:spPr>
          <p:txBody>
            <a:bodyPr wrap="none" rtlCol="0">
              <a:spAutoFit/>
            </a:bodyPr>
            <a:lstStyle/>
            <a:p>
              <a:r>
                <a:rPr lang="en-US" sz="1400" dirty="0" smtClean="0">
                  <a:latin typeface="Calibri" pitchFamily="34" charset="0"/>
                </a:rPr>
                <a:t>a[2][3]</a:t>
              </a:r>
            </a:p>
          </p:txBody>
        </p:sp>
      </p:grpSp>
      <p:grpSp>
        <p:nvGrpSpPr>
          <p:cNvPr id="19" name="Group 18"/>
          <p:cNvGrpSpPr/>
          <p:nvPr/>
        </p:nvGrpSpPr>
        <p:grpSpPr>
          <a:xfrm>
            <a:off x="6811182" y="3015048"/>
            <a:ext cx="960582" cy="2792250"/>
            <a:chOff x="6811182" y="3015048"/>
            <a:chExt cx="960582" cy="2792250"/>
          </a:xfrm>
        </p:grpSpPr>
        <p:sp>
          <p:nvSpPr>
            <p:cNvPr id="20" name="TextBox 19"/>
            <p:cNvSpPr txBox="1"/>
            <p:nvPr/>
          </p:nvSpPr>
          <p:spPr>
            <a:xfrm>
              <a:off x="6811182" y="3015048"/>
              <a:ext cx="950764" cy="307777"/>
            </a:xfrm>
            <a:prstGeom prst="rect">
              <a:avLst/>
            </a:prstGeom>
            <a:noFill/>
          </p:spPr>
          <p:txBody>
            <a:bodyPr wrap="none" rtlCol="0">
              <a:spAutoFit/>
            </a:bodyPr>
            <a:lstStyle/>
            <a:p>
              <a:r>
                <a:rPr lang="en-US" sz="1400" dirty="0" smtClean="0">
                  <a:latin typeface="Calibri" pitchFamily="34" charset="0"/>
                </a:rPr>
                <a:t>  1: a[0][0]</a:t>
              </a:r>
            </a:p>
          </p:txBody>
        </p:sp>
        <p:sp>
          <p:nvSpPr>
            <p:cNvPr id="21" name="TextBox 20"/>
            <p:cNvSpPr txBox="1"/>
            <p:nvPr/>
          </p:nvSpPr>
          <p:spPr>
            <a:xfrm>
              <a:off x="6811182" y="3240909"/>
              <a:ext cx="950764" cy="307777"/>
            </a:xfrm>
            <a:prstGeom prst="rect">
              <a:avLst/>
            </a:prstGeom>
            <a:noFill/>
          </p:spPr>
          <p:txBody>
            <a:bodyPr wrap="none" rtlCol="0">
              <a:spAutoFit/>
            </a:bodyPr>
            <a:lstStyle/>
            <a:p>
              <a:r>
                <a:rPr lang="en-US" sz="1400" dirty="0" smtClean="0">
                  <a:latin typeface="Calibri" pitchFamily="34" charset="0"/>
                </a:rPr>
                <a:t>  2: a[1][0]</a:t>
              </a:r>
            </a:p>
          </p:txBody>
        </p:sp>
        <p:sp>
          <p:nvSpPr>
            <p:cNvPr id="22" name="TextBox 21"/>
            <p:cNvSpPr txBox="1"/>
            <p:nvPr/>
          </p:nvSpPr>
          <p:spPr>
            <a:xfrm>
              <a:off x="6811182" y="3466770"/>
              <a:ext cx="950764" cy="307777"/>
            </a:xfrm>
            <a:prstGeom prst="rect">
              <a:avLst/>
            </a:prstGeom>
            <a:noFill/>
          </p:spPr>
          <p:txBody>
            <a:bodyPr wrap="none" rtlCol="0">
              <a:spAutoFit/>
            </a:bodyPr>
            <a:lstStyle/>
            <a:p>
              <a:r>
                <a:rPr lang="en-US" sz="1400" dirty="0" smtClean="0">
                  <a:latin typeface="Calibri" pitchFamily="34" charset="0"/>
                </a:rPr>
                <a:t>  3: a[2][0]</a:t>
              </a:r>
            </a:p>
          </p:txBody>
        </p:sp>
        <p:sp>
          <p:nvSpPr>
            <p:cNvPr id="23" name="TextBox 22"/>
            <p:cNvSpPr txBox="1"/>
            <p:nvPr/>
          </p:nvSpPr>
          <p:spPr>
            <a:xfrm>
              <a:off x="6811182" y="3692631"/>
              <a:ext cx="950764" cy="307777"/>
            </a:xfrm>
            <a:prstGeom prst="rect">
              <a:avLst/>
            </a:prstGeom>
            <a:noFill/>
          </p:spPr>
          <p:txBody>
            <a:bodyPr wrap="none" rtlCol="0">
              <a:spAutoFit/>
            </a:bodyPr>
            <a:lstStyle/>
            <a:p>
              <a:r>
                <a:rPr lang="en-US" sz="1400" dirty="0" smtClean="0">
                  <a:latin typeface="Calibri" pitchFamily="34" charset="0"/>
                </a:rPr>
                <a:t>  4: a[0][1]</a:t>
              </a:r>
            </a:p>
          </p:txBody>
        </p:sp>
        <p:sp>
          <p:nvSpPr>
            <p:cNvPr id="24" name="TextBox 23"/>
            <p:cNvSpPr txBox="1"/>
            <p:nvPr/>
          </p:nvSpPr>
          <p:spPr>
            <a:xfrm>
              <a:off x="6811182" y="3918492"/>
              <a:ext cx="950764" cy="307777"/>
            </a:xfrm>
            <a:prstGeom prst="rect">
              <a:avLst/>
            </a:prstGeom>
            <a:noFill/>
          </p:spPr>
          <p:txBody>
            <a:bodyPr wrap="none" rtlCol="0">
              <a:spAutoFit/>
            </a:bodyPr>
            <a:lstStyle/>
            <a:p>
              <a:r>
                <a:rPr lang="en-US" sz="1400" dirty="0" smtClean="0">
                  <a:latin typeface="Calibri" pitchFamily="34" charset="0"/>
                </a:rPr>
                <a:t>  5: a[1][1]</a:t>
              </a:r>
            </a:p>
          </p:txBody>
        </p:sp>
        <p:sp>
          <p:nvSpPr>
            <p:cNvPr id="25" name="TextBox 24"/>
            <p:cNvSpPr txBox="1"/>
            <p:nvPr/>
          </p:nvSpPr>
          <p:spPr>
            <a:xfrm>
              <a:off x="6811182" y="4144353"/>
              <a:ext cx="950764" cy="307777"/>
            </a:xfrm>
            <a:prstGeom prst="rect">
              <a:avLst/>
            </a:prstGeom>
            <a:noFill/>
          </p:spPr>
          <p:txBody>
            <a:bodyPr wrap="none" rtlCol="0">
              <a:spAutoFit/>
            </a:bodyPr>
            <a:lstStyle/>
            <a:p>
              <a:r>
                <a:rPr lang="en-US" sz="1400" dirty="0" smtClean="0">
                  <a:latin typeface="Calibri" pitchFamily="34" charset="0"/>
                </a:rPr>
                <a:t>  6: a[2][1]</a:t>
              </a:r>
            </a:p>
          </p:txBody>
        </p:sp>
        <p:sp>
          <p:nvSpPr>
            <p:cNvPr id="26" name="TextBox 25"/>
            <p:cNvSpPr txBox="1"/>
            <p:nvPr/>
          </p:nvSpPr>
          <p:spPr>
            <a:xfrm>
              <a:off x="6811182" y="4370214"/>
              <a:ext cx="950764" cy="307777"/>
            </a:xfrm>
            <a:prstGeom prst="rect">
              <a:avLst/>
            </a:prstGeom>
            <a:noFill/>
          </p:spPr>
          <p:txBody>
            <a:bodyPr wrap="none" rtlCol="0">
              <a:spAutoFit/>
            </a:bodyPr>
            <a:lstStyle/>
            <a:p>
              <a:r>
                <a:rPr lang="en-US" sz="1400" dirty="0" smtClean="0">
                  <a:latin typeface="Calibri" pitchFamily="34" charset="0"/>
                </a:rPr>
                <a:t>  7: a[0][2]</a:t>
              </a:r>
            </a:p>
          </p:txBody>
        </p:sp>
        <p:sp>
          <p:nvSpPr>
            <p:cNvPr id="27" name="TextBox 26"/>
            <p:cNvSpPr txBox="1"/>
            <p:nvPr/>
          </p:nvSpPr>
          <p:spPr>
            <a:xfrm>
              <a:off x="6811182" y="4596075"/>
              <a:ext cx="950764" cy="307777"/>
            </a:xfrm>
            <a:prstGeom prst="rect">
              <a:avLst/>
            </a:prstGeom>
            <a:noFill/>
          </p:spPr>
          <p:txBody>
            <a:bodyPr wrap="none" rtlCol="0">
              <a:spAutoFit/>
            </a:bodyPr>
            <a:lstStyle/>
            <a:p>
              <a:r>
                <a:rPr lang="en-US" sz="1400" dirty="0" smtClean="0">
                  <a:latin typeface="Calibri" pitchFamily="34" charset="0"/>
                </a:rPr>
                <a:t>  8: a[1][2]</a:t>
              </a:r>
            </a:p>
          </p:txBody>
        </p:sp>
        <p:sp>
          <p:nvSpPr>
            <p:cNvPr id="28" name="TextBox 27"/>
            <p:cNvSpPr txBox="1"/>
            <p:nvPr/>
          </p:nvSpPr>
          <p:spPr>
            <a:xfrm>
              <a:off x="6811182" y="4821936"/>
              <a:ext cx="950764" cy="307777"/>
            </a:xfrm>
            <a:prstGeom prst="rect">
              <a:avLst/>
            </a:prstGeom>
            <a:noFill/>
          </p:spPr>
          <p:txBody>
            <a:bodyPr wrap="none" rtlCol="0">
              <a:spAutoFit/>
            </a:bodyPr>
            <a:lstStyle/>
            <a:p>
              <a:r>
                <a:rPr lang="en-US" sz="1400" dirty="0" smtClean="0">
                  <a:latin typeface="Calibri" pitchFamily="34" charset="0"/>
                </a:rPr>
                <a:t>  9: a[2][2]</a:t>
              </a:r>
            </a:p>
          </p:txBody>
        </p:sp>
        <p:sp>
          <p:nvSpPr>
            <p:cNvPr id="29" name="TextBox 28"/>
            <p:cNvSpPr txBox="1"/>
            <p:nvPr/>
          </p:nvSpPr>
          <p:spPr>
            <a:xfrm>
              <a:off x="6811182" y="5047797"/>
              <a:ext cx="960582" cy="307777"/>
            </a:xfrm>
            <a:prstGeom prst="rect">
              <a:avLst/>
            </a:prstGeom>
            <a:noFill/>
          </p:spPr>
          <p:txBody>
            <a:bodyPr wrap="none" rtlCol="0">
              <a:spAutoFit/>
            </a:bodyPr>
            <a:lstStyle/>
            <a:p>
              <a:r>
                <a:rPr lang="en-US" sz="1400" dirty="0" smtClean="0">
                  <a:latin typeface="Calibri" pitchFamily="34" charset="0"/>
                </a:rPr>
                <a:t>10: a[0][3]</a:t>
              </a:r>
            </a:p>
          </p:txBody>
        </p:sp>
        <p:sp>
          <p:nvSpPr>
            <p:cNvPr id="30" name="TextBox 29"/>
            <p:cNvSpPr txBox="1"/>
            <p:nvPr/>
          </p:nvSpPr>
          <p:spPr>
            <a:xfrm>
              <a:off x="6811182" y="5273658"/>
              <a:ext cx="960582" cy="307777"/>
            </a:xfrm>
            <a:prstGeom prst="rect">
              <a:avLst/>
            </a:prstGeom>
            <a:noFill/>
          </p:spPr>
          <p:txBody>
            <a:bodyPr wrap="none" rtlCol="0">
              <a:spAutoFit/>
            </a:bodyPr>
            <a:lstStyle/>
            <a:p>
              <a:r>
                <a:rPr lang="en-US" sz="1400" dirty="0" smtClean="0">
                  <a:latin typeface="Calibri" pitchFamily="34" charset="0"/>
                </a:rPr>
                <a:t>11: a[1][3]</a:t>
              </a:r>
            </a:p>
          </p:txBody>
        </p:sp>
        <p:sp>
          <p:nvSpPr>
            <p:cNvPr id="31" name="TextBox 30"/>
            <p:cNvSpPr txBox="1"/>
            <p:nvPr/>
          </p:nvSpPr>
          <p:spPr>
            <a:xfrm>
              <a:off x="6811182" y="5499521"/>
              <a:ext cx="960582" cy="307777"/>
            </a:xfrm>
            <a:prstGeom prst="rect">
              <a:avLst/>
            </a:prstGeom>
            <a:noFill/>
          </p:spPr>
          <p:txBody>
            <a:bodyPr wrap="none" rtlCol="0">
              <a:spAutoFit/>
            </a:bodyPr>
            <a:lstStyle/>
            <a:p>
              <a:r>
                <a:rPr lang="en-US" sz="1400" dirty="0" smtClean="0">
                  <a:latin typeface="Calibri" pitchFamily="34" charset="0"/>
                </a:rPr>
                <a:t>12: a[2][3]</a:t>
              </a:r>
            </a:p>
          </p:txBody>
        </p:sp>
      </p:grpSp>
      <p:sp>
        <p:nvSpPr>
          <p:cNvPr id="32" name="TextBox 31"/>
          <p:cNvSpPr txBox="1"/>
          <p:nvPr/>
        </p:nvSpPr>
        <p:spPr>
          <a:xfrm>
            <a:off x="6688997" y="5967048"/>
            <a:ext cx="1238891" cy="461665"/>
          </a:xfrm>
          <a:prstGeom prst="rect">
            <a:avLst/>
          </a:prstGeom>
          <a:noFill/>
        </p:spPr>
        <p:txBody>
          <a:bodyPr wrap="none" rtlCol="0">
            <a:spAutoFit/>
          </a:bodyPr>
          <a:lstStyle/>
          <a:p>
            <a:r>
              <a:rPr lang="en-US" dirty="0" smtClean="0">
                <a:latin typeface="Calibri" pitchFamily="34" charset="0"/>
              </a:rPr>
              <a:t>stride-N</a:t>
            </a:r>
          </a:p>
        </p:txBody>
      </p:sp>
      <p:sp>
        <p:nvSpPr>
          <p:cNvPr id="33" name="Date Placeholder 32"/>
          <p:cNvSpPr>
            <a:spLocks noGrp="1"/>
          </p:cNvSpPr>
          <p:nvPr>
            <p:ph type="dt" sz="half" idx="2"/>
          </p:nvPr>
        </p:nvSpPr>
        <p:spPr/>
        <p:txBody>
          <a:bodyPr/>
          <a:lstStyle/>
          <a:p>
            <a:r>
              <a:rPr lang="en-US" smtClean="0"/>
              <a:t>Winter 2013</a:t>
            </a:r>
            <a:endParaRPr lang="en-US" dirty="0"/>
          </a:p>
        </p:txBody>
      </p:sp>
      <p:sp>
        <p:nvSpPr>
          <p:cNvPr id="34" name="Footer Placeholder 33"/>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321414095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p:txBody>
          <a:bodyPr/>
          <a:lstStyle/>
          <a:p>
            <a:r>
              <a:rPr lang="en-GB" smtClean="0"/>
              <a:t>Memory Hierarchies</a:t>
            </a:r>
          </a:p>
        </p:txBody>
      </p:sp>
      <p:sp>
        <p:nvSpPr>
          <p:cNvPr id="47106" name="Rectangle 2"/>
          <p:cNvSpPr>
            <a:spLocks noGrp="1" noChangeArrowheads="1"/>
          </p:cNvSpPr>
          <p:nvPr>
            <p:ph type="body" idx="1"/>
          </p:nvPr>
        </p:nvSpPr>
        <p:spPr/>
        <p:txBody>
          <a:bodyPr/>
          <a:lstStyle/>
          <a:p>
            <a:r>
              <a:rPr lang="en-GB" dirty="0" smtClean="0"/>
              <a:t>Some fundamental and enduring properties of hardware and software systems:</a:t>
            </a:r>
          </a:p>
          <a:p>
            <a:pPr lvl="1"/>
            <a:r>
              <a:rPr lang="en-GB" dirty="0" smtClean="0"/>
              <a:t>Faster storage technologies almost always cost more per byte and have lower capacity</a:t>
            </a:r>
          </a:p>
          <a:p>
            <a:pPr lvl="1"/>
            <a:r>
              <a:rPr lang="en-GB" dirty="0" smtClean="0"/>
              <a:t>The gaps between memory technology speeds are widening</a:t>
            </a:r>
          </a:p>
          <a:p>
            <a:pPr lvl="2"/>
            <a:r>
              <a:rPr lang="en-GB" dirty="0" smtClean="0"/>
              <a:t>True for: registers ↔ cache, cache ↔ DRAM, DRAM ↔ disk, etc.</a:t>
            </a:r>
          </a:p>
          <a:p>
            <a:pPr lvl="1"/>
            <a:r>
              <a:rPr lang="en-GB" dirty="0" smtClean="0"/>
              <a:t>Well-written programs tend to exhibit good locality</a:t>
            </a:r>
          </a:p>
          <a:p>
            <a:endParaRPr lang="en-GB" dirty="0" smtClean="0"/>
          </a:p>
          <a:p>
            <a:r>
              <a:rPr lang="en-GB" dirty="0" smtClean="0"/>
              <a:t>These properties complement each other beautifully</a:t>
            </a:r>
          </a:p>
          <a:p>
            <a:endParaRPr lang="en-GB" dirty="0" smtClean="0"/>
          </a:p>
          <a:p>
            <a:r>
              <a:rPr lang="en-GB" dirty="0" smtClean="0"/>
              <a:t>They suggest an approach for organizing memory and storage systems known as a </a:t>
            </a:r>
            <a:r>
              <a:rPr lang="en-GB" u="sng" dirty="0" smtClean="0">
                <a:solidFill>
                  <a:srgbClr val="C00000"/>
                </a:solidFill>
              </a:rPr>
              <a:t>memory hierarchy</a:t>
            </a:r>
          </a:p>
        </p:txBody>
      </p:sp>
      <p:sp>
        <p:nvSpPr>
          <p:cNvPr id="6" name="Date Placeholder 5"/>
          <p:cNvSpPr>
            <a:spLocks noGrp="1"/>
          </p:cNvSpPr>
          <p:nvPr>
            <p:ph type="dt" sz="half" idx="2"/>
          </p:nvPr>
        </p:nvSpPr>
        <p:spPr/>
        <p:txBody>
          <a:bodyPr/>
          <a:lstStyle/>
          <a:p>
            <a:r>
              <a:rPr lang="en-US" smtClean="0"/>
              <a:t>Winter 2013</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18</a:t>
            </a:fld>
            <a:endParaRPr lang="en-US"/>
          </a:p>
        </p:txBody>
      </p:sp>
      <p:sp>
        <p:nvSpPr>
          <p:cNvPr id="7" name="Footer Placeholder 6"/>
          <p:cNvSpPr>
            <a:spLocks noGrp="1"/>
          </p:cNvSpPr>
          <p:nvPr>
            <p:ph type="ftr" sz="quarter" idx="3"/>
          </p:nvPr>
        </p:nvSpPr>
        <p:spPr/>
        <p:txBody>
          <a:bodyPr/>
          <a:lstStyle/>
          <a:p>
            <a:r>
              <a:rPr lang="en-US" smtClean="0"/>
              <a:t>Memory and Caches I</a:t>
            </a:r>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3" name="Date Placeholder 32"/>
          <p:cNvSpPr>
            <a:spLocks noGrp="1"/>
          </p:cNvSpPr>
          <p:nvPr>
            <p:ph type="dt" sz="half" idx="2"/>
          </p:nvPr>
        </p:nvSpPr>
        <p:spPr/>
        <p:txBody>
          <a:bodyPr/>
          <a:lstStyle/>
          <a:p>
            <a:r>
              <a:rPr lang="en-US" smtClean="0"/>
              <a:t>Winter 2013</a:t>
            </a:r>
            <a:endParaRPr lang="en-US" dirty="0"/>
          </a:p>
        </p:txBody>
      </p:sp>
      <p:sp>
        <p:nvSpPr>
          <p:cNvPr id="32" name="Slide Number Placeholder 31"/>
          <p:cNvSpPr>
            <a:spLocks noGrp="1"/>
          </p:cNvSpPr>
          <p:nvPr>
            <p:ph type="sldNum" sz="quarter" idx="4"/>
          </p:nvPr>
        </p:nvSpPr>
        <p:spPr/>
        <p:txBody>
          <a:bodyPr/>
          <a:lstStyle/>
          <a:p>
            <a:fld id="{7CBE8339-D2AD-46DC-A898-FD1E949067F0}" type="slidenum">
              <a:rPr lang="en-US" smtClean="0"/>
              <a:pPr/>
              <a:t>19</a:t>
            </a:fld>
            <a:endParaRPr lang="en-US"/>
          </a:p>
        </p:txBody>
      </p:sp>
      <p:sp>
        <p:nvSpPr>
          <p:cNvPr id="34" name="Footer Placeholder 33"/>
          <p:cNvSpPr>
            <a:spLocks noGrp="1"/>
          </p:cNvSpPr>
          <p:nvPr>
            <p:ph type="ftr" sz="quarter" idx="3"/>
          </p:nvPr>
        </p:nvSpPr>
        <p:spPr/>
        <p:txBody>
          <a:bodyPr/>
          <a:lstStyle/>
          <a:p>
            <a:r>
              <a:rPr lang="en-US" smtClean="0"/>
              <a:t>Memory and Caches I</a:t>
            </a:r>
            <a:endParaRPr lang="en-US"/>
          </a:p>
        </p:txBody>
      </p:sp>
      <p:sp>
        <p:nvSpPr>
          <p:cNvPr id="35843" name="AutoShape 2"/>
          <p:cNvSpPr>
            <a:spLocks noChangeArrowheads="1"/>
          </p:cNvSpPr>
          <p:nvPr/>
        </p:nvSpPr>
        <p:spPr bwMode="auto">
          <a:xfrm>
            <a:off x="1401755" y="1196802"/>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4065393" y="1755602"/>
            <a:ext cx="906315"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registers</a:t>
            </a:r>
          </a:p>
        </p:txBody>
      </p:sp>
      <p:sp>
        <p:nvSpPr>
          <p:cNvPr id="35845" name="Text Box 4"/>
          <p:cNvSpPr txBox="1">
            <a:spLocks noChangeArrowheads="1"/>
          </p:cNvSpPr>
          <p:nvPr/>
        </p:nvSpPr>
        <p:spPr bwMode="auto">
          <a:xfrm>
            <a:off x="3838375" y="2231674"/>
            <a:ext cx="136035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on-chip L1</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cache (SRAM)</a:t>
            </a:r>
          </a:p>
        </p:txBody>
      </p:sp>
      <p:sp>
        <p:nvSpPr>
          <p:cNvPr id="35846" name="Text Box 5"/>
          <p:cNvSpPr txBox="1">
            <a:spLocks noChangeArrowheads="1"/>
          </p:cNvSpPr>
          <p:nvPr/>
        </p:nvSpPr>
        <p:spPr bwMode="auto">
          <a:xfrm>
            <a:off x="3830905" y="3940592"/>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main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431950" y="4791670"/>
            <a:ext cx="217320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990968" y="2119140"/>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3246430" y="3821734"/>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695317" y="4130502"/>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709659" y="4016469"/>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817354" y="5749329"/>
            <a:ext cx="340239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remote 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(distributed </a:t>
            </a:r>
            <a:r>
              <a:rPr lang="en-GB" sz="1600" b="1" dirty="0">
                <a:latin typeface="Calibri" pitchFamily="34" charset="0"/>
              </a:rPr>
              <a:t>file systems,</a:t>
            </a:r>
            <a:r>
              <a:rPr lang="en-GB" sz="1600" b="1" dirty="0" smtClean="0">
                <a:latin typeface="Calibri" pitchFamily="34" charset="0"/>
              </a:rPr>
              <a:t> web </a:t>
            </a:r>
            <a:r>
              <a:rPr lang="en-GB" sz="1600" b="1" dirty="0">
                <a:latin typeface="Calibri" pitchFamily="34" charset="0"/>
              </a:rPr>
              <a:t>servers)</a:t>
            </a:r>
          </a:p>
        </p:txBody>
      </p:sp>
      <p:sp>
        <p:nvSpPr>
          <p:cNvPr id="35878" name="Text Box 16"/>
          <p:cNvSpPr txBox="1">
            <a:spLocks noChangeArrowheads="1"/>
          </p:cNvSpPr>
          <p:nvPr/>
        </p:nvSpPr>
        <p:spPr bwMode="auto">
          <a:xfrm>
            <a:off x="7111992" y="4959997"/>
            <a:ext cx="2062162" cy="637355"/>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630980" y="4226544"/>
            <a:ext cx="2386012" cy="456408"/>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C00000"/>
                </a:solidFill>
                <a:latin typeface="Calibri" pitchFamily="34" charset="0"/>
              </a:rPr>
              <a:t>Main memory holds disk </a:t>
            </a:r>
            <a:r>
              <a:rPr lang="en-GB" sz="1200" b="1" dirty="0" smtClean="0">
                <a:solidFill>
                  <a:srgbClr val="C00000"/>
                </a:solidFill>
                <a:latin typeface="Calibri" pitchFamily="34" charset="0"/>
              </a:rPr>
              <a:t>blocks </a:t>
            </a:r>
            <a:r>
              <a:rPr lang="en-GB" sz="1200" b="1" dirty="0">
                <a:solidFill>
                  <a:srgbClr val="C00000"/>
                </a:solidFill>
                <a:latin typeface="Calibri" pitchFamily="34" charset="0"/>
              </a:rPr>
              <a:t>retrieved from </a:t>
            </a:r>
            <a:r>
              <a:rPr lang="en-GB" sz="1200" b="1" dirty="0" smtClean="0">
                <a:solidFill>
                  <a:srgbClr val="C00000"/>
                </a:solidFill>
                <a:latin typeface="Calibri" pitchFamily="34" charset="0"/>
              </a:rPr>
              <a:t>local disks</a:t>
            </a:r>
            <a:endParaRPr lang="en-GB" sz="1200" b="1" dirty="0">
              <a:solidFill>
                <a:srgbClr val="C00000"/>
              </a:solidFill>
              <a:latin typeface="Calibri" pitchFamily="34" charset="0"/>
            </a:endParaRPr>
          </a:p>
        </p:txBody>
      </p:sp>
      <p:sp>
        <p:nvSpPr>
          <p:cNvPr id="35857" name="Line 20"/>
          <p:cNvSpPr>
            <a:spLocks noChangeShapeType="1"/>
          </p:cNvSpPr>
          <p:nvPr/>
        </p:nvSpPr>
        <p:spPr bwMode="auto">
          <a:xfrm>
            <a:off x="2014174" y="5524327"/>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38375" y="3082752"/>
            <a:ext cx="136035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off-chip L2</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cache (SRAM)</a:t>
            </a:r>
          </a:p>
        </p:txBody>
      </p:sp>
      <p:sp>
        <p:nvSpPr>
          <p:cNvPr id="35873" name="Text Box 23"/>
          <p:cNvSpPr txBox="1">
            <a:spLocks noChangeArrowheads="1"/>
          </p:cNvSpPr>
          <p:nvPr/>
        </p:nvSpPr>
        <p:spPr bwMode="auto">
          <a:xfrm>
            <a:off x="5587992" y="2564097"/>
            <a:ext cx="3435044" cy="2761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C00000"/>
                </a:solidFill>
                <a:latin typeface="Calibri" pitchFamily="34" charset="0"/>
              </a:rPr>
              <a:t>L1 cache holds cache lines retrieved from </a:t>
            </a:r>
            <a:r>
              <a:rPr lang="en-GB" sz="1200" b="1" dirty="0" smtClean="0">
                <a:solidFill>
                  <a:srgbClr val="C00000"/>
                </a:solidFill>
                <a:latin typeface="Calibri" pitchFamily="34" charset="0"/>
              </a:rPr>
              <a:t>L2 </a:t>
            </a:r>
            <a:r>
              <a:rPr lang="en-GB" sz="1200" b="1" dirty="0">
                <a:solidFill>
                  <a:srgbClr val="C00000"/>
                </a:solidFill>
                <a:latin typeface="Calibri" pitchFamily="34" charset="0"/>
              </a:rPr>
              <a:t>cache</a:t>
            </a:r>
          </a:p>
        </p:txBody>
      </p:sp>
      <p:sp>
        <p:nvSpPr>
          <p:cNvPr id="35860" name="Text Box 25"/>
          <p:cNvSpPr txBox="1">
            <a:spLocks noChangeArrowheads="1"/>
          </p:cNvSpPr>
          <p:nvPr/>
        </p:nvSpPr>
        <p:spPr bwMode="auto">
          <a:xfrm>
            <a:off x="5130791" y="1802097"/>
            <a:ext cx="3618554" cy="2761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C00000"/>
                </a:solidFill>
                <a:latin typeface="Calibri" pitchFamily="34" charset="0"/>
              </a:rPr>
              <a:t>CPU registers hold words retrieved </a:t>
            </a:r>
            <a:r>
              <a:rPr lang="en-GB" sz="1200" b="1" dirty="0" smtClean="0">
                <a:solidFill>
                  <a:srgbClr val="C00000"/>
                </a:solidFill>
                <a:latin typeface="Calibri" pitchFamily="34" charset="0"/>
              </a:rPr>
              <a:t>from</a:t>
            </a:r>
            <a:r>
              <a:rPr lang="en-GB" sz="1200" dirty="0" smtClean="0">
                <a:solidFill>
                  <a:srgbClr val="C00000"/>
                </a:solidFill>
                <a:latin typeface="Calibri" pitchFamily="34" charset="0"/>
              </a:rPr>
              <a:t> </a:t>
            </a:r>
            <a:r>
              <a:rPr lang="en-GB" sz="1200" b="1" dirty="0" smtClean="0">
                <a:solidFill>
                  <a:srgbClr val="C00000"/>
                </a:solidFill>
                <a:latin typeface="Calibri" pitchFamily="34" charset="0"/>
              </a:rPr>
              <a:t>L1 </a:t>
            </a:r>
            <a:r>
              <a:rPr lang="en-GB" sz="1200" b="1" dirty="0">
                <a:solidFill>
                  <a:srgbClr val="C00000"/>
                </a:solidFill>
                <a:latin typeface="Calibri" pitchFamily="34" charset="0"/>
              </a:rPr>
              <a:t>cache</a:t>
            </a:r>
          </a:p>
        </p:txBody>
      </p:sp>
      <p:sp>
        <p:nvSpPr>
          <p:cNvPr id="35871" name="Text Box 28"/>
          <p:cNvSpPr txBox="1">
            <a:spLocks noChangeArrowheads="1"/>
          </p:cNvSpPr>
          <p:nvPr/>
        </p:nvSpPr>
        <p:spPr bwMode="auto">
          <a:xfrm>
            <a:off x="6121392" y="3388344"/>
            <a:ext cx="2628900" cy="456408"/>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C00000"/>
                </a:solidFill>
                <a:latin typeface="Calibri" pitchFamily="34" charset="0"/>
              </a:rPr>
              <a:t>L2 cache holds cache lines retrieved from main memory</a:t>
            </a:r>
          </a:p>
        </p:txBody>
      </p:sp>
      <p:sp>
        <p:nvSpPr>
          <p:cNvPr id="35869" name="Text Box 36"/>
          <p:cNvSpPr txBox="1">
            <a:spLocks noChangeArrowheads="1"/>
          </p:cNvSpPr>
          <p:nvPr/>
        </p:nvSpPr>
        <p:spPr bwMode="auto">
          <a:xfrm>
            <a:off x="711192" y="2499619"/>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709605" y="1330152"/>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521298" y="4650965"/>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3010070" y="3821734"/>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517714" y="2928764"/>
            <a:ext cx="2011680" cy="1588"/>
          </a:xfrm>
          <a:prstGeom prst="line">
            <a:avLst/>
          </a:prstGeom>
          <a:noFill/>
          <a:ln w="25400" cap="flat" cmpd="sng" algn="ctr">
            <a:solidFill>
              <a:schemeClr val="tx1"/>
            </a:solidFill>
            <a:prstDash val="solid"/>
            <a:round/>
            <a:headEnd type="none" w="med" len="med"/>
            <a:tailEnd type="none" w="med" len="med"/>
          </a:ln>
          <a:effectLst/>
        </p:spPr>
      </p:cxn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2538582" cy="762000"/>
          </a:xfrm>
        </p:spPr>
        <p:txBody>
          <a:bodyPr/>
          <a:lstStyle/>
          <a:p>
            <a:r>
              <a:rPr lang="en-US" smtClean="0"/>
              <a:t>Roadmap</a:t>
            </a:r>
            <a:endParaRPr lang="en-US" dirty="0"/>
          </a:p>
        </p:txBody>
      </p:sp>
      <p:sp>
        <p:nvSpPr>
          <p:cNvPr id="4" name="Slide Number Placeholder 3"/>
          <p:cNvSpPr>
            <a:spLocks noGrp="1"/>
          </p:cNvSpPr>
          <p:nvPr>
            <p:ph type="sldNum" sz="quarter" idx="4"/>
          </p:nvPr>
        </p:nvSpPr>
        <p:spPr/>
        <p:txBody>
          <a:bodyPr/>
          <a:lstStyle/>
          <a:p>
            <a:fld id="{7CBE8339-D2AD-46DC-A898-FD1E949067F0}" type="slidenum">
              <a:rPr lang="en-US" smtClean="0"/>
              <a:pPr/>
              <a:t>2</a:t>
            </a:fld>
            <a:endParaRPr lang="en-US"/>
          </a:p>
        </p:txBody>
      </p:sp>
      <p:sp>
        <p:nvSpPr>
          <p:cNvPr id="9" name="Rectangle 2"/>
          <p:cNvSpPr>
            <a:spLocks noChangeArrowheads="1"/>
          </p:cNvSpPr>
          <p:nvPr/>
        </p:nvSpPr>
        <p:spPr bwMode="auto">
          <a:xfrm>
            <a:off x="457200" y="1434490"/>
            <a:ext cx="3733800" cy="1320874"/>
          </a:xfrm>
          <a:prstGeom prst="rect">
            <a:avLst/>
          </a:prstGeom>
          <a:solidFill>
            <a:schemeClr val="accent6">
              <a:lumMod val="20000"/>
              <a:lumOff val="80000"/>
            </a:schemeClr>
          </a:solidFill>
          <a:ln w="12700">
            <a:solidFill>
              <a:schemeClr val="tx1"/>
            </a:solidFill>
            <a:miter lim="800000"/>
            <a:headEnd/>
            <a:tailEnd/>
          </a:ln>
          <a:effectLst/>
        </p:spPr>
        <p:txBody>
          <a:bodyPr wrap="square" lIns="90487" tIns="44450" rIns="90487" bIns="44450">
            <a:spAutoFit/>
          </a:bodyPr>
          <a:lstStyle/>
          <a:p>
            <a:r>
              <a:rPr lang="en-US" sz="1600" dirty="0">
                <a:latin typeface="Courier New" pitchFamily="49" charset="0"/>
              </a:rPr>
              <a:t>car *c = malloc(sizeof(car));</a:t>
            </a:r>
          </a:p>
          <a:p>
            <a:r>
              <a:rPr lang="en-US" sz="1600" dirty="0">
                <a:latin typeface="Courier New" pitchFamily="49" charset="0"/>
              </a:rPr>
              <a:t>c-&gt;miles = 100;</a:t>
            </a:r>
          </a:p>
          <a:p>
            <a:r>
              <a:rPr lang="en-US" sz="1600" dirty="0">
                <a:latin typeface="Courier New" pitchFamily="49" charset="0"/>
              </a:rPr>
              <a:t>c-&gt;gals = 17;</a:t>
            </a:r>
          </a:p>
          <a:p>
            <a:r>
              <a:rPr lang="en-US" sz="1600" dirty="0">
                <a:latin typeface="Courier New" pitchFamily="49" charset="0"/>
              </a:rPr>
              <a:t>float mpg = get_mpg(c);</a:t>
            </a:r>
          </a:p>
          <a:p>
            <a:r>
              <a:rPr lang="en-US" sz="1600" dirty="0">
                <a:latin typeface="Courier New" pitchFamily="49" charset="0"/>
              </a:rPr>
              <a:t>free(c);</a:t>
            </a:r>
          </a:p>
        </p:txBody>
      </p:sp>
      <p:sp>
        <p:nvSpPr>
          <p:cNvPr id="10" name="Rectangle 2"/>
          <p:cNvSpPr>
            <a:spLocks noChangeArrowheads="1"/>
          </p:cNvSpPr>
          <p:nvPr/>
        </p:nvSpPr>
        <p:spPr bwMode="auto">
          <a:xfrm>
            <a:off x="4343400" y="1425714"/>
            <a:ext cx="2438400" cy="1320874"/>
          </a:xfrm>
          <a:prstGeom prst="rect">
            <a:avLst/>
          </a:prstGeom>
          <a:solidFill>
            <a:srgbClr val="D2D2F4"/>
          </a:solidFill>
          <a:ln w="12700">
            <a:solidFill>
              <a:schemeClr val="tx1"/>
            </a:solidFill>
            <a:miter lim="800000"/>
            <a:headEnd/>
            <a:tailEnd/>
          </a:ln>
          <a:effectLst/>
        </p:spPr>
        <p:txBody>
          <a:bodyPr wrap="square" lIns="90487" tIns="44450" rIns="90487" bIns="44450">
            <a:spAutoFit/>
          </a:bodyPr>
          <a:lstStyle/>
          <a:p>
            <a:r>
              <a:rPr lang="en-US" sz="1600" dirty="0">
                <a:latin typeface="Courier New" pitchFamily="49" charset="0"/>
              </a:rPr>
              <a:t>Car c = new Car();</a:t>
            </a:r>
          </a:p>
          <a:p>
            <a:r>
              <a:rPr lang="en-US" sz="1600" dirty="0">
                <a:latin typeface="Courier New" pitchFamily="49" charset="0"/>
              </a:rPr>
              <a:t>c.setMiles(100);</a:t>
            </a:r>
          </a:p>
          <a:p>
            <a:r>
              <a:rPr lang="en-US" sz="1600" dirty="0">
                <a:latin typeface="Courier New" pitchFamily="49" charset="0"/>
              </a:rPr>
              <a:t>c.setGals(17);</a:t>
            </a:r>
          </a:p>
          <a:p>
            <a:r>
              <a:rPr lang="en-US" sz="1600" dirty="0">
                <a:latin typeface="Courier New" pitchFamily="49" charset="0"/>
              </a:rPr>
              <a:t>float mpg =</a:t>
            </a:r>
            <a:br>
              <a:rPr lang="en-US" sz="1600" dirty="0">
                <a:latin typeface="Courier New" pitchFamily="49" charset="0"/>
              </a:rPr>
            </a:br>
            <a:r>
              <a:rPr lang="en-US" sz="1600" dirty="0">
                <a:latin typeface="Courier New" pitchFamily="49" charset="0"/>
              </a:rPr>
              <a:t>    c.getMPG();</a:t>
            </a:r>
          </a:p>
        </p:txBody>
      </p:sp>
      <p:sp>
        <p:nvSpPr>
          <p:cNvPr id="11" name="Rectangle 2"/>
          <p:cNvSpPr>
            <a:spLocks noChangeArrowheads="1"/>
          </p:cNvSpPr>
          <p:nvPr/>
        </p:nvSpPr>
        <p:spPr bwMode="auto">
          <a:xfrm>
            <a:off x="1905000" y="2938884"/>
            <a:ext cx="3471081" cy="1382430"/>
          </a:xfrm>
          <a:prstGeom prst="rect">
            <a:avLst/>
          </a:prstGeom>
          <a:solidFill>
            <a:srgbClr val="D2D2F4"/>
          </a:solidFill>
          <a:ln w="12700">
            <a:solidFill>
              <a:schemeClr val="tx1"/>
            </a:solidFill>
            <a:miter lim="800000"/>
            <a:headEnd/>
            <a:tailEnd/>
          </a:ln>
          <a:effectLst/>
        </p:spPr>
        <p:txBody>
          <a:bodyPr wrap="square" lIns="90487" tIns="44450" rIns="90487" bIns="44450">
            <a:spAutoFit/>
          </a:bodyPr>
          <a:lstStyle/>
          <a:p>
            <a:r>
              <a:rPr lang="en-US" sz="1400" dirty="0">
                <a:latin typeface="Courier New" pitchFamily="49" charset="0"/>
              </a:rPr>
              <a:t>get_mpg:</a:t>
            </a:r>
          </a:p>
          <a:p>
            <a:r>
              <a:rPr lang="en-US" sz="1400" dirty="0">
                <a:latin typeface="Courier New" pitchFamily="49" charset="0"/>
              </a:rPr>
              <a:t>    pushq   %rbp</a:t>
            </a:r>
          </a:p>
          <a:p>
            <a:r>
              <a:rPr lang="en-US" sz="1400" dirty="0">
                <a:latin typeface="Courier New" pitchFamily="49" charset="0"/>
              </a:rPr>
              <a:t>    movq    %rsp, %rbp</a:t>
            </a:r>
          </a:p>
          <a:p>
            <a:r>
              <a:rPr lang="en-US" sz="1400" dirty="0">
                <a:latin typeface="Courier New" pitchFamily="49" charset="0"/>
              </a:rPr>
              <a:t>    ...</a:t>
            </a:r>
          </a:p>
          <a:p>
            <a:r>
              <a:rPr lang="en-US" sz="1400" dirty="0">
                <a:latin typeface="Courier New" pitchFamily="49" charset="0"/>
              </a:rPr>
              <a:t>    popq    %rbp</a:t>
            </a:r>
          </a:p>
          <a:p>
            <a:r>
              <a:rPr lang="en-US" sz="1400" dirty="0">
                <a:latin typeface="Courier New" pitchFamily="49" charset="0"/>
              </a:rPr>
              <a:t>    ret</a:t>
            </a:r>
          </a:p>
        </p:txBody>
      </p:sp>
      <p:pic>
        <p:nvPicPr>
          <p:cNvPr id="12" name="Picture 11"/>
          <p:cNvPicPr>
            <a:picLocks noChangeAspect="1"/>
          </p:cNvPicPr>
          <p:nvPr/>
        </p:nvPicPr>
        <p:blipFill>
          <a:blip r:embed="rId3"/>
          <a:stretch>
            <a:fillRect/>
          </a:stretch>
        </p:blipFill>
        <p:spPr>
          <a:xfrm>
            <a:off x="2147855" y="5649630"/>
            <a:ext cx="1204945" cy="1055970"/>
          </a:xfrm>
          <a:prstGeom prst="rect">
            <a:avLst/>
          </a:prstGeom>
        </p:spPr>
      </p:pic>
      <p:pic>
        <p:nvPicPr>
          <p:cNvPr id="16" name="Picture 15"/>
          <p:cNvPicPr>
            <a:picLocks noChangeAspect="1"/>
          </p:cNvPicPr>
          <p:nvPr/>
        </p:nvPicPr>
        <p:blipFill>
          <a:blip r:embed="rId4"/>
          <a:stretch>
            <a:fillRect/>
          </a:stretch>
        </p:blipFill>
        <p:spPr>
          <a:xfrm>
            <a:off x="4267200" y="5727354"/>
            <a:ext cx="1828800" cy="932688"/>
          </a:xfrm>
          <a:prstGeom prst="rect">
            <a:avLst/>
          </a:prstGeom>
        </p:spPr>
      </p:pic>
      <p:sp>
        <p:nvSpPr>
          <p:cNvPr id="5" name="Rectangle 4"/>
          <p:cNvSpPr/>
          <p:nvPr/>
        </p:nvSpPr>
        <p:spPr bwMode="auto">
          <a:xfrm>
            <a:off x="1752600" y="5649630"/>
            <a:ext cx="7010400" cy="1055970"/>
          </a:xfrm>
          <a:prstGeom prst="rect">
            <a:avLst/>
          </a:prstGeom>
          <a:noFill/>
          <a:ln w="19050" cap="flat" cmpd="sng" algn="ctr">
            <a:solidFill>
              <a:srgbClr val="00009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nvGrpSpPr>
          <p:cNvPr id="26" name="Group 25"/>
          <p:cNvGrpSpPr/>
          <p:nvPr/>
        </p:nvGrpSpPr>
        <p:grpSpPr>
          <a:xfrm>
            <a:off x="5626100" y="4444347"/>
            <a:ext cx="2984500" cy="1017305"/>
            <a:chOff x="2057400" y="4480727"/>
            <a:chExt cx="2984500" cy="1017305"/>
          </a:xfrm>
        </p:grpSpPr>
        <p:pic>
          <p:nvPicPr>
            <p:cNvPr id="18" name="Picture 17"/>
            <p:cNvPicPr>
              <a:picLocks noChangeAspect="1"/>
            </p:cNvPicPr>
            <p:nvPr/>
          </p:nvPicPr>
          <p:blipFill>
            <a:blip r:embed="rId5"/>
            <a:stretch>
              <a:fillRect/>
            </a:stretch>
          </p:blipFill>
          <p:spPr>
            <a:xfrm>
              <a:off x="3276600" y="4480727"/>
              <a:ext cx="772668" cy="1017305"/>
            </a:xfrm>
            <a:prstGeom prst="rect">
              <a:avLst/>
            </a:prstGeom>
          </p:spPr>
        </p:pic>
        <p:pic>
          <p:nvPicPr>
            <p:cNvPr id="17" name="Picture 16"/>
            <p:cNvPicPr>
              <a:picLocks noChangeAspect="1"/>
            </p:cNvPicPr>
            <p:nvPr/>
          </p:nvPicPr>
          <p:blipFill>
            <a:blip r:embed="rId6"/>
            <a:stretch>
              <a:fillRect/>
            </a:stretch>
          </p:blipFill>
          <p:spPr>
            <a:xfrm>
              <a:off x="2057400" y="4597400"/>
              <a:ext cx="1081903" cy="812800"/>
            </a:xfrm>
            <a:prstGeom prst="rect">
              <a:avLst/>
            </a:prstGeom>
          </p:spPr>
        </p:pic>
        <p:pic>
          <p:nvPicPr>
            <p:cNvPr id="19" name="Picture 18"/>
            <p:cNvPicPr>
              <a:picLocks noChangeAspect="1"/>
            </p:cNvPicPr>
            <p:nvPr/>
          </p:nvPicPr>
          <p:blipFill>
            <a:blip r:embed="rId7"/>
            <a:stretch>
              <a:fillRect/>
            </a:stretch>
          </p:blipFill>
          <p:spPr>
            <a:xfrm>
              <a:off x="4267200" y="4522721"/>
              <a:ext cx="774700" cy="897741"/>
            </a:xfrm>
            <a:prstGeom prst="rect">
              <a:avLst/>
            </a:prstGeom>
          </p:spPr>
        </p:pic>
      </p:grpSp>
      <p:sp>
        <p:nvSpPr>
          <p:cNvPr id="22" name="TextBox 21"/>
          <p:cNvSpPr txBox="1"/>
          <p:nvPr/>
        </p:nvSpPr>
        <p:spPr>
          <a:xfrm>
            <a:off x="4343400" y="1034380"/>
            <a:ext cx="1143000" cy="400110"/>
          </a:xfrm>
          <a:prstGeom prst="rect">
            <a:avLst/>
          </a:prstGeom>
          <a:noFill/>
        </p:spPr>
        <p:txBody>
          <a:bodyPr wrap="square" rtlCol="0">
            <a:spAutoFit/>
          </a:bodyPr>
          <a:lstStyle/>
          <a:p>
            <a:r>
              <a:rPr lang="en-US" sz="2000" dirty="0" smtClean="0">
                <a:latin typeface="Calibri" pitchFamily="34" charset="0"/>
              </a:rPr>
              <a:t>Java:</a:t>
            </a:r>
          </a:p>
        </p:txBody>
      </p:sp>
      <p:sp>
        <p:nvSpPr>
          <p:cNvPr id="23" name="TextBox 22"/>
          <p:cNvSpPr txBox="1"/>
          <p:nvPr/>
        </p:nvSpPr>
        <p:spPr>
          <a:xfrm>
            <a:off x="457200" y="1018780"/>
            <a:ext cx="1143000" cy="400110"/>
          </a:xfrm>
          <a:prstGeom prst="rect">
            <a:avLst/>
          </a:prstGeom>
          <a:noFill/>
        </p:spPr>
        <p:txBody>
          <a:bodyPr wrap="square" rtlCol="0">
            <a:spAutoFit/>
          </a:bodyPr>
          <a:lstStyle/>
          <a:p>
            <a:r>
              <a:rPr lang="en-US" sz="2000" dirty="0" smtClean="0">
                <a:latin typeface="Calibri" pitchFamily="34" charset="0"/>
              </a:rPr>
              <a:t>C:</a:t>
            </a:r>
          </a:p>
        </p:txBody>
      </p:sp>
      <p:sp>
        <p:nvSpPr>
          <p:cNvPr id="24" name="TextBox 23"/>
          <p:cNvSpPr txBox="1"/>
          <p:nvPr/>
        </p:nvSpPr>
        <p:spPr>
          <a:xfrm>
            <a:off x="457200" y="2873514"/>
            <a:ext cx="1412774" cy="707886"/>
          </a:xfrm>
          <a:prstGeom prst="rect">
            <a:avLst/>
          </a:prstGeom>
          <a:noFill/>
        </p:spPr>
        <p:txBody>
          <a:bodyPr wrap="square" rtlCol="0">
            <a:spAutoFit/>
          </a:bodyPr>
          <a:lstStyle/>
          <a:p>
            <a:r>
              <a:rPr lang="en-US" sz="2000" dirty="0" smtClean="0">
                <a:latin typeface="Calibri" pitchFamily="34" charset="0"/>
              </a:rPr>
              <a:t>Assembly language:</a:t>
            </a:r>
          </a:p>
        </p:txBody>
      </p:sp>
      <p:sp>
        <p:nvSpPr>
          <p:cNvPr id="25" name="TextBox 24"/>
          <p:cNvSpPr txBox="1"/>
          <p:nvPr/>
        </p:nvSpPr>
        <p:spPr>
          <a:xfrm>
            <a:off x="451488" y="4430696"/>
            <a:ext cx="1412774" cy="707886"/>
          </a:xfrm>
          <a:prstGeom prst="rect">
            <a:avLst/>
          </a:prstGeom>
          <a:noFill/>
        </p:spPr>
        <p:txBody>
          <a:bodyPr wrap="square" rtlCol="0">
            <a:spAutoFit/>
          </a:bodyPr>
          <a:lstStyle/>
          <a:p>
            <a:r>
              <a:rPr lang="en-US" sz="2000" dirty="0" smtClean="0">
                <a:latin typeface="Calibri" pitchFamily="34" charset="0"/>
              </a:rPr>
              <a:t>Machine code:</a:t>
            </a:r>
          </a:p>
        </p:txBody>
      </p:sp>
      <p:sp>
        <p:nvSpPr>
          <p:cNvPr id="27" name="Rectangle 2"/>
          <p:cNvSpPr>
            <a:spLocks noChangeArrowheads="1"/>
          </p:cNvSpPr>
          <p:nvPr/>
        </p:nvSpPr>
        <p:spPr bwMode="auto">
          <a:xfrm>
            <a:off x="1905000" y="4473714"/>
            <a:ext cx="3471081" cy="951542"/>
          </a:xfrm>
          <a:prstGeom prst="rect">
            <a:avLst/>
          </a:prstGeom>
          <a:solidFill>
            <a:srgbClr val="D2D2F4"/>
          </a:solidFill>
          <a:ln w="12700">
            <a:solidFill>
              <a:schemeClr val="tx1"/>
            </a:solidFill>
            <a:miter lim="800000"/>
            <a:headEnd/>
            <a:tailEnd/>
          </a:ln>
          <a:effectLst/>
        </p:spPr>
        <p:txBody>
          <a:bodyPr wrap="square" lIns="90487" tIns="44450" rIns="90487" bIns="44450">
            <a:spAutoFit/>
          </a:bodyPr>
          <a:lstStyle/>
          <a:p>
            <a:r>
              <a:rPr lang="en-US" sz="1400" dirty="0">
                <a:latin typeface="Courier New" pitchFamily="49" charset="0"/>
              </a:rPr>
              <a:t>0111010000011000</a:t>
            </a:r>
          </a:p>
          <a:p>
            <a:r>
              <a:rPr lang="en-US" sz="1400" dirty="0">
                <a:latin typeface="Courier New" pitchFamily="49" charset="0"/>
              </a:rPr>
              <a:t>100011010000010000000010</a:t>
            </a:r>
          </a:p>
          <a:p>
            <a:r>
              <a:rPr lang="en-US" sz="1400" dirty="0">
                <a:latin typeface="Courier New" pitchFamily="49" charset="0"/>
              </a:rPr>
              <a:t>1000100111000010</a:t>
            </a:r>
          </a:p>
          <a:p>
            <a:r>
              <a:rPr lang="en-US" sz="1400" dirty="0">
                <a:latin typeface="Courier New" pitchFamily="49" charset="0"/>
              </a:rPr>
              <a:t>110000011111101000011111</a:t>
            </a:r>
          </a:p>
        </p:txBody>
      </p:sp>
      <p:sp>
        <p:nvSpPr>
          <p:cNvPr id="29" name="TextBox 28"/>
          <p:cNvSpPr txBox="1"/>
          <p:nvPr/>
        </p:nvSpPr>
        <p:spPr>
          <a:xfrm>
            <a:off x="457200" y="5561798"/>
            <a:ext cx="1412774" cy="707886"/>
          </a:xfrm>
          <a:prstGeom prst="rect">
            <a:avLst/>
          </a:prstGeom>
          <a:noFill/>
        </p:spPr>
        <p:txBody>
          <a:bodyPr wrap="square" rtlCol="0">
            <a:spAutoFit/>
          </a:bodyPr>
          <a:lstStyle/>
          <a:p>
            <a:r>
              <a:rPr lang="en-US" sz="2000" dirty="0" smtClean="0">
                <a:latin typeface="Calibri" pitchFamily="34" charset="0"/>
              </a:rPr>
              <a:t>Computer system:</a:t>
            </a:r>
          </a:p>
        </p:txBody>
      </p:sp>
      <p:sp>
        <p:nvSpPr>
          <p:cNvPr id="30" name="TextBox 29"/>
          <p:cNvSpPr txBox="1"/>
          <p:nvPr/>
        </p:nvSpPr>
        <p:spPr>
          <a:xfrm>
            <a:off x="5550125" y="4030586"/>
            <a:ext cx="1143000" cy="400110"/>
          </a:xfrm>
          <a:prstGeom prst="rect">
            <a:avLst/>
          </a:prstGeom>
          <a:noFill/>
        </p:spPr>
        <p:txBody>
          <a:bodyPr wrap="square" rtlCol="0">
            <a:spAutoFit/>
          </a:bodyPr>
          <a:lstStyle/>
          <a:p>
            <a:r>
              <a:rPr lang="en-US" sz="2000" dirty="0" smtClean="0">
                <a:latin typeface="Calibri" pitchFamily="34" charset="0"/>
              </a:rPr>
              <a:t>OS:</a:t>
            </a:r>
          </a:p>
        </p:txBody>
      </p:sp>
      <p:sp>
        <p:nvSpPr>
          <p:cNvPr id="31" name="Rectangle 30"/>
          <p:cNvSpPr/>
          <p:nvPr/>
        </p:nvSpPr>
        <p:spPr bwMode="auto">
          <a:xfrm>
            <a:off x="5562600" y="4419600"/>
            <a:ext cx="3048000" cy="1055970"/>
          </a:xfrm>
          <a:prstGeom prst="rect">
            <a:avLst/>
          </a:prstGeom>
          <a:noFill/>
          <a:ln w="19050" cap="flat" cmpd="sng" algn="ctr">
            <a:solidFill>
              <a:srgbClr val="00009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cxnSp>
        <p:nvCxnSpPr>
          <p:cNvPr id="32" name="Straight Arrow Connector 31"/>
          <p:cNvCxnSpPr>
            <a:stCxn id="9" idx="2"/>
          </p:cNvCxnSpPr>
          <p:nvPr/>
        </p:nvCxnSpPr>
        <p:spPr bwMode="auto">
          <a:xfrm>
            <a:off x="2324100" y="2755364"/>
            <a:ext cx="571500" cy="183520"/>
          </a:xfrm>
          <a:prstGeom prst="straightConnector1">
            <a:avLst/>
          </a:prstGeom>
          <a:noFill/>
          <a:ln w="38100" cap="flat" cmpd="sng" algn="ctr">
            <a:solidFill>
              <a:srgbClr val="008000"/>
            </a:solidFill>
            <a:prstDash val="solid"/>
            <a:round/>
            <a:headEnd type="none" w="med" len="med"/>
            <a:tailEnd type="arrow" w="med" len="med"/>
          </a:ln>
          <a:effectLst/>
        </p:spPr>
      </p:cxnSp>
      <p:cxnSp>
        <p:nvCxnSpPr>
          <p:cNvPr id="37" name="Straight Arrow Connector 36"/>
          <p:cNvCxnSpPr>
            <a:stCxn id="10" idx="2"/>
          </p:cNvCxnSpPr>
          <p:nvPr/>
        </p:nvCxnSpPr>
        <p:spPr bwMode="auto">
          <a:xfrm flipH="1">
            <a:off x="4876800" y="2746588"/>
            <a:ext cx="685800" cy="192296"/>
          </a:xfrm>
          <a:prstGeom prst="straightConnector1">
            <a:avLst/>
          </a:prstGeom>
          <a:noFill/>
          <a:ln w="38100" cap="flat" cmpd="sng" algn="ctr">
            <a:solidFill>
              <a:srgbClr val="008000"/>
            </a:solidFill>
            <a:prstDash val="solid"/>
            <a:round/>
            <a:headEnd type="none" w="med" len="med"/>
            <a:tailEnd type="arrow" w="med" len="med"/>
          </a:ln>
          <a:effectLst/>
        </p:spPr>
      </p:cxnSp>
      <p:cxnSp>
        <p:nvCxnSpPr>
          <p:cNvPr id="40" name="Straight Arrow Connector 39"/>
          <p:cNvCxnSpPr>
            <a:endCxn id="27" idx="0"/>
          </p:cNvCxnSpPr>
          <p:nvPr/>
        </p:nvCxnSpPr>
        <p:spPr bwMode="auto">
          <a:xfrm>
            <a:off x="3640541" y="4191000"/>
            <a:ext cx="0" cy="282714"/>
          </a:xfrm>
          <a:prstGeom prst="straightConnector1">
            <a:avLst/>
          </a:prstGeom>
          <a:noFill/>
          <a:ln w="38100" cap="flat" cmpd="sng" algn="ctr">
            <a:solidFill>
              <a:srgbClr val="008000"/>
            </a:solidFill>
            <a:prstDash val="solid"/>
            <a:round/>
            <a:headEnd type="none" w="med" len="med"/>
            <a:tailEnd type="arrow" w="med" len="med"/>
          </a:ln>
          <a:effectLst/>
        </p:spPr>
      </p:cxnSp>
      <p:cxnSp>
        <p:nvCxnSpPr>
          <p:cNvPr id="44" name="Straight Arrow Connector 43"/>
          <p:cNvCxnSpPr/>
          <p:nvPr/>
        </p:nvCxnSpPr>
        <p:spPr bwMode="auto">
          <a:xfrm>
            <a:off x="3640541" y="5384082"/>
            <a:ext cx="0" cy="282714"/>
          </a:xfrm>
          <a:prstGeom prst="straightConnector1">
            <a:avLst/>
          </a:prstGeom>
          <a:noFill/>
          <a:ln w="38100" cap="flat" cmpd="sng" algn="ctr">
            <a:solidFill>
              <a:srgbClr val="008000"/>
            </a:solidFill>
            <a:prstDash val="solid"/>
            <a:round/>
            <a:headEnd type="none" w="med" len="med"/>
            <a:tailEnd type="arrow" w="med" len="med"/>
          </a:ln>
          <a:effectLst/>
        </p:spPr>
      </p:cxnSp>
      <p:cxnSp>
        <p:nvCxnSpPr>
          <p:cNvPr id="45" name="Straight Arrow Connector 44"/>
          <p:cNvCxnSpPr/>
          <p:nvPr/>
        </p:nvCxnSpPr>
        <p:spPr bwMode="auto">
          <a:xfrm>
            <a:off x="6781800" y="5384082"/>
            <a:ext cx="0" cy="282714"/>
          </a:xfrm>
          <a:prstGeom prst="straightConnector1">
            <a:avLst/>
          </a:prstGeom>
          <a:noFill/>
          <a:ln w="38100" cap="flat" cmpd="sng" algn="ctr">
            <a:solidFill>
              <a:srgbClr val="008000"/>
            </a:solidFill>
            <a:prstDash val="solid"/>
            <a:round/>
            <a:headEnd type="none" w="med" len="med"/>
            <a:tailEnd type="arrow" w="med" len="med"/>
          </a:ln>
          <a:effectLst/>
        </p:spPr>
      </p:cxnSp>
      <p:pic>
        <p:nvPicPr>
          <p:cNvPr id="47" name="Picture 46"/>
          <p:cNvPicPr>
            <a:picLocks noChangeAspect="1"/>
          </p:cNvPicPr>
          <p:nvPr/>
        </p:nvPicPr>
        <p:blipFill>
          <a:blip r:embed="rId8"/>
          <a:stretch>
            <a:fillRect/>
          </a:stretch>
        </p:blipFill>
        <p:spPr>
          <a:xfrm>
            <a:off x="7074125" y="5776393"/>
            <a:ext cx="774475" cy="803518"/>
          </a:xfrm>
          <a:prstGeom prst="rect">
            <a:avLst/>
          </a:prstGeom>
        </p:spPr>
      </p:pic>
      <p:sp>
        <p:nvSpPr>
          <p:cNvPr id="106" name="TextBox 105"/>
          <p:cNvSpPr txBox="1"/>
          <p:nvPr/>
        </p:nvSpPr>
        <p:spPr>
          <a:xfrm>
            <a:off x="7010400" y="381000"/>
            <a:ext cx="1981200" cy="3693319"/>
          </a:xfrm>
          <a:prstGeom prst="rect">
            <a:avLst/>
          </a:prstGeom>
          <a:noFill/>
        </p:spPr>
        <p:txBody>
          <a:bodyPr wrap="square" rtlCol="0">
            <a:spAutoFit/>
          </a:bodyPr>
          <a:lstStyle/>
          <a:p>
            <a:r>
              <a:rPr lang="en-US" sz="1800" dirty="0">
                <a:solidFill>
                  <a:srgbClr val="999999"/>
                </a:solidFill>
                <a:latin typeface="Calibri" pitchFamily="34" charset="0"/>
              </a:rPr>
              <a:t>Data &amp; addressing</a:t>
            </a:r>
          </a:p>
          <a:p>
            <a:r>
              <a:rPr lang="en-US" sz="1800" dirty="0">
                <a:solidFill>
                  <a:srgbClr val="999999"/>
                </a:solidFill>
                <a:latin typeface="Calibri" pitchFamily="34" charset="0"/>
              </a:rPr>
              <a:t>Integers &amp; floats</a:t>
            </a:r>
          </a:p>
          <a:p>
            <a:r>
              <a:rPr lang="en-US" sz="1800" dirty="0">
                <a:solidFill>
                  <a:srgbClr val="999999"/>
                </a:solidFill>
                <a:latin typeface="Calibri" pitchFamily="34" charset="0"/>
              </a:rPr>
              <a:t>Machine code &amp; C</a:t>
            </a:r>
          </a:p>
          <a:p>
            <a:r>
              <a:rPr lang="en-US" sz="1800" dirty="0">
                <a:solidFill>
                  <a:srgbClr val="999999"/>
                </a:solidFill>
                <a:latin typeface="Calibri" pitchFamily="34" charset="0"/>
              </a:rPr>
              <a:t>x86 assembly programming</a:t>
            </a:r>
          </a:p>
          <a:p>
            <a:r>
              <a:rPr lang="en-US" sz="1800" dirty="0">
                <a:solidFill>
                  <a:srgbClr val="999999"/>
                </a:solidFill>
                <a:latin typeface="Calibri" pitchFamily="34" charset="0"/>
              </a:rPr>
              <a:t>Procedures &amp; stacks</a:t>
            </a:r>
          </a:p>
          <a:p>
            <a:r>
              <a:rPr lang="en-US" sz="1800" dirty="0">
                <a:solidFill>
                  <a:srgbClr val="999999"/>
                </a:solidFill>
                <a:latin typeface="Calibri" pitchFamily="34" charset="0"/>
              </a:rPr>
              <a:t>Arrays &amp; structs</a:t>
            </a:r>
          </a:p>
          <a:p>
            <a:r>
              <a:rPr lang="en-US" sz="1800" dirty="0">
                <a:solidFill>
                  <a:srgbClr val="FF6600"/>
                </a:solidFill>
                <a:latin typeface="Calibri" pitchFamily="34" charset="0"/>
              </a:rPr>
              <a:t>Memory &amp; caches</a:t>
            </a:r>
          </a:p>
          <a:p>
            <a:r>
              <a:rPr lang="en-US" sz="1800" dirty="0">
                <a:solidFill>
                  <a:srgbClr val="999999"/>
                </a:solidFill>
                <a:latin typeface="Calibri" pitchFamily="34" charset="0"/>
              </a:rPr>
              <a:t>Processes</a:t>
            </a:r>
          </a:p>
          <a:p>
            <a:r>
              <a:rPr lang="en-US" sz="1800" dirty="0">
                <a:solidFill>
                  <a:srgbClr val="999999"/>
                </a:solidFill>
                <a:latin typeface="Calibri" pitchFamily="34" charset="0"/>
              </a:rPr>
              <a:t>Virtual memory</a:t>
            </a:r>
          </a:p>
          <a:p>
            <a:r>
              <a:rPr lang="en-US" sz="1800" dirty="0">
                <a:solidFill>
                  <a:srgbClr val="999999"/>
                </a:solidFill>
                <a:latin typeface="Calibri" pitchFamily="34" charset="0"/>
              </a:rPr>
              <a:t>Memory allocation</a:t>
            </a:r>
          </a:p>
          <a:p>
            <a:r>
              <a:rPr lang="en-US" sz="1800" dirty="0">
                <a:solidFill>
                  <a:srgbClr val="999999"/>
                </a:solidFill>
                <a:latin typeface="Calibri" pitchFamily="34" charset="0"/>
              </a:rPr>
              <a:t>Java vs. C</a:t>
            </a:r>
          </a:p>
        </p:txBody>
      </p:sp>
      <p:sp>
        <p:nvSpPr>
          <p:cNvPr id="3" name="Date Placeholder 2"/>
          <p:cNvSpPr>
            <a:spLocks noGrp="1"/>
          </p:cNvSpPr>
          <p:nvPr>
            <p:ph type="dt" sz="half" idx="2"/>
          </p:nvPr>
        </p:nvSpPr>
        <p:spPr/>
        <p:txBody>
          <a:bodyPr/>
          <a:lstStyle/>
          <a:p>
            <a:r>
              <a:rPr lang="en-US" smtClean="0"/>
              <a:t>Winter 2013</a:t>
            </a:r>
            <a:endParaRPr lang="en-US" dirty="0"/>
          </a:p>
        </p:txBody>
      </p:sp>
      <p:sp>
        <p:nvSpPr>
          <p:cNvPr id="6" name="Footer Placeholder 5"/>
          <p:cNvSpPr>
            <a:spLocks noGrp="1"/>
          </p:cNvSpPr>
          <p:nvPr>
            <p:ph type="ftr" sz="quarter" idx="3"/>
          </p:nvPr>
        </p:nvSpPr>
        <p:spPr/>
        <p:txBody>
          <a:bodyPr/>
          <a:lstStyle/>
          <a:p>
            <a:r>
              <a:rPr lang="en-US" smtClean="0"/>
              <a:t>Memory and Caches I</a:t>
            </a:r>
            <a:endParaRPr lang="en-US"/>
          </a:p>
        </p:txBody>
      </p:sp>
      <p:sp>
        <p:nvSpPr>
          <p:cNvPr id="33" name="Rectangle 32"/>
          <p:cNvSpPr/>
          <p:nvPr/>
        </p:nvSpPr>
        <p:spPr bwMode="auto">
          <a:xfrm>
            <a:off x="2147854" y="5702485"/>
            <a:ext cx="4024345" cy="957555"/>
          </a:xfrm>
          <a:prstGeom prst="rect">
            <a:avLst/>
          </a:prstGeom>
          <a:noFill/>
          <a:ln w="38100" cap="flat" cmpd="sng" algn="ctr">
            <a:solidFill>
              <a:srgbClr val="FF66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Tree>
    <p:extLst>
      <p:ext uri="{BB962C8B-B14F-4D97-AF65-F5344CB8AC3E}">
        <p14:creationId xmlns:p14="http://schemas.microsoft.com/office/powerpoint/2010/main" val="39469848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Memory Hierarchies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C00000"/>
                </a:solidFill>
              </a:rPr>
              <a:t>Big Idea:</a:t>
            </a:r>
            <a:r>
              <a:rPr lang="en-US" i="1" dirty="0" smtClean="0">
                <a:solidFill>
                  <a:srgbClr val="FF0000"/>
                </a:solidFill>
              </a:rPr>
              <a:t>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
        <p:nvSpPr>
          <p:cNvPr id="2" name="Date Placeholder 1"/>
          <p:cNvSpPr>
            <a:spLocks noGrp="1"/>
          </p:cNvSpPr>
          <p:nvPr>
            <p:ph type="dt" sz="half" idx="2"/>
          </p:nvPr>
        </p:nvSpPr>
        <p:spPr/>
        <p:txBody>
          <a:bodyPr/>
          <a:lstStyle/>
          <a:p>
            <a:r>
              <a:rPr lang="en-US" smtClean="0"/>
              <a:t>Winter 2013</a:t>
            </a:r>
            <a:endParaRPr lang="en-US" dirty="0"/>
          </a:p>
        </p:txBody>
      </p:sp>
      <p:sp>
        <p:nvSpPr>
          <p:cNvPr id="3" name="Footer Placeholder 2"/>
          <p:cNvSpPr>
            <a:spLocks noGrp="1"/>
          </p:cNvSpPr>
          <p:nvPr>
            <p:ph type="ftr" sz="quarter" idx="3"/>
          </p:nvPr>
        </p:nvSpPr>
        <p:spPr/>
        <p:txBody>
          <a:bodyPr/>
          <a:lstStyle/>
          <a:p>
            <a:r>
              <a:rPr lang="en-US" smtClean="0"/>
              <a:t>Memory and Caches I</a:t>
            </a:r>
            <a:endParaRPr lang="en-US"/>
          </a:p>
        </p:txBody>
      </p:sp>
      <p:sp>
        <p:nvSpPr>
          <p:cNvPr id="4" name="Slide Number Placeholder 3"/>
          <p:cNvSpPr>
            <a:spLocks noGrp="1"/>
          </p:cNvSpPr>
          <p:nvPr>
            <p:ph type="sldNum" sz="quarter" idx="4"/>
          </p:nvPr>
        </p:nvSpPr>
        <p:spPr/>
        <p:txBody>
          <a:bodyPr/>
          <a:lstStyle/>
          <a:p>
            <a:fld id="{7CBE8339-D2AD-46DC-A898-FD1E949067F0}" type="slidenum">
              <a:rPr lang="en-US" smtClean="0"/>
              <a:pPr/>
              <a:t>20</a:t>
            </a:fld>
            <a:endParaRPr lang="en-US"/>
          </a:p>
        </p:txBody>
      </p:sp>
    </p:spTree>
    <p:extLst>
      <p:ext uri="{BB962C8B-B14F-4D97-AF65-F5344CB8AC3E}">
        <p14:creationId xmlns:p14="http://schemas.microsoft.com/office/powerpoint/2010/main" val="1308492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Cache Performance Metrics</a:t>
            </a:r>
            <a:endParaRPr lang="en-GB" dirty="0" smtClean="0"/>
          </a:p>
        </p:txBody>
      </p:sp>
      <p:sp>
        <p:nvSpPr>
          <p:cNvPr id="114691" name="Rectangle 3"/>
          <p:cNvSpPr>
            <a:spLocks noGrp="1" noChangeArrowheads="1"/>
          </p:cNvSpPr>
          <p:nvPr>
            <p:ph type="body" idx="1"/>
          </p:nvPr>
        </p:nvSpPr>
        <p:spPr>
          <a:xfrm>
            <a:off x="396875" y="1355500"/>
            <a:ext cx="8366125" cy="4972050"/>
          </a:xfrm>
        </p:spPr>
        <p:txBody>
          <a:bodyPr/>
          <a:lstStyle/>
          <a:p>
            <a:r>
              <a:rPr lang="en-GB" dirty="0" smtClean="0"/>
              <a:t>Miss Rate</a:t>
            </a:r>
          </a:p>
          <a:p>
            <a:pPr lvl="1"/>
            <a:r>
              <a:rPr lang="en-GB" dirty="0" smtClean="0"/>
              <a:t>Fraction of memory references not found in cache (misses / accesses)</a:t>
            </a:r>
            <a:br>
              <a:rPr lang="en-GB" dirty="0" smtClean="0"/>
            </a:br>
            <a:r>
              <a:rPr lang="en-GB" dirty="0" smtClean="0"/>
              <a:t>= 1 - hit rate</a:t>
            </a:r>
          </a:p>
          <a:p>
            <a:pPr lvl="1"/>
            <a:r>
              <a:rPr lang="en-GB" dirty="0" smtClean="0"/>
              <a:t>Typical numbers (in percentages):</a:t>
            </a:r>
          </a:p>
          <a:p>
            <a:pPr lvl="2"/>
            <a:r>
              <a:rPr lang="en-GB" dirty="0" smtClean="0"/>
              <a:t>3% - 10% for L1</a:t>
            </a:r>
          </a:p>
          <a:p>
            <a:pPr lvl="2"/>
            <a:r>
              <a:rPr lang="en-GB" dirty="0"/>
              <a:t>C</a:t>
            </a:r>
            <a:r>
              <a:rPr lang="en-GB" dirty="0" smtClean="0"/>
              <a:t>an be quite small (e.g., &lt; 1%) for L2, depending on size, etc.</a:t>
            </a:r>
          </a:p>
          <a:p>
            <a:r>
              <a:rPr lang="en-GB" dirty="0" smtClean="0"/>
              <a:t>Hit Time</a:t>
            </a:r>
          </a:p>
          <a:p>
            <a:pPr lvl="1"/>
            <a:r>
              <a:rPr lang="en-GB" dirty="0" smtClean="0"/>
              <a:t>Time to deliver a line in the cache to the processor</a:t>
            </a:r>
          </a:p>
          <a:p>
            <a:pPr lvl="2"/>
            <a:r>
              <a:rPr lang="en-GB" dirty="0"/>
              <a:t>I</a:t>
            </a:r>
            <a:r>
              <a:rPr lang="en-GB" dirty="0" smtClean="0"/>
              <a:t>ncludes time to determine whether the line is in the cache</a:t>
            </a:r>
          </a:p>
          <a:p>
            <a:pPr lvl="1"/>
            <a:r>
              <a:rPr lang="en-GB" dirty="0" smtClean="0"/>
              <a:t>Typical hit times: 1 - 2 clock cycles for L1; 5 - 20 clock cycles for L2</a:t>
            </a:r>
          </a:p>
          <a:p>
            <a:r>
              <a:rPr lang="en-GB" dirty="0" smtClean="0"/>
              <a:t>Miss Penalty</a:t>
            </a:r>
          </a:p>
          <a:p>
            <a:pPr lvl="1"/>
            <a:r>
              <a:rPr lang="en-GB" dirty="0" smtClean="0"/>
              <a:t>Additional time required because of a miss</a:t>
            </a:r>
          </a:p>
          <a:p>
            <a:pPr lvl="1"/>
            <a:r>
              <a:rPr lang="en-GB" dirty="0" smtClean="0"/>
              <a:t>Typically 50 - 200 cycles for L2 (trend: increasing!)</a:t>
            </a:r>
          </a:p>
        </p:txBody>
      </p:sp>
      <p:sp>
        <p:nvSpPr>
          <p:cNvPr id="6" name="Date Placeholder 5"/>
          <p:cNvSpPr>
            <a:spLocks noGrp="1"/>
          </p:cNvSpPr>
          <p:nvPr>
            <p:ph type="dt" sz="half" idx="2"/>
          </p:nvPr>
        </p:nvSpPr>
        <p:spPr/>
        <p:txBody>
          <a:bodyPr/>
          <a:lstStyle/>
          <a:p>
            <a:r>
              <a:rPr lang="en-US" smtClean="0"/>
              <a:t>Winter 2013</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21</a:t>
            </a:fld>
            <a:endParaRPr lang="en-US"/>
          </a:p>
        </p:txBody>
      </p:sp>
      <p:sp>
        <p:nvSpPr>
          <p:cNvPr id="8" name="Footer Placeholder 7"/>
          <p:cNvSpPr>
            <a:spLocks noGrp="1"/>
          </p:cNvSpPr>
          <p:nvPr>
            <p:ph type="ftr" sz="quarter" idx="3"/>
          </p:nvPr>
        </p:nvSpPr>
        <p:spPr/>
        <p:txBody>
          <a:bodyPr/>
          <a:lstStyle/>
          <a:p>
            <a:r>
              <a:rPr lang="en-US" smtClean="0"/>
              <a:t>Memory and Caches I</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3"/>
          <p:cNvSpPr>
            <a:spLocks noChangeArrowheads="1"/>
          </p:cNvSpPr>
          <p:nvPr/>
        </p:nvSpPr>
        <p:spPr bwMode="auto">
          <a:xfrm>
            <a:off x="7362055" y="2812416"/>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894" name="Rectangle 4"/>
          <p:cNvSpPr>
            <a:spLocks noChangeArrowheads="1"/>
          </p:cNvSpPr>
          <p:nvPr/>
        </p:nvSpPr>
        <p:spPr bwMode="auto">
          <a:xfrm>
            <a:off x="5910756" y="2812416"/>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53356" y="2812416"/>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8356" y="2812416"/>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9556" y="2812416"/>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362055" y="5020936"/>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10756" y="5020936"/>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53356" y="5020936"/>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8356" y="5020936"/>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9556" y="5020936"/>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9556" y="5387743"/>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9556" y="4654128"/>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a:t>
            </a:r>
            <a:r>
              <a:rPr lang="en-GB" sz="1600" dirty="0" smtClean="0">
                <a:solidFill>
                  <a:srgbClr val="000066"/>
                </a:solidFill>
                <a:latin typeface="Calibri" pitchFamily="34" charset="0"/>
              </a:rPr>
              <a:t> cache</a:t>
            </a:r>
            <a:endParaRPr lang="en-GB" sz="1600" dirty="0">
              <a:solidFill>
                <a:srgbClr val="000066"/>
              </a:solidFill>
              <a:latin typeface="Calibri" pitchFamily="34" charset="0"/>
            </a:endParaRPr>
          </a:p>
        </p:txBody>
      </p:sp>
      <p:sp>
        <p:nvSpPr>
          <p:cNvPr id="37905" name="Rectangle 15"/>
          <p:cNvSpPr>
            <a:spLocks noChangeArrowheads="1"/>
          </p:cNvSpPr>
          <p:nvPr/>
        </p:nvSpPr>
        <p:spPr bwMode="auto">
          <a:xfrm>
            <a:off x="119556" y="4292177"/>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9556" y="3921193"/>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9556" y="3550209"/>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9556" y="3179225"/>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9556" y="2450631"/>
            <a:ext cx="18288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9556" y="1810868"/>
            <a:ext cx="18288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8356" y="5387743"/>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8356" y="4654128"/>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8356" y="4292177"/>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8356" y="3921193"/>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8356" y="3550209"/>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8356" y="3179225"/>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8356" y="2450631"/>
            <a:ext cx="19050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4/8-</a:t>
            </a:r>
            <a:r>
              <a:rPr lang="en-GB" sz="1600" dirty="0">
                <a:solidFill>
                  <a:srgbClr val="000066"/>
                </a:solidFill>
                <a:latin typeface="Calibri" pitchFamily="34" charset="0"/>
              </a:rPr>
              <a:t>byte words</a:t>
            </a:r>
          </a:p>
        </p:txBody>
      </p:sp>
      <p:sp>
        <p:nvSpPr>
          <p:cNvPr id="37918" name="Rectangle 28"/>
          <p:cNvSpPr>
            <a:spLocks noChangeArrowheads="1"/>
          </p:cNvSpPr>
          <p:nvPr/>
        </p:nvSpPr>
        <p:spPr bwMode="auto">
          <a:xfrm>
            <a:off x="1948356" y="1810868"/>
            <a:ext cx="19050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362055" y="5387743"/>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a:t>
            </a:r>
            <a:r>
              <a:rPr lang="en-GB" sz="1600" dirty="0" smtClean="0">
                <a:solidFill>
                  <a:srgbClr val="000066"/>
                </a:solidFill>
                <a:latin typeface="Calibri" pitchFamily="34" charset="0"/>
              </a:rPr>
              <a:t> server</a:t>
            </a:r>
            <a:endParaRPr lang="en-GB" sz="1600" dirty="0">
              <a:solidFill>
                <a:srgbClr val="000066"/>
              </a:solidFill>
              <a:latin typeface="Calibri" pitchFamily="34" charset="0"/>
            </a:endParaRPr>
          </a:p>
        </p:txBody>
      </p:sp>
      <p:sp>
        <p:nvSpPr>
          <p:cNvPr id="37920" name="Rectangle 30"/>
          <p:cNvSpPr>
            <a:spLocks noChangeArrowheads="1"/>
          </p:cNvSpPr>
          <p:nvPr/>
        </p:nvSpPr>
        <p:spPr bwMode="auto">
          <a:xfrm>
            <a:off x="5910756" y="5387743"/>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53356" y="5387743"/>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362055" y="4292177"/>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10756" y="4292177"/>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53356" y="4292177"/>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362055" y="3179225"/>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10756" y="3179225"/>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53356" y="3179225"/>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362055" y="3550209"/>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10756" y="3550209"/>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53356" y="3550209"/>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Off-Chip L2</a:t>
            </a:r>
          </a:p>
        </p:txBody>
      </p:sp>
      <p:sp>
        <p:nvSpPr>
          <p:cNvPr id="37931" name="Rectangle 41"/>
          <p:cNvSpPr>
            <a:spLocks noChangeArrowheads="1"/>
          </p:cNvSpPr>
          <p:nvPr/>
        </p:nvSpPr>
        <p:spPr bwMode="auto">
          <a:xfrm>
            <a:off x="7362055" y="4654128"/>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File system client</a:t>
            </a:r>
            <a:endParaRPr lang="en-GB" sz="1600" dirty="0">
              <a:solidFill>
                <a:srgbClr val="000066"/>
              </a:solidFill>
              <a:latin typeface="Calibri" pitchFamily="34" charset="0"/>
            </a:endParaRPr>
          </a:p>
        </p:txBody>
      </p:sp>
      <p:sp>
        <p:nvSpPr>
          <p:cNvPr id="37932" name="Rectangle 42"/>
          <p:cNvSpPr>
            <a:spLocks noChangeArrowheads="1"/>
          </p:cNvSpPr>
          <p:nvPr/>
        </p:nvSpPr>
        <p:spPr bwMode="auto">
          <a:xfrm>
            <a:off x="5910756" y="4654128"/>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53356" y="4654128"/>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362055" y="3921193"/>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solidFill>
                  <a:srgbClr val="000066"/>
                </a:solidFill>
                <a:latin typeface="Calibri" pitchFamily="34" charset="0"/>
              </a:rPr>
              <a:t>Hardware+OS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10756" y="3921193"/>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53356" y="3921193"/>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362055" y="2450631"/>
            <a:ext cx="1683413"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10756" y="2450631"/>
            <a:ext cx="1451301" cy="36576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53356" y="2450631"/>
            <a:ext cx="2057400" cy="36576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CPU </a:t>
            </a:r>
            <a:r>
              <a:rPr lang="en-GB" sz="1600" dirty="0">
                <a:solidFill>
                  <a:srgbClr val="000066"/>
                </a:solidFill>
                <a:latin typeface="Calibri" pitchFamily="34" charset="0"/>
              </a:rPr>
              <a:t>core</a:t>
            </a:r>
          </a:p>
        </p:txBody>
      </p:sp>
      <p:sp>
        <p:nvSpPr>
          <p:cNvPr id="37940" name="Rectangle 50"/>
          <p:cNvSpPr>
            <a:spLocks noChangeArrowheads="1"/>
          </p:cNvSpPr>
          <p:nvPr/>
        </p:nvSpPr>
        <p:spPr bwMode="auto">
          <a:xfrm>
            <a:off x="7362055" y="1810868"/>
            <a:ext cx="1683413"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10756" y="1810868"/>
            <a:ext cx="1451301"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latin typeface="Calibri" pitchFamily="34" charset="0"/>
              </a:rPr>
              <a:t>Latency</a:t>
            </a:r>
            <a:r>
              <a:rPr lang="en-GB" sz="1800" dirty="0" smtClean="0">
                <a:latin typeface="Calibri" pitchFamily="34" charset="0"/>
              </a:rPr>
              <a:t/>
            </a:r>
            <a:br>
              <a:rPr lang="en-GB" sz="1800" dirty="0" smtClean="0">
                <a:latin typeface="Calibri" pitchFamily="34" charset="0"/>
              </a:rPr>
            </a:br>
            <a:r>
              <a:rPr lang="en-GB" sz="1800" b="1" dirty="0" smtClean="0">
                <a:latin typeface="Calibri" pitchFamily="34" charset="0"/>
              </a:rPr>
              <a:t>(</a:t>
            </a:r>
            <a:r>
              <a:rPr lang="en-GB" sz="1800" b="1" dirty="0">
                <a:latin typeface="Calibri" pitchFamily="34" charset="0"/>
              </a:rPr>
              <a:t>cycles)</a:t>
            </a:r>
          </a:p>
        </p:txBody>
      </p:sp>
      <p:sp>
        <p:nvSpPr>
          <p:cNvPr id="37942" name="Rectangle 52"/>
          <p:cNvSpPr>
            <a:spLocks noChangeArrowheads="1"/>
          </p:cNvSpPr>
          <p:nvPr/>
        </p:nvSpPr>
        <p:spPr bwMode="auto">
          <a:xfrm>
            <a:off x="3853356" y="1810868"/>
            <a:ext cx="20574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9556" y="1810868"/>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Slide Number Placeholder 54"/>
          <p:cNvSpPr>
            <a:spLocks noGrp="1"/>
          </p:cNvSpPr>
          <p:nvPr>
            <p:ph type="sldNum" sz="quarter" idx="4"/>
          </p:nvPr>
        </p:nvSpPr>
        <p:spPr/>
        <p:txBody>
          <a:bodyPr/>
          <a:lstStyle/>
          <a:p>
            <a:fld id="{7CBE8339-D2AD-46DC-A898-FD1E949067F0}" type="slidenum">
              <a:rPr lang="en-US" smtClean="0"/>
              <a:pPr/>
              <a:t>22</a:t>
            </a:fld>
            <a:endParaRPr lang="en-US"/>
          </a:p>
        </p:txBody>
      </p:sp>
      <p:sp>
        <p:nvSpPr>
          <p:cNvPr id="56" name="Date Placeholder 55"/>
          <p:cNvSpPr>
            <a:spLocks noGrp="1"/>
          </p:cNvSpPr>
          <p:nvPr>
            <p:ph type="dt" sz="half" idx="2"/>
          </p:nvPr>
        </p:nvSpPr>
        <p:spPr/>
        <p:txBody>
          <a:bodyPr/>
          <a:lstStyle/>
          <a:p>
            <a:r>
              <a:rPr lang="en-US" smtClean="0"/>
              <a:t>Winter 2013</a:t>
            </a:r>
            <a:endParaRPr lang="en-US" dirty="0"/>
          </a:p>
        </p:txBody>
      </p:sp>
      <p:sp>
        <p:nvSpPr>
          <p:cNvPr id="57" name="Footer Placeholder 56"/>
          <p:cNvSpPr>
            <a:spLocks noGrp="1"/>
          </p:cNvSpPr>
          <p:nvPr>
            <p:ph type="ftr" sz="quarter" idx="3"/>
          </p:nvPr>
        </p:nvSpPr>
        <p:spPr/>
        <p:txBody>
          <a:bodyPr/>
          <a:lstStyle/>
          <a:p>
            <a:r>
              <a:rPr lang="en-US" smtClean="0"/>
              <a:t>Memory and Caches I</a:t>
            </a:r>
            <a:endParaRPr lang="en-US"/>
          </a:p>
        </p:txBody>
      </p:sp>
      <p:sp>
        <p:nvSpPr>
          <p:cNvPr id="2" name="Title 1"/>
          <p:cNvSpPr>
            <a:spLocks noGrp="1"/>
          </p:cNvSpPr>
          <p:nvPr>
            <p:ph type="title"/>
          </p:nvPr>
        </p:nvSpPr>
        <p:spPr/>
        <p:txBody>
          <a:bodyPr/>
          <a:lstStyle/>
          <a:p>
            <a:r>
              <a:rPr lang="en-GB"/>
              <a:t>Examples of Caching in the Hierarchy</a:t>
            </a:r>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eft-Right Arrow 11"/>
          <p:cNvSpPr/>
          <p:nvPr/>
        </p:nvSpPr>
        <p:spPr bwMode="auto">
          <a:xfrm>
            <a:off x="1219200" y="3657600"/>
            <a:ext cx="7620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3" name="Left-Right Arrow 12"/>
          <p:cNvSpPr/>
          <p:nvPr/>
        </p:nvSpPr>
        <p:spPr bwMode="auto">
          <a:xfrm>
            <a:off x="2895600" y="3657600"/>
            <a:ext cx="7620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Left-Right Arrow 13"/>
          <p:cNvSpPr/>
          <p:nvPr/>
        </p:nvSpPr>
        <p:spPr bwMode="auto">
          <a:xfrm>
            <a:off x="2895600" y="2514600"/>
            <a:ext cx="7620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5" name="Left-Right Arrow 14"/>
          <p:cNvSpPr/>
          <p:nvPr/>
        </p:nvSpPr>
        <p:spPr bwMode="auto">
          <a:xfrm>
            <a:off x="4572000" y="3048000"/>
            <a:ext cx="7620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6" name="Left-Right Arrow 15"/>
          <p:cNvSpPr/>
          <p:nvPr/>
        </p:nvSpPr>
        <p:spPr bwMode="auto">
          <a:xfrm>
            <a:off x="6705600" y="3048000"/>
            <a:ext cx="7620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Memory Hierarchy: Core 2 Duo</a:t>
            </a:r>
            <a:endParaRPr lang="en-US" dirty="0"/>
          </a:p>
        </p:txBody>
      </p:sp>
      <p:sp>
        <p:nvSpPr>
          <p:cNvPr id="4" name="Rectangle 3"/>
          <p:cNvSpPr/>
          <p:nvPr/>
        </p:nvSpPr>
        <p:spPr bwMode="auto">
          <a:xfrm>
            <a:off x="7467600" y="2362199"/>
            <a:ext cx="1815982" cy="4655925"/>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dirty="0" smtClean="0">
                <a:latin typeface="Calibri" pitchFamily="34" charset="0"/>
              </a:rPr>
              <a:t>Disk</a:t>
            </a:r>
          </a:p>
        </p:txBody>
      </p:sp>
      <p:sp>
        <p:nvSpPr>
          <p:cNvPr id="5" name="Rectangle 4"/>
          <p:cNvSpPr/>
          <p:nvPr/>
        </p:nvSpPr>
        <p:spPr bwMode="auto">
          <a:xfrm>
            <a:off x="5334000" y="2362200"/>
            <a:ext cx="1371600" cy="1828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2000" dirty="0" smtClean="0">
                <a:latin typeface="Calibri" pitchFamily="34" charset="0"/>
              </a:rPr>
              <a:t>Main Memory</a:t>
            </a:r>
          </a:p>
        </p:txBody>
      </p:sp>
      <p:sp>
        <p:nvSpPr>
          <p:cNvPr id="6" name="Rectangle 5"/>
          <p:cNvSpPr/>
          <p:nvPr/>
        </p:nvSpPr>
        <p:spPr bwMode="auto">
          <a:xfrm>
            <a:off x="3657600" y="2362200"/>
            <a:ext cx="914400" cy="1828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L2 unified</a:t>
            </a:r>
            <a:br>
              <a:rPr lang="en-US" sz="1600" dirty="0" smtClean="0">
                <a:latin typeface="Calibri" pitchFamily="34" charset="0"/>
              </a:rPr>
            </a:br>
            <a:r>
              <a:rPr lang="en-US" sz="1600" dirty="0" smtClean="0">
                <a:latin typeface="Calibri" pitchFamily="34" charset="0"/>
              </a:rPr>
              <a:t>cache</a:t>
            </a:r>
          </a:p>
        </p:txBody>
      </p:sp>
      <p:grpSp>
        <p:nvGrpSpPr>
          <p:cNvPr id="3" name="Group 10"/>
          <p:cNvGrpSpPr/>
          <p:nvPr/>
        </p:nvGrpSpPr>
        <p:grpSpPr>
          <a:xfrm>
            <a:off x="1981200" y="2362200"/>
            <a:ext cx="914400" cy="1828800"/>
            <a:chOff x="1981200" y="2362200"/>
            <a:chExt cx="914400" cy="1828800"/>
          </a:xfrm>
        </p:grpSpPr>
        <p:sp>
          <p:nvSpPr>
            <p:cNvPr id="7" name="Rectangle 6"/>
            <p:cNvSpPr/>
            <p:nvPr/>
          </p:nvSpPr>
          <p:spPr bwMode="auto">
            <a:xfrm>
              <a:off x="1981200" y="2362200"/>
              <a:ext cx="914400" cy="685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L1 </a:t>
              </a:r>
            </a:p>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I-cache</a:t>
              </a:r>
            </a:p>
          </p:txBody>
        </p:sp>
        <p:sp>
          <p:nvSpPr>
            <p:cNvPr id="8" name="Rectangle 7"/>
            <p:cNvSpPr/>
            <p:nvPr/>
          </p:nvSpPr>
          <p:spPr bwMode="auto">
            <a:xfrm>
              <a:off x="1981200" y="3505200"/>
              <a:ext cx="914400" cy="685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L1 </a:t>
              </a:r>
            </a:p>
            <a:p>
              <a:pPr lvl="0" algn="ctr"/>
              <a:r>
                <a:rPr lang="en-US" sz="1600" dirty="0" smtClean="0">
                  <a:solidFill>
                    <a:srgbClr val="000000"/>
                  </a:solidFill>
                  <a:latin typeface="Calibri" pitchFamily="34" charset="0"/>
                </a:rPr>
                <a:t>D-cache</a:t>
              </a:r>
            </a:p>
          </p:txBody>
        </p:sp>
      </p:grpSp>
      <p:sp>
        <p:nvSpPr>
          <p:cNvPr id="9" name="Rectangle 8"/>
          <p:cNvSpPr/>
          <p:nvPr/>
        </p:nvSpPr>
        <p:spPr bwMode="auto">
          <a:xfrm>
            <a:off x="304800" y="3505200"/>
            <a:ext cx="457200" cy="685800"/>
          </a:xfrm>
          <a:prstGeom prst="rect">
            <a:avLst/>
          </a:prstGeom>
          <a:solidFill>
            <a:srgbClr val="F1C7C7"/>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Calibri" pitchFamily="34" charset="0"/>
              </a:rPr>
              <a:t>CPU</a:t>
            </a:r>
          </a:p>
        </p:txBody>
      </p:sp>
      <p:sp>
        <p:nvSpPr>
          <p:cNvPr id="10" name="Rectangle 9"/>
          <p:cNvSpPr/>
          <p:nvPr/>
        </p:nvSpPr>
        <p:spPr bwMode="auto">
          <a:xfrm>
            <a:off x="762000" y="3505200"/>
            <a:ext cx="457200" cy="685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1200" dirty="0" err="1" smtClean="0">
                <a:latin typeface="Calibri" pitchFamily="34" charset="0"/>
              </a:rPr>
              <a:t>Reg</a:t>
            </a:r>
            <a:endParaRPr lang="en-US" sz="1200" dirty="0" smtClean="0">
              <a:latin typeface="Calibri" pitchFamily="34" charset="0"/>
            </a:endParaRPr>
          </a:p>
        </p:txBody>
      </p:sp>
      <p:sp>
        <p:nvSpPr>
          <p:cNvPr id="17" name="TextBox 16"/>
          <p:cNvSpPr txBox="1"/>
          <p:nvPr/>
        </p:nvSpPr>
        <p:spPr>
          <a:xfrm>
            <a:off x="4527995" y="4267200"/>
            <a:ext cx="954492" cy="338554"/>
          </a:xfrm>
          <a:prstGeom prst="rect">
            <a:avLst/>
          </a:prstGeom>
          <a:noFill/>
        </p:spPr>
        <p:txBody>
          <a:bodyPr wrap="none" rtlCol="0">
            <a:spAutoFit/>
          </a:bodyPr>
          <a:lstStyle/>
          <a:p>
            <a:r>
              <a:rPr lang="en-US" sz="1600" dirty="0" smtClean="0">
                <a:solidFill>
                  <a:srgbClr val="C00000"/>
                </a:solidFill>
                <a:latin typeface="Calibri" pitchFamily="34" charset="0"/>
              </a:rPr>
              <a:t>2 B/cycle</a:t>
            </a:r>
          </a:p>
        </p:txBody>
      </p:sp>
      <p:sp>
        <p:nvSpPr>
          <p:cNvPr id="18" name="TextBox 17"/>
          <p:cNvSpPr txBox="1"/>
          <p:nvPr/>
        </p:nvSpPr>
        <p:spPr>
          <a:xfrm>
            <a:off x="2850373" y="4267200"/>
            <a:ext cx="954492" cy="338554"/>
          </a:xfrm>
          <a:prstGeom prst="rect">
            <a:avLst/>
          </a:prstGeom>
          <a:noFill/>
        </p:spPr>
        <p:txBody>
          <a:bodyPr wrap="none" rtlCol="0">
            <a:spAutoFit/>
          </a:bodyPr>
          <a:lstStyle/>
          <a:p>
            <a:r>
              <a:rPr lang="en-US" sz="1600" dirty="0" smtClean="0">
                <a:solidFill>
                  <a:srgbClr val="C00000"/>
                </a:solidFill>
                <a:latin typeface="Calibri" pitchFamily="34" charset="0"/>
              </a:rPr>
              <a:t>8 B/cycle</a:t>
            </a:r>
          </a:p>
        </p:txBody>
      </p:sp>
      <p:sp>
        <p:nvSpPr>
          <p:cNvPr id="19" name="TextBox 18"/>
          <p:cNvSpPr txBox="1"/>
          <p:nvPr/>
        </p:nvSpPr>
        <p:spPr>
          <a:xfrm>
            <a:off x="1143000" y="4267200"/>
            <a:ext cx="1058688" cy="338554"/>
          </a:xfrm>
          <a:prstGeom prst="rect">
            <a:avLst/>
          </a:prstGeom>
          <a:noFill/>
        </p:spPr>
        <p:txBody>
          <a:bodyPr wrap="none" rtlCol="0">
            <a:spAutoFit/>
          </a:bodyPr>
          <a:lstStyle/>
          <a:p>
            <a:r>
              <a:rPr lang="en-US" sz="1600" dirty="0" smtClean="0">
                <a:solidFill>
                  <a:srgbClr val="C00000"/>
                </a:solidFill>
                <a:latin typeface="Calibri" pitchFamily="34" charset="0"/>
              </a:rPr>
              <a:t>16 B/cycle</a:t>
            </a:r>
          </a:p>
        </p:txBody>
      </p:sp>
      <p:sp>
        <p:nvSpPr>
          <p:cNvPr id="20" name="TextBox 19"/>
          <p:cNvSpPr txBox="1"/>
          <p:nvPr/>
        </p:nvSpPr>
        <p:spPr>
          <a:xfrm>
            <a:off x="6247676" y="4267200"/>
            <a:ext cx="1296124" cy="338554"/>
          </a:xfrm>
          <a:prstGeom prst="rect">
            <a:avLst/>
          </a:prstGeom>
          <a:noFill/>
        </p:spPr>
        <p:txBody>
          <a:bodyPr wrap="none" rtlCol="0">
            <a:spAutoFit/>
          </a:bodyPr>
          <a:lstStyle/>
          <a:p>
            <a:r>
              <a:rPr lang="en-US" sz="1600" dirty="0" smtClean="0">
                <a:solidFill>
                  <a:srgbClr val="C00000"/>
                </a:solidFill>
                <a:latin typeface="Calibri" pitchFamily="34" charset="0"/>
              </a:rPr>
              <a:t>1 B/30 cycles</a:t>
            </a:r>
          </a:p>
        </p:txBody>
      </p:sp>
      <p:sp>
        <p:nvSpPr>
          <p:cNvPr id="21" name="TextBox 20"/>
          <p:cNvSpPr txBox="1"/>
          <p:nvPr/>
        </p:nvSpPr>
        <p:spPr>
          <a:xfrm>
            <a:off x="-25756" y="4267200"/>
            <a:ext cx="1244956" cy="338554"/>
          </a:xfrm>
          <a:prstGeom prst="rect">
            <a:avLst/>
          </a:prstGeom>
          <a:noFill/>
        </p:spPr>
        <p:txBody>
          <a:bodyPr wrap="none" rtlCol="0">
            <a:spAutoFit/>
          </a:bodyPr>
          <a:lstStyle/>
          <a:p>
            <a:r>
              <a:rPr lang="en-US" sz="1600" dirty="0" smtClean="0">
                <a:latin typeface="Calibri" pitchFamily="34" charset="0"/>
              </a:rPr>
              <a:t>Throughput:</a:t>
            </a:r>
          </a:p>
        </p:txBody>
      </p:sp>
      <p:sp>
        <p:nvSpPr>
          <p:cNvPr id="22" name="TextBox 21"/>
          <p:cNvSpPr txBox="1"/>
          <p:nvPr/>
        </p:nvSpPr>
        <p:spPr>
          <a:xfrm>
            <a:off x="-25756" y="4538246"/>
            <a:ext cx="891975" cy="338554"/>
          </a:xfrm>
          <a:prstGeom prst="rect">
            <a:avLst/>
          </a:prstGeom>
          <a:noFill/>
        </p:spPr>
        <p:txBody>
          <a:bodyPr wrap="none" rtlCol="0">
            <a:spAutoFit/>
          </a:bodyPr>
          <a:lstStyle/>
          <a:p>
            <a:r>
              <a:rPr lang="en-US" sz="1600" dirty="0" smtClean="0">
                <a:latin typeface="Calibri" pitchFamily="34" charset="0"/>
              </a:rPr>
              <a:t>Latency:</a:t>
            </a:r>
          </a:p>
        </p:txBody>
      </p:sp>
      <p:sp>
        <p:nvSpPr>
          <p:cNvPr id="23" name="TextBox 22"/>
          <p:cNvSpPr txBox="1"/>
          <p:nvPr/>
        </p:nvSpPr>
        <p:spPr>
          <a:xfrm>
            <a:off x="4527995" y="4538246"/>
            <a:ext cx="1046056" cy="338554"/>
          </a:xfrm>
          <a:prstGeom prst="rect">
            <a:avLst/>
          </a:prstGeom>
          <a:noFill/>
        </p:spPr>
        <p:txBody>
          <a:bodyPr wrap="none" rtlCol="0">
            <a:spAutoFit/>
          </a:bodyPr>
          <a:lstStyle/>
          <a:p>
            <a:r>
              <a:rPr lang="en-US" sz="1600" dirty="0" smtClean="0">
                <a:latin typeface="Calibri" pitchFamily="34" charset="0"/>
              </a:rPr>
              <a:t>100 cycles</a:t>
            </a:r>
          </a:p>
        </p:txBody>
      </p:sp>
      <p:sp>
        <p:nvSpPr>
          <p:cNvPr id="24" name="TextBox 23"/>
          <p:cNvSpPr txBox="1"/>
          <p:nvPr/>
        </p:nvSpPr>
        <p:spPr>
          <a:xfrm>
            <a:off x="2850373" y="4538246"/>
            <a:ext cx="941861" cy="338554"/>
          </a:xfrm>
          <a:prstGeom prst="rect">
            <a:avLst/>
          </a:prstGeom>
          <a:noFill/>
        </p:spPr>
        <p:txBody>
          <a:bodyPr wrap="none" rtlCol="0">
            <a:spAutoFit/>
          </a:bodyPr>
          <a:lstStyle/>
          <a:p>
            <a:r>
              <a:rPr lang="en-US" sz="1600" dirty="0" smtClean="0">
                <a:latin typeface="Calibri" pitchFamily="34" charset="0"/>
              </a:rPr>
              <a:t>14 cycles</a:t>
            </a:r>
          </a:p>
        </p:txBody>
      </p:sp>
      <p:sp>
        <p:nvSpPr>
          <p:cNvPr id="25" name="TextBox 24"/>
          <p:cNvSpPr txBox="1"/>
          <p:nvPr/>
        </p:nvSpPr>
        <p:spPr>
          <a:xfrm>
            <a:off x="1143000" y="4538246"/>
            <a:ext cx="837665" cy="338554"/>
          </a:xfrm>
          <a:prstGeom prst="rect">
            <a:avLst/>
          </a:prstGeom>
          <a:noFill/>
        </p:spPr>
        <p:txBody>
          <a:bodyPr wrap="none" rtlCol="0">
            <a:spAutoFit/>
          </a:bodyPr>
          <a:lstStyle/>
          <a:p>
            <a:r>
              <a:rPr lang="en-US" sz="1600" dirty="0" smtClean="0">
                <a:latin typeface="Calibri" pitchFamily="34" charset="0"/>
              </a:rPr>
              <a:t>3 cycles</a:t>
            </a:r>
          </a:p>
        </p:txBody>
      </p:sp>
      <p:sp>
        <p:nvSpPr>
          <p:cNvPr id="26" name="TextBox 25"/>
          <p:cNvSpPr txBox="1"/>
          <p:nvPr/>
        </p:nvSpPr>
        <p:spPr>
          <a:xfrm>
            <a:off x="6247676" y="4538246"/>
            <a:ext cx="853119" cy="338554"/>
          </a:xfrm>
          <a:prstGeom prst="rect">
            <a:avLst/>
          </a:prstGeom>
          <a:noFill/>
        </p:spPr>
        <p:txBody>
          <a:bodyPr wrap="none" rtlCol="0">
            <a:spAutoFit/>
          </a:bodyPr>
          <a:lstStyle/>
          <a:p>
            <a:r>
              <a:rPr lang="en-US" sz="1600" dirty="0" smtClean="0">
                <a:latin typeface="Calibri" pitchFamily="34" charset="0"/>
              </a:rPr>
              <a:t>millions</a:t>
            </a:r>
          </a:p>
        </p:txBody>
      </p:sp>
      <p:sp>
        <p:nvSpPr>
          <p:cNvPr id="28" name="TextBox 27"/>
          <p:cNvSpPr txBox="1"/>
          <p:nvPr/>
        </p:nvSpPr>
        <p:spPr>
          <a:xfrm>
            <a:off x="3759556" y="2055841"/>
            <a:ext cx="732893" cy="338554"/>
          </a:xfrm>
          <a:prstGeom prst="rect">
            <a:avLst/>
          </a:prstGeom>
          <a:noFill/>
        </p:spPr>
        <p:txBody>
          <a:bodyPr wrap="none" rtlCol="0">
            <a:spAutoFit/>
          </a:bodyPr>
          <a:lstStyle/>
          <a:p>
            <a:r>
              <a:rPr lang="en-US" sz="1600" dirty="0" smtClean="0">
                <a:latin typeface="Calibri" pitchFamily="34" charset="0"/>
              </a:rPr>
              <a:t>~4 MB</a:t>
            </a:r>
          </a:p>
        </p:txBody>
      </p:sp>
      <p:sp>
        <p:nvSpPr>
          <p:cNvPr id="29" name="TextBox 28"/>
          <p:cNvSpPr txBox="1"/>
          <p:nvPr/>
        </p:nvSpPr>
        <p:spPr>
          <a:xfrm>
            <a:off x="2107844" y="3200400"/>
            <a:ext cx="667169" cy="338554"/>
          </a:xfrm>
          <a:prstGeom prst="rect">
            <a:avLst/>
          </a:prstGeom>
          <a:noFill/>
        </p:spPr>
        <p:txBody>
          <a:bodyPr wrap="none" rtlCol="0">
            <a:spAutoFit/>
          </a:bodyPr>
          <a:lstStyle/>
          <a:p>
            <a:pPr algn="ctr"/>
            <a:r>
              <a:rPr lang="en-US" sz="1600" dirty="0" smtClean="0">
                <a:latin typeface="Calibri" pitchFamily="34" charset="0"/>
              </a:rPr>
              <a:t>32 KB</a:t>
            </a:r>
          </a:p>
        </p:txBody>
      </p:sp>
      <p:sp>
        <p:nvSpPr>
          <p:cNvPr id="31" name="TextBox 30"/>
          <p:cNvSpPr txBox="1"/>
          <p:nvPr/>
        </p:nvSpPr>
        <p:spPr>
          <a:xfrm>
            <a:off x="5670995" y="2057400"/>
            <a:ext cx="684803" cy="338554"/>
          </a:xfrm>
          <a:prstGeom prst="rect">
            <a:avLst/>
          </a:prstGeom>
          <a:noFill/>
        </p:spPr>
        <p:txBody>
          <a:bodyPr wrap="none" rtlCol="0">
            <a:spAutoFit/>
          </a:bodyPr>
          <a:lstStyle/>
          <a:p>
            <a:r>
              <a:rPr lang="en-US" sz="1600" dirty="0" smtClean="0">
                <a:latin typeface="Calibri" pitchFamily="34" charset="0"/>
              </a:rPr>
              <a:t>~4 GB</a:t>
            </a:r>
          </a:p>
        </p:txBody>
      </p:sp>
      <p:sp>
        <p:nvSpPr>
          <p:cNvPr id="32" name="TextBox 31"/>
          <p:cNvSpPr txBox="1"/>
          <p:nvPr/>
        </p:nvSpPr>
        <p:spPr>
          <a:xfrm>
            <a:off x="7869807" y="2057400"/>
            <a:ext cx="893193" cy="338554"/>
          </a:xfrm>
          <a:prstGeom prst="rect">
            <a:avLst/>
          </a:prstGeom>
          <a:noFill/>
        </p:spPr>
        <p:txBody>
          <a:bodyPr wrap="none" rtlCol="0">
            <a:spAutoFit/>
          </a:bodyPr>
          <a:lstStyle/>
          <a:p>
            <a:r>
              <a:rPr lang="en-US" sz="1600" dirty="0" smtClean="0">
                <a:latin typeface="Calibri" pitchFamily="34" charset="0"/>
              </a:rPr>
              <a:t>~500 GB</a:t>
            </a:r>
          </a:p>
        </p:txBody>
      </p:sp>
      <p:sp>
        <p:nvSpPr>
          <p:cNvPr id="33" name="TextBox 32"/>
          <p:cNvSpPr txBox="1"/>
          <p:nvPr/>
        </p:nvSpPr>
        <p:spPr>
          <a:xfrm>
            <a:off x="6934200" y="672780"/>
            <a:ext cx="2133600" cy="369332"/>
          </a:xfrm>
          <a:prstGeom prst="rect">
            <a:avLst/>
          </a:prstGeom>
          <a:noFill/>
        </p:spPr>
        <p:txBody>
          <a:bodyPr wrap="square" rtlCol="0">
            <a:spAutoFit/>
          </a:bodyPr>
          <a:lstStyle/>
          <a:p>
            <a:pPr algn="r"/>
            <a:r>
              <a:rPr lang="en-US" sz="1800" i="1" dirty="0" smtClean="0">
                <a:solidFill>
                  <a:schemeClr val="tx1">
                    <a:lumMod val="50000"/>
                    <a:lumOff val="50000"/>
                  </a:schemeClr>
                </a:solidFill>
                <a:latin typeface="Calibri" pitchFamily="34" charset="0"/>
              </a:rPr>
              <a:t>Not drawn to scale </a:t>
            </a:r>
          </a:p>
        </p:txBody>
      </p:sp>
      <p:sp>
        <p:nvSpPr>
          <p:cNvPr id="34" name="TextBox 33"/>
          <p:cNvSpPr txBox="1"/>
          <p:nvPr/>
        </p:nvSpPr>
        <p:spPr>
          <a:xfrm>
            <a:off x="381000" y="1219200"/>
            <a:ext cx="2496133" cy="369332"/>
          </a:xfrm>
          <a:prstGeom prst="rect">
            <a:avLst/>
          </a:prstGeom>
          <a:noFill/>
        </p:spPr>
        <p:txBody>
          <a:bodyPr wrap="none" rtlCol="0">
            <a:spAutoFit/>
          </a:bodyPr>
          <a:lstStyle/>
          <a:p>
            <a:r>
              <a:rPr lang="en-US" sz="1800" dirty="0" smtClean="0">
                <a:latin typeface="Calibri" pitchFamily="34" charset="0"/>
              </a:rPr>
              <a:t>L1/L2 cache: 64 B blocks</a:t>
            </a:r>
          </a:p>
        </p:txBody>
      </p:sp>
      <p:sp>
        <p:nvSpPr>
          <p:cNvPr id="36" name="Slide Number Placeholder 35"/>
          <p:cNvSpPr>
            <a:spLocks noGrp="1"/>
          </p:cNvSpPr>
          <p:nvPr>
            <p:ph type="sldNum" sz="quarter" idx="4"/>
          </p:nvPr>
        </p:nvSpPr>
        <p:spPr/>
        <p:txBody>
          <a:bodyPr/>
          <a:lstStyle/>
          <a:p>
            <a:fld id="{7CBE8339-D2AD-46DC-A898-FD1E949067F0}" type="slidenum">
              <a:rPr lang="en-US" smtClean="0"/>
              <a:pPr/>
              <a:t>23</a:t>
            </a:fld>
            <a:endParaRPr lang="en-US"/>
          </a:p>
        </p:txBody>
      </p:sp>
      <p:sp>
        <p:nvSpPr>
          <p:cNvPr id="35" name="Date Placeholder 34"/>
          <p:cNvSpPr>
            <a:spLocks noGrp="1"/>
          </p:cNvSpPr>
          <p:nvPr>
            <p:ph type="dt" sz="half" idx="2"/>
          </p:nvPr>
        </p:nvSpPr>
        <p:spPr/>
        <p:txBody>
          <a:bodyPr/>
          <a:lstStyle/>
          <a:p>
            <a:r>
              <a:rPr lang="en-US" smtClean="0"/>
              <a:t>Winter 2013</a:t>
            </a:r>
            <a:endParaRPr lang="en-US" dirty="0"/>
          </a:p>
        </p:txBody>
      </p:sp>
      <p:sp>
        <p:nvSpPr>
          <p:cNvPr id="37" name="Footer Placeholder 36"/>
          <p:cNvSpPr>
            <a:spLocks noGrp="1"/>
          </p:cNvSpPr>
          <p:nvPr>
            <p:ph type="ftr" sz="quarter" idx="3"/>
          </p:nvPr>
        </p:nvSpPr>
        <p:spPr/>
        <p:txBody>
          <a:body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US" smtClean="0"/>
              <a:t>Winter 2013</a:t>
            </a:r>
            <a:endParaRPr lang="en-US" dirty="0"/>
          </a:p>
        </p:txBody>
      </p:sp>
      <p:sp>
        <p:nvSpPr>
          <p:cNvPr id="3" name="Slide Number Placeholder 2"/>
          <p:cNvSpPr>
            <a:spLocks noGrp="1"/>
          </p:cNvSpPr>
          <p:nvPr>
            <p:ph type="sldNum" sz="quarter" idx="4"/>
          </p:nvPr>
        </p:nvSpPr>
        <p:spPr/>
        <p:txBody>
          <a:bodyPr/>
          <a:lstStyle/>
          <a:p>
            <a:fld id="{7CBE8339-D2AD-46DC-A898-FD1E949067F0}" type="slidenum">
              <a:rPr lang="en-US" smtClean="0"/>
              <a:pPr/>
              <a:t>24</a:t>
            </a:fld>
            <a:endParaRPr lang="en-US"/>
          </a:p>
        </p:txBody>
      </p:sp>
      <p:sp>
        <p:nvSpPr>
          <p:cNvPr id="4" name="Footer Placeholder 3"/>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20017044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Themes of CSE 351</a:t>
            </a:r>
          </a:p>
        </p:txBody>
      </p:sp>
      <p:sp>
        <p:nvSpPr>
          <p:cNvPr id="3" name="Content Placeholder 2"/>
          <p:cNvSpPr>
            <a:spLocks noGrp="1"/>
          </p:cNvSpPr>
          <p:nvPr>
            <p:ph idx="1"/>
          </p:nvPr>
        </p:nvSpPr>
        <p:spPr/>
        <p:txBody>
          <a:bodyPr/>
          <a:lstStyle/>
          <a:p>
            <a:r>
              <a:rPr lang="en-US"/>
              <a:t>Interfaces and abstractions</a:t>
            </a:r>
          </a:p>
          <a:p>
            <a:pPr lvl="1"/>
            <a:r>
              <a:rPr lang="en-US"/>
              <a:t>So far: data type abstractions in C; x86 instruction set architecture (interface to hardware)</a:t>
            </a:r>
          </a:p>
          <a:p>
            <a:pPr lvl="1"/>
            <a:r>
              <a:rPr lang="en-US"/>
              <a:t>Today: abstractions of </a:t>
            </a:r>
            <a:r>
              <a:rPr lang="en-US" i="1"/>
              <a:t>memory</a:t>
            </a:r>
            <a:endParaRPr lang="en-US"/>
          </a:p>
          <a:p>
            <a:pPr lvl="2"/>
            <a:r>
              <a:rPr lang="en-US"/>
              <a:t>Soon: process and virtual memory abstractions</a:t>
            </a:r>
          </a:p>
          <a:p>
            <a:pPr lvl="1"/>
            <a:endParaRPr lang="en-US"/>
          </a:p>
          <a:p>
            <a:r>
              <a:rPr lang="en-US"/>
              <a:t>Representation</a:t>
            </a:r>
          </a:p>
          <a:p>
            <a:pPr lvl="1"/>
            <a:r>
              <a:rPr lang="en-US"/>
              <a:t>Integers, floats, addresses, arrays, structs</a:t>
            </a:r>
          </a:p>
          <a:p>
            <a:r>
              <a:rPr lang="en-US"/>
              <a:t>Translation</a:t>
            </a:r>
          </a:p>
          <a:p>
            <a:pPr lvl="1"/>
            <a:r>
              <a:rPr lang="en-US"/>
              <a:t>Understand the assembly code that will be generated from C code</a:t>
            </a:r>
          </a:p>
          <a:p>
            <a:r>
              <a:rPr lang="en-US"/>
              <a:t>Control flow</a:t>
            </a:r>
          </a:p>
          <a:p>
            <a:pPr lvl="1"/>
            <a:r>
              <a:rPr lang="en-US"/>
              <a:t>Procedures and stacks; buffer overflows</a:t>
            </a:r>
          </a:p>
        </p:txBody>
      </p:sp>
      <p:sp>
        <p:nvSpPr>
          <p:cNvPr id="4" name="Date Placeholder 3"/>
          <p:cNvSpPr>
            <a:spLocks noGrp="1"/>
          </p:cNvSpPr>
          <p:nvPr>
            <p:ph type="dt" sz="half" idx="2"/>
          </p:nvPr>
        </p:nvSpPr>
        <p:spPr/>
        <p:txBody>
          <a:bodyPr/>
          <a:lstStyle/>
          <a:p>
            <a:r>
              <a:rPr lang="en-US" smtClean="0"/>
              <a:t>Winter 2013</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a:t>
            </a:fld>
            <a:endParaRPr lang="en-US"/>
          </a:p>
        </p:txBody>
      </p:sp>
      <p:sp>
        <p:nvSpPr>
          <p:cNvPr id="6" name="Footer Placeholder 5"/>
          <p:cNvSpPr>
            <a:spLocks noGrp="1"/>
          </p:cNvSpPr>
          <p:nvPr>
            <p:ph type="ftr" sz="quarter" idx="3"/>
          </p:nvPr>
        </p:nvSpPr>
        <p:spPr/>
        <p:txBody>
          <a:bodyPr/>
          <a:lstStyle/>
          <a:p>
            <a:r>
              <a:rPr lang="en-US" smtClean="0"/>
              <a:t>Memory and Caches I</a:t>
            </a:r>
            <a:endParaRPr lang="en-US" dirty="0"/>
          </a:p>
        </p:txBody>
      </p:sp>
    </p:spTree>
    <p:extLst>
      <p:ext uri="{BB962C8B-B14F-4D97-AF65-F5344CB8AC3E}">
        <p14:creationId xmlns:p14="http://schemas.microsoft.com/office/powerpoint/2010/main" val="42811689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memory </a:t>
            </a:r>
            <a:r>
              <a:rPr lang="en-US" smtClean="0"/>
              <a:t>accesses fast!</a:t>
            </a:r>
            <a:endParaRPr lang="en-US" dirty="0"/>
          </a:p>
        </p:txBody>
      </p:sp>
      <p:sp>
        <p:nvSpPr>
          <p:cNvPr id="3" name="Content Placeholder 2"/>
          <p:cNvSpPr>
            <a:spLocks noGrp="1"/>
          </p:cNvSpPr>
          <p:nvPr>
            <p:ph idx="1"/>
          </p:nvPr>
        </p:nvSpPr>
        <p:spPr/>
        <p:txBody>
          <a:bodyPr/>
          <a:lstStyle/>
          <a:p>
            <a:r>
              <a:rPr lang="en-US" dirty="0" smtClean="0"/>
              <a:t>Cache basics</a:t>
            </a:r>
          </a:p>
          <a:p>
            <a:r>
              <a:rPr lang="en-US" dirty="0"/>
              <a:t>Principle of locality</a:t>
            </a:r>
            <a:endParaRPr lang="en-US" dirty="0" smtClean="0"/>
          </a:p>
          <a:p>
            <a:r>
              <a:rPr lang="en-US" dirty="0" smtClean="0"/>
              <a:t>Memory hierarchies</a:t>
            </a:r>
          </a:p>
          <a:p>
            <a:r>
              <a:rPr lang="en-US" dirty="0" smtClean="0"/>
              <a:t>Cache organization</a:t>
            </a:r>
          </a:p>
          <a:p>
            <a:r>
              <a:rPr lang="en-US" dirty="0" smtClean="0"/>
              <a:t>Program optimizations that consider caches</a:t>
            </a:r>
          </a:p>
        </p:txBody>
      </p:sp>
      <p:sp>
        <p:nvSpPr>
          <p:cNvPr id="5" name="Slide Number Placeholder 4"/>
          <p:cNvSpPr>
            <a:spLocks noGrp="1"/>
          </p:cNvSpPr>
          <p:nvPr>
            <p:ph type="sldNum" sz="quarter" idx="4"/>
          </p:nvPr>
        </p:nvSpPr>
        <p:spPr/>
        <p:txBody>
          <a:bodyPr/>
          <a:lstStyle/>
          <a:p>
            <a:fld id="{7CBE8339-D2AD-46DC-A898-FD1E949067F0}" type="slidenum">
              <a:rPr lang="en-US" smtClean="0"/>
              <a:pPr/>
              <a:t>4</a:t>
            </a:fld>
            <a:endParaRPr lang="en-US"/>
          </a:p>
        </p:txBody>
      </p:sp>
      <p:sp>
        <p:nvSpPr>
          <p:cNvPr id="6" name="Date Placeholder 5"/>
          <p:cNvSpPr>
            <a:spLocks noGrp="1"/>
          </p:cNvSpPr>
          <p:nvPr>
            <p:ph type="dt" sz="half" idx="2"/>
          </p:nvPr>
        </p:nvSpPr>
        <p:spPr/>
        <p:txBody>
          <a:bodyPr/>
          <a:lstStyle/>
          <a:p>
            <a:r>
              <a:rPr lang="en-US" smtClean="0"/>
              <a:t>Winter 2013</a:t>
            </a:r>
            <a:endParaRPr lang="en-US" dirty="0"/>
          </a:p>
        </p:txBody>
      </p:sp>
      <p:sp>
        <p:nvSpPr>
          <p:cNvPr id="7" name="Footer Placeholder 6"/>
          <p:cNvSpPr>
            <a:spLocks noGrp="1"/>
          </p:cNvSpPr>
          <p:nvPr>
            <p:ph type="ftr" sz="quarter" idx="3"/>
          </p:nvPr>
        </p:nvSpPr>
        <p:spPr/>
        <p:txBody>
          <a:body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How does execution time grow with SIZE?</a:t>
            </a:r>
            <a:endParaRPr lang="en-US" dirty="0"/>
          </a:p>
        </p:txBody>
      </p:sp>
      <p:sp>
        <p:nvSpPr>
          <p:cNvPr id="10" name="Date Placeholder 9"/>
          <p:cNvSpPr>
            <a:spLocks noGrp="1"/>
          </p:cNvSpPr>
          <p:nvPr>
            <p:ph type="dt" sz="half" idx="2"/>
          </p:nvPr>
        </p:nvSpPr>
        <p:spPr/>
        <p:txBody>
          <a:bodyPr/>
          <a:lstStyle/>
          <a:p>
            <a:r>
              <a:rPr lang="en-US" smtClean="0"/>
              <a:t>Winter 2013</a:t>
            </a:r>
            <a:endParaRPr lang="en-US" dirty="0"/>
          </a:p>
        </p:txBody>
      </p:sp>
      <p:sp>
        <p:nvSpPr>
          <p:cNvPr id="2" name="Slide Number Placeholder 1"/>
          <p:cNvSpPr>
            <a:spLocks noGrp="1"/>
          </p:cNvSpPr>
          <p:nvPr>
            <p:ph type="sldNum" sz="quarter" idx="4"/>
          </p:nvPr>
        </p:nvSpPr>
        <p:spPr/>
        <p:txBody>
          <a:bodyPr/>
          <a:lstStyle/>
          <a:p>
            <a:fld id="{7CBE8339-D2AD-46DC-A898-FD1E949067F0}" type="slidenum">
              <a:rPr lang="en-US" smtClean="0"/>
              <a:pPr/>
              <a:t>5</a:t>
            </a:fld>
            <a:endParaRPr lang="en-US"/>
          </a:p>
        </p:txBody>
      </p:sp>
      <p:sp>
        <p:nvSpPr>
          <p:cNvPr id="11" name="Footer Placeholder 10"/>
          <p:cNvSpPr>
            <a:spLocks noGrp="1"/>
          </p:cNvSpPr>
          <p:nvPr>
            <p:ph type="ftr" sz="quarter" idx="3"/>
          </p:nvPr>
        </p:nvSpPr>
        <p:spPr/>
        <p:txBody>
          <a:bodyPr/>
          <a:lstStyle/>
          <a:p>
            <a:r>
              <a:rPr lang="en-US" smtClean="0"/>
              <a:t>Memory and Caches I</a:t>
            </a:r>
            <a:endParaRPr lang="en-US"/>
          </a:p>
        </p:txBody>
      </p:sp>
      <p:sp>
        <p:nvSpPr>
          <p:cNvPr id="16388" name="Rectangle 3"/>
          <p:cNvSpPr>
            <a:spLocks noGrp="1" noChangeArrowheads="1"/>
          </p:cNvSpPr>
          <p:nvPr>
            <p:ph type="body" idx="4294967295"/>
          </p:nvPr>
        </p:nvSpPr>
        <p:spPr>
          <a:xfrm>
            <a:off x="503238" y="1128379"/>
            <a:ext cx="7370762" cy="5245100"/>
          </a:xfrm>
        </p:spPr>
        <p:txBody>
          <a:bodyPr/>
          <a:lstStyle/>
          <a:p>
            <a:pPr>
              <a:buFont typeface="Wingdings" charset="0"/>
              <a:buNone/>
            </a:pPr>
            <a:endParaRPr lang="en-US" dirty="0" smtClean="0">
              <a:latin typeface="Trebuchet MS" charset="0"/>
              <a:ea typeface="ＭＳ Ｐゴシック" charset="0"/>
              <a:cs typeface="ＭＳ Ｐゴシック" charset="0"/>
            </a:endParaRPr>
          </a:p>
          <a:p>
            <a:pPr>
              <a:buFont typeface="Wingdings" charset="0"/>
              <a:buNone/>
            </a:pPr>
            <a:r>
              <a:rPr lang="en-US" b="1" dirty="0" err="1" smtClean="0">
                <a:latin typeface="Courier New" charset="0"/>
                <a:ea typeface="ＭＳ Ｐゴシック" charset="0"/>
                <a:cs typeface="ＭＳ Ｐゴシック" charset="0"/>
              </a:rPr>
              <a:t>int</a:t>
            </a:r>
            <a:r>
              <a:rPr lang="en-US" b="1" dirty="0" smtClean="0">
                <a:latin typeface="Courier New" charset="0"/>
                <a:ea typeface="ＭＳ Ｐゴシック" charset="0"/>
                <a:cs typeface="ＭＳ Ｐゴシック" charset="0"/>
              </a:rPr>
              <a:t> </a:t>
            </a:r>
            <a:r>
              <a:rPr lang="en-US" b="1" dirty="0" err="1" smtClean="0">
                <a:latin typeface="Courier New" charset="0"/>
                <a:ea typeface="ＭＳ Ｐゴシック" charset="0"/>
                <a:cs typeface="ＭＳ Ｐゴシック" charset="0"/>
              </a:rPr>
              <a:t>array[SIZE</a:t>
            </a:r>
            <a:r>
              <a:rPr lang="en-US" b="1" dirty="0" smtClean="0">
                <a:latin typeface="Courier New" charset="0"/>
                <a:ea typeface="ＭＳ Ｐゴシック" charset="0"/>
                <a:cs typeface="ＭＳ Ｐゴシック" charset="0"/>
              </a:rPr>
              <a:t>];  </a:t>
            </a:r>
          </a:p>
          <a:p>
            <a:pPr>
              <a:buFont typeface="Wingdings" charset="0"/>
              <a:buNone/>
            </a:pPr>
            <a:r>
              <a:rPr lang="en-US" b="1" dirty="0" err="1" smtClean="0">
                <a:latin typeface="Courier New" charset="0"/>
                <a:ea typeface="ＭＳ Ｐゴシック" charset="0"/>
                <a:cs typeface="ＭＳ Ｐゴシック" charset="0"/>
              </a:rPr>
              <a:t>int</a:t>
            </a:r>
            <a:r>
              <a:rPr lang="en-US" b="1" dirty="0" smtClean="0">
                <a:latin typeface="Courier New" charset="0"/>
                <a:ea typeface="ＭＳ Ｐゴシック" charset="0"/>
                <a:cs typeface="ＭＳ Ｐゴシック" charset="0"/>
              </a:rPr>
              <a:t> A = 0;  </a:t>
            </a:r>
          </a:p>
          <a:p>
            <a:pPr>
              <a:buFont typeface="Wingdings" charset="0"/>
              <a:buNone/>
            </a:pPr>
            <a:endParaRPr lang="en-US" b="1" dirty="0" smtClean="0">
              <a:latin typeface="Courier New" charset="0"/>
              <a:ea typeface="ＭＳ Ｐゴシック" charset="0"/>
              <a:cs typeface="ＭＳ Ｐゴシック" charset="0"/>
            </a:endParaRPr>
          </a:p>
          <a:p>
            <a:pPr>
              <a:buFont typeface="Wingdings" charset="0"/>
              <a:buNone/>
            </a:pPr>
            <a:r>
              <a:rPr lang="en-US" b="1" dirty="0" smtClean="0">
                <a:latin typeface="Courier New" charset="0"/>
                <a:ea typeface="ＭＳ Ｐゴシック" charset="0"/>
                <a:cs typeface="ＭＳ Ｐゴシック" charset="0"/>
              </a:rPr>
              <a:t>for (</a:t>
            </a:r>
            <a:r>
              <a:rPr lang="en-US" b="1" dirty="0" err="1" smtClean="0">
                <a:latin typeface="Courier New" charset="0"/>
                <a:ea typeface="ＭＳ Ｐゴシック" charset="0"/>
                <a:cs typeface="ＭＳ Ｐゴシック" charset="0"/>
              </a:rPr>
              <a:t>int</a:t>
            </a:r>
            <a:r>
              <a:rPr lang="en-US" b="1" dirty="0" smtClean="0">
                <a:latin typeface="Courier New" charset="0"/>
                <a:ea typeface="ＭＳ Ｐゴシック" charset="0"/>
                <a:cs typeface="ＭＳ Ｐゴシック" charset="0"/>
              </a:rPr>
              <a:t> </a:t>
            </a:r>
            <a:r>
              <a:rPr lang="en-US" b="1" dirty="0" err="1" smtClean="0">
                <a:latin typeface="Courier New" charset="0"/>
                <a:ea typeface="ＭＳ Ｐゴシック" charset="0"/>
                <a:cs typeface="ＭＳ Ｐゴシック" charset="0"/>
              </a:rPr>
              <a:t>i</a:t>
            </a:r>
            <a:r>
              <a:rPr lang="en-US" b="1" dirty="0" smtClean="0">
                <a:latin typeface="Courier New" charset="0"/>
                <a:ea typeface="ＭＳ Ｐゴシック" charset="0"/>
                <a:cs typeface="ＭＳ Ｐゴシック" charset="0"/>
              </a:rPr>
              <a:t> = 0 ; </a:t>
            </a:r>
            <a:r>
              <a:rPr lang="en-US" b="1" dirty="0" err="1" smtClean="0">
                <a:latin typeface="Courier New" charset="0"/>
                <a:ea typeface="ＭＳ Ｐゴシック" charset="0"/>
                <a:cs typeface="ＭＳ Ｐゴシック" charset="0"/>
              </a:rPr>
              <a:t>i</a:t>
            </a:r>
            <a:r>
              <a:rPr lang="en-US" b="1" dirty="0" smtClean="0">
                <a:latin typeface="Courier New" charset="0"/>
                <a:ea typeface="ＭＳ Ｐゴシック" charset="0"/>
                <a:cs typeface="ＭＳ Ｐゴシック" charset="0"/>
              </a:rPr>
              <a:t> &lt; 200000 ; ++ </a:t>
            </a:r>
            <a:r>
              <a:rPr lang="en-US" b="1" dirty="0" err="1" smtClean="0">
                <a:latin typeface="Courier New" charset="0"/>
                <a:ea typeface="ＭＳ Ｐゴシック" charset="0"/>
                <a:cs typeface="ＭＳ Ｐゴシック" charset="0"/>
              </a:rPr>
              <a:t>i</a:t>
            </a:r>
            <a:r>
              <a:rPr lang="en-US" b="1" dirty="0" smtClean="0">
                <a:latin typeface="Courier New" charset="0"/>
                <a:ea typeface="ＭＳ Ｐゴシック" charset="0"/>
                <a:cs typeface="ＭＳ Ｐゴシック" charset="0"/>
              </a:rPr>
              <a:t>) {         </a:t>
            </a:r>
          </a:p>
          <a:p>
            <a:pPr>
              <a:buFont typeface="Wingdings" charset="0"/>
              <a:buNone/>
            </a:pPr>
            <a:r>
              <a:rPr lang="en-US" b="1" dirty="0" smtClean="0">
                <a:latin typeface="Courier New" charset="0"/>
                <a:ea typeface="ＭＳ Ｐゴシック" charset="0"/>
                <a:cs typeface="ＭＳ Ｐゴシック" charset="0"/>
              </a:rPr>
              <a:t>	for (</a:t>
            </a:r>
            <a:r>
              <a:rPr lang="en-US" b="1" dirty="0" err="1" smtClean="0">
                <a:latin typeface="Courier New" charset="0"/>
                <a:ea typeface="ＭＳ Ｐゴシック" charset="0"/>
                <a:cs typeface="ＭＳ Ｐゴシック" charset="0"/>
              </a:rPr>
              <a:t>int</a:t>
            </a:r>
            <a:r>
              <a:rPr lang="en-US" b="1" dirty="0" smtClean="0">
                <a:latin typeface="Courier New" charset="0"/>
                <a:ea typeface="ＭＳ Ｐゴシック" charset="0"/>
                <a:cs typeface="ＭＳ Ｐゴシック" charset="0"/>
              </a:rPr>
              <a:t> </a:t>
            </a:r>
            <a:r>
              <a:rPr lang="en-US" b="1" dirty="0" err="1" smtClean="0">
                <a:latin typeface="Courier New" charset="0"/>
                <a:ea typeface="ＭＳ Ｐゴシック" charset="0"/>
                <a:cs typeface="ＭＳ Ｐゴシック" charset="0"/>
              </a:rPr>
              <a:t>j</a:t>
            </a:r>
            <a:r>
              <a:rPr lang="en-US" b="1" dirty="0" smtClean="0">
                <a:latin typeface="Courier New" charset="0"/>
                <a:ea typeface="ＭＳ Ｐゴシック" charset="0"/>
                <a:cs typeface="ＭＳ Ｐゴシック" charset="0"/>
              </a:rPr>
              <a:t> = 0 ; </a:t>
            </a:r>
            <a:r>
              <a:rPr lang="en-US" b="1" dirty="0" err="1" smtClean="0">
                <a:latin typeface="Courier New" charset="0"/>
                <a:ea typeface="ＭＳ Ｐゴシック" charset="0"/>
                <a:cs typeface="ＭＳ Ｐゴシック" charset="0"/>
              </a:rPr>
              <a:t>j</a:t>
            </a:r>
            <a:r>
              <a:rPr lang="en-US" b="1" dirty="0" smtClean="0">
                <a:latin typeface="Courier New" charset="0"/>
                <a:ea typeface="ＭＳ Ｐゴシック" charset="0"/>
                <a:cs typeface="ＭＳ Ｐゴシック" charset="0"/>
              </a:rPr>
              <a:t> &lt; SIZE ; ++ </a:t>
            </a:r>
            <a:r>
              <a:rPr lang="en-US" b="1" dirty="0" err="1" smtClean="0">
                <a:latin typeface="Courier New" charset="0"/>
                <a:ea typeface="ＭＳ Ｐゴシック" charset="0"/>
                <a:cs typeface="ＭＳ Ｐゴシック" charset="0"/>
              </a:rPr>
              <a:t>j</a:t>
            </a:r>
            <a:r>
              <a:rPr lang="en-US" b="1" dirty="0" smtClean="0">
                <a:latin typeface="Courier New" charset="0"/>
                <a:ea typeface="ＭＳ Ｐゴシック" charset="0"/>
                <a:cs typeface="ＭＳ Ｐゴシック" charset="0"/>
              </a:rPr>
              <a:t>) {                </a:t>
            </a:r>
          </a:p>
          <a:p>
            <a:pPr>
              <a:buFont typeface="Wingdings" charset="0"/>
              <a:buNone/>
            </a:pPr>
            <a:r>
              <a:rPr lang="en-US" b="1" dirty="0" smtClean="0">
                <a:latin typeface="Courier New" charset="0"/>
                <a:ea typeface="ＭＳ Ｐゴシック" charset="0"/>
                <a:cs typeface="ＭＳ Ｐゴシック" charset="0"/>
              </a:rPr>
              <a:t>		A += </a:t>
            </a:r>
            <a:r>
              <a:rPr lang="en-US" b="1" dirty="0" err="1" smtClean="0">
                <a:latin typeface="Courier New" charset="0"/>
                <a:ea typeface="ＭＳ Ｐゴシック" charset="0"/>
                <a:cs typeface="ＭＳ Ｐゴシック" charset="0"/>
              </a:rPr>
              <a:t>array[j</a:t>
            </a:r>
            <a:r>
              <a:rPr lang="en-US" b="1" dirty="0" smtClean="0">
                <a:latin typeface="Courier New" charset="0"/>
                <a:ea typeface="ＭＳ Ｐゴシック" charset="0"/>
                <a:cs typeface="ＭＳ Ｐゴシック" charset="0"/>
              </a:rPr>
              <a:t>];         </a:t>
            </a:r>
          </a:p>
          <a:p>
            <a:pPr>
              <a:buFont typeface="Wingdings" charset="0"/>
              <a:buNone/>
            </a:pPr>
            <a:r>
              <a:rPr lang="en-US" b="1" dirty="0" smtClean="0">
                <a:latin typeface="Courier New" charset="0"/>
                <a:ea typeface="ＭＳ Ｐゴシック" charset="0"/>
                <a:cs typeface="ＭＳ Ｐゴシック" charset="0"/>
              </a:rPr>
              <a:t>	}  </a:t>
            </a:r>
          </a:p>
          <a:p>
            <a:pPr>
              <a:buFont typeface="Wingdings" charset="0"/>
              <a:buNone/>
            </a:pPr>
            <a:r>
              <a:rPr lang="en-US" b="1" dirty="0" smtClean="0">
                <a:latin typeface="Courier New" charset="0"/>
                <a:ea typeface="ＭＳ Ｐゴシック" charset="0"/>
                <a:cs typeface="ＭＳ Ｐゴシック" charset="0"/>
              </a:rPr>
              <a:t>}</a:t>
            </a:r>
            <a:endParaRPr lang="en-US" b="1" dirty="0">
              <a:latin typeface="Courier New" charset="0"/>
              <a:ea typeface="ＭＳ Ｐゴシック" charset="0"/>
              <a:cs typeface="ＭＳ Ｐゴシック" charset="0"/>
            </a:endParaRPr>
          </a:p>
        </p:txBody>
      </p:sp>
      <p:sp>
        <p:nvSpPr>
          <p:cNvPr id="16389" name="Line 4"/>
          <p:cNvSpPr>
            <a:spLocks noChangeShapeType="1"/>
          </p:cNvSpPr>
          <p:nvPr/>
        </p:nvSpPr>
        <p:spPr bwMode="auto">
          <a:xfrm>
            <a:off x="6211425" y="4471456"/>
            <a:ext cx="0" cy="1882588"/>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lIns="82058" tIns="41029" rIns="82058" bIns="41029" anchor="ctr">
            <a:spAutoFit/>
          </a:bodyPr>
          <a:lstStyle/>
          <a:p>
            <a:endParaRPr lang="en-US"/>
          </a:p>
        </p:txBody>
      </p:sp>
      <p:sp>
        <p:nvSpPr>
          <p:cNvPr id="16390" name="Line 5"/>
          <p:cNvSpPr>
            <a:spLocks noChangeShapeType="1"/>
          </p:cNvSpPr>
          <p:nvPr/>
        </p:nvSpPr>
        <p:spPr bwMode="auto">
          <a:xfrm flipH="1">
            <a:off x="6211425" y="6354044"/>
            <a:ext cx="22860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82058" tIns="41029" rIns="82058" bIns="41029" anchor="ctr">
            <a:spAutoFit/>
          </a:bodyPr>
          <a:lstStyle/>
          <a:p>
            <a:endParaRPr lang="en-US"/>
          </a:p>
        </p:txBody>
      </p:sp>
      <p:sp>
        <p:nvSpPr>
          <p:cNvPr id="16391" name="Text Box 6"/>
          <p:cNvSpPr txBox="1">
            <a:spLocks noChangeArrowheads="1"/>
          </p:cNvSpPr>
          <p:nvPr/>
        </p:nvSpPr>
        <p:spPr bwMode="auto">
          <a:xfrm>
            <a:off x="7735426" y="6354045"/>
            <a:ext cx="657765" cy="39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a:defRPr sz="2000">
                <a:solidFill>
                  <a:schemeClr val="tx1"/>
                </a:solidFill>
                <a:latin typeface="Trebuchet MS" charset="0"/>
                <a:ea typeface="ＭＳ Ｐゴシック" charset="0"/>
                <a:cs typeface="ＭＳ Ｐゴシック" charset="0"/>
              </a:defRPr>
            </a:lvl1pPr>
            <a:lvl2pPr marL="37931725" indent="-37474525">
              <a:defRPr sz="2000">
                <a:solidFill>
                  <a:schemeClr val="tx1"/>
                </a:solidFill>
                <a:latin typeface="Trebuchet MS" charset="0"/>
                <a:ea typeface="ＭＳ Ｐゴシック" charset="0"/>
              </a:defRPr>
            </a:lvl2pPr>
            <a:lvl3pPr>
              <a:defRPr sz="2000">
                <a:solidFill>
                  <a:schemeClr val="tx1"/>
                </a:solidFill>
                <a:latin typeface="Trebuchet MS" charset="0"/>
                <a:ea typeface="ＭＳ Ｐゴシック" charset="0"/>
              </a:defRPr>
            </a:lvl3pPr>
            <a:lvl4pPr>
              <a:defRPr sz="2000">
                <a:solidFill>
                  <a:schemeClr val="tx1"/>
                </a:solidFill>
                <a:latin typeface="Trebuchet MS" charset="0"/>
                <a:ea typeface="ＭＳ Ｐゴシック" charset="0"/>
              </a:defRPr>
            </a:lvl4pPr>
            <a:lvl5pPr>
              <a:defRPr sz="2000">
                <a:solidFill>
                  <a:schemeClr val="tx1"/>
                </a:solidFill>
                <a:latin typeface="Trebuchet MS" charset="0"/>
                <a:ea typeface="ＭＳ Ｐゴシック" charset="0"/>
              </a:defRPr>
            </a:lvl5pPr>
            <a:lvl6pPr marL="457200" eaLnBrk="0" fontAlgn="base" hangingPunct="0">
              <a:spcBef>
                <a:spcPct val="0"/>
              </a:spcBef>
              <a:spcAft>
                <a:spcPct val="0"/>
              </a:spcAft>
              <a:defRPr sz="2000">
                <a:solidFill>
                  <a:schemeClr val="tx1"/>
                </a:solidFill>
                <a:latin typeface="Trebuchet MS" charset="0"/>
                <a:ea typeface="ＭＳ Ｐゴシック" charset="0"/>
              </a:defRPr>
            </a:lvl6pPr>
            <a:lvl7pPr marL="914400" eaLnBrk="0" fontAlgn="base" hangingPunct="0">
              <a:spcBef>
                <a:spcPct val="0"/>
              </a:spcBef>
              <a:spcAft>
                <a:spcPct val="0"/>
              </a:spcAft>
              <a:defRPr sz="2000">
                <a:solidFill>
                  <a:schemeClr val="tx1"/>
                </a:solidFill>
                <a:latin typeface="Trebuchet MS" charset="0"/>
                <a:ea typeface="ＭＳ Ｐゴシック" charset="0"/>
              </a:defRPr>
            </a:lvl7pPr>
            <a:lvl8pPr marL="1371600" eaLnBrk="0" fontAlgn="base" hangingPunct="0">
              <a:spcBef>
                <a:spcPct val="0"/>
              </a:spcBef>
              <a:spcAft>
                <a:spcPct val="0"/>
              </a:spcAft>
              <a:defRPr sz="2000">
                <a:solidFill>
                  <a:schemeClr val="tx1"/>
                </a:solidFill>
                <a:latin typeface="Trebuchet MS" charset="0"/>
                <a:ea typeface="ＭＳ Ｐゴシック" charset="0"/>
              </a:defRPr>
            </a:lvl8pPr>
            <a:lvl9pPr marL="1828800" eaLnBrk="0" fontAlgn="base" hangingPunct="0">
              <a:spcBef>
                <a:spcPct val="0"/>
              </a:spcBef>
              <a:spcAft>
                <a:spcPct val="0"/>
              </a:spcAft>
              <a:defRPr sz="2000">
                <a:solidFill>
                  <a:schemeClr val="tx1"/>
                </a:solidFill>
                <a:latin typeface="Trebuchet MS" charset="0"/>
                <a:ea typeface="ＭＳ Ｐゴシック" charset="0"/>
              </a:defRPr>
            </a:lvl9pPr>
          </a:lstStyle>
          <a:p>
            <a:r>
              <a:rPr lang="en-US" b="1"/>
              <a:t>SIZE</a:t>
            </a:r>
          </a:p>
        </p:txBody>
      </p:sp>
      <p:sp>
        <p:nvSpPr>
          <p:cNvPr id="16392" name="Text Box 7"/>
          <p:cNvSpPr txBox="1">
            <a:spLocks noChangeArrowheads="1"/>
          </p:cNvSpPr>
          <p:nvPr/>
        </p:nvSpPr>
        <p:spPr bwMode="auto">
          <a:xfrm>
            <a:off x="5518698" y="4673162"/>
            <a:ext cx="743852" cy="39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a:defRPr sz="2000">
                <a:solidFill>
                  <a:schemeClr val="tx1"/>
                </a:solidFill>
                <a:latin typeface="Trebuchet MS" charset="0"/>
                <a:ea typeface="ＭＳ Ｐゴシック" charset="0"/>
                <a:cs typeface="ＭＳ Ｐゴシック" charset="0"/>
              </a:defRPr>
            </a:lvl1pPr>
            <a:lvl2pPr marL="37931725" indent="-37474525">
              <a:defRPr sz="2000">
                <a:solidFill>
                  <a:schemeClr val="tx1"/>
                </a:solidFill>
                <a:latin typeface="Trebuchet MS" charset="0"/>
                <a:ea typeface="ＭＳ Ｐゴシック" charset="0"/>
              </a:defRPr>
            </a:lvl2pPr>
            <a:lvl3pPr>
              <a:defRPr sz="2000">
                <a:solidFill>
                  <a:schemeClr val="tx1"/>
                </a:solidFill>
                <a:latin typeface="Trebuchet MS" charset="0"/>
                <a:ea typeface="ＭＳ Ｐゴシック" charset="0"/>
              </a:defRPr>
            </a:lvl3pPr>
            <a:lvl4pPr>
              <a:defRPr sz="2000">
                <a:solidFill>
                  <a:schemeClr val="tx1"/>
                </a:solidFill>
                <a:latin typeface="Trebuchet MS" charset="0"/>
                <a:ea typeface="ＭＳ Ｐゴシック" charset="0"/>
              </a:defRPr>
            </a:lvl4pPr>
            <a:lvl5pPr>
              <a:defRPr sz="2000">
                <a:solidFill>
                  <a:schemeClr val="tx1"/>
                </a:solidFill>
                <a:latin typeface="Trebuchet MS" charset="0"/>
                <a:ea typeface="ＭＳ Ｐゴシック" charset="0"/>
              </a:defRPr>
            </a:lvl5pPr>
            <a:lvl6pPr marL="457200" eaLnBrk="0" fontAlgn="base" hangingPunct="0">
              <a:spcBef>
                <a:spcPct val="0"/>
              </a:spcBef>
              <a:spcAft>
                <a:spcPct val="0"/>
              </a:spcAft>
              <a:defRPr sz="2000">
                <a:solidFill>
                  <a:schemeClr val="tx1"/>
                </a:solidFill>
                <a:latin typeface="Trebuchet MS" charset="0"/>
                <a:ea typeface="ＭＳ Ｐゴシック" charset="0"/>
              </a:defRPr>
            </a:lvl6pPr>
            <a:lvl7pPr marL="914400" eaLnBrk="0" fontAlgn="base" hangingPunct="0">
              <a:spcBef>
                <a:spcPct val="0"/>
              </a:spcBef>
              <a:spcAft>
                <a:spcPct val="0"/>
              </a:spcAft>
              <a:defRPr sz="2000">
                <a:solidFill>
                  <a:schemeClr val="tx1"/>
                </a:solidFill>
                <a:latin typeface="Trebuchet MS" charset="0"/>
                <a:ea typeface="ＭＳ Ｐゴシック" charset="0"/>
              </a:defRPr>
            </a:lvl7pPr>
            <a:lvl8pPr marL="1371600" eaLnBrk="0" fontAlgn="base" hangingPunct="0">
              <a:spcBef>
                <a:spcPct val="0"/>
              </a:spcBef>
              <a:spcAft>
                <a:spcPct val="0"/>
              </a:spcAft>
              <a:defRPr sz="2000">
                <a:solidFill>
                  <a:schemeClr val="tx1"/>
                </a:solidFill>
                <a:latin typeface="Trebuchet MS" charset="0"/>
                <a:ea typeface="ＭＳ Ｐゴシック" charset="0"/>
              </a:defRPr>
            </a:lvl8pPr>
            <a:lvl9pPr marL="1828800" eaLnBrk="0" fontAlgn="base" hangingPunct="0">
              <a:spcBef>
                <a:spcPct val="0"/>
              </a:spcBef>
              <a:spcAft>
                <a:spcPct val="0"/>
              </a:spcAft>
              <a:defRPr sz="2000">
                <a:solidFill>
                  <a:schemeClr val="tx1"/>
                </a:solidFill>
                <a:latin typeface="Trebuchet MS" charset="0"/>
                <a:ea typeface="ＭＳ Ｐゴシック" charset="0"/>
              </a:defRPr>
            </a:lvl9pPr>
          </a:lstStyle>
          <a:p>
            <a:r>
              <a:rPr lang="en-US" b="1"/>
              <a:t>TIME</a:t>
            </a:r>
          </a:p>
        </p:txBody>
      </p:sp>
      <p:sp>
        <p:nvSpPr>
          <p:cNvPr id="16393" name="Text Box 8"/>
          <p:cNvSpPr txBox="1">
            <a:spLocks noChangeArrowheads="1"/>
          </p:cNvSpPr>
          <p:nvPr/>
        </p:nvSpPr>
        <p:spPr bwMode="auto">
          <a:xfrm>
            <a:off x="4756699" y="5430409"/>
            <a:ext cx="1206343" cy="75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a:defRPr sz="2000">
                <a:solidFill>
                  <a:schemeClr val="tx1"/>
                </a:solidFill>
                <a:latin typeface="Trebuchet MS" charset="0"/>
                <a:ea typeface="ＭＳ Ｐゴシック" charset="0"/>
                <a:cs typeface="ＭＳ Ｐゴシック" charset="0"/>
              </a:defRPr>
            </a:lvl1pPr>
            <a:lvl2pPr marL="37931725" indent="-37474525">
              <a:defRPr sz="2000">
                <a:solidFill>
                  <a:schemeClr val="tx1"/>
                </a:solidFill>
                <a:latin typeface="Trebuchet MS" charset="0"/>
                <a:ea typeface="ＭＳ Ｐゴシック" charset="0"/>
              </a:defRPr>
            </a:lvl2pPr>
            <a:lvl3pPr>
              <a:defRPr sz="2000">
                <a:solidFill>
                  <a:schemeClr val="tx1"/>
                </a:solidFill>
                <a:latin typeface="Trebuchet MS" charset="0"/>
                <a:ea typeface="ＭＳ Ｐゴシック" charset="0"/>
              </a:defRPr>
            </a:lvl3pPr>
            <a:lvl4pPr>
              <a:defRPr sz="2000">
                <a:solidFill>
                  <a:schemeClr val="tx1"/>
                </a:solidFill>
                <a:latin typeface="Trebuchet MS" charset="0"/>
                <a:ea typeface="ＭＳ Ｐゴシック" charset="0"/>
              </a:defRPr>
            </a:lvl4pPr>
            <a:lvl5pPr>
              <a:defRPr sz="2000">
                <a:solidFill>
                  <a:schemeClr val="tx1"/>
                </a:solidFill>
                <a:latin typeface="Trebuchet MS" charset="0"/>
                <a:ea typeface="ＭＳ Ｐゴシック" charset="0"/>
              </a:defRPr>
            </a:lvl5pPr>
            <a:lvl6pPr marL="457200" eaLnBrk="0" fontAlgn="base" hangingPunct="0">
              <a:spcBef>
                <a:spcPct val="0"/>
              </a:spcBef>
              <a:spcAft>
                <a:spcPct val="0"/>
              </a:spcAft>
              <a:defRPr sz="2000">
                <a:solidFill>
                  <a:schemeClr val="tx1"/>
                </a:solidFill>
                <a:latin typeface="Trebuchet MS" charset="0"/>
                <a:ea typeface="ＭＳ Ｐゴシック" charset="0"/>
              </a:defRPr>
            </a:lvl6pPr>
            <a:lvl7pPr marL="914400" eaLnBrk="0" fontAlgn="base" hangingPunct="0">
              <a:spcBef>
                <a:spcPct val="0"/>
              </a:spcBef>
              <a:spcAft>
                <a:spcPct val="0"/>
              </a:spcAft>
              <a:defRPr sz="2000">
                <a:solidFill>
                  <a:schemeClr val="tx1"/>
                </a:solidFill>
                <a:latin typeface="Trebuchet MS" charset="0"/>
                <a:ea typeface="ＭＳ Ｐゴシック" charset="0"/>
              </a:defRPr>
            </a:lvl7pPr>
            <a:lvl8pPr marL="1371600" eaLnBrk="0" fontAlgn="base" hangingPunct="0">
              <a:spcBef>
                <a:spcPct val="0"/>
              </a:spcBef>
              <a:spcAft>
                <a:spcPct val="0"/>
              </a:spcAft>
              <a:defRPr sz="2000">
                <a:solidFill>
                  <a:schemeClr val="tx1"/>
                </a:solidFill>
                <a:latin typeface="Trebuchet MS" charset="0"/>
                <a:ea typeface="ＭＳ Ｐゴシック" charset="0"/>
              </a:defRPr>
            </a:lvl8pPr>
            <a:lvl9pPr marL="1828800" eaLnBrk="0" fontAlgn="base" hangingPunct="0">
              <a:spcBef>
                <a:spcPct val="0"/>
              </a:spcBef>
              <a:spcAft>
                <a:spcPct val="0"/>
              </a:spcAft>
              <a:defRPr sz="2000">
                <a:solidFill>
                  <a:schemeClr val="tx1"/>
                </a:solidFill>
                <a:latin typeface="Trebuchet MS" charset="0"/>
                <a:ea typeface="ＭＳ Ｐゴシック" charset="0"/>
              </a:defRPr>
            </a:lvl9pPr>
          </a:lstStyle>
          <a:p>
            <a:r>
              <a:rPr lang="en-US" sz="4400" dirty="0">
                <a:solidFill>
                  <a:schemeClr val="accent2"/>
                </a:solidFill>
              </a:rPr>
              <a:t>Plot</a:t>
            </a:r>
          </a:p>
        </p:txBody>
      </p:sp>
    </p:spTree>
    <p:extLst>
      <p:ext uri="{BB962C8B-B14F-4D97-AF65-F5344CB8AC3E}">
        <p14:creationId xmlns:p14="http://schemas.microsoft.com/office/powerpoint/2010/main" val="40916103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mtClean="0"/>
              <a:t>Actual Data</a:t>
            </a:r>
            <a:endParaRPr lang="en-US"/>
          </a:p>
        </p:txBody>
      </p:sp>
      <p:sp>
        <p:nvSpPr>
          <p:cNvPr id="5" name="Date Placeholder 4"/>
          <p:cNvSpPr>
            <a:spLocks noGrp="1"/>
          </p:cNvSpPr>
          <p:nvPr>
            <p:ph type="dt" sz="half" idx="2"/>
          </p:nvPr>
        </p:nvSpPr>
        <p:spPr/>
        <p:txBody>
          <a:bodyPr/>
          <a:lstStyle/>
          <a:p>
            <a:r>
              <a:rPr lang="en-US" smtClean="0"/>
              <a:t>Winter 2013</a:t>
            </a:r>
            <a:endParaRPr lang="en-US" dirty="0"/>
          </a:p>
        </p:txBody>
      </p:sp>
      <p:sp>
        <p:nvSpPr>
          <p:cNvPr id="2" name="Slide Number Placeholder 1"/>
          <p:cNvSpPr>
            <a:spLocks noGrp="1"/>
          </p:cNvSpPr>
          <p:nvPr>
            <p:ph type="sldNum" sz="quarter" idx="4"/>
          </p:nvPr>
        </p:nvSpPr>
        <p:spPr/>
        <p:txBody>
          <a:bodyPr/>
          <a:lstStyle/>
          <a:p>
            <a:fld id="{7CBE8339-D2AD-46DC-A898-FD1E949067F0}" type="slidenum">
              <a:rPr lang="en-US" smtClean="0"/>
              <a:pPr/>
              <a:t>6</a:t>
            </a:fld>
            <a:endParaRPr lang="en-US"/>
          </a:p>
        </p:txBody>
      </p:sp>
      <p:graphicFrame>
        <p:nvGraphicFramePr>
          <p:cNvPr id="17410" name="Object 2"/>
          <p:cNvGraphicFramePr>
            <a:graphicFrameLocks noGrp="1" noChangeAspect="1"/>
          </p:cNvGraphicFramePr>
          <p:nvPr>
            <p:ph type="body" idx="4294967295"/>
            <p:extLst>
              <p:ext uri="{D42A27DB-BD31-4B8C-83A1-F6EECF244321}">
                <p14:modId xmlns:p14="http://schemas.microsoft.com/office/powerpoint/2010/main" val="1795072936"/>
              </p:ext>
            </p:extLst>
          </p:nvPr>
        </p:nvGraphicFramePr>
        <p:xfrm>
          <a:off x="1286939" y="1168400"/>
          <a:ext cx="6769100" cy="5245100"/>
        </p:xfrm>
        <a:graphic>
          <a:graphicData uri="http://schemas.openxmlformats.org/presentationml/2006/ole">
            <mc:AlternateContent xmlns:mc="http://schemas.openxmlformats.org/markup-compatibility/2006">
              <mc:Choice xmlns:v="urn:schemas-microsoft-com:vml" Requires="v">
                <p:oleObj spid="_x0000_s2216" name="Worksheet" r:id="rId4" imgW="9982200" imgH="7734300" progId="Excel.Sheet.8">
                  <p:embed/>
                </p:oleObj>
              </mc:Choice>
              <mc:Fallback>
                <p:oleObj name="Worksheet" r:id="rId4" imgW="9982200" imgH="7734300" progId="Excel.Sheet.8">
                  <p:embed/>
                  <p:pic>
                    <p:nvPicPr>
                      <p:cNvPr id="0" name="Picture 5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6939" y="1168400"/>
                        <a:ext cx="6769100" cy="5245100"/>
                      </a:xfrm>
                      <a:prstGeom prst="rect">
                        <a:avLst/>
                      </a:prstGeom>
                      <a:noFill/>
                      <a:extLst/>
                    </p:spPr>
                  </p:pic>
                </p:oleObj>
              </mc:Fallback>
            </mc:AlternateContent>
          </a:graphicData>
        </a:graphic>
      </p:graphicFrame>
      <p:cxnSp>
        <p:nvCxnSpPr>
          <p:cNvPr id="4" name="Straight Connector 3"/>
          <p:cNvCxnSpPr/>
          <p:nvPr/>
        </p:nvCxnSpPr>
        <p:spPr bwMode="auto">
          <a:xfrm flipV="1">
            <a:off x="664953" y="5614889"/>
            <a:ext cx="2792401" cy="534751"/>
          </a:xfrm>
          <a:prstGeom prst="line">
            <a:avLst/>
          </a:prstGeom>
          <a:noFill/>
          <a:ln w="25400" cap="flat" cmpd="sng" algn="ctr">
            <a:solidFill>
              <a:srgbClr val="CC0000"/>
            </a:solidFill>
            <a:prstDash val="solid"/>
            <a:round/>
            <a:headEnd type="none" w="med" len="med"/>
            <a:tailEnd type="none" w="med" len="med"/>
          </a:ln>
          <a:effectLst/>
        </p:spPr>
      </p:cxnSp>
      <p:cxnSp>
        <p:nvCxnSpPr>
          <p:cNvPr id="9" name="Straight Connector 8"/>
          <p:cNvCxnSpPr/>
          <p:nvPr/>
        </p:nvCxnSpPr>
        <p:spPr bwMode="auto">
          <a:xfrm flipV="1">
            <a:off x="2517695" y="958098"/>
            <a:ext cx="4827290" cy="4426552"/>
          </a:xfrm>
          <a:prstGeom prst="line">
            <a:avLst/>
          </a:prstGeom>
          <a:noFill/>
          <a:ln w="25400" cap="flat" cmpd="sng" algn="ctr">
            <a:solidFill>
              <a:srgbClr val="CC0000"/>
            </a:solidFill>
            <a:prstDash val="solid"/>
            <a:round/>
            <a:headEnd type="none" w="med" len="med"/>
            <a:tailEnd type="none" w="med" len="med"/>
          </a:ln>
          <a:effectLst/>
        </p:spPr>
      </p:cxnSp>
      <p:sp>
        <p:nvSpPr>
          <p:cNvPr id="8" name="TextBox 7"/>
          <p:cNvSpPr txBox="1"/>
          <p:nvPr/>
        </p:nvSpPr>
        <p:spPr>
          <a:xfrm>
            <a:off x="3875603" y="6379326"/>
            <a:ext cx="1361698" cy="400110"/>
          </a:xfrm>
          <a:prstGeom prst="rect">
            <a:avLst/>
          </a:prstGeom>
          <a:noFill/>
        </p:spPr>
        <p:txBody>
          <a:bodyPr wrap="square" rtlCol="0">
            <a:spAutoFit/>
          </a:bodyPr>
          <a:lstStyle/>
          <a:p>
            <a:pPr algn="ctr"/>
            <a:r>
              <a:rPr lang="en-US" sz="2000" dirty="0" smtClean="0">
                <a:latin typeface="Calibri" pitchFamily="34" charset="0"/>
              </a:rPr>
              <a:t>SIZE</a:t>
            </a:r>
          </a:p>
        </p:txBody>
      </p:sp>
      <p:sp>
        <p:nvSpPr>
          <p:cNvPr id="13" name="TextBox 12"/>
          <p:cNvSpPr txBox="1"/>
          <p:nvPr/>
        </p:nvSpPr>
        <p:spPr>
          <a:xfrm rot="16200000">
            <a:off x="427359" y="3232029"/>
            <a:ext cx="1361698" cy="400110"/>
          </a:xfrm>
          <a:prstGeom prst="rect">
            <a:avLst/>
          </a:prstGeom>
          <a:noFill/>
        </p:spPr>
        <p:txBody>
          <a:bodyPr wrap="square" rtlCol="0">
            <a:spAutoFit/>
          </a:bodyPr>
          <a:lstStyle/>
          <a:p>
            <a:pPr algn="ctr"/>
            <a:r>
              <a:rPr lang="en-US" sz="2000" dirty="0">
                <a:latin typeface="Calibri" pitchFamily="34" charset="0"/>
              </a:rPr>
              <a:t>Time</a:t>
            </a:r>
            <a:endParaRPr lang="en-US" sz="2000" dirty="0" smtClean="0">
              <a:latin typeface="Calibri" pitchFamily="34" charset="0"/>
            </a:endParaRPr>
          </a:p>
        </p:txBody>
      </p:sp>
      <p:sp>
        <p:nvSpPr>
          <p:cNvPr id="12" name="Footer Placeholder 11"/>
          <p:cNvSpPr>
            <a:spLocks noGrp="1"/>
          </p:cNvSpPr>
          <p:nvPr>
            <p:ph type="ftr" sz="quarter" idx="3"/>
          </p:nvPr>
        </p:nvSpPr>
        <p:spPr/>
        <p:txBody>
          <a:bodyPr/>
          <a:lstStyle/>
          <a:p>
            <a:r>
              <a:rPr lang="en-US" smtClean="0"/>
              <a:t>Memory and Caches I</a:t>
            </a:r>
            <a:endParaRPr lang="en-US"/>
          </a:p>
        </p:txBody>
      </p:sp>
    </p:spTree>
    <p:extLst>
      <p:ext uri="{BB962C8B-B14F-4D97-AF65-F5344CB8AC3E}">
        <p14:creationId xmlns:p14="http://schemas.microsoft.com/office/powerpoint/2010/main" val="3158903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Right Arrow 6"/>
          <p:cNvSpPr/>
          <p:nvPr/>
        </p:nvSpPr>
        <p:spPr bwMode="auto">
          <a:xfrm>
            <a:off x="1524000" y="2971800"/>
            <a:ext cx="52578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itle 1"/>
          <p:cNvSpPr>
            <a:spLocks noGrp="1"/>
          </p:cNvSpPr>
          <p:nvPr>
            <p:ph type="title"/>
          </p:nvPr>
        </p:nvSpPr>
        <p:spPr>
          <a:xfrm>
            <a:off x="357762" y="445070"/>
            <a:ext cx="8481438" cy="762000"/>
          </a:xfrm>
        </p:spPr>
        <p:txBody>
          <a:bodyPr/>
          <a:lstStyle/>
          <a:p>
            <a:r>
              <a:rPr lang="en-US" dirty="0" smtClean="0"/>
              <a:t>Problem: Processor-Memory Bottleneck</a:t>
            </a:r>
            <a:endParaRPr lang="en-US" dirty="0"/>
          </a:p>
        </p:txBody>
      </p:sp>
      <p:sp>
        <p:nvSpPr>
          <p:cNvPr id="3" name="Rectangle 2"/>
          <p:cNvSpPr/>
          <p:nvPr/>
        </p:nvSpPr>
        <p:spPr bwMode="auto">
          <a:xfrm>
            <a:off x="6781800" y="2209800"/>
            <a:ext cx="1371600" cy="1828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2000" dirty="0" smtClean="0">
                <a:latin typeface="Calibri" pitchFamily="34" charset="0"/>
              </a:rPr>
              <a:t>Main Memory</a:t>
            </a:r>
          </a:p>
        </p:txBody>
      </p:sp>
      <p:grpSp>
        <p:nvGrpSpPr>
          <p:cNvPr id="6" name="Group 5"/>
          <p:cNvGrpSpPr/>
          <p:nvPr/>
        </p:nvGrpSpPr>
        <p:grpSpPr>
          <a:xfrm>
            <a:off x="609600" y="2781300"/>
            <a:ext cx="914400" cy="685800"/>
            <a:chOff x="609600" y="2819400"/>
            <a:chExt cx="914400" cy="685800"/>
          </a:xfrm>
        </p:grpSpPr>
        <p:sp>
          <p:nvSpPr>
            <p:cNvPr id="4" name="Rectangle 3"/>
            <p:cNvSpPr/>
            <p:nvPr/>
          </p:nvSpPr>
          <p:spPr bwMode="auto">
            <a:xfrm>
              <a:off x="609600" y="2819400"/>
              <a:ext cx="457200" cy="685800"/>
            </a:xfrm>
            <a:prstGeom prst="rect">
              <a:avLst/>
            </a:prstGeom>
            <a:solidFill>
              <a:srgbClr val="F1C7C7"/>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Calibri" pitchFamily="34" charset="0"/>
                </a:rPr>
                <a:t>CPU</a:t>
              </a:r>
            </a:p>
          </p:txBody>
        </p:sp>
        <p:sp>
          <p:nvSpPr>
            <p:cNvPr id="5" name="Rectangle 4"/>
            <p:cNvSpPr/>
            <p:nvPr/>
          </p:nvSpPr>
          <p:spPr bwMode="auto">
            <a:xfrm>
              <a:off x="1066800" y="2819400"/>
              <a:ext cx="457200" cy="685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1200" dirty="0" err="1" smtClean="0">
                  <a:latin typeface="Calibri" pitchFamily="34" charset="0"/>
                </a:rPr>
                <a:t>Reg</a:t>
              </a:r>
              <a:endParaRPr lang="en-US" sz="1200" dirty="0" smtClean="0">
                <a:latin typeface="Calibri" pitchFamily="34" charset="0"/>
              </a:endParaRPr>
            </a:p>
          </p:txBody>
        </p:sp>
      </p:grpSp>
      <p:sp>
        <p:nvSpPr>
          <p:cNvPr id="8" name="TextBox 7"/>
          <p:cNvSpPr txBox="1"/>
          <p:nvPr/>
        </p:nvSpPr>
        <p:spPr>
          <a:xfrm>
            <a:off x="502520" y="1828800"/>
            <a:ext cx="2395336" cy="923330"/>
          </a:xfrm>
          <a:prstGeom prst="rect">
            <a:avLst/>
          </a:prstGeom>
          <a:noFill/>
        </p:spPr>
        <p:txBody>
          <a:bodyPr wrap="none" rtlCol="0">
            <a:spAutoFit/>
          </a:bodyPr>
          <a:lstStyle/>
          <a:p>
            <a:r>
              <a:rPr lang="en-US" sz="1800" dirty="0" smtClean="0">
                <a:latin typeface="Calibri" pitchFamily="34" charset="0"/>
              </a:rPr>
              <a:t>Processor performance</a:t>
            </a:r>
          </a:p>
          <a:p>
            <a:r>
              <a:rPr lang="en-US" sz="1800" dirty="0" smtClean="0">
                <a:latin typeface="Calibri" pitchFamily="34" charset="0"/>
              </a:rPr>
              <a:t>doubled about </a:t>
            </a:r>
          </a:p>
          <a:p>
            <a:r>
              <a:rPr lang="en-US" sz="1800" dirty="0" smtClean="0">
                <a:latin typeface="Calibri" pitchFamily="34" charset="0"/>
              </a:rPr>
              <a:t>every 18 months</a:t>
            </a:r>
          </a:p>
        </p:txBody>
      </p:sp>
      <p:sp>
        <p:nvSpPr>
          <p:cNvPr id="9" name="TextBox 8"/>
          <p:cNvSpPr txBox="1"/>
          <p:nvPr/>
        </p:nvSpPr>
        <p:spPr>
          <a:xfrm>
            <a:off x="3167264" y="2286000"/>
            <a:ext cx="2204834" cy="646331"/>
          </a:xfrm>
          <a:prstGeom prst="rect">
            <a:avLst/>
          </a:prstGeom>
          <a:noFill/>
        </p:spPr>
        <p:txBody>
          <a:bodyPr wrap="none" rtlCol="0">
            <a:spAutoFit/>
          </a:bodyPr>
          <a:lstStyle/>
          <a:p>
            <a:r>
              <a:rPr lang="en-US" sz="1800" dirty="0" smtClean="0">
                <a:latin typeface="Calibri" pitchFamily="34" charset="0"/>
              </a:rPr>
              <a:t>Bus bandwidth</a:t>
            </a:r>
          </a:p>
          <a:p>
            <a:r>
              <a:rPr lang="en-US" sz="1800" dirty="0" smtClean="0">
                <a:latin typeface="Calibri" pitchFamily="34" charset="0"/>
              </a:rPr>
              <a:t>evolved much slower</a:t>
            </a:r>
          </a:p>
        </p:txBody>
      </p:sp>
      <p:grpSp>
        <p:nvGrpSpPr>
          <p:cNvPr id="12" name="Group 11"/>
          <p:cNvGrpSpPr/>
          <p:nvPr/>
        </p:nvGrpSpPr>
        <p:grpSpPr>
          <a:xfrm>
            <a:off x="501518" y="3429000"/>
            <a:ext cx="8251734" cy="2971800"/>
            <a:chOff x="501518" y="3429000"/>
            <a:chExt cx="8251734" cy="2971800"/>
          </a:xfrm>
        </p:grpSpPr>
        <p:sp>
          <p:nvSpPr>
            <p:cNvPr id="10" name="TextBox 9"/>
            <p:cNvSpPr txBox="1"/>
            <p:nvPr/>
          </p:nvSpPr>
          <p:spPr>
            <a:xfrm>
              <a:off x="501518" y="4104382"/>
              <a:ext cx="1873981" cy="830997"/>
            </a:xfrm>
            <a:prstGeom prst="rect">
              <a:avLst/>
            </a:prstGeom>
            <a:noFill/>
          </p:spPr>
          <p:txBody>
            <a:bodyPr wrap="none" rtlCol="0">
              <a:spAutoFit/>
            </a:bodyPr>
            <a:lstStyle/>
            <a:p>
              <a:r>
                <a:rPr lang="en-US" sz="1600" i="1" dirty="0" smtClean="0">
                  <a:solidFill>
                    <a:srgbClr val="C00000"/>
                  </a:solidFill>
                  <a:latin typeface="Calibri" pitchFamily="34" charset="0"/>
                </a:rPr>
                <a:t>Core 2 Duo:</a:t>
              </a:r>
            </a:p>
            <a:p>
              <a:r>
                <a:rPr lang="en-US" sz="1600" dirty="0" smtClean="0">
                  <a:latin typeface="Calibri" pitchFamily="34" charset="0"/>
                </a:rPr>
                <a:t>Can process at least</a:t>
              </a:r>
            </a:p>
            <a:p>
              <a:r>
                <a:rPr lang="en-US" sz="1600" b="0" dirty="0" smtClean="0">
                  <a:latin typeface="Calibri" pitchFamily="34" charset="0"/>
                </a:rPr>
                <a:t>256 Bytes/cycle</a:t>
              </a:r>
            </a:p>
          </p:txBody>
        </p:sp>
        <p:sp>
          <p:nvSpPr>
            <p:cNvPr id="11" name="TextBox 10"/>
            <p:cNvSpPr txBox="1"/>
            <p:nvPr/>
          </p:nvSpPr>
          <p:spPr>
            <a:xfrm>
              <a:off x="4411310" y="4114800"/>
              <a:ext cx="1303690" cy="1323439"/>
            </a:xfrm>
            <a:prstGeom prst="rect">
              <a:avLst/>
            </a:prstGeom>
            <a:noFill/>
          </p:spPr>
          <p:txBody>
            <a:bodyPr wrap="none" rtlCol="0">
              <a:spAutoFit/>
            </a:bodyPr>
            <a:lstStyle/>
            <a:p>
              <a:r>
                <a:rPr lang="en-US" sz="1600" i="1" dirty="0" smtClean="0">
                  <a:solidFill>
                    <a:srgbClr val="C00000"/>
                  </a:solidFill>
                  <a:latin typeface="Calibri" pitchFamily="34" charset="0"/>
                </a:rPr>
                <a:t>Core 2 Duo:</a:t>
              </a:r>
            </a:p>
            <a:p>
              <a:r>
                <a:rPr lang="en-US" sz="1600" dirty="0" smtClean="0">
                  <a:latin typeface="Calibri" pitchFamily="34" charset="0"/>
                </a:rPr>
                <a:t>Bandwidth</a:t>
              </a:r>
            </a:p>
            <a:p>
              <a:r>
                <a:rPr lang="en-US" sz="1600" b="0" dirty="0" smtClean="0">
                  <a:latin typeface="Calibri" pitchFamily="34" charset="0"/>
                </a:rPr>
                <a:t>2 Bytes/cycle</a:t>
              </a:r>
            </a:p>
            <a:p>
              <a:r>
                <a:rPr lang="en-US" sz="1600" dirty="0" smtClean="0">
                  <a:latin typeface="Calibri" pitchFamily="34" charset="0"/>
                </a:rPr>
                <a:t>Latency</a:t>
              </a:r>
            </a:p>
            <a:p>
              <a:r>
                <a:rPr lang="en-US" sz="1600" b="0" dirty="0" smtClean="0">
                  <a:latin typeface="Calibri" pitchFamily="34" charset="0"/>
                </a:rPr>
                <a:t>100 cycles</a:t>
              </a:r>
            </a:p>
          </p:txBody>
        </p:sp>
        <p:cxnSp>
          <p:nvCxnSpPr>
            <p:cNvPr id="15" name="Straight Arrow Connector 14"/>
            <p:cNvCxnSpPr/>
            <p:nvPr/>
          </p:nvCxnSpPr>
          <p:spPr bwMode="auto">
            <a:xfrm rot="5400000" flipH="1" flipV="1">
              <a:off x="4610894" y="3771106"/>
              <a:ext cx="685800" cy="1588"/>
            </a:xfrm>
            <a:prstGeom prst="straightConnector1">
              <a:avLst/>
            </a:prstGeom>
            <a:noFill/>
            <a:ln w="25400" cap="flat" cmpd="sng" algn="ctr">
              <a:solidFill>
                <a:schemeClr val="tx1"/>
              </a:solidFill>
              <a:prstDash val="solid"/>
              <a:round/>
              <a:headEnd type="none" w="med" len="med"/>
              <a:tailEnd type="arrow"/>
            </a:ln>
            <a:effectLst/>
          </p:spPr>
        </p:cxnSp>
        <p:sp>
          <p:nvSpPr>
            <p:cNvPr id="16" name="TextBox 15"/>
            <p:cNvSpPr txBox="1"/>
            <p:nvPr/>
          </p:nvSpPr>
          <p:spPr>
            <a:xfrm>
              <a:off x="3124200" y="5877580"/>
              <a:ext cx="5629052" cy="523220"/>
            </a:xfrm>
            <a:prstGeom prst="rect">
              <a:avLst/>
            </a:prstGeom>
            <a:noFill/>
          </p:spPr>
          <p:txBody>
            <a:bodyPr wrap="none" rtlCol="0">
              <a:spAutoFit/>
            </a:bodyPr>
            <a:lstStyle/>
            <a:p>
              <a:r>
                <a:rPr lang="en-US" sz="2800" i="1" dirty="0" smtClean="0">
                  <a:solidFill>
                    <a:srgbClr val="C00000"/>
                  </a:solidFill>
                  <a:latin typeface="Calibri" pitchFamily="34" charset="0"/>
                </a:rPr>
                <a:t>Problem: lots of waiting on memory</a:t>
              </a:r>
            </a:p>
          </p:txBody>
        </p:sp>
      </p:grpSp>
      <p:sp>
        <p:nvSpPr>
          <p:cNvPr id="17" name="Slide Number Placeholder 16"/>
          <p:cNvSpPr>
            <a:spLocks noGrp="1"/>
          </p:cNvSpPr>
          <p:nvPr>
            <p:ph type="sldNum" sz="quarter" idx="4"/>
          </p:nvPr>
        </p:nvSpPr>
        <p:spPr/>
        <p:txBody>
          <a:bodyPr/>
          <a:lstStyle/>
          <a:p>
            <a:fld id="{7CBE8339-D2AD-46DC-A898-FD1E949067F0}" type="slidenum">
              <a:rPr lang="en-US" smtClean="0"/>
              <a:pPr/>
              <a:t>7</a:t>
            </a:fld>
            <a:endParaRPr lang="en-US"/>
          </a:p>
        </p:txBody>
      </p:sp>
      <p:sp>
        <p:nvSpPr>
          <p:cNvPr id="18" name="Date Placeholder 17"/>
          <p:cNvSpPr>
            <a:spLocks noGrp="1"/>
          </p:cNvSpPr>
          <p:nvPr>
            <p:ph type="dt" sz="half" idx="2"/>
          </p:nvPr>
        </p:nvSpPr>
        <p:spPr/>
        <p:txBody>
          <a:bodyPr/>
          <a:lstStyle/>
          <a:p>
            <a:r>
              <a:rPr lang="en-US" smtClean="0"/>
              <a:t>Winter 2013</a:t>
            </a:r>
            <a:endParaRPr lang="en-US" dirty="0"/>
          </a:p>
        </p:txBody>
      </p:sp>
      <p:sp>
        <p:nvSpPr>
          <p:cNvPr id="19" name="Footer Placeholder 18"/>
          <p:cNvSpPr>
            <a:spLocks noGrp="1"/>
          </p:cNvSpPr>
          <p:nvPr>
            <p:ph type="ftr" sz="quarter" idx="3"/>
          </p:nvPr>
        </p:nvSpPr>
        <p:spPr/>
        <p:txBody>
          <a:body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Right Arrow 6"/>
          <p:cNvSpPr/>
          <p:nvPr/>
        </p:nvSpPr>
        <p:spPr bwMode="auto">
          <a:xfrm>
            <a:off x="1524000" y="2971800"/>
            <a:ext cx="5257800" cy="381000"/>
          </a:xfrm>
          <a:prstGeom prst="leftRight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itle 1"/>
          <p:cNvSpPr>
            <a:spLocks noGrp="1"/>
          </p:cNvSpPr>
          <p:nvPr>
            <p:ph type="title"/>
          </p:nvPr>
        </p:nvSpPr>
        <p:spPr>
          <a:xfrm>
            <a:off x="357762" y="445070"/>
            <a:ext cx="8481438" cy="762000"/>
          </a:xfrm>
        </p:spPr>
        <p:txBody>
          <a:bodyPr/>
          <a:lstStyle/>
          <a:p>
            <a:r>
              <a:rPr lang="en-US" dirty="0" smtClean="0"/>
              <a:t>Problem: Processor-Memory Bottleneck</a:t>
            </a:r>
            <a:endParaRPr lang="en-US" dirty="0"/>
          </a:p>
        </p:txBody>
      </p:sp>
      <p:sp>
        <p:nvSpPr>
          <p:cNvPr id="3" name="Rectangle 2"/>
          <p:cNvSpPr/>
          <p:nvPr/>
        </p:nvSpPr>
        <p:spPr bwMode="auto">
          <a:xfrm>
            <a:off x="6781800" y="2209800"/>
            <a:ext cx="1371600" cy="1828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2000" dirty="0" smtClean="0">
                <a:latin typeface="Calibri" pitchFamily="34" charset="0"/>
              </a:rPr>
              <a:t>Main Memory</a:t>
            </a:r>
          </a:p>
        </p:txBody>
      </p:sp>
      <p:grpSp>
        <p:nvGrpSpPr>
          <p:cNvPr id="6" name="Group 5"/>
          <p:cNvGrpSpPr/>
          <p:nvPr/>
        </p:nvGrpSpPr>
        <p:grpSpPr>
          <a:xfrm>
            <a:off x="609600" y="2781300"/>
            <a:ext cx="914400" cy="685800"/>
            <a:chOff x="609600" y="2819400"/>
            <a:chExt cx="914400" cy="685800"/>
          </a:xfrm>
        </p:grpSpPr>
        <p:sp>
          <p:nvSpPr>
            <p:cNvPr id="4" name="Rectangle 3"/>
            <p:cNvSpPr/>
            <p:nvPr/>
          </p:nvSpPr>
          <p:spPr bwMode="auto">
            <a:xfrm>
              <a:off x="609600" y="2819400"/>
              <a:ext cx="457200" cy="685800"/>
            </a:xfrm>
            <a:prstGeom prst="rect">
              <a:avLst/>
            </a:prstGeom>
            <a:solidFill>
              <a:srgbClr val="F1C7C7"/>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Calibri" pitchFamily="34" charset="0"/>
                </a:rPr>
                <a:t>CPU</a:t>
              </a:r>
            </a:p>
          </p:txBody>
        </p:sp>
        <p:sp>
          <p:nvSpPr>
            <p:cNvPr id="5" name="Rectangle 4"/>
            <p:cNvSpPr/>
            <p:nvPr/>
          </p:nvSpPr>
          <p:spPr bwMode="auto">
            <a:xfrm>
              <a:off x="1066800" y="2819400"/>
              <a:ext cx="457200" cy="6858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sz="1200" dirty="0" err="1" smtClean="0">
                  <a:latin typeface="Calibri" pitchFamily="34" charset="0"/>
                </a:rPr>
                <a:t>Reg</a:t>
              </a:r>
              <a:endParaRPr lang="en-US" sz="1200" dirty="0" smtClean="0">
                <a:latin typeface="Calibri" pitchFamily="34" charset="0"/>
              </a:endParaRPr>
            </a:p>
          </p:txBody>
        </p:sp>
      </p:grpSp>
      <p:sp>
        <p:nvSpPr>
          <p:cNvPr id="8" name="TextBox 7"/>
          <p:cNvSpPr txBox="1"/>
          <p:nvPr/>
        </p:nvSpPr>
        <p:spPr>
          <a:xfrm>
            <a:off x="502520" y="1828800"/>
            <a:ext cx="2395336" cy="923330"/>
          </a:xfrm>
          <a:prstGeom prst="rect">
            <a:avLst/>
          </a:prstGeom>
          <a:noFill/>
        </p:spPr>
        <p:txBody>
          <a:bodyPr wrap="none" rtlCol="0">
            <a:spAutoFit/>
          </a:bodyPr>
          <a:lstStyle/>
          <a:p>
            <a:r>
              <a:rPr lang="en-US" sz="1800" dirty="0" smtClean="0">
                <a:latin typeface="Calibri" pitchFamily="34" charset="0"/>
              </a:rPr>
              <a:t>Processor performance</a:t>
            </a:r>
          </a:p>
          <a:p>
            <a:r>
              <a:rPr lang="en-US" sz="1800" dirty="0" smtClean="0">
                <a:latin typeface="Calibri" pitchFamily="34" charset="0"/>
              </a:rPr>
              <a:t>doubled about </a:t>
            </a:r>
          </a:p>
          <a:p>
            <a:r>
              <a:rPr lang="en-US" sz="1800" dirty="0" smtClean="0">
                <a:latin typeface="Calibri" pitchFamily="34" charset="0"/>
              </a:rPr>
              <a:t>every 18 months</a:t>
            </a:r>
          </a:p>
        </p:txBody>
      </p:sp>
      <p:sp>
        <p:nvSpPr>
          <p:cNvPr id="9" name="TextBox 8"/>
          <p:cNvSpPr txBox="1"/>
          <p:nvPr/>
        </p:nvSpPr>
        <p:spPr>
          <a:xfrm>
            <a:off x="3167264" y="2286000"/>
            <a:ext cx="2204834" cy="646331"/>
          </a:xfrm>
          <a:prstGeom prst="rect">
            <a:avLst/>
          </a:prstGeom>
          <a:noFill/>
        </p:spPr>
        <p:txBody>
          <a:bodyPr wrap="none" rtlCol="0">
            <a:spAutoFit/>
          </a:bodyPr>
          <a:lstStyle/>
          <a:p>
            <a:r>
              <a:rPr lang="en-US" sz="1800" dirty="0" smtClean="0">
                <a:latin typeface="Calibri" pitchFamily="34" charset="0"/>
              </a:rPr>
              <a:t>Bus bandwidth</a:t>
            </a:r>
          </a:p>
          <a:p>
            <a:r>
              <a:rPr lang="en-US" sz="1800" dirty="0" smtClean="0">
                <a:latin typeface="Calibri" pitchFamily="34" charset="0"/>
              </a:rPr>
              <a:t>evolved much slower</a:t>
            </a:r>
          </a:p>
        </p:txBody>
      </p:sp>
      <p:sp>
        <p:nvSpPr>
          <p:cNvPr id="10" name="TextBox 9"/>
          <p:cNvSpPr txBox="1"/>
          <p:nvPr/>
        </p:nvSpPr>
        <p:spPr>
          <a:xfrm>
            <a:off x="501518" y="4104382"/>
            <a:ext cx="1873981" cy="830997"/>
          </a:xfrm>
          <a:prstGeom prst="rect">
            <a:avLst/>
          </a:prstGeom>
          <a:noFill/>
        </p:spPr>
        <p:txBody>
          <a:bodyPr wrap="none" rtlCol="0">
            <a:spAutoFit/>
          </a:bodyPr>
          <a:lstStyle/>
          <a:p>
            <a:r>
              <a:rPr lang="en-US" sz="1600" i="1" dirty="0" smtClean="0">
                <a:solidFill>
                  <a:srgbClr val="C00000"/>
                </a:solidFill>
                <a:latin typeface="Calibri" pitchFamily="34" charset="0"/>
              </a:rPr>
              <a:t>Core 2 Duo:</a:t>
            </a:r>
          </a:p>
          <a:p>
            <a:r>
              <a:rPr lang="en-US" sz="1600" dirty="0" smtClean="0">
                <a:latin typeface="Calibri" pitchFamily="34" charset="0"/>
              </a:rPr>
              <a:t>Can process at least</a:t>
            </a:r>
          </a:p>
          <a:p>
            <a:r>
              <a:rPr lang="en-US" sz="1600" b="0" dirty="0" smtClean="0">
                <a:latin typeface="Calibri" pitchFamily="34" charset="0"/>
              </a:rPr>
              <a:t>256 Bytes/cycle</a:t>
            </a:r>
          </a:p>
        </p:txBody>
      </p:sp>
      <p:sp>
        <p:nvSpPr>
          <p:cNvPr id="11" name="TextBox 10"/>
          <p:cNvSpPr txBox="1"/>
          <p:nvPr/>
        </p:nvSpPr>
        <p:spPr>
          <a:xfrm>
            <a:off x="4411310" y="4114800"/>
            <a:ext cx="1303690" cy="1323439"/>
          </a:xfrm>
          <a:prstGeom prst="rect">
            <a:avLst/>
          </a:prstGeom>
          <a:noFill/>
        </p:spPr>
        <p:txBody>
          <a:bodyPr wrap="none" rtlCol="0">
            <a:spAutoFit/>
          </a:bodyPr>
          <a:lstStyle/>
          <a:p>
            <a:r>
              <a:rPr lang="en-US" sz="1600" i="1" dirty="0" smtClean="0">
                <a:solidFill>
                  <a:srgbClr val="C00000"/>
                </a:solidFill>
                <a:latin typeface="Calibri" pitchFamily="34" charset="0"/>
              </a:rPr>
              <a:t>Core 2 Duo:</a:t>
            </a:r>
          </a:p>
          <a:p>
            <a:r>
              <a:rPr lang="en-US" sz="1600" dirty="0" smtClean="0">
                <a:latin typeface="Calibri" pitchFamily="34" charset="0"/>
              </a:rPr>
              <a:t>Bandwidth</a:t>
            </a:r>
          </a:p>
          <a:p>
            <a:r>
              <a:rPr lang="en-US" sz="1600" b="0" dirty="0" smtClean="0">
                <a:latin typeface="Calibri" pitchFamily="34" charset="0"/>
              </a:rPr>
              <a:t>2 Bytes/cycle</a:t>
            </a:r>
          </a:p>
          <a:p>
            <a:r>
              <a:rPr lang="en-US" sz="1600" dirty="0" smtClean="0">
                <a:latin typeface="Calibri" pitchFamily="34" charset="0"/>
              </a:rPr>
              <a:t>Latency</a:t>
            </a:r>
          </a:p>
          <a:p>
            <a:r>
              <a:rPr lang="en-US" sz="1600" b="0" dirty="0" smtClean="0">
                <a:latin typeface="Calibri" pitchFamily="34" charset="0"/>
              </a:rPr>
              <a:t>100 cycles</a:t>
            </a:r>
          </a:p>
        </p:txBody>
      </p:sp>
      <p:cxnSp>
        <p:nvCxnSpPr>
          <p:cNvPr id="15" name="Straight Arrow Connector 14"/>
          <p:cNvCxnSpPr/>
          <p:nvPr/>
        </p:nvCxnSpPr>
        <p:spPr bwMode="auto">
          <a:xfrm rot="5400000" flipH="1" flipV="1">
            <a:off x="4610894" y="3771106"/>
            <a:ext cx="685800" cy="1588"/>
          </a:xfrm>
          <a:prstGeom prst="straightConnector1">
            <a:avLst/>
          </a:prstGeom>
          <a:noFill/>
          <a:ln w="25400" cap="flat" cmpd="sng" algn="ctr">
            <a:solidFill>
              <a:schemeClr val="tx1"/>
            </a:solidFill>
            <a:prstDash val="solid"/>
            <a:round/>
            <a:headEnd type="none" w="med" len="med"/>
            <a:tailEnd type="arrow"/>
          </a:ln>
          <a:effectLst/>
        </p:spPr>
      </p:cxnSp>
      <p:sp>
        <p:nvSpPr>
          <p:cNvPr id="16" name="TextBox 15"/>
          <p:cNvSpPr txBox="1"/>
          <p:nvPr/>
        </p:nvSpPr>
        <p:spPr>
          <a:xfrm>
            <a:off x="3124200" y="5877580"/>
            <a:ext cx="2670034" cy="523220"/>
          </a:xfrm>
          <a:prstGeom prst="rect">
            <a:avLst/>
          </a:prstGeom>
          <a:noFill/>
        </p:spPr>
        <p:txBody>
          <a:bodyPr wrap="none" rtlCol="0">
            <a:spAutoFit/>
          </a:bodyPr>
          <a:lstStyle/>
          <a:p>
            <a:r>
              <a:rPr lang="en-US" sz="2800" i="1" dirty="0" smtClean="0">
                <a:solidFill>
                  <a:srgbClr val="C00000"/>
                </a:solidFill>
                <a:latin typeface="Calibri" pitchFamily="34" charset="0"/>
              </a:rPr>
              <a:t>Solution: caches</a:t>
            </a:r>
          </a:p>
        </p:txBody>
      </p:sp>
      <p:sp>
        <p:nvSpPr>
          <p:cNvPr id="17" name="Slide Number Placeholder 16"/>
          <p:cNvSpPr>
            <a:spLocks noGrp="1"/>
          </p:cNvSpPr>
          <p:nvPr>
            <p:ph type="sldNum" sz="quarter" idx="4"/>
          </p:nvPr>
        </p:nvSpPr>
        <p:spPr/>
        <p:txBody>
          <a:bodyPr/>
          <a:lstStyle/>
          <a:p>
            <a:fld id="{7CBE8339-D2AD-46DC-A898-FD1E949067F0}" type="slidenum">
              <a:rPr lang="en-US" smtClean="0"/>
              <a:pPr/>
              <a:t>8</a:t>
            </a:fld>
            <a:endParaRPr lang="en-US"/>
          </a:p>
        </p:txBody>
      </p:sp>
      <p:sp>
        <p:nvSpPr>
          <p:cNvPr id="18" name="Date Placeholder 17"/>
          <p:cNvSpPr>
            <a:spLocks noGrp="1"/>
          </p:cNvSpPr>
          <p:nvPr>
            <p:ph type="dt" sz="half" idx="2"/>
          </p:nvPr>
        </p:nvSpPr>
        <p:spPr/>
        <p:txBody>
          <a:bodyPr/>
          <a:lstStyle/>
          <a:p>
            <a:r>
              <a:rPr lang="en-US" smtClean="0"/>
              <a:t>Winter 2013</a:t>
            </a:r>
            <a:endParaRPr lang="en-US" dirty="0"/>
          </a:p>
        </p:txBody>
      </p:sp>
      <p:sp>
        <p:nvSpPr>
          <p:cNvPr id="19" name="Footer Placeholder 18"/>
          <p:cNvSpPr>
            <a:spLocks noGrp="1"/>
          </p:cNvSpPr>
          <p:nvPr>
            <p:ph type="ftr" sz="quarter" idx="3"/>
          </p:nvPr>
        </p:nvSpPr>
        <p:spPr/>
        <p:txBody>
          <a:bodyPr/>
          <a:lstStyle/>
          <a:p>
            <a:r>
              <a:rPr lang="en-US" smtClean="0"/>
              <a:t>Memory and Caches I</a:t>
            </a:r>
            <a:endParaRPr lang="en-US"/>
          </a:p>
        </p:txBody>
      </p:sp>
      <p:sp>
        <p:nvSpPr>
          <p:cNvPr id="21" name="Rectangle 20"/>
          <p:cNvSpPr/>
          <p:nvPr/>
        </p:nvSpPr>
        <p:spPr bwMode="auto">
          <a:xfrm>
            <a:off x="2069075" y="2796491"/>
            <a:ext cx="1057518" cy="685800"/>
          </a:xfrm>
          <a:prstGeom prst="rect">
            <a:avLst/>
          </a:prstGeom>
          <a:solidFill>
            <a:srgbClr val="F1C7C7">
              <a:alpha val="50000"/>
            </a:srgb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Calibri" pitchFamily="34" charset="0"/>
              </a:rPr>
              <a:t>Cache</a:t>
            </a:r>
          </a:p>
        </p:txBody>
      </p:sp>
    </p:spTree>
    <p:extLst>
      <p:ext uri="{BB962C8B-B14F-4D97-AF65-F5344CB8AC3E}">
        <p14:creationId xmlns:p14="http://schemas.microsoft.com/office/powerpoint/2010/main" val="9131092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a:t>
            </a:r>
            <a:endParaRPr lang="en-US" dirty="0"/>
          </a:p>
        </p:txBody>
      </p:sp>
      <p:sp>
        <p:nvSpPr>
          <p:cNvPr id="3" name="Content Placeholder 2"/>
          <p:cNvSpPr>
            <a:spLocks noGrp="1"/>
          </p:cNvSpPr>
          <p:nvPr>
            <p:ph idx="1"/>
          </p:nvPr>
        </p:nvSpPr>
        <p:spPr/>
        <p:txBody>
          <a:bodyPr/>
          <a:lstStyle/>
          <a:p>
            <a:r>
              <a:rPr lang="en-US" dirty="0" smtClean="0">
                <a:solidFill>
                  <a:srgbClr val="C00000"/>
                </a:solidFill>
              </a:rPr>
              <a:t>English definition: </a:t>
            </a:r>
            <a:r>
              <a:rPr lang="en-US" dirty="0" smtClean="0"/>
              <a:t>a hidden storage space for provisions, weapons, and/or treasures</a:t>
            </a:r>
            <a:br>
              <a:rPr lang="en-US" dirty="0" smtClean="0"/>
            </a:br>
            <a:endParaRPr lang="en-US" dirty="0" smtClean="0"/>
          </a:p>
          <a:p>
            <a:r>
              <a:rPr lang="en-US" dirty="0" smtClean="0">
                <a:solidFill>
                  <a:srgbClr val="C00000"/>
                </a:solidFill>
              </a:rPr>
              <a:t>CSE definition: </a:t>
            </a:r>
            <a:r>
              <a:rPr lang="en-US" dirty="0" smtClean="0"/>
              <a:t>computer memory with short access time used for the storage of frequently or recently used instructions or data (</a:t>
            </a:r>
            <a:r>
              <a:rPr lang="en-US" dirty="0" err="1" smtClean="0"/>
              <a:t>i</a:t>
            </a:r>
            <a:r>
              <a:rPr lang="en-US" dirty="0" smtClean="0"/>
              <a:t>-cache and </a:t>
            </a:r>
            <a:r>
              <a:rPr lang="en-US" dirty="0" err="1" smtClean="0"/>
              <a:t>d</a:t>
            </a:r>
            <a:r>
              <a:rPr lang="en-US" dirty="0" smtClean="0"/>
              <a:t>-cache)</a:t>
            </a:r>
            <a:br>
              <a:rPr lang="en-US" dirty="0" smtClean="0"/>
            </a:br>
            <a:r>
              <a:rPr lang="en-US" dirty="0" smtClean="0"/>
              <a:t/>
            </a:r>
            <a:br>
              <a:rPr lang="en-US" dirty="0" smtClean="0"/>
            </a:br>
            <a:r>
              <a:rPr lang="en-US" dirty="0" smtClean="0"/>
              <a:t>more generally,</a:t>
            </a:r>
            <a:br>
              <a:rPr lang="en-US" dirty="0" smtClean="0"/>
            </a:br>
            <a:r>
              <a:rPr lang="en-US" dirty="0" smtClean="0"/>
              <a:t/>
            </a:r>
            <a:br>
              <a:rPr lang="en-US" dirty="0" smtClean="0"/>
            </a:br>
            <a:r>
              <a:rPr lang="en-US" dirty="0" smtClean="0"/>
              <a:t>used to optimize data transfers between system elements with different characteristics (network interface cache, I/O cache, etc.)</a:t>
            </a:r>
          </a:p>
        </p:txBody>
      </p:sp>
      <p:sp>
        <p:nvSpPr>
          <p:cNvPr id="5" name="Slide Number Placeholder 4"/>
          <p:cNvSpPr>
            <a:spLocks noGrp="1"/>
          </p:cNvSpPr>
          <p:nvPr>
            <p:ph type="sldNum" sz="quarter" idx="4"/>
          </p:nvPr>
        </p:nvSpPr>
        <p:spPr/>
        <p:txBody>
          <a:bodyPr/>
          <a:lstStyle/>
          <a:p>
            <a:fld id="{7CBE8339-D2AD-46DC-A898-FD1E949067F0}" type="slidenum">
              <a:rPr lang="en-US" smtClean="0"/>
              <a:pPr/>
              <a:t>9</a:t>
            </a:fld>
            <a:endParaRPr lang="en-US"/>
          </a:p>
        </p:txBody>
      </p:sp>
      <p:sp>
        <p:nvSpPr>
          <p:cNvPr id="6" name="Date Placeholder 5"/>
          <p:cNvSpPr>
            <a:spLocks noGrp="1"/>
          </p:cNvSpPr>
          <p:nvPr>
            <p:ph type="dt" sz="half" idx="2"/>
          </p:nvPr>
        </p:nvSpPr>
        <p:spPr/>
        <p:txBody>
          <a:bodyPr/>
          <a:lstStyle/>
          <a:p>
            <a:r>
              <a:rPr lang="en-US" smtClean="0"/>
              <a:t>Winter 2013</a:t>
            </a:r>
            <a:endParaRPr lang="en-US" dirty="0"/>
          </a:p>
        </p:txBody>
      </p:sp>
      <p:sp>
        <p:nvSpPr>
          <p:cNvPr id="7" name="Footer Placeholder 6"/>
          <p:cNvSpPr>
            <a:spLocks noGrp="1"/>
          </p:cNvSpPr>
          <p:nvPr>
            <p:ph type="ftr" sz="quarter" idx="3"/>
          </p:nvPr>
        </p:nvSpPr>
        <p:spPr/>
        <p:txBody>
          <a:bodyPr/>
          <a:lstStyle/>
          <a:p>
            <a:r>
              <a:rPr lang="en-US" smtClean="0"/>
              <a:t>Memory and Caches I</a:t>
            </a:r>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10">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01-overview</Template>
  <TotalTime>23266</TotalTime>
  <Words>1997</Words>
  <Application>Microsoft Macintosh PowerPoint</Application>
  <PresentationFormat>On-screen Show (4:3)</PresentationFormat>
  <Paragraphs>530</Paragraphs>
  <Slides>24</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template2010</vt:lpstr>
      <vt:lpstr>Worksheet</vt:lpstr>
      <vt:lpstr>The Hardware/Software Interface CSE351 Winter 2013</vt:lpstr>
      <vt:lpstr>Roadmap</vt:lpstr>
      <vt:lpstr>Themes of CSE 351</vt:lpstr>
      <vt:lpstr>Making memory accesses fast!</vt:lpstr>
      <vt:lpstr>How does execution time grow with SIZE?</vt:lpstr>
      <vt:lpstr>Actual Data</vt:lpstr>
      <vt:lpstr>Problem: Processor-Memory Bottleneck</vt:lpstr>
      <vt:lpstr>Problem: Processor-Memory Bottleneck</vt:lpstr>
      <vt:lpstr>Cache</vt:lpstr>
      <vt:lpstr>General Cache Mechanics</vt:lpstr>
      <vt:lpstr>General Cache Concepts: Hit</vt:lpstr>
      <vt:lpstr>General Cache Concepts: Miss</vt:lpstr>
      <vt:lpstr>Cost of Cache Misses</vt:lpstr>
      <vt:lpstr>Why Caches Work</vt:lpstr>
      <vt:lpstr>Example: Locality?</vt:lpstr>
      <vt:lpstr>Locality Example #1</vt:lpstr>
      <vt:lpstr>Locality Example #2</vt:lpstr>
      <vt:lpstr>Memory Hierarchies</vt:lpstr>
      <vt:lpstr>An Example Memory Hierarchy</vt:lpstr>
      <vt:lpstr>Memory Hierarchies</vt:lpstr>
      <vt:lpstr>Cache Performance Metrics</vt:lpstr>
      <vt:lpstr>Examples of Caching in the Hierarchy</vt:lpstr>
      <vt:lpstr>Memory Hierarchy: Core 2 Duo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Peter Hornyack</cp:lastModifiedBy>
  <cp:revision>390</cp:revision>
  <cp:lastPrinted>2013-02-11T09:03:46Z</cp:lastPrinted>
  <dcterms:created xsi:type="dcterms:W3CDTF">2012-05-07T17:05:05Z</dcterms:created>
  <dcterms:modified xsi:type="dcterms:W3CDTF">2013-02-11T19:11:22Z</dcterms:modified>
</cp:coreProperties>
</file>