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832" r:id="rId2"/>
    <p:sldId id="800" r:id="rId3"/>
    <p:sldId id="801" r:id="rId4"/>
    <p:sldId id="802" r:id="rId5"/>
    <p:sldId id="803" r:id="rId6"/>
    <p:sldId id="829" r:id="rId7"/>
    <p:sldId id="811" r:id="rId8"/>
    <p:sldId id="830" r:id="rId9"/>
    <p:sldId id="812" r:id="rId10"/>
    <p:sldId id="831" r:id="rId11"/>
    <p:sldId id="814" r:id="rId12"/>
    <p:sldId id="815" r:id="rId13"/>
    <p:sldId id="816" r:id="rId14"/>
    <p:sldId id="817" r:id="rId15"/>
    <p:sldId id="818" r:id="rId16"/>
    <p:sldId id="819" r:id="rId17"/>
    <p:sldId id="820" r:id="rId18"/>
    <p:sldId id="826" r:id="rId19"/>
    <p:sldId id="827" r:id="rId20"/>
    <p:sldId id="833" r:id="rId21"/>
  </p:sldIdLst>
  <p:sldSz cx="9144000" cy="6858000" type="screen4x3"/>
  <p:notesSz cx="9586913" cy="73025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1948" autoAdjust="0"/>
  </p:normalViewPr>
  <p:slideViewPr>
    <p:cSldViewPr snapToGrid="0">
      <p:cViewPr varScale="1">
        <p:scale>
          <a:sx n="96" d="100"/>
          <a:sy n="96" d="100"/>
        </p:scale>
        <p:origin x="-1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Why subtract 20 bytes from %esp? So that after </a:t>
            </a:r>
            <a:r>
              <a:rPr lang="en-US" i="1" baseline="0"/>
              <a:t>call</a:t>
            </a:r>
            <a:r>
              <a:rPr lang="en-US" i="0" baseline="0"/>
              <a:t> instruction, echo’s stack frame will occupy 4 + 4 + 20 + 4 = 32 bytes (16-byte aligned)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0xfffffffc =</a:t>
            </a:r>
            <a:r>
              <a:rPr lang="en-US" baseline="0"/>
              <a:t> -4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[slide 10: code for </a:t>
            </a:r>
            <a:r>
              <a:rPr lang="en-US" i="1"/>
              <a:t>main()</a:t>
            </a:r>
            <a:r>
              <a:rPr lang="en-US" i="0"/>
              <a:t> that uses %ebp</a:t>
            </a:r>
            <a:r>
              <a:rPr lang="en-US"/>
              <a:t>]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segment between addresses 0x00… and 0x08</a:t>
            </a:r>
            <a:r>
              <a:rPr lang="en-US" baseline="0"/>
              <a:t>… is where shared libraries are mapped into the address space on IA32, I think.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http://en.wikipedia.org/wiki/Morris_worm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man page for gets(3) now says “BUGS: Never use gets().”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0xfffffffc =</a:t>
            </a:r>
            <a:r>
              <a:rPr lang="en-US" baseline="0"/>
              <a:t> -4</a:t>
            </a:r>
          </a:p>
          <a:p>
            <a:r>
              <a:rPr lang="en-US"/>
              <a:t>0xfffffff8</a:t>
            </a:r>
            <a:r>
              <a:rPr lang="en-US" baseline="0"/>
              <a:t> = -8</a:t>
            </a:r>
          </a:p>
          <a:p>
            <a:r>
              <a:rPr lang="en-US" baseline="0"/>
              <a:t>Why subtract 20 bytes from %esp? So that after </a:t>
            </a:r>
            <a:r>
              <a:rPr lang="en-US" i="1" baseline="0"/>
              <a:t>call</a:t>
            </a:r>
            <a:r>
              <a:rPr lang="en-US" i="0" baseline="0"/>
              <a:t> instruction, echo’s stack frame will occupy 4 + 4 + 20 + 4 = 32 bytes (16-byte aligned)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Buffer Overflow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Buffer Overflow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60830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2"/>
            <a:ext cx="7099300" cy="573088"/>
          </a:xfrm>
        </p:spPr>
        <p:txBody>
          <a:bodyPr/>
          <a:lstStyle/>
          <a:p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110684"/>
            <a:ext cx="8045450" cy="39677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080484f0 &lt;echo&gt;: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80484f0:	55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80484f1:	89 e5   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80484f3:	53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80484f4:	8d 5d f8         lea    0xfffffff8(%ebp),%ebx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80484f7:	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14         sub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80484fa: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80484fd:	e8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ae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ff   call   80484b0 &lt;gets&gt;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8048502: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8048505:	e8 8a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  call   8048394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804850a:	83 c4 14         add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804850d:	5b               pop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804850e: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804850f:	c3               ret    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565150" y="5078437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80485f2:	e8 f9 fe ff ff   call   80484f0 &lt;echo&gt;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80485f7:	8b 5d fc         mov    0xfffffffc(%ebp),%ebx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80485fa: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80485fb:	31 c0            xor    %eax,%eax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80485fd:	c3               ret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2"/>
            <a:ext cx="6489700" cy="573088"/>
          </a:xfrm>
        </p:spPr>
        <p:txBody>
          <a:bodyPr/>
          <a:lstStyle/>
          <a:p>
            <a:r>
              <a:rPr lang="en-US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194" y="4284662"/>
            <a:ext cx="6275440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on 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-8(%ebp),%ebx	# Compute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as %ebp-8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Allocate stack space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addr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on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  gets	# Call gets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576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330450" y="3671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535591" y="4925268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/>
                <a:cs typeface="Courier New"/>
              </a:rPr>
              <a:t>buf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Overflow Stack Example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1506" name="Text Box 34"/>
          <p:cNvSpPr txBox="1">
            <a:spLocks noChangeArrowheads="1"/>
          </p:cNvSpPr>
          <p:nvPr/>
        </p:nvSpPr>
        <p:spPr bwMode="auto">
          <a:xfrm>
            <a:off x="778138" y="5770713"/>
            <a:ext cx="747509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80485f2:	call 80484f0 &lt;echo&gt;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80485f7:	mov  0xfffffffc(%ebp),%ebx </a:t>
            </a:r>
            <a:r>
              <a:rPr lang="en-US" sz="1800" i="1">
                <a:latin typeface="Courier New" pitchFamily="49" charset="0"/>
              </a:rPr>
              <a:t># Return Point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6446435" y="3417173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5" name="Rectangle 58"/>
          <p:cNvSpPr>
            <a:spLocks noChangeArrowheads="1"/>
          </p:cNvSpPr>
          <p:nvPr/>
        </p:nvSpPr>
        <p:spPr bwMode="auto">
          <a:xfrm>
            <a:off x="3011085" y="4080748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6" name="Rectangle 69"/>
          <p:cNvSpPr>
            <a:spLocks noChangeArrowheads="1"/>
          </p:cNvSpPr>
          <p:nvPr/>
        </p:nvSpPr>
        <p:spPr bwMode="auto">
          <a:xfrm>
            <a:off x="6446435" y="1929685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7" name="Rectangle 22"/>
          <p:cNvSpPr>
            <a:spLocks noChangeArrowheads="1"/>
          </p:cNvSpPr>
          <p:nvPr/>
        </p:nvSpPr>
        <p:spPr bwMode="auto">
          <a:xfrm>
            <a:off x="1182285" y="3148885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98" name="Rectangle 23"/>
          <p:cNvSpPr>
            <a:spLocks noChangeArrowheads="1"/>
          </p:cNvSpPr>
          <p:nvPr/>
        </p:nvSpPr>
        <p:spPr bwMode="auto">
          <a:xfrm>
            <a:off x="1182285" y="345368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9" name="Rectangle 31"/>
          <p:cNvSpPr>
            <a:spLocks noChangeArrowheads="1"/>
          </p:cNvSpPr>
          <p:nvPr/>
        </p:nvSpPr>
        <p:spPr bwMode="auto">
          <a:xfrm>
            <a:off x="1182285" y="2005885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00" name="Rectangle 32"/>
          <p:cNvSpPr>
            <a:spLocks noChangeArrowheads="1"/>
          </p:cNvSpPr>
          <p:nvPr/>
        </p:nvSpPr>
        <p:spPr bwMode="auto">
          <a:xfrm>
            <a:off x="1182285" y="3758484"/>
            <a:ext cx="1797050" cy="15804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1" name="Rectangle 24"/>
          <p:cNvSpPr>
            <a:spLocks noChangeArrowheads="1"/>
          </p:cNvSpPr>
          <p:nvPr/>
        </p:nvSpPr>
        <p:spPr bwMode="auto">
          <a:xfrm>
            <a:off x="1182285" y="406328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102" name="Rectangle 25"/>
          <p:cNvSpPr>
            <a:spLocks noChangeArrowheads="1"/>
          </p:cNvSpPr>
          <p:nvPr/>
        </p:nvSpPr>
        <p:spPr bwMode="auto">
          <a:xfrm>
            <a:off x="1631548" y="406328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103" name="Rectangle 26"/>
          <p:cNvSpPr>
            <a:spLocks noChangeArrowheads="1"/>
          </p:cNvSpPr>
          <p:nvPr/>
        </p:nvSpPr>
        <p:spPr bwMode="auto">
          <a:xfrm>
            <a:off x="2079223" y="406328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104" name="Rectangle 27"/>
          <p:cNvSpPr>
            <a:spLocks noChangeArrowheads="1"/>
          </p:cNvSpPr>
          <p:nvPr/>
        </p:nvSpPr>
        <p:spPr bwMode="auto">
          <a:xfrm>
            <a:off x="2531660" y="406328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105" name="Rectangle 31"/>
          <p:cNvSpPr>
            <a:spLocks noChangeArrowheads="1"/>
          </p:cNvSpPr>
          <p:nvPr/>
        </p:nvSpPr>
        <p:spPr bwMode="auto">
          <a:xfrm>
            <a:off x="4687485" y="2005885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06" name="Rectangle 32"/>
          <p:cNvSpPr>
            <a:spLocks noChangeArrowheads="1"/>
          </p:cNvSpPr>
          <p:nvPr/>
        </p:nvSpPr>
        <p:spPr bwMode="auto">
          <a:xfrm>
            <a:off x="4687485" y="3758484"/>
            <a:ext cx="1797050" cy="15804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7" name="Rectangle 24"/>
          <p:cNvSpPr>
            <a:spLocks noChangeArrowheads="1"/>
          </p:cNvSpPr>
          <p:nvPr/>
        </p:nvSpPr>
        <p:spPr bwMode="auto">
          <a:xfrm>
            <a:off x="4689073" y="406328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08" name="Rectangle 25"/>
          <p:cNvSpPr>
            <a:spLocks noChangeArrowheads="1"/>
          </p:cNvSpPr>
          <p:nvPr/>
        </p:nvSpPr>
        <p:spPr bwMode="auto">
          <a:xfrm>
            <a:off x="5136748" y="406328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09" name="Rectangle 26"/>
          <p:cNvSpPr>
            <a:spLocks noChangeArrowheads="1"/>
          </p:cNvSpPr>
          <p:nvPr/>
        </p:nvSpPr>
        <p:spPr bwMode="auto">
          <a:xfrm>
            <a:off x="5586010" y="406328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10" name="Rectangle 27"/>
          <p:cNvSpPr>
            <a:spLocks noChangeArrowheads="1"/>
          </p:cNvSpPr>
          <p:nvPr/>
        </p:nvSpPr>
        <p:spPr bwMode="auto">
          <a:xfrm>
            <a:off x="6035273" y="406328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11" name="Rectangle 28"/>
          <p:cNvSpPr>
            <a:spLocks noChangeArrowheads="1"/>
          </p:cNvSpPr>
          <p:nvPr/>
        </p:nvSpPr>
        <p:spPr bwMode="auto">
          <a:xfrm>
            <a:off x="6500410" y="4077573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>
            <a:off x="4687485" y="3453685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113" name="Rectangle 25"/>
          <p:cNvSpPr>
            <a:spLocks noChangeArrowheads="1"/>
          </p:cNvSpPr>
          <p:nvPr/>
        </p:nvSpPr>
        <p:spPr bwMode="auto">
          <a:xfrm>
            <a:off x="5136748" y="3453685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5586010" y="3453685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auto">
          <a:xfrm>
            <a:off x="6035273" y="3453685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6" name="Rectangle 24"/>
          <p:cNvSpPr>
            <a:spLocks noChangeArrowheads="1"/>
          </p:cNvSpPr>
          <p:nvPr/>
        </p:nvSpPr>
        <p:spPr bwMode="auto">
          <a:xfrm>
            <a:off x="4687485" y="3148885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5136748" y="314888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5586010" y="3148885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auto">
          <a:xfrm>
            <a:off x="6035273" y="314888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0" name="Freeform 119"/>
          <p:cNvSpPr/>
          <p:nvPr/>
        </p:nvSpPr>
        <p:spPr bwMode="auto">
          <a:xfrm>
            <a:off x="3849285" y="2094785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21" name="TextBox 31"/>
          <p:cNvSpPr txBox="1">
            <a:spLocks noChangeArrowheads="1"/>
          </p:cNvSpPr>
          <p:nvPr/>
        </p:nvSpPr>
        <p:spPr bwMode="auto">
          <a:xfrm>
            <a:off x="1106085" y="163282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22" name="TextBox 32"/>
          <p:cNvSpPr txBox="1">
            <a:spLocks noChangeArrowheads="1"/>
          </p:cNvSpPr>
          <p:nvPr/>
        </p:nvSpPr>
        <p:spPr bwMode="auto">
          <a:xfrm>
            <a:off x="4608110" y="1624885"/>
            <a:ext cx="190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23" name="Rectangle 23"/>
          <p:cNvSpPr>
            <a:spLocks noChangeArrowheads="1"/>
          </p:cNvSpPr>
          <p:nvPr/>
        </p:nvSpPr>
        <p:spPr bwMode="auto">
          <a:xfrm>
            <a:off x="1183873" y="375848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4" name="Rectangle 23"/>
          <p:cNvSpPr>
            <a:spLocks noChangeArrowheads="1"/>
          </p:cNvSpPr>
          <p:nvPr/>
        </p:nvSpPr>
        <p:spPr bwMode="auto">
          <a:xfrm>
            <a:off x="4687485" y="375848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5" name="Rectangle 23"/>
          <p:cNvSpPr>
            <a:spLocks noChangeArrowheads="1"/>
          </p:cNvSpPr>
          <p:nvPr/>
        </p:nvSpPr>
        <p:spPr bwMode="auto">
          <a:xfrm>
            <a:off x="1184475" y="5340214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/>
                <a:cs typeface="Courier New"/>
              </a:rPr>
              <a:t>buf</a:t>
            </a:r>
          </a:p>
        </p:txBody>
      </p:sp>
      <p:sp>
        <p:nvSpPr>
          <p:cNvPr id="129" name="Rectangle 23"/>
          <p:cNvSpPr>
            <a:spLocks noChangeArrowheads="1"/>
          </p:cNvSpPr>
          <p:nvPr/>
        </p:nvSpPr>
        <p:spPr bwMode="auto">
          <a:xfrm>
            <a:off x="4689676" y="5330959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30" name="Freeform 129"/>
          <p:cNvSpPr/>
          <p:nvPr/>
        </p:nvSpPr>
        <p:spPr bwMode="auto">
          <a:xfrm>
            <a:off x="355693" y="208333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Overflow Example #1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3821460" y="5466143"/>
            <a:ext cx="382238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Overflow </a:t>
            </a:r>
            <a:r>
              <a:rPr lang="en-US" sz="2400" dirty="0" err="1">
                <a:latin typeface="Calibri" pitchFamily="34" charset="0"/>
              </a:rPr>
              <a:t>buf</a:t>
            </a:r>
            <a:r>
              <a:rPr lang="en-US" sz="2400" dirty="0">
                <a:latin typeface="Calibri" pitchFamily="34" charset="0"/>
              </a:rPr>
              <a:t>, and corrupt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saved %ebx, but no problem</a:t>
            </a:r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  <p:sp>
        <p:nvSpPr>
          <p:cNvPr id="51" name="Rectangle 35"/>
          <p:cNvSpPr>
            <a:spLocks noChangeArrowheads="1"/>
          </p:cNvSpPr>
          <p:nvPr/>
        </p:nvSpPr>
        <p:spPr bwMode="auto">
          <a:xfrm>
            <a:off x="7299051" y="3206559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Rectangle 69"/>
          <p:cNvSpPr>
            <a:spLocks noChangeArrowheads="1"/>
          </p:cNvSpPr>
          <p:nvPr/>
        </p:nvSpPr>
        <p:spPr bwMode="auto">
          <a:xfrm>
            <a:off x="7299051" y="171907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1" name="Rectangle 31"/>
          <p:cNvSpPr>
            <a:spLocks noChangeArrowheads="1"/>
          </p:cNvSpPr>
          <p:nvPr/>
        </p:nvSpPr>
        <p:spPr bwMode="auto">
          <a:xfrm>
            <a:off x="5540101" y="1795271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72" name="Rectangle 32"/>
          <p:cNvSpPr>
            <a:spLocks noChangeArrowheads="1"/>
          </p:cNvSpPr>
          <p:nvPr/>
        </p:nvSpPr>
        <p:spPr bwMode="auto">
          <a:xfrm>
            <a:off x="5540101" y="3547871"/>
            <a:ext cx="1797050" cy="1545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5541689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5989364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75" name="Rectangle 26"/>
          <p:cNvSpPr>
            <a:spLocks noChangeArrowheads="1"/>
          </p:cNvSpPr>
          <p:nvPr/>
        </p:nvSpPr>
        <p:spPr bwMode="auto">
          <a:xfrm>
            <a:off x="6438626" y="3852671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6887889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7353026" y="3866959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88" name="Rectangle 24"/>
          <p:cNvSpPr>
            <a:spLocks noChangeArrowheads="1"/>
          </p:cNvSpPr>
          <p:nvPr/>
        </p:nvSpPr>
        <p:spPr bwMode="auto">
          <a:xfrm>
            <a:off x="5540101" y="3243071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5989364" y="3243071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90" name="Rectangle 26"/>
          <p:cNvSpPr>
            <a:spLocks noChangeArrowheads="1"/>
          </p:cNvSpPr>
          <p:nvPr/>
        </p:nvSpPr>
        <p:spPr bwMode="auto">
          <a:xfrm>
            <a:off x="6438626" y="3243071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91" name="Rectangle 27"/>
          <p:cNvSpPr>
            <a:spLocks noChangeArrowheads="1"/>
          </p:cNvSpPr>
          <p:nvPr/>
        </p:nvSpPr>
        <p:spPr bwMode="auto">
          <a:xfrm>
            <a:off x="6887889" y="3243071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2" name="Rectangle 24"/>
          <p:cNvSpPr>
            <a:spLocks noChangeArrowheads="1"/>
          </p:cNvSpPr>
          <p:nvPr/>
        </p:nvSpPr>
        <p:spPr bwMode="auto">
          <a:xfrm>
            <a:off x="5540101" y="293827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93" name="Rectangle 25"/>
          <p:cNvSpPr>
            <a:spLocks noChangeArrowheads="1"/>
          </p:cNvSpPr>
          <p:nvPr/>
        </p:nvSpPr>
        <p:spPr bwMode="auto">
          <a:xfrm>
            <a:off x="5989364" y="2938271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94" name="Rectangle 26"/>
          <p:cNvSpPr>
            <a:spLocks noChangeArrowheads="1"/>
          </p:cNvSpPr>
          <p:nvPr/>
        </p:nvSpPr>
        <p:spPr bwMode="auto">
          <a:xfrm>
            <a:off x="6438626" y="293827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5" name="Rectangle 27"/>
          <p:cNvSpPr>
            <a:spLocks noChangeArrowheads="1"/>
          </p:cNvSpPr>
          <p:nvPr/>
        </p:nvSpPr>
        <p:spPr bwMode="auto">
          <a:xfrm>
            <a:off x="6887889" y="2938271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7" name="Freeform 96"/>
          <p:cNvSpPr/>
          <p:nvPr/>
        </p:nvSpPr>
        <p:spPr bwMode="auto">
          <a:xfrm>
            <a:off x="4701901" y="1884171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99" name="TextBox 32"/>
          <p:cNvSpPr txBox="1">
            <a:spLocks noChangeArrowheads="1"/>
          </p:cNvSpPr>
          <p:nvPr/>
        </p:nvSpPr>
        <p:spPr bwMode="auto">
          <a:xfrm>
            <a:off x="5460726" y="1414271"/>
            <a:ext cx="1619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</a:t>
            </a:r>
          </a:p>
        </p:txBody>
      </p:sp>
      <p:sp>
        <p:nvSpPr>
          <p:cNvPr id="124" name="Rectangle 24"/>
          <p:cNvSpPr>
            <a:spLocks noChangeArrowheads="1"/>
          </p:cNvSpPr>
          <p:nvPr/>
        </p:nvSpPr>
        <p:spPr bwMode="auto">
          <a:xfrm>
            <a:off x="5543853" y="355667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5993116" y="355667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6442378" y="355667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127" name="Rectangle 27"/>
          <p:cNvSpPr>
            <a:spLocks noChangeArrowheads="1"/>
          </p:cNvSpPr>
          <p:nvPr/>
        </p:nvSpPr>
        <p:spPr bwMode="auto">
          <a:xfrm>
            <a:off x="6891641" y="355667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2894180" y="3870849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56" name="Rectangle 31"/>
          <p:cNvSpPr>
            <a:spLocks noChangeArrowheads="1"/>
          </p:cNvSpPr>
          <p:nvPr/>
        </p:nvSpPr>
        <p:spPr bwMode="auto">
          <a:xfrm>
            <a:off x="1065380" y="1795986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57" name="Rectangle 32"/>
          <p:cNvSpPr>
            <a:spLocks noChangeArrowheads="1"/>
          </p:cNvSpPr>
          <p:nvPr/>
        </p:nvSpPr>
        <p:spPr bwMode="auto">
          <a:xfrm>
            <a:off x="1065380" y="3548585"/>
            <a:ext cx="1797050" cy="1544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1065380" y="385338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1514643" y="385338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1962318" y="385338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auto">
          <a:xfrm>
            <a:off x="2414755" y="385338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98" name="TextBox 31"/>
          <p:cNvSpPr txBox="1">
            <a:spLocks noChangeArrowheads="1"/>
          </p:cNvSpPr>
          <p:nvPr/>
        </p:nvSpPr>
        <p:spPr bwMode="auto">
          <a:xfrm>
            <a:off x="989180" y="1422924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22" name="Rectangle 23"/>
          <p:cNvSpPr>
            <a:spLocks noChangeArrowheads="1"/>
          </p:cNvSpPr>
          <p:nvPr/>
        </p:nvSpPr>
        <p:spPr bwMode="auto">
          <a:xfrm>
            <a:off x="1066968" y="353447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1063227" y="322399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129" name="Rectangle 25"/>
          <p:cNvSpPr>
            <a:spLocks noChangeArrowheads="1"/>
          </p:cNvSpPr>
          <p:nvPr/>
        </p:nvSpPr>
        <p:spPr bwMode="auto">
          <a:xfrm>
            <a:off x="1512490" y="322399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130" name="Rectangle 26"/>
          <p:cNvSpPr>
            <a:spLocks noChangeArrowheads="1"/>
          </p:cNvSpPr>
          <p:nvPr/>
        </p:nvSpPr>
        <p:spPr bwMode="auto">
          <a:xfrm>
            <a:off x="1961752" y="322399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auto">
          <a:xfrm>
            <a:off x="2411015" y="322399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2" name="Rectangle 24"/>
          <p:cNvSpPr>
            <a:spLocks noChangeArrowheads="1"/>
          </p:cNvSpPr>
          <p:nvPr/>
        </p:nvSpPr>
        <p:spPr bwMode="auto">
          <a:xfrm>
            <a:off x="1063227" y="291919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133" name="Rectangle 25"/>
          <p:cNvSpPr>
            <a:spLocks noChangeArrowheads="1"/>
          </p:cNvSpPr>
          <p:nvPr/>
        </p:nvSpPr>
        <p:spPr bwMode="auto">
          <a:xfrm>
            <a:off x="1512490" y="291919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134" name="Rectangle 26"/>
          <p:cNvSpPr>
            <a:spLocks noChangeArrowheads="1"/>
          </p:cNvSpPr>
          <p:nvPr/>
        </p:nvSpPr>
        <p:spPr bwMode="auto">
          <a:xfrm>
            <a:off x="1961752" y="291919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5" name="Rectangle 27"/>
          <p:cNvSpPr>
            <a:spLocks noChangeArrowheads="1"/>
          </p:cNvSpPr>
          <p:nvPr/>
        </p:nvSpPr>
        <p:spPr bwMode="auto">
          <a:xfrm>
            <a:off x="2411015" y="291919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6" name="Rectangle 35"/>
          <p:cNvSpPr>
            <a:spLocks noChangeArrowheads="1"/>
          </p:cNvSpPr>
          <p:nvPr/>
        </p:nvSpPr>
        <p:spPr bwMode="auto">
          <a:xfrm>
            <a:off x="2902817" y="328072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7" name="Rectangle 69"/>
          <p:cNvSpPr>
            <a:spLocks noChangeArrowheads="1"/>
          </p:cNvSpPr>
          <p:nvPr/>
        </p:nvSpPr>
        <p:spPr bwMode="auto">
          <a:xfrm>
            <a:off x="2902817" y="179316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2" name="Rectangle 23"/>
          <p:cNvSpPr>
            <a:spLocks noChangeArrowheads="1"/>
          </p:cNvSpPr>
          <p:nvPr/>
        </p:nvSpPr>
        <p:spPr bwMode="auto">
          <a:xfrm>
            <a:off x="1069158" y="507964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</a:p>
        </p:txBody>
      </p:sp>
      <p:sp>
        <p:nvSpPr>
          <p:cNvPr id="143" name="Rectangle 32"/>
          <p:cNvSpPr>
            <a:spLocks noChangeArrowheads="1"/>
          </p:cNvSpPr>
          <p:nvPr/>
        </p:nvSpPr>
        <p:spPr bwMode="auto">
          <a:xfrm>
            <a:off x="5542291" y="5093036"/>
            <a:ext cx="1797050" cy="286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238775" y="1886371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441178" y="5274978"/>
            <a:ext cx="334433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Frame</a:t>
            </a:r>
            <a:r>
              <a:rPr lang="en-US" sz="2400" dirty="0" smtClean="0">
                <a:latin typeface="Calibri" pitchFamily="34" charset="0"/>
              </a:rPr>
              <a:t> pointer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339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804850a:	83 c4 14  add    $0x14,%esp  # </a:t>
            </a:r>
            <a:r>
              <a:rPr lang="en-US" sz="1600" dirty="0" err="1">
                <a:latin typeface="Courier New" pitchFamily="49" charset="0"/>
              </a:rPr>
              <a:t>deallocate</a:t>
            </a:r>
            <a:r>
              <a:rPr lang="en-US" sz="1600" dirty="0">
                <a:latin typeface="Courier New" pitchFamily="49" charset="0"/>
              </a:rPr>
              <a:t> space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804850d:	5b        pop    %</a:t>
            </a:r>
            <a:r>
              <a:rPr lang="en-US" sz="1600" dirty="0" err="1">
                <a:latin typeface="Courier New" pitchFamily="49" charset="0"/>
              </a:rPr>
              <a:t>ebx</a:t>
            </a:r>
            <a:r>
              <a:rPr lang="en-US" sz="1600" dirty="0">
                <a:latin typeface="Courier New" pitchFamily="49" charset="0"/>
              </a:rPr>
              <a:t>        # restore %</a:t>
            </a:r>
            <a:r>
              <a:rPr lang="en-US" sz="1600" dirty="0" err="1">
                <a:latin typeface="Courier New" pitchFamily="49" charset="0"/>
              </a:rPr>
              <a:t>ebx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804850e:	c9        leave              #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ebp</a:t>
            </a:r>
            <a:r>
              <a:rPr lang="en-US" sz="1600" dirty="0">
                <a:latin typeface="Courier New" pitchFamily="49" charset="0"/>
              </a:rPr>
              <a:t>, %</a:t>
            </a:r>
            <a:r>
              <a:rPr lang="en-US" sz="1600" dirty="0" err="1">
                <a:latin typeface="Courier New" pitchFamily="49" charset="0"/>
              </a:rPr>
              <a:t>esp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popl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ebp</a:t>
            </a:r>
            <a:endParaRPr lang="en-US" sz="1600" dirty="0">
              <a:solidFill>
                <a:srgbClr val="A5002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804850f:	c3        ret                # Return 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  <p:sp>
        <p:nvSpPr>
          <p:cNvPr id="178" name="Rectangle 35"/>
          <p:cNvSpPr>
            <a:spLocks noChangeArrowheads="1"/>
          </p:cNvSpPr>
          <p:nvPr/>
        </p:nvSpPr>
        <p:spPr bwMode="auto">
          <a:xfrm>
            <a:off x="7299051" y="3070009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9" name="Rectangle 69"/>
          <p:cNvSpPr>
            <a:spLocks noChangeArrowheads="1"/>
          </p:cNvSpPr>
          <p:nvPr/>
        </p:nvSpPr>
        <p:spPr bwMode="auto">
          <a:xfrm>
            <a:off x="7299051" y="158252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0" name="Rectangle 31"/>
          <p:cNvSpPr>
            <a:spLocks noChangeArrowheads="1"/>
          </p:cNvSpPr>
          <p:nvPr/>
        </p:nvSpPr>
        <p:spPr bwMode="auto">
          <a:xfrm>
            <a:off x="5540101" y="1658721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81" name="Rectangle 32"/>
          <p:cNvSpPr>
            <a:spLocks noChangeArrowheads="1"/>
          </p:cNvSpPr>
          <p:nvPr/>
        </p:nvSpPr>
        <p:spPr bwMode="auto">
          <a:xfrm>
            <a:off x="5540101" y="3411321"/>
            <a:ext cx="1797050" cy="1545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82" name="Rectangle 24"/>
          <p:cNvSpPr>
            <a:spLocks noChangeArrowheads="1"/>
          </p:cNvSpPr>
          <p:nvPr/>
        </p:nvSpPr>
        <p:spPr bwMode="auto">
          <a:xfrm>
            <a:off x="5541689" y="371612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183" name="Rectangle 25"/>
          <p:cNvSpPr>
            <a:spLocks noChangeArrowheads="1"/>
          </p:cNvSpPr>
          <p:nvPr/>
        </p:nvSpPr>
        <p:spPr bwMode="auto">
          <a:xfrm>
            <a:off x="5989364" y="371612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184" name="Rectangle 26"/>
          <p:cNvSpPr>
            <a:spLocks noChangeArrowheads="1"/>
          </p:cNvSpPr>
          <p:nvPr/>
        </p:nvSpPr>
        <p:spPr bwMode="auto">
          <a:xfrm>
            <a:off x="6438626" y="3716121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185" name="Rectangle 27"/>
          <p:cNvSpPr>
            <a:spLocks noChangeArrowheads="1"/>
          </p:cNvSpPr>
          <p:nvPr/>
        </p:nvSpPr>
        <p:spPr bwMode="auto">
          <a:xfrm>
            <a:off x="6887889" y="371612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186" name="Rectangle 28"/>
          <p:cNvSpPr>
            <a:spLocks noChangeArrowheads="1"/>
          </p:cNvSpPr>
          <p:nvPr/>
        </p:nvSpPr>
        <p:spPr bwMode="auto">
          <a:xfrm>
            <a:off x="7353026" y="3730409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87" name="Rectangle 24"/>
          <p:cNvSpPr>
            <a:spLocks noChangeArrowheads="1"/>
          </p:cNvSpPr>
          <p:nvPr/>
        </p:nvSpPr>
        <p:spPr bwMode="auto">
          <a:xfrm>
            <a:off x="5540101" y="3106521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188" name="Rectangle 25"/>
          <p:cNvSpPr>
            <a:spLocks noChangeArrowheads="1"/>
          </p:cNvSpPr>
          <p:nvPr/>
        </p:nvSpPr>
        <p:spPr bwMode="auto">
          <a:xfrm>
            <a:off x="5989364" y="3106521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189" name="Rectangle 26"/>
          <p:cNvSpPr>
            <a:spLocks noChangeArrowheads="1"/>
          </p:cNvSpPr>
          <p:nvPr/>
        </p:nvSpPr>
        <p:spPr bwMode="auto">
          <a:xfrm>
            <a:off x="6438626" y="3106521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90" name="Rectangle 27"/>
          <p:cNvSpPr>
            <a:spLocks noChangeArrowheads="1"/>
          </p:cNvSpPr>
          <p:nvPr/>
        </p:nvSpPr>
        <p:spPr bwMode="auto">
          <a:xfrm>
            <a:off x="6887889" y="3106521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1" name="Rectangle 24"/>
          <p:cNvSpPr>
            <a:spLocks noChangeArrowheads="1"/>
          </p:cNvSpPr>
          <p:nvPr/>
        </p:nvSpPr>
        <p:spPr bwMode="auto">
          <a:xfrm>
            <a:off x="5540101" y="280172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192" name="Rectangle 25"/>
          <p:cNvSpPr>
            <a:spLocks noChangeArrowheads="1"/>
          </p:cNvSpPr>
          <p:nvPr/>
        </p:nvSpPr>
        <p:spPr bwMode="auto">
          <a:xfrm>
            <a:off x="5989364" y="2801721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193" name="Rectangle 26"/>
          <p:cNvSpPr>
            <a:spLocks noChangeArrowheads="1"/>
          </p:cNvSpPr>
          <p:nvPr/>
        </p:nvSpPr>
        <p:spPr bwMode="auto">
          <a:xfrm>
            <a:off x="6438626" y="280172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4" name="Rectangle 27"/>
          <p:cNvSpPr>
            <a:spLocks noChangeArrowheads="1"/>
          </p:cNvSpPr>
          <p:nvPr/>
        </p:nvSpPr>
        <p:spPr bwMode="auto">
          <a:xfrm>
            <a:off x="6887889" y="2801721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6" name="TextBox 32"/>
          <p:cNvSpPr txBox="1">
            <a:spLocks noChangeArrowheads="1"/>
          </p:cNvSpPr>
          <p:nvPr/>
        </p:nvSpPr>
        <p:spPr bwMode="auto">
          <a:xfrm>
            <a:off x="5460726" y="1277721"/>
            <a:ext cx="1736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12345678</a:t>
            </a:r>
          </a:p>
        </p:txBody>
      </p:sp>
      <p:sp>
        <p:nvSpPr>
          <p:cNvPr id="197" name="Rectangle 24"/>
          <p:cNvSpPr>
            <a:spLocks noChangeArrowheads="1"/>
          </p:cNvSpPr>
          <p:nvPr/>
        </p:nvSpPr>
        <p:spPr bwMode="auto">
          <a:xfrm>
            <a:off x="5543853" y="342012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198" name="Rectangle 25"/>
          <p:cNvSpPr>
            <a:spLocks noChangeArrowheads="1"/>
          </p:cNvSpPr>
          <p:nvPr/>
        </p:nvSpPr>
        <p:spPr bwMode="auto">
          <a:xfrm>
            <a:off x="5993116" y="342012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199" name="Rectangle 26"/>
          <p:cNvSpPr>
            <a:spLocks noChangeArrowheads="1"/>
          </p:cNvSpPr>
          <p:nvPr/>
        </p:nvSpPr>
        <p:spPr bwMode="auto">
          <a:xfrm>
            <a:off x="6442378" y="342012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00" name="Rectangle 27"/>
          <p:cNvSpPr>
            <a:spLocks noChangeArrowheads="1"/>
          </p:cNvSpPr>
          <p:nvPr/>
        </p:nvSpPr>
        <p:spPr bwMode="auto">
          <a:xfrm>
            <a:off x="6891641" y="342012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02" name="Rectangle 58"/>
          <p:cNvSpPr>
            <a:spLocks noChangeArrowheads="1"/>
          </p:cNvSpPr>
          <p:nvPr/>
        </p:nvSpPr>
        <p:spPr bwMode="auto">
          <a:xfrm>
            <a:off x="2894180" y="3734299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03" name="Rectangle 31"/>
          <p:cNvSpPr>
            <a:spLocks noChangeArrowheads="1"/>
          </p:cNvSpPr>
          <p:nvPr/>
        </p:nvSpPr>
        <p:spPr bwMode="auto">
          <a:xfrm>
            <a:off x="1065380" y="1659436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04" name="Rectangle 32"/>
          <p:cNvSpPr>
            <a:spLocks noChangeArrowheads="1"/>
          </p:cNvSpPr>
          <p:nvPr/>
        </p:nvSpPr>
        <p:spPr bwMode="auto">
          <a:xfrm>
            <a:off x="1065380" y="3412035"/>
            <a:ext cx="1797050" cy="1558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5" name="Rectangle 24"/>
          <p:cNvSpPr>
            <a:spLocks noChangeArrowheads="1"/>
          </p:cNvSpPr>
          <p:nvPr/>
        </p:nvSpPr>
        <p:spPr bwMode="auto">
          <a:xfrm>
            <a:off x="1065380" y="371683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06" name="Rectangle 25"/>
          <p:cNvSpPr>
            <a:spLocks noChangeArrowheads="1"/>
          </p:cNvSpPr>
          <p:nvPr/>
        </p:nvSpPr>
        <p:spPr bwMode="auto">
          <a:xfrm>
            <a:off x="1514643" y="371683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07" name="Rectangle 26"/>
          <p:cNvSpPr>
            <a:spLocks noChangeArrowheads="1"/>
          </p:cNvSpPr>
          <p:nvPr/>
        </p:nvSpPr>
        <p:spPr bwMode="auto">
          <a:xfrm>
            <a:off x="1962318" y="371683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08" name="Rectangle 27"/>
          <p:cNvSpPr>
            <a:spLocks noChangeArrowheads="1"/>
          </p:cNvSpPr>
          <p:nvPr/>
        </p:nvSpPr>
        <p:spPr bwMode="auto">
          <a:xfrm>
            <a:off x="2414755" y="371683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09" name="TextBox 31"/>
          <p:cNvSpPr txBox="1">
            <a:spLocks noChangeArrowheads="1"/>
          </p:cNvSpPr>
          <p:nvPr/>
        </p:nvSpPr>
        <p:spPr bwMode="auto">
          <a:xfrm>
            <a:off x="989180" y="1286374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10" name="Rectangle 23"/>
          <p:cNvSpPr>
            <a:spLocks noChangeArrowheads="1"/>
          </p:cNvSpPr>
          <p:nvPr/>
        </p:nvSpPr>
        <p:spPr bwMode="auto">
          <a:xfrm>
            <a:off x="1066968" y="339792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1" name="Rectangle 24"/>
          <p:cNvSpPr>
            <a:spLocks noChangeArrowheads="1"/>
          </p:cNvSpPr>
          <p:nvPr/>
        </p:nvSpPr>
        <p:spPr bwMode="auto">
          <a:xfrm>
            <a:off x="1063227" y="308744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212" name="Rectangle 25"/>
          <p:cNvSpPr>
            <a:spLocks noChangeArrowheads="1"/>
          </p:cNvSpPr>
          <p:nvPr/>
        </p:nvSpPr>
        <p:spPr bwMode="auto">
          <a:xfrm>
            <a:off x="1512490" y="308744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213" name="Rectangle 26"/>
          <p:cNvSpPr>
            <a:spLocks noChangeArrowheads="1"/>
          </p:cNvSpPr>
          <p:nvPr/>
        </p:nvSpPr>
        <p:spPr bwMode="auto">
          <a:xfrm>
            <a:off x="1961752" y="308744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214" name="Rectangle 27"/>
          <p:cNvSpPr>
            <a:spLocks noChangeArrowheads="1"/>
          </p:cNvSpPr>
          <p:nvPr/>
        </p:nvSpPr>
        <p:spPr bwMode="auto">
          <a:xfrm>
            <a:off x="2411015" y="308744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5" name="Rectangle 24"/>
          <p:cNvSpPr>
            <a:spLocks noChangeArrowheads="1"/>
          </p:cNvSpPr>
          <p:nvPr/>
        </p:nvSpPr>
        <p:spPr bwMode="auto">
          <a:xfrm>
            <a:off x="1063227" y="278264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216" name="Rectangle 25"/>
          <p:cNvSpPr>
            <a:spLocks noChangeArrowheads="1"/>
          </p:cNvSpPr>
          <p:nvPr/>
        </p:nvSpPr>
        <p:spPr bwMode="auto">
          <a:xfrm>
            <a:off x="1512490" y="278264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217" name="Rectangle 26"/>
          <p:cNvSpPr>
            <a:spLocks noChangeArrowheads="1"/>
          </p:cNvSpPr>
          <p:nvPr/>
        </p:nvSpPr>
        <p:spPr bwMode="auto">
          <a:xfrm>
            <a:off x="1961752" y="278264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8" name="Rectangle 27"/>
          <p:cNvSpPr>
            <a:spLocks noChangeArrowheads="1"/>
          </p:cNvSpPr>
          <p:nvPr/>
        </p:nvSpPr>
        <p:spPr bwMode="auto">
          <a:xfrm>
            <a:off x="2411015" y="278264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9" name="Rectangle 35"/>
          <p:cNvSpPr>
            <a:spLocks noChangeArrowheads="1"/>
          </p:cNvSpPr>
          <p:nvPr/>
        </p:nvSpPr>
        <p:spPr bwMode="auto">
          <a:xfrm>
            <a:off x="2902817" y="314417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0" name="Rectangle 69"/>
          <p:cNvSpPr>
            <a:spLocks noChangeArrowheads="1"/>
          </p:cNvSpPr>
          <p:nvPr/>
        </p:nvSpPr>
        <p:spPr bwMode="auto">
          <a:xfrm>
            <a:off x="2902817" y="165661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1" name="Rectangle 23"/>
          <p:cNvSpPr>
            <a:spLocks noChangeArrowheads="1"/>
          </p:cNvSpPr>
          <p:nvPr/>
        </p:nvSpPr>
        <p:spPr bwMode="auto">
          <a:xfrm>
            <a:off x="1069158" y="494309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</a:p>
        </p:txBody>
      </p:sp>
      <p:sp>
        <p:nvSpPr>
          <p:cNvPr id="222" name="Rectangle 32"/>
          <p:cNvSpPr>
            <a:spLocks noChangeArrowheads="1"/>
          </p:cNvSpPr>
          <p:nvPr/>
        </p:nvSpPr>
        <p:spPr bwMode="auto">
          <a:xfrm>
            <a:off x="5542291" y="4956486"/>
            <a:ext cx="1797050" cy="286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23" name="Freeform 222"/>
          <p:cNvSpPr/>
          <p:nvPr/>
        </p:nvSpPr>
        <p:spPr bwMode="auto">
          <a:xfrm>
            <a:off x="238775" y="1763476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191000" y="5370575"/>
            <a:ext cx="34446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Return address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7" name="Text Box 107"/>
          <p:cNvSpPr txBox="1">
            <a:spLocks noChangeArrowheads="1"/>
          </p:cNvSpPr>
          <p:nvPr/>
        </p:nvSpPr>
        <p:spPr bwMode="auto">
          <a:xfrm>
            <a:off x="873946" y="5867400"/>
            <a:ext cx="6746054" cy="606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1311275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080485f2:	call 80484f0 &lt;echo&gt;</a:t>
            </a:r>
          </a:p>
          <a:p>
            <a:pPr algn="l">
              <a:lnSpc>
                <a:spcPct val="100000"/>
              </a:lnSpc>
              <a:tabLst>
                <a:tab pos="1311275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080485f7:	mov  0xfffffffc(%ebp),%ebx </a:t>
            </a:r>
            <a:r>
              <a:rPr lang="en-US" sz="1600" i="1">
                <a:latin typeface="Courier New" pitchFamily="49" charset="0"/>
              </a:rPr>
              <a:t># Return Point</a:t>
            </a: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299051" y="3206559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299051" y="171907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1" name="Rectangle 31"/>
          <p:cNvSpPr>
            <a:spLocks noChangeArrowheads="1"/>
          </p:cNvSpPr>
          <p:nvPr/>
        </p:nvSpPr>
        <p:spPr bwMode="auto">
          <a:xfrm>
            <a:off x="5540101" y="1795271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72" name="Rectangle 32"/>
          <p:cNvSpPr>
            <a:spLocks noChangeArrowheads="1"/>
          </p:cNvSpPr>
          <p:nvPr/>
        </p:nvSpPr>
        <p:spPr bwMode="auto">
          <a:xfrm>
            <a:off x="5540101" y="3547870"/>
            <a:ext cx="1797050" cy="15589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5541689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5989364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75" name="Rectangle 26"/>
          <p:cNvSpPr>
            <a:spLocks noChangeArrowheads="1"/>
          </p:cNvSpPr>
          <p:nvPr/>
        </p:nvSpPr>
        <p:spPr bwMode="auto">
          <a:xfrm>
            <a:off x="6438626" y="3852671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6887889" y="3852671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7353026" y="3866959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2" name="Rectangle 24"/>
          <p:cNvSpPr>
            <a:spLocks noChangeArrowheads="1"/>
          </p:cNvSpPr>
          <p:nvPr/>
        </p:nvSpPr>
        <p:spPr bwMode="auto">
          <a:xfrm>
            <a:off x="5540101" y="3243071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43</a:t>
            </a:r>
          </a:p>
        </p:txBody>
      </p:sp>
      <p:sp>
        <p:nvSpPr>
          <p:cNvPr id="93" name="Rectangle 25"/>
          <p:cNvSpPr>
            <a:spLocks noChangeArrowheads="1"/>
          </p:cNvSpPr>
          <p:nvPr/>
        </p:nvSpPr>
        <p:spPr bwMode="auto">
          <a:xfrm>
            <a:off x="5989364" y="3243071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42</a:t>
            </a:r>
          </a:p>
        </p:txBody>
      </p:sp>
      <p:sp>
        <p:nvSpPr>
          <p:cNvPr id="94" name="Rectangle 26"/>
          <p:cNvSpPr>
            <a:spLocks noChangeArrowheads="1"/>
          </p:cNvSpPr>
          <p:nvPr/>
        </p:nvSpPr>
        <p:spPr bwMode="auto">
          <a:xfrm>
            <a:off x="6438626" y="3243071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41</a:t>
            </a:r>
          </a:p>
        </p:txBody>
      </p:sp>
      <p:sp>
        <p:nvSpPr>
          <p:cNvPr id="96" name="Rectangle 27"/>
          <p:cNvSpPr>
            <a:spLocks noChangeArrowheads="1"/>
          </p:cNvSpPr>
          <p:nvPr/>
        </p:nvSpPr>
        <p:spPr bwMode="auto">
          <a:xfrm>
            <a:off x="6887889" y="3243071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39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7" name="Rectangle 24"/>
          <p:cNvSpPr>
            <a:spLocks noChangeArrowheads="1"/>
          </p:cNvSpPr>
          <p:nvPr/>
        </p:nvSpPr>
        <p:spPr bwMode="auto">
          <a:xfrm>
            <a:off x="5540101" y="293827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98" name="Rectangle 25"/>
          <p:cNvSpPr>
            <a:spLocks noChangeArrowheads="1"/>
          </p:cNvSpPr>
          <p:nvPr/>
        </p:nvSpPr>
        <p:spPr bwMode="auto">
          <a:xfrm>
            <a:off x="5989364" y="2938271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6438626" y="2938271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3" name="Rectangle 27"/>
          <p:cNvSpPr>
            <a:spLocks noChangeArrowheads="1"/>
          </p:cNvSpPr>
          <p:nvPr/>
        </p:nvSpPr>
        <p:spPr bwMode="auto">
          <a:xfrm>
            <a:off x="6887889" y="2938271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9" name="TextBox 32"/>
          <p:cNvSpPr txBox="1">
            <a:spLocks noChangeArrowheads="1"/>
          </p:cNvSpPr>
          <p:nvPr/>
        </p:nvSpPr>
        <p:spPr bwMode="auto">
          <a:xfrm>
            <a:off x="5460726" y="1414271"/>
            <a:ext cx="2242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123456789ABC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5543853" y="355667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5993116" y="355667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6442378" y="3556676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113" name="Rectangle 27"/>
          <p:cNvSpPr>
            <a:spLocks noChangeArrowheads="1"/>
          </p:cNvSpPr>
          <p:nvPr/>
        </p:nvSpPr>
        <p:spPr bwMode="auto">
          <a:xfrm>
            <a:off x="6891641" y="3556676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115" name="Rectangle 58"/>
          <p:cNvSpPr>
            <a:spLocks noChangeArrowheads="1"/>
          </p:cNvSpPr>
          <p:nvPr/>
        </p:nvSpPr>
        <p:spPr bwMode="auto">
          <a:xfrm>
            <a:off x="2894180" y="3870849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16" name="Rectangle 31"/>
          <p:cNvSpPr>
            <a:spLocks noChangeArrowheads="1"/>
          </p:cNvSpPr>
          <p:nvPr/>
        </p:nvSpPr>
        <p:spPr bwMode="auto">
          <a:xfrm>
            <a:off x="1065380" y="1795986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17" name="Rectangle 32"/>
          <p:cNvSpPr>
            <a:spLocks noChangeArrowheads="1"/>
          </p:cNvSpPr>
          <p:nvPr/>
        </p:nvSpPr>
        <p:spPr bwMode="auto">
          <a:xfrm>
            <a:off x="1065380" y="3548586"/>
            <a:ext cx="1797050" cy="15309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1065380" y="385338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1514643" y="385338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962318" y="3853386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21" name="Rectangle 27"/>
          <p:cNvSpPr>
            <a:spLocks noChangeArrowheads="1"/>
          </p:cNvSpPr>
          <p:nvPr/>
        </p:nvSpPr>
        <p:spPr bwMode="auto">
          <a:xfrm>
            <a:off x="2414755" y="3853386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122" name="TextBox 31"/>
          <p:cNvSpPr txBox="1">
            <a:spLocks noChangeArrowheads="1"/>
          </p:cNvSpPr>
          <p:nvPr/>
        </p:nvSpPr>
        <p:spPr bwMode="auto">
          <a:xfrm>
            <a:off x="989180" y="1422924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23" name="Rectangle 23"/>
          <p:cNvSpPr>
            <a:spLocks noChangeArrowheads="1"/>
          </p:cNvSpPr>
          <p:nvPr/>
        </p:nvSpPr>
        <p:spPr bwMode="auto">
          <a:xfrm>
            <a:off x="1066968" y="3534475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4" name="Rectangle 24"/>
          <p:cNvSpPr>
            <a:spLocks noChangeArrowheads="1"/>
          </p:cNvSpPr>
          <p:nvPr/>
        </p:nvSpPr>
        <p:spPr bwMode="auto">
          <a:xfrm>
            <a:off x="1063227" y="322399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58</a:t>
            </a:r>
          </a:p>
        </p:txBody>
      </p: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1512490" y="322399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c6</a:t>
            </a: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1961752" y="322399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27" name="Rectangle 27"/>
          <p:cNvSpPr>
            <a:spLocks noChangeArrowheads="1"/>
          </p:cNvSpPr>
          <p:nvPr/>
        </p:nvSpPr>
        <p:spPr bwMode="auto">
          <a:xfrm>
            <a:off x="2411015" y="322399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1063227" y="291919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f7</a:t>
            </a:r>
          </a:p>
        </p:txBody>
      </p:sp>
      <p:sp>
        <p:nvSpPr>
          <p:cNvPr id="129" name="Rectangle 25"/>
          <p:cNvSpPr>
            <a:spLocks noChangeArrowheads="1"/>
          </p:cNvSpPr>
          <p:nvPr/>
        </p:nvSpPr>
        <p:spPr bwMode="auto">
          <a:xfrm>
            <a:off x="1512490" y="291919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85</a:t>
            </a:r>
          </a:p>
        </p:txBody>
      </p:sp>
      <p:sp>
        <p:nvSpPr>
          <p:cNvPr id="130" name="Rectangle 26"/>
          <p:cNvSpPr>
            <a:spLocks noChangeArrowheads="1"/>
          </p:cNvSpPr>
          <p:nvPr/>
        </p:nvSpPr>
        <p:spPr bwMode="auto">
          <a:xfrm>
            <a:off x="1961752" y="291919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auto">
          <a:xfrm>
            <a:off x="2411015" y="2919196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2" name="Rectangle 35"/>
          <p:cNvSpPr>
            <a:spLocks noChangeArrowheads="1"/>
          </p:cNvSpPr>
          <p:nvPr/>
        </p:nvSpPr>
        <p:spPr bwMode="auto">
          <a:xfrm>
            <a:off x="2902817" y="328072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" name="Rectangle 69"/>
          <p:cNvSpPr>
            <a:spLocks noChangeArrowheads="1"/>
          </p:cNvSpPr>
          <p:nvPr/>
        </p:nvSpPr>
        <p:spPr bwMode="auto">
          <a:xfrm>
            <a:off x="2902817" y="1793166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4" name="Rectangle 23"/>
          <p:cNvSpPr>
            <a:spLocks noChangeArrowheads="1"/>
          </p:cNvSpPr>
          <p:nvPr/>
        </p:nvSpPr>
        <p:spPr bwMode="auto">
          <a:xfrm>
            <a:off x="1069158" y="507964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5542291" y="5093036"/>
            <a:ext cx="1797050" cy="286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</a:rPr>
              <a:t>0xffffc630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238775" y="1886371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Use of Buffer Overflow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037" y="5357352"/>
            <a:ext cx="8255000" cy="1143000"/>
          </a:xfrm>
        </p:spPr>
        <p:txBody>
          <a:bodyPr anchor="ctr" anchorCtr="0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</a:t>
            </a:r>
            <a:r>
              <a:rPr lang="en-US" sz="2000" dirty="0" smtClean="0"/>
              <a:t>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A with address of </a:t>
            </a:r>
            <a:r>
              <a:rPr lang="en-US" sz="2000" dirty="0" smtClean="0"/>
              <a:t>buffer (need to know B)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bar()</a:t>
            </a:r>
            <a:r>
              <a:rPr lang="en-US" sz="2000" dirty="0"/>
              <a:t> executes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ourier New" pitchFamily="49" charset="0"/>
              </a:rPr>
              <a:t>ret</a:t>
            </a:r>
            <a:r>
              <a:rPr lang="en-US" sz="2000" dirty="0"/>
              <a:t>, will jump to exploit </a:t>
            </a:r>
            <a:r>
              <a:rPr lang="en-US" sz="2000" dirty="0" smtClean="0"/>
              <a:t>code (instead of A)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533400" y="3214867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533400" y="1770242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dirty="0">
                <a:latin typeface="Courier New" pitchFamily="49" charset="0"/>
              </a:rPr>
              <a:t>(){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bar();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631285" y="1013560"/>
            <a:ext cx="26745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</a:t>
            </a:r>
            <a:r>
              <a:rPr lang="en-US" sz="1800" b="0" dirty="0" smtClean="0">
                <a:latin typeface="Calibri" pitchFamily="34" charset="0"/>
              </a:rPr>
              <a:t>after </a:t>
            </a:r>
            <a:r>
              <a:rPr lang="en-US" sz="1800" b="0" dirty="0">
                <a:latin typeface="Calibri" pitchFamily="34" charset="0"/>
              </a:rPr>
              <a:t>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678292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B (was A)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459092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583292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2594181" y="2348865"/>
            <a:ext cx="211412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return address</a:t>
            </a:r>
            <a:r>
              <a:rPr lang="en-US" sz="1800" b="0" dirty="0">
                <a:latin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</a:rPr>
              <a:t>A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1904999" y="2529067"/>
            <a:ext cx="6891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7162800" y="1882212"/>
            <a:ext cx="181921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7162800" y="3956652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4975720" y="4337652"/>
            <a:ext cx="31451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5267510" y="4524554"/>
            <a:ext cx="3966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3936961"/>
            <a:ext cx="1066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exploit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017799"/>
            <a:ext cx="1065212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pad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4021561" y="3310321"/>
            <a:ext cx="1371599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data </a:t>
            </a:r>
            <a:r>
              <a:rPr lang="en-US" sz="1800" b="0" dirty="0" smtClean="0">
                <a:latin typeface="Calibri" pitchFamily="34" charset="0"/>
              </a:rPr>
              <a:t>written</a:t>
            </a:r>
            <a:endParaRPr lang="en-US" sz="1800" b="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by </a:t>
            </a:r>
            <a:r>
              <a:rPr lang="en-US" sz="1800" dirty="0" smtClean="0">
                <a:latin typeface="Courier New" pitchFamily="49" charset="0"/>
              </a:rPr>
              <a:t>gets</a:t>
            </a:r>
            <a:r>
              <a:rPr lang="en-US" sz="1800" dirty="0">
                <a:latin typeface="Courier New" pitchFamily="49" charset="0"/>
              </a:rPr>
              <a:t>()</a:t>
            </a:r>
          </a:p>
        </p:txBody>
      </p:sp>
      <p:sp>
        <p:nvSpPr>
          <p:cNvPr id="22" name="AutoShape 16"/>
          <p:cNvSpPr>
            <a:spLocks/>
          </p:cNvSpPr>
          <p:nvPr/>
        </p:nvSpPr>
        <p:spPr bwMode="auto">
          <a:xfrm rot="10800000">
            <a:off x="6892925" y="1459092"/>
            <a:ext cx="228600" cy="1600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" name="AutoShape 16"/>
          <p:cNvSpPr>
            <a:spLocks/>
          </p:cNvSpPr>
          <p:nvPr/>
        </p:nvSpPr>
        <p:spPr bwMode="auto">
          <a:xfrm rot="10800000">
            <a:off x="6892926" y="3059292"/>
            <a:ext cx="228600" cy="215766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4" name="AutoShape 16"/>
          <p:cNvSpPr>
            <a:spLocks/>
          </p:cNvSpPr>
          <p:nvPr/>
        </p:nvSpPr>
        <p:spPr bwMode="auto">
          <a:xfrm rot="10800000" flipH="1">
            <a:off x="5359400" y="2678292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534400" cy="573088"/>
          </a:xfrm>
        </p:spPr>
        <p:txBody>
          <a:bodyPr/>
          <a:lstStyle/>
          <a:p>
            <a:r>
              <a:rPr lang="en-US"/>
              <a:t>Exploits Based on Buffer Overflows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Buffer overflow bugs allow remote machines to execute arbitrary code on victim </a:t>
            </a:r>
            <a:r>
              <a:rPr lang="en-US" i="1" dirty="0" smtClean="0">
                <a:solidFill>
                  <a:srgbClr val="C00000"/>
                </a:solidFill>
              </a:rPr>
              <a:t>machines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Internet worm</a:t>
            </a:r>
          </a:p>
          <a:p>
            <a:pPr lvl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finger droh@cs.cmu.edu</a:t>
            </a:r>
          </a:p>
          <a:p>
            <a:pPr lvl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/>
            <a:r>
              <a:rPr lang="en-US" dirty="0"/>
              <a:t>exploit code: executed a root shell on the victim machine with a direct TCP connection to the </a:t>
            </a:r>
            <a:r>
              <a:rPr lang="en-US" dirty="0" smtClean="0"/>
              <a:t>attacker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r>
              <a:rPr lang="en-US"/>
              <a:t>Avoiding Overflow Vulnerability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</a:t>
            </a:r>
            <a:r>
              <a:rPr lang="en-US" dirty="0" smtClean="0"/>
              <a:t>library routines </a:t>
            </a:r>
            <a:r>
              <a:rPr lang="en-US" dirty="0"/>
              <a:t>that </a:t>
            </a:r>
            <a:r>
              <a:rPr lang="en-US" dirty="0" smtClean="0"/>
              <a:t>limit string lengths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(second argument to </a:t>
            </a:r>
            <a:r>
              <a:rPr lang="en-US" dirty="0" err="1" smtClean="0"/>
              <a:t>fgets</a:t>
            </a:r>
            <a:r>
              <a:rPr lang="en-US" dirty="0" smtClean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/>
                <a:cs typeface="Courier New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609600" y="1447800"/>
            <a:ext cx="5535332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r>
              <a:rPr lang="en-US"/>
              <a:t>System-Level Protections</a:t>
            </a:r>
          </a:p>
        </p:txBody>
      </p:sp>
      <p:sp>
        <p:nvSpPr>
          <p:cNvPr id="452652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91874" cy="5224462"/>
          </a:xfrm>
        </p:spPr>
        <p:txBody>
          <a:bodyPr/>
          <a:lstStyle/>
          <a:p>
            <a:r>
              <a:rPr lang="en-US" dirty="0"/>
              <a:t>Randomized stack offsets</a:t>
            </a:r>
          </a:p>
          <a:p>
            <a:pPr lvl="1"/>
            <a:r>
              <a:rPr lang="en-US" dirty="0"/>
              <a:t>At start of program, allocate random amount of space on stack</a:t>
            </a:r>
          </a:p>
          <a:p>
            <a:pPr lvl="1"/>
            <a:r>
              <a:rPr lang="en-US" dirty="0"/>
              <a:t>Makes it difficult for exploit to predict beginning of inserted code</a:t>
            </a:r>
          </a:p>
          <a:p>
            <a:pPr lvl="1"/>
            <a:endParaRPr lang="en-US" dirty="0"/>
          </a:p>
          <a:p>
            <a:r>
              <a:rPr lang="en-US" dirty="0"/>
              <a:t>Use techniques to </a:t>
            </a:r>
            <a:r>
              <a:rPr lang="en-US" i="1" dirty="0"/>
              <a:t>detect</a:t>
            </a:r>
            <a:r>
              <a:rPr lang="en-US" dirty="0"/>
              <a:t> stack corruption</a:t>
            </a:r>
          </a:p>
          <a:p>
            <a:pPr lvl="1"/>
            <a:endParaRPr lang="en-US" i="1" dirty="0"/>
          </a:p>
          <a:p>
            <a:r>
              <a:rPr lang="en-US" dirty="0" err="1"/>
              <a:t>Nonexecutable</a:t>
            </a:r>
            <a:r>
              <a:rPr lang="en-US" dirty="0"/>
              <a:t> code </a:t>
            </a:r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Only allow code to execute from “text” sections of memory</a:t>
            </a:r>
          </a:p>
          <a:p>
            <a:pPr lvl="1"/>
            <a:r>
              <a:rPr lang="en-US" dirty="0" smtClean="0"/>
              <a:t>Do NOT execute code in stack, data, or heap regions</a:t>
            </a:r>
          </a:p>
          <a:p>
            <a:pPr lvl="1"/>
            <a:r>
              <a:rPr lang="en-US" dirty="0" smtClean="0"/>
              <a:t>Hardware support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overflows are possible because C doesn’t check array boundaries</a:t>
            </a:r>
          </a:p>
          <a:p>
            <a:r>
              <a:rPr lang="en-US" dirty="0" smtClean="0"/>
              <a:t>Buffer overflows are </a:t>
            </a:r>
            <a:r>
              <a:rPr lang="en-US" i="1" dirty="0" smtClean="0"/>
              <a:t>dangerous</a:t>
            </a:r>
            <a:r>
              <a:rPr lang="en-US" dirty="0" smtClean="0"/>
              <a:t> because buffers for user input are often stored on the stack</a:t>
            </a:r>
          </a:p>
          <a:p>
            <a:pPr lvl="1"/>
            <a:r>
              <a:rPr lang="en-US" dirty="0" smtClean="0"/>
              <a:t>Probably the most common type of security vulnerability</a:t>
            </a:r>
          </a:p>
          <a:p>
            <a:endParaRPr lang="en-US" dirty="0" smtClean="0"/>
          </a:p>
          <a:p>
            <a:r>
              <a:rPr lang="en-US" dirty="0"/>
              <a:t>Today we’ll go over:</a:t>
            </a:r>
          </a:p>
          <a:p>
            <a:pPr lvl="1"/>
            <a:r>
              <a:rPr lang="en-US" dirty="0"/>
              <a:t>Address space layout</a:t>
            </a:r>
          </a:p>
          <a:p>
            <a:pPr lvl="1"/>
            <a:r>
              <a:rPr lang="en-US" dirty="0"/>
              <a:t>Input buffers on the stack</a:t>
            </a:r>
          </a:p>
          <a:p>
            <a:pPr lvl="1"/>
            <a:r>
              <a:rPr lang="en-US" dirty="0"/>
              <a:t>Overflowing buffers and injecting code</a:t>
            </a:r>
          </a:p>
          <a:p>
            <a:pPr lvl="1"/>
            <a:r>
              <a:rPr lang="en-US" dirty="0" smtClean="0"/>
              <a:t>Defenses against buffer overflows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791200" cy="573088"/>
          </a:xfrm>
        </p:spPr>
        <p:txBody>
          <a:bodyPr/>
          <a:lstStyle/>
          <a:p>
            <a:r>
              <a:rPr lang="en-US" sz="3400"/>
              <a:t>IA32 Linux Memory Layout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143000"/>
            <a:ext cx="5533253" cy="5486400"/>
          </a:xfrm>
        </p:spPr>
        <p:txBody>
          <a:bodyPr/>
          <a:lstStyle/>
          <a:p>
            <a:r>
              <a:rPr lang="en-US" sz="2000" dirty="0"/>
              <a:t>Stack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Runtime stack (8MB limit)</a:t>
            </a:r>
          </a:p>
          <a:p>
            <a:r>
              <a:rPr lang="en-US" sz="2000" dirty="0"/>
              <a:t>Heap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Dynamically allocated storage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Allocated by </a:t>
            </a:r>
            <a:r>
              <a:rPr lang="en-US" sz="1800" b="1" dirty="0" err="1">
                <a:latin typeface="Courier New" pitchFamily="49" charset="0"/>
              </a:rPr>
              <a:t>malloc</a:t>
            </a:r>
            <a:r>
              <a:rPr lang="en-US" sz="1800" b="1" dirty="0">
                <a:latin typeface="Courier New" pitchFamily="49" charset="0"/>
              </a:rPr>
              <a:t>(), </a:t>
            </a:r>
            <a:r>
              <a:rPr lang="en-US" sz="1800" b="1" dirty="0" err="1">
                <a:latin typeface="Courier New" pitchFamily="49" charset="0"/>
              </a:rPr>
              <a:t>calloc</a:t>
            </a:r>
            <a:r>
              <a:rPr lang="en-US" sz="1800" b="1" dirty="0">
                <a:latin typeface="Courier New" pitchFamily="49" charset="0"/>
              </a:rPr>
              <a:t>(), new()</a:t>
            </a:r>
          </a:p>
          <a:p>
            <a:r>
              <a:rPr lang="en-US" sz="2000" dirty="0"/>
              <a:t>Data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Statically allocated data</a:t>
            </a:r>
          </a:p>
          <a:p>
            <a:pPr marL="863600" lvl="2" indent="-238125">
              <a:lnSpc>
                <a:spcPct val="85000"/>
              </a:lnSpc>
            </a:pPr>
            <a:r>
              <a:rPr lang="en-US" sz="1800" dirty="0"/>
              <a:t>Read-only: string literals</a:t>
            </a:r>
          </a:p>
          <a:p>
            <a:pPr marL="863600" lvl="2" indent="-238125">
              <a:lnSpc>
                <a:spcPct val="85000"/>
              </a:lnSpc>
            </a:pPr>
            <a:r>
              <a:rPr lang="en-US" sz="1800" dirty="0"/>
              <a:t>Read/write: global arrays and variables</a:t>
            </a:r>
          </a:p>
          <a:p>
            <a:r>
              <a:rPr lang="en-US" sz="2000" dirty="0"/>
              <a:t>Text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Executable machine instructions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Read-only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3581400" y="5878469"/>
            <a:ext cx="21336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Upper </a:t>
            </a:r>
            <a:r>
              <a:rPr lang="en-US" sz="1800" b="0" dirty="0" smtClean="0">
                <a:latin typeface="Calibri" pitchFamily="34" charset="0"/>
              </a:rPr>
              <a:t>2 </a:t>
            </a:r>
            <a:r>
              <a:rPr lang="en-US" sz="1800" b="0" dirty="0">
                <a:latin typeface="Calibri" pitchFamily="34" charset="0"/>
              </a:rPr>
              <a:t>hex </a:t>
            </a:r>
            <a:r>
              <a:rPr lang="en-US" sz="1800" b="0" dirty="0" smtClean="0">
                <a:latin typeface="Calibri" pitchFamily="34" charset="0"/>
              </a:rPr>
              <a:t>digits </a:t>
            </a:r>
            <a:br>
              <a:rPr lang="en-US" sz="1800" b="0" dirty="0" smtClean="0">
                <a:latin typeface="Calibri" pitchFamily="34" charset="0"/>
              </a:rPr>
            </a:br>
            <a:r>
              <a:rPr lang="en-US" sz="1800" b="0" dirty="0" smtClean="0">
                <a:latin typeface="Calibri" pitchFamily="34" charset="0"/>
              </a:rPr>
              <a:t>= 8 bits </a:t>
            </a:r>
            <a:r>
              <a:rPr lang="en-US" sz="1800" b="0" dirty="0">
                <a:latin typeface="Calibri" pitchFamily="34" charset="0"/>
              </a:rPr>
              <a:t>of address</a:t>
            </a:r>
          </a:p>
        </p:txBody>
      </p:sp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34817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348183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348184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6400800" y="5978835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348194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95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632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AutoShape 16"/>
          <p:cNvSpPr>
            <a:spLocks/>
          </p:cNvSpPr>
          <p:nvPr/>
        </p:nvSpPr>
        <p:spPr bwMode="auto">
          <a:xfrm rot="10800000">
            <a:off x="8364960" y="886000"/>
            <a:ext cx="228600" cy="1141412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5160" y="127268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6845300" cy="573088"/>
          </a:xfrm>
        </p:spPr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609600" y="1498049"/>
            <a:ext cx="5257800" cy="4521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beyond;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068" y="6000690"/>
            <a:ext cx="3673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Where does everything go?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8880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2971800" y="4625480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280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175"/>
            <a:ext cx="6578600" cy="573088"/>
          </a:xfrm>
        </p:spPr>
        <p:txBody>
          <a:bodyPr/>
          <a:lstStyle/>
          <a:p>
            <a:r>
              <a:rPr lang="en-US"/>
              <a:t>IA32 Example Addresses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457200" y="2121044"/>
            <a:ext cx="4265613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0x1904a008</a:t>
            </a:r>
          </a:p>
          <a:p>
            <a:pPr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&amp;p2	0x18049760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beyond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smtClean="0">
                <a:latin typeface="Calibri" pitchFamily="34" charset="0"/>
              </a:rPr>
              <a:t>final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0x006be166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507" y="1216967"/>
            <a:ext cx="247529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32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400800" y="4097760"/>
            <a:ext cx="4603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5830669"/>
            <a:ext cx="3400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</a:rPr>
              <a:t>()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is dynamically linked</a:t>
            </a:r>
          </a:p>
          <a:p>
            <a:r>
              <a:rPr lang="en-US" sz="1800" dirty="0" smtClean="0">
                <a:latin typeface="Calibri" pitchFamily="34" charset="0"/>
              </a:rPr>
              <a:t>address determined at runtime</a:t>
            </a:r>
            <a:endParaRPr lang="en-US" sz="18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858000" cy="573088"/>
          </a:xfrm>
        </p:spPr>
        <p:txBody>
          <a:bodyPr/>
          <a:lstStyle/>
          <a:p>
            <a:r>
              <a:rPr lang="en-US" dirty="0"/>
              <a:t>Internet </a:t>
            </a:r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7" cy="4902740"/>
          </a:xfrm>
        </p:spPr>
        <p:txBody>
          <a:bodyPr/>
          <a:lstStyle/>
          <a:p>
            <a:r>
              <a:rPr lang="en-US" dirty="0"/>
              <a:t>These characteristics of the traditional IA32 Linux memory layout provide opportunities for malicious programs</a:t>
            </a:r>
          </a:p>
          <a:p>
            <a:pPr lvl="1"/>
            <a:r>
              <a:rPr lang="en-US" dirty="0"/>
              <a:t>Stack grows “backwards” in memory</a:t>
            </a:r>
          </a:p>
          <a:p>
            <a:pPr lvl="1"/>
            <a:r>
              <a:rPr lang="en-US" dirty="0"/>
              <a:t>Data and instructions both stored in the same memory</a:t>
            </a:r>
          </a:p>
          <a:p>
            <a:pPr lvl="1"/>
            <a:endParaRPr lang="en-US" dirty="0"/>
          </a:p>
          <a:p>
            <a:r>
              <a:rPr lang="en-US" dirty="0"/>
              <a:t>November, 1988</a:t>
            </a:r>
          </a:p>
          <a:p>
            <a:pPr lvl="1"/>
            <a:r>
              <a:rPr lang="en-US" dirty="0"/>
              <a:t>Internet Worm attacks thousands of Internet hosts.</a:t>
            </a:r>
          </a:p>
          <a:p>
            <a:pPr lvl="1"/>
            <a:r>
              <a:rPr lang="en-US" dirty="0"/>
              <a:t>How did it happen?</a:t>
            </a:r>
          </a:p>
          <a:p>
            <a:pPr lvl="1"/>
            <a:endParaRPr lang="en-US" dirty="0"/>
          </a:p>
          <a:p>
            <a:r>
              <a:rPr lang="en-US" dirty="0"/>
              <a:t>The Internet Worm </a:t>
            </a:r>
            <a:r>
              <a:rPr lang="en-US" dirty="0" smtClean="0"/>
              <a:t>was </a:t>
            </a:r>
            <a:r>
              <a:rPr lang="en-US" dirty="0"/>
              <a:t>based on </a:t>
            </a:r>
            <a:r>
              <a:rPr lang="en-US" i="1" dirty="0"/>
              <a:t>stack buffer overflow</a:t>
            </a:r>
            <a:r>
              <a:rPr lang="en-US" dirty="0"/>
              <a:t> exploits!</a:t>
            </a:r>
          </a:p>
          <a:p>
            <a:pPr lvl="1"/>
            <a:r>
              <a:rPr lang="en-US" dirty="0"/>
              <a:t>Many Unix functions do not check argument sizes</a:t>
            </a:r>
          </a:p>
          <a:p>
            <a:pPr lvl="1"/>
            <a:r>
              <a:rPr lang="en-US" dirty="0"/>
              <a:t>Allows target buffers to overflow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12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2093" cy="762000"/>
          </a:xfrm>
        </p:spPr>
        <p:txBody>
          <a:bodyPr/>
          <a:lstStyle/>
          <a:p>
            <a:r>
              <a:rPr lang="en-US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What could go wrong in this code?</a:t>
            </a:r>
            <a:endParaRPr lang="en-US" dirty="0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2093" cy="762000"/>
          </a:xfrm>
        </p:spPr>
        <p:txBody>
          <a:bodyPr/>
          <a:lstStyle/>
          <a:p>
            <a:r>
              <a:rPr lang="en-US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No way </a:t>
            </a:r>
            <a:r>
              <a:rPr lang="en-US" dirty="0"/>
              <a:t>to specify limit on number of characters to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4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r>
              <a:rPr lang="en-US"/>
              <a:t>Vulnerable Buffer Code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int main()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printf("Type a string:");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echo();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736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./bufdemo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1234567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3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7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123456789ABC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Buffer Overflow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18454</TotalTime>
  <Words>1439</Words>
  <Application>Microsoft Macintosh PowerPoint</Application>
  <PresentationFormat>On-screen Show (4:3)</PresentationFormat>
  <Paragraphs>507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template2010</vt:lpstr>
      <vt:lpstr>The Hardware/Software Interface CSE351 Winter 2013</vt:lpstr>
      <vt:lpstr>Buffer Overflow</vt:lpstr>
      <vt:lpstr>IA32 Linux Memory Layout</vt:lpstr>
      <vt:lpstr>Memory Allocation Example</vt:lpstr>
      <vt:lpstr>IA32 Example Addresses</vt:lpstr>
      <vt:lpstr>Internet Worm</vt:lpstr>
      <vt:lpstr>String Library Code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Malicious Use of Buffer Overflow</vt:lpstr>
      <vt:lpstr>Exploits Based on Buffer Overflows</vt:lpstr>
      <vt:lpstr>Avoiding Overflow Vulnerability</vt:lpstr>
      <vt:lpstr>System-Level Protections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337</cp:revision>
  <cp:lastPrinted>2012-10-20T21:32:55Z</cp:lastPrinted>
  <dcterms:created xsi:type="dcterms:W3CDTF">2012-04-26T08:42:17Z</dcterms:created>
  <dcterms:modified xsi:type="dcterms:W3CDTF">2013-02-08T18:51:52Z</dcterms:modified>
</cp:coreProperties>
</file>