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35"/>
  </p:notesMasterIdLst>
  <p:handoutMasterIdLst>
    <p:handoutMasterId r:id="rId36"/>
  </p:handoutMasterIdLst>
  <p:sldIdLst>
    <p:sldId id="796" r:id="rId2"/>
    <p:sldId id="708" r:id="rId3"/>
    <p:sldId id="710" r:id="rId4"/>
    <p:sldId id="711" r:id="rId5"/>
    <p:sldId id="712" r:id="rId6"/>
    <p:sldId id="770" r:id="rId7"/>
    <p:sldId id="713" r:id="rId8"/>
    <p:sldId id="714" r:id="rId9"/>
    <p:sldId id="716" r:id="rId10"/>
    <p:sldId id="794" r:id="rId11"/>
    <p:sldId id="718" r:id="rId12"/>
    <p:sldId id="719" r:id="rId13"/>
    <p:sldId id="774" r:id="rId14"/>
    <p:sldId id="720" r:id="rId15"/>
    <p:sldId id="776" r:id="rId16"/>
    <p:sldId id="777" r:id="rId17"/>
    <p:sldId id="722" r:id="rId18"/>
    <p:sldId id="778" r:id="rId19"/>
    <p:sldId id="723" r:id="rId20"/>
    <p:sldId id="724" r:id="rId21"/>
    <p:sldId id="779" r:id="rId22"/>
    <p:sldId id="725" r:id="rId23"/>
    <p:sldId id="726" r:id="rId24"/>
    <p:sldId id="728" r:id="rId25"/>
    <p:sldId id="782" r:id="rId26"/>
    <p:sldId id="730" r:id="rId27"/>
    <p:sldId id="731" r:id="rId28"/>
    <p:sldId id="732" r:id="rId29"/>
    <p:sldId id="734" r:id="rId30"/>
    <p:sldId id="784" r:id="rId31"/>
    <p:sldId id="735" r:id="rId32"/>
    <p:sldId id="758" r:id="rId33"/>
    <p:sldId id="797" r:id="rId34"/>
  </p:sldIdLst>
  <p:sldSz cx="9144000" cy="6858000" type="screen4x3"/>
  <p:notesSz cx="9586913" cy="73025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/>
  <p:clrMru>
    <a:srgbClr val="D5F1CF"/>
    <a:srgbClr val="FF9999"/>
    <a:srgbClr val="FFFF99"/>
    <a:srgbClr val="DCB834"/>
    <a:srgbClr val="DFC03D"/>
    <a:srgbClr val="CDF1C5"/>
    <a:srgbClr val="F1C7C7"/>
    <a:srgbClr val="EFBFBF"/>
    <a:srgbClr val="C5FEB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3398" autoAdjust="0"/>
  </p:normalViewPr>
  <p:slideViewPr>
    <p:cSldViewPr snapToGrid="0">
      <p:cViewPr varScale="1">
        <p:scale>
          <a:sx n="98" d="100"/>
          <a:sy n="98" d="100"/>
        </p:scale>
        <p:origin x="-9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789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02017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22288"/>
            <a:ext cx="3716338" cy="278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485" y="3482563"/>
            <a:ext cx="7002615" cy="325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02017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15733" y="656061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15733" y="656061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15733" y="656061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15733" y="656061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15733" y="656061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dirty="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r>
              <a:rPr lang="en-US" smtClean="0"/>
              <a:t>Data Structures I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/>
              <a:t>Data Structures I: Arrays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The Hardware/Software Interface</a:t>
            </a:r>
            <a:br>
              <a:rPr lang="en-US" dirty="0" smtClean="0"/>
            </a:br>
            <a:r>
              <a:rPr lang="en-US" sz="2000" b="0" dirty="0" smtClean="0"/>
              <a:t>CSE351 Winter 2013</a:t>
            </a:r>
          </a:p>
        </p:txBody>
      </p:sp>
    </p:spTree>
    <p:extLst>
      <p:ext uri="{BB962C8B-B14F-4D97-AF65-F5344CB8AC3E}">
        <p14:creationId xmlns:p14="http://schemas.microsoft.com/office/powerpoint/2010/main" val="3405660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495800" y="1038225"/>
            <a:ext cx="40386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for (i = 0; i &lt; 5; i++)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z[i];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 Loop Example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Transformed</a:t>
            </a:r>
          </a:p>
          <a:p>
            <a:pPr lvl="1"/>
            <a:r>
              <a:rPr lang="en-US" dirty="0" smtClean="0"/>
              <a:t>Eliminate loop variable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dirty="0" err="1" smtClean="0">
                <a:latin typeface="Calibri"/>
                <a:cs typeface="Calibri"/>
              </a:rPr>
              <a:t>,</a:t>
            </a:r>
            <a:br>
              <a:rPr lang="en-US" dirty="0" err="1" smtClean="0">
                <a:latin typeface="Calibri"/>
                <a:cs typeface="Calibri"/>
              </a:rPr>
            </a:br>
            <a:r>
              <a:rPr lang="en-US" dirty="0" err="1" smtClean="0">
                <a:latin typeface="Calibri"/>
                <a:cs typeface="Calibri"/>
              </a:rPr>
              <a:t>use pointer </a:t>
            </a:r>
            <a:r>
              <a:rPr lang="en-US" b="1" dirty="0" err="1" smtClean="0">
                <a:latin typeface="Courier New"/>
                <a:cs typeface="Courier New"/>
              </a:rPr>
              <a:t>zend</a:t>
            </a:r>
            <a:r>
              <a:rPr lang="en-US" dirty="0" err="1" smtClean="0">
                <a:latin typeface="Calibri"/>
                <a:cs typeface="Calibri"/>
              </a:rPr>
              <a:t> instead</a:t>
            </a:r>
            <a:endParaRPr lang="en-US" b="1" dirty="0" err="1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Convert array code to </a:t>
            </a:r>
            <a:br>
              <a:rPr lang="en-US" dirty="0" smtClean="0"/>
            </a:br>
            <a:r>
              <a:rPr lang="en-US" dirty="0" smtClean="0"/>
              <a:t>pointer code</a:t>
            </a:r>
          </a:p>
          <a:p>
            <a:pPr lvl="2"/>
            <a:r>
              <a:rPr lang="en-US" dirty="0"/>
              <a:t>Pointer arithmetic on</a:t>
            </a:r>
            <a:r>
              <a:rPr lang="en-US" dirty="0" err="1"/>
              <a:t> </a:t>
            </a:r>
            <a:r>
              <a:rPr lang="en-US" b="1" kern="1200">
                <a:solidFill>
                  <a:srgbClr val="000000"/>
                </a:solidFill>
                <a:latin typeface="Courier New" pitchFamily="49" charset="0"/>
              </a:rPr>
              <a:t>z</a:t>
            </a:r>
            <a:endParaRPr lang="en-US" dirty="0" smtClean="0"/>
          </a:p>
          <a:p>
            <a:pPr lvl="1"/>
            <a:r>
              <a:rPr lang="en-US" dirty="0" smtClean="0"/>
              <a:t>Express in do-while form</a:t>
            </a:r>
            <a:br>
              <a:rPr lang="en-US" dirty="0" smtClean="0"/>
            </a:br>
            <a:r>
              <a:rPr lang="en-US" dirty="0" smtClean="0"/>
              <a:t>(no test at entrance)</a:t>
            </a:r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4495800" y="3705225"/>
            <a:ext cx="4038600" cy="28479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 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4716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5" name="Rectangle 5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en-US" sz="1800" u="sng">
                <a:latin typeface="Courier New" pitchFamily="49" charset="0"/>
              </a:rPr>
              <a:t>int zi = 0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07" name="Rectangle 7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</a:t>
            </a:r>
            <a:r>
              <a:rPr lang="en-US" sz="1800" u="sng">
                <a:latin typeface="Courier New" pitchFamily="49" charset="0"/>
              </a:rPr>
              <a:t>zend = z + 4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*z;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09" name="Rectangle 9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*zend = z + 4;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</a:t>
            </a:r>
            <a:r>
              <a:rPr lang="en-US" sz="1800" u="sng">
                <a:latin typeface="Courier New" pitchFamily="49" charset="0"/>
              </a:rPr>
              <a:t>zi = 10 * zi + *z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while(z &lt;= zend);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zd2int(</a:t>
            </a: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= z + 4;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10 *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+ *z;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u="sng" dirty="0">
                <a:latin typeface="Courier New" pitchFamily="49" charset="0"/>
              </a:rPr>
              <a:t>z++;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while(z &lt;=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13" name="Rectangle 13"/>
          <p:cNvSpPr>
            <a:spLocks noChangeArrowheads="1"/>
          </p:cNvSpPr>
          <p:nvPr/>
        </p:nvSpPr>
        <p:spPr bwMode="auto">
          <a:xfrm>
            <a:off x="4800600" y="962025"/>
            <a:ext cx="4038600" cy="28479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zd2int(</a:t>
            </a: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z)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= z + 4;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do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10 *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+ *z;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z++;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} </a:t>
            </a:r>
            <a:r>
              <a:rPr lang="en-US" sz="1800" u="sng" dirty="0">
                <a:latin typeface="Courier New" pitchFamily="49" charset="0"/>
              </a:rPr>
              <a:t>while(z &lt;= </a:t>
            </a:r>
            <a:r>
              <a:rPr lang="en-US" sz="1800" u="sng" dirty="0" err="1">
                <a:latin typeface="Courier New" pitchFamily="49" charset="0"/>
              </a:rPr>
              <a:t>zend</a:t>
            </a:r>
            <a:r>
              <a:rPr lang="en-US" sz="1800" u="sng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xorl %eax,%eax</a:t>
            </a:r>
            <a:r>
              <a:rPr lang="en-US" sz="1800">
                <a:latin typeface="Courier New" pitchFamily="49" charset="0"/>
              </a:rPr>
              <a:t>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16(%ecx),%ebx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(%eax,%eax,4),%edx	# </a:t>
            </a:r>
            <a:r>
              <a:rPr lang="en-US" sz="1800" dirty="0">
                <a:latin typeface="Courier New" pitchFamily="49" charset="0"/>
              </a:rPr>
              <a:t>zi + 4*zi = 5*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>
                <a:latin typeface="Courier New" pitchFamily="49" charset="0"/>
              </a:rPr>
              <a:t>	movl (%ecx),%eax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addl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(%eax,%edx,2),%eax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xorl %eax,%eax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leal 16(%ecx),%ebx</a:t>
            </a:r>
            <a:r>
              <a:rPr lang="en-US" sz="1800">
                <a:latin typeface="Courier New" pitchFamily="49" charset="0"/>
              </a:rPr>
              <a:t>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(%eax,%eax,4),%edx	# </a:t>
            </a:r>
            <a:r>
              <a:rPr lang="en-US" sz="1800" dirty="0">
                <a:latin typeface="Courier New" pitchFamily="49" charset="0"/>
              </a:rPr>
              <a:t>zi + 4*zi = 5*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>
                <a:latin typeface="Courier New" pitchFamily="49" charset="0"/>
              </a:rPr>
              <a:t>	movl (%ecx),%eax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addl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(%eax,%edx,2),%eax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08" name="Rectangle 8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xorl %eax,%eax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16(%ecx),%ebx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leal (%eax,%eax,4),%edx</a:t>
            </a:r>
            <a:r>
              <a:rPr lang="en-US" sz="1800">
                <a:latin typeface="Courier New" pitchFamily="49" charset="0"/>
              </a:rPr>
              <a:t>	# </a:t>
            </a:r>
            <a:r>
              <a:rPr lang="en-US" sz="1800" dirty="0">
                <a:latin typeface="Courier New" pitchFamily="49" charset="0"/>
              </a:rPr>
              <a:t>zi + 4*zi = 5*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movl (%ecx),%eax</a:t>
            </a:r>
            <a:r>
              <a:rPr lang="en-US" sz="1800">
                <a:latin typeface="Courier New" pitchFamily="49" charset="0"/>
              </a:rPr>
              <a:t>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addl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leal (%eax,%edx,2),%eax</a:t>
            </a:r>
            <a:r>
              <a:rPr lang="en-US" sz="1800">
                <a:latin typeface="Courier New" pitchFamily="49" charset="0"/>
              </a:rPr>
              <a:t>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10" name="Rectangle 10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xorl %eax,%eax	# zi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16(%ecx),%ebx	# zend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.L59:</a:t>
            </a:r>
          </a:p>
          <a:p>
            <a:pPr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(%eax,%eax,4),%edx	# </a:t>
            </a:r>
            <a:r>
              <a:rPr lang="en-US" sz="1800" dirty="0">
                <a:latin typeface="Courier New" pitchFamily="49" charset="0"/>
              </a:rPr>
              <a:t>zi + 4*zi = 5*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>
                <a:latin typeface="Courier New" pitchFamily="49" charset="0"/>
              </a:rPr>
              <a:t>	movl (%ecx),%eax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u="sng">
                <a:latin typeface="Courier New" pitchFamily="49" charset="0"/>
              </a:rPr>
              <a:t>addl $4,%ecx</a:t>
            </a:r>
            <a:r>
              <a:rPr lang="en-US" sz="1800">
                <a:latin typeface="Courier New" pitchFamily="49" charset="0"/>
              </a:rPr>
              <a:t>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(%eax,%edx,2),%eax	# zi = *z + 2*(5*zi)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cmpl %ebx,%ecx	# z : zend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jle .L59	# if &lt;= goto loop</a:t>
            </a:r>
          </a:p>
        </p:txBody>
      </p:sp>
      <p:sp>
        <p:nvSpPr>
          <p:cNvPr id="307212" name="Rectangle 12"/>
          <p:cNvSpPr>
            <a:spLocks noChangeArrowheads="1"/>
          </p:cNvSpPr>
          <p:nvPr/>
        </p:nvSpPr>
        <p:spPr bwMode="auto">
          <a:xfrm>
            <a:off x="2133600" y="3886200"/>
            <a:ext cx="6705600" cy="2847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xorl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eax,%eax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0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16(%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ebx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zend</a:t>
            </a:r>
            <a:r>
              <a:rPr lang="en-US" sz="1800" dirty="0">
                <a:latin typeface="Courier New" pitchFamily="49" charset="0"/>
              </a:rPr>
              <a:t>  = z+4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.L59: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zi + 4*zi = 5*</a:t>
            </a:r>
            <a:r>
              <a:rPr lang="en-US" sz="1800" dirty="0" err="1">
                <a:latin typeface="Courier New" pitchFamily="49" charset="0"/>
              </a:rPr>
              <a:t>zi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>
                <a:latin typeface="Courier New" pitchFamily="49" charset="0"/>
              </a:rPr>
              <a:t> (%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*z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addl</a:t>
            </a:r>
            <a:r>
              <a:rPr lang="en-US" sz="1800" dirty="0">
                <a:latin typeface="Courier New" pitchFamily="49" charset="0"/>
              </a:rPr>
              <a:t> $4,%ecx	# z++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(%eax,%edx,2),%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 = *z + 2*(5*</a:t>
            </a:r>
            <a:r>
              <a:rPr lang="en-US" sz="1800" dirty="0" err="1">
                <a:latin typeface="Courier New" pitchFamily="49" charset="0"/>
              </a:rPr>
              <a:t>zi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cmpl</a:t>
            </a:r>
            <a:r>
              <a:rPr lang="en-US" sz="1800" u="sng" dirty="0">
                <a:latin typeface="Courier New" pitchFamily="49" charset="0"/>
              </a:rPr>
              <a:t> %</a:t>
            </a:r>
            <a:r>
              <a:rPr lang="en-US" sz="1800" u="sng" dirty="0" err="1">
                <a:latin typeface="Courier New" pitchFamily="49" charset="0"/>
              </a:rPr>
              <a:t>ebx,%ecx</a:t>
            </a:r>
            <a:r>
              <a:rPr lang="en-US" sz="1800" dirty="0">
                <a:latin typeface="Courier New" pitchFamily="49" charset="0"/>
              </a:rPr>
              <a:t>	# z : </a:t>
            </a:r>
            <a:r>
              <a:rPr lang="en-US" sz="1800" dirty="0" err="1">
                <a:latin typeface="Courier New" pitchFamily="49" charset="0"/>
              </a:rPr>
              <a:t>zend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u="sng" dirty="0" err="1">
                <a:latin typeface="Courier New" pitchFamily="49" charset="0"/>
              </a:rPr>
              <a:t>jle</a:t>
            </a:r>
            <a:r>
              <a:rPr lang="en-US" sz="1800" u="sng" dirty="0">
                <a:latin typeface="Courier New" pitchFamily="49" charset="0"/>
              </a:rPr>
              <a:t> .L59</a:t>
            </a:r>
            <a:r>
              <a:rPr lang="en-US" sz="1800" dirty="0">
                <a:latin typeface="Courier New" pitchFamily="49" charset="0"/>
              </a:rPr>
              <a:t>	# if &lt;=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83832"/>
            <a:ext cx="8382000" cy="573088"/>
          </a:xfrm>
        </p:spPr>
        <p:txBody>
          <a:bodyPr/>
          <a:lstStyle/>
          <a:p>
            <a:r>
              <a:rPr lang="en-US" dirty="0" smtClean="0"/>
              <a:t>Array Loop Implementation (IA32)</a:t>
            </a:r>
            <a:endParaRPr lang="en-US" dirty="0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19600" cy="2832768"/>
          </a:xfrm>
        </p:spPr>
        <p:txBody>
          <a:bodyPr/>
          <a:lstStyle/>
          <a:p>
            <a:pPr marL="223838" indent="-223838">
              <a:tabLst>
                <a:tab pos="1143000" algn="l"/>
              </a:tabLst>
            </a:pPr>
            <a:r>
              <a:rPr lang="en-US" smtClean="0"/>
              <a:t>Registers</a:t>
            </a:r>
          </a:p>
          <a:p>
            <a:pPr marL="560388" lvl="1" indent="-222250">
              <a:spcBef>
                <a:spcPct val="0"/>
              </a:spcBef>
              <a:buSzTx/>
              <a:buFont typeface="Wingdings" pitchFamily="2" charset="2"/>
              <a:buNone/>
              <a:tabLst>
                <a:tab pos="1143000" algn="l"/>
              </a:tabLst>
            </a:pPr>
            <a:r>
              <a:rPr lang="en-US" b="1" smtClean="0">
                <a:latin typeface="Courier New" pitchFamily="49" charset="0"/>
              </a:rPr>
              <a:t>%ecx	z</a:t>
            </a:r>
          </a:p>
          <a:p>
            <a:pPr marL="560388" lvl="1" indent="-222250">
              <a:spcBef>
                <a:spcPct val="0"/>
              </a:spcBef>
              <a:buSzTx/>
              <a:buFont typeface="Wingdings" pitchFamily="2" charset="2"/>
              <a:buNone/>
              <a:tabLst>
                <a:tab pos="1143000" algn="l"/>
              </a:tabLst>
            </a:pPr>
            <a:r>
              <a:rPr lang="en-US" b="1" smtClean="0">
                <a:latin typeface="Courier New" pitchFamily="49" charset="0"/>
              </a:rPr>
              <a:t>%eax	zi</a:t>
            </a:r>
          </a:p>
          <a:p>
            <a:pPr marL="560388" lvl="1" indent="-222250">
              <a:spcBef>
                <a:spcPct val="0"/>
              </a:spcBef>
              <a:buSzTx/>
              <a:buFont typeface="Wingdings" pitchFamily="2" charset="2"/>
              <a:buNone/>
              <a:tabLst>
                <a:tab pos="1143000" algn="l"/>
              </a:tabLst>
            </a:pPr>
            <a:r>
              <a:rPr lang="en-US" b="1" smtClean="0">
                <a:latin typeface="Courier New" pitchFamily="49" charset="0"/>
              </a:rPr>
              <a:t>%ebx	zend</a:t>
            </a:r>
          </a:p>
          <a:p>
            <a:pPr marL="223838" indent="-223838">
              <a:tabLst>
                <a:tab pos="1143000" algn="l"/>
              </a:tabLst>
            </a:pPr>
            <a:r>
              <a:rPr lang="en-US" smtClean="0"/>
              <a:t>Computations</a:t>
            </a:r>
          </a:p>
          <a:p>
            <a:pPr marL="560388" lvl="1" indent="-222250">
              <a:tabLst>
                <a:tab pos="1143000" algn="l"/>
              </a:tabLst>
            </a:pPr>
            <a:r>
              <a:rPr lang="en-US" b="0" smtClean="0"/>
              <a:t> </a:t>
            </a:r>
            <a:r>
              <a:rPr lang="en-US" b="1" smtClean="0">
                <a:latin typeface="Courier New" pitchFamily="49" charset="0"/>
              </a:rPr>
              <a:t>10*zi + *z</a:t>
            </a:r>
            <a:r>
              <a:rPr lang="en-US" b="1" smtClean="0"/>
              <a:t>  </a:t>
            </a:r>
            <a:r>
              <a:rPr lang="en-US" smtClean="0"/>
              <a:t>implemented as     </a:t>
            </a:r>
            <a:r>
              <a:rPr lang="en-US" b="1" smtClean="0">
                <a:latin typeface="Courier New" pitchFamily="49" charset="0"/>
              </a:rPr>
              <a:t>*z + 2*(5*zi)</a:t>
            </a:r>
            <a:endParaRPr lang="en-US" b="1" smtClean="0"/>
          </a:p>
          <a:p>
            <a:pPr marL="560388" lvl="1" indent="-222250">
              <a:tabLst>
                <a:tab pos="1143000" algn="l"/>
              </a:tabLst>
            </a:pPr>
            <a:r>
              <a:rPr lang="en-US" b="1" smtClean="0">
                <a:latin typeface="Courier New" pitchFamily="49" charset="0"/>
              </a:rPr>
              <a:t>z++</a:t>
            </a:r>
            <a:r>
              <a:rPr lang="en-US" b="1" smtClean="0"/>
              <a:t> </a:t>
            </a:r>
            <a:r>
              <a:rPr lang="en-US" smtClean="0"/>
              <a:t>increments by 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7" grpId="0" animBg="1" autoUpdateAnimBg="0"/>
      <p:bldP spid="307209" grpId="0" animBg="1" autoUpdateAnimBg="0"/>
      <p:bldP spid="307211" grpId="0" animBg="1" autoUpdateAnimBg="0"/>
      <p:bldP spid="307213" grpId="0" animBg="1" autoUpdateAnimBg="0"/>
      <p:bldP spid="307206" grpId="0" animBg="1" autoUpdateAnimBg="0"/>
      <p:bldP spid="307208" grpId="0" animBg="1" autoUpdateAnimBg="0"/>
      <p:bldP spid="307210" grpId="0" animBg="1" autoUpdateAnimBg="0"/>
      <p:bldP spid="30721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Array Example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PCOUNT</a:t>
            </a:r>
            <a:r>
              <a:rPr lang="en-US" sz="1800" dirty="0">
                <a:latin typeface="Courier New" pitchFamily="49" charset="0"/>
              </a:rPr>
              <a:t>] =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{</a:t>
            </a:r>
            <a:r>
              <a:rPr lang="en-US" sz="1800" dirty="0" smtClean="0">
                <a:latin typeface="Courier New" pitchFamily="49" charset="0"/>
              </a:rPr>
              <a:t>{ 9, 8, 1, 9, 5 }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5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3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1, 5 </a:t>
            </a:r>
            <a:r>
              <a:rPr lang="en-US" sz="1800" dirty="0">
                <a:latin typeface="Courier New" pitchFamily="49" charset="0"/>
              </a:rPr>
              <a:t>}};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82105" y="1296738"/>
            <a:ext cx="2713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itchFamily="34" charset="0"/>
              </a:rPr>
              <a:t>Remember, </a:t>
            </a:r>
            <a:r>
              <a:rPr lang="en-US" sz="2000" dirty="0">
                <a:latin typeface="Courier New"/>
                <a:cs typeface="Courier New"/>
              </a:rPr>
              <a:t>T A[N]</a:t>
            </a:r>
            <a:r>
              <a:rPr lang="en-US" sz="2000" b="0" dirty="0">
                <a:latin typeface="Calibri" pitchFamily="34" charset="0"/>
              </a:rPr>
              <a:t> is an array with elements of type </a:t>
            </a:r>
            <a:r>
              <a:rPr lang="en-US" sz="2000" dirty="0">
                <a:latin typeface="Courier New"/>
                <a:cs typeface="Courier New"/>
              </a:rPr>
              <a:t>T</a:t>
            </a:r>
            <a:r>
              <a:rPr lang="en-US" sz="2000" b="0" dirty="0">
                <a:latin typeface="Calibri" pitchFamily="34" charset="0"/>
              </a:rPr>
              <a:t>, with length </a:t>
            </a:r>
            <a:r>
              <a:rPr lang="en-US" sz="2000" dirty="0">
                <a:latin typeface="Courier New"/>
                <a:cs typeface="Courier New"/>
              </a:rPr>
              <a:t>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864601"/>
            <a:ext cx="8366125" cy="1672557"/>
          </a:xfrm>
        </p:spPr>
        <p:txBody>
          <a:bodyPr/>
          <a:lstStyle/>
          <a:p>
            <a:r>
              <a:rPr lang="en-US" dirty="0" smtClean="0"/>
              <a:t>“Row-major</a:t>
            </a:r>
            <a:r>
              <a:rPr lang="en-US" dirty="0"/>
              <a:t>” ordering of all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Guaranteed?</a:t>
            </a:r>
            <a:endParaRPr lang="en-US" dirty="0"/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PCOUNT</a:t>
            </a:r>
            <a:r>
              <a:rPr lang="en-US" sz="1800" dirty="0">
                <a:latin typeface="Courier New" pitchFamily="49" charset="0"/>
              </a:rPr>
              <a:t>] = 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{</a:t>
            </a:r>
            <a:r>
              <a:rPr lang="en-US" sz="1800" dirty="0" smtClean="0">
                <a:latin typeface="Courier New" pitchFamily="49" charset="0"/>
              </a:rPr>
              <a:t>{ 9, 8, 1, 9, 5 }</a:t>
            </a:r>
            <a:r>
              <a:rPr lang="en-US" sz="1800" dirty="0">
                <a:latin typeface="Courier New" pitchFamily="49" charset="0"/>
              </a:rPr>
              <a:t>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5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0, 3 </a:t>
            </a:r>
            <a:r>
              <a:rPr lang="en-US" sz="1800" dirty="0">
                <a:latin typeface="Courier New" pitchFamily="49" charset="0"/>
              </a:rPr>
              <a:t>},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</a:rPr>
              <a:t>{ 9, 8, 1, 1, 5 </a:t>
            </a:r>
            <a:r>
              <a:rPr lang="en-US" sz="1800" dirty="0">
                <a:latin typeface="Courier New" pitchFamily="49" charset="0"/>
              </a:rPr>
              <a:t>}};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7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7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156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905000" y="3443287"/>
            <a:ext cx="1524000" cy="762000"/>
            <a:chOff x="816" y="2640"/>
            <a:chExt cx="960" cy="480"/>
          </a:xfrm>
        </p:grpSpPr>
        <p:sp>
          <p:nvSpPr>
            <p:cNvPr id="308244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5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6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7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48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429000" y="3443287"/>
            <a:ext cx="1524000" cy="762000"/>
            <a:chOff x="816" y="2640"/>
            <a:chExt cx="960" cy="480"/>
          </a:xfrm>
        </p:grpSpPr>
        <p:sp>
          <p:nvSpPr>
            <p:cNvPr id="308250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1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2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3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4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953000" y="3443287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0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3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477000" y="3438527"/>
            <a:ext cx="1524000" cy="766763"/>
            <a:chOff x="816" y="2637"/>
            <a:chExt cx="960" cy="483"/>
          </a:xfrm>
        </p:grpSpPr>
        <p:sp>
          <p:nvSpPr>
            <p:cNvPr id="308262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9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3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8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4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5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1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08266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5</a:t>
              </a:r>
              <a:endParaRPr lang="en-US" sz="1800" dirty="0">
                <a:latin typeface="Courier New" pitchFamily="49" charset="0"/>
              </a:endParaRP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7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659558" y="2431519"/>
            <a:ext cx="1569886" cy="1011771"/>
            <a:chOff x="6659558" y="2431519"/>
            <a:chExt cx="1569886" cy="1011771"/>
          </a:xfrm>
        </p:grpSpPr>
        <p:sp>
          <p:nvSpPr>
            <p:cNvPr id="308230" name="Text Box 6"/>
            <p:cNvSpPr txBox="1">
              <a:spLocks noChangeArrowheads="1"/>
            </p:cNvSpPr>
            <p:nvPr/>
          </p:nvSpPr>
          <p:spPr bwMode="auto">
            <a:xfrm>
              <a:off x="6659558" y="2431519"/>
              <a:ext cx="1569886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</a:rPr>
                <a:t>sea[3][2];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stCxn id="308230" idx="2"/>
              <a:endCxn id="308264" idx="0"/>
            </p:cNvCxnSpPr>
            <p:nvPr/>
          </p:nvCxnSpPr>
          <p:spPr bwMode="auto">
            <a:xfrm flipH="1">
              <a:off x="7239000" y="2800851"/>
              <a:ext cx="205501" cy="642439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5882105" y="1296738"/>
            <a:ext cx="2713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itchFamily="34" charset="0"/>
              </a:rPr>
              <a:t>Remember, </a:t>
            </a:r>
            <a:r>
              <a:rPr lang="en-US" sz="2000" dirty="0">
                <a:latin typeface="Courier New"/>
                <a:cs typeface="Courier New"/>
              </a:rPr>
              <a:t>T A[N]</a:t>
            </a:r>
            <a:r>
              <a:rPr lang="en-US" sz="2000" b="0" dirty="0">
                <a:latin typeface="Calibri" pitchFamily="34" charset="0"/>
              </a:rPr>
              <a:t> is an array with elements of type </a:t>
            </a:r>
            <a:r>
              <a:rPr lang="en-US" sz="2000" dirty="0">
                <a:latin typeface="Courier New"/>
                <a:cs typeface="Courier New"/>
              </a:rPr>
              <a:t>T</a:t>
            </a:r>
            <a:r>
              <a:rPr lang="en-US" sz="2000" b="0" dirty="0">
                <a:latin typeface="Calibri" pitchFamily="34" charset="0"/>
              </a:rPr>
              <a:t>, with length </a:t>
            </a:r>
            <a:r>
              <a:rPr lang="en-US" sz="2000" dirty="0">
                <a:latin typeface="Courier New"/>
                <a:cs typeface="Courier New"/>
              </a:rPr>
              <a:t>N</a:t>
            </a:r>
          </a:p>
        </p:txBody>
      </p:sp>
      <p:sp>
        <p:nvSpPr>
          <p:cNvPr id="5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/>
              <a:t>Nested Array Example</a:t>
            </a:r>
          </a:p>
        </p:txBody>
      </p:sp>
    </p:spTree>
    <p:extLst>
      <p:ext uri="{BB962C8B-B14F-4D97-AF65-F5344CB8AC3E}">
        <p14:creationId xmlns:p14="http://schemas.microsoft.com/office/powerpoint/2010/main" val="1819500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Multidimensional (Nested) Arrays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Declaration</a:t>
            </a:r>
          </a:p>
          <a:p>
            <a:pPr lvl="1"/>
            <a:r>
              <a:rPr lang="en-US" smtClean="0"/>
              <a:t>T   A[R][C];</a:t>
            </a:r>
          </a:p>
          <a:p>
            <a:pPr lvl="1"/>
            <a:r>
              <a:rPr lang="en-US" smtClean="0"/>
              <a:t>2D array of data type T</a:t>
            </a:r>
          </a:p>
          <a:p>
            <a:pPr lvl="1"/>
            <a:r>
              <a:rPr lang="en-US" smtClean="0"/>
              <a:t>R rows, C columns</a:t>
            </a:r>
          </a:p>
          <a:p>
            <a:pPr lvl="1"/>
            <a:r>
              <a:rPr lang="en-US" smtClean="0"/>
              <a:t>Type T element requires K bytes</a:t>
            </a:r>
          </a:p>
          <a:p>
            <a:r>
              <a:rPr lang="en-US" smtClean="0"/>
              <a:t>Array size?</a:t>
            </a:r>
          </a:p>
          <a:p>
            <a:endParaRPr lang="en-US" smtClean="0"/>
          </a:p>
          <a:p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1383624"/>
            <a:ext cx="4038600" cy="2209800"/>
            <a:chOff x="2208" y="2688"/>
            <a:chExt cx="2544" cy="1392"/>
          </a:xfrm>
        </p:grpSpPr>
        <p:sp>
          <p:nvSpPr>
            <p:cNvPr id="309253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309254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309255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309256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7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309258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309259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309261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Multidimensional (Nested) Arrays</a:t>
            </a:r>
            <a:endParaRPr lang="en-US" dirty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Declaration</a:t>
            </a:r>
          </a:p>
          <a:p>
            <a:pPr lvl="1"/>
            <a:r>
              <a:rPr lang="en-US" smtClean="0"/>
              <a:t>T   A[R][C];</a:t>
            </a:r>
          </a:p>
          <a:p>
            <a:pPr lvl="1"/>
            <a:r>
              <a:rPr lang="en-US" smtClean="0"/>
              <a:t>2D array of data type T</a:t>
            </a:r>
          </a:p>
          <a:p>
            <a:pPr lvl="1"/>
            <a:r>
              <a:rPr lang="en-US" smtClean="0"/>
              <a:t>R rows, C columns</a:t>
            </a:r>
          </a:p>
          <a:p>
            <a:pPr lvl="1"/>
            <a:r>
              <a:rPr lang="en-US" smtClean="0"/>
              <a:t>Type T element requires K bytes</a:t>
            </a:r>
          </a:p>
          <a:p>
            <a:r>
              <a:rPr lang="en-US" smtClean="0"/>
              <a:t>Array size</a:t>
            </a:r>
          </a:p>
          <a:p>
            <a:pPr lvl="1"/>
            <a:r>
              <a:rPr lang="en-US" smtClean="0"/>
              <a:t>R * C * K bytes</a:t>
            </a:r>
          </a:p>
          <a:p>
            <a:r>
              <a:rPr lang="en-US" smtClean="0"/>
              <a:t>Arrangement</a:t>
            </a:r>
          </a:p>
          <a:p>
            <a:pPr lvl="1"/>
            <a:r>
              <a:rPr lang="en-US" smtClean="0"/>
              <a:t>Row-major ordering</a:t>
            </a:r>
            <a:endParaRPr lang="en-US" dirty="0"/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04800" y="485769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3092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309266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09267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309272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309270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09271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309276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ourier New" pitchFamily="49" charset="0"/>
                  </a:rPr>
                  <a:t>• • •</a:t>
                </a:r>
              </a:p>
            </p:txBody>
          </p:sp>
          <p:sp>
            <p:nvSpPr>
              <p:cNvPr id="309274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09275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09277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600" b="0" dirty="0">
                  <a:latin typeface="Courier New" pitchFamily="49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4*R*C</a:t>
            </a:r>
            <a:r>
              <a:rPr lang="en-US" sz="1800" b="0" dirty="0">
                <a:latin typeface="Calibri" pitchFamily="34" charset="0"/>
              </a:rPr>
              <a:t>  Bytes</a:t>
            </a:r>
          </a:p>
        </p:txBody>
      </p:sp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4876800" y="1383624"/>
            <a:ext cx="4038600" cy="2209800"/>
            <a:chOff x="2208" y="2688"/>
            <a:chExt cx="2544" cy="1392"/>
          </a:xfrm>
        </p:grpSpPr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A[0][0]</a:t>
              </a:r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A[0][C-1]</a:t>
              </a: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A[R-1][0]</a:t>
              </a:r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43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 • •</a:t>
              </a:r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A[R-1][C-1]</a:t>
              </a:r>
            </a:p>
          </p:txBody>
        </p:sp>
        <p:sp>
          <p:nvSpPr>
            <p:cNvPr id="45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•</a:t>
              </a:r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8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1392"/>
                </a:cxn>
                <a:cxn ang="0">
                  <a:pos x="96" y="1392"/>
                </a:cxn>
              </a:cxnLst>
              <a:rect l="0" t="0" r="r" b="b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587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Array Row Access</a:t>
            </a:r>
            <a:endParaRPr lang="en-US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Row vectors</a:t>
            </a:r>
          </a:p>
          <a:p>
            <a:pPr lvl="1"/>
            <a:r>
              <a:rPr lang="en-US"/>
              <a:t>T   A[R][C]:  </a:t>
            </a:r>
            <a:r>
              <a:rPr lang="en-US" smtClean="0"/>
              <a:t>A[i] is array of C elements</a:t>
            </a:r>
          </a:p>
          <a:p>
            <a:pPr lvl="1"/>
            <a:r>
              <a:rPr lang="en-US" smtClean="0"/>
              <a:t>Each element of type T requires K bytes</a:t>
            </a:r>
          </a:p>
          <a:p>
            <a:pPr lvl="1"/>
            <a:r>
              <a:rPr lang="en-US" smtClean="0"/>
              <a:t>Starting address A +  i * (C * K)</a:t>
            </a:r>
            <a:endParaRPr lang="en-US" dirty="0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7417" y="5717619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366654" y="571500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A+i*C*4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1752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A+(R-1)*C*4</a:t>
            </a:r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</p:spTree>
    <p:extLst>
      <p:ext uri="{BB962C8B-B14F-4D97-AF65-F5344CB8AC3E}">
        <p14:creationId xmlns:p14="http://schemas.microsoft.com/office/powerpoint/2010/main" val="1296731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Array Row Access Code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get_sea_zip</a:t>
            </a:r>
            <a:r>
              <a:rPr lang="en-US" sz="1800" dirty="0" err="1">
                <a:latin typeface="Courier New" pitchFamily="49" charset="0"/>
              </a:rPr>
              <a:t>(int</a:t>
            </a:r>
            <a:r>
              <a:rPr lang="en-US" sz="1800" dirty="0">
                <a:latin typeface="Courier New" pitchFamily="49" charset="0"/>
              </a:rPr>
              <a:t> index)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Array Row Access Code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get_sea_zip</a:t>
            </a:r>
            <a:r>
              <a:rPr lang="en-US" sz="1800" dirty="0" err="1">
                <a:latin typeface="Courier New" pitchFamily="49" charset="0"/>
              </a:rPr>
              <a:t>(int</a:t>
            </a:r>
            <a:r>
              <a:rPr lang="en-US" sz="1800" dirty="0">
                <a:latin typeface="Courier New" pitchFamily="49" charset="0"/>
              </a:rPr>
              <a:t> index)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596900" y="4347883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  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5 *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 smtClean="0">
                <a:latin typeface="Courier New" pitchFamily="49" charset="0"/>
              </a:rPr>
              <a:t> sea(</a:t>
            </a:r>
            <a:r>
              <a:rPr lang="en-US" sz="1800" dirty="0">
                <a:latin typeface="Courier New" pitchFamily="49" charset="0"/>
              </a:rPr>
              <a:t>,%eax,4),%eax	#</a:t>
            </a:r>
            <a:r>
              <a:rPr lang="en-US" sz="1800" dirty="0" smtClean="0">
                <a:latin typeface="Courier New" pitchFamily="49" charset="0"/>
              </a:rPr>
              <a:t> sea + </a:t>
            </a:r>
            <a:r>
              <a:rPr lang="en-US" sz="1800" dirty="0">
                <a:latin typeface="Courier New" pitchFamily="49" charset="0"/>
              </a:rPr>
              <a:t>(20 * index)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319800" y="4347575"/>
            <a:ext cx="3035300" cy="925513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</a:rPr>
              <a:t>Translation?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20700" y="3180322"/>
            <a:ext cx="740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What data type is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sea[index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]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 smtClean="0">
                <a:latin typeface="Calibri" pitchFamily="34" charset="0"/>
              </a:rPr>
              <a:t>What is its starting address?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73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Array Row Access Code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4263022"/>
            <a:ext cx="8366125" cy="2594978"/>
          </a:xfrm>
        </p:spPr>
        <p:txBody>
          <a:bodyPr/>
          <a:lstStyle/>
          <a:p>
            <a:r>
              <a:rPr lang="en-US" dirty="0"/>
              <a:t>Row Vector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</a:rPr>
              <a:t>sea[</a:t>
            </a:r>
            <a:r>
              <a:rPr lang="en-US" b="1" dirty="0" err="1">
                <a:latin typeface="Courier New" pitchFamily="49" charset="0"/>
              </a:rPr>
              <a:t>index</a:t>
            </a:r>
            <a:r>
              <a:rPr lang="en-US" b="1" dirty="0">
                <a:latin typeface="Courier New" pitchFamily="49" charset="0"/>
              </a:rPr>
              <a:t>]</a:t>
            </a:r>
            <a:r>
              <a:rPr lang="en-US" b="1" dirty="0"/>
              <a:t> </a:t>
            </a:r>
            <a:r>
              <a:rPr lang="en-US" dirty="0"/>
              <a:t>is array of 5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/>
          </a:p>
          <a:p>
            <a:pPr lvl="1"/>
            <a:r>
              <a:rPr lang="en-US" dirty="0"/>
              <a:t>Starting address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sea+</a:t>
            </a:r>
            <a:r>
              <a:rPr lang="en-US" b="1" dirty="0">
                <a:latin typeface="Courier New" pitchFamily="49" charset="0"/>
              </a:rPr>
              <a:t>20*index</a:t>
            </a:r>
          </a:p>
          <a:p>
            <a:r>
              <a:rPr lang="en-US" dirty="0"/>
              <a:t>IA32 Code</a:t>
            </a:r>
          </a:p>
          <a:p>
            <a:pPr lvl="1"/>
            <a:r>
              <a:rPr lang="en-US" dirty="0"/>
              <a:t>Computes and returns address</a:t>
            </a:r>
          </a:p>
          <a:p>
            <a:pPr lvl="1"/>
            <a:r>
              <a:rPr lang="en-US" dirty="0"/>
              <a:t>Compute as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</a:rPr>
              <a:t>sea+4</a:t>
            </a:r>
            <a:r>
              <a:rPr lang="en-US" b="1" dirty="0">
                <a:latin typeface="Courier New" pitchFamily="49" charset="0"/>
              </a:rPr>
              <a:t>*(index+4*index</a:t>
            </a:r>
            <a:r>
              <a:rPr lang="en-US" b="1" dirty="0" smtClean="0">
                <a:latin typeface="Courier New" pitchFamily="49" charset="0"/>
              </a:rPr>
              <a:t>)=sea+20*index</a:t>
            </a:r>
          </a:p>
          <a:p>
            <a:endParaRPr lang="en-US" b="0" i="1" dirty="0"/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1300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get_sea_zip</a:t>
            </a:r>
            <a:r>
              <a:rPr lang="en-US" sz="1800" dirty="0" err="1">
                <a:latin typeface="Courier New" pitchFamily="49" charset="0"/>
              </a:rPr>
              <a:t>(int</a:t>
            </a:r>
            <a:r>
              <a:rPr lang="en-US" sz="1800" dirty="0">
                <a:latin typeface="Courier New" pitchFamily="49" charset="0"/>
              </a:rPr>
              <a:t> index)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596900" y="3200400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  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5 *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 smtClean="0">
                <a:latin typeface="Courier New" pitchFamily="49" charset="0"/>
              </a:rPr>
              <a:t> sea(</a:t>
            </a:r>
            <a:r>
              <a:rPr lang="en-US" sz="1800" dirty="0">
                <a:latin typeface="Courier New" pitchFamily="49" charset="0"/>
              </a:rPr>
              <a:t>,%eax,4),%eax	#</a:t>
            </a:r>
            <a:r>
              <a:rPr lang="en-US" sz="1800" dirty="0" smtClean="0">
                <a:latin typeface="Courier New" pitchFamily="49" charset="0"/>
              </a:rPr>
              <a:t> sea + </a:t>
            </a:r>
            <a:r>
              <a:rPr lang="en-US" sz="1800" dirty="0">
                <a:latin typeface="Courier New" pitchFamily="49" charset="0"/>
              </a:rPr>
              <a:t>(20 * index)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PCOUNT 4</a:t>
            </a:r>
            <a:endParaRPr lang="en-US" sz="1800" dirty="0" smtClean="0">
              <a:latin typeface="Courier New" pitchFamily="49" charset="0"/>
            </a:endParaRPr>
          </a:p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Structures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Arrays</a:t>
            </a:r>
          </a:p>
          <a:p>
            <a:pPr lvl="1"/>
            <a:r>
              <a:rPr lang="en-US" smtClean="0"/>
              <a:t>One-dimensional</a:t>
            </a:r>
          </a:p>
          <a:p>
            <a:pPr lvl="1"/>
            <a:r>
              <a:rPr lang="en-US" smtClean="0"/>
              <a:t>Multi-dimensional (nested)</a:t>
            </a:r>
          </a:p>
          <a:p>
            <a:pPr lvl="1"/>
            <a:r>
              <a:rPr lang="en-US" smtClean="0"/>
              <a:t>Multi-level</a:t>
            </a:r>
          </a:p>
          <a:p>
            <a:r>
              <a:rPr lang="en-US" smtClean="0">
                <a:solidFill>
                  <a:srgbClr val="A6A6A6"/>
                </a:solidFill>
              </a:rPr>
              <a:t>Structs</a:t>
            </a:r>
          </a:p>
          <a:p>
            <a:pPr lvl="1"/>
            <a:r>
              <a:rPr lang="en-US" smtClean="0">
                <a:solidFill>
                  <a:srgbClr val="A6A6A6"/>
                </a:solidFill>
              </a:rPr>
              <a:t>Alignment</a:t>
            </a:r>
          </a:p>
          <a:p>
            <a:r>
              <a:rPr lang="en-US" smtClean="0">
                <a:solidFill>
                  <a:srgbClr val="A6A6A6"/>
                </a:solidFill>
              </a:rPr>
              <a:t>Unions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 dirty="0" smtClean="0">
                    <a:latin typeface="Calibri" pitchFamily="34" charset="0"/>
                  </a:rPr>
                  <a:t> •</a:t>
                </a:r>
                <a:r>
                  <a:rPr lang="en-US" sz="1600" b="0" dirty="0">
                    <a:latin typeface="Calibri" pitchFamily="34" charset="0"/>
                  </a:rPr>
                  <a:t> • </a:t>
                </a:r>
                <a:r>
                  <a:rPr lang="en-US" sz="1600" b="0" dirty="0" smtClean="0">
                    <a:latin typeface="Calibri" pitchFamily="34" charset="0"/>
                  </a:rPr>
                  <a:t>•                      • • •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 smtClean="0">
                    <a:latin typeface="Courier New" pitchFamily="49" charset="0"/>
                  </a:rPr>
                  <a:t>[j]</a:t>
                </a:r>
                <a:endParaRPr lang="en-US" sz="1600" dirty="0">
                  <a:latin typeface="Courier New" pitchFamily="49" charset="0"/>
                </a:endParaRP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2508" y="5725080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193757" y="572508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216050" y="5725080"/>
            <a:ext cx="20554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(</a:t>
            </a:r>
            <a:r>
              <a:rPr lang="en-US" sz="1800" dirty="0">
                <a:latin typeface="Courier New" pitchFamily="49" charset="0"/>
              </a:rPr>
              <a:t>R-1)*C*4</a:t>
            </a:r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 flipH="1" flipV="1">
            <a:off x="4648199" y="5498068"/>
            <a:ext cx="225705" cy="86329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46" name="Rectangle 3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Nested Array Row Access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ChangeArrowheads="1"/>
          </p:cNvSpPr>
          <p:nvPr/>
        </p:nvSpPr>
        <p:spPr bwMode="auto">
          <a:xfrm>
            <a:off x="57912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Array Row Access</a:t>
            </a:r>
            <a:endParaRPr lang="en-US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Array Elements </a:t>
            </a:r>
          </a:p>
          <a:p>
            <a:pPr lvl="1"/>
            <a:r>
              <a:rPr lang="en-US" smtClean="0"/>
              <a:t> A[i][j] is element of type T, which requires K bytes</a:t>
            </a:r>
          </a:p>
          <a:p>
            <a:pPr lvl="1"/>
            <a:r>
              <a:rPr lang="en-US" smtClean="0"/>
              <a:t>Address  A + i * (C * K) +  j * K = </a:t>
            </a:r>
            <a:r>
              <a:rPr lang="pl-PL" smtClean="0"/>
              <a:t>A + (i * C +  j</a:t>
            </a:r>
            <a:r>
              <a:rPr lang="en-US" smtClean="0"/>
              <a:t>)</a:t>
            </a:r>
            <a:r>
              <a:rPr lang="pl-PL" smtClean="0"/>
              <a:t>* K</a:t>
            </a:r>
            <a:endParaRPr lang="en-US" dirty="0"/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57600" y="3974068"/>
            <a:ext cx="2133600" cy="1524000"/>
            <a:chOff x="1680" y="2064"/>
            <a:chExt cx="1344" cy="96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600" b="0" dirty="0" smtClean="0">
                    <a:latin typeface="Calibri" pitchFamily="34" charset="0"/>
                  </a:rPr>
                  <a:t> •</a:t>
                </a:r>
                <a:r>
                  <a:rPr lang="en-US" sz="1600" b="0" dirty="0">
                    <a:latin typeface="Calibri" pitchFamily="34" charset="0"/>
                  </a:rPr>
                  <a:t> • </a:t>
                </a:r>
                <a:r>
                  <a:rPr lang="en-US" sz="1600" b="0" dirty="0" smtClean="0">
                    <a:latin typeface="Calibri" pitchFamily="34" charset="0"/>
                  </a:rPr>
                  <a:t>•                      • • •</a:t>
                </a:r>
                <a:endParaRPr lang="en-US" sz="1600" b="0" dirty="0">
                  <a:latin typeface="Calibri" pitchFamily="34" charset="0"/>
                </a:endParaRP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 smtClean="0">
                    <a:latin typeface="Courier New" pitchFamily="49" charset="0"/>
                  </a:rPr>
                  <a:t>[j]</a:t>
                </a:r>
                <a:endParaRPr lang="en-US" sz="1600" dirty="0">
                  <a:latin typeface="Courier New" pitchFamily="49" charset="0"/>
                </a:endParaRPr>
              </a:p>
            </p:txBody>
          </p:sp>
        </p:grpSp>
        <p:sp>
          <p:nvSpPr>
            <p:cNvPr id="310282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3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4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5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86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705600" y="3974068"/>
            <a:ext cx="2133600" cy="1524000"/>
            <a:chOff x="4176" y="2064"/>
            <a:chExt cx="1344" cy="96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310291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8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90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[R-1]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292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3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4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295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A[R-1]</a:t>
              </a:r>
              <a:endParaRPr lang="en-US" sz="1600" b="0" dirty="0">
                <a:latin typeface="Calibri" pitchFamily="34" charset="0"/>
              </a:endParaRPr>
            </a:p>
          </p:txBody>
        </p:sp>
      </p:grp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2667000" y="4507468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•  •  •</a:t>
            </a:r>
          </a:p>
        </p:txBody>
      </p:sp>
      <p:sp>
        <p:nvSpPr>
          <p:cNvPr id="310297" name="Text Box 25"/>
          <p:cNvSpPr txBox="1">
            <a:spLocks noChangeArrowheads="1"/>
          </p:cNvSpPr>
          <p:nvPr/>
        </p:nvSpPr>
        <p:spPr bwMode="auto">
          <a:xfrm>
            <a:off x="332508" y="5725080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A</a:t>
            </a:r>
          </a:p>
        </p:txBody>
      </p:sp>
      <p:sp>
        <p:nvSpPr>
          <p:cNvPr id="310298" name="Line 26"/>
          <p:cNvSpPr>
            <a:spLocks noChangeShapeType="1"/>
          </p:cNvSpPr>
          <p:nvPr/>
        </p:nvSpPr>
        <p:spPr bwMode="auto">
          <a:xfrm flipV="1">
            <a:off x="5334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0299" name="Line 27"/>
          <p:cNvSpPr>
            <a:spLocks noChangeShapeType="1"/>
          </p:cNvSpPr>
          <p:nvPr/>
        </p:nvSpPr>
        <p:spPr bwMode="auto">
          <a:xfrm flipV="1">
            <a:off x="3657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33400" y="3974068"/>
            <a:ext cx="2133600" cy="1524000"/>
            <a:chOff x="336" y="2064"/>
            <a:chExt cx="1344" cy="960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310304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302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303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310305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6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10307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itchFamily="49" charset="0"/>
                </a:rPr>
                <a:t>A[0]</a:t>
              </a:r>
              <a:endParaRPr lang="en-US" sz="1600" b="0" dirty="0">
                <a:latin typeface="Calibri" pitchFamily="34" charset="0"/>
              </a:endParaRPr>
            </a:p>
          </p:txBody>
        </p:sp>
        <p:sp>
          <p:nvSpPr>
            <p:cNvPr id="310308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193757" y="572508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216050" y="5725080"/>
            <a:ext cx="20554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A + (</a:t>
            </a:r>
            <a:r>
              <a:rPr lang="en-US" sz="1800" dirty="0">
                <a:latin typeface="Courier New" pitchFamily="49" charset="0"/>
              </a:rPr>
              <a:t>R-1)*C*4</a:t>
            </a:r>
          </a:p>
        </p:txBody>
      </p:sp>
      <p:sp>
        <p:nvSpPr>
          <p:cNvPr id="310312" name="Line 40"/>
          <p:cNvSpPr>
            <a:spLocks noChangeShapeType="1"/>
          </p:cNvSpPr>
          <p:nvPr/>
        </p:nvSpPr>
        <p:spPr bwMode="auto">
          <a:xfrm flipV="1">
            <a:off x="6705600" y="549806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407075" y="3429000"/>
            <a:ext cx="20313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int A[R][C];</a:t>
            </a:r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 flipH="1" flipV="1">
            <a:off x="4648199" y="5498068"/>
            <a:ext cx="225705" cy="86329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729" y="6260068"/>
            <a:ext cx="304458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rgbClr val="990000"/>
                </a:solidFill>
                <a:latin typeface="Courier New" pitchFamily="49" charset="0"/>
              </a:rPr>
              <a:t>A + </a:t>
            </a:r>
            <a:r>
              <a:rPr lang="en-US" dirty="0" err="1" smtClean="0">
                <a:solidFill>
                  <a:srgbClr val="9900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990000"/>
                </a:solidFill>
                <a:latin typeface="Courier New" pitchFamily="49" charset="0"/>
              </a:rPr>
              <a:t>*C*4 + </a:t>
            </a:r>
            <a:r>
              <a:rPr lang="en-US" dirty="0" err="1" smtClean="0">
                <a:solidFill>
                  <a:srgbClr val="990000"/>
                </a:solidFill>
                <a:latin typeface="Courier New" pitchFamily="49" charset="0"/>
              </a:rPr>
              <a:t>j</a:t>
            </a:r>
            <a:r>
              <a:rPr lang="en-US" dirty="0" smtClean="0">
                <a:solidFill>
                  <a:srgbClr val="990000"/>
                </a:solidFill>
                <a:latin typeface="Courier New" pitchFamily="49" charset="0"/>
              </a:rPr>
              <a:t>*4</a:t>
            </a:r>
            <a:endParaRPr lang="en-US" dirty="0">
              <a:solidFill>
                <a:srgbClr val="99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34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Array Element Access Code</a:t>
            </a:r>
            <a:endParaRPr lang="en-US" dirty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4289764"/>
            <a:ext cx="8366125" cy="2100346"/>
          </a:xfrm>
        </p:spPr>
        <p:txBody>
          <a:bodyPr/>
          <a:lstStyle/>
          <a:p>
            <a:r>
              <a:rPr lang="en-US" dirty="0" smtClean="0"/>
              <a:t>Array Elements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sea[index][dig</a:t>
            </a:r>
            <a:r>
              <a:rPr lang="en-US" dirty="0" smtClean="0"/>
              <a:t>] is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Address: sea + 20*index + 4*dig</a:t>
            </a:r>
          </a:p>
          <a:p>
            <a:r>
              <a:rPr lang="en-US" dirty="0" smtClean="0"/>
              <a:t>IA32 Code</a:t>
            </a:r>
          </a:p>
          <a:p>
            <a:pPr lvl="1"/>
            <a:r>
              <a:rPr lang="en-US" dirty="0" smtClean="0"/>
              <a:t>Computes address sea + 4*dig + 4*(index+4*index)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movl</a:t>
            </a:r>
            <a:r>
              <a:rPr lang="en-US" dirty="0" smtClean="0"/>
              <a:t> performs memory reference</a:t>
            </a:r>
          </a:p>
          <a:p>
            <a:pPr lvl="2"/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3348" name="Rectangle 4"/>
          <p:cNvSpPr>
            <a:spLocks noChangeArrowheads="1"/>
          </p:cNvSpPr>
          <p:nvPr/>
        </p:nvSpPr>
        <p:spPr bwMode="auto">
          <a:xfrm>
            <a:off x="533400" y="1241424"/>
            <a:ext cx="37338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get_sea_digit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index][dig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533400" y="2792412"/>
            <a:ext cx="80010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ecx</a:t>
            </a:r>
            <a:r>
              <a:rPr lang="en-US" sz="1800" dirty="0">
                <a:latin typeface="Courier New" pitchFamily="49" charset="0"/>
              </a:rPr>
              <a:t> = dig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# 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index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0(,%ecx,4),%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	# 4*dig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leal</a:t>
            </a:r>
            <a:r>
              <a:rPr lang="en-US" sz="1800" dirty="0">
                <a:latin typeface="Courier New" pitchFamily="49" charset="0"/>
              </a:rPr>
              <a:t> (%eax,%eax,4),%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	# 5*index</a:t>
            </a:r>
          </a:p>
          <a:p>
            <a:pPr algn="l">
              <a:lnSpc>
                <a:spcPct val="100000"/>
              </a:lnSpc>
              <a:tabLst>
                <a:tab pos="114300" algn="l"/>
                <a:tab pos="4000500" algn="l"/>
              </a:tabLst>
            </a:pP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sea(</a:t>
            </a:r>
            <a:r>
              <a:rPr lang="en-US" sz="1800" dirty="0">
                <a:latin typeface="Courier New" pitchFamily="49" charset="0"/>
              </a:rPr>
              <a:t>%edx,%eax,4),%eax	# *</a:t>
            </a:r>
            <a:r>
              <a:rPr lang="en-US" sz="1800" dirty="0" smtClean="0">
                <a:latin typeface="Courier New" pitchFamily="49" charset="0"/>
              </a:rPr>
              <a:t>(sea + </a:t>
            </a:r>
            <a:r>
              <a:rPr lang="en-US" sz="1800" dirty="0">
                <a:latin typeface="Courier New" pitchFamily="49" charset="0"/>
              </a:rPr>
              <a:t>4*dig + 20*index)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173303" y="1245116"/>
            <a:ext cx="33528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sea[PCOUNT</a:t>
            </a:r>
            <a:r>
              <a:rPr lang="en-US" sz="1800" dirty="0" smtClean="0">
                <a:latin typeface="Courier New" pitchFamily="49" charset="0"/>
              </a:rPr>
              <a:t>] = </a:t>
            </a:r>
          </a:p>
          <a:p>
            <a:r>
              <a:rPr lang="en-US" sz="1800" dirty="0" smtClean="0">
                <a:latin typeface="Courier New" pitchFamily="49" charset="0"/>
              </a:rPr>
              <a:t>  {{ 9, 8, 1, 9,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5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0, 3 },</a:t>
            </a:r>
          </a:p>
          <a:p>
            <a:r>
              <a:rPr lang="en-US" sz="1800" dirty="0" smtClean="0">
                <a:latin typeface="Courier New" pitchFamily="49" charset="0"/>
              </a:rPr>
              <a:t>   { 9, 8, 1, 1, 5 }};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Strange Referencing Examples</a:t>
            </a:r>
            <a:endParaRPr lang="en-US"/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3166815"/>
            <a:ext cx="8366125" cy="3290132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978400" algn="l"/>
                <a:tab pos="5943600" algn="l"/>
              </a:tabLst>
            </a:pPr>
            <a:r>
              <a:rPr lang="en-US" dirty="0" smtClean="0"/>
              <a:t>Reference	Address	Value	Guaranteed?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sea[3][3]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sea[2][5]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sea[2][-1]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sea[4][-1]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sea[0][19]	</a:t>
            </a:r>
            <a:endParaRPr lang="en-US" sz="1800" b="1" dirty="0" smtClean="0"/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r>
              <a:rPr lang="en-US" sz="1800" b="1" dirty="0" smtClean="0">
                <a:latin typeface="Courier New" pitchFamily="49" charset="0"/>
              </a:rPr>
              <a:t>sea[0][-1]	</a:t>
            </a:r>
          </a:p>
          <a:p>
            <a:pPr marL="681038" lvl="1" indent="-223838" defTabSz="895350">
              <a:buSzPct val="60000"/>
              <a:buFont typeface="Wingdings 2" pitchFamily="18" charset="2"/>
              <a:buChar char="¢"/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Code does not do any bounds checking</a:t>
            </a:r>
          </a:p>
          <a:p>
            <a:pPr marL="681038" lvl="1" indent="-223838" defTabSz="895350">
              <a:buSzPct val="60000"/>
              <a:buFont typeface="Wingdings 2" pitchFamily="18" charset="2"/>
              <a:buChar char="¢"/>
              <a:tabLst>
                <a:tab pos="1943100" algn="l"/>
                <a:tab pos="4978400" algn="l"/>
                <a:tab pos="5943600" algn="l"/>
              </a:tabLst>
            </a:pPr>
            <a:r>
              <a:rPr lang="en-US" dirty="0"/>
              <a:t>Ordering of elements within array guaranteed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978400" algn="l"/>
                <a:tab pos="5943600" algn="l"/>
              </a:tabLst>
            </a:pPr>
            <a:endParaRPr lang="en-US" dirty="0"/>
          </a:p>
        </p:txBody>
      </p:sp>
      <p:sp>
        <p:nvSpPr>
          <p:cNvPr id="46" name="Date Placeholder 4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361421" y="1679926"/>
            <a:ext cx="7827892" cy="1285873"/>
            <a:chOff x="361421" y="1679926"/>
            <a:chExt cx="7827892" cy="1285873"/>
          </a:xfrm>
        </p:grpSpPr>
        <p:sp>
          <p:nvSpPr>
            <p:cNvPr id="121" name="Text Box 6"/>
            <p:cNvSpPr txBox="1">
              <a:spLocks noChangeArrowheads="1"/>
            </p:cNvSpPr>
            <p:nvPr/>
          </p:nvSpPr>
          <p:spPr bwMode="auto">
            <a:xfrm>
              <a:off x="361421" y="1690687"/>
              <a:ext cx="1159404" cy="6463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>
                  <a:latin typeface="Courier New" pitchFamily="49" charset="0"/>
                </a:rPr>
                <a:t>zip_dig</a:t>
              </a:r>
              <a:endParaRPr lang="en-US" sz="1800" dirty="0" smtClean="0">
                <a:latin typeface="Courier New" pitchFamily="49" charset="0"/>
              </a:endParaRPr>
            </a:p>
            <a:p>
              <a:pPr algn="r">
                <a:lnSpc>
                  <a:spcPct val="100000"/>
                </a:lnSpc>
              </a:pPr>
              <a:r>
                <a:rPr lang="en-US" sz="1800" dirty="0" smtClean="0">
                  <a:latin typeface="Courier New" pitchFamily="49" charset="0"/>
                </a:rPr>
                <a:t>sea[</a:t>
              </a:r>
              <a:r>
                <a:rPr lang="en-US" sz="1800" dirty="0">
                  <a:latin typeface="Courier New" pitchFamily="49" charset="0"/>
                </a:rPr>
                <a:t>4];</a:t>
              </a:r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 flipV="1">
              <a:off x="1796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9"/>
            <p:cNvSpPr txBox="1">
              <a:spLocks noChangeArrowheads="1"/>
            </p:cNvSpPr>
            <p:nvPr/>
          </p:nvSpPr>
          <p:spPr bwMode="auto">
            <a:xfrm>
              <a:off x="1567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76</a:t>
              </a:r>
            </a:p>
          </p:txBody>
        </p:sp>
        <p:sp>
          <p:nvSpPr>
            <p:cNvPr id="124" name="Line 10"/>
            <p:cNvSpPr>
              <a:spLocks noChangeShapeType="1"/>
            </p:cNvSpPr>
            <p:nvPr/>
          </p:nvSpPr>
          <p:spPr bwMode="auto">
            <a:xfrm flipV="1">
              <a:off x="3320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11"/>
            <p:cNvSpPr txBox="1">
              <a:spLocks noChangeArrowheads="1"/>
            </p:cNvSpPr>
            <p:nvPr/>
          </p:nvSpPr>
          <p:spPr bwMode="auto">
            <a:xfrm>
              <a:off x="3091850" y="2599086"/>
              <a:ext cx="457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96</a:t>
              </a:r>
            </a:p>
          </p:txBody>
        </p:sp>
        <p:sp>
          <p:nvSpPr>
            <p:cNvPr id="126" name="Line 12"/>
            <p:cNvSpPr>
              <a:spLocks noChangeShapeType="1"/>
            </p:cNvSpPr>
            <p:nvPr/>
          </p:nvSpPr>
          <p:spPr bwMode="auto">
            <a:xfrm flipV="1">
              <a:off x="4844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7" name="Text Box 13"/>
            <p:cNvSpPr txBox="1">
              <a:spLocks noChangeArrowheads="1"/>
            </p:cNvSpPr>
            <p:nvPr/>
          </p:nvSpPr>
          <p:spPr bwMode="auto">
            <a:xfrm>
              <a:off x="4547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28" name="Line 14"/>
            <p:cNvSpPr>
              <a:spLocks noChangeShapeType="1"/>
            </p:cNvSpPr>
            <p:nvPr/>
          </p:nvSpPr>
          <p:spPr bwMode="auto">
            <a:xfrm flipV="1">
              <a:off x="6368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9" name="Text Box 15"/>
            <p:cNvSpPr txBox="1">
              <a:spLocks noChangeArrowheads="1"/>
            </p:cNvSpPr>
            <p:nvPr/>
          </p:nvSpPr>
          <p:spPr bwMode="auto">
            <a:xfrm>
              <a:off x="6071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30" name="Line 16"/>
            <p:cNvSpPr>
              <a:spLocks noChangeShapeType="1"/>
            </p:cNvSpPr>
            <p:nvPr/>
          </p:nvSpPr>
          <p:spPr bwMode="auto">
            <a:xfrm flipV="1">
              <a:off x="7892450" y="2446686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1" name="Text Box 17"/>
            <p:cNvSpPr txBox="1">
              <a:spLocks noChangeArrowheads="1"/>
            </p:cNvSpPr>
            <p:nvPr/>
          </p:nvSpPr>
          <p:spPr bwMode="auto">
            <a:xfrm>
              <a:off x="7595588" y="259908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32" name="Group 19"/>
            <p:cNvGrpSpPr>
              <a:grpSpLocks/>
            </p:cNvGrpSpPr>
            <p:nvPr/>
          </p:nvGrpSpPr>
          <p:grpSpPr bwMode="auto">
            <a:xfrm>
              <a:off x="1796450" y="1684686"/>
              <a:ext cx="1524000" cy="762000"/>
              <a:chOff x="816" y="2640"/>
              <a:chExt cx="960" cy="480"/>
            </a:xfrm>
          </p:grpSpPr>
          <p:sp>
            <p:nvSpPr>
              <p:cNvPr id="155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6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7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8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9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3" name="Group 25"/>
            <p:cNvGrpSpPr>
              <a:grpSpLocks/>
            </p:cNvGrpSpPr>
            <p:nvPr/>
          </p:nvGrpSpPr>
          <p:grpSpPr bwMode="auto">
            <a:xfrm>
              <a:off x="3320450" y="1684686"/>
              <a:ext cx="1524000" cy="762000"/>
              <a:chOff x="816" y="2640"/>
              <a:chExt cx="960" cy="480"/>
            </a:xfrm>
          </p:grpSpPr>
          <p:sp>
            <p:nvSpPr>
              <p:cNvPr id="150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1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2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3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54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4" name="Group 31"/>
            <p:cNvGrpSpPr>
              <a:grpSpLocks/>
            </p:cNvGrpSpPr>
            <p:nvPr/>
          </p:nvGrpSpPr>
          <p:grpSpPr bwMode="auto">
            <a:xfrm>
              <a:off x="4844450" y="1684686"/>
              <a:ext cx="1524000" cy="762000"/>
              <a:chOff x="816" y="2640"/>
              <a:chExt cx="960" cy="480"/>
            </a:xfrm>
          </p:grpSpPr>
          <p:sp>
            <p:nvSpPr>
              <p:cNvPr id="145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6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7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8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0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9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3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grpSp>
          <p:nvGrpSpPr>
            <p:cNvPr id="135" name="Group 37"/>
            <p:cNvGrpSpPr>
              <a:grpSpLocks/>
            </p:cNvGrpSpPr>
            <p:nvPr/>
          </p:nvGrpSpPr>
          <p:grpSpPr bwMode="auto">
            <a:xfrm>
              <a:off x="6368450" y="1679926"/>
              <a:ext cx="1524000" cy="766763"/>
              <a:chOff x="816" y="2637"/>
              <a:chExt cx="960" cy="483"/>
            </a:xfrm>
          </p:grpSpPr>
          <p:sp>
            <p:nvSpPr>
              <p:cNvPr id="140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9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1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8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2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3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1</a:t>
                </a:r>
                <a:endParaRPr lang="en-US" sz="1800" dirty="0">
                  <a:latin typeface="Courier New" pitchFamily="49" charset="0"/>
                </a:endParaRPr>
              </a:p>
            </p:txBody>
          </p:sp>
          <p:sp>
            <p:nvSpPr>
              <p:cNvPr id="144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800" dirty="0" smtClean="0">
                    <a:latin typeface="Courier New" pitchFamily="49" charset="0"/>
                  </a:rPr>
                  <a:t>5</a:t>
                </a:r>
                <a:endParaRPr lang="en-US" sz="1800" dirty="0">
                  <a:latin typeface="Courier New" pitchFamily="49" charset="0"/>
                </a:endParaRPr>
              </a:p>
            </p:txBody>
          </p:sp>
        </p:grpSp>
        <p:sp>
          <p:nvSpPr>
            <p:cNvPr id="136" name="Rectangle 43"/>
            <p:cNvSpPr>
              <a:spLocks noChangeArrowheads="1"/>
            </p:cNvSpPr>
            <p:nvPr/>
          </p:nvSpPr>
          <p:spPr bwMode="auto">
            <a:xfrm>
              <a:off x="1796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7" name="Rectangle 44"/>
            <p:cNvSpPr>
              <a:spLocks noChangeArrowheads="1"/>
            </p:cNvSpPr>
            <p:nvPr/>
          </p:nvSpPr>
          <p:spPr bwMode="auto">
            <a:xfrm>
              <a:off x="3320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8" name="Rectangle 45"/>
            <p:cNvSpPr>
              <a:spLocks noChangeArrowheads="1"/>
            </p:cNvSpPr>
            <p:nvPr/>
          </p:nvSpPr>
          <p:spPr bwMode="auto">
            <a:xfrm>
              <a:off x="4844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39" name="Rectangle 46"/>
            <p:cNvSpPr>
              <a:spLocks noChangeArrowheads="1"/>
            </p:cNvSpPr>
            <p:nvPr/>
          </p:nvSpPr>
          <p:spPr bwMode="auto">
            <a:xfrm>
              <a:off x="6368450" y="1684686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39472" y="3542634"/>
            <a:ext cx="6296528" cy="211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lvl="1" indent="-9525" defTabSz="895350">
              <a:lnSpc>
                <a:spcPct val="120000"/>
              </a:lnSpc>
              <a:tabLst>
                <a:tab pos="2005013" algn="l"/>
                <a:tab pos="3087688" algn="l"/>
                <a:tab pos="4064000" algn="l"/>
              </a:tabLst>
            </a:pPr>
            <a:r>
              <a:rPr lang="en-US" sz="1800" dirty="0">
                <a:latin typeface="Courier New" pitchFamily="49" charset="0"/>
              </a:rPr>
              <a:t>76+20*3+4*3  = 148	1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Yes</a:t>
            </a:r>
            <a:endParaRPr lang="en-US" sz="1800" dirty="0">
              <a:latin typeface="Courier New" pitchFamily="49" charset="0"/>
            </a:endParaRPr>
          </a:p>
          <a:p>
            <a:pPr marL="9525" lvl="1" indent="-9525" defTabSz="895350">
              <a:lnSpc>
                <a:spcPct val="120000"/>
              </a:lnSpc>
              <a:buFont typeface="Wingdings" pitchFamily="2" charset="2"/>
              <a:buNone/>
              <a:tabLst>
                <a:tab pos="2005013" algn="l"/>
                <a:tab pos="3087688" algn="l"/>
                <a:tab pos="4064000" algn="l"/>
              </a:tabLst>
            </a:pPr>
            <a:r>
              <a:rPr lang="en-US" sz="1800" dirty="0">
                <a:latin typeface="Courier New" pitchFamily="49" charset="0"/>
              </a:rPr>
              <a:t>	76+20*2+4*5  = 136	9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Yes</a:t>
            </a:r>
            <a:endParaRPr lang="en-US" sz="1800" dirty="0">
              <a:latin typeface="Courier New" pitchFamily="49" charset="0"/>
            </a:endParaRPr>
          </a:p>
          <a:p>
            <a:pPr marL="9525" lvl="1" indent="-9525" defTabSz="895350">
              <a:lnSpc>
                <a:spcPct val="120000"/>
              </a:lnSpc>
              <a:buFont typeface="Wingdings" pitchFamily="2" charset="2"/>
              <a:buNone/>
              <a:tabLst>
                <a:tab pos="2005013" algn="l"/>
                <a:tab pos="3087688" algn="l"/>
                <a:tab pos="4064000" algn="l"/>
              </a:tabLst>
            </a:pPr>
            <a:r>
              <a:rPr lang="en-US" sz="1800" dirty="0">
                <a:latin typeface="Courier New" pitchFamily="49" charset="0"/>
              </a:rPr>
              <a:t>	76+20*2+4*-1 = 112	5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Yes</a:t>
            </a:r>
            <a:endParaRPr lang="en-US" sz="1800" dirty="0">
              <a:latin typeface="Courier New" pitchFamily="49" charset="0"/>
            </a:endParaRPr>
          </a:p>
          <a:p>
            <a:pPr marL="9525" lvl="1" indent="-9525" defTabSz="895350">
              <a:lnSpc>
                <a:spcPct val="120000"/>
              </a:lnSpc>
              <a:buFont typeface="Wingdings" pitchFamily="2" charset="2"/>
              <a:buNone/>
              <a:tabLst>
                <a:tab pos="2005013" algn="l"/>
                <a:tab pos="3087688" algn="l"/>
                <a:tab pos="4064000" algn="l"/>
              </a:tabLst>
            </a:pPr>
            <a:r>
              <a:rPr lang="en-US" sz="1800" dirty="0">
                <a:latin typeface="Courier New" pitchFamily="49" charset="0"/>
              </a:rPr>
              <a:t>	76+20*4+4*-1 = 152	5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Yes</a:t>
            </a:r>
            <a:endParaRPr lang="en-US" sz="1800" dirty="0">
              <a:latin typeface="Courier New" pitchFamily="49" charset="0"/>
            </a:endParaRPr>
          </a:p>
          <a:p>
            <a:pPr marL="9525" lvl="1" indent="-9525" defTabSz="895350">
              <a:lnSpc>
                <a:spcPct val="120000"/>
              </a:lnSpc>
              <a:buFont typeface="Wingdings" pitchFamily="2" charset="2"/>
              <a:buNone/>
              <a:tabLst>
                <a:tab pos="2005013" algn="l"/>
                <a:tab pos="3087688" algn="l"/>
                <a:tab pos="4064000" algn="l"/>
              </a:tabLst>
            </a:pPr>
            <a:r>
              <a:rPr lang="en-US" sz="1800" dirty="0">
                <a:latin typeface="Courier New" pitchFamily="49" charset="0"/>
              </a:rPr>
              <a:t>	76+20*0+4*19 = 152	5 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Yes</a:t>
            </a:r>
            <a:endParaRPr lang="en-US" sz="1800" dirty="0"/>
          </a:p>
          <a:p>
            <a:pPr marL="9525" lvl="1" indent="-9525" defTabSz="895350">
              <a:lnSpc>
                <a:spcPct val="120000"/>
              </a:lnSpc>
              <a:buFont typeface="Wingdings" pitchFamily="2" charset="2"/>
              <a:buNone/>
              <a:tabLst>
                <a:tab pos="2005013" algn="l"/>
                <a:tab pos="3087688" algn="l"/>
                <a:tab pos="4064000" algn="l"/>
              </a:tabLst>
            </a:pPr>
            <a:r>
              <a:rPr lang="en-US" sz="1800" dirty="0">
                <a:latin typeface="Courier New" pitchFamily="49" charset="0"/>
              </a:rPr>
              <a:t>	76+20*0+4*-1 = 72	??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No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Array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univ[UCOUNT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61536" y="4723506"/>
            <a:ext cx="3469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Same thing as a 2D array?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Array Example</a:t>
            </a:r>
          </a:p>
        </p:txBody>
      </p:sp>
      <p:sp>
        <p:nvSpPr>
          <p:cNvPr id="85" name="Date Placeholder 8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4" name="Slide Number Placeholder 8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3" name="Footer Placeholder 10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38800" y="1171662"/>
            <a:ext cx="3505200" cy="2286000"/>
          </a:xfrm>
        </p:spPr>
        <p:txBody>
          <a:bodyPr/>
          <a:lstStyle/>
          <a:p>
            <a:r>
              <a:rPr lang="en-US" sz="2000" dirty="0"/>
              <a:t>Variable </a:t>
            </a:r>
            <a:r>
              <a:rPr lang="en-US" sz="2000" dirty="0" err="1">
                <a:latin typeface="Courier New" pitchFamily="49" charset="0"/>
              </a:rPr>
              <a:t>univ</a:t>
            </a:r>
            <a:r>
              <a:rPr lang="en-US" sz="2000" dirty="0"/>
              <a:t> denotes array of 3 elements</a:t>
            </a:r>
          </a:p>
          <a:p>
            <a:r>
              <a:rPr lang="en-US" sz="2000" dirty="0"/>
              <a:t>Each element is a pointer</a:t>
            </a:r>
          </a:p>
          <a:p>
            <a:pPr lvl="1"/>
            <a:r>
              <a:rPr lang="en-US" dirty="0"/>
              <a:t>4 bytes</a:t>
            </a:r>
          </a:p>
          <a:p>
            <a:r>
              <a:rPr lang="en-US" sz="2000" dirty="0"/>
              <a:t>Each pointer points to array of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univ[UCOUNT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smtClean="0">
                <a:latin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};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" y="3319392"/>
            <a:ext cx="8610600" cy="2667000"/>
            <a:chOff x="381000" y="3733800"/>
            <a:chExt cx="8610600" cy="2667000"/>
          </a:xfrm>
        </p:grpSpPr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381000" y="4191000"/>
              <a:ext cx="1981200" cy="1527175"/>
              <a:chOff x="192" y="2112"/>
              <a:chExt cx="1248" cy="962"/>
            </a:xfrm>
          </p:grpSpPr>
          <p:sp>
            <p:nvSpPr>
              <p:cNvPr id="315400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315401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315402" name="Text Box 10"/>
              <p:cNvSpPr txBox="1">
                <a:spLocks noChangeArrowheads="1"/>
              </p:cNvSpPr>
              <p:nvPr/>
            </p:nvSpPr>
            <p:spPr bwMode="auto">
              <a:xfrm>
                <a:off x="202" y="236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315403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315404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315405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315406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315407" name="Text Box 15"/>
              <p:cNvSpPr txBox="1">
                <a:spLocks noChangeArrowheads="1"/>
              </p:cNvSpPr>
              <p:nvPr/>
            </p:nvSpPr>
            <p:spPr bwMode="auto">
              <a:xfrm>
                <a:off x="192" y="2612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164</a:t>
                </a:r>
              </a:p>
            </p:txBody>
          </p:sp>
          <p:sp>
            <p:nvSpPr>
              <p:cNvPr id="315408" name="Text Box 16"/>
              <p:cNvSpPr txBox="1">
                <a:spLocks noChangeArrowheads="1"/>
              </p:cNvSpPr>
              <p:nvPr/>
            </p:nvSpPr>
            <p:spPr bwMode="auto">
              <a:xfrm>
                <a:off x="192" y="284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315409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315410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315411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315412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315413" name="Text Box 21"/>
            <p:cNvSpPr txBox="1">
              <a:spLocks noChangeArrowheads="1"/>
            </p:cNvSpPr>
            <p:nvPr/>
          </p:nvSpPr>
          <p:spPr bwMode="auto">
            <a:xfrm>
              <a:off x="3124200" y="3733800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cmu</a:t>
              </a:r>
            </a:p>
          </p:txBody>
        </p:sp>
        <p:sp>
          <p:nvSpPr>
            <p:cNvPr id="315433" name="Text Box 41"/>
            <p:cNvSpPr txBox="1">
              <a:spLocks noChangeArrowheads="1"/>
            </p:cNvSpPr>
            <p:nvPr/>
          </p:nvSpPr>
          <p:spPr bwMode="auto">
            <a:xfrm>
              <a:off x="3327331" y="4572000"/>
              <a:ext cx="4667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 smtClean="0">
                  <a:latin typeface="Courier New" pitchFamily="49" charset="0"/>
                </a:rPr>
                <a:t>uw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15453" name="Text Box 61"/>
            <p:cNvSpPr txBox="1">
              <a:spLocks noChangeArrowheads="1"/>
            </p:cNvSpPr>
            <p:nvPr/>
          </p:nvSpPr>
          <p:spPr bwMode="auto">
            <a:xfrm>
              <a:off x="3124200" y="5272088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ucb</a:t>
              </a:r>
            </a:p>
          </p:txBody>
        </p:sp>
        <p:grpSp>
          <p:nvGrpSpPr>
            <p:cNvPr id="3" name="Group 24"/>
            <p:cNvGrpSpPr/>
            <p:nvPr/>
          </p:nvGrpSpPr>
          <p:grpSpPr>
            <a:xfrm>
              <a:off x="3554505" y="4006470"/>
              <a:ext cx="5435835" cy="754354"/>
              <a:chOff x="2412765" y="3429000"/>
              <a:chExt cx="5435835" cy="774470"/>
            </a:xfrm>
          </p:grpSpPr>
          <p:grpSp>
            <p:nvGrpSpPr>
              <p:cNvPr id="4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00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01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3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86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16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87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88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9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0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91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2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93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4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95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6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97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 24"/>
            <p:cNvGrpSpPr/>
            <p:nvPr/>
          </p:nvGrpSpPr>
          <p:grpSpPr>
            <a:xfrm>
              <a:off x="3555765" y="4808246"/>
              <a:ext cx="5435835" cy="754354"/>
              <a:chOff x="2412765" y="3429000"/>
              <a:chExt cx="5435835" cy="774470"/>
            </a:xfrm>
          </p:grpSpPr>
          <p:grpSp>
            <p:nvGrpSpPr>
              <p:cNvPr id="6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8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19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20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21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05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06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07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9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10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1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12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3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14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5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16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7" name="Group 24"/>
            <p:cNvGrpSpPr/>
            <p:nvPr/>
          </p:nvGrpSpPr>
          <p:grpSpPr>
            <a:xfrm>
              <a:off x="3554505" y="5646446"/>
              <a:ext cx="5435835" cy="754354"/>
              <a:chOff x="2412765" y="3429000"/>
              <a:chExt cx="5435835" cy="774470"/>
            </a:xfrm>
          </p:grpSpPr>
          <p:grpSp>
            <p:nvGrpSpPr>
              <p:cNvPr id="8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3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3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4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3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7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3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4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0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2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25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2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2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0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3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2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3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4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3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42" name="Freeform 141"/>
            <p:cNvSpPr/>
            <p:nvPr/>
          </p:nvSpPr>
          <p:spPr bwMode="auto">
            <a:xfrm>
              <a:off x="2052918" y="4159624"/>
              <a:ext cx="1694329" cy="1021976"/>
            </a:xfrm>
            <a:custGeom>
              <a:avLst/>
              <a:gdLst>
                <a:gd name="connsiteX0" fmla="*/ 0 w 1694329"/>
                <a:gd name="connsiteY0" fmla="*/ 1021976 h 1021976"/>
                <a:gd name="connsiteX1" fmla="*/ 654423 w 1694329"/>
                <a:gd name="connsiteY1" fmla="*/ 340658 h 1021976"/>
                <a:gd name="connsiteX2" fmla="*/ 1694329 w 1694329"/>
                <a:gd name="connsiteY2" fmla="*/ 0 h 102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 bwMode="auto">
            <a:xfrm>
              <a:off x="2070847" y="4787153"/>
              <a:ext cx="1703294" cy="331694"/>
            </a:xfrm>
            <a:custGeom>
              <a:avLst/>
              <a:gdLst>
                <a:gd name="connsiteX0" fmla="*/ 0 w 1703294"/>
                <a:gd name="connsiteY0" fmla="*/ 0 h 331694"/>
                <a:gd name="connsiteX1" fmla="*/ 905435 w 1703294"/>
                <a:gd name="connsiteY1" fmla="*/ 304800 h 331694"/>
                <a:gd name="connsiteX2" fmla="*/ 1703294 w 1703294"/>
                <a:gd name="connsiteY2" fmla="*/ 161365 h 33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 bwMode="auto">
            <a:xfrm>
              <a:off x="2052918" y="5558118"/>
              <a:ext cx="1739153" cy="385482"/>
            </a:xfrm>
            <a:custGeom>
              <a:avLst/>
              <a:gdLst>
                <a:gd name="connsiteX0" fmla="*/ 0 w 1739153"/>
                <a:gd name="connsiteY0" fmla="*/ 0 h 385482"/>
                <a:gd name="connsiteX1" fmla="*/ 699247 w 1739153"/>
                <a:gd name="connsiteY1" fmla="*/ 349623 h 385482"/>
                <a:gd name="connsiteX2" fmla="*/ 1739153 w 1739153"/>
                <a:gd name="connsiteY2" fmla="*/ 215153 h 3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3047989" y="6195038"/>
            <a:ext cx="582863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Note: this is how Java represents multi-dimensional arrays.</a:t>
            </a:r>
          </a:p>
        </p:txBody>
      </p:sp>
    </p:spTree>
    <p:extLst>
      <p:ext uri="{BB962C8B-B14F-4D97-AF65-F5344CB8AC3E}">
        <p14:creationId xmlns:p14="http://schemas.microsoft.com/office/powerpoint/2010/main" val="351732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Element Access in Multi-Level Array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1513" y="4648200"/>
            <a:ext cx="8472487" cy="2122488"/>
          </a:xfrm>
        </p:spPr>
        <p:txBody>
          <a:bodyPr/>
          <a:lstStyle/>
          <a:p>
            <a:r>
              <a:rPr lang="en-US" dirty="0"/>
              <a:t>Computation (IA32)</a:t>
            </a:r>
          </a:p>
          <a:p>
            <a:pPr lvl="1"/>
            <a:r>
              <a:rPr lang="en-US" dirty="0"/>
              <a:t>Element </a:t>
            </a:r>
            <a:r>
              <a:rPr lang="en-US" dirty="0" smtClean="0"/>
              <a:t>access </a:t>
            </a:r>
            <a:r>
              <a:rPr lang="en-US" b="1" dirty="0" err="1" smtClean="0">
                <a:latin typeface="Courier New" pitchFamily="49" charset="0"/>
              </a:rPr>
              <a:t>Mem</a:t>
            </a:r>
            <a:r>
              <a:rPr lang="en-US" b="1" dirty="0" smtClean="0">
                <a:latin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</a:rPr>
              <a:t>Mem</a:t>
            </a:r>
            <a:r>
              <a:rPr lang="en-US" b="1" dirty="0" smtClean="0">
                <a:latin typeface="Courier New" pitchFamily="49" charset="0"/>
              </a:rPr>
              <a:t>[univ+4*index</a:t>
            </a:r>
            <a:r>
              <a:rPr lang="en-US" b="1" dirty="0">
                <a:latin typeface="Courier New" pitchFamily="49" charset="0"/>
              </a:rPr>
              <a:t>]+4*dig]</a:t>
            </a:r>
          </a:p>
          <a:p>
            <a:pPr lvl="1"/>
            <a:r>
              <a:rPr lang="en-US" dirty="0"/>
              <a:t>Must do two memory reads</a:t>
            </a:r>
          </a:p>
          <a:p>
            <a:pPr lvl="2"/>
            <a:r>
              <a:rPr lang="en-US" dirty="0"/>
              <a:t>First get pointer to row array</a:t>
            </a:r>
          </a:p>
          <a:p>
            <a:pPr lvl="2"/>
            <a:r>
              <a:rPr lang="en-US" dirty="0"/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2"/>
            <a:ext cx="72390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%ecx = 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# %eax = dig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leal 0(,%ecx,4),%edx	# 4*index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univ(%edx),%edx	# Mem[univ+4*index]</a:t>
            </a:r>
          </a:p>
          <a:p>
            <a:pPr algn="l">
              <a:lnSpc>
                <a:spcPct val="100000"/>
              </a:lnSpc>
              <a:tabLst>
                <a:tab pos="342900" algn="l"/>
                <a:tab pos="3657600" algn="l"/>
              </a:tabLst>
            </a:pPr>
            <a:r>
              <a:rPr lang="en-US" sz="1800">
                <a:latin typeface="Courier New" pitchFamily="49" charset="0"/>
              </a:rPr>
              <a:t>	movl (%edx,%eax,4),%eax	# Mem[...+4*dig]</a:t>
            </a:r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533400" y="1420812"/>
            <a:ext cx="38862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get_univ_digit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[index][dig];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295" y="1500987"/>
            <a:ext cx="3918399" cy="1221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Element Accesses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457200" y="1725613"/>
            <a:ext cx="3733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get_sea_digit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sea[</a:t>
            </a:r>
            <a:r>
              <a:rPr lang="en-US" sz="1800" dirty="0" err="1">
                <a:latin typeface="Courier New" pitchFamily="49" charset="0"/>
              </a:rPr>
              <a:t>index][dig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44072" name="Rectangle 8"/>
          <p:cNvSpPr>
            <a:spLocks noChangeArrowheads="1"/>
          </p:cNvSpPr>
          <p:nvPr/>
        </p:nvSpPr>
        <p:spPr bwMode="auto">
          <a:xfrm>
            <a:off x="4648200" y="1725613"/>
            <a:ext cx="38862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get_univ_digit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index,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dig)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</a:t>
            </a:r>
            <a:r>
              <a:rPr lang="en-US" sz="1800" dirty="0" err="1">
                <a:latin typeface="Courier New" pitchFamily="49" charset="0"/>
              </a:rPr>
              <a:t>univ</a:t>
            </a:r>
            <a:r>
              <a:rPr lang="en-US" sz="1800" dirty="0">
                <a:latin typeface="Courier New" pitchFamily="49" charset="0"/>
              </a:rPr>
              <a:t>[index][dig];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8052" y="1383268"/>
            <a:ext cx="1401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Nested array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9052" y="1371600"/>
            <a:ext cx="1765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Multi-level array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5000" y="5177135"/>
            <a:ext cx="534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Access looks similar, but it isn’t: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1" y="5802868"/>
            <a:ext cx="37246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Mem[sea+20*index+4*dig]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5791200"/>
            <a:ext cx="44935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err="1" smtClean="0">
                <a:latin typeface="Courier New" pitchFamily="49" charset="0"/>
              </a:rPr>
              <a:t>Mem</a:t>
            </a:r>
            <a:r>
              <a:rPr lang="en-US" sz="2000" dirty="0" smtClean="0">
                <a:latin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</a:rPr>
              <a:t>Mem</a:t>
            </a:r>
            <a:r>
              <a:rPr lang="en-US" sz="2000" dirty="0" smtClean="0">
                <a:latin typeface="Courier New" pitchFamily="49" charset="0"/>
              </a:rPr>
              <a:t>[univ+4*index]+4*dig]</a:t>
            </a:r>
            <a:endParaRPr lang="en-US" sz="2000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330" y="3613014"/>
            <a:ext cx="3721679" cy="74006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4500" y="3379891"/>
            <a:ext cx="3918399" cy="122161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7924800" cy="573088"/>
          </a:xfrm>
        </p:spPr>
        <p:txBody>
          <a:bodyPr/>
          <a:lstStyle/>
          <a:p>
            <a:r>
              <a:rPr lang="en-US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917950"/>
            <a:ext cx="8307387" cy="294005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4229100" algn="l"/>
                <a:tab pos="6229350" algn="l"/>
              </a:tabLst>
            </a:pPr>
            <a:r>
              <a:rPr lang="en-US" sz="2000" dirty="0" smtClean="0"/>
              <a:t>Reference</a:t>
            </a:r>
            <a:r>
              <a:rPr lang="en-US" sz="2000" dirty="0"/>
              <a:t>	Address	Value	Guaranteed?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[2][3]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univ[1][5]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>
                <a:latin typeface="Courier New" pitchFamily="49" charset="0"/>
              </a:rPr>
              <a:t>univ[2][-1]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[3][-1]	</a:t>
            </a:r>
          </a:p>
          <a:p>
            <a:pPr marL="560388" lvl="1" indent="-222250" defTabSz="895350">
              <a:buFont typeface="Wingdings" pitchFamily="2" charset="2"/>
              <a:buNone/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b="1" dirty="0" err="1">
                <a:latin typeface="Courier New" pitchFamily="49" charset="0"/>
              </a:rPr>
              <a:t>univ</a:t>
            </a:r>
            <a:r>
              <a:rPr lang="en-US" sz="1800" b="1" dirty="0">
                <a:latin typeface="Courier New" pitchFamily="49" charset="0"/>
              </a:rPr>
              <a:t>[1][12]	</a:t>
            </a:r>
          </a:p>
          <a:p>
            <a:pPr marL="560388" lvl="1" indent="-222250" defTabSz="895350">
              <a:lnSpc>
                <a:spcPct val="90000"/>
              </a:lnSpc>
              <a:spcBef>
                <a:spcPts val="600"/>
              </a:spcBef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>
              <a:lnSpc>
                <a:spcPct val="90000"/>
              </a:lnSpc>
              <a:spcBef>
                <a:spcPts val="600"/>
              </a:spcBef>
              <a:tabLst>
                <a:tab pos="1943100" algn="l"/>
                <a:tab pos="4229100" algn="l"/>
                <a:tab pos="6229350" algn="l"/>
              </a:tabLst>
            </a:pPr>
            <a:r>
              <a:rPr lang="en-US" sz="1800" dirty="0"/>
              <a:t>Location of each lower-level array in memory is not guaranteed</a:t>
            </a: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232" name="Group 231"/>
          <p:cNvGrpSpPr/>
          <p:nvPr/>
        </p:nvGrpSpPr>
        <p:grpSpPr>
          <a:xfrm>
            <a:off x="381000" y="1106758"/>
            <a:ext cx="8610600" cy="2667000"/>
            <a:chOff x="381000" y="1106758"/>
            <a:chExt cx="8610600" cy="2667000"/>
          </a:xfrm>
        </p:grpSpPr>
        <p:grpSp>
          <p:nvGrpSpPr>
            <p:cNvPr id="84" name="Group 7"/>
            <p:cNvGrpSpPr>
              <a:grpSpLocks/>
            </p:cNvGrpSpPr>
            <p:nvPr/>
          </p:nvGrpSpPr>
          <p:grpSpPr bwMode="auto">
            <a:xfrm>
              <a:off x="381000" y="1563958"/>
              <a:ext cx="1981200" cy="1527175"/>
              <a:chOff x="192" y="2112"/>
              <a:chExt cx="1248" cy="962"/>
            </a:xfrm>
          </p:grpSpPr>
          <p:sp>
            <p:nvSpPr>
              <p:cNvPr id="8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86" name="Line 9"/>
              <p:cNvSpPr>
                <a:spLocks noChangeShapeType="1"/>
              </p:cNvSpPr>
              <p:nvPr/>
            </p:nvSpPr>
            <p:spPr bwMode="auto">
              <a:xfrm flipV="1">
                <a:off x="576" y="248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7" name="Text Box 10"/>
              <p:cNvSpPr txBox="1">
                <a:spLocks noChangeArrowheads="1"/>
              </p:cNvSpPr>
              <p:nvPr/>
            </p:nvSpPr>
            <p:spPr bwMode="auto">
              <a:xfrm>
                <a:off x="202" y="236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104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105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123" name="Line 13"/>
              <p:cNvSpPr>
                <a:spLocks noChangeShapeType="1"/>
              </p:cNvSpPr>
              <p:nvPr/>
            </p:nvSpPr>
            <p:spPr bwMode="auto">
              <a:xfrm flipV="1">
                <a:off x="576" y="272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4" name="Line 14"/>
              <p:cNvSpPr>
                <a:spLocks noChangeShapeType="1"/>
              </p:cNvSpPr>
              <p:nvPr/>
            </p:nvSpPr>
            <p:spPr bwMode="auto">
              <a:xfrm flipV="1">
                <a:off x="576" y="2965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42" name="Text Box 15"/>
              <p:cNvSpPr txBox="1">
                <a:spLocks noChangeArrowheads="1"/>
              </p:cNvSpPr>
              <p:nvPr/>
            </p:nvSpPr>
            <p:spPr bwMode="auto">
              <a:xfrm>
                <a:off x="192" y="2612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 dirty="0">
                    <a:latin typeface="Courier New" pitchFamily="49" charset="0"/>
                  </a:rPr>
                  <a:t>164</a:t>
                </a:r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192" y="2843"/>
                <a:ext cx="374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165" name="Text Box 17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</a:pPr>
                <a:r>
                  <a:rPr lang="en-US" sz="1800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166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7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68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69" name="Text Box 21"/>
            <p:cNvSpPr txBox="1">
              <a:spLocks noChangeArrowheads="1"/>
            </p:cNvSpPr>
            <p:nvPr/>
          </p:nvSpPr>
          <p:spPr bwMode="auto">
            <a:xfrm>
              <a:off x="3124200" y="1106758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cmu</a:t>
              </a:r>
            </a:p>
          </p:txBody>
        </p:sp>
        <p:sp>
          <p:nvSpPr>
            <p:cNvPr id="170" name="Text Box 41"/>
            <p:cNvSpPr txBox="1">
              <a:spLocks noChangeArrowheads="1"/>
            </p:cNvSpPr>
            <p:nvPr/>
          </p:nvSpPr>
          <p:spPr bwMode="auto">
            <a:xfrm>
              <a:off x="3327331" y="1944958"/>
              <a:ext cx="46679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 dirty="0" err="1" smtClean="0">
                  <a:latin typeface="Courier New" pitchFamily="49" charset="0"/>
                </a:rPr>
                <a:t>uw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171" name="Text Box 61"/>
            <p:cNvSpPr txBox="1">
              <a:spLocks noChangeArrowheads="1"/>
            </p:cNvSpPr>
            <p:nvPr/>
          </p:nvSpPr>
          <p:spPr bwMode="auto">
            <a:xfrm>
              <a:off x="3124200" y="2645046"/>
              <a:ext cx="593725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ucb</a:t>
              </a:r>
            </a:p>
          </p:txBody>
        </p:sp>
        <p:grpSp>
          <p:nvGrpSpPr>
            <p:cNvPr id="172" name="Group 24"/>
            <p:cNvGrpSpPr/>
            <p:nvPr/>
          </p:nvGrpSpPr>
          <p:grpSpPr>
            <a:xfrm>
              <a:off x="3554505" y="1379428"/>
              <a:ext cx="5435835" cy="754354"/>
              <a:chOff x="2412765" y="3429000"/>
              <a:chExt cx="5435835" cy="774470"/>
            </a:xfrm>
          </p:grpSpPr>
          <p:grpSp>
            <p:nvGrpSpPr>
              <p:cNvPr id="173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18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7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8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89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19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3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74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16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5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6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7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78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79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0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28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1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2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3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84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85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191" name="Group 24"/>
            <p:cNvGrpSpPr/>
            <p:nvPr/>
          </p:nvGrpSpPr>
          <p:grpSpPr>
            <a:xfrm>
              <a:off x="3555765" y="2181204"/>
              <a:ext cx="5435835" cy="754354"/>
              <a:chOff x="2412765" y="3429000"/>
              <a:chExt cx="5435835" cy="774470"/>
            </a:xfrm>
          </p:grpSpPr>
          <p:grpSp>
            <p:nvGrpSpPr>
              <p:cNvPr id="192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05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6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8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7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1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8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09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5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193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36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4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5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6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7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198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99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48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0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1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2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03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04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210" name="Group 24"/>
            <p:cNvGrpSpPr/>
            <p:nvPr/>
          </p:nvGrpSpPr>
          <p:grpSpPr>
            <a:xfrm>
              <a:off x="3554505" y="3019404"/>
              <a:ext cx="5435835" cy="754354"/>
              <a:chOff x="2412765" y="3429000"/>
              <a:chExt cx="5435835" cy="774470"/>
            </a:xfrm>
          </p:grpSpPr>
          <p:grpSp>
            <p:nvGrpSpPr>
              <p:cNvPr id="211" name="Group 25"/>
              <p:cNvGrpSpPr>
                <a:grpSpLocks/>
              </p:cNvGrpSpPr>
              <p:nvPr/>
            </p:nvGrpSpPr>
            <p:grpSpPr bwMode="auto">
              <a:xfrm>
                <a:off x="2743200" y="3429000"/>
                <a:ext cx="4572000" cy="228600"/>
                <a:chOff x="1008" y="1968"/>
                <a:chExt cx="2880" cy="144"/>
              </a:xfrm>
            </p:grpSpPr>
            <p:sp>
              <p:nvSpPr>
                <p:cNvPr id="224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9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5" name="Rectangle 27"/>
                <p:cNvSpPr>
                  <a:spLocks noChangeArrowheads="1"/>
                </p:cNvSpPr>
                <p:nvPr/>
              </p:nvSpPr>
              <p:spPr bwMode="auto">
                <a:xfrm>
                  <a:off x="1584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4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6" name="Rectangle 28"/>
                <p:cNvSpPr>
                  <a:spLocks noChangeArrowheads="1"/>
                </p:cNvSpPr>
                <p:nvPr/>
              </p:nvSpPr>
              <p:spPr bwMode="auto">
                <a:xfrm>
                  <a:off x="2160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7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7" name="Rectangle 29"/>
                <p:cNvSpPr>
                  <a:spLocks noChangeArrowheads="1"/>
                </p:cNvSpPr>
                <p:nvPr/>
              </p:nvSpPr>
              <p:spPr bwMode="auto">
                <a:xfrm>
                  <a:off x="2736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2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  <p:sp>
              <p:nvSpPr>
                <p:cNvPr id="228" name="Rectangle 30"/>
                <p:cNvSpPr>
                  <a:spLocks noChangeArrowheads="1"/>
                </p:cNvSpPr>
                <p:nvPr/>
              </p:nvSpPr>
              <p:spPr bwMode="auto">
                <a:xfrm>
                  <a:off x="3312" y="1968"/>
                  <a:ext cx="576" cy="144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r>
                    <a:rPr lang="en-US" sz="1800" dirty="0" smtClean="0">
                      <a:latin typeface="Calibri" pitchFamily="34" charset="0"/>
                    </a:rPr>
                    <a:t>0</a:t>
                  </a:r>
                  <a:endParaRPr lang="en-US" sz="18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212" name="Text Box 32"/>
              <p:cNvSpPr txBox="1">
                <a:spLocks noChangeArrowheads="1"/>
              </p:cNvSpPr>
              <p:nvPr/>
            </p:nvSpPr>
            <p:spPr bwMode="auto">
              <a:xfrm>
                <a:off x="2412765" y="3810000"/>
                <a:ext cx="66787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56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3" name="Text Box 33"/>
              <p:cNvSpPr txBox="1">
                <a:spLocks noChangeArrowheads="1"/>
              </p:cNvSpPr>
              <p:nvPr/>
            </p:nvSpPr>
            <p:spPr bwMode="auto">
              <a:xfrm>
                <a:off x="3182470" y="3824288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60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4" name="Line 34"/>
              <p:cNvSpPr>
                <a:spLocks noChangeShapeType="1"/>
              </p:cNvSpPr>
              <p:nvPr/>
            </p:nvSpPr>
            <p:spPr bwMode="auto">
              <a:xfrm flipV="1">
                <a:off x="2743200" y="3643313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5" name="Line 35"/>
              <p:cNvSpPr>
                <a:spLocks noChangeShapeType="1"/>
              </p:cNvSpPr>
              <p:nvPr/>
            </p:nvSpPr>
            <p:spPr bwMode="auto">
              <a:xfrm flipV="1">
                <a:off x="36576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6" name="Text Box 36"/>
              <p:cNvSpPr txBox="1">
                <a:spLocks noChangeArrowheads="1"/>
              </p:cNvSpPr>
              <p:nvPr/>
            </p:nvSpPr>
            <p:spPr bwMode="auto">
              <a:xfrm>
                <a:off x="409687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64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7" name="Line 37"/>
              <p:cNvSpPr>
                <a:spLocks noChangeShapeType="1"/>
              </p:cNvSpPr>
              <p:nvPr/>
            </p:nvSpPr>
            <p:spPr bwMode="auto">
              <a:xfrm flipV="1">
                <a:off x="45720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18" name="Text Box 38"/>
              <p:cNvSpPr txBox="1">
                <a:spLocks noChangeArrowheads="1"/>
              </p:cNvSpPr>
              <p:nvPr/>
            </p:nvSpPr>
            <p:spPr bwMode="auto">
              <a:xfrm>
                <a:off x="50292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68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19" name="Line 39"/>
              <p:cNvSpPr>
                <a:spLocks noChangeShapeType="1"/>
              </p:cNvSpPr>
              <p:nvPr/>
            </p:nvSpPr>
            <p:spPr bwMode="auto">
              <a:xfrm flipV="1">
                <a:off x="54864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0" name="Text Box 40"/>
              <p:cNvSpPr txBox="1">
                <a:spLocks noChangeArrowheads="1"/>
              </p:cNvSpPr>
              <p:nvPr/>
            </p:nvSpPr>
            <p:spPr bwMode="auto">
              <a:xfrm>
                <a:off x="59436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72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21" name="Line 41"/>
              <p:cNvSpPr>
                <a:spLocks noChangeShapeType="1"/>
              </p:cNvSpPr>
              <p:nvPr/>
            </p:nvSpPr>
            <p:spPr bwMode="auto">
              <a:xfrm flipV="1">
                <a:off x="64008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22" name="Text Box 42"/>
              <p:cNvSpPr txBox="1">
                <a:spLocks noChangeArrowheads="1"/>
              </p:cNvSpPr>
              <p:nvPr/>
            </p:nvSpPr>
            <p:spPr bwMode="auto">
              <a:xfrm>
                <a:off x="6858000" y="3824289"/>
                <a:ext cx="990600" cy="37918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800" b="0" dirty="0" smtClean="0">
                    <a:latin typeface="Calibri" pitchFamily="34" charset="0"/>
                  </a:rPr>
                  <a:t>76</a:t>
                </a:r>
                <a:endParaRPr lang="en-US" sz="1800" b="0" dirty="0">
                  <a:latin typeface="Calibri" pitchFamily="34" charset="0"/>
                </a:endParaRPr>
              </a:p>
            </p:txBody>
          </p:sp>
          <p:sp>
            <p:nvSpPr>
              <p:cNvPr id="223" name="Line 43"/>
              <p:cNvSpPr>
                <a:spLocks noChangeShapeType="1"/>
              </p:cNvSpPr>
              <p:nvPr/>
            </p:nvSpPr>
            <p:spPr bwMode="auto">
              <a:xfrm flipV="1">
                <a:off x="7315200" y="3657600"/>
                <a:ext cx="0" cy="228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229" name="Freeform 228"/>
            <p:cNvSpPr/>
            <p:nvPr/>
          </p:nvSpPr>
          <p:spPr bwMode="auto">
            <a:xfrm>
              <a:off x="2052918" y="1532582"/>
              <a:ext cx="1694329" cy="1021976"/>
            </a:xfrm>
            <a:custGeom>
              <a:avLst/>
              <a:gdLst>
                <a:gd name="connsiteX0" fmla="*/ 0 w 1694329"/>
                <a:gd name="connsiteY0" fmla="*/ 1021976 h 1021976"/>
                <a:gd name="connsiteX1" fmla="*/ 654423 w 1694329"/>
                <a:gd name="connsiteY1" fmla="*/ 340658 h 1021976"/>
                <a:gd name="connsiteX2" fmla="*/ 1694329 w 1694329"/>
                <a:gd name="connsiteY2" fmla="*/ 0 h 1021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94329" h="1021976">
                  <a:moveTo>
                    <a:pt x="0" y="1021976"/>
                  </a:moveTo>
                  <a:cubicBezTo>
                    <a:pt x="186017" y="766481"/>
                    <a:pt x="372035" y="510987"/>
                    <a:pt x="654423" y="340658"/>
                  </a:cubicBezTo>
                  <a:cubicBezTo>
                    <a:pt x="936811" y="170329"/>
                    <a:pt x="1315570" y="85164"/>
                    <a:pt x="1694329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 bwMode="auto">
            <a:xfrm>
              <a:off x="2070847" y="2160111"/>
              <a:ext cx="1703294" cy="331694"/>
            </a:xfrm>
            <a:custGeom>
              <a:avLst/>
              <a:gdLst>
                <a:gd name="connsiteX0" fmla="*/ 0 w 1703294"/>
                <a:gd name="connsiteY0" fmla="*/ 0 h 331694"/>
                <a:gd name="connsiteX1" fmla="*/ 905435 w 1703294"/>
                <a:gd name="connsiteY1" fmla="*/ 304800 h 331694"/>
                <a:gd name="connsiteX2" fmla="*/ 1703294 w 1703294"/>
                <a:gd name="connsiteY2" fmla="*/ 161365 h 331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3294" h="331694">
                  <a:moveTo>
                    <a:pt x="0" y="0"/>
                  </a:moveTo>
                  <a:cubicBezTo>
                    <a:pt x="310776" y="138953"/>
                    <a:pt x="621553" y="277906"/>
                    <a:pt x="905435" y="304800"/>
                  </a:cubicBezTo>
                  <a:cubicBezTo>
                    <a:pt x="1189317" y="331694"/>
                    <a:pt x="1446305" y="246529"/>
                    <a:pt x="1703294" y="161365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 bwMode="auto">
            <a:xfrm>
              <a:off x="2052918" y="2931076"/>
              <a:ext cx="1739153" cy="385482"/>
            </a:xfrm>
            <a:custGeom>
              <a:avLst/>
              <a:gdLst>
                <a:gd name="connsiteX0" fmla="*/ 0 w 1739153"/>
                <a:gd name="connsiteY0" fmla="*/ 0 h 385482"/>
                <a:gd name="connsiteX1" fmla="*/ 699247 w 1739153"/>
                <a:gd name="connsiteY1" fmla="*/ 349623 h 385482"/>
                <a:gd name="connsiteX2" fmla="*/ 1739153 w 1739153"/>
                <a:gd name="connsiteY2" fmla="*/ 215153 h 385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39153" h="385482">
                  <a:moveTo>
                    <a:pt x="0" y="0"/>
                  </a:moveTo>
                  <a:cubicBezTo>
                    <a:pt x="204694" y="156882"/>
                    <a:pt x="409388" y="313764"/>
                    <a:pt x="699247" y="349623"/>
                  </a:cubicBezTo>
                  <a:cubicBezTo>
                    <a:pt x="989106" y="385482"/>
                    <a:pt x="1364129" y="300317"/>
                    <a:pt x="1739153" y="21515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Date Placeholder 8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9" name="Footer Placeholder 8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2245896" y="4237770"/>
            <a:ext cx="6296528" cy="174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lvl="1" indent="-9525" defTabSz="895350">
              <a:lnSpc>
                <a:spcPct val="120000"/>
              </a:lnSpc>
              <a:tabLst>
                <a:tab pos="2286000" algn="l"/>
                <a:tab pos="4799013" algn="l"/>
              </a:tabLst>
            </a:pPr>
            <a:r>
              <a:rPr lang="en-US" sz="1800" dirty="0">
                <a:latin typeface="Courier New" pitchFamily="49" charset="0"/>
              </a:rPr>
              <a:t>56+4*3  = 68	2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Yes</a:t>
            </a:r>
            <a:endParaRPr lang="en-US" sz="1800" dirty="0">
              <a:latin typeface="Courier New" pitchFamily="49" charset="0"/>
            </a:endParaRPr>
          </a:p>
          <a:p>
            <a:pPr marL="9525" lvl="1" indent="-9525" defTabSz="895350">
              <a:lnSpc>
                <a:spcPct val="120000"/>
              </a:lnSpc>
              <a:buFont typeface="Wingdings" pitchFamily="2" charset="2"/>
              <a:buNone/>
              <a:tabLst>
                <a:tab pos="2286000" algn="l"/>
                <a:tab pos="4799013" algn="l"/>
              </a:tabLst>
            </a:pPr>
            <a:r>
              <a:rPr lang="en-US" sz="1800" dirty="0">
                <a:latin typeface="Courier New" pitchFamily="49" charset="0"/>
              </a:rPr>
              <a:t>16+4*5  = 36	9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No</a:t>
            </a:r>
            <a:endParaRPr lang="en-US" sz="1800" dirty="0">
              <a:latin typeface="Courier New" pitchFamily="49" charset="0"/>
            </a:endParaRPr>
          </a:p>
          <a:p>
            <a:pPr marL="9525" lvl="1" indent="-9525" defTabSz="895350">
              <a:lnSpc>
                <a:spcPct val="120000"/>
              </a:lnSpc>
              <a:buFont typeface="Wingdings" pitchFamily="2" charset="2"/>
              <a:buNone/>
              <a:tabLst>
                <a:tab pos="2286000" algn="l"/>
                <a:tab pos="4799013" algn="l"/>
              </a:tabLst>
            </a:pPr>
            <a:r>
              <a:rPr lang="en-US" sz="1800" dirty="0">
                <a:latin typeface="Courier New" pitchFamily="49" charset="0"/>
              </a:rPr>
              <a:t>56+4*-1 = 52	5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No</a:t>
            </a:r>
            <a:endParaRPr lang="en-US" sz="1800" dirty="0">
              <a:latin typeface="Courier New" pitchFamily="49" charset="0"/>
            </a:endParaRPr>
          </a:p>
          <a:p>
            <a:pPr marL="9525" lvl="1" indent="-9525" defTabSz="895350">
              <a:lnSpc>
                <a:spcPct val="120000"/>
              </a:lnSpc>
              <a:buFont typeface="Wingdings" pitchFamily="2" charset="2"/>
              <a:buNone/>
              <a:tabLst>
                <a:tab pos="2286000" algn="l"/>
                <a:tab pos="4799013" algn="l"/>
              </a:tabLst>
            </a:pPr>
            <a:r>
              <a:rPr lang="en-US" sz="1800" dirty="0">
                <a:latin typeface="Courier New" pitchFamily="49" charset="0"/>
              </a:rPr>
              <a:t>??	??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No</a:t>
            </a:r>
            <a:endParaRPr lang="en-US" sz="1800" dirty="0">
              <a:latin typeface="Courier New" pitchFamily="49" charset="0"/>
            </a:endParaRPr>
          </a:p>
          <a:p>
            <a:pPr marL="9525" lvl="1" indent="-9525" defTabSz="895350">
              <a:lnSpc>
                <a:spcPct val="120000"/>
              </a:lnSpc>
              <a:buFont typeface="Wingdings" pitchFamily="2" charset="2"/>
              <a:buNone/>
              <a:tabLst>
                <a:tab pos="2286000" algn="l"/>
                <a:tab pos="4799013" algn="l"/>
              </a:tabLst>
            </a:pPr>
            <a:r>
              <a:rPr lang="en-US" sz="1800" dirty="0">
                <a:latin typeface="Courier New" pitchFamily="49" charset="0"/>
              </a:rPr>
              <a:t>16+4*12 = 64	7 	</a:t>
            </a:r>
            <a:r>
              <a:rPr lang="en-US" sz="1800" dirty="0">
                <a:solidFill>
                  <a:srgbClr val="990000"/>
                </a:solidFill>
                <a:latin typeface="Calibri" pitchFamily="34" charset="0"/>
              </a:rPr>
              <a:t>No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Nested Arrays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4495800" y="1066800"/>
            <a:ext cx="43434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N 16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[N][N</a:t>
            </a:r>
            <a:r>
              <a:rPr lang="en-US" sz="1800" dirty="0" smtClean="0">
                <a:latin typeface="Courier New" pitchFamily="49" charset="0"/>
              </a:rPr>
              <a:t>]; 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4495800" y="1828800"/>
            <a:ext cx="43434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/* Compute element </a:t>
            </a:r>
            <a:r>
              <a:rPr lang="en-US" sz="1800" dirty="0" err="1">
                <a:latin typeface="Courier New" pitchFamily="49" charset="0"/>
              </a:rPr>
              <a:t>i,k</a:t>
            </a:r>
            <a:r>
              <a:rPr lang="en-US" sz="1800" dirty="0">
                <a:latin typeface="Courier New" pitchFamily="49" charset="0"/>
              </a:rPr>
              <a:t> of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fixed matrix product */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fix_prod_ele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a,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b,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k)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j;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+= a[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][j]*b[j][k];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70888"/>
            <a:ext cx="8405982" cy="762000"/>
          </a:xfrm>
        </p:spPr>
        <p:txBody>
          <a:bodyPr/>
          <a:lstStyle/>
          <a:p>
            <a:r>
              <a:rPr lang="en-US" smtClean="0"/>
              <a:t>Array Allocation</a:t>
            </a:r>
            <a:endParaRPr lang="en-U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987771"/>
            <a:ext cx="8366125" cy="4972050"/>
          </a:xfrm>
        </p:spPr>
        <p:txBody>
          <a:bodyPr/>
          <a:lstStyle/>
          <a:p>
            <a:r>
              <a:rPr lang="en-US" dirty="0" smtClean="0"/>
              <a:t>Basic Principle</a:t>
            </a:r>
          </a:p>
          <a:p>
            <a:pPr lvl="1"/>
            <a:r>
              <a:rPr lang="en-US" dirty="0" smtClean="0"/>
              <a:t>T  A[N];</a:t>
            </a:r>
          </a:p>
          <a:p>
            <a:pPr lvl="1"/>
            <a:r>
              <a:rPr lang="en-US" dirty="0" smtClean="0"/>
              <a:t>Array of data type T and length N</a:t>
            </a:r>
          </a:p>
          <a:p>
            <a:pPr lvl="1"/>
            <a:r>
              <a:rPr lang="en-US" i="1" dirty="0" smtClean="0"/>
              <a:t>Contiguously</a:t>
            </a:r>
            <a:r>
              <a:rPr lang="en-US" dirty="0" smtClean="0"/>
              <a:t> allocated region of N * </a:t>
            </a:r>
            <a:r>
              <a:rPr lang="en-US" dirty="0" err="1" smtClean="0"/>
              <a:t>sizeof(T</a:t>
            </a:r>
            <a:r>
              <a:rPr lang="en-US" dirty="0" smtClean="0"/>
              <a:t>) bytes</a:t>
            </a:r>
            <a:endParaRPr lang="en-US" dirty="0"/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9" name="Footer Placeholder 8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0" y="2617695"/>
            <a:ext cx="215956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char string[12];</a:t>
            </a:r>
          </a:p>
        </p:txBody>
      </p:sp>
      <p:grpSp>
        <p:nvGrpSpPr>
          <p:cNvPr id="2" name="Group 98"/>
          <p:cNvGrpSpPr/>
          <p:nvPr/>
        </p:nvGrpSpPr>
        <p:grpSpPr>
          <a:xfrm>
            <a:off x="2057400" y="2667000"/>
            <a:ext cx="3505200" cy="733842"/>
            <a:chOff x="2514600" y="2667000"/>
            <a:chExt cx="3505200" cy="73384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076" name="Text Box 20"/>
            <p:cNvSpPr txBox="1">
              <a:spLocks noChangeArrowheads="1"/>
            </p:cNvSpPr>
            <p:nvPr/>
          </p:nvSpPr>
          <p:spPr bwMode="auto">
            <a:xfrm>
              <a:off x="2514600" y="3062288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077" name="Text Box 21"/>
            <p:cNvSpPr txBox="1">
              <a:spLocks noChangeArrowheads="1"/>
            </p:cNvSpPr>
            <p:nvPr/>
          </p:nvSpPr>
          <p:spPr bwMode="auto">
            <a:xfrm>
              <a:off x="5029200" y="3062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+ 12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78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79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17157" y="3453516"/>
            <a:ext cx="154240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int val[5];</a:t>
            </a:r>
          </a:p>
        </p:txBody>
      </p:sp>
      <p:grpSp>
        <p:nvGrpSpPr>
          <p:cNvPr id="4" name="Group 97"/>
          <p:cNvGrpSpPr/>
          <p:nvPr/>
        </p:nvGrpSpPr>
        <p:grpSpPr>
          <a:xfrm>
            <a:off x="2057400" y="3500939"/>
            <a:ext cx="5334000" cy="733842"/>
            <a:chOff x="2514600" y="3429000"/>
            <a:chExt cx="5334000" cy="733842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088" name="Text Box 32"/>
            <p:cNvSpPr txBox="1">
              <a:spLocks noChangeArrowheads="1"/>
            </p:cNvSpPr>
            <p:nvPr/>
          </p:nvSpPr>
          <p:spPr bwMode="auto">
            <a:xfrm>
              <a:off x="2514600" y="3810000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089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+ 4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0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1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2" name="Text Box 36"/>
            <p:cNvSpPr txBox="1">
              <a:spLocks noChangeArrowheads="1"/>
            </p:cNvSpPr>
            <p:nvPr/>
          </p:nvSpPr>
          <p:spPr bwMode="auto">
            <a:xfrm>
              <a:off x="409687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3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4" name="Text Box 38"/>
            <p:cNvSpPr txBox="1">
              <a:spLocks noChangeArrowheads="1"/>
            </p:cNvSpPr>
            <p:nvPr/>
          </p:nvSpPr>
          <p:spPr bwMode="auto">
            <a:xfrm>
              <a:off x="50292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+ 12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5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6" name="Text Box 40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+ 16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7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098" name="Text Box 42"/>
            <p:cNvSpPr txBox="1">
              <a:spLocks noChangeArrowheads="1"/>
            </p:cNvSpPr>
            <p:nvPr/>
          </p:nvSpPr>
          <p:spPr bwMode="auto">
            <a:xfrm>
              <a:off x="6858000" y="38242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+ 20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099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493725" y="4267200"/>
            <a:ext cx="16658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double </a:t>
            </a:r>
            <a:r>
              <a:rPr lang="en-US" sz="1600" dirty="0" smtClean="0">
                <a:latin typeface="Courier New" pitchFamily="49" charset="0"/>
              </a:rPr>
              <a:t>a[3];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6" name="Group 96"/>
          <p:cNvGrpSpPr/>
          <p:nvPr/>
        </p:nvGrpSpPr>
        <p:grpSpPr>
          <a:xfrm>
            <a:off x="2057400" y="4334877"/>
            <a:ext cx="6399700" cy="750888"/>
            <a:chOff x="2515700" y="4343402"/>
            <a:chExt cx="6399700" cy="750888"/>
          </a:xfrm>
        </p:grpSpPr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108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11" name="Text Box 55"/>
            <p:cNvSpPr txBox="1">
              <a:spLocks noChangeArrowheads="1"/>
            </p:cNvSpPr>
            <p:nvPr/>
          </p:nvSpPr>
          <p:spPr bwMode="auto">
            <a:xfrm>
              <a:off x="7901929" y="4724402"/>
              <a:ext cx="1013471" cy="3698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+ 24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01112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03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113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14" name="Text Box 58"/>
            <p:cNvSpPr txBox="1">
              <a:spLocks noChangeArrowheads="1"/>
            </p:cNvSpPr>
            <p:nvPr/>
          </p:nvSpPr>
          <p:spPr bwMode="auto">
            <a:xfrm>
              <a:off x="4114800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15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16" name="Text Box 60"/>
            <p:cNvSpPr txBox="1">
              <a:spLocks noChangeArrowheads="1"/>
            </p:cNvSpPr>
            <p:nvPr/>
          </p:nvSpPr>
          <p:spPr bwMode="auto">
            <a:xfrm>
              <a:off x="5996929" y="4724402"/>
              <a:ext cx="1013471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+ 16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17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269906" y="5147846"/>
            <a:ext cx="1889660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char* p[3];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b="0" dirty="0">
                <a:latin typeface="Calibri"/>
                <a:cs typeface="Calibri"/>
              </a:rPr>
              <a:t>(or </a:t>
            </a:r>
            <a:r>
              <a:rPr lang="en-US" sz="1600" dirty="0">
                <a:latin typeface="Courier New" pitchFamily="49" charset="0"/>
              </a:rPr>
              <a:t>char *p[3];</a:t>
            </a:r>
            <a:r>
              <a:rPr lang="en-US" sz="1600" b="0" dirty="0">
                <a:latin typeface="Calibri"/>
                <a:cs typeface="Calibri"/>
              </a:rPr>
              <a:t>)</a:t>
            </a:r>
          </a:p>
        </p:txBody>
      </p:sp>
      <p:grpSp>
        <p:nvGrpSpPr>
          <p:cNvPr id="8" name="Group 94"/>
          <p:cNvGrpSpPr/>
          <p:nvPr/>
        </p:nvGrpSpPr>
        <p:grpSpPr>
          <a:xfrm>
            <a:off x="2057400" y="6019800"/>
            <a:ext cx="6248400" cy="733842"/>
            <a:chOff x="2438400" y="6019800"/>
            <a:chExt cx="6248400" cy="733842"/>
          </a:xfrm>
        </p:grpSpPr>
        <p:grpSp>
          <p:nvGrpSpPr>
            <p:cNvPr id="9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142" name="Text Box 86"/>
            <p:cNvSpPr txBox="1">
              <a:spLocks noChangeArrowheads="1"/>
            </p:cNvSpPr>
            <p:nvPr/>
          </p:nvSpPr>
          <p:spPr bwMode="auto">
            <a:xfrm>
              <a:off x="2438400" y="6386513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143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44" name="Text Box 88"/>
            <p:cNvSpPr txBox="1">
              <a:spLocks noChangeArrowheads="1"/>
            </p:cNvSpPr>
            <p:nvPr/>
          </p:nvSpPr>
          <p:spPr bwMode="auto">
            <a:xfrm>
              <a:off x="4038600" y="6400800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45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46" name="Text Box 90"/>
            <p:cNvSpPr txBox="1">
              <a:spLocks noChangeArrowheads="1"/>
            </p:cNvSpPr>
            <p:nvPr/>
          </p:nvSpPr>
          <p:spPr bwMode="auto">
            <a:xfrm>
              <a:off x="5867400" y="6400800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+ 16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47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58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61" name="Text Box 105"/>
            <p:cNvSpPr txBox="1">
              <a:spLocks noChangeArrowheads="1"/>
            </p:cNvSpPr>
            <p:nvPr/>
          </p:nvSpPr>
          <p:spPr bwMode="auto">
            <a:xfrm>
              <a:off x="7696200" y="6415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+ 24</a:t>
              </a:r>
              <a:endParaRPr lang="en-US" sz="1600" b="0" i="1" dirty="0">
                <a:latin typeface="Calibri" pitchFamily="34" charset="0"/>
              </a:endParaRPr>
            </a:p>
          </p:txBody>
        </p:sp>
      </p:grpSp>
      <p:grpSp>
        <p:nvGrpSpPr>
          <p:cNvPr id="10" name="Group 95"/>
          <p:cNvGrpSpPr/>
          <p:nvPr/>
        </p:nvGrpSpPr>
        <p:grpSpPr>
          <a:xfrm>
            <a:off x="2057400" y="5185861"/>
            <a:ext cx="3505200" cy="733842"/>
            <a:chOff x="2514600" y="5257800"/>
            <a:chExt cx="3505200" cy="733842"/>
          </a:xfrm>
        </p:grpSpPr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2743200" y="5257800"/>
              <a:ext cx="2743200" cy="228600"/>
              <a:chOff x="2016" y="3744"/>
              <a:chExt cx="1728" cy="144"/>
            </a:xfrm>
          </p:grpSpPr>
          <p:sp>
            <p:nvSpPr>
              <p:cNvPr id="301121" name="Rectangle 65"/>
              <p:cNvSpPr>
                <a:spLocks noChangeArrowheads="1"/>
              </p:cNvSpPr>
              <p:nvPr/>
            </p:nvSpPr>
            <p:spPr bwMode="auto">
              <a:xfrm>
                <a:off x="2016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22" name="Rectangle 66"/>
              <p:cNvSpPr>
                <a:spLocks noChangeArrowheads="1"/>
              </p:cNvSpPr>
              <p:nvPr/>
            </p:nvSpPr>
            <p:spPr bwMode="auto">
              <a:xfrm>
                <a:off x="2592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23" name="Rectangle 67"/>
              <p:cNvSpPr>
                <a:spLocks noChangeArrowheads="1"/>
              </p:cNvSpPr>
              <p:nvPr/>
            </p:nvSpPr>
            <p:spPr bwMode="auto">
              <a:xfrm>
                <a:off x="3168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301124" name="Text Box 68"/>
            <p:cNvSpPr txBox="1">
              <a:spLocks noChangeArrowheads="1"/>
            </p:cNvSpPr>
            <p:nvPr/>
          </p:nvSpPr>
          <p:spPr bwMode="auto">
            <a:xfrm>
              <a:off x="2514600" y="5638800"/>
              <a:ext cx="396875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301125" name="Text Box 69"/>
            <p:cNvSpPr txBox="1">
              <a:spLocks noChangeArrowheads="1"/>
            </p:cNvSpPr>
            <p:nvPr/>
          </p:nvSpPr>
          <p:spPr bwMode="auto">
            <a:xfrm>
              <a:off x="32004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+ 4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26" name="Line 70"/>
            <p:cNvSpPr>
              <a:spLocks noChangeShapeType="1"/>
            </p:cNvSpPr>
            <p:nvPr/>
          </p:nvSpPr>
          <p:spPr bwMode="auto">
            <a:xfrm flipV="1">
              <a:off x="2743200" y="5472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27" name="Line 71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28" name="Text Box 72"/>
            <p:cNvSpPr txBox="1">
              <a:spLocks noChangeArrowheads="1"/>
            </p:cNvSpPr>
            <p:nvPr/>
          </p:nvSpPr>
          <p:spPr bwMode="auto">
            <a:xfrm>
              <a:off x="41148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+ 8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29" name="Line 73"/>
            <p:cNvSpPr>
              <a:spLocks noChangeShapeType="1"/>
            </p:cNvSpPr>
            <p:nvPr/>
          </p:nvSpPr>
          <p:spPr bwMode="auto">
            <a:xfrm flipV="1">
              <a:off x="45720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301170" name="Text Box 114"/>
            <p:cNvSpPr txBox="1">
              <a:spLocks noChangeArrowheads="1"/>
            </p:cNvSpPr>
            <p:nvPr/>
          </p:nvSpPr>
          <p:spPr bwMode="auto">
            <a:xfrm>
              <a:off x="5029200" y="5653088"/>
              <a:ext cx="9906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i="1" dirty="0">
                  <a:latin typeface="Calibri" pitchFamily="34" charset="0"/>
                </a:rPr>
                <a:t>x </a:t>
              </a:r>
              <a:r>
                <a:rPr lang="en-US" sz="1600" b="0" dirty="0">
                  <a:latin typeface="Calibri" pitchFamily="34" charset="0"/>
                </a:rPr>
                <a:t>+ 12</a:t>
              </a:r>
              <a:endParaRPr lang="en-US" sz="1600" b="0" i="1" dirty="0">
                <a:latin typeface="Calibri" pitchFamily="34" charset="0"/>
              </a:endParaRPr>
            </a:p>
          </p:txBody>
        </p:sp>
        <p:sp>
          <p:nvSpPr>
            <p:cNvPr id="301171" name="Line 115"/>
            <p:cNvSpPr>
              <a:spLocks noChangeShapeType="1"/>
            </p:cNvSpPr>
            <p:nvPr/>
          </p:nvSpPr>
          <p:spPr bwMode="auto">
            <a:xfrm flipV="1">
              <a:off x="54864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600" dirty="0">
                <a:latin typeface="Calibri" pitchFamily="34" charset="0"/>
              </a:endParaRPr>
            </a:p>
          </p:txBody>
        </p:sp>
      </p:grpSp>
      <p:sp>
        <p:nvSpPr>
          <p:cNvPr id="301175" name="Text Box 119"/>
          <p:cNvSpPr txBox="1">
            <a:spLocks noChangeArrowheads="1"/>
          </p:cNvSpPr>
          <p:nvPr/>
        </p:nvSpPr>
        <p:spPr bwMode="auto">
          <a:xfrm>
            <a:off x="5257800" y="5147846"/>
            <a:ext cx="526747" cy="36933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Calibri" pitchFamily="34" charset="0"/>
              </a:rPr>
              <a:t>IA32</a:t>
            </a:r>
          </a:p>
        </p:txBody>
      </p:sp>
      <p:sp>
        <p:nvSpPr>
          <p:cNvPr id="301176" name="Text Box 120"/>
          <p:cNvSpPr txBox="1">
            <a:spLocks noChangeArrowheads="1"/>
          </p:cNvSpPr>
          <p:nvPr/>
        </p:nvSpPr>
        <p:spPr bwMode="auto">
          <a:xfrm>
            <a:off x="8020592" y="5980113"/>
            <a:ext cx="736740" cy="36933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Calibri" pitchFamily="34" charset="0"/>
              </a:rPr>
              <a:t>x86-64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Nested Arrays</a:t>
            </a:r>
            <a:endParaRPr lang="en-US" dirty="0"/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Generates very efficient</a:t>
            </a:r>
            <a:br>
              <a:rPr lang="en-US" dirty="0" smtClean="0"/>
            </a:br>
            <a:r>
              <a:rPr lang="en-US" dirty="0" smtClean="0"/>
              <a:t>assembly code</a:t>
            </a:r>
          </a:p>
          <a:p>
            <a:pPr lvl="1"/>
            <a:r>
              <a:rPr lang="en-US" dirty="0" smtClean="0"/>
              <a:t>Avoids multiply in index </a:t>
            </a:r>
            <a:br>
              <a:rPr lang="en-US" dirty="0" smtClean="0"/>
            </a:br>
            <a:r>
              <a:rPr lang="en-US" dirty="0" smtClean="0"/>
              <a:t>computation</a:t>
            </a:r>
          </a:p>
          <a:p>
            <a:endParaRPr lang="en-US" dirty="0" smtClean="0"/>
          </a:p>
          <a:p>
            <a:r>
              <a:rPr lang="en-US" dirty="0" smtClean="0"/>
              <a:t>Limitation</a:t>
            </a:r>
          </a:p>
          <a:p>
            <a:pPr lvl="1"/>
            <a:r>
              <a:rPr lang="en-US" dirty="0" smtClean="0"/>
              <a:t>Only works for fixed array size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8468" name="Rectangle 4"/>
          <p:cNvSpPr>
            <a:spLocks noChangeArrowheads="1"/>
          </p:cNvSpPr>
          <p:nvPr/>
        </p:nvSpPr>
        <p:spPr bwMode="auto">
          <a:xfrm>
            <a:off x="4495800" y="1066800"/>
            <a:ext cx="43434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#define N 16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[N][N</a:t>
            </a:r>
            <a:r>
              <a:rPr lang="en-US" sz="1800" dirty="0" smtClean="0">
                <a:latin typeface="Courier New" pitchFamily="49" charset="0"/>
              </a:rPr>
              <a:t>];  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4495800" y="1828800"/>
            <a:ext cx="43434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/* Compute element </a:t>
            </a:r>
            <a:r>
              <a:rPr lang="en-US" sz="1800" dirty="0" err="1">
                <a:latin typeface="Courier New" pitchFamily="49" charset="0"/>
              </a:rPr>
              <a:t>i,k</a:t>
            </a:r>
            <a:r>
              <a:rPr lang="en-US" sz="1800" dirty="0">
                <a:latin typeface="Courier New" pitchFamily="49" charset="0"/>
              </a:rPr>
              <a:t> of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fixed matrix product */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fix_prod_ele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a, </a:t>
            </a:r>
            <a:r>
              <a:rPr lang="en-US" sz="1800" dirty="0" err="1">
                <a:latin typeface="Courier New" pitchFamily="49" charset="0"/>
              </a:rPr>
              <a:t>fix_matrix</a:t>
            </a:r>
            <a:r>
              <a:rPr lang="en-US" sz="1800" dirty="0">
                <a:latin typeface="Courier New" pitchFamily="49" charset="0"/>
              </a:rPr>
              <a:t> b,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k)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j;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result += a[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][j]*b[j][k];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result;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7244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324600" y="5562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724400" y="6418263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6438106" y="6133306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783180" y="6233173"/>
            <a:ext cx="941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i-th</a:t>
            </a:r>
            <a:r>
              <a:rPr lang="en-US" sz="1800" dirty="0" smtClean="0">
                <a:latin typeface="Calibri" pitchFamily="34" charset="0"/>
              </a:rPr>
              <a:t> row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16980" y="5650468"/>
            <a:ext cx="133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k</a:t>
            </a:r>
            <a:r>
              <a:rPr lang="en-US" sz="1800" dirty="0" smtClean="0">
                <a:latin typeface="Calibri" pitchFamily="34" charset="0"/>
              </a:rPr>
              <a:t>-</a:t>
            </a:r>
            <a:r>
              <a:rPr lang="en-US" sz="1800" dirty="0" err="1" smtClean="0">
                <a:latin typeface="Calibri" pitchFamily="34" charset="0"/>
              </a:rPr>
              <a:t>th</a:t>
            </a:r>
            <a:r>
              <a:rPr lang="en-US" sz="1800" dirty="0" smtClean="0">
                <a:latin typeface="Calibri" pitchFamily="34" charset="0"/>
              </a:rPr>
              <a:t> column</a:t>
            </a:r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 bwMode="auto">
          <a:xfrm flipH="1" flipV="1">
            <a:off x="7008812" y="5802868"/>
            <a:ext cx="508168" cy="3226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943600" y="595526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9259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Nested Arrays</a:t>
            </a:r>
            <a:endParaRPr lang="en-US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</a:t>
            </a:r>
          </a:p>
          <a:p>
            <a:pPr lvl="1"/>
            <a:r>
              <a:rPr lang="en-US" dirty="0" smtClean="0"/>
              <a:t>Can create matrix of any size</a:t>
            </a:r>
          </a:p>
          <a:p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Must do index computation </a:t>
            </a:r>
            <a:br>
              <a:rPr lang="en-US" dirty="0" smtClean="0"/>
            </a:br>
            <a:r>
              <a:rPr lang="en-US" dirty="0" smtClean="0"/>
              <a:t>explicitly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Accessing single element costly</a:t>
            </a:r>
          </a:p>
          <a:p>
            <a:pPr lvl="1"/>
            <a:r>
              <a:rPr lang="en-US" dirty="0" smtClean="0"/>
              <a:t>Must do multiplication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4508500" y="1295400"/>
            <a:ext cx="44831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* new_var_matrix(int n)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(int *)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calloc(sizeof(int), n*n);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4508500" y="2922588"/>
            <a:ext cx="44831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var_ele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*a,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j,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n)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return a[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n+j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2438400" y="4773612"/>
            <a:ext cx="65532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movl 12(%ebp),%eax	# 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movl 8(%ebp),%edx	# a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imull 20(%ebp),%eax	# n*i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addl 16(%ebp),%eax	# n*i+j</a:t>
            </a:r>
          </a:p>
          <a:p>
            <a:pPr algn="l">
              <a:lnSpc>
                <a:spcPct val="100000"/>
              </a:lnSpc>
              <a:tabLst>
                <a:tab pos="114300" algn="l"/>
                <a:tab pos="3429000" algn="l"/>
              </a:tabLst>
            </a:pPr>
            <a:r>
              <a:rPr lang="en-US" sz="1800">
                <a:latin typeface="Courier New" pitchFamily="49" charset="0"/>
              </a:rPr>
              <a:t>	movl (%edx,%eax,4),%eax	# Mem[a+4*(i*n+j)]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Arrays in C</a:t>
            </a:r>
            <a:endParaRPr lang="en-US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Contiguous allocations of memory</a:t>
            </a:r>
          </a:p>
          <a:p>
            <a:r>
              <a:rPr lang="en-US"/>
              <a:t>No bounds checking</a:t>
            </a:r>
          </a:p>
          <a:p>
            <a:r>
              <a:rPr lang="en-US" smtClean="0"/>
              <a:t>Can usually be treated like a pointer to first element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70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70888"/>
            <a:ext cx="8405982" cy="762000"/>
          </a:xfrm>
        </p:spPr>
        <p:txBody>
          <a:bodyPr/>
          <a:lstStyle/>
          <a:p>
            <a:r>
              <a:rPr lang="en-US" smtClean="0"/>
              <a:t>Array Access</a:t>
            </a:r>
            <a:endParaRPr lang="en-US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987771"/>
            <a:ext cx="8366125" cy="4972050"/>
          </a:xfrm>
        </p:spPr>
        <p:txBody>
          <a:bodyPr/>
          <a:lstStyle/>
          <a:p>
            <a:r>
              <a:rPr lang="en-US" dirty="0" smtClean="0"/>
              <a:t>Basic Principle</a:t>
            </a:r>
          </a:p>
          <a:p>
            <a:pPr lvl="1"/>
            <a:r>
              <a:rPr lang="en-US" dirty="0" smtClean="0"/>
              <a:t>T  A[N];</a:t>
            </a:r>
          </a:p>
          <a:p>
            <a:pPr lvl="1"/>
            <a:r>
              <a:rPr lang="en-US" dirty="0" smtClean="0"/>
              <a:t>Array of data type T and length N</a:t>
            </a:r>
          </a:p>
          <a:p>
            <a:pPr lvl="1"/>
            <a:r>
              <a:rPr lang="en-US" dirty="0" smtClean="0"/>
              <a:t>Identifier A can be used as a pointer to array element 0: Type T*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Reference	Type	Value</a:t>
            </a:r>
          </a:p>
          <a:p>
            <a:pPr lvl="1"/>
            <a:r>
              <a:rPr lang="en-US" dirty="0" smtClean="0"/>
              <a:t>val[4]	</a:t>
            </a:r>
            <a:r>
              <a:rPr lang="en-US" dirty="0" err="1" smtClean="0"/>
              <a:t>int</a:t>
            </a:r>
            <a:r>
              <a:rPr lang="en-US" dirty="0" smtClean="0"/>
              <a:t>	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	</a:t>
            </a:r>
          </a:p>
          <a:p>
            <a:pPr lvl="1"/>
            <a:r>
              <a:rPr lang="en-US" dirty="0" smtClean="0"/>
              <a:t>val+1	</a:t>
            </a:r>
            <a:r>
              <a:rPr lang="en-US" dirty="0" err="1" smtClean="0"/>
              <a:t>int</a:t>
            </a:r>
            <a:r>
              <a:rPr lang="en-US" dirty="0" smtClean="0"/>
              <a:t> *	</a:t>
            </a:r>
          </a:p>
          <a:p>
            <a:pPr lvl="1"/>
            <a:r>
              <a:rPr lang="en-US" dirty="0" smtClean="0"/>
              <a:t>&amp;val[2]	</a:t>
            </a:r>
            <a:r>
              <a:rPr lang="en-US" dirty="0" err="1" smtClean="0"/>
              <a:t>int</a:t>
            </a:r>
            <a:r>
              <a:rPr lang="en-US" dirty="0" smtClean="0"/>
              <a:t> *	</a:t>
            </a:r>
          </a:p>
          <a:p>
            <a:pPr lvl="1"/>
            <a:r>
              <a:rPr lang="en-US" dirty="0" smtClean="0"/>
              <a:t>val[5]	</a:t>
            </a:r>
            <a:r>
              <a:rPr lang="en-US" dirty="0" err="1" smtClean="0"/>
              <a:t>int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*(val+1)	</a:t>
            </a:r>
            <a:r>
              <a:rPr lang="en-US" dirty="0" err="1" smtClean="0"/>
              <a:t>int</a:t>
            </a:r>
            <a:r>
              <a:rPr lang="en-US" dirty="0" smtClean="0"/>
              <a:t>	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+ </a:t>
            </a:r>
            <a:r>
              <a:rPr lang="en-US" dirty="0" err="1" smtClean="0"/>
              <a:t>i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	</a:t>
            </a:r>
            <a:endParaRPr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1017495" y="2819400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val[5];</a:t>
            </a:r>
          </a:p>
        </p:txBody>
      </p:sp>
      <p:grpSp>
        <p:nvGrpSpPr>
          <p:cNvPr id="2" name="Group 24"/>
          <p:cNvGrpSpPr/>
          <p:nvPr/>
        </p:nvGrpSpPr>
        <p:grpSpPr>
          <a:xfrm>
            <a:off x="2616435" y="2866823"/>
            <a:ext cx="5334000" cy="744760"/>
            <a:chOff x="2514600" y="3429000"/>
            <a:chExt cx="5334000" cy="76462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2514600" y="3810000"/>
              <a:ext cx="39687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</a:t>
              </a: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+ 4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29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0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409687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+ 8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50292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+ 12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4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+ 16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6858000" y="3824288"/>
              <a:ext cx="9906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x </a:t>
              </a:r>
              <a:r>
                <a:rPr lang="en-US" sz="1800" b="0" dirty="0">
                  <a:latin typeface="Calibri" pitchFamily="34" charset="0"/>
                </a:rPr>
                <a:t>+ 20</a:t>
              </a:r>
              <a:endParaRPr lang="en-US" sz="1800" b="0" i="1" dirty="0">
                <a:latin typeface="Calibri" pitchFamily="34" charset="0"/>
              </a:endParaRPr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161928" y="4151729"/>
            <a:ext cx="5674516" cy="26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0" dirty="0">
                <a:latin typeface="Calibri" pitchFamily="34" charset="0"/>
              </a:rPr>
              <a:t>5</a:t>
            </a:r>
          </a:p>
          <a:p>
            <a:pPr>
              <a:lnSpc>
                <a:spcPct val="120000"/>
              </a:lnSpc>
            </a:pPr>
            <a:r>
              <a:rPr lang="en-US" sz="2000" b="0" i="1" dirty="0">
                <a:latin typeface="Calibri" pitchFamily="34" charset="0"/>
              </a:rPr>
              <a:t>x</a:t>
            </a:r>
            <a:endParaRPr lang="en-US" sz="2000" b="0" dirty="0">
              <a:latin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0" i="1" dirty="0" smtClean="0">
                <a:latin typeface="Calibri" pitchFamily="34" charset="0"/>
              </a:rPr>
              <a:t>x</a:t>
            </a:r>
            <a:r>
              <a:rPr lang="en-US" sz="2000" b="0" dirty="0" smtClean="0">
                <a:latin typeface="Calibri" pitchFamily="34" charset="0"/>
              </a:rPr>
              <a:t> + 4</a:t>
            </a:r>
          </a:p>
          <a:p>
            <a:pPr>
              <a:lnSpc>
                <a:spcPct val="120000"/>
              </a:lnSpc>
            </a:pPr>
            <a:r>
              <a:rPr lang="en-US" sz="2000" b="0" i="1" dirty="0">
                <a:latin typeface="Calibri" pitchFamily="34" charset="0"/>
              </a:rPr>
              <a:t>x</a:t>
            </a:r>
            <a:r>
              <a:rPr lang="en-US" sz="2000" b="0" dirty="0">
                <a:latin typeface="Calibri" pitchFamily="34" charset="0"/>
              </a:rPr>
              <a:t> + 8</a:t>
            </a:r>
          </a:p>
          <a:p>
            <a:pPr>
              <a:lnSpc>
                <a:spcPct val="120000"/>
              </a:lnSpc>
            </a:pPr>
            <a:r>
              <a:rPr lang="en-US" sz="2000" b="0" dirty="0" smtClean="0">
                <a:latin typeface="Calibri" pitchFamily="34" charset="0"/>
              </a:rPr>
              <a:t>?? (whatever is in memory at address </a:t>
            </a:r>
            <a:r>
              <a:rPr lang="en-US" sz="2000" b="0" i="1" dirty="0" smtClean="0">
                <a:latin typeface="Calibri" pitchFamily="34" charset="0"/>
              </a:rPr>
              <a:t>x</a:t>
            </a:r>
            <a:r>
              <a:rPr lang="en-US" sz="2000" b="0" dirty="0" smtClean="0">
                <a:latin typeface="Calibri" pitchFamily="34" charset="0"/>
              </a:rPr>
              <a:t> + 20)</a:t>
            </a:r>
          </a:p>
          <a:p>
            <a:pPr>
              <a:lnSpc>
                <a:spcPct val="120000"/>
              </a:lnSpc>
            </a:pPr>
            <a:r>
              <a:rPr lang="en-US" sz="2000" b="0" dirty="0">
                <a:latin typeface="Calibri" pitchFamily="34" charset="0"/>
              </a:rPr>
              <a:t>8</a:t>
            </a:r>
          </a:p>
          <a:p>
            <a:pPr>
              <a:lnSpc>
                <a:spcPct val="120000"/>
              </a:lnSpc>
            </a:pPr>
            <a:r>
              <a:rPr lang="en-US" sz="2000" b="0" i="1" dirty="0" smtClean="0">
                <a:latin typeface="Calibri" pitchFamily="34" charset="0"/>
              </a:rPr>
              <a:t>x</a:t>
            </a:r>
            <a:r>
              <a:rPr lang="en-US" sz="2000" b="0" dirty="0" smtClean="0">
                <a:latin typeface="Calibri" pitchFamily="34" charset="0"/>
              </a:rPr>
              <a:t> + 4*i</a:t>
            </a:r>
            <a:endParaRPr lang="en-US" sz="2000" b="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Example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609600" y="1219200"/>
            <a:ext cx="4924425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zip_dig[5];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Example</a:t>
            </a:r>
          </a:p>
        </p:txBody>
      </p:sp>
      <p:sp>
        <p:nvSpPr>
          <p:cNvPr id="67" name="Date Placeholder 6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5491460"/>
            <a:ext cx="8382000" cy="1377950"/>
          </a:xfrm>
        </p:spPr>
        <p:txBody>
          <a:bodyPr/>
          <a:lstStyle/>
          <a:p>
            <a:r>
              <a:rPr lang="en-US" sz="2000" dirty="0" smtClean="0"/>
              <a:t>Declaration </a:t>
            </a:r>
            <a:r>
              <a:rPr lang="en-US" sz="2000" dirty="0"/>
              <a:t>“</a:t>
            </a:r>
            <a:r>
              <a:rPr lang="en-US" sz="2000" dirty="0" err="1">
                <a:latin typeface="Courier New" pitchFamily="49" charset="0"/>
              </a:rPr>
              <a:t>zip_dig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uw</a:t>
            </a:r>
            <a:r>
              <a:rPr lang="en-US" sz="2000" dirty="0" smtClean="0"/>
              <a:t>” </a:t>
            </a:r>
            <a:r>
              <a:rPr lang="en-US" sz="2000" dirty="0"/>
              <a:t>equivalent to “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uw[</a:t>
            </a:r>
            <a:r>
              <a:rPr lang="en-US" sz="2000" dirty="0">
                <a:latin typeface="Courier New" pitchFamily="49" charset="0"/>
              </a:rPr>
              <a:t>5]</a:t>
            </a:r>
            <a:r>
              <a:rPr lang="en-US" sz="2000" dirty="0"/>
              <a:t>”</a:t>
            </a:r>
          </a:p>
          <a:p>
            <a:r>
              <a:rPr lang="en-US" sz="2000" dirty="0"/>
              <a:t>Example arrays were allocated in successive 20 byte blocks</a:t>
            </a:r>
          </a:p>
          <a:p>
            <a:pPr lvl="1"/>
            <a:r>
              <a:rPr lang="en-US" dirty="0"/>
              <a:t>Not guaranteed to happen in general</a:t>
            </a: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609600" y="1219200"/>
            <a:ext cx="4924425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zip_dig[5];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cmu</a:t>
            </a:r>
            <a:r>
              <a:rPr lang="en-US" sz="1800" dirty="0">
                <a:latin typeface="Courier New" pitchFamily="49" charset="0"/>
              </a:rPr>
              <a:t> = { 1, 5, 2, 1, 3 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 = </a:t>
            </a:r>
            <a:r>
              <a:rPr lang="en-US" sz="1800" dirty="0">
                <a:latin typeface="Courier New" pitchFamily="49" charset="0"/>
              </a:rPr>
              <a:t>{</a:t>
            </a:r>
            <a:r>
              <a:rPr lang="en-US" sz="1800" dirty="0" smtClean="0">
                <a:latin typeface="Courier New" pitchFamily="49" charset="0"/>
              </a:rPr>
              <a:t> 9, 8, </a:t>
            </a:r>
            <a:r>
              <a:rPr lang="en-US" sz="1800" dirty="0">
                <a:latin typeface="Courier New" pitchFamily="49" charset="0"/>
              </a:rPr>
              <a:t>1,</a:t>
            </a:r>
            <a:r>
              <a:rPr lang="en-US" sz="1800" dirty="0" smtClean="0">
                <a:latin typeface="Courier New" pitchFamily="49" charset="0"/>
              </a:rPr>
              <a:t> 9, 5 </a:t>
            </a:r>
            <a:r>
              <a:rPr lang="en-US" sz="18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zip_dig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ucb</a:t>
            </a:r>
            <a:r>
              <a:rPr lang="en-US" sz="1800" dirty="0">
                <a:latin typeface="Courier New" pitchFamily="49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024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259105" y="2979446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2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3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6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0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2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460" y="37338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 ; 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260365" y="3781222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2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3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6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0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2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259105" y="4619422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2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3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6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0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2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296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Accessing Example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7150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r>
              <a:rPr lang="en-US" sz="2000" dirty="0" smtClean="0"/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Register 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/>
              <a:t> contains </a:t>
            </a:r>
            <a:br>
              <a:rPr lang="en-US" sz="2000" dirty="0" smtClean="0"/>
            </a:br>
            <a:r>
              <a:rPr lang="en-US" sz="2000" dirty="0" smtClean="0"/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Desired digit at </a:t>
            </a:r>
            <a:br>
              <a:rPr lang="en-US" sz="2000" dirty="0" smtClean="0"/>
            </a:br>
            <a:r>
              <a:rPr lang="en-US" sz="2000" dirty="0" smtClean="0">
                <a:latin typeface="Courier New" pitchFamily="49" charset="0"/>
              </a:rPr>
              <a:t>4*%</a:t>
            </a:r>
            <a:r>
              <a:rPr lang="en-US" sz="2000" dirty="0" err="1" smtClean="0">
                <a:latin typeface="Courier New" pitchFamily="49" charset="0"/>
              </a:rPr>
              <a:t>eax</a:t>
            </a:r>
            <a:r>
              <a:rPr lang="en-US" sz="2000" dirty="0" smtClean="0">
                <a:latin typeface="Courier New" pitchFamily="49" charset="0"/>
              </a:rPr>
              <a:t> + %</a:t>
            </a:r>
            <a:r>
              <a:rPr lang="en-US" sz="2000" dirty="0" err="1" smtClean="0">
                <a:latin typeface="Courier New" pitchFamily="49" charset="0"/>
              </a:rPr>
              <a:t>edx</a:t>
            </a:r>
            <a:endParaRPr lang="en-US" sz="2000" dirty="0" smtClean="0"/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Use memory reference </a:t>
            </a:r>
            <a:r>
              <a:rPr lang="en-US" sz="2000" dirty="0" smtClean="0">
                <a:latin typeface="Courier New" pitchFamily="49" charset="0"/>
              </a:rPr>
              <a:t>(%edx,%eax,4)</a:t>
            </a:r>
            <a:endParaRPr lang="en-US" sz="2000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6490" y="2792412"/>
            <a:ext cx="34290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get_digit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(zip_dig z, int dig)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z[dig];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6490" y="4876800"/>
            <a:ext cx="4814181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edx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z</a:t>
            </a: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 smtClean="0">
                <a:latin typeface="Courier New" pitchFamily="49" charset="0"/>
              </a:rPr>
              <a:t>#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eax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smtClean="0">
                <a:latin typeface="Courier New" pitchFamily="49" charset="0"/>
              </a:rPr>
              <a:t>dig</a:t>
            </a:r>
          </a:p>
          <a:p>
            <a:pPr algn="l">
              <a:lnSpc>
                <a:spcPct val="100000"/>
              </a:lnSpc>
              <a:tabLst>
                <a:tab pos="342900" algn="l"/>
                <a:tab pos="2628900" algn="l"/>
              </a:tabLst>
            </a:pPr>
            <a:r>
              <a:rPr lang="en-US" sz="1800" dirty="0" err="1" smtClean="0">
                <a:latin typeface="Courier New" pitchFamily="49" charset="0"/>
              </a:rPr>
              <a:t>movl</a:t>
            </a:r>
            <a:r>
              <a:rPr lang="en-US" sz="1800" dirty="0" smtClean="0">
                <a:latin typeface="Courier New" pitchFamily="49" charset="0"/>
              </a:rPr>
              <a:t> (%edx,%eax,4),%eax  # </a:t>
            </a:r>
            <a:r>
              <a:rPr lang="en-US" sz="1800" dirty="0" err="1" smtClean="0">
                <a:latin typeface="Courier New" pitchFamily="49" charset="0"/>
              </a:rPr>
              <a:t>z[dig</a:t>
            </a:r>
            <a:r>
              <a:rPr lang="en-US" sz="1800" dirty="0" smtClean="0">
                <a:latin typeface="Courier New" pitchFamily="49" charset="0"/>
              </a:rPr>
              <a:t>]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989" y="4392705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IA32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304800" y="1408024"/>
            <a:ext cx="193096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" name="Group 24"/>
          <p:cNvGrpSpPr/>
          <p:nvPr/>
        </p:nvGrpSpPr>
        <p:grpSpPr>
          <a:xfrm>
            <a:off x="2184165" y="1455446"/>
            <a:ext cx="5435835" cy="754354"/>
            <a:chOff x="2412765" y="3429000"/>
            <a:chExt cx="5435835" cy="774470"/>
          </a:xfrm>
        </p:grpSpPr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9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Referencing Examples</a:t>
            </a:r>
          </a:p>
        </p:txBody>
      </p:sp>
      <p:sp>
        <p:nvSpPr>
          <p:cNvPr id="67" name="Date Placeholder 6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8" name="Footer Placeholder 6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  <p:sp>
        <p:nvSpPr>
          <p:cNvPr id="72" name="Text Box 31"/>
          <p:cNvSpPr txBox="1">
            <a:spLocks noChangeArrowheads="1"/>
          </p:cNvSpPr>
          <p:nvPr/>
        </p:nvSpPr>
        <p:spPr bwMode="auto">
          <a:xfrm>
            <a:off x="152400" y="1143000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cmu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335305" y="1190422"/>
            <a:ext cx="5435835" cy="754354"/>
            <a:chOff x="2412765" y="3429000"/>
            <a:chExt cx="5435835" cy="774470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8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9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3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16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28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8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92" name="Text Box 31"/>
          <p:cNvSpPr txBox="1">
            <a:spLocks noChangeArrowheads="1"/>
          </p:cNvSpPr>
          <p:nvPr/>
        </p:nvSpPr>
        <p:spPr bwMode="auto">
          <a:xfrm>
            <a:off x="153660" y="19447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uw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2336565" y="1992198"/>
            <a:ext cx="5435835" cy="754354"/>
            <a:chOff x="2412765" y="3429000"/>
            <a:chExt cx="5435835" cy="774470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8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0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1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5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9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36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9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9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48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0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0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2" name="Text Box 31"/>
          <p:cNvSpPr txBox="1">
            <a:spLocks noChangeArrowheads="1"/>
          </p:cNvSpPr>
          <p:nvPr/>
        </p:nvSpPr>
        <p:spPr bwMode="auto">
          <a:xfrm>
            <a:off x="152400" y="2782976"/>
            <a:ext cx="22345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zip_dig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ucb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24"/>
          <p:cNvGrpSpPr/>
          <p:nvPr/>
        </p:nvGrpSpPr>
        <p:grpSpPr>
          <a:xfrm>
            <a:off x="2335305" y="2830398"/>
            <a:ext cx="5435835" cy="754354"/>
            <a:chOff x="2412765" y="3429000"/>
            <a:chExt cx="5435835" cy="77447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4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2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2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13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800" dirty="0" smtClean="0">
                    <a:latin typeface="Calibri" pitchFamily="34" charset="0"/>
                  </a:rPr>
                  <a:t>0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2412765" y="3810000"/>
              <a:ext cx="66787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56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3182470" y="3824288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60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1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19" name="Text Box 36"/>
            <p:cNvSpPr txBox="1">
              <a:spLocks noChangeArrowheads="1"/>
            </p:cNvSpPr>
            <p:nvPr/>
          </p:nvSpPr>
          <p:spPr bwMode="auto">
            <a:xfrm>
              <a:off x="409687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64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1" name="Text Box 38"/>
            <p:cNvSpPr txBox="1">
              <a:spLocks noChangeArrowheads="1"/>
            </p:cNvSpPr>
            <p:nvPr/>
          </p:nvSpPr>
          <p:spPr bwMode="auto">
            <a:xfrm>
              <a:off x="50292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68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59436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72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25" name="Text Box 42"/>
            <p:cNvSpPr txBox="1">
              <a:spLocks noChangeArrowheads="1"/>
            </p:cNvSpPr>
            <p:nvPr/>
          </p:nvSpPr>
          <p:spPr bwMode="auto">
            <a:xfrm>
              <a:off x="6858000" y="3824289"/>
              <a:ext cx="990600" cy="37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800" b="0" dirty="0" smtClean="0">
                  <a:latin typeface="Calibri" pitchFamily="34" charset="0"/>
                </a:rPr>
                <a:t>76</a:t>
              </a:r>
              <a:endParaRPr lang="en-US" sz="1800" b="0" dirty="0">
                <a:latin typeface="Calibri" pitchFamily="34" charset="0"/>
              </a:endParaRPr>
            </a:p>
          </p:txBody>
        </p:sp>
        <p:sp>
          <p:nvSpPr>
            <p:cNvPr id="12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</p:spPr>
          <p:txBody>
            <a:bodyPr wrap="none" anchor="ctr"/>
            <a:lstStyle/>
            <a:p>
              <a:pPr algn="ctr"/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280728" y="3689350"/>
            <a:ext cx="83073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3838" marR="0" lvl="0" indent="-223838" algn="l" defTabSz="895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Reference	Address	 Value	  Guaranteed?</a:t>
            </a:r>
          </a:p>
          <a:p>
            <a:pPr marL="560388" marR="0" lvl="1" indent="-222250" algn="l" defTabSz="895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uw[3]	</a:t>
            </a:r>
          </a:p>
          <a:p>
            <a:pPr marL="560388" marR="0" lvl="1" indent="-222250" algn="l" defTabSz="895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uw[6]	</a:t>
            </a:r>
          </a:p>
          <a:p>
            <a:pPr marL="560388" marR="0" lvl="1" indent="-222250" algn="l" defTabSz="895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uw[-1]	</a:t>
            </a:r>
          </a:p>
          <a:p>
            <a:pPr marL="560388" marR="0" lvl="1" indent="-222250" algn="l" defTabSz="8953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cmu[15]	</a:t>
            </a:r>
          </a:p>
          <a:p>
            <a:pPr marL="560388" lvl="1" indent="-222250" defTabSz="895350" eaLnBrk="1" hangingPunct="1">
              <a:spcBef>
                <a:spcPts val="12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2235200" algn="l"/>
                <a:tab pos="4686300" algn="l"/>
                <a:tab pos="5943600" algn="l"/>
              </a:tabLst>
            </a:pP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</a:rPr>
              <a:t>No bounds checking</a:t>
            </a:r>
          </a:p>
          <a:p>
            <a:pPr marL="560388" lvl="1" indent="-222250" defTabSz="895350" eaLnBrk="1" hangingPunct="1"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2" charset="2"/>
              <a:buChar char="§"/>
              <a:tabLst>
                <a:tab pos="2235200" algn="l"/>
                <a:tab pos="4686300" algn="l"/>
                <a:tab pos="5943600" algn="l"/>
              </a:tabLst>
            </a:pP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</a:rPr>
              <a:t>Location of each separate array in memory is not guaranteed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505591" y="4073161"/>
            <a:ext cx="5909185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tabLst>
                <a:tab pos="2566988" algn="l"/>
                <a:tab pos="3890963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Courier New" pitchFamily="49" charset="0"/>
              </a:rPr>
              <a:t>36 + 4* 3 = 48	9	</a:t>
            </a:r>
            <a:r>
              <a:rPr lang="en-US" sz="1800" kern="0" dirty="0">
                <a:solidFill>
                  <a:srgbClr val="CC0000"/>
                </a:solidFill>
                <a:latin typeface="Calibri"/>
                <a:cs typeface="Calibri"/>
              </a:rPr>
              <a:t>Yes</a:t>
            </a:r>
          </a:p>
          <a:p>
            <a:pPr>
              <a:lnSpc>
                <a:spcPct val="120000"/>
              </a:lnSpc>
              <a:tabLst>
                <a:tab pos="2566988" algn="l"/>
                <a:tab pos="3890963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Courier New" pitchFamily="49" charset="0"/>
              </a:rPr>
              <a:t>36 + 4* 6 = 60	4	</a:t>
            </a:r>
            <a:r>
              <a:rPr lang="en-US" sz="1800" kern="0" dirty="0">
                <a:solidFill>
                  <a:srgbClr val="CC0000"/>
                </a:solidFill>
                <a:latin typeface="Calibri"/>
                <a:cs typeface="Calibri"/>
              </a:rPr>
              <a:t>No</a:t>
            </a:r>
          </a:p>
          <a:p>
            <a:pPr>
              <a:lnSpc>
                <a:spcPct val="120000"/>
              </a:lnSpc>
              <a:tabLst>
                <a:tab pos="2566988" algn="l"/>
                <a:tab pos="3890963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Courier New" pitchFamily="49" charset="0"/>
              </a:rPr>
              <a:t>36 + 4*-1 = 32	3	</a:t>
            </a:r>
            <a:r>
              <a:rPr lang="en-US" sz="1800" kern="0" dirty="0">
                <a:solidFill>
                  <a:srgbClr val="CC0000"/>
                </a:solidFill>
                <a:latin typeface="Calibri"/>
                <a:cs typeface="Calibri"/>
              </a:rPr>
              <a:t>No</a:t>
            </a:r>
          </a:p>
          <a:p>
            <a:pPr>
              <a:lnSpc>
                <a:spcPct val="120000"/>
              </a:lnSpc>
              <a:tabLst>
                <a:tab pos="2566988" algn="l"/>
                <a:tab pos="3890963" algn="l"/>
              </a:tabLst>
            </a:pPr>
            <a:r>
              <a:rPr lang="en-US" sz="1800" kern="0" dirty="0">
                <a:solidFill>
                  <a:srgbClr val="000000"/>
                </a:solidFill>
                <a:latin typeface="Courier New" pitchFamily="49" charset="0"/>
              </a:rPr>
              <a:t>16 + 4*15 = 76	??</a:t>
            </a:r>
            <a:r>
              <a:rPr lang="en-US" sz="1800" i="1" kern="0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800" kern="0" dirty="0">
                <a:solidFill>
                  <a:srgbClr val="CC0000"/>
                </a:solidFill>
                <a:latin typeface="Calibri"/>
                <a:cs typeface="Calibri"/>
              </a:rPr>
              <a:t>No</a:t>
            </a:r>
            <a:endParaRPr lang="en-US" sz="2000" b="0" i="1" dirty="0" smtClean="0">
              <a:solidFill>
                <a:srgbClr val="CC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4495800" y="1038225"/>
            <a:ext cx="40386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zd2int(zip_dig z)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zi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for (i = 0; i &lt; 5; i++)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zi = 10 * zi + z[i];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zi;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 Loop Example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Data Structures I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22952</TotalTime>
  <Words>3269</Words>
  <Application>Microsoft Macintosh PowerPoint</Application>
  <PresentationFormat>On-screen Show (4:3)</PresentationFormat>
  <Paragraphs>978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template2010</vt:lpstr>
      <vt:lpstr>The Hardware/Software Interface CSE351 Winter 2013</vt:lpstr>
      <vt:lpstr>Data Structures in Assembly</vt:lpstr>
      <vt:lpstr>Array Allocation</vt:lpstr>
      <vt:lpstr>Array Access</vt:lpstr>
      <vt:lpstr>Array Example</vt:lpstr>
      <vt:lpstr>Array Example</vt:lpstr>
      <vt:lpstr>Array Accessing Example</vt:lpstr>
      <vt:lpstr>Referencing Examples</vt:lpstr>
      <vt:lpstr>Array Loop Example</vt:lpstr>
      <vt:lpstr>Array Loop Example</vt:lpstr>
      <vt:lpstr>Array Loop Implementation (IA32)</vt:lpstr>
      <vt:lpstr>Nested Array Example</vt:lpstr>
      <vt:lpstr>Nested Array Example</vt:lpstr>
      <vt:lpstr>Multidimensional (Nested) Arrays</vt:lpstr>
      <vt:lpstr>Multidimensional (Nested) Arrays</vt:lpstr>
      <vt:lpstr>Nested Array Row Access</vt:lpstr>
      <vt:lpstr>Nested Array Row Access Code</vt:lpstr>
      <vt:lpstr>Nested Array Row Access Code</vt:lpstr>
      <vt:lpstr>Nested Array Row Access Code</vt:lpstr>
      <vt:lpstr>Nested Array Row Access</vt:lpstr>
      <vt:lpstr>Nested Array Row Access</vt:lpstr>
      <vt:lpstr>Nested Array Element Access Code</vt:lpstr>
      <vt:lpstr>Strange Referencing Examples</vt:lpstr>
      <vt:lpstr>Multi-Level Array Example</vt:lpstr>
      <vt:lpstr>Multi-Level Array Example</vt:lpstr>
      <vt:lpstr>Element Access in Multi-Level Array</vt:lpstr>
      <vt:lpstr>Array Element Accesses</vt:lpstr>
      <vt:lpstr>Strange Referencing Examples</vt:lpstr>
      <vt:lpstr>Using Nested Arrays</vt:lpstr>
      <vt:lpstr>Using Nested Arrays</vt:lpstr>
      <vt:lpstr>Dynamic Nested Arrays</vt:lpstr>
      <vt:lpstr>Arrays in 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Peter Hornyack</cp:lastModifiedBy>
  <cp:revision>388</cp:revision>
  <cp:lastPrinted>2013-02-04T10:17:20Z</cp:lastPrinted>
  <dcterms:created xsi:type="dcterms:W3CDTF">2012-04-23T16:33:11Z</dcterms:created>
  <dcterms:modified xsi:type="dcterms:W3CDTF">2013-02-06T07:54:47Z</dcterms:modified>
</cp:coreProperties>
</file>