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64"/>
  </p:notesMasterIdLst>
  <p:handoutMasterIdLst>
    <p:handoutMasterId r:id="rId65"/>
  </p:handoutMasterIdLst>
  <p:sldIdLst>
    <p:sldId id="764" r:id="rId2"/>
    <p:sldId id="765" r:id="rId3"/>
    <p:sldId id="658" r:id="rId4"/>
    <p:sldId id="747" r:id="rId5"/>
    <p:sldId id="748" r:id="rId6"/>
    <p:sldId id="659" r:id="rId7"/>
    <p:sldId id="660" r:id="rId8"/>
    <p:sldId id="713" r:id="rId9"/>
    <p:sldId id="661" r:id="rId10"/>
    <p:sldId id="714" r:id="rId11"/>
    <p:sldId id="749" r:id="rId12"/>
    <p:sldId id="750" r:id="rId13"/>
    <p:sldId id="662" r:id="rId14"/>
    <p:sldId id="712" r:id="rId15"/>
    <p:sldId id="663" r:id="rId16"/>
    <p:sldId id="739" r:id="rId17"/>
    <p:sldId id="742" r:id="rId18"/>
    <p:sldId id="719" r:id="rId19"/>
    <p:sldId id="705" r:id="rId20"/>
    <p:sldId id="664" r:id="rId21"/>
    <p:sldId id="740" r:id="rId22"/>
    <p:sldId id="718" r:id="rId23"/>
    <p:sldId id="717" r:id="rId24"/>
    <p:sldId id="665" r:id="rId25"/>
    <p:sldId id="666" r:id="rId26"/>
    <p:sldId id="741" r:id="rId27"/>
    <p:sldId id="668" r:id="rId28"/>
    <p:sldId id="669" r:id="rId29"/>
    <p:sldId id="670" r:id="rId30"/>
    <p:sldId id="671" r:id="rId31"/>
    <p:sldId id="672" r:id="rId32"/>
    <p:sldId id="673" r:id="rId33"/>
    <p:sldId id="674" r:id="rId34"/>
    <p:sldId id="675" r:id="rId35"/>
    <p:sldId id="676" r:id="rId36"/>
    <p:sldId id="677" r:id="rId37"/>
    <p:sldId id="678" r:id="rId38"/>
    <p:sldId id="721" r:id="rId39"/>
    <p:sldId id="680" r:id="rId40"/>
    <p:sldId id="722" r:id="rId41"/>
    <p:sldId id="723" r:id="rId42"/>
    <p:sldId id="681" r:id="rId43"/>
    <p:sldId id="682" r:id="rId44"/>
    <p:sldId id="724" r:id="rId45"/>
    <p:sldId id="684" r:id="rId46"/>
    <p:sldId id="743" r:id="rId47"/>
    <p:sldId id="686" r:id="rId48"/>
    <p:sldId id="687" r:id="rId49"/>
    <p:sldId id="725" r:id="rId50"/>
    <p:sldId id="689" r:id="rId51"/>
    <p:sldId id="691" r:id="rId52"/>
    <p:sldId id="693" r:id="rId53"/>
    <p:sldId id="694" r:id="rId54"/>
    <p:sldId id="726" r:id="rId55"/>
    <p:sldId id="695" r:id="rId56"/>
    <p:sldId id="696" r:id="rId57"/>
    <p:sldId id="697" r:id="rId58"/>
    <p:sldId id="699" r:id="rId59"/>
    <p:sldId id="744" r:id="rId60"/>
    <p:sldId id="746" r:id="rId61"/>
    <p:sldId id="704" r:id="rId62"/>
    <p:sldId id="766" r:id="rId63"/>
  </p:sldIdLst>
  <p:sldSz cx="9144000" cy="6858000" type="screen4x3"/>
  <p:notesSz cx="9586913" cy="7302500"/>
  <p:custDataLst>
    <p:tags r:id="rId6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C00000"/>
    <a:srgbClr val="D6D6F5"/>
    <a:srgbClr val="FF9999"/>
    <a:srgbClr val="FFFF99"/>
    <a:srgbClr val="DCB834"/>
    <a:srgbClr val="DFC03D"/>
    <a:srgbClr val="CDF1C5"/>
    <a:srgbClr val="F1C7C7"/>
    <a:srgbClr val="EFBFBF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2754" autoAdjust="0"/>
  </p:normalViewPr>
  <p:slideViewPr>
    <p:cSldViewPr>
      <p:cViewPr>
        <p:scale>
          <a:sx n="95" d="100"/>
          <a:sy n="95" d="100"/>
        </p:scale>
        <p:origin x="-9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tags" Target="tags/tag1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264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4750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2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31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DFBE4-2B6A-8A47-B3F6-5A2C427CEE40}" type="slidenum">
              <a:rPr lang="en-US"/>
              <a:pPr/>
              <a:t>4</a:t>
            </a:fld>
            <a:endParaRPr lang="en-US"/>
          </a:p>
        </p:txBody>
      </p:sp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67038" y="555625"/>
            <a:ext cx="3649662" cy="273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58692" y="3468052"/>
            <a:ext cx="7669530" cy="32165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3DFBE4-2B6A-8A47-B3F6-5A2C427CEE40}" type="slidenum">
              <a:rPr lang="en-US"/>
              <a:pPr/>
              <a:t>5</a:t>
            </a:fld>
            <a:endParaRPr lang="en-US"/>
          </a:p>
        </p:txBody>
      </p:sp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967038" y="555625"/>
            <a:ext cx="3649662" cy="273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58692" y="3468052"/>
            <a:ext cx="7669530" cy="32165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98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Procedures and Stacks I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288922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Call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4196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Load value from address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Write value to </a:t>
            </a:r>
            <a:r>
              <a:rPr lang="en-US" sz="2000" b="0" i="1" kern="0" dirty="0" err="1">
                <a:solidFill>
                  <a:srgbClr val="000000"/>
                </a:solidFill>
                <a:latin typeface="Calibri" pitchFamily="34" charset="0"/>
              </a:rPr>
              <a:t>Dest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Increment </a:t>
            </a:r>
            <a:r>
              <a:rPr lang="en-US" sz="2000" kern="0" dirty="0" smtClean="0">
                <a:solidFill>
                  <a:srgbClr val="000000"/>
                </a:solidFill>
                <a:latin typeface="Courier New" pitchFamily="49" charset="0"/>
              </a:rPr>
              <a:t>%</a:t>
            </a:r>
            <a:r>
              <a:rPr lang="en-US" sz="2000" kern="0" dirty="0" err="1" smtClean="0">
                <a:solidFill>
                  <a:srgbClr val="000000"/>
                </a:solidFill>
                <a:latin typeface="Courier New" pitchFamily="49" charset="0"/>
              </a:rPr>
              <a:t>esp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by 4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endParaRPr lang="en-US" sz="2000" b="0" i="1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130800" y="47244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79755" y="4708358"/>
            <a:ext cx="299121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+4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 flipV="1">
            <a:off x="5040406" y="4793414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4983914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5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smtClean="0"/>
              <a:t>Procedure Call Overview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2057400" y="1269926"/>
            <a:ext cx="91311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3333CC"/>
                </a:solidFill>
                <a:latin typeface="Calibri" pitchFamily="34" charset="0"/>
              </a:rPr>
              <a:t>Caller</a:t>
            </a:r>
            <a:endParaRPr lang="en-US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562600" y="1777852"/>
            <a:ext cx="958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Callee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15925" y="3962400"/>
            <a:ext cx="81946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Calle</a:t>
            </a:r>
            <a:r>
              <a:rPr lang="en-US" kern="0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kern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kern="0" dirty="0" smtClean="0">
                <a:latin typeface="Calibri"/>
                <a:cs typeface="Calibri"/>
              </a:rPr>
              <a:t>must know where to find </a:t>
            </a:r>
            <a:r>
              <a:rPr lang="en-US" kern="0" dirty="0" err="1" smtClean="0">
                <a:latin typeface="Calibri"/>
                <a:cs typeface="Calibri"/>
              </a:rPr>
              <a:t>args</a:t>
            </a:r>
            <a:endParaRPr lang="en-US" kern="0" dirty="0" smtClean="0">
              <a:latin typeface="Calibri"/>
              <a:cs typeface="Calibri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kern="0" dirty="0" err="1" smtClean="0">
                <a:solidFill>
                  <a:srgbClr val="FF0000"/>
                </a:solidFill>
                <a:latin typeface="Calibri"/>
                <a:cs typeface="Calibri"/>
              </a:rPr>
              <a:t>Callee</a:t>
            </a:r>
            <a:r>
              <a:rPr lang="en-US" kern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kern="0" dirty="0" smtClean="0">
                <a:latin typeface="Calibri"/>
                <a:cs typeface="Calibri"/>
              </a:rPr>
              <a:t>must know where to find “return address”</a:t>
            </a:r>
            <a:endParaRPr lang="en-US" kern="0" dirty="0" smtClean="0">
              <a:latin typeface="Calibri" pitchFamily="34" charset="0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Calibri"/>
                <a:cs typeface="Calibri"/>
              </a:rPr>
              <a:t>Caller </a:t>
            </a:r>
            <a:r>
              <a:rPr lang="en-US" kern="0" dirty="0" smtClean="0">
                <a:latin typeface="Calibri"/>
                <a:cs typeface="Calibri"/>
              </a:rPr>
              <a:t>must know where to find return </a:t>
            </a:r>
            <a:r>
              <a:rPr lang="en-US" kern="0" dirty="0" err="1" smtClean="0">
                <a:latin typeface="Calibri"/>
                <a:cs typeface="Calibri"/>
              </a:rPr>
              <a:t>val</a:t>
            </a:r>
            <a:endParaRPr lang="en-US" kern="0" dirty="0" smtClean="0">
              <a:latin typeface="Calibri"/>
              <a:cs typeface="Calibri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Calibri"/>
                <a:cs typeface="Calibri"/>
              </a:rPr>
              <a:t>Caller </a:t>
            </a:r>
            <a:r>
              <a:rPr lang="en-US" kern="0" dirty="0" smtClean="0">
                <a:latin typeface="Calibri"/>
                <a:cs typeface="Calibri"/>
              </a:rPr>
              <a:t>and </a:t>
            </a:r>
            <a:r>
              <a:rPr lang="en-US" kern="0" dirty="0" err="1" smtClean="0">
                <a:solidFill>
                  <a:srgbClr val="FF0000"/>
                </a:solidFill>
                <a:latin typeface="Calibri"/>
                <a:cs typeface="Calibri"/>
              </a:rPr>
              <a:t>Callee</a:t>
            </a:r>
            <a:r>
              <a:rPr lang="en-US" kern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kern="0" dirty="0" smtClean="0">
                <a:latin typeface="Calibri"/>
                <a:cs typeface="Calibri"/>
              </a:rPr>
              <a:t>run on same </a:t>
            </a:r>
            <a:r>
              <a:rPr lang="en-US" kern="0" dirty="0" err="1" smtClean="0">
                <a:latin typeface="Calibri"/>
                <a:cs typeface="Calibri"/>
              </a:rPr>
              <a:t>CPU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→</a:t>
            </a:r>
            <a:r>
              <a:rPr lang="en-US" kern="0" dirty="0" smtClean="0">
                <a:latin typeface="Calibri"/>
                <a:cs typeface="Calibri"/>
              </a:rPr>
              <a:t> use the same registers</a:t>
            </a:r>
            <a:endParaRPr lang="en-US" sz="2000" b="0" kern="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>
                <a:solidFill>
                  <a:schemeClr val="accent2"/>
                </a:solidFill>
                <a:latin typeface="Calibri"/>
                <a:cs typeface="Calibri"/>
              </a:rPr>
              <a:t>Caller</a:t>
            </a: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  <a:cs typeface="Calibri"/>
              </a:rPr>
              <a:t> might need to save registers that </a:t>
            </a:r>
            <a:r>
              <a:rPr lang="en-US" sz="2000" b="0" kern="0" dirty="0">
                <a:solidFill>
                  <a:srgbClr val="FF0000"/>
                </a:solidFill>
                <a:latin typeface="Calibri" pitchFamily="34" charset="0"/>
                <a:cs typeface="Calibri"/>
              </a:rPr>
              <a:t>Callee</a:t>
            </a: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  <a:cs typeface="Calibri"/>
              </a:rPr>
              <a:t> might use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err="1">
                <a:solidFill>
                  <a:srgbClr val="FF0000"/>
                </a:solidFill>
                <a:latin typeface="Calibri" pitchFamily="34" charset="0"/>
                <a:cs typeface="Calibri"/>
              </a:rPr>
              <a:t>Callee</a:t>
            </a:r>
            <a:r>
              <a:rPr lang="en-US" sz="2000" b="0" kern="0" dirty="0" err="1">
                <a:latin typeface="Calibri" pitchFamily="34" charset="0"/>
                <a:cs typeface="Calibri"/>
              </a:rPr>
              <a:t> might need to save registers that </a:t>
            </a:r>
            <a:r>
              <a:rPr lang="en-US" sz="2000" b="0" kern="0" dirty="0">
                <a:solidFill>
                  <a:schemeClr val="accent2"/>
                </a:solidFill>
                <a:latin typeface="Calibri"/>
                <a:cs typeface="Calibri"/>
              </a:rPr>
              <a:t>Caller</a:t>
            </a:r>
            <a:r>
              <a:rPr lang="en-US" sz="2000" b="0" kern="0" dirty="0" err="1">
                <a:latin typeface="Calibri" pitchFamily="34" charset="0"/>
                <a:cs typeface="Calibri"/>
              </a:rPr>
              <a:t> has used</a:t>
            </a:r>
            <a:endParaRPr lang="en-US" sz="2000" b="0" kern="0" dirty="0" smtClean="0">
              <a:latin typeface="Calibri" pitchFamily="34" charset="0"/>
              <a:cs typeface="Calibri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0200" y="1727126"/>
            <a:ext cx="2133600" cy="1813317"/>
          </a:xfrm>
          <a:prstGeom prst="rect">
            <a:avLst/>
          </a:prstGeom>
          <a:solidFill>
            <a:schemeClr val="bg1"/>
          </a:solidFill>
          <a:ln w="127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/>
                <a:cs typeface="Calibri"/>
              </a:rPr>
              <a:t>    …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&lt;set up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args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call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&lt;clean up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args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&lt;find return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val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  <a:endParaRPr lang="en-US" sz="16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/>
                <a:cs typeface="Calibri"/>
              </a:rPr>
              <a:t>    …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latin typeface="Calibri"/>
              <a:cs typeface="Calibri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286000" y="2412926"/>
            <a:ext cx="2514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800600" y="2260526"/>
            <a:ext cx="2590800" cy="1320874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&lt;create local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vars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   …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&lt;set up return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val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&lt;destroy local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vars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return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200400" y="2717726"/>
            <a:ext cx="16002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805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13" grpId="0" build="allAtOnce" autoUpdateAnimBg="0"/>
      <p:bldP spid="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 smtClean="0"/>
              <a:t>Procedure Call Overview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2057400" y="1269926"/>
            <a:ext cx="91311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3333CC"/>
                </a:solidFill>
                <a:latin typeface="Calibri" pitchFamily="34" charset="0"/>
              </a:rPr>
              <a:t>Caller</a:t>
            </a:r>
            <a:endParaRPr lang="en-US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562600" y="1971209"/>
            <a:ext cx="958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Callee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600200" y="1727126"/>
            <a:ext cx="2133600" cy="2305759"/>
          </a:xfrm>
          <a:prstGeom prst="rect">
            <a:avLst/>
          </a:prstGeom>
          <a:solidFill>
            <a:schemeClr val="bg1"/>
          </a:solidFill>
          <a:ln w="127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/>
                <a:cs typeface="Calibri"/>
              </a:rPr>
              <a:t>    …</a:t>
            </a:r>
          </a:p>
          <a:p>
            <a:pPr>
              <a:lnSpc>
                <a:spcPct val="100000"/>
              </a:lnSpc>
            </a:pPr>
            <a:r>
              <a:rPr lang="en-US" sz="1600" i="1" dirty="0" smtClean="0">
                <a:solidFill>
                  <a:schemeClr val="accent2"/>
                </a:solidFill>
                <a:latin typeface="Calibri"/>
                <a:cs typeface="Calibri"/>
              </a:rPr>
              <a:t>&lt;save </a:t>
            </a:r>
            <a:r>
              <a:rPr lang="en-US" sz="1600" i="1" dirty="0" err="1" smtClean="0">
                <a:solidFill>
                  <a:schemeClr val="accent2"/>
                </a:solidFill>
                <a:latin typeface="Calibri"/>
                <a:cs typeface="Calibri"/>
              </a:rPr>
              <a:t>regs</a:t>
            </a:r>
            <a:r>
              <a:rPr lang="en-US" sz="1600" i="1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  <a:endParaRPr lang="en-US" sz="16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&lt;set up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args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call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&lt;clean up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args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i="1" dirty="0" smtClean="0">
                <a:solidFill>
                  <a:schemeClr val="accent2"/>
                </a:solidFill>
                <a:latin typeface="Calibri"/>
                <a:cs typeface="Calibri"/>
              </a:rPr>
              <a:t>&lt;restore </a:t>
            </a:r>
            <a:r>
              <a:rPr lang="en-US" sz="1600" i="1" dirty="0" err="1" smtClean="0">
                <a:solidFill>
                  <a:schemeClr val="accent2"/>
                </a:solidFill>
                <a:latin typeface="Calibri"/>
                <a:cs typeface="Calibri"/>
              </a:rPr>
              <a:t>regs</a:t>
            </a:r>
            <a:r>
              <a:rPr lang="en-US" sz="1600" i="1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&lt;find return </a:t>
            </a:r>
            <a:r>
              <a:rPr lang="en-US" sz="1600" dirty="0" err="1" smtClean="0">
                <a:solidFill>
                  <a:schemeClr val="accent2"/>
                </a:solidFill>
                <a:latin typeface="Calibri"/>
                <a:cs typeface="Calibri"/>
              </a:rPr>
              <a:t>val</a:t>
            </a:r>
            <a:r>
              <a:rPr lang="en-US" sz="1600" dirty="0" smtClean="0">
                <a:solidFill>
                  <a:schemeClr val="accent2"/>
                </a:solidFill>
                <a:latin typeface="Calibri"/>
                <a:cs typeface="Calibri"/>
              </a:rPr>
              <a:t>&gt;</a:t>
            </a:r>
            <a:endParaRPr lang="en-US" sz="1600" dirty="0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alibri"/>
                <a:cs typeface="Calibri"/>
              </a:rPr>
              <a:t>    …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latin typeface="Calibri"/>
              <a:cs typeface="Calibri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286000" y="2666999"/>
            <a:ext cx="2514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800600" y="2453883"/>
            <a:ext cx="2590800" cy="1813317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i="1" dirty="0" smtClean="0">
                <a:solidFill>
                  <a:srgbClr val="FF0000"/>
                </a:solidFill>
                <a:latin typeface="Calibri"/>
                <a:cs typeface="Calibri"/>
              </a:rPr>
              <a:t>&lt;save </a:t>
            </a:r>
            <a:r>
              <a:rPr lang="en-US" sz="1600" i="1" dirty="0" err="1" smtClean="0">
                <a:solidFill>
                  <a:srgbClr val="FF0000"/>
                </a:solidFill>
                <a:latin typeface="Calibri"/>
                <a:cs typeface="Calibri"/>
              </a:rPr>
              <a:t>regs</a:t>
            </a:r>
            <a:r>
              <a:rPr lang="en-US" sz="1600" i="1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&lt;create local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vars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   …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&lt;set up return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val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&lt;destroy local </a:t>
            </a:r>
            <a:r>
              <a:rPr lang="en-US" sz="1600" dirty="0" err="1" smtClean="0">
                <a:solidFill>
                  <a:srgbClr val="FF0000"/>
                </a:solidFill>
                <a:latin typeface="Calibri"/>
                <a:cs typeface="Calibri"/>
              </a:rPr>
              <a:t>vars</a:t>
            </a: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i="1" dirty="0" smtClean="0">
                <a:solidFill>
                  <a:srgbClr val="FF0000"/>
                </a:solidFill>
                <a:latin typeface="Calibri"/>
                <a:cs typeface="Calibri"/>
              </a:rPr>
              <a:t>&lt;restore </a:t>
            </a:r>
            <a:r>
              <a:rPr lang="en-US" sz="1600" i="1" dirty="0" err="1" smtClean="0">
                <a:solidFill>
                  <a:srgbClr val="FF0000"/>
                </a:solidFill>
                <a:latin typeface="Calibri"/>
                <a:cs typeface="Calibri"/>
              </a:rPr>
              <a:t>regs</a:t>
            </a:r>
            <a:r>
              <a:rPr lang="en-US" sz="1600" i="1" dirty="0" smtClean="0">
                <a:solidFill>
                  <a:srgbClr val="FF0000"/>
                </a:solidFill>
                <a:latin typeface="Calibri"/>
                <a:cs typeface="Calibri"/>
              </a:rPr>
              <a:t>&gt;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rgbClr val="FF0000"/>
                </a:solidFill>
                <a:latin typeface="Calibri"/>
                <a:cs typeface="Calibri"/>
              </a:rPr>
              <a:t>return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200400" y="2971799"/>
            <a:ext cx="16002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15925" y="4495800"/>
            <a:ext cx="8194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r>
              <a:rPr lang="en-US" kern="0" dirty="0" smtClean="0">
                <a:latin typeface="Calibri"/>
                <a:cs typeface="Calibri"/>
              </a:rPr>
              <a:t>The </a:t>
            </a:r>
            <a:r>
              <a:rPr lang="en-US" u="sng" kern="0" dirty="0" smtClean="0">
                <a:latin typeface="Calibri"/>
                <a:cs typeface="Calibri"/>
              </a:rPr>
              <a:t>convention</a:t>
            </a:r>
            <a:r>
              <a:rPr lang="en-US" kern="0" dirty="0" smtClean="0">
                <a:latin typeface="Calibri"/>
                <a:cs typeface="Calibri"/>
              </a:rPr>
              <a:t> of where to leave/find things is called the </a:t>
            </a:r>
            <a:r>
              <a:rPr lang="en-US" u="sng" kern="0" dirty="0" smtClean="0">
                <a:latin typeface="Calibri"/>
                <a:cs typeface="Calibri"/>
              </a:rPr>
              <a:t>procedure call linkage</a:t>
            </a:r>
            <a:endParaRPr lang="en-US" kern="0" dirty="0" smtClean="0">
              <a:latin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</a:rPr>
              <a:t>Details vary between systems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  <a:cs typeface="Calibri"/>
              </a:rPr>
              <a:t>We will see the convention for </a:t>
            </a:r>
            <a:r>
              <a:rPr lang="en-US" sz="2000" b="0" u="sng" kern="0" dirty="0" smtClean="0">
                <a:solidFill>
                  <a:srgbClr val="000000"/>
                </a:solidFill>
                <a:latin typeface="Calibri" pitchFamily="34" charset="0"/>
                <a:cs typeface="Calibri"/>
              </a:rPr>
              <a:t>IA32/Linux</a:t>
            </a:r>
            <a:r>
              <a:rPr lang="en-US" sz="2000" b="0" kern="0" dirty="0" smtClean="0">
                <a:solidFill>
                  <a:srgbClr val="000000"/>
                </a:solidFill>
                <a:latin typeface="Calibri" pitchFamily="34" charset="0"/>
                <a:cs typeface="Calibri"/>
              </a:rPr>
              <a:t> in detail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  <a:cs typeface="Calibri"/>
              </a:rPr>
              <a:t>What could happen if our program didn’t follow these conventions?</a:t>
            </a:r>
            <a:endParaRPr lang="en-US" kern="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05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 smtClean="0">
                <a:latin typeface="Courier New" pitchFamily="49" charset="0"/>
              </a:rPr>
              <a:t>label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3575"/>
            <a:ext cx="6789738" cy="555625"/>
          </a:xfrm>
          <a:noFill/>
          <a:ln/>
        </p:spPr>
        <p:txBody>
          <a:bodyPr/>
          <a:lstStyle/>
          <a:p>
            <a:r>
              <a:rPr lang="en-US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5105400"/>
          </a:xfrm>
          <a:noFill/>
          <a:ln w="12700"/>
        </p:spPr>
        <p:txBody>
          <a:bodyPr lIns="90487" tIns="44450" rIns="90487" bIns="44450"/>
          <a:lstStyle/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Use stack to support procedure call and return</a:t>
            </a:r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call: </a:t>
            </a: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Push </a:t>
            </a:r>
            <a:r>
              <a:rPr lang="en-US" dirty="0"/>
              <a:t>return address on </a:t>
            </a:r>
            <a:r>
              <a:rPr lang="en-US" dirty="0" smtClean="0"/>
              <a:t>stack</a:t>
            </a:r>
          </a:p>
          <a:p>
            <a:pPr marL="62388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</a:t>
            </a:r>
            <a:r>
              <a:rPr lang="en-US" b="1" i="1" dirty="0">
                <a:latin typeface="Courier New" pitchFamily="49" charset="0"/>
              </a:rPr>
              <a:t>label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</a:t>
            </a:r>
            <a:r>
              <a:rPr lang="en-US" dirty="0" smtClean="0"/>
              <a:t>address:</a:t>
            </a:r>
            <a:endParaRPr lang="en-US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Address of instruction after </a:t>
            </a:r>
            <a:r>
              <a:rPr lang="en-US" b="1" dirty="0">
                <a:latin typeface="Courier New" pitchFamily="49" charset="0"/>
              </a:rPr>
              <a:t>call</a:t>
            </a:r>
            <a:endParaRPr lang="en-US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Example from disassembly: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804854e</a:t>
            </a:r>
            <a:r>
              <a:rPr lang="en-US" b="1" dirty="0">
                <a:latin typeface="Courier New" pitchFamily="49" charset="0"/>
              </a:rPr>
              <a:t>:	e8 3d 06 00 00 	call   8048b90 &lt;main&gt;</a:t>
            </a:r>
          </a:p>
          <a:p>
            <a:pPr marL="560388" lvl="1" indent="-222250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b="1" dirty="0" smtClean="0">
                <a:latin typeface="Courier New" pitchFamily="49" charset="0"/>
              </a:rPr>
              <a:t>8048553</a:t>
            </a:r>
            <a:r>
              <a:rPr lang="en-US" b="1" dirty="0">
                <a:latin typeface="Courier New" pitchFamily="49" charset="0"/>
              </a:rPr>
              <a:t>:	50             	</a:t>
            </a:r>
            <a:r>
              <a:rPr lang="en-US" b="1" dirty="0" err="1">
                <a:latin typeface="Courier New" pitchFamily="49" charset="0"/>
              </a:rPr>
              <a:t>pushl</a:t>
            </a:r>
            <a:r>
              <a:rPr lang="en-US" b="1" dirty="0">
                <a:latin typeface="Courier New" pitchFamily="49" charset="0"/>
              </a:rPr>
              <a:t>  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>
              <a:latin typeface="Courier New" pitchFamily="49" charset="0"/>
            </a:endParaRPr>
          </a:p>
          <a:p>
            <a:pPr marL="574675" lvl="1" indent="-2349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/>
              <a:t>Return address = </a:t>
            </a:r>
            <a:r>
              <a:rPr lang="en-US" b="1" dirty="0">
                <a:latin typeface="Courier New" pitchFamily="49" charset="0"/>
              </a:rPr>
              <a:t>0x8048553</a:t>
            </a:r>
            <a:endParaRPr lang="en-US" b="1" dirty="0"/>
          </a:p>
          <a:p>
            <a:pPr marL="344488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>
                <a:solidFill>
                  <a:srgbClr val="C00000"/>
                </a:solidFill>
              </a:rPr>
              <a:t>Procedure </a:t>
            </a:r>
            <a:r>
              <a:rPr lang="en-US" dirty="0" smtClean="0">
                <a:solidFill>
                  <a:srgbClr val="C00000"/>
                </a:solidFill>
              </a:rPr>
              <a:t>return: </a:t>
            </a:r>
            <a:r>
              <a:rPr lang="en-US" b="1" dirty="0" smtClean="0">
                <a:latin typeface="Courier New" pitchFamily="49" charset="0"/>
              </a:rPr>
              <a:t>ret</a:t>
            </a:r>
            <a:endParaRPr lang="en-US" dirty="0" smtClean="0">
              <a:latin typeface="Courier New" pitchFamily="49" charset="0"/>
            </a:endParaRP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Pop return </a:t>
            </a:r>
            <a:r>
              <a:rPr lang="en-US" dirty="0"/>
              <a:t>address from </a:t>
            </a:r>
            <a:r>
              <a:rPr lang="en-US" dirty="0" smtClean="0"/>
              <a:t>stack</a:t>
            </a:r>
          </a:p>
          <a:p>
            <a:pPr marL="744538" lvl="1" indent="-34448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dirty="0" smtClean="0"/>
              <a:t>Jump </a:t>
            </a:r>
            <a:r>
              <a:rPr lang="en-US" dirty="0"/>
              <a:t>to address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2000" y="4168329"/>
            <a:ext cx="78486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12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7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28" name="Rectangle 1051"/>
          <p:cNvSpPr>
            <a:spLocks noChangeArrowheads="1"/>
          </p:cNvSpPr>
          <p:nvPr/>
        </p:nvSpPr>
        <p:spPr bwMode="auto">
          <a:xfrm>
            <a:off x="4278055" y="5497945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75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0x804854e</a:t>
            </a: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5" y="54864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4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62" name="Rectangle 1038"/>
          <p:cNvSpPr>
            <a:spLocks noChangeArrowheads="1"/>
          </p:cNvSpPr>
          <p:nvPr/>
        </p:nvSpPr>
        <p:spPr bwMode="auto">
          <a:xfrm>
            <a:off x="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63" name="Rectangle 1039"/>
          <p:cNvSpPr>
            <a:spLocks noChangeArrowheads="1"/>
          </p:cNvSpPr>
          <p:nvPr/>
        </p:nvSpPr>
        <p:spPr bwMode="auto">
          <a:xfrm>
            <a:off x="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77" name="Rectangle 1053"/>
          <p:cNvSpPr>
            <a:spLocks noChangeArrowheads="1"/>
          </p:cNvSpPr>
          <p:nvPr/>
        </p:nvSpPr>
        <p:spPr bwMode="auto">
          <a:xfrm>
            <a:off x="2895600" y="48768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2478" name="Rectangle 1054"/>
          <p:cNvSpPr>
            <a:spLocks noChangeArrowheads="1"/>
          </p:cNvSpPr>
          <p:nvPr/>
        </p:nvSpPr>
        <p:spPr bwMode="auto">
          <a:xfrm>
            <a:off x="2895600" y="5486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32486" name="Rectangle 1062"/>
          <p:cNvSpPr>
            <a:spLocks noChangeArrowheads="1"/>
          </p:cNvSpPr>
          <p:nvPr/>
        </p:nvSpPr>
        <p:spPr bwMode="auto">
          <a:xfrm>
            <a:off x="42672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0x8048553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84" name="Rectangle 1060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0" name="Rectangle 1026"/>
          <p:cNvSpPr>
            <a:spLocks noChangeArrowheads="1"/>
          </p:cNvSpPr>
          <p:nvPr/>
        </p:nvSpPr>
        <p:spPr bwMode="auto">
          <a:xfrm>
            <a:off x="289560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51" name="Rectangle 1027"/>
          <p:cNvSpPr>
            <a:spLocks noChangeArrowheads="1"/>
          </p:cNvSpPr>
          <p:nvPr/>
        </p:nvSpPr>
        <p:spPr bwMode="auto">
          <a:xfrm>
            <a:off x="289560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52" name="Rectangle 1028"/>
          <p:cNvSpPr>
            <a:spLocks noChangeArrowheads="1"/>
          </p:cNvSpPr>
          <p:nvPr/>
        </p:nvSpPr>
        <p:spPr bwMode="auto">
          <a:xfrm>
            <a:off x="289560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53" name="Rectangle 1029"/>
          <p:cNvSpPr>
            <a:spLocks noChangeArrowheads="1"/>
          </p:cNvSpPr>
          <p:nvPr/>
        </p:nvSpPr>
        <p:spPr bwMode="auto">
          <a:xfrm>
            <a:off x="2895600" y="4191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54" name="Rectangle 1030"/>
          <p:cNvSpPr>
            <a:spLocks noChangeArrowheads="1"/>
          </p:cNvSpPr>
          <p:nvPr/>
        </p:nvSpPr>
        <p:spPr bwMode="auto">
          <a:xfrm>
            <a:off x="1371600" y="54864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0x804854e</a:t>
            </a:r>
          </a:p>
        </p:txBody>
      </p:sp>
      <p:sp>
        <p:nvSpPr>
          <p:cNvPr id="232455" name="Rectangle 1031"/>
          <p:cNvSpPr>
            <a:spLocks noChangeArrowheads="1"/>
          </p:cNvSpPr>
          <p:nvPr/>
        </p:nvSpPr>
        <p:spPr bwMode="auto">
          <a:xfrm>
            <a:off x="4267200" y="4191000"/>
            <a:ext cx="13716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32456" name="Rectangle 1032"/>
          <p:cNvSpPr>
            <a:spLocks noChangeArrowheads="1"/>
          </p:cNvSpPr>
          <p:nvPr/>
        </p:nvSpPr>
        <p:spPr bwMode="auto">
          <a:xfrm>
            <a:off x="42672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57" name="Rectangle 1033"/>
          <p:cNvSpPr>
            <a:spLocks noChangeArrowheads="1"/>
          </p:cNvSpPr>
          <p:nvPr/>
        </p:nvSpPr>
        <p:spPr bwMode="auto">
          <a:xfrm>
            <a:off x="42672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58" name="Rectangle 103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573088"/>
          </a:xfrm>
        </p:spPr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32459" name="Rectangle 1035"/>
          <p:cNvSpPr>
            <a:spLocks noChangeArrowheads="1"/>
          </p:cNvSpPr>
          <p:nvPr/>
        </p:nvSpPr>
        <p:spPr bwMode="auto">
          <a:xfrm>
            <a:off x="0" y="3810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0" name="Rectangle 1036"/>
          <p:cNvSpPr>
            <a:spLocks noChangeArrowheads="1"/>
          </p:cNvSpPr>
          <p:nvPr/>
        </p:nvSpPr>
        <p:spPr bwMode="auto">
          <a:xfrm>
            <a:off x="0" y="3429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32461" name="Rectangle 1037"/>
          <p:cNvSpPr>
            <a:spLocks noChangeArrowheads="1"/>
          </p:cNvSpPr>
          <p:nvPr/>
        </p:nvSpPr>
        <p:spPr bwMode="auto">
          <a:xfrm>
            <a:off x="0" y="3048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32464" name="Rectangle 1040"/>
          <p:cNvSpPr>
            <a:spLocks noChangeArrowheads="1"/>
          </p:cNvSpPr>
          <p:nvPr/>
        </p:nvSpPr>
        <p:spPr bwMode="auto">
          <a:xfrm>
            <a:off x="1371600" y="38100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32465" name="Rectangle 1041"/>
          <p:cNvSpPr>
            <a:spLocks noChangeArrowheads="1"/>
          </p:cNvSpPr>
          <p:nvPr/>
        </p:nvSpPr>
        <p:spPr bwMode="auto">
          <a:xfrm>
            <a:off x="1371600" y="25908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32466" name="Rectangle 1042"/>
          <p:cNvSpPr>
            <a:spLocks noChangeArrowheads="1"/>
          </p:cNvSpPr>
          <p:nvPr/>
        </p:nvSpPr>
        <p:spPr bwMode="auto">
          <a:xfrm>
            <a:off x="1371600" y="48768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32467" name="Text Box 1043"/>
          <p:cNvSpPr txBox="1">
            <a:spLocks noChangeArrowheads="1"/>
          </p:cNvSpPr>
          <p:nvPr/>
        </p:nvSpPr>
        <p:spPr bwMode="auto">
          <a:xfrm>
            <a:off x="3924300" y="2147887"/>
            <a:ext cx="2095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call   8048b90</a:t>
            </a:r>
          </a:p>
        </p:txBody>
      </p:sp>
      <p:sp>
        <p:nvSpPr>
          <p:cNvPr id="232474" name="Rectangle 1050"/>
          <p:cNvSpPr>
            <a:spLocks noChangeArrowheads="1"/>
          </p:cNvSpPr>
          <p:nvPr/>
        </p:nvSpPr>
        <p:spPr bwMode="auto">
          <a:xfrm>
            <a:off x="454025" y="1187450"/>
            <a:ext cx="7623175" cy="641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804854e:	e8 3d 06 00 00 	call   8048b90 &lt;main&gt;</a:t>
            </a:r>
          </a:p>
          <a:p>
            <a:pPr marL="112713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8048553:	50             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2475" name="Rectangle 1051"/>
          <p:cNvSpPr>
            <a:spLocks noChangeArrowheads="1"/>
          </p:cNvSpPr>
          <p:nvPr/>
        </p:nvSpPr>
        <p:spPr bwMode="auto">
          <a:xfrm>
            <a:off x="4278054" y="6268001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0x8048b90</a:t>
            </a:r>
          </a:p>
        </p:txBody>
      </p:sp>
      <p:sp>
        <p:nvSpPr>
          <p:cNvPr id="232476" name="Rectangle 1052"/>
          <p:cNvSpPr>
            <a:spLocks noChangeArrowheads="1"/>
          </p:cNvSpPr>
          <p:nvPr/>
        </p:nvSpPr>
        <p:spPr bwMode="auto">
          <a:xfrm>
            <a:off x="4267200" y="48768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32483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962084" y="587285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+ 0x000063d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428E-6 -9.11615E-7 L 0.00018 -0.1119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5" grpId="1" animBg="1"/>
      <p:bldP spid="232475" grpId="2" animBg="1"/>
      <p:bldP spid="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*c = malloc(sizeof(car));</a:t>
            </a:r>
          </a:p>
          <a:p>
            <a:r>
              <a:rPr lang="en-US" sz="1600" dirty="0">
                <a:latin typeface="Courier New" pitchFamily="49" charset="0"/>
              </a:rPr>
              <a:t>c-&gt;miles = 100;</a:t>
            </a:r>
          </a:p>
          <a:p>
            <a:r>
              <a:rPr lang="en-US" sz="1600" dirty="0">
                <a:latin typeface="Courier New" pitchFamily="49" charset="0"/>
              </a:rPr>
              <a:t>c-&gt;gals = 17;</a:t>
            </a:r>
          </a:p>
          <a:p>
            <a:r>
              <a:rPr lang="en-US" sz="1600" dirty="0">
                <a:latin typeface="Courier New" pitchFamily="49" charset="0"/>
              </a:rPr>
              <a:t>float mpg = get_mpg(c);</a:t>
            </a:r>
          </a:p>
          <a:p>
            <a:r>
              <a:rPr lang="en-US" sz="1600" dirty="0">
                <a:latin typeface="Courier New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c = new Car();</a:t>
            </a:r>
          </a:p>
          <a:p>
            <a:r>
              <a:rPr lang="en-US" sz="1600" dirty="0">
                <a:latin typeface="Courier New" pitchFamily="49" charset="0"/>
              </a:rPr>
              <a:t>c.setMiles(100);</a:t>
            </a:r>
          </a:p>
          <a:p>
            <a:r>
              <a:rPr lang="en-US" sz="1600" dirty="0">
                <a:latin typeface="Courier New" pitchFamily="49" charset="0"/>
              </a:rPr>
              <a:t>c.setGals(17);</a:t>
            </a:r>
          </a:p>
          <a:p>
            <a:r>
              <a:rPr lang="en-US" sz="1600" dirty="0">
                <a:latin typeface="Courier New" pitchFamily="49" charset="0"/>
              </a:rPr>
              <a:t>float mpg =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get_mpg:</a:t>
            </a:r>
          </a:p>
          <a:p>
            <a:r>
              <a:rPr lang="en-US" sz="1400" dirty="0">
                <a:latin typeface="Courier New" pitchFamily="49" charset="0"/>
              </a:rPr>
              <a:t>    pushq   %rbp</a:t>
            </a:r>
          </a:p>
          <a:p>
            <a:r>
              <a:rPr lang="en-US" sz="1400" dirty="0">
                <a:latin typeface="Courier New" pitchFamily="49" charset="0"/>
              </a:rPr>
              <a:t>    movq    %rsp, %rbp</a:t>
            </a:r>
          </a:p>
          <a:p>
            <a:r>
              <a:rPr lang="en-US" sz="1400" dirty="0">
                <a:latin typeface="Courier New" pitchFamily="49" charset="0"/>
              </a:rPr>
              <a:t>    ...</a:t>
            </a:r>
          </a:p>
          <a:p>
            <a:r>
              <a:rPr lang="en-US" sz="1400" dirty="0">
                <a:latin typeface="Courier New" pitchFamily="49" charset="0"/>
              </a:rPr>
              <a:t>    popq    %rbp</a:t>
            </a:r>
          </a:p>
          <a:p>
            <a:r>
              <a:rPr lang="en-US" sz="1400" dirty="0">
                <a:latin typeface="Courier New" pitchFamily="49" charset="0"/>
              </a:rPr>
              <a:t>    ret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0111010000011000</a:t>
            </a:r>
          </a:p>
          <a:p>
            <a:r>
              <a:rPr lang="en-US" sz="1400" dirty="0">
                <a:latin typeface="Courier New" pitchFamily="49" charset="0"/>
              </a:rPr>
              <a:t>100011010000010000000010</a:t>
            </a:r>
          </a:p>
          <a:p>
            <a:r>
              <a:rPr lang="en-US" sz="1400" dirty="0">
                <a:latin typeface="Courier New" pitchFamily="49" charset="0"/>
              </a:rPr>
              <a:t>1000100111000010</a:t>
            </a:r>
          </a:p>
          <a:p>
            <a:r>
              <a:rPr lang="en-US" sz="1400" dirty="0">
                <a:latin typeface="Courier New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/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/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/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10400" y="381000"/>
            <a:ext cx="198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Data &amp; addressing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x86 assembly programming</a:t>
            </a:r>
          </a:p>
          <a:p>
            <a:r>
              <a:rPr lang="en-US" sz="1800" dirty="0">
                <a:solidFill>
                  <a:srgbClr val="FF6600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Processes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952793" y="3200400"/>
            <a:ext cx="1019007" cy="1066800"/>
            <a:chOff x="1952793" y="3200400"/>
            <a:chExt cx="1019007" cy="1066800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1952793" y="3200400"/>
              <a:ext cx="914400" cy="0"/>
            </a:xfrm>
            <a:prstGeom prst="lin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341249" y="4267200"/>
              <a:ext cx="401951" cy="0"/>
            </a:xfrm>
            <a:prstGeom prst="lin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24100" y="4071993"/>
              <a:ext cx="647700" cy="0"/>
            </a:xfrm>
            <a:prstGeom prst="lin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341249" y="3429000"/>
              <a:ext cx="630551" cy="0"/>
            </a:xfrm>
            <a:prstGeom prst="line">
              <a:avLst/>
            </a:prstGeom>
            <a:noFill/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154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9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2895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2895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2895600" y="4038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5943600" y="47244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5943600" y="53340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%eip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4267200" y="5334000"/>
            <a:ext cx="13716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0x8048591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4267200" y="4724400"/>
            <a:ext cx="1371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0x104</a:t>
            </a: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95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2895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2895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4267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4267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4267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573088"/>
          </a:xfrm>
        </p:spPr>
        <p:txBody>
          <a:bodyPr/>
          <a:lstStyle/>
          <a:p>
            <a:r>
              <a:rPr lang="en-US"/>
              <a:t>Procedure Return Example</a:t>
            </a:r>
          </a:p>
        </p:txBody>
      </p:sp>
      <p:sp>
        <p:nvSpPr>
          <p:cNvPr id="266267" name="Rectangle 27"/>
          <p:cNvSpPr>
            <a:spLocks noChangeArrowheads="1"/>
          </p:cNvSpPr>
          <p:nvPr/>
        </p:nvSpPr>
        <p:spPr bwMode="auto">
          <a:xfrm>
            <a:off x="5943600" y="3657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68" name="Rectangle 28"/>
          <p:cNvSpPr>
            <a:spLocks noChangeArrowheads="1"/>
          </p:cNvSpPr>
          <p:nvPr/>
        </p:nvSpPr>
        <p:spPr bwMode="auto">
          <a:xfrm>
            <a:off x="5943600" y="3276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0x10c</a:t>
            </a:r>
          </a:p>
        </p:txBody>
      </p:sp>
      <p:sp>
        <p:nvSpPr>
          <p:cNvPr id="266269" name="Rectangle 29"/>
          <p:cNvSpPr>
            <a:spLocks noChangeArrowheads="1"/>
          </p:cNvSpPr>
          <p:nvPr/>
        </p:nvSpPr>
        <p:spPr bwMode="auto">
          <a:xfrm>
            <a:off x="5943600" y="2895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0x110</a:t>
            </a:r>
          </a:p>
        </p:txBody>
      </p:sp>
      <p:sp>
        <p:nvSpPr>
          <p:cNvPr id="266270" name="Rectangle 30"/>
          <p:cNvSpPr>
            <a:spLocks noChangeArrowheads="1"/>
          </p:cNvSpPr>
          <p:nvPr/>
        </p:nvSpPr>
        <p:spPr bwMode="auto">
          <a:xfrm>
            <a:off x="7315200" y="3657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266271" name="Rectangle 31"/>
          <p:cNvSpPr>
            <a:spLocks noChangeArrowheads="1"/>
          </p:cNvSpPr>
          <p:nvPr/>
        </p:nvSpPr>
        <p:spPr bwMode="auto">
          <a:xfrm>
            <a:off x="7315200" y="2438400"/>
            <a:ext cx="13716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266272" name="Text Box 32"/>
          <p:cNvSpPr txBox="1">
            <a:spLocks noChangeArrowheads="1"/>
          </p:cNvSpPr>
          <p:nvPr/>
        </p:nvSpPr>
        <p:spPr bwMode="auto">
          <a:xfrm>
            <a:off x="7696200" y="20574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</a:rPr>
              <a:t>ret</a:t>
            </a:r>
          </a:p>
        </p:txBody>
      </p:sp>
      <p:sp>
        <p:nvSpPr>
          <p:cNvPr id="266273" name="Rectangle 33"/>
          <p:cNvSpPr>
            <a:spLocks noChangeArrowheads="1"/>
          </p:cNvSpPr>
          <p:nvPr/>
        </p:nvSpPr>
        <p:spPr bwMode="auto">
          <a:xfrm>
            <a:off x="457200" y="1371600"/>
            <a:ext cx="6647974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indent="-344488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8048591:	c3             	</a:t>
            </a:r>
            <a:r>
              <a:rPr lang="en-US" sz="1800" dirty="0" smtClean="0">
                <a:latin typeface="Courier New" pitchFamily="49" charset="0"/>
              </a:rPr>
              <a:t>ret		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276" name="Rectangle 36"/>
          <p:cNvSpPr>
            <a:spLocks noChangeArrowheads="1"/>
          </p:cNvSpPr>
          <p:nvPr/>
        </p:nvSpPr>
        <p:spPr bwMode="auto">
          <a:xfrm>
            <a:off x="7315200" y="4724400"/>
            <a:ext cx="1371600" cy="3810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66278" name="Rectangle 38"/>
          <p:cNvSpPr>
            <a:spLocks noChangeArrowheads="1"/>
          </p:cNvSpPr>
          <p:nvPr/>
        </p:nvSpPr>
        <p:spPr bwMode="auto">
          <a:xfrm>
            <a:off x="7315200" y="5334000"/>
            <a:ext cx="1371600" cy="3810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66280" name="Rectangle 40"/>
          <p:cNvSpPr>
            <a:spLocks noChangeArrowheads="1"/>
          </p:cNvSpPr>
          <p:nvPr/>
        </p:nvSpPr>
        <p:spPr bwMode="auto">
          <a:xfrm>
            <a:off x="7315200" y="4038600"/>
            <a:ext cx="13716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0x8048553</a:t>
            </a:r>
          </a:p>
        </p:txBody>
      </p:sp>
      <p:sp>
        <p:nvSpPr>
          <p:cNvPr id="29" name="Text Box 1059"/>
          <p:cNvSpPr txBox="1">
            <a:spLocks noChangeArrowheads="1"/>
          </p:cNvSpPr>
          <p:nvPr/>
        </p:nvSpPr>
        <p:spPr bwMode="auto">
          <a:xfrm>
            <a:off x="304800" y="6400800"/>
            <a:ext cx="261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eip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: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program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counter</a:t>
            </a:r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858000" cy="555625"/>
          </a:xfrm>
          <a:noFill/>
          <a:ln/>
        </p:spPr>
        <p:txBody>
          <a:bodyPr/>
          <a:lstStyle/>
          <a:p>
            <a:r>
              <a:rPr lang="en-US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74750"/>
            <a:ext cx="8307387" cy="5530850"/>
          </a:xfrm>
          <a:noFill/>
          <a:ln/>
        </p:spPr>
        <p:txBody>
          <a:bodyPr lIns="90487" tIns="44450" rIns="90487" bIns="44450"/>
          <a:lstStyle/>
          <a:p>
            <a:r>
              <a:rPr lang="en-US" sz="2000" dirty="0"/>
              <a:t>Languages that </a:t>
            </a:r>
            <a:r>
              <a:rPr lang="en-US" sz="2000" dirty="0" smtClean="0"/>
              <a:t>support recursion</a:t>
            </a:r>
            <a:endParaRPr lang="en-US" sz="2000" dirty="0"/>
          </a:p>
          <a:p>
            <a:pPr lvl="1"/>
            <a:r>
              <a:rPr lang="en-US" sz="1800" dirty="0"/>
              <a:t>e.g., C, Pascal, Java</a:t>
            </a:r>
          </a:p>
          <a:p>
            <a:pPr lvl="1"/>
            <a:r>
              <a:rPr lang="en-US" sz="1800" dirty="0"/>
              <a:t>Code must be</a:t>
            </a:r>
            <a:r>
              <a:rPr lang="en-US" sz="1800" dirty="0" smtClean="0"/>
              <a:t> </a:t>
            </a:r>
            <a:r>
              <a:rPr lang="en-US" sz="1800" i="1" u="sng" dirty="0" smtClean="0">
                <a:solidFill>
                  <a:srgbClr val="CC0000"/>
                </a:solidFill>
              </a:rPr>
              <a:t>re-entrant</a:t>
            </a:r>
            <a:endParaRPr lang="en-US" sz="1800" u="sng" dirty="0" smtClean="0">
              <a:solidFill>
                <a:srgbClr val="CC0000"/>
              </a:solidFill>
            </a:endParaRPr>
          </a:p>
          <a:p>
            <a:pPr lvl="2"/>
            <a:r>
              <a:rPr lang="en-US" sz="1800" dirty="0"/>
              <a:t>Multiple simultaneous instantiations of single </a:t>
            </a:r>
            <a:r>
              <a:rPr lang="en-US" sz="1800" dirty="0" smtClean="0"/>
              <a:t>procedure</a:t>
            </a:r>
          </a:p>
          <a:p>
            <a:pPr lvl="1"/>
            <a:r>
              <a:rPr lang="en-US" sz="1800" dirty="0"/>
              <a:t>Need some place to store state of each instantiation</a:t>
            </a:r>
          </a:p>
          <a:p>
            <a:pPr lvl="2"/>
            <a:r>
              <a:rPr lang="en-US" sz="1800" dirty="0"/>
              <a:t>Arguments</a:t>
            </a:r>
          </a:p>
          <a:p>
            <a:pPr lvl="2"/>
            <a:r>
              <a:rPr lang="en-US" sz="1800" dirty="0"/>
              <a:t>Local variables</a:t>
            </a:r>
          </a:p>
          <a:p>
            <a:pPr lvl="2"/>
            <a:r>
              <a:rPr lang="en-US" sz="1800" dirty="0"/>
              <a:t>Return pointer</a:t>
            </a:r>
          </a:p>
          <a:p>
            <a:r>
              <a:rPr lang="en-US" sz="2000" dirty="0"/>
              <a:t>Stack </a:t>
            </a:r>
            <a:r>
              <a:rPr lang="en-US" sz="2000" dirty="0" smtClean="0"/>
              <a:t>discipline</a:t>
            </a:r>
            <a:endParaRPr lang="en-US" sz="2000" dirty="0"/>
          </a:p>
          <a:p>
            <a:pPr lvl="1"/>
            <a:r>
              <a:rPr lang="en-US" sz="1800" dirty="0"/>
              <a:t>State for</a:t>
            </a:r>
            <a:r>
              <a:rPr lang="en-US" sz="1800" dirty="0" smtClean="0"/>
              <a:t> a given </a:t>
            </a:r>
            <a:r>
              <a:rPr lang="en-US" sz="1800" dirty="0"/>
              <a:t>procedure needed for</a:t>
            </a:r>
            <a:r>
              <a:rPr lang="en-US" sz="1800" dirty="0" smtClean="0"/>
              <a:t> a limited </a:t>
            </a:r>
            <a:r>
              <a:rPr lang="en-US" sz="1800" dirty="0"/>
              <a:t>time</a:t>
            </a:r>
            <a:endParaRPr lang="en-US" sz="1800" dirty="0" smtClean="0"/>
          </a:p>
          <a:p>
            <a:pPr lvl="2"/>
            <a:r>
              <a:rPr lang="en-US" sz="1800" dirty="0" smtClean="0"/>
              <a:t>Starting from when it is called </a:t>
            </a:r>
            <a:r>
              <a:rPr lang="en-US" sz="1800" dirty="0"/>
              <a:t>to when</a:t>
            </a:r>
            <a:r>
              <a:rPr lang="en-US" sz="1800" dirty="0" smtClean="0"/>
              <a:t> it returns</a:t>
            </a:r>
          </a:p>
          <a:p>
            <a:pPr lvl="1"/>
            <a:r>
              <a:rPr lang="en-US" sz="1800" dirty="0" err="1"/>
              <a:t>Callee</a:t>
            </a:r>
            <a:r>
              <a:rPr lang="en-US" sz="1800" dirty="0" smtClean="0"/>
              <a:t> always returns </a:t>
            </a:r>
            <a:r>
              <a:rPr lang="en-US" sz="1800" dirty="0"/>
              <a:t>before caller does</a:t>
            </a:r>
          </a:p>
          <a:p>
            <a:r>
              <a:rPr lang="en-US" sz="2000" dirty="0"/>
              <a:t>Stack </a:t>
            </a:r>
            <a:r>
              <a:rPr lang="en-US" sz="2000" dirty="0" smtClean="0"/>
              <a:t>allocated </a:t>
            </a:r>
            <a:r>
              <a:rPr lang="en-US" sz="2000" dirty="0"/>
              <a:t>in</a:t>
            </a:r>
            <a:r>
              <a:rPr lang="en-US" sz="2000" dirty="0" smtClean="0"/>
              <a:t> </a:t>
            </a:r>
            <a:r>
              <a:rPr lang="en-US" sz="2000" i="1" u="sng" dirty="0" smtClean="0">
                <a:solidFill>
                  <a:srgbClr val="CC0000"/>
                </a:solidFill>
              </a:rPr>
              <a:t>frames</a:t>
            </a:r>
          </a:p>
          <a:p>
            <a:pPr lvl="1"/>
            <a:r>
              <a:rPr lang="en-US" sz="1800" dirty="0" smtClean="0"/>
              <a:t>State </a:t>
            </a:r>
            <a:r>
              <a:rPr lang="en-US" sz="1800" dirty="0"/>
              <a:t>for</a:t>
            </a:r>
            <a:r>
              <a:rPr lang="en-US" sz="1800" dirty="0" smtClean="0"/>
              <a:t> a single </a:t>
            </a:r>
            <a:r>
              <a:rPr lang="en-US" sz="1800" dirty="0"/>
              <a:t>procedure instantiation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533400"/>
            <a:ext cx="6261100" cy="573088"/>
          </a:xfrm>
          <a:noFill/>
          <a:ln/>
        </p:spPr>
        <p:txBody>
          <a:bodyPr/>
          <a:lstStyle/>
          <a:p>
            <a:r>
              <a:rPr lang="en-US"/>
              <a:t>Call Chain Example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286000" y="23622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4191000" y="3276600"/>
            <a:ext cx="15240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6883400" y="1676400"/>
            <a:ext cx="1498600" cy="3581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7097713" y="19050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7097713" y="2590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7086600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7097713" y="3962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7097713" y="47244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3" name="Line 17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6781800" y="1066800"/>
            <a:ext cx="112210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Call </a:t>
            </a:r>
            <a:r>
              <a:rPr lang="en-US" sz="1800" dirty="0">
                <a:latin typeface="Calibri" pitchFamily="34" charset="0"/>
              </a:rPr>
              <a:t>Chain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7764463" y="32654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234521" name="Line 25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87204" y="57150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1800" dirty="0" smtClean="0">
                <a:latin typeface="Calibri" pitchFamily="34" charset="0"/>
              </a:rPr>
              <a:t>Procedure  </a:t>
            </a:r>
            <a:r>
              <a:rPr lang="en-US" sz="1800" dirty="0" err="1" smtClean="0">
                <a:latin typeface="Courier New" pitchFamily="49" charset="0"/>
              </a:rPr>
              <a:t>amI</a:t>
            </a:r>
            <a:r>
              <a:rPr lang="en-US" sz="1800" dirty="0">
                <a:latin typeface="Calibri" pitchFamily="34" charset="0"/>
              </a:rPr>
              <a:t>  is recursive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(calls itself)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3" name="Line 1037"/>
          <p:cNvSpPr>
            <a:spLocks noChangeShapeType="1"/>
          </p:cNvSpPr>
          <p:nvPr/>
        </p:nvSpPr>
        <p:spPr bwMode="auto">
          <a:xfrm>
            <a:off x="6324600" y="2244458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5534" name="Rectangle 1038"/>
          <p:cNvSpPr>
            <a:spLocks noChangeArrowheads="1"/>
          </p:cNvSpPr>
          <p:nvPr/>
        </p:nvSpPr>
        <p:spPr bwMode="auto">
          <a:xfrm>
            <a:off x="3898899" y="2069387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5543" name="Rectangle 104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029200" cy="573088"/>
          </a:xfrm>
        </p:spPr>
        <p:txBody>
          <a:bodyPr/>
          <a:lstStyle/>
          <a:p>
            <a:r>
              <a:rPr lang="en-US"/>
              <a:t>Stack Frames</a:t>
            </a:r>
          </a:p>
        </p:txBody>
      </p:sp>
      <p:sp>
        <p:nvSpPr>
          <p:cNvPr id="235544" name="Rectangle 1048"/>
          <p:cNvSpPr>
            <a:spLocks noGrp="1" noChangeArrowheads="1"/>
          </p:cNvSpPr>
          <p:nvPr>
            <p:ph type="body" idx="1"/>
          </p:nvPr>
        </p:nvSpPr>
        <p:spPr>
          <a:xfrm>
            <a:off x="366713" y="1295400"/>
            <a:ext cx="5462434" cy="5224463"/>
          </a:xfrm>
        </p:spPr>
        <p:txBody>
          <a:bodyPr/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r>
              <a:rPr lang="en-US" dirty="0"/>
              <a:t>Return information</a:t>
            </a:r>
          </a:p>
          <a:p>
            <a:pPr lvl="1"/>
            <a:r>
              <a:rPr lang="en-US" dirty="0"/>
              <a:t>Temporary space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Management</a:t>
            </a:r>
            <a:endParaRPr lang="en-US" dirty="0"/>
          </a:p>
          <a:p>
            <a:pPr lvl="1"/>
            <a:r>
              <a:rPr lang="en-US" dirty="0"/>
              <a:t>Space allocated when</a:t>
            </a:r>
            <a:r>
              <a:rPr lang="en-US" dirty="0" smtClean="0"/>
              <a:t> procedure is entered</a:t>
            </a:r>
          </a:p>
          <a:p>
            <a:pPr lvl="2"/>
            <a:r>
              <a:rPr lang="en-US" dirty="0"/>
              <a:t>“Set-up” code</a:t>
            </a:r>
            <a:endParaRPr lang="en-US" dirty="0" smtClean="0"/>
          </a:p>
          <a:p>
            <a:pPr lvl="1"/>
            <a:r>
              <a:rPr lang="en-US" dirty="0" smtClean="0"/>
              <a:t>Space </a:t>
            </a:r>
            <a:r>
              <a:rPr lang="en-US" dirty="0" err="1" smtClean="0"/>
              <a:t>deallocated</a:t>
            </a:r>
            <a:r>
              <a:rPr lang="en-US" dirty="0" smtClean="0"/>
              <a:t> upon return</a:t>
            </a:r>
            <a:endParaRPr lang="en-US" dirty="0"/>
          </a:p>
          <a:p>
            <a:pPr lvl="2"/>
            <a:r>
              <a:rPr lang="en-US" dirty="0"/>
              <a:t>“Finish”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334572" y="394352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3908871" y="3768458"/>
            <a:ext cx="242570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Pointer: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4"/>
          <p:cNvSpPr>
            <a:spLocks noChangeArrowheads="1"/>
          </p:cNvSpPr>
          <p:nvPr/>
        </p:nvSpPr>
        <p:spPr bwMode="auto">
          <a:xfrm>
            <a:off x="7089775" y="533400"/>
            <a:ext cx="1292225" cy="156709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Previous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</a:t>
            </a: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 useBgFill="1">
        <p:nvSpPr>
          <p:cNvPr id="19" name="Rectangle 14"/>
          <p:cNvSpPr>
            <a:spLocks noChangeArrowheads="1"/>
          </p:cNvSpPr>
          <p:nvPr/>
        </p:nvSpPr>
        <p:spPr bwMode="auto">
          <a:xfrm>
            <a:off x="6934200" y="4493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7462608" y="41148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7089775" y="2092058"/>
            <a:ext cx="1292225" cy="1946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Frame for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current</a:t>
            </a:r>
          </a:p>
          <a:p>
            <a:pPr algn="ctr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proc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713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19812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and Call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371725"/>
          </a:xfrm>
        </p:spPr>
        <p:txBody>
          <a:bodyPr/>
          <a:lstStyle/>
          <a:p>
            <a:r>
              <a:rPr lang="en-US" dirty="0" smtClean="0"/>
              <a:t>How do I pass arguments to a procedure?</a:t>
            </a:r>
          </a:p>
          <a:p>
            <a:r>
              <a:rPr lang="en-US" dirty="0" smtClean="0"/>
              <a:t>How do I get a return value from a procedure?</a:t>
            </a:r>
          </a:p>
          <a:p>
            <a:r>
              <a:rPr lang="en-US" dirty="0" smtClean="0"/>
              <a:t>Where do I put local variables?</a:t>
            </a:r>
          </a:p>
          <a:p>
            <a:r>
              <a:rPr lang="en-US" dirty="0" smtClean="0"/>
              <a:t>When a function returns, how does it know where to return to?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To answer these questions, we need a </a:t>
            </a:r>
            <a:r>
              <a:rPr lang="en-US" i="1" dirty="0" smtClean="0"/>
              <a:t>call stack</a:t>
            </a:r>
            <a:r>
              <a:rPr lang="en-US" dirty="0" smtClean="0"/>
              <a:t> …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54061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52311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61517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9578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26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Rectangle 1034"/>
          <p:cNvSpPr>
            <a:spLocks noChangeArrowheads="1"/>
          </p:cNvSpPr>
          <p:nvPr/>
        </p:nvSpPr>
        <p:spPr bwMode="auto">
          <a:xfrm>
            <a:off x="6934200" y="53049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44917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43167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52373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50434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7" name="Rectangle 1034"/>
          <p:cNvSpPr>
            <a:spLocks noChangeArrowheads="1"/>
          </p:cNvSpPr>
          <p:nvPr/>
        </p:nvSpPr>
        <p:spPr bwMode="auto">
          <a:xfrm>
            <a:off x="6934200" y="43905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 smtClean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 smtClean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895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514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685800" y="1447800"/>
            <a:ext cx="1600200" cy="2305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amI(…)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/>
            <a:r>
              <a:rPr lang="en-US" sz="1800" dirty="0" smtClean="0">
                <a:latin typeface="Courier New" pitchFamily="49" charset="0"/>
              </a:rPr>
              <a:t>•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 lvl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35773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34023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43229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41290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2133600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Rectangle 1034"/>
          <p:cNvSpPr>
            <a:spLocks noChangeArrowheads="1"/>
          </p:cNvSpPr>
          <p:nvPr/>
        </p:nvSpPr>
        <p:spPr bwMode="auto">
          <a:xfrm>
            <a:off x="6934200" y="3476164"/>
            <a:ext cx="1292225" cy="92076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amI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1447800"/>
            <a:ext cx="1600200" cy="23114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who(…)</a:t>
            </a:r>
          </a:p>
          <a:p>
            <a:r>
              <a:rPr lang="en-US" sz="1800" dirty="0" err="1">
                <a:latin typeface="Courier New" pitchFamily="49" charset="0"/>
              </a:rPr>
              <a:t>{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amI();</a:t>
            </a:r>
          </a:p>
          <a:p>
            <a:pPr marL="342900" lvl="1"/>
            <a:r>
              <a:rPr lang="en-US" sz="1800" dirty="0" err="1">
                <a:latin typeface="Courier New" pitchFamily="49" charset="0"/>
              </a:rPr>
              <a:t>• • •</a:t>
            </a:r>
          </a:p>
          <a:p>
            <a:r>
              <a:rPr lang="en-US" sz="1800" dirty="0" err="1">
                <a:latin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266299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2487921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3408575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3214633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57200" y="30405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1034"/>
          <p:cNvSpPr>
            <a:spLocks noChangeArrowheads="1"/>
          </p:cNvSpPr>
          <p:nvPr/>
        </p:nvSpPr>
        <p:spPr bwMode="auto">
          <a:xfrm>
            <a:off x="6937375" y="2560572"/>
            <a:ext cx="1292225" cy="92076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smtClean="0">
                <a:latin typeface="Courier New" pitchFamily="49" charset="0"/>
              </a:rPr>
              <a:t>who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5800" y="1447800"/>
            <a:ext cx="1524000" cy="2311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(…)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who();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 marL="342900" lvl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•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516313" y="14478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516313" y="21336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who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505200" y="2808288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6313" y="3505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516313" y="4267200"/>
            <a:ext cx="606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183063" y="2796301"/>
            <a:ext cx="606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solidFill>
                  <a:schemeClr val="bg1">
                    <a:lumMod val="65000"/>
                  </a:schemeClr>
                </a:solidFill>
                <a:latin typeface="Courier New" pitchFamily="49" charset="0"/>
              </a:rPr>
              <a:t>amI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>
            <a:solidFill>
              <a:schemeClr val="bg1">
                <a:lumMod val="6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Rectangle 1034"/>
          <p:cNvSpPr>
            <a:spLocks noChangeArrowheads="1"/>
          </p:cNvSpPr>
          <p:nvPr/>
        </p:nvSpPr>
        <p:spPr bwMode="auto">
          <a:xfrm>
            <a:off x="6934200" y="1642726"/>
            <a:ext cx="1292225" cy="920765"/>
          </a:xfrm>
          <a:prstGeom prst="rect">
            <a:avLst/>
          </a:prstGeom>
          <a:solidFill>
            <a:srgbClr val="F6F5BD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pPr algn="ctr"/>
            <a:r>
              <a:rPr lang="en-US" sz="1800" dirty="0" err="1" smtClean="0">
                <a:latin typeface="Courier New" pitchFamily="49" charset="0"/>
              </a:rPr>
              <a:t>yoo</a:t>
            </a:r>
            <a:endParaRPr lang="en-US" sz="18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Line 1037"/>
          <p:cNvSpPr>
            <a:spLocks noChangeShapeType="1"/>
          </p:cNvSpPr>
          <p:nvPr/>
        </p:nvSpPr>
        <p:spPr bwMode="auto">
          <a:xfrm>
            <a:off x="6182172" y="1742227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8" name="Rectangle 1038"/>
          <p:cNvSpPr>
            <a:spLocks noChangeArrowheads="1"/>
          </p:cNvSpPr>
          <p:nvPr/>
        </p:nvSpPr>
        <p:spPr bwMode="auto">
          <a:xfrm>
            <a:off x="5410200" y="1567156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Line 1037"/>
          <p:cNvSpPr>
            <a:spLocks noChangeShapeType="1"/>
          </p:cNvSpPr>
          <p:nvPr/>
        </p:nvSpPr>
        <p:spPr bwMode="auto">
          <a:xfrm>
            <a:off x="6192144" y="2487810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038"/>
          <p:cNvSpPr>
            <a:spLocks noChangeArrowheads="1"/>
          </p:cNvSpPr>
          <p:nvPr/>
        </p:nvSpPr>
        <p:spPr bwMode="auto">
          <a:xfrm>
            <a:off x="5420172" y="2293868"/>
            <a:ext cx="77197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Rectangle 1034"/>
          <p:cNvSpPr>
            <a:spLocks noChangeArrowheads="1"/>
          </p:cNvSpPr>
          <p:nvPr/>
        </p:nvSpPr>
        <p:spPr bwMode="auto">
          <a:xfrm>
            <a:off x="6934200" y="831835"/>
            <a:ext cx="1292225" cy="8284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 anchor="ctr" anchorCtr="1">
            <a:spAutoFit/>
          </a:bodyPr>
          <a:lstStyle/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38071" y="381000"/>
            <a:ext cx="86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Stack</a:t>
            </a:r>
          </a:p>
        </p:txBody>
      </p:sp>
      <p:sp>
        <p:nvSpPr>
          <p:cNvPr id="30" name="Right Arrow 29"/>
          <p:cNvSpPr/>
          <p:nvPr/>
        </p:nvSpPr>
        <p:spPr bwMode="auto">
          <a:xfrm>
            <a:off x="472062" y="2888181"/>
            <a:ext cx="594738" cy="388419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569912"/>
            <a:ext cx="6743700" cy="573088"/>
          </a:xfrm>
          <a:noFill/>
          <a:ln/>
        </p:spPr>
        <p:txBody>
          <a:bodyPr/>
          <a:lstStyle/>
          <a:p>
            <a:r>
              <a:rPr lang="en-US"/>
              <a:t>IA32/Linux Stack Frame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562600" cy="5011738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Current Stack Frame (“Top” to Bottom)</a:t>
            </a:r>
            <a:endParaRPr lang="en-US" dirty="0" smtClean="0"/>
          </a:p>
          <a:p>
            <a:pPr lvl="1"/>
            <a:r>
              <a:rPr lang="en-US" sz="1800" dirty="0"/>
              <a:t>“Argument build” area</a:t>
            </a:r>
            <a:br>
              <a:rPr lang="en-US" sz="1800" dirty="0"/>
            </a:br>
            <a:r>
              <a:rPr lang="en-US" sz="1800" dirty="0"/>
              <a:t>(parameters for function </a:t>
            </a:r>
            <a:br>
              <a:rPr lang="en-US" sz="1800" dirty="0"/>
            </a:br>
            <a:r>
              <a:rPr lang="en-US" sz="1800" dirty="0"/>
              <a:t>about to be called)</a:t>
            </a:r>
          </a:p>
          <a:p>
            <a:pPr lvl="1"/>
            <a:r>
              <a:rPr lang="en-US" sz="1800" dirty="0"/>
              <a:t>Local variables</a:t>
            </a:r>
            <a:br>
              <a:rPr lang="en-US" sz="1800" dirty="0"/>
            </a:br>
            <a:r>
              <a:rPr lang="en-US" sz="1800" dirty="0"/>
              <a:t>(if can’t be kept in registers)</a:t>
            </a:r>
          </a:p>
          <a:p>
            <a:pPr lvl="1"/>
            <a:r>
              <a:rPr lang="en-US" sz="1800" dirty="0" smtClean="0"/>
              <a:t>Saved register context </a:t>
            </a:r>
            <a:br>
              <a:rPr lang="en-US" sz="1800" dirty="0" smtClean="0"/>
            </a:br>
            <a:r>
              <a:rPr lang="en-US" sz="1800" dirty="0" smtClean="0"/>
              <a:t>(when reusing registers)</a:t>
            </a:r>
          </a:p>
          <a:p>
            <a:pPr lvl="1"/>
            <a:r>
              <a:rPr lang="en-US" sz="1800" dirty="0"/>
              <a:t>Old frame pointer (for caller)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Caller’s </a:t>
            </a:r>
            <a:r>
              <a:rPr lang="en-US" dirty="0"/>
              <a:t>Stack Frame</a:t>
            </a:r>
          </a:p>
          <a:p>
            <a:pPr lvl="1"/>
            <a:r>
              <a:rPr lang="en-US" sz="1800" dirty="0" smtClean="0"/>
              <a:t>Return address</a:t>
            </a:r>
          </a:p>
          <a:p>
            <a:pPr lvl="2"/>
            <a:r>
              <a:rPr lang="en-US" sz="1800" dirty="0" smtClean="0"/>
              <a:t>Pushed by </a:t>
            </a:r>
            <a:r>
              <a:rPr lang="en-US" sz="1800" b="1" kern="1200" dirty="0" smtClean="0">
                <a:latin typeface="Courier New" pitchFamily="49" charset="0"/>
                <a:ea typeface="+mn-ea"/>
                <a:cs typeface="+mn-cs"/>
              </a:rPr>
              <a:t>call</a:t>
            </a:r>
            <a:r>
              <a:rPr lang="en-US" sz="1800" dirty="0" smtClean="0"/>
              <a:t> instruction</a:t>
            </a:r>
          </a:p>
          <a:p>
            <a:pPr lvl="1"/>
            <a:r>
              <a:rPr lang="en-US" sz="1800" dirty="0" smtClean="0"/>
              <a:t>Arguments for this call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7315200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7315200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7315200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7315200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236557" name="Rectangle 13"/>
          <p:cNvSpPr>
            <a:spLocks noChangeArrowheads="1"/>
          </p:cNvSpPr>
          <p:nvPr/>
        </p:nvSpPr>
        <p:spPr bwMode="auto">
          <a:xfrm>
            <a:off x="7315200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6558" name="Rectangle 14"/>
          <p:cNvSpPr>
            <a:spLocks noChangeArrowheads="1"/>
          </p:cNvSpPr>
          <p:nvPr/>
        </p:nvSpPr>
        <p:spPr bwMode="auto">
          <a:xfrm>
            <a:off x="7315200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236559" name="Rectangle 15"/>
          <p:cNvSpPr>
            <a:spLocks noChangeArrowheads="1"/>
          </p:cNvSpPr>
          <p:nvPr/>
        </p:nvSpPr>
        <p:spPr bwMode="auto">
          <a:xfrm>
            <a:off x="6123279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236560" name="AutoShape 16"/>
          <p:cNvSpPr>
            <a:spLocks/>
          </p:cNvSpPr>
          <p:nvPr/>
        </p:nvSpPr>
        <p:spPr bwMode="auto">
          <a:xfrm>
            <a:off x="6983412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" name="Line 1037"/>
          <p:cNvSpPr>
            <a:spLocks noChangeShapeType="1"/>
          </p:cNvSpPr>
          <p:nvPr/>
        </p:nvSpPr>
        <p:spPr bwMode="auto">
          <a:xfrm>
            <a:off x="6469956" y="3732919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7" name="Rectangle 1038"/>
          <p:cNvSpPr>
            <a:spLocks noChangeArrowheads="1"/>
          </p:cNvSpPr>
          <p:nvPr/>
        </p:nvSpPr>
        <p:spPr bwMode="auto">
          <a:xfrm>
            <a:off x="4926013" y="3269043"/>
            <a:ext cx="15515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Frame pointer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Line 1037"/>
          <p:cNvSpPr>
            <a:spLocks noChangeShapeType="1"/>
          </p:cNvSpPr>
          <p:nvPr/>
        </p:nvSpPr>
        <p:spPr bwMode="auto">
          <a:xfrm>
            <a:off x="6479928" y="6366142"/>
            <a:ext cx="71799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9" name="Rectangle 1038"/>
          <p:cNvSpPr>
            <a:spLocks noChangeArrowheads="1"/>
          </p:cNvSpPr>
          <p:nvPr/>
        </p:nvSpPr>
        <p:spPr bwMode="auto">
          <a:xfrm>
            <a:off x="5002212" y="5897628"/>
            <a:ext cx="147771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Stack pointer</a:t>
            </a:r>
          </a:p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78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07636" y="5578957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11790" y="4953000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09850" y="4046537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09850" y="3132138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Dynamic Data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09850" y="2286000"/>
            <a:ext cx="3200400" cy="838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609850" y="13716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Stack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19800" y="5105400"/>
            <a:ext cx="217963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literals (e.g., “example”)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19800" y="4191000"/>
            <a:ext cx="27527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i="1" dirty="0"/>
              <a:t>static</a:t>
            </a:r>
            <a:r>
              <a:rPr lang="en-US" sz="1500" dirty="0"/>
              <a:t> variables</a:t>
            </a:r>
          </a:p>
          <a:p>
            <a:r>
              <a:rPr lang="en-US" sz="1500" dirty="0"/>
              <a:t>(including global variables (C))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019800" y="32766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variables allocated with</a:t>
            </a:r>
            <a:br>
              <a:rPr lang="en-US" sz="1500" dirty="0"/>
            </a:br>
            <a:r>
              <a:rPr lang="en-US" sz="1500" i="1" dirty="0"/>
              <a:t>new</a:t>
            </a:r>
            <a:r>
              <a:rPr lang="en-US" sz="1500" dirty="0"/>
              <a:t> or </a:t>
            </a:r>
            <a:r>
              <a:rPr lang="en-US" sz="1500" i="1" dirty="0"/>
              <a:t>malloc</a:t>
            </a:r>
            <a:endParaRPr lang="en-US" sz="1500" dirty="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019800" y="15240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local variables;</a:t>
            </a:r>
            <a:br>
              <a:rPr lang="en-US" sz="1500" dirty="0"/>
            </a:br>
            <a:r>
              <a:rPr lang="en-US" sz="1500" dirty="0"/>
              <a:t>procedure context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905000" y="6096000"/>
            <a:ext cx="3063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52600" y="1219200"/>
            <a:ext cx="606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aseline="330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-1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651000" y="1371600"/>
            <a:ext cx="0" cy="518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rot="10800000" flipV="1">
            <a:off x="5257800" y="1904999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rot="10800000">
            <a:off x="5257800" y="2895599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66813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4648200" y="1447800"/>
            <a:ext cx="4267200" cy="173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$zip2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$zip1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call swap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572000" y="1066800"/>
            <a:ext cx="349236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Calling </a:t>
            </a:r>
            <a:r>
              <a:rPr lang="en-US" sz="2000" dirty="0">
                <a:latin typeface="Courier New" pitchFamily="49" charset="0"/>
              </a:rPr>
              <a:t>swap</a:t>
            </a:r>
            <a:r>
              <a:rPr lang="en-US" sz="2000" dirty="0">
                <a:latin typeface="Calibri" pitchFamily="34" charset="0"/>
              </a:rPr>
              <a:t> from </a:t>
            </a:r>
            <a:r>
              <a:rPr lang="en-US" sz="2000" dirty="0" err="1">
                <a:latin typeface="Courier New" pitchFamily="49" charset="0"/>
              </a:rPr>
              <a:t>call_swap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1000" y="4114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zip1 = 15213;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zip2 = 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swap(&amp;zip1, &amp;zip2);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4648200" y="1447800"/>
            <a:ext cx="4267200" cy="1736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 err="1">
                <a:latin typeface="Courier New" pitchFamily="49" charset="0"/>
              </a:rPr>
              <a:t>call_swap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$zip2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$zip1	# Global </a:t>
            </a:r>
            <a:r>
              <a:rPr lang="en-US" sz="1800" dirty="0" err="1">
                <a:latin typeface="Courier New" pitchFamily="49" charset="0"/>
              </a:rPr>
              <a:t>Var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call swap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23495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6019800" y="4953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6019800" y="5334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019800" y="571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 flipH="1">
            <a:off x="7102475" y="588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7696200" y="571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7162800" y="3505200"/>
            <a:ext cx="116833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Resulting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Stack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6019800" y="35052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572000" y="1066800"/>
            <a:ext cx="3492366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Calling </a:t>
            </a:r>
            <a:r>
              <a:rPr lang="en-US" sz="2000" dirty="0">
                <a:latin typeface="Courier New" pitchFamily="49" charset="0"/>
              </a:rPr>
              <a:t>swap</a:t>
            </a:r>
            <a:r>
              <a:rPr lang="en-US" sz="2000" dirty="0">
                <a:latin typeface="Calibri" pitchFamily="34" charset="0"/>
              </a:rPr>
              <a:t> from </a:t>
            </a:r>
            <a:r>
              <a:rPr lang="en-US" sz="2000" dirty="0" err="1">
                <a:latin typeface="Courier New" pitchFamily="49" charset="0"/>
              </a:rPr>
              <a:t>call_swap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9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5883275" cy="573088"/>
          </a:xfrm>
        </p:spPr>
        <p:txBody>
          <a:bodyPr/>
          <a:lstStyle/>
          <a:p>
            <a:r>
              <a:rPr lang="en-US"/>
              <a:t>Revisiting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457200" y="1828800"/>
            <a:ext cx="3962400" cy="2024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swap(int *xp, int *yp)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t0 = *xp;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t1 = *yp;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*xp = t1;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*yp = t0;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4800600" y="1308100"/>
            <a:ext cx="33528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12(%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ecx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38597" name="AutoShape 5"/>
          <p:cNvSpPr>
            <a:spLocks/>
          </p:cNvSpPr>
          <p:nvPr/>
        </p:nvSpPr>
        <p:spPr bwMode="auto">
          <a:xfrm>
            <a:off x="7848600" y="27559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8153400" y="3365500"/>
            <a:ext cx="6703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</a:t>
            </a:r>
          </a:p>
        </p:txBody>
      </p:sp>
      <p:sp>
        <p:nvSpPr>
          <p:cNvPr id="238599" name="AutoShape 7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8153400" y="1765300"/>
            <a:ext cx="48763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Set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Up</a:t>
            </a:r>
          </a:p>
        </p:txBody>
      </p:sp>
      <p:sp>
        <p:nvSpPr>
          <p:cNvPr id="238601" name="AutoShape 9"/>
          <p:cNvSpPr>
            <a:spLocks/>
          </p:cNvSpPr>
          <p:nvPr/>
        </p:nvSpPr>
        <p:spPr bwMode="auto">
          <a:xfrm>
            <a:off x="7848600" y="46609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8153400" y="4965700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Stack?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4450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7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#2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7086600" y="4681536"/>
            <a:ext cx="479425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Setup #3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1524000" y="5105400"/>
            <a:ext cx="5029200" cy="1243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</a:t>
            </a:r>
            <a:endParaRPr lang="en-US" sz="1800" u="sng" dirty="0">
              <a:latin typeface="Courier New" pitchFamily="49" charset="0"/>
            </a:endParaRP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7658100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6019800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 flipH="1">
            <a:off x="7086600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1981200" y="3276600"/>
            <a:ext cx="4038600" cy="381000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12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981200" y="3657600"/>
            <a:ext cx="4038600" cy="381000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981200" y="4038600"/>
            <a:ext cx="4038600" cy="3810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4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swap</a:t>
            </a:r>
            <a:r>
              <a:rPr lang="en-US"/>
              <a:t> Body</a:t>
            </a: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9144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&amp;zip2</a:t>
            </a:r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9144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&amp;zip1</a:t>
            </a:r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9144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997075" y="4210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590800" y="40386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589702" y="1276290"/>
            <a:ext cx="16962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Entering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9144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H="1">
            <a:off x="1981200" y="1981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6" name="Text Box 20"/>
          <p:cNvSpPr txBox="1">
            <a:spLocks noChangeArrowheads="1"/>
          </p:cNvSpPr>
          <p:nvPr/>
        </p:nvSpPr>
        <p:spPr bwMode="auto">
          <a:xfrm>
            <a:off x="2574925" y="18097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6019800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6019800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6019800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7073900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7667625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019800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6934200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7658100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502275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019800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7086600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381000" y="5410200"/>
            <a:ext cx="4876800" cy="912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12(%ebp),%ecx  # get yp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 8(%ebp),%edx  # get xp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. . 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97333" y="2635879"/>
            <a:ext cx="159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Offset relative </a:t>
            </a:r>
            <a:b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to new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#1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-4(%ebp),%ebx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Stack?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#1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ebx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4898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58515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>
            <a:off x="69183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16642" y="5867400"/>
            <a:ext cx="3681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Observation: Saved and restored 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register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1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Layout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07636" y="5578957"/>
            <a:ext cx="3200400" cy="950912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Instructions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11790" y="4953000"/>
            <a:ext cx="3200400" cy="639762"/>
          </a:xfrm>
          <a:prstGeom prst="rect">
            <a:avLst/>
          </a:prstGeom>
          <a:solidFill>
            <a:srgbClr val="FFFF66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Literals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09850" y="4046537"/>
            <a:ext cx="3200400" cy="906463"/>
          </a:xfrm>
          <a:prstGeom prst="rect">
            <a:avLst/>
          </a:prstGeom>
          <a:solidFill>
            <a:srgbClr val="94BD5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Static Data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09850" y="3132138"/>
            <a:ext cx="3200400" cy="906462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Dynamic Data</a:t>
            </a:r>
            <a:br>
              <a:rPr lang="en-US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(Heap)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09850" y="2286000"/>
            <a:ext cx="3200400" cy="838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609850" y="1371600"/>
            <a:ext cx="3200400" cy="906463"/>
          </a:xfrm>
          <a:prstGeom prst="rect">
            <a:avLst/>
          </a:prstGeom>
          <a:solidFill>
            <a:srgbClr val="FF950E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>
                <a:solidFill>
                  <a:srgbClr val="000000"/>
                </a:solidFill>
                <a:latin typeface="Arial"/>
                <a:cs typeface="Arial"/>
              </a:rPr>
              <a:t>Stack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019800" y="1600200"/>
            <a:ext cx="257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Managed “automatically”</a:t>
            </a:r>
            <a:br>
              <a:rPr lang="en-US" sz="1500"/>
            </a:br>
            <a:r>
              <a:rPr lang="en-US" sz="1500"/>
              <a:t>(by compiler)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17488" y="1746250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writable; not executable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rot="10800000" flipV="1">
            <a:off x="5257800" y="1904999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019800" y="3429000"/>
            <a:ext cx="2825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Managed by programmer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17488" y="3365500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writable; not executable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40438" y="4346575"/>
            <a:ext cx="2455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Initialized when process starts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217488" y="4343400"/>
            <a:ext cx="2181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writable; not executable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6038850" y="5108575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Initialized when process starts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38100" y="5108575"/>
            <a:ext cx="23939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 dirty="0"/>
              <a:t>Read-only; not executable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038850" y="5870575"/>
            <a:ext cx="26574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Initialized when process starts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61950" y="5899150"/>
            <a:ext cx="2074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23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r>
              <a:rPr lang="en-US" sz="1500"/>
              <a:t>Read-only; executable</a:t>
            </a: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rot="10800000">
            <a:off x="5257800" y="2895599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66813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#2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ebp,%esp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8515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58515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8515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8515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H="1">
            <a:off x="69056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4993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8515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9" name="Freeform 21"/>
          <p:cNvSpPr>
            <a:spLocks/>
          </p:cNvSpPr>
          <p:nvPr/>
        </p:nvSpPr>
        <p:spPr bwMode="auto">
          <a:xfrm>
            <a:off x="67659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15226" y="46624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 flipH="1" flipV="1">
            <a:off x="6918325" y="4724399"/>
            <a:ext cx="457200" cy="90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3340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#3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popl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ret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59277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4224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4052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383751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366606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5883275" cy="573088"/>
          </a:xfrm>
        </p:spPr>
        <p:txBody>
          <a:bodyPr/>
          <a:lstStyle/>
          <a:p>
            <a:r>
              <a:rPr lang="en-US"/>
              <a:t>Disassembled </a:t>
            </a:r>
            <a:r>
              <a:rPr lang="en-US">
                <a:latin typeface="Courier New" pitchFamily="49" charset="0"/>
              </a:rPr>
              <a:t>swap</a:t>
            </a:r>
            <a:endParaRPr lang="en-US"/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457200" y="1370012"/>
            <a:ext cx="6400800" cy="365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080483a4 &lt;swap&gt;: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80483a4:   55          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80483a5:   89 e5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80483a7:   53          push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80483a8:   8b 55 08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0x8(%ebp),%edx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80483ab:   8b 4d 0c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0xc(%ebp),%ecx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80483ae:   8b 1a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edx),%ebx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80483b0:   8b 01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(%</a:t>
            </a:r>
            <a:r>
              <a:rPr lang="en-US" sz="1800" dirty="0" err="1">
                <a:latin typeface="Courier New" pitchFamily="49" charset="0"/>
              </a:rPr>
              <a:t>ecx),%eax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80483b2:   89 02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eax,(%edx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80483b4:   89 19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ebx,(%ecx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80483b6:   5b          pop    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80483b7:   c9          leave  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80483b8:   c3          ret    </a:t>
            </a:r>
          </a:p>
        </p:txBody>
      </p:sp>
      <p:sp>
        <p:nvSpPr>
          <p:cNvPr id="371723" name="Rectangle 11"/>
          <p:cNvSpPr>
            <a:spLocks noChangeArrowheads="1"/>
          </p:cNvSpPr>
          <p:nvPr/>
        </p:nvSpPr>
        <p:spPr bwMode="auto">
          <a:xfrm>
            <a:off x="381000" y="5686425"/>
            <a:ext cx="79248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8048409:   e8 96 ff ff ff   call 80483a4 &lt;swap&gt;</a:t>
            </a: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804840e:   8b 45 f8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0xfffffff8(%ebp),%eax</a:t>
            </a: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304800" y="5257800"/>
            <a:ext cx="140198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alibri" pitchFamily="34" charset="0"/>
              </a:rPr>
              <a:t>Calling Code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8963" y="4185261"/>
            <a:ext cx="4407233" cy="646331"/>
            <a:chOff x="4578963" y="4185261"/>
            <a:chExt cx="4407233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6585178" y="4185261"/>
              <a:ext cx="2401018" cy="64633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mov</a:t>
              </a: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ebp,%esp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tabLst>
                  <a:tab pos="457200" algn="l"/>
                  <a:tab pos="1485900" algn="l"/>
                  <a:tab pos="3149600" algn="l"/>
                </a:tabLst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pop    %</a:t>
              </a:r>
              <a:r>
                <a:rPr lang="en-US" sz="1800" dirty="0" err="1" smtClean="0">
                  <a:solidFill>
                    <a:srgbClr val="FF0000"/>
                  </a:solidFill>
                  <a:latin typeface="Courier New" pitchFamily="49" charset="0"/>
                </a:rPr>
                <a:t>ebp</a:t>
              </a:r>
              <a:endParaRPr lang="en-US" sz="1800" dirty="0" smtClean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10" name="Straight Arrow Connector 9"/>
            <p:cNvCxnSpPr>
              <a:endCxn id="8" idx="1"/>
            </p:cNvCxnSpPr>
            <p:nvPr/>
          </p:nvCxnSpPr>
          <p:spPr bwMode="auto">
            <a:xfrm flipV="1">
              <a:off x="4578963" y="4508427"/>
              <a:ext cx="2006215" cy="92351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lg" len="med"/>
            </a:ln>
            <a:effectLst/>
          </p:spPr>
        </p:cxnSp>
      </p:grp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38775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 #4</a:t>
            </a:r>
            <a:endParaRPr lang="en-US" dirty="0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0509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0509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50925" y="4038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050925" y="4419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2105025" y="46053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2698750" y="4433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509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39637" name="Freeform 21"/>
          <p:cNvSpPr>
            <a:spLocks/>
          </p:cNvSpPr>
          <p:nvPr/>
        </p:nvSpPr>
        <p:spPr bwMode="auto">
          <a:xfrm>
            <a:off x="1965325" y="1981200"/>
            <a:ext cx="1003300" cy="2514600"/>
          </a:xfrm>
          <a:custGeom>
            <a:avLst/>
            <a:gdLst/>
            <a:ahLst/>
            <a:cxnLst>
              <a:cxn ang="0">
                <a:pos x="0" y="1584"/>
              </a:cxn>
              <a:cxn ang="0">
                <a:pos x="288" y="1536"/>
              </a:cxn>
              <a:cxn ang="0">
                <a:pos x="528" y="1296"/>
              </a:cxn>
              <a:cxn ang="0">
                <a:pos x="624" y="864"/>
              </a:cxn>
              <a:cxn ang="0">
                <a:pos x="576" y="432"/>
              </a:cxn>
              <a:cxn ang="0">
                <a:pos x="336" y="96"/>
              </a:cxn>
              <a:cxn ang="0">
                <a:pos x="96" y="0"/>
              </a:cxn>
            </a:cxnLst>
            <a:rect l="0" t="0" r="r" b="b"/>
            <a:pathLst>
              <a:path w="632" h="1584">
                <a:moveTo>
                  <a:pt x="0" y="1584"/>
                </a:moveTo>
                <a:cubicBezTo>
                  <a:pt x="100" y="1584"/>
                  <a:pt x="200" y="1584"/>
                  <a:pt x="288" y="1536"/>
                </a:cubicBezTo>
                <a:cubicBezTo>
                  <a:pt x="376" y="1488"/>
                  <a:pt x="472" y="1408"/>
                  <a:pt x="528" y="1296"/>
                </a:cubicBezTo>
                <a:cubicBezTo>
                  <a:pt x="584" y="1184"/>
                  <a:pt x="616" y="1008"/>
                  <a:pt x="624" y="864"/>
                </a:cubicBezTo>
                <a:cubicBezTo>
                  <a:pt x="632" y="720"/>
                  <a:pt x="624" y="560"/>
                  <a:pt x="576" y="432"/>
                </a:cubicBezTo>
                <a:cubicBezTo>
                  <a:pt x="528" y="304"/>
                  <a:pt x="416" y="168"/>
                  <a:pt x="336" y="96"/>
                </a:cubicBezTo>
                <a:cubicBezTo>
                  <a:pt x="256" y="24"/>
                  <a:pt x="136" y="16"/>
                  <a:pt x="9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89225" y="48148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34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swap’s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50925" y="4800600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2117725" y="498686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07999" y="5486400"/>
            <a:ext cx="3124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popl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1485900" algn="l"/>
                <a:tab pos="3149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ret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5927725" y="3276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yp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927725" y="36576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xp</a:t>
            </a: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>
            <a:off x="6981825" y="1993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75550" y="182245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927725" y="1828800"/>
            <a:ext cx="10668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•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 flipH="1">
            <a:off x="6972300" y="383751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7566025" y="366606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10200" y="1276290"/>
            <a:ext cx="20415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Resulting Stack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 txBox="1">
            <a:spLocks noChangeArrowheads="1"/>
          </p:cNvSpPr>
          <p:nvPr/>
        </p:nvSpPr>
        <p:spPr>
          <a:xfrm>
            <a:off x="3962400" y="5087938"/>
            <a:ext cx="5119687" cy="11604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Observation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Saved &amp; restored register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ebx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Didn’t do so for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eax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ecx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, or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%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</a:rPr>
              <a:t>edx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b="1" i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Can a register </a:t>
            </a:r>
            <a:r>
              <a:rPr lang="en-US" dirty="0"/>
              <a:t>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Contents of register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edx</a:t>
            </a:r>
            <a:r>
              <a:rPr lang="en-US" b="1" dirty="0"/>
              <a:t> </a:t>
            </a:r>
            <a:r>
              <a:rPr lang="en-US" dirty="0"/>
              <a:t>overwritten by </a:t>
            </a:r>
            <a:r>
              <a:rPr lang="en-US" b="1" dirty="0">
                <a:latin typeface="Courier New" pitchFamily="49" charset="0"/>
              </a:rPr>
              <a:t>who</a:t>
            </a:r>
            <a:endParaRPr lang="en-US" b="1" dirty="0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762000" y="3297238"/>
            <a:ext cx="3781425" cy="203676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yoo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</a:rPr>
              <a:t>12345,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call who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ret</a:t>
            </a:r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4752975" y="3297238"/>
            <a:ext cx="3781425" cy="1762125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who:</a:t>
            </a: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8(%ebp),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</a:rPr>
              <a:t>98195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edx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	• • •</a:t>
            </a:r>
          </a:p>
          <a:p>
            <a:pPr lvl="1">
              <a:lnSpc>
                <a:spcPct val="100000"/>
              </a:lnSpc>
              <a:tabLst>
                <a:tab pos="457200" algn="l"/>
              </a:tabLst>
            </a:pPr>
            <a:r>
              <a:rPr lang="en-US" sz="1800" dirty="0">
                <a:latin typeface="Courier New" pitchFamily="49" charset="0"/>
              </a:rPr>
              <a:t>ret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467600" cy="573088"/>
          </a:xfrm>
          <a:noFill/>
          <a:ln/>
        </p:spPr>
        <p:txBody>
          <a:bodyPr/>
          <a:lstStyle/>
          <a:p>
            <a:r>
              <a:rPr lang="en-US"/>
              <a:t>Register Saving Conventions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81987" cy="5224462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" pitchFamily="49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" pitchFamily="49" charset="0"/>
              </a:rPr>
              <a:t>who</a:t>
            </a:r>
            <a:r>
              <a:rPr lang="en-US" dirty="0"/>
              <a:t>: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yoo</a:t>
            </a:r>
            <a:r>
              <a:rPr lang="en-US" dirty="0" smtClean="0"/>
              <a:t> is the </a:t>
            </a:r>
            <a:r>
              <a:rPr lang="en-US" b="1" i="1" dirty="0" smtClean="0">
                <a:solidFill>
                  <a:srgbClr val="C00000"/>
                </a:solidFill>
              </a:rPr>
              <a:t>caller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latin typeface="Courier New" pitchFamily="49" charset="0"/>
              </a:rPr>
              <a:t>who</a:t>
            </a:r>
            <a:r>
              <a:rPr lang="en-US" dirty="0" smtClean="0"/>
              <a:t> is the 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a register </a:t>
            </a:r>
            <a:r>
              <a:rPr lang="en-US" dirty="0"/>
              <a:t>be </a:t>
            </a:r>
            <a:r>
              <a:rPr lang="en-US" dirty="0" smtClean="0"/>
              <a:t>used </a:t>
            </a:r>
            <a:r>
              <a:rPr lang="en-US" dirty="0"/>
              <a:t>for </a:t>
            </a:r>
            <a:r>
              <a:rPr lang="en-US" dirty="0" smtClean="0"/>
              <a:t>temporary storage</a:t>
            </a:r>
            <a:r>
              <a:rPr lang="en-US" dirty="0"/>
              <a:t>?</a:t>
            </a:r>
          </a:p>
          <a:p>
            <a:r>
              <a:rPr lang="en-US" dirty="0"/>
              <a:t>Conventions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“Caller Save”</a:t>
            </a:r>
          </a:p>
          <a:p>
            <a:pPr lvl="2"/>
            <a:r>
              <a:rPr lang="en-US" dirty="0"/>
              <a:t>Caller saves temporary values in its frame before calling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“</a:t>
            </a:r>
            <a:r>
              <a:rPr lang="en-US" b="1" i="1" dirty="0" err="1" smtClean="0">
                <a:solidFill>
                  <a:srgbClr val="C00000"/>
                </a:solidFill>
              </a:rPr>
              <a:t>Callee</a:t>
            </a:r>
            <a:r>
              <a:rPr lang="en-US" b="1" i="1" dirty="0" smtClean="0">
                <a:solidFill>
                  <a:srgbClr val="C00000"/>
                </a:solidFill>
              </a:rPr>
              <a:t> Save”</a:t>
            </a:r>
          </a:p>
          <a:p>
            <a:pPr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061200" cy="573088"/>
          </a:xfrm>
        </p:spPr>
        <p:txBody>
          <a:bodyPr/>
          <a:lstStyle/>
          <a:p>
            <a:r>
              <a:rPr lang="en-US"/>
              <a:t>IA32/Linux Register Usage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252538"/>
            <a:ext cx="8624887" cy="5224462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Caller saves prior to call if</a:t>
            </a:r>
            <a:br>
              <a:rPr lang="en-US" dirty="0" smtClean="0"/>
            </a:br>
            <a:r>
              <a:rPr lang="en-US" dirty="0" smtClean="0"/>
              <a:t>values are used later</a:t>
            </a:r>
          </a:p>
          <a:p>
            <a:pPr lvl="1"/>
            <a:endParaRPr lang="en-US" sz="1400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also used to return</a:t>
            </a:r>
            <a:br>
              <a:rPr lang="en-US" dirty="0" smtClean="0"/>
            </a:br>
            <a:r>
              <a:rPr lang="en-US" dirty="0" smtClean="0"/>
              <a:t>integer value</a:t>
            </a:r>
          </a:p>
          <a:p>
            <a:pPr lvl="1"/>
            <a:endParaRPr lang="en-US" sz="1400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saves if wants to</a:t>
            </a:r>
            <a:br>
              <a:rPr lang="en-US" dirty="0" smtClean="0"/>
            </a:br>
            <a:r>
              <a:rPr lang="en-US" dirty="0" smtClean="0"/>
              <a:t>use them</a:t>
            </a:r>
          </a:p>
          <a:p>
            <a:pPr lvl="1"/>
            <a:endParaRPr lang="en-US" sz="1400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special form of callee save – restored to original values upon exit from procedure</a:t>
            </a:r>
          </a:p>
          <a:p>
            <a:endParaRPr lang="en-US" dirty="0"/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6324600" y="16002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%eax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6324600" y="20574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%edx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6324600" y="2514600"/>
            <a:ext cx="2514600" cy="3810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%ecx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6324600" y="29718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%ebx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6324600" y="34290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%esi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6324600" y="3886200"/>
            <a:ext cx="2514600" cy="3810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%edi</a:t>
            </a:r>
          </a:p>
        </p:txBody>
      </p:sp>
      <p:sp>
        <p:nvSpPr>
          <p:cNvPr id="248842" name="Rectangle 10"/>
          <p:cNvSpPr>
            <a:spLocks noChangeArrowheads="1"/>
          </p:cNvSpPr>
          <p:nvPr/>
        </p:nvSpPr>
        <p:spPr bwMode="auto">
          <a:xfrm>
            <a:off x="6324600" y="43434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6324600" y="4800600"/>
            <a:ext cx="2514600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%ebp</a:t>
            </a:r>
          </a:p>
        </p:txBody>
      </p:sp>
      <p:sp>
        <p:nvSpPr>
          <p:cNvPr id="248844" name="AutoShape 12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5" name="AutoShape 13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6" name="AutoShape 14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prstGeom prst="leftBrace">
            <a:avLst>
              <a:gd name="adj1" fmla="val 13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4483481" y="19050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4503887" y="3276600"/>
            <a:ext cx="136351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Callee</a:t>
            </a:r>
            <a:r>
              <a:rPr lang="en-US" sz="1800" dirty="0">
                <a:latin typeface="Calibri" pitchFamily="34" charset="0"/>
              </a:rPr>
              <a:t>-Save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Temporaries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974580" y="4572000"/>
            <a:ext cx="854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Special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Pointers to Local Variables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504825" y="1982787"/>
            <a:ext cx="3705225" cy="31226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s_helper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if (x &lt;= 1)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 =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* 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accum</a:t>
            </a:r>
            <a:r>
              <a:rPr lang="en-US" sz="1800" dirty="0">
                <a:latin typeface="Courier New" pitchFamily="49" charset="0"/>
              </a:rPr>
              <a:t> = z;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 (x-1,accum);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4924425" y="1982787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x)</a:t>
            </a:r>
          </a:p>
          <a:p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(x, &amp;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4825005" y="1525587"/>
            <a:ext cx="19282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Top-Level Call</a:t>
            </a: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381000" y="1525587"/>
            <a:ext cx="278236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Recursive Procedure</a:t>
            </a:r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381000" y="5638800"/>
            <a:ext cx="732948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Pass pointer to update location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692900" y="4648200"/>
            <a:ext cx="2222500" cy="1524000"/>
            <a:chOff x="4128" y="1776"/>
            <a:chExt cx="1400" cy="960"/>
          </a:xfrm>
        </p:grpSpPr>
        <p:sp>
          <p:nvSpPr>
            <p:cNvPr id="257047" name="Rectangle 23"/>
            <p:cNvSpPr>
              <a:spLocks noChangeArrowheads="1"/>
            </p:cNvSpPr>
            <p:nvPr/>
          </p:nvSpPr>
          <p:spPr bwMode="auto">
            <a:xfrm>
              <a:off x="4128" y="1776"/>
              <a:ext cx="672" cy="9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Temp.</a:t>
              </a:r>
            </a:p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Space</a:t>
              </a:r>
            </a:p>
          </p:txBody>
        </p:sp>
        <p:sp>
          <p:nvSpPr>
            <p:cNvPr id="257040" name="Line 16"/>
            <p:cNvSpPr>
              <a:spLocks noChangeShapeType="1"/>
            </p:cNvSpPr>
            <p:nvPr/>
          </p:nvSpPr>
          <p:spPr bwMode="auto">
            <a:xfrm flipH="1">
              <a:off x="4810" y="26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41" name="Text Box 17"/>
            <p:cNvSpPr txBox="1">
              <a:spLocks noChangeArrowheads="1"/>
            </p:cNvSpPr>
            <p:nvPr/>
          </p:nvSpPr>
          <p:spPr bwMode="auto">
            <a:xfrm>
              <a:off x="5068" y="2496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93712"/>
            <a:ext cx="7289800" cy="573088"/>
          </a:xfrm>
        </p:spPr>
        <p:txBody>
          <a:bodyPr/>
          <a:lstStyle/>
          <a:p>
            <a:r>
              <a:rPr lang="en-US"/>
              <a:t>Creating &amp; Initializing Pointer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457200" y="15240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457200" y="4407932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_sfact: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pushl %ebp	# Save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%esp,%ebp	# Set %ebp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subl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8(%ebp),%edx	# edx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>
                <a:latin typeface="Courier New" pitchFamily="49" charset="0"/>
              </a:rPr>
              <a:t>	movl $1,-4(%ebp)	# val = 1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19600" y="1524000"/>
            <a:ext cx="4495800" cy="1676400"/>
          </a:xfrm>
        </p:spPr>
        <p:txBody>
          <a:bodyPr/>
          <a:lstStyle/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dirty="0" smtClean="0"/>
              <a:t>Because: Need </a:t>
            </a:r>
            <a:r>
              <a:rPr lang="en-US" sz="180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55599" y="403860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Initial part of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6692900" y="3505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6692900" y="38862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6692900" y="42672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6096000" y="4267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7037" name="Text Box 13"/>
          <p:cNvSpPr txBox="1">
            <a:spLocks noChangeArrowheads="1"/>
          </p:cNvSpPr>
          <p:nvPr/>
        </p:nvSpPr>
        <p:spPr bwMode="auto">
          <a:xfrm>
            <a:off x="6096000" y="3886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6096000" y="3505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6096000" y="4648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697133" y="4648200"/>
            <a:ext cx="1066800" cy="1524000"/>
            <a:chOff x="4128" y="1776"/>
            <a:chExt cx="672" cy="96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4128" y="1776"/>
              <a:ext cx="672" cy="24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val = 1</a:t>
              </a:r>
            </a:p>
          </p:txBody>
        </p:sp>
        <p:sp>
          <p:nvSpPr>
            <p:cNvPr id="257043" name="Rectangle 19"/>
            <p:cNvSpPr>
              <a:spLocks noChangeArrowheads="1"/>
            </p:cNvSpPr>
            <p:nvPr/>
          </p:nvSpPr>
          <p:spPr bwMode="auto">
            <a:xfrm>
              <a:off x="4128" y="2016"/>
              <a:ext cx="672" cy="720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alibri" pitchFamily="34" charset="0"/>
                </a:rPr>
                <a:t>Unused</a:t>
              </a:r>
            </a:p>
          </p:txBody>
        </p:sp>
      </p:grpSp>
      <p:sp>
        <p:nvSpPr>
          <p:cNvPr id="257044" name="Text Box 20"/>
          <p:cNvSpPr txBox="1">
            <a:spLocks noChangeArrowheads="1"/>
          </p:cNvSpPr>
          <p:nvPr/>
        </p:nvSpPr>
        <p:spPr bwMode="auto">
          <a:xfrm>
            <a:off x="6096000" y="5410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-12 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>
            <a:off x="6096000" y="5029200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6096000" y="57912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sp>
        <p:nvSpPr>
          <p:cNvPr id="257051" name="Rectangle 27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esp,%ebp</a:t>
            </a:r>
            <a:r>
              <a:rPr lang="en-US" sz="1800" u="sng" dirty="0">
                <a:latin typeface="Courier New" pitchFamily="49" charset="0"/>
              </a:rPr>
              <a:t>	# Set 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457200" y="4408770"/>
            <a:ext cx="5181600" cy="1751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subl</a:t>
            </a:r>
            <a:r>
              <a:rPr lang="en-US" sz="1800" u="sng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$1,-4(%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 = 1</a:t>
            </a:r>
          </a:p>
        </p:txBody>
      </p:sp>
      <p:sp>
        <p:nvSpPr>
          <p:cNvPr id="257053" name="Rectangle 29"/>
          <p:cNvSpPr>
            <a:spLocks noChangeArrowheads="1"/>
          </p:cNvSpPr>
          <p:nvPr/>
        </p:nvSpPr>
        <p:spPr bwMode="auto">
          <a:xfrm>
            <a:off x="457200" y="4411107"/>
            <a:ext cx="5181600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_</a:t>
            </a:r>
            <a:r>
              <a:rPr lang="en-US" sz="1800" dirty="0" err="1">
                <a:latin typeface="Courier New" pitchFamily="49" charset="0"/>
              </a:rPr>
              <a:t>sfact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	# Save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esp,%ebp</a:t>
            </a:r>
            <a:r>
              <a:rPr lang="en-US" sz="1800" dirty="0">
                <a:latin typeface="Courier New" pitchFamily="49" charset="0"/>
              </a:rPr>
              <a:t>	# Set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subl</a:t>
            </a:r>
            <a:r>
              <a:rPr lang="en-US" sz="1800" dirty="0">
                <a:latin typeface="Courier New" pitchFamily="49" charset="0"/>
              </a:rPr>
              <a:t> $16,%esp	# Add 16 bytes 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x</a:t>
            </a:r>
          </a:p>
          <a:p>
            <a:pPr>
              <a:lnSpc>
                <a:spcPct val="100000"/>
              </a:lnSpc>
              <a:tabLst>
                <a:tab pos="342900" algn="l"/>
                <a:tab pos="2857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movl</a:t>
            </a:r>
            <a:r>
              <a:rPr lang="en-US" sz="1800" u="sng" dirty="0">
                <a:latin typeface="Courier New" pitchFamily="49" charset="0"/>
              </a:rPr>
              <a:t> $1,-4(%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	# 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r>
              <a:rPr lang="en-US" sz="1800" u="sng" dirty="0">
                <a:latin typeface="Courier New" pitchFamily="49" charset="0"/>
              </a:rPr>
              <a:t> = 1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772400" y="3900487"/>
            <a:ext cx="1139825" cy="366713"/>
            <a:chOff x="7896225" y="3581400"/>
            <a:chExt cx="1139825" cy="366713"/>
          </a:xfrm>
        </p:grpSpPr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>
              <a:off x="7896225" y="3752850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8305800" y="3581400"/>
              <a:ext cx="7302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772400" y="4572000"/>
            <a:ext cx="1187450" cy="366713"/>
            <a:chOff x="7772400" y="4572000"/>
            <a:chExt cx="1187450" cy="366713"/>
          </a:xfrm>
        </p:grpSpPr>
        <p:sp>
          <p:nvSpPr>
            <p:cNvPr id="37" name="Line 16"/>
            <p:cNvSpPr>
              <a:spLocks noChangeShapeType="1"/>
            </p:cNvSpPr>
            <p:nvPr/>
          </p:nvSpPr>
          <p:spPr bwMode="auto">
            <a:xfrm flipH="1" flipV="1">
              <a:off x="7772400" y="4572000"/>
              <a:ext cx="504825" cy="1714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8229600" y="4572000"/>
              <a:ext cx="7302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esp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759700" y="4281487"/>
            <a:ext cx="1155700" cy="366713"/>
            <a:chOff x="4800" y="1524"/>
            <a:chExt cx="728" cy="231"/>
          </a:xfrm>
        </p:grpSpPr>
        <p:sp>
          <p:nvSpPr>
            <p:cNvPr id="257034" name="Line 10"/>
            <p:cNvSpPr>
              <a:spLocks noChangeShapeType="1"/>
            </p:cNvSpPr>
            <p:nvPr/>
          </p:nvSpPr>
          <p:spPr bwMode="auto">
            <a:xfrm flipH="1">
              <a:off x="4800" y="163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7035" name="Text Box 11"/>
            <p:cNvSpPr txBox="1">
              <a:spLocks noChangeArrowheads="1"/>
            </p:cNvSpPr>
            <p:nvPr/>
          </p:nvSpPr>
          <p:spPr bwMode="auto">
            <a:xfrm>
              <a:off x="5068" y="1524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ebp</a:t>
              </a:r>
              <a:endParaRPr lang="en-US" sz="1800" dirty="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065E-6 -4.86349E-6 L -1.8065E-6 0.06016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3" grpId="0" animBg="1" autoUpdateAnimBg="0"/>
      <p:bldP spid="257051" grpId="0" animBg="1" autoUpdateAnimBg="0"/>
      <p:bldP spid="257052" grpId="0" animBg="1" autoUpdateAnimBg="0"/>
      <p:bldP spid="25705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/>
              <a:t>IA32 Call Stack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5044152" cy="4474364"/>
          </a:xfrm>
        </p:spPr>
        <p:txBody>
          <a:bodyPr/>
          <a:lstStyle/>
          <a:p>
            <a:r>
              <a:rPr lang="en-US" dirty="0"/>
              <a:t>Region of memory managed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with a stack “discipline”</a:t>
            </a:r>
          </a:p>
          <a:p>
            <a:r>
              <a:rPr lang="en-US" dirty="0" smtClean="0"/>
              <a:t>Grows </a:t>
            </a:r>
            <a:r>
              <a:rPr lang="en-US" dirty="0"/>
              <a:t>toward lower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Customarily shown “upside-down”</a:t>
            </a:r>
          </a:p>
          <a:p>
            <a:endParaRPr lang="en-US" dirty="0" smtClean="0"/>
          </a:p>
          <a:p>
            <a:r>
              <a:rPr lang="en-US" dirty="0" smtClean="0"/>
              <a:t>Register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r>
              <a:rPr lang="en-US" dirty="0"/>
              <a:t> </a:t>
            </a:r>
            <a:r>
              <a:rPr lang="en-US" dirty="0" smtClean="0"/>
              <a:t>contains </a:t>
            </a:r>
            <a:br>
              <a:rPr lang="en-US" dirty="0" smtClean="0"/>
            </a:br>
            <a:r>
              <a:rPr lang="en-US" dirty="0" smtClean="0"/>
              <a:t>lowest </a:t>
            </a:r>
            <a:r>
              <a:rPr lang="en-US" dirty="0"/>
              <a:t>stack </a:t>
            </a:r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dirty="0" smtClean="0"/>
              <a:t>= address </a:t>
            </a:r>
            <a:r>
              <a:rPr lang="en-US" dirty="0"/>
              <a:t>of </a:t>
            </a:r>
            <a:r>
              <a:rPr lang="en-US" dirty="0" smtClean="0"/>
              <a:t>“top” </a:t>
            </a:r>
            <a:r>
              <a:rPr lang="en-US" dirty="0"/>
              <a:t>element</a:t>
            </a: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35488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512438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230688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428808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58970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207828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50131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6258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520248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39248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8496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8348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5905500" cy="573088"/>
          </a:xfrm>
        </p:spPr>
        <p:txBody>
          <a:bodyPr/>
          <a:lstStyle/>
          <a:p>
            <a:r>
              <a:rPr lang="en-US"/>
              <a:t>Passing Pointer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485775" y="1447800"/>
            <a:ext cx="3400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sfact(int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val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s_helper(x, </a:t>
            </a:r>
            <a:r>
              <a:rPr lang="en-US" sz="1800" i="1">
                <a:latin typeface="Courier New" pitchFamily="49" charset="0"/>
              </a:rPr>
              <a:t>&amp;val</a:t>
            </a:r>
            <a:r>
              <a:rPr lang="en-US" sz="180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val;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485775" y="4575175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leal</a:t>
            </a:r>
            <a:r>
              <a:rPr lang="en-US" sz="1800" u="sng" dirty="0">
                <a:latin typeface="Courier New" pitchFamily="49" charset="0"/>
              </a:rPr>
              <a:t> -4(%</a:t>
            </a:r>
            <a:r>
              <a:rPr lang="en-US" sz="1800" u="sng" dirty="0" err="1">
                <a:latin typeface="Courier New" pitchFamily="49" charset="0"/>
              </a:rPr>
              <a:t>ebp</a:t>
            </a:r>
            <a:r>
              <a:rPr lang="en-US" sz="1800" u="sng" dirty="0">
                <a:latin typeface="Courier New" pitchFamily="49" charset="0"/>
              </a:rPr>
              <a:t>),%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Compute &amp;</a:t>
            </a:r>
            <a:r>
              <a:rPr lang="en-US" sz="1800" u="sng" dirty="0" err="1">
                <a:latin typeface="Courier New" pitchFamily="49" charset="0"/>
              </a:rPr>
              <a:t>val</a:t>
            </a:r>
            <a:endParaRPr lang="en-US" sz="1800" u="sng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eax</a:t>
            </a:r>
            <a:r>
              <a:rPr lang="en-US" sz="1800" u="sng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53" name="Rectangle 5"/>
          <p:cNvSpPr>
            <a:spLocks noChangeArrowheads="1"/>
          </p:cNvSpPr>
          <p:nvPr/>
        </p:nvSpPr>
        <p:spPr bwMode="auto">
          <a:xfrm>
            <a:off x="381000" y="4171890"/>
            <a:ext cx="358469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Calling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s_helper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 from </a:t>
            </a:r>
            <a:r>
              <a:rPr lang="en-US" sz="2000" dirty="0" err="1">
                <a:solidFill>
                  <a:schemeClr val="tx2"/>
                </a:solidFill>
                <a:latin typeface="Courier New" pitchFamily="49" charset="0"/>
              </a:rPr>
              <a:t>sfact</a:t>
            </a:r>
            <a:endParaRPr lang="en-US" sz="2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6553200" y="3005137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553200" y="3386137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>
                <a:latin typeface="Calibri" pitchFamily="34" charset="0"/>
              </a:rPr>
              <a:t>Rtn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553200" y="376713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58057" name="Line 9"/>
          <p:cNvSpPr>
            <a:spLocks noChangeShapeType="1"/>
          </p:cNvSpPr>
          <p:nvPr/>
        </p:nvSpPr>
        <p:spPr bwMode="auto">
          <a:xfrm flipH="1">
            <a:off x="7620000" y="3919537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8213725" y="374808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5899150" y="3767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0 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5899150" y="3386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4 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5899150" y="3005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8 </a:t>
            </a:r>
          </a:p>
        </p:txBody>
      </p:sp>
      <p:sp>
        <p:nvSpPr>
          <p:cNvPr id="258062" name="Rectangle 14"/>
          <p:cNvSpPr>
            <a:spLocks noChangeArrowheads="1"/>
          </p:cNvSpPr>
          <p:nvPr/>
        </p:nvSpPr>
        <p:spPr bwMode="auto">
          <a:xfrm>
            <a:off x="6553200" y="414813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val = 1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5899150" y="4148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-4 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6553200" y="4529137"/>
            <a:ext cx="106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Unused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5899150" y="4910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-12 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5899150" y="4529137"/>
            <a:ext cx="730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-8 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5899150" y="529113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-16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0" y="5410200"/>
            <a:ext cx="1323975" cy="366713"/>
            <a:chOff x="7620000" y="6110287"/>
            <a:chExt cx="1323975" cy="366713"/>
          </a:xfrm>
        </p:grpSpPr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 flipH="1">
              <a:off x="7620000" y="6281737"/>
              <a:ext cx="609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8213725" y="6110287"/>
              <a:ext cx="7302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%esp</a:t>
              </a:r>
            </a:p>
          </p:txBody>
        </p:sp>
      </p:grpSp>
      <p:sp>
        <p:nvSpPr>
          <p:cNvPr id="258071" name="Rectangle 23"/>
          <p:cNvSpPr>
            <a:spLocks noChangeArrowheads="1"/>
          </p:cNvSpPr>
          <p:nvPr/>
        </p:nvSpPr>
        <p:spPr bwMode="auto">
          <a:xfrm>
            <a:off x="6553200" y="6053137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x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553200" y="4264025"/>
            <a:ext cx="1944688" cy="1789112"/>
            <a:chOff x="4128" y="1849"/>
            <a:chExt cx="1225" cy="1127"/>
          </a:xfrm>
        </p:grpSpPr>
        <p:sp>
          <p:nvSpPr>
            <p:cNvPr id="258070" name="Rectangle 22"/>
            <p:cNvSpPr>
              <a:spLocks noChangeArrowheads="1"/>
            </p:cNvSpPr>
            <p:nvPr/>
          </p:nvSpPr>
          <p:spPr bwMode="auto">
            <a:xfrm>
              <a:off x="4128" y="2736"/>
              <a:ext cx="672" cy="2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&amp;val</a:t>
              </a:r>
            </a:p>
          </p:txBody>
        </p:sp>
        <p:sp>
          <p:nvSpPr>
            <p:cNvPr id="258072" name="Freeform 24"/>
            <p:cNvSpPr>
              <a:spLocks/>
            </p:cNvSpPr>
            <p:nvPr/>
          </p:nvSpPr>
          <p:spPr bwMode="auto">
            <a:xfrm>
              <a:off x="4704" y="1849"/>
              <a:ext cx="649" cy="1003"/>
            </a:xfrm>
            <a:custGeom>
              <a:avLst/>
              <a:gdLst/>
              <a:ahLst/>
              <a:cxnLst>
                <a:cxn ang="0">
                  <a:pos x="0" y="983"/>
                </a:cxn>
                <a:cxn ang="0">
                  <a:pos x="336" y="935"/>
                </a:cxn>
                <a:cxn ang="0">
                  <a:pos x="560" y="695"/>
                </a:cxn>
                <a:cxn ang="0">
                  <a:pos x="624" y="367"/>
                </a:cxn>
                <a:cxn ang="0">
                  <a:pos x="408" y="55"/>
                </a:cxn>
                <a:cxn ang="0">
                  <a:pos x="104" y="39"/>
                </a:cxn>
              </a:cxnLst>
              <a:rect l="0" t="0" r="r" b="b"/>
              <a:pathLst>
                <a:path w="649" h="1003">
                  <a:moveTo>
                    <a:pt x="0" y="983"/>
                  </a:moveTo>
                  <a:cubicBezTo>
                    <a:pt x="120" y="1003"/>
                    <a:pt x="243" y="983"/>
                    <a:pt x="336" y="935"/>
                  </a:cubicBezTo>
                  <a:cubicBezTo>
                    <a:pt x="429" y="887"/>
                    <a:pt x="512" y="789"/>
                    <a:pt x="560" y="695"/>
                  </a:cubicBezTo>
                  <a:cubicBezTo>
                    <a:pt x="608" y="601"/>
                    <a:pt x="649" y="474"/>
                    <a:pt x="624" y="367"/>
                  </a:cubicBezTo>
                  <a:cubicBezTo>
                    <a:pt x="599" y="260"/>
                    <a:pt x="495" y="110"/>
                    <a:pt x="408" y="55"/>
                  </a:cubicBezTo>
                  <a:cubicBezTo>
                    <a:pt x="321" y="0"/>
                    <a:pt x="167" y="42"/>
                    <a:pt x="104" y="3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4038600" y="2971800"/>
            <a:ext cx="212172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Stack at time of call:</a:t>
            </a:r>
          </a:p>
        </p:txBody>
      </p:sp>
      <p:sp>
        <p:nvSpPr>
          <p:cNvPr id="258074" name="Rectangle 26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pushl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edx</a:t>
            </a:r>
            <a:r>
              <a:rPr lang="en-US" sz="1800" u="sng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call </a:t>
            </a:r>
            <a:r>
              <a:rPr lang="en-US" sz="1800" dirty="0" err="1">
                <a:latin typeface="Courier New" pitchFamily="49" charset="0"/>
              </a:rPr>
              <a:t>s_helper</a:t>
            </a:r>
            <a:r>
              <a:rPr lang="en-US" sz="1800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77" name="Rectangle 29"/>
          <p:cNvSpPr>
            <a:spLocks noChangeArrowheads="1"/>
          </p:cNvSpPr>
          <p:nvPr/>
        </p:nvSpPr>
        <p:spPr bwMode="auto">
          <a:xfrm>
            <a:off x="485775" y="4572000"/>
            <a:ext cx="5298834" cy="1749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Compute &amp;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Push on stack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pushl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Push x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>
                <a:latin typeface="Courier New" pitchFamily="49" charset="0"/>
              </a:rPr>
              <a:t>call </a:t>
            </a:r>
            <a:r>
              <a:rPr lang="en-US" sz="1800" u="sng" dirty="0" err="1">
                <a:latin typeface="Courier New" pitchFamily="49" charset="0"/>
              </a:rPr>
              <a:t>s_helper</a:t>
            </a:r>
            <a:r>
              <a:rPr lang="en-US" sz="1800" u="sng" dirty="0">
                <a:latin typeface="Courier New" pitchFamily="49" charset="0"/>
              </a:rPr>
              <a:t>	# call</a:t>
            </a: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Return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342900" algn="l"/>
                <a:tab pos="2971800" algn="l"/>
              </a:tabLst>
            </a:pPr>
            <a:r>
              <a:rPr lang="en-US" sz="1800" dirty="0">
                <a:latin typeface="Courier New" pitchFamily="49" charset="0"/>
              </a:rPr>
              <a:t>	• • •	# Finish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6553200" y="4148137"/>
            <a:ext cx="1066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=x</a:t>
            </a:r>
            <a:r>
              <a:rPr lang="en-US" sz="1800" dirty="0">
                <a:latin typeface="Courier New" pitchFamily="49" charset="0"/>
              </a:rPr>
              <a:t>!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>
          <a:xfrm>
            <a:off x="4419600" y="1219200"/>
            <a:ext cx="4495800" cy="1676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 smtClean="0"/>
              <a:t>Variable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/>
              <a:t> must be stored on stack</a:t>
            </a:r>
          </a:p>
          <a:p>
            <a:pPr lvl="1"/>
            <a:r>
              <a:rPr lang="en-US" sz="1800" b="0" dirty="0" smtClean="0"/>
              <a:t>Because: Need </a:t>
            </a:r>
            <a:r>
              <a:rPr lang="en-US" sz="1800" b="0" dirty="0"/>
              <a:t>to create pointer to it</a:t>
            </a:r>
          </a:p>
          <a:p>
            <a:r>
              <a:rPr lang="en-US" sz="1800" dirty="0"/>
              <a:t>Compute pointer as </a:t>
            </a:r>
            <a:r>
              <a:rPr lang="en-US" sz="1800" dirty="0">
                <a:latin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</a:t>
            </a:r>
            <a:endParaRPr lang="en-US" sz="1800" dirty="0"/>
          </a:p>
          <a:p>
            <a:r>
              <a:rPr lang="en-US" sz="1800" dirty="0"/>
              <a:t>Push on stack as second argument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2986E-6 4.22952E-6 L 3.32986E-6 0.0400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005 L -3.33333E-6 0.095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1" grpId="0" animBg="1"/>
      <p:bldP spid="258074" grpId="0" animBg="1" autoUpdateAnimBg="0"/>
      <p:bldP spid="258077" grpId="0" animBg="1" autoUpdateAnimBg="0"/>
      <p:bldP spid="258080" grpId="0" animBg="1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 dirty="0"/>
              <a:t>IA 32 Procedure Summary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537325" cy="4972050"/>
          </a:xfrm>
        </p:spPr>
        <p:txBody>
          <a:bodyPr/>
          <a:lstStyle/>
          <a:p>
            <a:r>
              <a:rPr lang="en-US" dirty="0"/>
              <a:t>Important points:</a:t>
            </a:r>
          </a:p>
          <a:p>
            <a:pPr lvl="1"/>
            <a:r>
              <a:rPr lang="en-US" dirty="0"/>
              <a:t>IA32 procedures are a </a:t>
            </a:r>
            <a:r>
              <a:rPr lang="en-US" dirty="0">
                <a:solidFill>
                  <a:srgbClr val="C00000"/>
                </a:solidFill>
              </a:rPr>
              <a:t>combination of </a:t>
            </a:r>
            <a:r>
              <a:rPr lang="en-US" i="1" dirty="0">
                <a:solidFill>
                  <a:srgbClr val="C00000"/>
                </a:solidFill>
              </a:rPr>
              <a:t>instructions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i="1" dirty="0">
                <a:solidFill>
                  <a:srgbClr val="C00000"/>
                </a:solidFill>
              </a:rPr>
              <a:t>conventions</a:t>
            </a:r>
          </a:p>
          <a:p>
            <a:pPr lvl="2"/>
            <a:r>
              <a:rPr lang="en-US" dirty="0"/>
              <a:t>Conventions prevent functions from</a:t>
            </a:r>
            <a:br>
              <a:rPr lang="en-US" dirty="0"/>
            </a:br>
            <a:r>
              <a:rPr lang="en-US" dirty="0"/>
              <a:t>disrupting each other</a:t>
            </a:r>
          </a:p>
          <a:p>
            <a:pPr lvl="1"/>
            <a:r>
              <a:rPr lang="en-US" dirty="0"/>
              <a:t>Stack is the right data structure for procedure</a:t>
            </a:r>
            <a:br>
              <a:rPr lang="en-US" dirty="0"/>
            </a:br>
            <a:r>
              <a:rPr lang="en-US" dirty="0"/>
              <a:t>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r>
              <a:rPr lang="en-US" dirty="0"/>
              <a:t>Recursion handled by normal calling conventions</a:t>
            </a:r>
          </a:p>
          <a:p>
            <a:pPr lvl="1"/>
            <a:r>
              <a:rPr lang="en-US" dirty="0"/>
              <a:t>Can safely store values in local stack frame and in callee-saved registers</a:t>
            </a:r>
          </a:p>
          <a:p>
            <a:pPr lvl="1"/>
            <a:r>
              <a:rPr lang="en-US" dirty="0"/>
              <a:t>Put function arguments at top of stack</a:t>
            </a:r>
          </a:p>
          <a:p>
            <a:pPr lvl="1"/>
            <a:r>
              <a:rPr lang="en-US" dirty="0"/>
              <a:t>Result returned in </a:t>
            </a:r>
            <a:r>
              <a:rPr lang="en-US" b="1" dirty="0">
                <a:latin typeface="Courier New"/>
                <a:cs typeface="Courier New"/>
              </a:rPr>
              <a:t>%eax</a:t>
            </a:r>
          </a:p>
          <a:p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15682" y="3276600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 </a:t>
            </a:r>
            <a:r>
              <a:rPr lang="en-US" sz="1800" dirty="0" err="1">
                <a:latin typeface="Calibri" pitchFamily="34" charset="0"/>
              </a:rPr>
              <a:t>Addr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15682" y="3886200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Registers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Variables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15682" y="5700201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Build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615682" y="1295400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615682" y="35814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615682" y="2667000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423761" y="2126043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11" name="AutoShape 16"/>
          <p:cNvSpPr>
            <a:spLocks/>
          </p:cNvSpPr>
          <p:nvPr/>
        </p:nvSpPr>
        <p:spPr bwMode="auto">
          <a:xfrm>
            <a:off x="7283894" y="1295400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Line 1037"/>
          <p:cNvSpPr>
            <a:spLocks noChangeShapeType="1"/>
          </p:cNvSpPr>
          <p:nvPr/>
        </p:nvSpPr>
        <p:spPr bwMode="auto">
          <a:xfrm>
            <a:off x="7207694" y="3732919"/>
            <a:ext cx="2807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3" name="Rectangle 1038"/>
          <p:cNvSpPr>
            <a:spLocks noChangeArrowheads="1"/>
          </p:cNvSpPr>
          <p:nvPr/>
        </p:nvSpPr>
        <p:spPr bwMode="auto">
          <a:xfrm>
            <a:off x="5645168" y="3553298"/>
            <a:ext cx="155150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" name="Line 1037"/>
          <p:cNvSpPr>
            <a:spLocks noChangeShapeType="1"/>
          </p:cNvSpPr>
          <p:nvPr/>
        </p:nvSpPr>
        <p:spPr bwMode="auto">
          <a:xfrm>
            <a:off x="7207694" y="6366142"/>
            <a:ext cx="290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1038"/>
          <p:cNvSpPr>
            <a:spLocks noChangeArrowheads="1"/>
          </p:cNvSpPr>
          <p:nvPr/>
        </p:nvSpPr>
        <p:spPr bwMode="auto">
          <a:xfrm>
            <a:off x="5761284" y="6186433"/>
            <a:ext cx="1477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Call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6369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2578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4987522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4757022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Call </a:t>
            </a:r>
            <a:r>
              <a:rPr lang="en-US" dirty="0" smtClean="0"/>
              <a:t>Stack: Push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1469236"/>
            <a:ext cx="4460875" cy="4474364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Fetch value from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/>
            <a:r>
              <a:rPr lang="en-US" dirty="0" smtClean="0"/>
              <a:t>Decrement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r>
              <a:rPr lang="en-US" b="1" dirty="0" smtClean="0"/>
              <a:t> </a:t>
            </a:r>
            <a:r>
              <a:rPr lang="en-US" dirty="0" smtClean="0"/>
              <a:t>by 4  </a:t>
            </a:r>
            <a:r>
              <a:rPr lang="en-US" i="1" dirty="0" smtClean="0"/>
              <a:t>(why 4?)</a:t>
            </a:r>
          </a:p>
          <a:p>
            <a:pPr lvl="1"/>
            <a:r>
              <a:rPr lang="en-US" dirty="0" smtClean="0"/>
              <a:t>Store value at address </a:t>
            </a:r>
            <a:br>
              <a:rPr lang="en-US" dirty="0" smtClean="0"/>
            </a:br>
            <a:r>
              <a:rPr lang="en-US" dirty="0" smtClean="0"/>
              <a:t>given by </a:t>
            </a:r>
            <a:r>
              <a:rPr lang="en-US" b="1" dirty="0" smtClean="0">
                <a:latin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</a:endParaRPr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41700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5626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754961" y="5181600"/>
            <a:ext cx="1289304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5130800" y="53359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35794" y="51054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379755" y="5012323"/>
            <a:ext cx="259045" cy="33855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-4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040406" y="5097379"/>
            <a:ext cx="369794" cy="1905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0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4953000" cy="573088"/>
          </a:xfrm>
        </p:spPr>
        <p:txBody>
          <a:bodyPr/>
          <a:lstStyle/>
          <a:p>
            <a:r>
              <a:rPr lang="en-US" dirty="0"/>
              <a:t>IA32 Call </a:t>
            </a:r>
            <a:r>
              <a:rPr lang="en-US" dirty="0" smtClean="0"/>
              <a:t>Stack: Pop</a:t>
            </a:r>
            <a:endParaRPr lang="en-US" dirty="0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335794" y="4798700"/>
            <a:ext cx="27505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Pointer: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5757106" y="1981200"/>
            <a:ext cx="1292225" cy="3200400"/>
          </a:xfrm>
          <a:prstGeom prst="rect">
            <a:avLst/>
          </a:prstGeom>
          <a:solidFill>
            <a:srgbClr val="D6D6F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891579" y="39624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1" name="Rectangle 9"/>
          <p:cNvSpPr>
            <a:spLocks noChangeArrowheads="1"/>
          </p:cNvSpPr>
          <p:nvPr/>
        </p:nvSpPr>
        <p:spPr bwMode="auto">
          <a:xfrm>
            <a:off x="7229475" y="4264025"/>
            <a:ext cx="1324208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Stack Grows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Down</a:t>
            </a:r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 flipH="1" flipV="1">
            <a:off x="7891579" y="1752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4" name="Rectangle 12"/>
          <p:cNvSpPr>
            <a:spLocks noChangeArrowheads="1"/>
          </p:cNvSpPr>
          <p:nvPr/>
        </p:nvSpPr>
        <p:spPr bwMode="auto">
          <a:xfrm>
            <a:off x="7314979" y="2175634"/>
            <a:ext cx="1153200" cy="643766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Increasing</a:t>
            </a:r>
          </a:p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Addresses</a:t>
            </a:r>
          </a:p>
        </p:txBody>
      </p:sp>
      <p:sp useBgFill="1">
        <p:nvSpPr>
          <p:cNvPr id="264206" name="Rectangle 14"/>
          <p:cNvSpPr>
            <a:spLocks noChangeArrowheads="1"/>
          </p:cNvSpPr>
          <p:nvPr/>
        </p:nvSpPr>
        <p:spPr bwMode="auto">
          <a:xfrm>
            <a:off x="5570010" y="5910786"/>
            <a:ext cx="1666417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“Top”</a:t>
            </a:r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5755518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 useBgFill="1"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322794" y="1066800"/>
            <a:ext cx="2160848" cy="459100"/>
          </a:xfrm>
          <a:prstGeom prst="rect">
            <a:avLst/>
          </a:prstGeom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Stack “Bottom”</a:t>
            </a:r>
          </a:p>
        </p:txBody>
      </p:sp>
      <p:sp>
        <p:nvSpPr>
          <p:cNvPr id="19" name="Down Arrow 18"/>
          <p:cNvSpPr/>
          <p:nvPr/>
        </p:nvSpPr>
        <p:spPr bwMode="auto">
          <a:xfrm>
            <a:off x="6098418" y="1524000"/>
            <a:ext cx="609600" cy="3810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15925" y="1469236"/>
            <a:ext cx="4460875" cy="447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popl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i="1" kern="0" dirty="0" err="1" smtClean="0">
                <a:latin typeface="Calibri" pitchFamily="34" charset="0"/>
              </a:rPr>
              <a:t>Dest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755569" y="4876800"/>
            <a:ext cx="1289304" cy="304800"/>
          </a:xfrm>
          <a:prstGeom prst="rect">
            <a:avLst/>
          </a:prstGeom>
          <a:solidFill>
            <a:srgbClr val="D6D6F5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  <a:p>
            <a:pPr algn="ct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 flipV="1">
            <a:off x="6098418" y="5257800"/>
            <a:ext cx="609600" cy="654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Procedures and Stacks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22148</TotalTime>
  <Words>3346</Words>
  <Application>Microsoft Macintosh PowerPoint</Application>
  <PresentationFormat>On-screen Show (4:3)</PresentationFormat>
  <Paragraphs>1516</Paragraphs>
  <Slides>62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template2010</vt:lpstr>
      <vt:lpstr>The Hardware/Software Interface CSE351 Winter 2013</vt:lpstr>
      <vt:lpstr>Roadmap</vt:lpstr>
      <vt:lpstr>Procedures and Call Stacks</vt:lpstr>
      <vt:lpstr>Memory Layout</vt:lpstr>
      <vt:lpstr>Memory Layout</vt:lpstr>
      <vt:lpstr>IA32 Call Stack</vt:lpstr>
      <vt:lpstr>IA32 Call Stack: Push</vt:lpstr>
      <vt:lpstr>IA32 Call Stack: Push</vt:lpstr>
      <vt:lpstr>IA32 Call Stack: Pop</vt:lpstr>
      <vt:lpstr>IA32 Call Stack: Pop</vt:lpstr>
      <vt:lpstr>Procedure Call Overview</vt:lpstr>
      <vt:lpstr>Procedure Call Overview</vt:lpstr>
      <vt:lpstr>Procedure Control Flow</vt:lpstr>
      <vt:lpstr>Procedure Control Flow</vt:lpstr>
      <vt:lpstr>Procedure Call Example</vt:lpstr>
      <vt:lpstr>Procedure Call Example</vt:lpstr>
      <vt:lpstr>Procedure Call Example</vt:lpstr>
      <vt:lpstr>Procedure Call Example</vt:lpstr>
      <vt:lpstr>Procedure Call Example</vt:lpstr>
      <vt:lpstr>Procedure Return Example</vt:lpstr>
      <vt:lpstr>Procedure Return Example</vt:lpstr>
      <vt:lpstr>Procedure Return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Revisiting swap</vt:lpstr>
      <vt:lpstr>Revisiting swap</vt:lpstr>
      <vt:lpstr>swap Setup #1</vt:lpstr>
      <vt:lpstr>swap Setup #1</vt:lpstr>
      <vt:lpstr>swap Setup #2</vt:lpstr>
      <vt:lpstr>swap Setup #3</vt:lpstr>
      <vt:lpstr>swap Body</vt:lpstr>
      <vt:lpstr>swap Finish #1</vt:lpstr>
      <vt:lpstr>swap Finish #1</vt:lpstr>
      <vt:lpstr>swap Finish #2</vt:lpstr>
      <vt:lpstr>swap Finish #3</vt:lpstr>
      <vt:lpstr>swap Finish #4</vt:lpstr>
      <vt:lpstr>Disassembled swap</vt:lpstr>
      <vt:lpstr>swap Finish #4</vt:lpstr>
      <vt:lpstr>Register Saving Conventions</vt:lpstr>
      <vt:lpstr>Register Saving Conventions</vt:lpstr>
      <vt:lpstr>IA32/Linux Register Usage</vt:lpstr>
      <vt:lpstr>Example: Pointers to Local Variables</vt:lpstr>
      <vt:lpstr>Creating &amp; Initializing Pointer</vt:lpstr>
      <vt:lpstr>Passing Pointer</vt:lpstr>
      <vt:lpstr>IA 32 Procedure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409</cp:revision>
  <cp:lastPrinted>2013-01-30T08:31:11Z</cp:lastPrinted>
  <dcterms:created xsi:type="dcterms:W3CDTF">2012-04-23T00:54:44Z</dcterms:created>
  <dcterms:modified xsi:type="dcterms:W3CDTF">2013-02-01T18:29:45Z</dcterms:modified>
</cp:coreProperties>
</file>